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305" r:id="rId3"/>
    <p:sldId id="313" r:id="rId4"/>
    <p:sldId id="306" r:id="rId5"/>
    <p:sldId id="312" r:id="rId6"/>
    <p:sldId id="283" r:id="rId7"/>
    <p:sldId id="281" r:id="rId8"/>
    <p:sldId id="291" r:id="rId9"/>
    <p:sldId id="315" r:id="rId10"/>
    <p:sldId id="288" r:id="rId11"/>
    <p:sldId id="316" r:id="rId12"/>
    <p:sldId id="292" r:id="rId13"/>
    <p:sldId id="311" r:id="rId14"/>
    <p:sldId id="285" r:id="rId15"/>
    <p:sldId id="290" r:id="rId16"/>
    <p:sldId id="314" r:id="rId17"/>
    <p:sldId id="298" r:id="rId18"/>
    <p:sldId id="299" r:id="rId19"/>
    <p:sldId id="300" r:id="rId20"/>
    <p:sldId id="277" r:id="rId21"/>
    <p:sldId id="279"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A34"/>
    <a:srgbClr val="4B4656"/>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69885" autoAdjust="0"/>
  </p:normalViewPr>
  <p:slideViewPr>
    <p:cSldViewPr snapToGrid="0">
      <p:cViewPr varScale="1">
        <p:scale>
          <a:sx n="67" d="100"/>
          <a:sy n="67" d="100"/>
        </p:scale>
        <p:origin x="1592"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56F686-671B-453C-859D-920D8EDD1380}"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s-CO"/>
        </a:p>
      </dgm:t>
    </dgm:pt>
    <dgm:pt modelId="{9B77DDA9-FA4C-40E6-99BF-707C3B54890B}">
      <dgm:prSet phldrT="[Texto]" custT="1"/>
      <dgm:spPr>
        <a:solidFill>
          <a:schemeClr val="accent5">
            <a:lumMod val="50000"/>
          </a:schemeClr>
        </a:solidFill>
      </dgm:spPr>
      <dgm:t>
        <a:bodyPr/>
        <a:lstStyle/>
        <a:p>
          <a:r>
            <a:rPr lang="es-CO" sz="1600" b="1" dirty="0">
              <a:latin typeface="Arial" pitchFamily="34" charset="0"/>
              <a:cs typeface="Arial" pitchFamily="34" charset="0"/>
            </a:rPr>
            <a:t>Estado nutricional del paciente y objetivo nutricional de la terapia. </a:t>
          </a:r>
        </a:p>
      </dgm:t>
    </dgm:pt>
    <dgm:pt modelId="{E3E4FA6C-CBC7-4BD7-8268-24BB1714CCD3}" type="parTrans" cxnId="{85F70D41-D0E4-46C3-AB84-CD69E8BA2430}">
      <dgm:prSet/>
      <dgm:spPr/>
      <dgm:t>
        <a:bodyPr/>
        <a:lstStyle/>
        <a:p>
          <a:endParaRPr lang="es-CO" sz="1400" b="1">
            <a:solidFill>
              <a:schemeClr val="tx1"/>
            </a:solidFill>
            <a:latin typeface="Arial" pitchFamily="34" charset="0"/>
            <a:cs typeface="Arial" pitchFamily="34" charset="0"/>
          </a:endParaRPr>
        </a:p>
      </dgm:t>
    </dgm:pt>
    <dgm:pt modelId="{46E67B16-1245-4266-A89C-13F18C5DE5C3}" type="sibTrans" cxnId="{85F70D41-D0E4-46C3-AB84-CD69E8BA2430}">
      <dgm:prSet/>
      <dgm:spPr/>
      <dgm:t>
        <a:bodyPr/>
        <a:lstStyle/>
        <a:p>
          <a:endParaRPr lang="es-CO" sz="1400" b="1">
            <a:solidFill>
              <a:schemeClr val="tx1"/>
            </a:solidFill>
            <a:latin typeface="Arial" pitchFamily="34" charset="0"/>
            <a:cs typeface="Arial" pitchFamily="34" charset="0"/>
          </a:endParaRPr>
        </a:p>
      </dgm:t>
    </dgm:pt>
    <dgm:pt modelId="{5F562811-E942-4042-BAAD-6B97C56BD0DF}">
      <dgm:prSet phldrT="[Texto]" custT="1"/>
      <dgm:spPr>
        <a:solidFill>
          <a:schemeClr val="accent5">
            <a:lumMod val="50000"/>
          </a:schemeClr>
        </a:solidFill>
      </dgm:spPr>
      <dgm:t>
        <a:bodyPr/>
        <a:lstStyle/>
        <a:p>
          <a:r>
            <a:rPr lang="es-CO" sz="1600" b="1">
              <a:latin typeface="Arial" pitchFamily="34" charset="0"/>
              <a:cs typeface="Arial" pitchFamily="34" charset="0"/>
            </a:rPr>
            <a:t>Integridad y funcionamiento del tracto gastrointestinal.</a:t>
          </a:r>
          <a:endParaRPr lang="es-CO" sz="1600" b="1" dirty="0">
            <a:latin typeface="Arial" pitchFamily="34" charset="0"/>
            <a:cs typeface="Arial" pitchFamily="34" charset="0"/>
          </a:endParaRPr>
        </a:p>
      </dgm:t>
    </dgm:pt>
    <dgm:pt modelId="{1950F694-C32D-4AEC-AF44-83E021638770}" type="parTrans" cxnId="{95F03CAE-D7CA-47CB-9AAB-E3F807243297}">
      <dgm:prSet/>
      <dgm:spPr/>
      <dgm:t>
        <a:bodyPr/>
        <a:lstStyle/>
        <a:p>
          <a:endParaRPr lang="es-CO" sz="1400" b="1">
            <a:solidFill>
              <a:schemeClr val="tx1"/>
            </a:solidFill>
            <a:latin typeface="Arial" pitchFamily="34" charset="0"/>
            <a:cs typeface="Arial" pitchFamily="34" charset="0"/>
          </a:endParaRPr>
        </a:p>
      </dgm:t>
    </dgm:pt>
    <dgm:pt modelId="{19850A5D-202D-4592-BB9D-A95FC76090E2}" type="sibTrans" cxnId="{95F03CAE-D7CA-47CB-9AAB-E3F807243297}">
      <dgm:prSet/>
      <dgm:spPr/>
      <dgm:t>
        <a:bodyPr/>
        <a:lstStyle/>
        <a:p>
          <a:endParaRPr lang="es-CO" sz="1400" b="1">
            <a:solidFill>
              <a:schemeClr val="tx1"/>
            </a:solidFill>
            <a:latin typeface="Arial" pitchFamily="34" charset="0"/>
            <a:cs typeface="Arial" pitchFamily="34" charset="0"/>
          </a:endParaRPr>
        </a:p>
      </dgm:t>
    </dgm:pt>
    <dgm:pt modelId="{12903500-A2E3-422C-8EE8-5A6E3AFC64FD}">
      <dgm:prSet phldrT="[Texto]" custT="1"/>
      <dgm:spPr>
        <a:solidFill>
          <a:schemeClr val="accent5">
            <a:lumMod val="50000"/>
          </a:schemeClr>
        </a:solidFill>
      </dgm:spPr>
      <dgm:t>
        <a:bodyPr/>
        <a:lstStyle/>
        <a:p>
          <a:r>
            <a:rPr lang="es-CO" sz="1600" b="1">
              <a:latin typeface="Arial" pitchFamily="34" charset="0"/>
              <a:cs typeface="Arial" pitchFamily="34" charset="0"/>
            </a:rPr>
            <a:t>Posibilidad del acceso enteral.</a:t>
          </a:r>
          <a:endParaRPr lang="es-CO" sz="1600" b="1" dirty="0">
            <a:latin typeface="Arial" pitchFamily="34" charset="0"/>
            <a:cs typeface="Arial" pitchFamily="34" charset="0"/>
          </a:endParaRPr>
        </a:p>
      </dgm:t>
    </dgm:pt>
    <dgm:pt modelId="{59F23C9A-27A4-49E2-B15B-10B8337AD95D}" type="parTrans" cxnId="{B81D96BA-252D-4EBD-9E56-5B936068EFC9}">
      <dgm:prSet/>
      <dgm:spPr/>
      <dgm:t>
        <a:bodyPr/>
        <a:lstStyle/>
        <a:p>
          <a:endParaRPr lang="es-CO" sz="1400" b="1">
            <a:solidFill>
              <a:schemeClr val="tx1"/>
            </a:solidFill>
            <a:latin typeface="Arial" pitchFamily="34" charset="0"/>
            <a:cs typeface="Arial" pitchFamily="34" charset="0"/>
          </a:endParaRPr>
        </a:p>
      </dgm:t>
    </dgm:pt>
    <dgm:pt modelId="{CD711A8C-38A3-4E99-95D6-E3891377DB26}" type="sibTrans" cxnId="{B81D96BA-252D-4EBD-9E56-5B936068EFC9}">
      <dgm:prSet/>
      <dgm:spPr/>
      <dgm:t>
        <a:bodyPr/>
        <a:lstStyle/>
        <a:p>
          <a:endParaRPr lang="es-CO" sz="1400" b="1">
            <a:solidFill>
              <a:schemeClr val="tx1"/>
            </a:solidFill>
            <a:latin typeface="Arial" pitchFamily="34" charset="0"/>
            <a:cs typeface="Arial" pitchFamily="34" charset="0"/>
          </a:endParaRPr>
        </a:p>
      </dgm:t>
    </dgm:pt>
    <dgm:pt modelId="{BBCCDD56-4198-4439-8142-BA4E00404991}">
      <dgm:prSet phldrT="[Texto]" custT="1"/>
      <dgm:spPr>
        <a:solidFill>
          <a:schemeClr val="accent5">
            <a:lumMod val="50000"/>
          </a:schemeClr>
        </a:solidFill>
      </dgm:spPr>
      <dgm:t>
        <a:bodyPr/>
        <a:lstStyle/>
        <a:p>
          <a:r>
            <a:rPr lang="es-CO" sz="1600" b="1">
              <a:latin typeface="Arial" pitchFamily="34" charset="0"/>
              <a:cs typeface="Arial" pitchFamily="34" charset="0"/>
            </a:rPr>
            <a:t>Patología del paciente.</a:t>
          </a:r>
          <a:endParaRPr lang="es-CO" sz="1600" b="1" dirty="0">
            <a:latin typeface="Arial" pitchFamily="34" charset="0"/>
            <a:cs typeface="Arial" pitchFamily="34" charset="0"/>
          </a:endParaRPr>
        </a:p>
      </dgm:t>
    </dgm:pt>
    <dgm:pt modelId="{AA5AC5C0-844C-41E5-AB95-166DC9BB15D5}" type="parTrans" cxnId="{C835205B-3FA8-4900-A55F-BBDBE5CF25CB}">
      <dgm:prSet/>
      <dgm:spPr/>
      <dgm:t>
        <a:bodyPr/>
        <a:lstStyle/>
        <a:p>
          <a:endParaRPr lang="es-CO" sz="1400" b="1">
            <a:solidFill>
              <a:schemeClr val="tx1"/>
            </a:solidFill>
            <a:latin typeface="Arial" pitchFamily="34" charset="0"/>
            <a:cs typeface="Arial" pitchFamily="34" charset="0"/>
          </a:endParaRPr>
        </a:p>
      </dgm:t>
    </dgm:pt>
    <dgm:pt modelId="{D990628D-6140-4D3B-B0EA-A334A7517575}" type="sibTrans" cxnId="{C835205B-3FA8-4900-A55F-BBDBE5CF25CB}">
      <dgm:prSet/>
      <dgm:spPr/>
      <dgm:t>
        <a:bodyPr/>
        <a:lstStyle/>
        <a:p>
          <a:endParaRPr lang="es-CO" sz="1400" b="1">
            <a:solidFill>
              <a:schemeClr val="tx1"/>
            </a:solidFill>
            <a:latin typeface="Arial" pitchFamily="34" charset="0"/>
            <a:cs typeface="Arial" pitchFamily="34" charset="0"/>
          </a:endParaRPr>
        </a:p>
      </dgm:t>
    </dgm:pt>
    <dgm:pt modelId="{2F74BE89-678D-4A45-B667-982CFAA970F0}">
      <dgm:prSet phldrT="[Texto]" custT="1"/>
      <dgm:spPr>
        <a:solidFill>
          <a:schemeClr val="accent5">
            <a:lumMod val="50000"/>
          </a:schemeClr>
        </a:solidFill>
      </dgm:spPr>
      <dgm:t>
        <a:bodyPr/>
        <a:lstStyle/>
        <a:p>
          <a:r>
            <a:rPr lang="es-CO" sz="1600" b="1">
              <a:latin typeface="Arial" pitchFamily="34" charset="0"/>
              <a:cs typeface="Arial" pitchFamily="34" charset="0"/>
            </a:rPr>
            <a:t>Edad.</a:t>
          </a:r>
          <a:endParaRPr lang="es-CO" sz="1600" b="1" dirty="0">
            <a:latin typeface="Arial" pitchFamily="34" charset="0"/>
            <a:cs typeface="Arial" pitchFamily="34" charset="0"/>
          </a:endParaRPr>
        </a:p>
      </dgm:t>
    </dgm:pt>
    <dgm:pt modelId="{03D0D860-1983-453E-BD25-1575A139F457}" type="parTrans" cxnId="{4A493D61-688E-403E-8EE2-B47510D6B7B8}">
      <dgm:prSet/>
      <dgm:spPr/>
      <dgm:t>
        <a:bodyPr/>
        <a:lstStyle/>
        <a:p>
          <a:endParaRPr lang="es-CO" sz="1400" b="1">
            <a:solidFill>
              <a:schemeClr val="tx1"/>
            </a:solidFill>
            <a:latin typeface="Arial" pitchFamily="34" charset="0"/>
            <a:cs typeface="Arial" pitchFamily="34" charset="0"/>
          </a:endParaRPr>
        </a:p>
      </dgm:t>
    </dgm:pt>
    <dgm:pt modelId="{953A3532-F2AB-4CCD-AF04-5FC8E153F4D8}" type="sibTrans" cxnId="{4A493D61-688E-403E-8EE2-B47510D6B7B8}">
      <dgm:prSet/>
      <dgm:spPr/>
      <dgm:t>
        <a:bodyPr/>
        <a:lstStyle/>
        <a:p>
          <a:endParaRPr lang="es-CO" sz="1400" b="1">
            <a:solidFill>
              <a:schemeClr val="tx1"/>
            </a:solidFill>
            <a:latin typeface="Arial" pitchFamily="34" charset="0"/>
            <a:cs typeface="Arial" pitchFamily="34" charset="0"/>
          </a:endParaRPr>
        </a:p>
      </dgm:t>
    </dgm:pt>
    <dgm:pt modelId="{3D765FD9-724C-44D8-9284-4790ACAC132D}">
      <dgm:prSet phldrT="[Texto]" custT="1"/>
      <dgm:spPr>
        <a:solidFill>
          <a:schemeClr val="accent5">
            <a:lumMod val="50000"/>
          </a:schemeClr>
        </a:solidFill>
      </dgm:spPr>
      <dgm:t>
        <a:bodyPr/>
        <a:lstStyle/>
        <a:p>
          <a:r>
            <a:rPr lang="es-CO" sz="1600" b="1">
              <a:latin typeface="Arial" pitchFamily="34" charset="0"/>
              <a:cs typeface="Arial" pitchFamily="34" charset="0"/>
            </a:rPr>
            <a:t>Cooperación y movilidad del paciente.</a:t>
          </a:r>
          <a:endParaRPr lang="es-CO" sz="1600" b="1" dirty="0">
            <a:latin typeface="Arial" pitchFamily="34" charset="0"/>
            <a:cs typeface="Arial" pitchFamily="34" charset="0"/>
          </a:endParaRPr>
        </a:p>
      </dgm:t>
    </dgm:pt>
    <dgm:pt modelId="{A339A17B-6EBF-4949-8F7C-50C64D403ABD}" type="parTrans" cxnId="{6E1BDA9A-D5E4-4DC7-BB8B-A2E42BA76529}">
      <dgm:prSet/>
      <dgm:spPr/>
      <dgm:t>
        <a:bodyPr/>
        <a:lstStyle/>
        <a:p>
          <a:endParaRPr lang="es-CO" sz="1400" b="1">
            <a:solidFill>
              <a:schemeClr val="tx1"/>
            </a:solidFill>
            <a:latin typeface="Arial" pitchFamily="34" charset="0"/>
            <a:cs typeface="Arial" pitchFamily="34" charset="0"/>
          </a:endParaRPr>
        </a:p>
      </dgm:t>
    </dgm:pt>
    <dgm:pt modelId="{E7E418A6-FC1F-4BC8-8B36-C47A467BC0E5}" type="sibTrans" cxnId="{6E1BDA9A-D5E4-4DC7-BB8B-A2E42BA76529}">
      <dgm:prSet/>
      <dgm:spPr/>
      <dgm:t>
        <a:bodyPr/>
        <a:lstStyle/>
        <a:p>
          <a:endParaRPr lang="es-CO" sz="1400" b="1">
            <a:solidFill>
              <a:schemeClr val="tx1"/>
            </a:solidFill>
            <a:latin typeface="Arial" pitchFamily="34" charset="0"/>
            <a:cs typeface="Arial" pitchFamily="34" charset="0"/>
          </a:endParaRPr>
        </a:p>
      </dgm:t>
    </dgm:pt>
    <dgm:pt modelId="{381FEE01-262D-4671-9675-CA796C68583C}">
      <dgm:prSet phldrT="[Texto]" custT="1"/>
      <dgm:spPr>
        <a:solidFill>
          <a:schemeClr val="accent5">
            <a:lumMod val="50000"/>
          </a:schemeClr>
        </a:solidFill>
      </dgm:spPr>
      <dgm:t>
        <a:bodyPr/>
        <a:lstStyle/>
        <a:p>
          <a:r>
            <a:rPr lang="es-CO" sz="1600" b="1" dirty="0">
              <a:latin typeface="Arial" pitchFamily="34" charset="0"/>
              <a:cs typeface="Arial" pitchFamily="34" charset="0"/>
            </a:rPr>
            <a:t>Disponibilidad de elementos y equipos. </a:t>
          </a:r>
        </a:p>
      </dgm:t>
    </dgm:pt>
    <dgm:pt modelId="{CF1F2598-3BE6-4124-9360-D3E25A35D055}" type="parTrans" cxnId="{FD5D8216-1AFA-4B04-A3F0-D4C9B33397AC}">
      <dgm:prSet/>
      <dgm:spPr/>
      <dgm:t>
        <a:bodyPr/>
        <a:lstStyle/>
        <a:p>
          <a:endParaRPr lang="es-CO" sz="1400" b="1">
            <a:solidFill>
              <a:schemeClr val="tx1"/>
            </a:solidFill>
            <a:latin typeface="Arial" pitchFamily="34" charset="0"/>
            <a:cs typeface="Arial" pitchFamily="34" charset="0"/>
          </a:endParaRPr>
        </a:p>
      </dgm:t>
    </dgm:pt>
    <dgm:pt modelId="{0A4CDC72-8084-4445-B1D3-9FF71960C305}" type="sibTrans" cxnId="{FD5D8216-1AFA-4B04-A3F0-D4C9B33397AC}">
      <dgm:prSet/>
      <dgm:spPr/>
      <dgm:t>
        <a:bodyPr/>
        <a:lstStyle/>
        <a:p>
          <a:endParaRPr lang="es-CO" sz="1400" b="1">
            <a:solidFill>
              <a:schemeClr val="tx1"/>
            </a:solidFill>
            <a:latin typeface="Arial" pitchFamily="34" charset="0"/>
            <a:cs typeface="Arial" pitchFamily="34" charset="0"/>
          </a:endParaRPr>
        </a:p>
      </dgm:t>
    </dgm:pt>
    <dgm:pt modelId="{1BF0764A-4F74-480A-AE89-6F5B479EEC39}">
      <dgm:prSet phldrT="[Texto]" custT="1"/>
      <dgm:spPr>
        <a:solidFill>
          <a:schemeClr val="accent5">
            <a:lumMod val="50000"/>
          </a:schemeClr>
        </a:solidFill>
      </dgm:spPr>
      <dgm:t>
        <a:bodyPr/>
        <a:lstStyle/>
        <a:p>
          <a:r>
            <a:rPr lang="es-CO" sz="1600" b="1" dirty="0">
              <a:latin typeface="Arial" pitchFamily="34" charset="0"/>
              <a:cs typeface="Arial" pitchFamily="34" charset="0"/>
            </a:rPr>
            <a:t>Tipo de fórmula y volumen para administrar.</a:t>
          </a:r>
        </a:p>
      </dgm:t>
    </dgm:pt>
    <dgm:pt modelId="{AC4A7648-8DD8-45A9-8069-94C3BA4C47EE}" type="parTrans" cxnId="{CDAF89AC-D0C5-4D74-BE33-286283C4D985}">
      <dgm:prSet/>
      <dgm:spPr/>
      <dgm:t>
        <a:bodyPr/>
        <a:lstStyle/>
        <a:p>
          <a:endParaRPr lang="es-CO" sz="1400" b="1">
            <a:solidFill>
              <a:schemeClr val="tx1"/>
            </a:solidFill>
            <a:latin typeface="Arial" pitchFamily="34" charset="0"/>
            <a:cs typeface="Arial" pitchFamily="34" charset="0"/>
          </a:endParaRPr>
        </a:p>
      </dgm:t>
    </dgm:pt>
    <dgm:pt modelId="{D3AAE8B1-64A7-4CB9-8E46-68F32729C06C}" type="sibTrans" cxnId="{CDAF89AC-D0C5-4D74-BE33-286283C4D985}">
      <dgm:prSet/>
      <dgm:spPr/>
      <dgm:t>
        <a:bodyPr/>
        <a:lstStyle/>
        <a:p>
          <a:endParaRPr lang="es-CO" sz="1400" b="1">
            <a:solidFill>
              <a:schemeClr val="tx1"/>
            </a:solidFill>
            <a:latin typeface="Arial" pitchFamily="34" charset="0"/>
            <a:cs typeface="Arial" pitchFamily="34" charset="0"/>
          </a:endParaRPr>
        </a:p>
      </dgm:t>
    </dgm:pt>
    <dgm:pt modelId="{DEEC8178-AF46-4958-B973-6499B6BFFCD7}" type="pres">
      <dgm:prSet presAssocID="{6456F686-671B-453C-859D-920D8EDD1380}" presName="linear" presStyleCnt="0">
        <dgm:presLayoutVars>
          <dgm:dir/>
          <dgm:animLvl val="lvl"/>
          <dgm:resizeHandles val="exact"/>
        </dgm:presLayoutVars>
      </dgm:prSet>
      <dgm:spPr/>
    </dgm:pt>
    <dgm:pt modelId="{6AE8AB16-DB1B-4848-BB0B-EDA37EF5988C}" type="pres">
      <dgm:prSet presAssocID="{9B77DDA9-FA4C-40E6-99BF-707C3B54890B}" presName="parentLin" presStyleCnt="0"/>
      <dgm:spPr/>
    </dgm:pt>
    <dgm:pt modelId="{7E25F285-0D67-4F89-9A4F-5F783C57FCE1}" type="pres">
      <dgm:prSet presAssocID="{9B77DDA9-FA4C-40E6-99BF-707C3B54890B}" presName="parentLeftMargin" presStyleLbl="node1" presStyleIdx="0" presStyleCnt="8"/>
      <dgm:spPr/>
    </dgm:pt>
    <dgm:pt modelId="{713A0A7A-DB4F-4A43-8FFF-0CD47C2BC1AA}" type="pres">
      <dgm:prSet presAssocID="{9B77DDA9-FA4C-40E6-99BF-707C3B54890B}" presName="parentText" presStyleLbl="node1" presStyleIdx="0" presStyleCnt="8" custScaleX="110442" custLinFactNeighborX="64758" custLinFactNeighborY="-9917">
        <dgm:presLayoutVars>
          <dgm:chMax val="0"/>
          <dgm:bulletEnabled val="1"/>
        </dgm:presLayoutVars>
      </dgm:prSet>
      <dgm:spPr/>
    </dgm:pt>
    <dgm:pt modelId="{3E0F7D31-72B7-44D9-AB3E-6B01950DECEA}" type="pres">
      <dgm:prSet presAssocID="{9B77DDA9-FA4C-40E6-99BF-707C3B54890B}" presName="negativeSpace" presStyleCnt="0"/>
      <dgm:spPr/>
    </dgm:pt>
    <dgm:pt modelId="{645D4789-95F7-4F12-B032-87A3E7BBD3C8}" type="pres">
      <dgm:prSet presAssocID="{9B77DDA9-FA4C-40E6-99BF-707C3B54890B}" presName="childText" presStyleLbl="conFgAcc1" presStyleIdx="0" presStyleCnt="8">
        <dgm:presLayoutVars>
          <dgm:bulletEnabled val="1"/>
        </dgm:presLayoutVars>
      </dgm:prSet>
      <dgm:spPr/>
    </dgm:pt>
    <dgm:pt modelId="{F6263CD7-9CB6-4EE2-B426-78088C054BB0}" type="pres">
      <dgm:prSet presAssocID="{46E67B16-1245-4266-A89C-13F18C5DE5C3}" presName="spaceBetweenRectangles" presStyleCnt="0"/>
      <dgm:spPr/>
    </dgm:pt>
    <dgm:pt modelId="{13A15A7B-B720-4654-8A69-E6DFD7790BB6}" type="pres">
      <dgm:prSet presAssocID="{5F562811-E942-4042-BAAD-6B97C56BD0DF}" presName="parentLin" presStyleCnt="0"/>
      <dgm:spPr/>
    </dgm:pt>
    <dgm:pt modelId="{79B521F3-9D35-4022-B566-F53EBC7B1450}" type="pres">
      <dgm:prSet presAssocID="{5F562811-E942-4042-BAAD-6B97C56BD0DF}" presName="parentLeftMargin" presStyleLbl="node1" presStyleIdx="0" presStyleCnt="8"/>
      <dgm:spPr/>
    </dgm:pt>
    <dgm:pt modelId="{CBFAD7BE-CADE-4513-94EA-66872C8FC9EA}" type="pres">
      <dgm:prSet presAssocID="{5F562811-E942-4042-BAAD-6B97C56BD0DF}" presName="parentText" presStyleLbl="node1" presStyleIdx="1" presStyleCnt="8" custScaleX="110442" custLinFactNeighborX="64758" custLinFactNeighborY="-12368">
        <dgm:presLayoutVars>
          <dgm:chMax val="0"/>
          <dgm:bulletEnabled val="1"/>
        </dgm:presLayoutVars>
      </dgm:prSet>
      <dgm:spPr/>
    </dgm:pt>
    <dgm:pt modelId="{B1A776A4-3B0D-43F4-B831-CF301EA6C2B4}" type="pres">
      <dgm:prSet presAssocID="{5F562811-E942-4042-BAAD-6B97C56BD0DF}" presName="negativeSpace" presStyleCnt="0"/>
      <dgm:spPr/>
    </dgm:pt>
    <dgm:pt modelId="{9C76DD1D-A79B-4DFF-BA8A-0AF2C4442361}" type="pres">
      <dgm:prSet presAssocID="{5F562811-E942-4042-BAAD-6B97C56BD0DF}" presName="childText" presStyleLbl="conFgAcc1" presStyleIdx="1" presStyleCnt="8">
        <dgm:presLayoutVars>
          <dgm:bulletEnabled val="1"/>
        </dgm:presLayoutVars>
      </dgm:prSet>
      <dgm:spPr/>
    </dgm:pt>
    <dgm:pt modelId="{BA0BFECA-E90D-4F4C-B1F7-6E1BB480262E}" type="pres">
      <dgm:prSet presAssocID="{19850A5D-202D-4592-BB9D-A95FC76090E2}" presName="spaceBetweenRectangles" presStyleCnt="0"/>
      <dgm:spPr/>
    </dgm:pt>
    <dgm:pt modelId="{B70AE6F1-E951-4DD9-941C-629A92DE0B4E}" type="pres">
      <dgm:prSet presAssocID="{12903500-A2E3-422C-8EE8-5A6E3AFC64FD}" presName="parentLin" presStyleCnt="0"/>
      <dgm:spPr/>
    </dgm:pt>
    <dgm:pt modelId="{9A1E9F9E-1839-46AB-A68C-86BB2325CAFE}" type="pres">
      <dgm:prSet presAssocID="{12903500-A2E3-422C-8EE8-5A6E3AFC64FD}" presName="parentLeftMargin" presStyleLbl="node1" presStyleIdx="1" presStyleCnt="8"/>
      <dgm:spPr/>
    </dgm:pt>
    <dgm:pt modelId="{496EEC95-99D0-4428-B0C6-F4B54BA1AB92}" type="pres">
      <dgm:prSet presAssocID="{12903500-A2E3-422C-8EE8-5A6E3AFC64FD}" presName="parentText" presStyleLbl="node1" presStyleIdx="2" presStyleCnt="8" custScaleX="110442" custLinFactNeighborX="64758" custLinFactNeighborY="-12368">
        <dgm:presLayoutVars>
          <dgm:chMax val="0"/>
          <dgm:bulletEnabled val="1"/>
        </dgm:presLayoutVars>
      </dgm:prSet>
      <dgm:spPr/>
    </dgm:pt>
    <dgm:pt modelId="{3CAB8BAA-D2B4-4056-81A4-F1AC2E228360}" type="pres">
      <dgm:prSet presAssocID="{12903500-A2E3-422C-8EE8-5A6E3AFC64FD}" presName="negativeSpace" presStyleCnt="0"/>
      <dgm:spPr/>
    </dgm:pt>
    <dgm:pt modelId="{0D732D1C-2CAA-437D-A5A2-4CFB68E8830E}" type="pres">
      <dgm:prSet presAssocID="{12903500-A2E3-422C-8EE8-5A6E3AFC64FD}" presName="childText" presStyleLbl="conFgAcc1" presStyleIdx="2" presStyleCnt="8">
        <dgm:presLayoutVars>
          <dgm:bulletEnabled val="1"/>
        </dgm:presLayoutVars>
      </dgm:prSet>
      <dgm:spPr/>
    </dgm:pt>
    <dgm:pt modelId="{5BE3DB9D-D749-4614-ABC8-E8896811F159}" type="pres">
      <dgm:prSet presAssocID="{CD711A8C-38A3-4E99-95D6-E3891377DB26}" presName="spaceBetweenRectangles" presStyleCnt="0"/>
      <dgm:spPr/>
    </dgm:pt>
    <dgm:pt modelId="{1B3D34BC-9263-40EE-894D-F7335396583B}" type="pres">
      <dgm:prSet presAssocID="{BBCCDD56-4198-4439-8142-BA4E00404991}" presName="parentLin" presStyleCnt="0"/>
      <dgm:spPr/>
    </dgm:pt>
    <dgm:pt modelId="{E849A872-D396-492C-95B2-9F2C7F8F2DF9}" type="pres">
      <dgm:prSet presAssocID="{BBCCDD56-4198-4439-8142-BA4E00404991}" presName="parentLeftMargin" presStyleLbl="node1" presStyleIdx="2" presStyleCnt="8"/>
      <dgm:spPr/>
    </dgm:pt>
    <dgm:pt modelId="{5554CE49-E729-41F5-9C9B-7B7E65E5B3F4}" type="pres">
      <dgm:prSet presAssocID="{BBCCDD56-4198-4439-8142-BA4E00404991}" presName="parentText" presStyleLbl="node1" presStyleIdx="3" presStyleCnt="8" custScaleX="110442" custLinFactNeighborX="64758" custLinFactNeighborY="-12368">
        <dgm:presLayoutVars>
          <dgm:chMax val="0"/>
          <dgm:bulletEnabled val="1"/>
        </dgm:presLayoutVars>
      </dgm:prSet>
      <dgm:spPr/>
    </dgm:pt>
    <dgm:pt modelId="{EFF562D2-0FEA-4CE2-879C-88E9E23F8A14}" type="pres">
      <dgm:prSet presAssocID="{BBCCDD56-4198-4439-8142-BA4E00404991}" presName="negativeSpace" presStyleCnt="0"/>
      <dgm:spPr/>
    </dgm:pt>
    <dgm:pt modelId="{555FA992-A5BF-4414-9068-399F81B808F8}" type="pres">
      <dgm:prSet presAssocID="{BBCCDD56-4198-4439-8142-BA4E00404991}" presName="childText" presStyleLbl="conFgAcc1" presStyleIdx="3" presStyleCnt="8">
        <dgm:presLayoutVars>
          <dgm:bulletEnabled val="1"/>
        </dgm:presLayoutVars>
      </dgm:prSet>
      <dgm:spPr/>
    </dgm:pt>
    <dgm:pt modelId="{7C9AFA20-6248-4244-86C0-C1A6B0A87CEA}" type="pres">
      <dgm:prSet presAssocID="{D990628D-6140-4D3B-B0EA-A334A7517575}" presName="spaceBetweenRectangles" presStyleCnt="0"/>
      <dgm:spPr/>
    </dgm:pt>
    <dgm:pt modelId="{E93434B1-670F-42BB-BC14-EB03F3AD3583}" type="pres">
      <dgm:prSet presAssocID="{2F74BE89-678D-4A45-B667-982CFAA970F0}" presName="parentLin" presStyleCnt="0"/>
      <dgm:spPr/>
    </dgm:pt>
    <dgm:pt modelId="{4C2E206B-81E8-4CC0-8360-84013DF6D816}" type="pres">
      <dgm:prSet presAssocID="{2F74BE89-678D-4A45-B667-982CFAA970F0}" presName="parentLeftMargin" presStyleLbl="node1" presStyleIdx="3" presStyleCnt="8"/>
      <dgm:spPr/>
    </dgm:pt>
    <dgm:pt modelId="{3887A867-331C-497C-A02A-DD0571EB9ADB}" type="pres">
      <dgm:prSet presAssocID="{2F74BE89-678D-4A45-B667-982CFAA970F0}" presName="parentText" presStyleLbl="node1" presStyleIdx="4" presStyleCnt="8" custScaleX="110442" custLinFactNeighborX="64758" custLinFactNeighborY="-12368">
        <dgm:presLayoutVars>
          <dgm:chMax val="0"/>
          <dgm:bulletEnabled val="1"/>
        </dgm:presLayoutVars>
      </dgm:prSet>
      <dgm:spPr/>
    </dgm:pt>
    <dgm:pt modelId="{4C2596F1-C0CA-48B3-B4C9-E8B2AB195637}" type="pres">
      <dgm:prSet presAssocID="{2F74BE89-678D-4A45-B667-982CFAA970F0}" presName="negativeSpace" presStyleCnt="0"/>
      <dgm:spPr/>
    </dgm:pt>
    <dgm:pt modelId="{A7DEFF64-3F75-4FAC-B5F2-6078668285FB}" type="pres">
      <dgm:prSet presAssocID="{2F74BE89-678D-4A45-B667-982CFAA970F0}" presName="childText" presStyleLbl="conFgAcc1" presStyleIdx="4" presStyleCnt="8">
        <dgm:presLayoutVars>
          <dgm:bulletEnabled val="1"/>
        </dgm:presLayoutVars>
      </dgm:prSet>
      <dgm:spPr/>
    </dgm:pt>
    <dgm:pt modelId="{B401EB9E-6F85-4542-A903-1FB63BD339CF}" type="pres">
      <dgm:prSet presAssocID="{953A3532-F2AB-4CCD-AF04-5FC8E153F4D8}" presName="spaceBetweenRectangles" presStyleCnt="0"/>
      <dgm:spPr/>
    </dgm:pt>
    <dgm:pt modelId="{3570541F-B9C6-4685-87A0-16D172A26E66}" type="pres">
      <dgm:prSet presAssocID="{3D765FD9-724C-44D8-9284-4790ACAC132D}" presName="parentLin" presStyleCnt="0"/>
      <dgm:spPr/>
    </dgm:pt>
    <dgm:pt modelId="{6DC721B7-965A-44A0-9301-DD1D930211C3}" type="pres">
      <dgm:prSet presAssocID="{3D765FD9-724C-44D8-9284-4790ACAC132D}" presName="parentLeftMargin" presStyleLbl="node1" presStyleIdx="4" presStyleCnt="8"/>
      <dgm:spPr/>
    </dgm:pt>
    <dgm:pt modelId="{FE9B955B-3CA3-428C-B020-AA45D57D2991}" type="pres">
      <dgm:prSet presAssocID="{3D765FD9-724C-44D8-9284-4790ACAC132D}" presName="parentText" presStyleLbl="node1" presStyleIdx="5" presStyleCnt="8" custScaleX="110442" custLinFactNeighborX="64758" custLinFactNeighborY="-12368">
        <dgm:presLayoutVars>
          <dgm:chMax val="0"/>
          <dgm:bulletEnabled val="1"/>
        </dgm:presLayoutVars>
      </dgm:prSet>
      <dgm:spPr/>
    </dgm:pt>
    <dgm:pt modelId="{9EEAC4EC-DE1A-44E4-B3B1-B46521AC9E69}" type="pres">
      <dgm:prSet presAssocID="{3D765FD9-724C-44D8-9284-4790ACAC132D}" presName="negativeSpace" presStyleCnt="0"/>
      <dgm:spPr/>
    </dgm:pt>
    <dgm:pt modelId="{6DFC71B3-36EF-4C09-B26C-629C2C596CAC}" type="pres">
      <dgm:prSet presAssocID="{3D765FD9-724C-44D8-9284-4790ACAC132D}" presName="childText" presStyleLbl="conFgAcc1" presStyleIdx="5" presStyleCnt="8">
        <dgm:presLayoutVars>
          <dgm:bulletEnabled val="1"/>
        </dgm:presLayoutVars>
      </dgm:prSet>
      <dgm:spPr/>
    </dgm:pt>
    <dgm:pt modelId="{3D09B37D-EF6E-4327-AF4E-CDA5463B7C71}" type="pres">
      <dgm:prSet presAssocID="{E7E418A6-FC1F-4BC8-8B36-C47A467BC0E5}" presName="spaceBetweenRectangles" presStyleCnt="0"/>
      <dgm:spPr/>
    </dgm:pt>
    <dgm:pt modelId="{A1A5658F-2F55-461C-B5D6-246A7A6BE6BF}" type="pres">
      <dgm:prSet presAssocID="{381FEE01-262D-4671-9675-CA796C68583C}" presName="parentLin" presStyleCnt="0"/>
      <dgm:spPr/>
    </dgm:pt>
    <dgm:pt modelId="{95F34752-740D-4FF3-9270-82E4395ACC83}" type="pres">
      <dgm:prSet presAssocID="{381FEE01-262D-4671-9675-CA796C68583C}" presName="parentLeftMargin" presStyleLbl="node1" presStyleIdx="5" presStyleCnt="8"/>
      <dgm:spPr/>
    </dgm:pt>
    <dgm:pt modelId="{E17CFCA8-D2C0-4F40-818F-2D6611F892ED}" type="pres">
      <dgm:prSet presAssocID="{381FEE01-262D-4671-9675-CA796C68583C}" presName="parentText" presStyleLbl="node1" presStyleIdx="6" presStyleCnt="8" custScaleX="110442" custLinFactNeighborX="64758" custLinFactNeighborY="-12368">
        <dgm:presLayoutVars>
          <dgm:chMax val="0"/>
          <dgm:bulletEnabled val="1"/>
        </dgm:presLayoutVars>
      </dgm:prSet>
      <dgm:spPr/>
    </dgm:pt>
    <dgm:pt modelId="{48356B5A-178F-4B1D-93B9-09E1CFA0E583}" type="pres">
      <dgm:prSet presAssocID="{381FEE01-262D-4671-9675-CA796C68583C}" presName="negativeSpace" presStyleCnt="0"/>
      <dgm:spPr/>
    </dgm:pt>
    <dgm:pt modelId="{613C607A-BE2A-4AA1-965D-C8AE56838A4F}" type="pres">
      <dgm:prSet presAssocID="{381FEE01-262D-4671-9675-CA796C68583C}" presName="childText" presStyleLbl="conFgAcc1" presStyleIdx="6" presStyleCnt="8">
        <dgm:presLayoutVars>
          <dgm:bulletEnabled val="1"/>
        </dgm:presLayoutVars>
      </dgm:prSet>
      <dgm:spPr/>
    </dgm:pt>
    <dgm:pt modelId="{9E37362B-3A0E-4579-9804-6D6725C10557}" type="pres">
      <dgm:prSet presAssocID="{0A4CDC72-8084-4445-B1D3-9FF71960C305}" presName="spaceBetweenRectangles" presStyleCnt="0"/>
      <dgm:spPr/>
    </dgm:pt>
    <dgm:pt modelId="{A59DBBD4-9ED3-497D-B39A-666B54D080BD}" type="pres">
      <dgm:prSet presAssocID="{1BF0764A-4F74-480A-AE89-6F5B479EEC39}" presName="parentLin" presStyleCnt="0"/>
      <dgm:spPr/>
    </dgm:pt>
    <dgm:pt modelId="{06F4BD1F-9597-45C8-8E58-2DA26596AC93}" type="pres">
      <dgm:prSet presAssocID="{1BF0764A-4F74-480A-AE89-6F5B479EEC39}" presName="parentLeftMargin" presStyleLbl="node1" presStyleIdx="6" presStyleCnt="8"/>
      <dgm:spPr/>
    </dgm:pt>
    <dgm:pt modelId="{0FA9A8E5-0481-44E5-BC89-104FE2AC9464}" type="pres">
      <dgm:prSet presAssocID="{1BF0764A-4F74-480A-AE89-6F5B479EEC39}" presName="parentText" presStyleLbl="node1" presStyleIdx="7" presStyleCnt="8" custScaleX="110442" custLinFactNeighborX="64758" custLinFactNeighborY="-12368">
        <dgm:presLayoutVars>
          <dgm:chMax val="0"/>
          <dgm:bulletEnabled val="1"/>
        </dgm:presLayoutVars>
      </dgm:prSet>
      <dgm:spPr/>
    </dgm:pt>
    <dgm:pt modelId="{C9484D6E-6651-43A4-85F0-4899813AEE2E}" type="pres">
      <dgm:prSet presAssocID="{1BF0764A-4F74-480A-AE89-6F5B479EEC39}" presName="negativeSpace" presStyleCnt="0"/>
      <dgm:spPr/>
    </dgm:pt>
    <dgm:pt modelId="{1E351996-8151-4365-97BD-7E46A79A63B0}" type="pres">
      <dgm:prSet presAssocID="{1BF0764A-4F74-480A-AE89-6F5B479EEC39}" presName="childText" presStyleLbl="conFgAcc1" presStyleIdx="7" presStyleCnt="8">
        <dgm:presLayoutVars>
          <dgm:bulletEnabled val="1"/>
        </dgm:presLayoutVars>
      </dgm:prSet>
      <dgm:spPr/>
    </dgm:pt>
  </dgm:ptLst>
  <dgm:cxnLst>
    <dgm:cxn modelId="{FD5D8216-1AFA-4B04-A3F0-D4C9B33397AC}" srcId="{6456F686-671B-453C-859D-920D8EDD1380}" destId="{381FEE01-262D-4671-9675-CA796C68583C}" srcOrd="6" destOrd="0" parTransId="{CF1F2598-3BE6-4124-9360-D3E25A35D055}" sibTransId="{0A4CDC72-8084-4445-B1D3-9FF71960C305}"/>
    <dgm:cxn modelId="{1A494739-8706-4DBA-A23A-5D039C05481C}" type="presOf" srcId="{12903500-A2E3-422C-8EE8-5A6E3AFC64FD}" destId="{9A1E9F9E-1839-46AB-A68C-86BB2325CAFE}" srcOrd="0" destOrd="0" presId="urn:microsoft.com/office/officeart/2005/8/layout/list1"/>
    <dgm:cxn modelId="{2C33D23A-B2C9-495E-B961-888778AD05D3}" type="presOf" srcId="{381FEE01-262D-4671-9675-CA796C68583C}" destId="{95F34752-740D-4FF3-9270-82E4395ACC83}" srcOrd="0" destOrd="0" presId="urn:microsoft.com/office/officeart/2005/8/layout/list1"/>
    <dgm:cxn modelId="{85F70D41-D0E4-46C3-AB84-CD69E8BA2430}" srcId="{6456F686-671B-453C-859D-920D8EDD1380}" destId="{9B77DDA9-FA4C-40E6-99BF-707C3B54890B}" srcOrd="0" destOrd="0" parTransId="{E3E4FA6C-CBC7-4BD7-8268-24BB1714CCD3}" sibTransId="{46E67B16-1245-4266-A89C-13F18C5DE5C3}"/>
    <dgm:cxn modelId="{118DE94A-D1D3-4E81-BD7A-3A87FC34DD9C}" type="presOf" srcId="{2F74BE89-678D-4A45-B667-982CFAA970F0}" destId="{4C2E206B-81E8-4CC0-8360-84013DF6D816}" srcOrd="0" destOrd="0" presId="urn:microsoft.com/office/officeart/2005/8/layout/list1"/>
    <dgm:cxn modelId="{9996114D-4C6D-42FE-8613-66C12093149C}" type="presOf" srcId="{5F562811-E942-4042-BAAD-6B97C56BD0DF}" destId="{79B521F3-9D35-4022-B566-F53EBC7B1450}" srcOrd="0" destOrd="0" presId="urn:microsoft.com/office/officeart/2005/8/layout/list1"/>
    <dgm:cxn modelId="{039F014E-DC0D-437A-AB2F-B6C71C2D05FC}" type="presOf" srcId="{BBCCDD56-4198-4439-8142-BA4E00404991}" destId="{5554CE49-E729-41F5-9C9B-7B7E65E5B3F4}" srcOrd="1" destOrd="0" presId="urn:microsoft.com/office/officeart/2005/8/layout/list1"/>
    <dgm:cxn modelId="{412AAE52-0E39-4391-9E1D-95B1122A5717}" type="presOf" srcId="{12903500-A2E3-422C-8EE8-5A6E3AFC64FD}" destId="{496EEC95-99D0-4428-B0C6-F4B54BA1AB92}" srcOrd="1" destOrd="0" presId="urn:microsoft.com/office/officeart/2005/8/layout/list1"/>
    <dgm:cxn modelId="{258CC359-8A00-4B01-A5B6-D6E7EEEA9692}" type="presOf" srcId="{3D765FD9-724C-44D8-9284-4790ACAC132D}" destId="{6DC721B7-965A-44A0-9301-DD1D930211C3}" srcOrd="0" destOrd="0" presId="urn:microsoft.com/office/officeart/2005/8/layout/list1"/>
    <dgm:cxn modelId="{AA35275A-3EDE-4A01-9CB9-25FCBE486C20}" type="presOf" srcId="{2F74BE89-678D-4A45-B667-982CFAA970F0}" destId="{3887A867-331C-497C-A02A-DD0571EB9ADB}" srcOrd="1" destOrd="0" presId="urn:microsoft.com/office/officeart/2005/8/layout/list1"/>
    <dgm:cxn modelId="{C835205B-3FA8-4900-A55F-BBDBE5CF25CB}" srcId="{6456F686-671B-453C-859D-920D8EDD1380}" destId="{BBCCDD56-4198-4439-8142-BA4E00404991}" srcOrd="3" destOrd="0" parTransId="{AA5AC5C0-844C-41E5-AB95-166DC9BB15D5}" sibTransId="{D990628D-6140-4D3B-B0EA-A334A7517575}"/>
    <dgm:cxn modelId="{4A493D61-688E-403E-8EE2-B47510D6B7B8}" srcId="{6456F686-671B-453C-859D-920D8EDD1380}" destId="{2F74BE89-678D-4A45-B667-982CFAA970F0}" srcOrd="4" destOrd="0" parTransId="{03D0D860-1983-453E-BD25-1575A139F457}" sibTransId="{953A3532-F2AB-4CCD-AF04-5FC8E153F4D8}"/>
    <dgm:cxn modelId="{EF52B275-D447-4B0F-97F5-603A356411A7}" type="presOf" srcId="{BBCCDD56-4198-4439-8142-BA4E00404991}" destId="{E849A872-D396-492C-95B2-9F2C7F8F2DF9}" srcOrd="0" destOrd="0" presId="urn:microsoft.com/office/officeart/2005/8/layout/list1"/>
    <dgm:cxn modelId="{01A0BA76-36F3-4939-B3A8-91AC4486691A}" type="presOf" srcId="{1BF0764A-4F74-480A-AE89-6F5B479EEC39}" destId="{06F4BD1F-9597-45C8-8E58-2DA26596AC93}" srcOrd="0" destOrd="0" presId="urn:microsoft.com/office/officeart/2005/8/layout/list1"/>
    <dgm:cxn modelId="{31A5138D-BBF3-477C-B2AA-64F18BAA73DD}" type="presOf" srcId="{6456F686-671B-453C-859D-920D8EDD1380}" destId="{DEEC8178-AF46-4958-B973-6499B6BFFCD7}" srcOrd="0" destOrd="0" presId="urn:microsoft.com/office/officeart/2005/8/layout/list1"/>
    <dgm:cxn modelId="{AE60AC98-8370-4B1A-8EAD-DC62C7217DA9}" type="presOf" srcId="{3D765FD9-724C-44D8-9284-4790ACAC132D}" destId="{FE9B955B-3CA3-428C-B020-AA45D57D2991}" srcOrd="1" destOrd="0" presId="urn:microsoft.com/office/officeart/2005/8/layout/list1"/>
    <dgm:cxn modelId="{6E1BDA9A-D5E4-4DC7-BB8B-A2E42BA76529}" srcId="{6456F686-671B-453C-859D-920D8EDD1380}" destId="{3D765FD9-724C-44D8-9284-4790ACAC132D}" srcOrd="5" destOrd="0" parTransId="{A339A17B-6EBF-4949-8F7C-50C64D403ABD}" sibTransId="{E7E418A6-FC1F-4BC8-8B36-C47A467BC0E5}"/>
    <dgm:cxn modelId="{841398A9-0DDA-4D36-BB23-4D54C950D11D}" type="presOf" srcId="{9B77DDA9-FA4C-40E6-99BF-707C3B54890B}" destId="{713A0A7A-DB4F-4A43-8FFF-0CD47C2BC1AA}" srcOrd="1" destOrd="0" presId="urn:microsoft.com/office/officeart/2005/8/layout/list1"/>
    <dgm:cxn modelId="{CDAF89AC-D0C5-4D74-BE33-286283C4D985}" srcId="{6456F686-671B-453C-859D-920D8EDD1380}" destId="{1BF0764A-4F74-480A-AE89-6F5B479EEC39}" srcOrd="7" destOrd="0" parTransId="{AC4A7648-8DD8-45A9-8069-94C3BA4C47EE}" sibTransId="{D3AAE8B1-64A7-4CB9-8E46-68F32729C06C}"/>
    <dgm:cxn modelId="{95F03CAE-D7CA-47CB-9AAB-E3F807243297}" srcId="{6456F686-671B-453C-859D-920D8EDD1380}" destId="{5F562811-E942-4042-BAAD-6B97C56BD0DF}" srcOrd="1" destOrd="0" parTransId="{1950F694-C32D-4AEC-AF44-83E021638770}" sibTransId="{19850A5D-202D-4592-BB9D-A95FC76090E2}"/>
    <dgm:cxn modelId="{B81D96BA-252D-4EBD-9E56-5B936068EFC9}" srcId="{6456F686-671B-453C-859D-920D8EDD1380}" destId="{12903500-A2E3-422C-8EE8-5A6E3AFC64FD}" srcOrd="2" destOrd="0" parTransId="{59F23C9A-27A4-49E2-B15B-10B8337AD95D}" sibTransId="{CD711A8C-38A3-4E99-95D6-E3891377DB26}"/>
    <dgm:cxn modelId="{159EF3BC-9703-4A2B-9AE5-CEEDC2AA7CE6}" type="presOf" srcId="{5F562811-E942-4042-BAAD-6B97C56BD0DF}" destId="{CBFAD7BE-CADE-4513-94EA-66872C8FC9EA}" srcOrd="1" destOrd="0" presId="urn:microsoft.com/office/officeart/2005/8/layout/list1"/>
    <dgm:cxn modelId="{25527CCC-FB5A-414A-82E3-03B2ABE34728}" type="presOf" srcId="{1BF0764A-4F74-480A-AE89-6F5B479EEC39}" destId="{0FA9A8E5-0481-44E5-BC89-104FE2AC9464}" srcOrd="1" destOrd="0" presId="urn:microsoft.com/office/officeart/2005/8/layout/list1"/>
    <dgm:cxn modelId="{54D2F1D5-DF80-4803-B44C-81EB326F191D}" type="presOf" srcId="{9B77DDA9-FA4C-40E6-99BF-707C3B54890B}" destId="{7E25F285-0D67-4F89-9A4F-5F783C57FCE1}" srcOrd="0" destOrd="0" presId="urn:microsoft.com/office/officeart/2005/8/layout/list1"/>
    <dgm:cxn modelId="{4196F1F2-0BF2-4062-8241-B70ADDD207B7}" type="presOf" srcId="{381FEE01-262D-4671-9675-CA796C68583C}" destId="{E17CFCA8-D2C0-4F40-818F-2D6611F892ED}" srcOrd="1" destOrd="0" presId="urn:microsoft.com/office/officeart/2005/8/layout/list1"/>
    <dgm:cxn modelId="{1BED70C3-6E97-4521-B787-6127C25D421D}" type="presParOf" srcId="{DEEC8178-AF46-4958-B973-6499B6BFFCD7}" destId="{6AE8AB16-DB1B-4848-BB0B-EDA37EF5988C}" srcOrd="0" destOrd="0" presId="urn:microsoft.com/office/officeart/2005/8/layout/list1"/>
    <dgm:cxn modelId="{3DEFA8AA-D724-4F8F-8C41-80DCB4147FBA}" type="presParOf" srcId="{6AE8AB16-DB1B-4848-BB0B-EDA37EF5988C}" destId="{7E25F285-0D67-4F89-9A4F-5F783C57FCE1}" srcOrd="0" destOrd="0" presId="urn:microsoft.com/office/officeart/2005/8/layout/list1"/>
    <dgm:cxn modelId="{A56E11C6-F135-4269-B038-420C4A0046B0}" type="presParOf" srcId="{6AE8AB16-DB1B-4848-BB0B-EDA37EF5988C}" destId="{713A0A7A-DB4F-4A43-8FFF-0CD47C2BC1AA}" srcOrd="1" destOrd="0" presId="urn:microsoft.com/office/officeart/2005/8/layout/list1"/>
    <dgm:cxn modelId="{4EAB66BF-FF3C-4EFD-A6B9-00C62937091D}" type="presParOf" srcId="{DEEC8178-AF46-4958-B973-6499B6BFFCD7}" destId="{3E0F7D31-72B7-44D9-AB3E-6B01950DECEA}" srcOrd="1" destOrd="0" presId="urn:microsoft.com/office/officeart/2005/8/layout/list1"/>
    <dgm:cxn modelId="{4A831878-5070-48D5-8CE6-9EB2E14FF2BE}" type="presParOf" srcId="{DEEC8178-AF46-4958-B973-6499B6BFFCD7}" destId="{645D4789-95F7-4F12-B032-87A3E7BBD3C8}" srcOrd="2" destOrd="0" presId="urn:microsoft.com/office/officeart/2005/8/layout/list1"/>
    <dgm:cxn modelId="{5B384869-20BB-47F8-A469-2FD614AAF907}" type="presParOf" srcId="{DEEC8178-AF46-4958-B973-6499B6BFFCD7}" destId="{F6263CD7-9CB6-4EE2-B426-78088C054BB0}" srcOrd="3" destOrd="0" presId="urn:microsoft.com/office/officeart/2005/8/layout/list1"/>
    <dgm:cxn modelId="{88D0B25F-696B-48B0-B2A5-ED915B4DF9D4}" type="presParOf" srcId="{DEEC8178-AF46-4958-B973-6499B6BFFCD7}" destId="{13A15A7B-B720-4654-8A69-E6DFD7790BB6}" srcOrd="4" destOrd="0" presId="urn:microsoft.com/office/officeart/2005/8/layout/list1"/>
    <dgm:cxn modelId="{99FC9DDB-9213-4B74-8712-74BBFF51572E}" type="presParOf" srcId="{13A15A7B-B720-4654-8A69-E6DFD7790BB6}" destId="{79B521F3-9D35-4022-B566-F53EBC7B1450}" srcOrd="0" destOrd="0" presId="urn:microsoft.com/office/officeart/2005/8/layout/list1"/>
    <dgm:cxn modelId="{55B7BAD6-9464-4AB2-892B-9A85DBEE92D8}" type="presParOf" srcId="{13A15A7B-B720-4654-8A69-E6DFD7790BB6}" destId="{CBFAD7BE-CADE-4513-94EA-66872C8FC9EA}" srcOrd="1" destOrd="0" presId="urn:microsoft.com/office/officeart/2005/8/layout/list1"/>
    <dgm:cxn modelId="{DA4C15E1-1C83-4916-AFDB-596BE2DA1DF1}" type="presParOf" srcId="{DEEC8178-AF46-4958-B973-6499B6BFFCD7}" destId="{B1A776A4-3B0D-43F4-B831-CF301EA6C2B4}" srcOrd="5" destOrd="0" presId="urn:microsoft.com/office/officeart/2005/8/layout/list1"/>
    <dgm:cxn modelId="{3DDFABBE-6A11-472D-9232-E678DE0D290A}" type="presParOf" srcId="{DEEC8178-AF46-4958-B973-6499B6BFFCD7}" destId="{9C76DD1D-A79B-4DFF-BA8A-0AF2C4442361}" srcOrd="6" destOrd="0" presId="urn:microsoft.com/office/officeart/2005/8/layout/list1"/>
    <dgm:cxn modelId="{CF1278A5-0223-4BB2-875F-7A0F23D970AB}" type="presParOf" srcId="{DEEC8178-AF46-4958-B973-6499B6BFFCD7}" destId="{BA0BFECA-E90D-4F4C-B1F7-6E1BB480262E}" srcOrd="7" destOrd="0" presId="urn:microsoft.com/office/officeart/2005/8/layout/list1"/>
    <dgm:cxn modelId="{47E2F7EE-05E4-4231-91F2-7960CDC74286}" type="presParOf" srcId="{DEEC8178-AF46-4958-B973-6499B6BFFCD7}" destId="{B70AE6F1-E951-4DD9-941C-629A92DE0B4E}" srcOrd="8" destOrd="0" presId="urn:microsoft.com/office/officeart/2005/8/layout/list1"/>
    <dgm:cxn modelId="{B3302936-8473-41FC-B880-5FADD653B409}" type="presParOf" srcId="{B70AE6F1-E951-4DD9-941C-629A92DE0B4E}" destId="{9A1E9F9E-1839-46AB-A68C-86BB2325CAFE}" srcOrd="0" destOrd="0" presId="urn:microsoft.com/office/officeart/2005/8/layout/list1"/>
    <dgm:cxn modelId="{41057606-EE44-49D5-9BCA-219E157D92C4}" type="presParOf" srcId="{B70AE6F1-E951-4DD9-941C-629A92DE0B4E}" destId="{496EEC95-99D0-4428-B0C6-F4B54BA1AB92}" srcOrd="1" destOrd="0" presId="urn:microsoft.com/office/officeart/2005/8/layout/list1"/>
    <dgm:cxn modelId="{11488006-C62E-47B9-BD4A-4BCF099798EE}" type="presParOf" srcId="{DEEC8178-AF46-4958-B973-6499B6BFFCD7}" destId="{3CAB8BAA-D2B4-4056-81A4-F1AC2E228360}" srcOrd="9" destOrd="0" presId="urn:microsoft.com/office/officeart/2005/8/layout/list1"/>
    <dgm:cxn modelId="{516B7959-F795-4770-9E19-B6002C08E038}" type="presParOf" srcId="{DEEC8178-AF46-4958-B973-6499B6BFFCD7}" destId="{0D732D1C-2CAA-437D-A5A2-4CFB68E8830E}" srcOrd="10" destOrd="0" presId="urn:microsoft.com/office/officeart/2005/8/layout/list1"/>
    <dgm:cxn modelId="{EB6C1A3B-6CCD-4A75-902F-2CF648921AAC}" type="presParOf" srcId="{DEEC8178-AF46-4958-B973-6499B6BFFCD7}" destId="{5BE3DB9D-D749-4614-ABC8-E8896811F159}" srcOrd="11" destOrd="0" presId="urn:microsoft.com/office/officeart/2005/8/layout/list1"/>
    <dgm:cxn modelId="{AA5E16F8-9CAE-45CA-9452-A08E30A40B3F}" type="presParOf" srcId="{DEEC8178-AF46-4958-B973-6499B6BFFCD7}" destId="{1B3D34BC-9263-40EE-894D-F7335396583B}" srcOrd="12" destOrd="0" presId="urn:microsoft.com/office/officeart/2005/8/layout/list1"/>
    <dgm:cxn modelId="{6DAAF3A1-087C-48EA-BC2E-E64646A3253C}" type="presParOf" srcId="{1B3D34BC-9263-40EE-894D-F7335396583B}" destId="{E849A872-D396-492C-95B2-9F2C7F8F2DF9}" srcOrd="0" destOrd="0" presId="urn:microsoft.com/office/officeart/2005/8/layout/list1"/>
    <dgm:cxn modelId="{91905553-E354-4B5D-8ECB-471F5B5A5411}" type="presParOf" srcId="{1B3D34BC-9263-40EE-894D-F7335396583B}" destId="{5554CE49-E729-41F5-9C9B-7B7E65E5B3F4}" srcOrd="1" destOrd="0" presId="urn:microsoft.com/office/officeart/2005/8/layout/list1"/>
    <dgm:cxn modelId="{721A4A19-B3C5-4C8B-9195-552EA3C464D6}" type="presParOf" srcId="{DEEC8178-AF46-4958-B973-6499B6BFFCD7}" destId="{EFF562D2-0FEA-4CE2-879C-88E9E23F8A14}" srcOrd="13" destOrd="0" presId="urn:microsoft.com/office/officeart/2005/8/layout/list1"/>
    <dgm:cxn modelId="{DDD6A7DD-7782-4A6F-93A2-E1A60173CA71}" type="presParOf" srcId="{DEEC8178-AF46-4958-B973-6499B6BFFCD7}" destId="{555FA992-A5BF-4414-9068-399F81B808F8}" srcOrd="14" destOrd="0" presId="urn:microsoft.com/office/officeart/2005/8/layout/list1"/>
    <dgm:cxn modelId="{594841DD-4898-4F87-8954-A43CE0D9F86D}" type="presParOf" srcId="{DEEC8178-AF46-4958-B973-6499B6BFFCD7}" destId="{7C9AFA20-6248-4244-86C0-C1A6B0A87CEA}" srcOrd="15" destOrd="0" presId="urn:microsoft.com/office/officeart/2005/8/layout/list1"/>
    <dgm:cxn modelId="{9CB76CFD-BBB4-448F-AF2F-F3CE1FC5A72C}" type="presParOf" srcId="{DEEC8178-AF46-4958-B973-6499B6BFFCD7}" destId="{E93434B1-670F-42BB-BC14-EB03F3AD3583}" srcOrd="16" destOrd="0" presId="urn:microsoft.com/office/officeart/2005/8/layout/list1"/>
    <dgm:cxn modelId="{23BEAF69-7021-4410-8EBF-D819C8DC23E5}" type="presParOf" srcId="{E93434B1-670F-42BB-BC14-EB03F3AD3583}" destId="{4C2E206B-81E8-4CC0-8360-84013DF6D816}" srcOrd="0" destOrd="0" presId="urn:microsoft.com/office/officeart/2005/8/layout/list1"/>
    <dgm:cxn modelId="{EEDF60BC-FEE3-4286-B2CF-0454B87F9E57}" type="presParOf" srcId="{E93434B1-670F-42BB-BC14-EB03F3AD3583}" destId="{3887A867-331C-497C-A02A-DD0571EB9ADB}" srcOrd="1" destOrd="0" presId="urn:microsoft.com/office/officeart/2005/8/layout/list1"/>
    <dgm:cxn modelId="{BF463D5C-CB52-4ECB-AAB9-326D1D7D1C7E}" type="presParOf" srcId="{DEEC8178-AF46-4958-B973-6499B6BFFCD7}" destId="{4C2596F1-C0CA-48B3-B4C9-E8B2AB195637}" srcOrd="17" destOrd="0" presId="urn:microsoft.com/office/officeart/2005/8/layout/list1"/>
    <dgm:cxn modelId="{E0C08208-08E5-4606-B18E-1CEA83DEB58F}" type="presParOf" srcId="{DEEC8178-AF46-4958-B973-6499B6BFFCD7}" destId="{A7DEFF64-3F75-4FAC-B5F2-6078668285FB}" srcOrd="18" destOrd="0" presId="urn:microsoft.com/office/officeart/2005/8/layout/list1"/>
    <dgm:cxn modelId="{FB974E4F-C41F-4292-8608-5B8FAE1E0E0B}" type="presParOf" srcId="{DEEC8178-AF46-4958-B973-6499B6BFFCD7}" destId="{B401EB9E-6F85-4542-A903-1FB63BD339CF}" srcOrd="19" destOrd="0" presId="urn:microsoft.com/office/officeart/2005/8/layout/list1"/>
    <dgm:cxn modelId="{478EEC76-59D4-443F-9C92-D5F112D38580}" type="presParOf" srcId="{DEEC8178-AF46-4958-B973-6499B6BFFCD7}" destId="{3570541F-B9C6-4685-87A0-16D172A26E66}" srcOrd="20" destOrd="0" presId="urn:microsoft.com/office/officeart/2005/8/layout/list1"/>
    <dgm:cxn modelId="{1A0A1000-5C37-4A9B-B505-2C03F233980C}" type="presParOf" srcId="{3570541F-B9C6-4685-87A0-16D172A26E66}" destId="{6DC721B7-965A-44A0-9301-DD1D930211C3}" srcOrd="0" destOrd="0" presId="urn:microsoft.com/office/officeart/2005/8/layout/list1"/>
    <dgm:cxn modelId="{C5CE4C18-2DE7-4A04-9DA7-70D8E879571B}" type="presParOf" srcId="{3570541F-B9C6-4685-87A0-16D172A26E66}" destId="{FE9B955B-3CA3-428C-B020-AA45D57D2991}" srcOrd="1" destOrd="0" presId="urn:microsoft.com/office/officeart/2005/8/layout/list1"/>
    <dgm:cxn modelId="{8BA596A1-0094-41F5-8554-5F371AFB08C2}" type="presParOf" srcId="{DEEC8178-AF46-4958-B973-6499B6BFFCD7}" destId="{9EEAC4EC-DE1A-44E4-B3B1-B46521AC9E69}" srcOrd="21" destOrd="0" presId="urn:microsoft.com/office/officeart/2005/8/layout/list1"/>
    <dgm:cxn modelId="{AE68E352-76A4-4853-B6E1-64B696D6F892}" type="presParOf" srcId="{DEEC8178-AF46-4958-B973-6499B6BFFCD7}" destId="{6DFC71B3-36EF-4C09-B26C-629C2C596CAC}" srcOrd="22" destOrd="0" presId="urn:microsoft.com/office/officeart/2005/8/layout/list1"/>
    <dgm:cxn modelId="{8FDB2E56-0A82-4790-92F0-5028DDA3EBB4}" type="presParOf" srcId="{DEEC8178-AF46-4958-B973-6499B6BFFCD7}" destId="{3D09B37D-EF6E-4327-AF4E-CDA5463B7C71}" srcOrd="23" destOrd="0" presId="urn:microsoft.com/office/officeart/2005/8/layout/list1"/>
    <dgm:cxn modelId="{7830C9C0-D9C8-4698-B46D-070C2703842F}" type="presParOf" srcId="{DEEC8178-AF46-4958-B973-6499B6BFFCD7}" destId="{A1A5658F-2F55-461C-B5D6-246A7A6BE6BF}" srcOrd="24" destOrd="0" presId="urn:microsoft.com/office/officeart/2005/8/layout/list1"/>
    <dgm:cxn modelId="{DCC50468-C39A-497D-8CA2-330B22264B90}" type="presParOf" srcId="{A1A5658F-2F55-461C-B5D6-246A7A6BE6BF}" destId="{95F34752-740D-4FF3-9270-82E4395ACC83}" srcOrd="0" destOrd="0" presId="urn:microsoft.com/office/officeart/2005/8/layout/list1"/>
    <dgm:cxn modelId="{D8F8A9BB-70B4-4057-BE55-4F25E5CBD1B6}" type="presParOf" srcId="{A1A5658F-2F55-461C-B5D6-246A7A6BE6BF}" destId="{E17CFCA8-D2C0-4F40-818F-2D6611F892ED}" srcOrd="1" destOrd="0" presId="urn:microsoft.com/office/officeart/2005/8/layout/list1"/>
    <dgm:cxn modelId="{FC2E0240-5365-4B27-A526-9AEAA62F9100}" type="presParOf" srcId="{DEEC8178-AF46-4958-B973-6499B6BFFCD7}" destId="{48356B5A-178F-4B1D-93B9-09E1CFA0E583}" srcOrd="25" destOrd="0" presId="urn:microsoft.com/office/officeart/2005/8/layout/list1"/>
    <dgm:cxn modelId="{74530705-9D92-458D-9862-2AD0F1292B64}" type="presParOf" srcId="{DEEC8178-AF46-4958-B973-6499B6BFFCD7}" destId="{613C607A-BE2A-4AA1-965D-C8AE56838A4F}" srcOrd="26" destOrd="0" presId="urn:microsoft.com/office/officeart/2005/8/layout/list1"/>
    <dgm:cxn modelId="{8B90FC76-8745-4B06-811A-BC87B9BD6EC0}" type="presParOf" srcId="{DEEC8178-AF46-4958-B973-6499B6BFFCD7}" destId="{9E37362B-3A0E-4579-9804-6D6725C10557}" srcOrd="27" destOrd="0" presId="urn:microsoft.com/office/officeart/2005/8/layout/list1"/>
    <dgm:cxn modelId="{4D36530F-E898-41B7-9EBC-0D9F50889823}" type="presParOf" srcId="{DEEC8178-AF46-4958-B973-6499B6BFFCD7}" destId="{A59DBBD4-9ED3-497D-B39A-666B54D080BD}" srcOrd="28" destOrd="0" presId="urn:microsoft.com/office/officeart/2005/8/layout/list1"/>
    <dgm:cxn modelId="{E8D7160C-34B3-4BAA-B8BB-A5B4882492F9}" type="presParOf" srcId="{A59DBBD4-9ED3-497D-B39A-666B54D080BD}" destId="{06F4BD1F-9597-45C8-8E58-2DA26596AC93}" srcOrd="0" destOrd="0" presId="urn:microsoft.com/office/officeart/2005/8/layout/list1"/>
    <dgm:cxn modelId="{0B317F70-5C0B-47D9-BE6A-AFD64892736E}" type="presParOf" srcId="{A59DBBD4-9ED3-497D-B39A-666B54D080BD}" destId="{0FA9A8E5-0481-44E5-BC89-104FE2AC9464}" srcOrd="1" destOrd="0" presId="urn:microsoft.com/office/officeart/2005/8/layout/list1"/>
    <dgm:cxn modelId="{0CFE0087-0BE7-4CC9-8071-B38A67B73639}" type="presParOf" srcId="{DEEC8178-AF46-4958-B973-6499B6BFFCD7}" destId="{C9484D6E-6651-43A4-85F0-4899813AEE2E}" srcOrd="29" destOrd="0" presId="urn:microsoft.com/office/officeart/2005/8/layout/list1"/>
    <dgm:cxn modelId="{55D66151-AE4D-4ADD-BB70-DF3E825D2BEC}" type="presParOf" srcId="{DEEC8178-AF46-4958-B973-6499B6BFFCD7}" destId="{1E351996-8151-4365-97BD-7E46A79A63B0}"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D4789-95F7-4F12-B032-87A3E7BBD3C8}">
      <dsp:nvSpPr>
        <dsp:cNvPr id="0" name=""/>
        <dsp:cNvSpPr/>
      </dsp:nvSpPr>
      <dsp:spPr>
        <a:xfrm>
          <a:off x="0" y="207909"/>
          <a:ext cx="9132651"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3A0A7A-DB4F-4A43-8FFF-0CD47C2BC1AA}">
      <dsp:nvSpPr>
        <dsp:cNvPr id="0" name=""/>
        <dsp:cNvSpPr/>
      </dsp:nvSpPr>
      <dsp:spPr>
        <a:xfrm>
          <a:off x="752338" y="0"/>
          <a:ext cx="7060397" cy="354240"/>
        </a:xfrm>
        <a:prstGeom prst="roundRect">
          <a:avLst/>
        </a:prstGeom>
        <a:solidFill>
          <a:schemeClr val="accent5">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635" tIns="0" rIns="241635" bIns="0" numCol="1" spcCol="1270" anchor="ctr" anchorCtr="0">
          <a:noAutofit/>
        </a:bodyPr>
        <a:lstStyle/>
        <a:p>
          <a:pPr marL="0" lvl="0" indent="0" algn="l" defTabSz="711200">
            <a:lnSpc>
              <a:spcPct val="90000"/>
            </a:lnSpc>
            <a:spcBef>
              <a:spcPct val="0"/>
            </a:spcBef>
            <a:spcAft>
              <a:spcPct val="35000"/>
            </a:spcAft>
            <a:buNone/>
          </a:pPr>
          <a:r>
            <a:rPr lang="es-CO" sz="1600" b="1" kern="1200" dirty="0">
              <a:latin typeface="Arial" pitchFamily="34" charset="0"/>
              <a:cs typeface="Arial" pitchFamily="34" charset="0"/>
            </a:rPr>
            <a:t>Estado nutricional del paciente y objetivo nutricional de la terapia. </a:t>
          </a:r>
        </a:p>
      </dsp:txBody>
      <dsp:txXfrm>
        <a:off x="769631" y="17293"/>
        <a:ext cx="7025811" cy="319654"/>
      </dsp:txXfrm>
    </dsp:sp>
    <dsp:sp modelId="{9C76DD1D-A79B-4DFF-BA8A-0AF2C4442361}">
      <dsp:nvSpPr>
        <dsp:cNvPr id="0" name=""/>
        <dsp:cNvSpPr/>
      </dsp:nvSpPr>
      <dsp:spPr>
        <a:xfrm>
          <a:off x="0" y="752229"/>
          <a:ext cx="9132651"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FAD7BE-CADE-4513-94EA-66872C8FC9EA}">
      <dsp:nvSpPr>
        <dsp:cNvPr id="0" name=""/>
        <dsp:cNvSpPr/>
      </dsp:nvSpPr>
      <dsp:spPr>
        <a:xfrm>
          <a:off x="752338" y="531296"/>
          <a:ext cx="7060397" cy="354240"/>
        </a:xfrm>
        <a:prstGeom prst="roundRect">
          <a:avLst/>
        </a:prstGeom>
        <a:solidFill>
          <a:schemeClr val="accent5">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635" tIns="0" rIns="241635" bIns="0" numCol="1" spcCol="1270" anchor="ctr" anchorCtr="0">
          <a:noAutofit/>
        </a:bodyPr>
        <a:lstStyle/>
        <a:p>
          <a:pPr marL="0" lvl="0" indent="0" algn="l" defTabSz="711200">
            <a:lnSpc>
              <a:spcPct val="90000"/>
            </a:lnSpc>
            <a:spcBef>
              <a:spcPct val="0"/>
            </a:spcBef>
            <a:spcAft>
              <a:spcPct val="35000"/>
            </a:spcAft>
            <a:buNone/>
          </a:pPr>
          <a:r>
            <a:rPr lang="es-CO" sz="1600" b="1" kern="1200">
              <a:latin typeface="Arial" pitchFamily="34" charset="0"/>
              <a:cs typeface="Arial" pitchFamily="34" charset="0"/>
            </a:rPr>
            <a:t>Integridad y funcionamiento del tracto gastrointestinal.</a:t>
          </a:r>
          <a:endParaRPr lang="es-CO" sz="1600" b="1" kern="1200" dirty="0">
            <a:latin typeface="Arial" pitchFamily="34" charset="0"/>
            <a:cs typeface="Arial" pitchFamily="34" charset="0"/>
          </a:endParaRPr>
        </a:p>
      </dsp:txBody>
      <dsp:txXfrm>
        <a:off x="769631" y="548589"/>
        <a:ext cx="7025811" cy="319654"/>
      </dsp:txXfrm>
    </dsp:sp>
    <dsp:sp modelId="{0D732D1C-2CAA-437D-A5A2-4CFB68E8830E}">
      <dsp:nvSpPr>
        <dsp:cNvPr id="0" name=""/>
        <dsp:cNvSpPr/>
      </dsp:nvSpPr>
      <dsp:spPr>
        <a:xfrm>
          <a:off x="0" y="1296549"/>
          <a:ext cx="9132651"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6EEC95-99D0-4428-B0C6-F4B54BA1AB92}">
      <dsp:nvSpPr>
        <dsp:cNvPr id="0" name=""/>
        <dsp:cNvSpPr/>
      </dsp:nvSpPr>
      <dsp:spPr>
        <a:xfrm>
          <a:off x="752338" y="1075616"/>
          <a:ext cx="7060397" cy="354240"/>
        </a:xfrm>
        <a:prstGeom prst="roundRect">
          <a:avLst/>
        </a:prstGeom>
        <a:solidFill>
          <a:schemeClr val="accent5">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635" tIns="0" rIns="241635" bIns="0" numCol="1" spcCol="1270" anchor="ctr" anchorCtr="0">
          <a:noAutofit/>
        </a:bodyPr>
        <a:lstStyle/>
        <a:p>
          <a:pPr marL="0" lvl="0" indent="0" algn="l" defTabSz="711200">
            <a:lnSpc>
              <a:spcPct val="90000"/>
            </a:lnSpc>
            <a:spcBef>
              <a:spcPct val="0"/>
            </a:spcBef>
            <a:spcAft>
              <a:spcPct val="35000"/>
            </a:spcAft>
            <a:buNone/>
          </a:pPr>
          <a:r>
            <a:rPr lang="es-CO" sz="1600" b="1" kern="1200">
              <a:latin typeface="Arial" pitchFamily="34" charset="0"/>
              <a:cs typeface="Arial" pitchFamily="34" charset="0"/>
            </a:rPr>
            <a:t>Posibilidad del acceso enteral.</a:t>
          </a:r>
          <a:endParaRPr lang="es-CO" sz="1600" b="1" kern="1200" dirty="0">
            <a:latin typeface="Arial" pitchFamily="34" charset="0"/>
            <a:cs typeface="Arial" pitchFamily="34" charset="0"/>
          </a:endParaRPr>
        </a:p>
      </dsp:txBody>
      <dsp:txXfrm>
        <a:off x="769631" y="1092909"/>
        <a:ext cx="7025811" cy="319654"/>
      </dsp:txXfrm>
    </dsp:sp>
    <dsp:sp modelId="{555FA992-A5BF-4414-9068-399F81B808F8}">
      <dsp:nvSpPr>
        <dsp:cNvPr id="0" name=""/>
        <dsp:cNvSpPr/>
      </dsp:nvSpPr>
      <dsp:spPr>
        <a:xfrm>
          <a:off x="0" y="1840868"/>
          <a:ext cx="9132651"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54CE49-E729-41F5-9C9B-7B7E65E5B3F4}">
      <dsp:nvSpPr>
        <dsp:cNvPr id="0" name=""/>
        <dsp:cNvSpPr/>
      </dsp:nvSpPr>
      <dsp:spPr>
        <a:xfrm>
          <a:off x="752338" y="1619936"/>
          <a:ext cx="7060397" cy="354240"/>
        </a:xfrm>
        <a:prstGeom prst="roundRect">
          <a:avLst/>
        </a:prstGeom>
        <a:solidFill>
          <a:schemeClr val="accent5">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635" tIns="0" rIns="241635" bIns="0" numCol="1" spcCol="1270" anchor="ctr" anchorCtr="0">
          <a:noAutofit/>
        </a:bodyPr>
        <a:lstStyle/>
        <a:p>
          <a:pPr marL="0" lvl="0" indent="0" algn="l" defTabSz="711200">
            <a:lnSpc>
              <a:spcPct val="90000"/>
            </a:lnSpc>
            <a:spcBef>
              <a:spcPct val="0"/>
            </a:spcBef>
            <a:spcAft>
              <a:spcPct val="35000"/>
            </a:spcAft>
            <a:buNone/>
          </a:pPr>
          <a:r>
            <a:rPr lang="es-CO" sz="1600" b="1" kern="1200">
              <a:latin typeface="Arial" pitchFamily="34" charset="0"/>
              <a:cs typeface="Arial" pitchFamily="34" charset="0"/>
            </a:rPr>
            <a:t>Patología del paciente.</a:t>
          </a:r>
          <a:endParaRPr lang="es-CO" sz="1600" b="1" kern="1200" dirty="0">
            <a:latin typeface="Arial" pitchFamily="34" charset="0"/>
            <a:cs typeface="Arial" pitchFamily="34" charset="0"/>
          </a:endParaRPr>
        </a:p>
      </dsp:txBody>
      <dsp:txXfrm>
        <a:off x="769631" y="1637229"/>
        <a:ext cx="7025811" cy="319654"/>
      </dsp:txXfrm>
    </dsp:sp>
    <dsp:sp modelId="{A7DEFF64-3F75-4FAC-B5F2-6078668285FB}">
      <dsp:nvSpPr>
        <dsp:cNvPr id="0" name=""/>
        <dsp:cNvSpPr/>
      </dsp:nvSpPr>
      <dsp:spPr>
        <a:xfrm>
          <a:off x="0" y="2385188"/>
          <a:ext cx="9132651"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87A867-331C-497C-A02A-DD0571EB9ADB}">
      <dsp:nvSpPr>
        <dsp:cNvPr id="0" name=""/>
        <dsp:cNvSpPr/>
      </dsp:nvSpPr>
      <dsp:spPr>
        <a:xfrm>
          <a:off x="752338" y="2164256"/>
          <a:ext cx="7060397" cy="354240"/>
        </a:xfrm>
        <a:prstGeom prst="roundRect">
          <a:avLst/>
        </a:prstGeom>
        <a:solidFill>
          <a:schemeClr val="accent5">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635" tIns="0" rIns="241635" bIns="0" numCol="1" spcCol="1270" anchor="ctr" anchorCtr="0">
          <a:noAutofit/>
        </a:bodyPr>
        <a:lstStyle/>
        <a:p>
          <a:pPr marL="0" lvl="0" indent="0" algn="l" defTabSz="711200">
            <a:lnSpc>
              <a:spcPct val="90000"/>
            </a:lnSpc>
            <a:spcBef>
              <a:spcPct val="0"/>
            </a:spcBef>
            <a:spcAft>
              <a:spcPct val="35000"/>
            </a:spcAft>
            <a:buNone/>
          </a:pPr>
          <a:r>
            <a:rPr lang="es-CO" sz="1600" b="1" kern="1200">
              <a:latin typeface="Arial" pitchFamily="34" charset="0"/>
              <a:cs typeface="Arial" pitchFamily="34" charset="0"/>
            </a:rPr>
            <a:t>Edad.</a:t>
          </a:r>
          <a:endParaRPr lang="es-CO" sz="1600" b="1" kern="1200" dirty="0">
            <a:latin typeface="Arial" pitchFamily="34" charset="0"/>
            <a:cs typeface="Arial" pitchFamily="34" charset="0"/>
          </a:endParaRPr>
        </a:p>
      </dsp:txBody>
      <dsp:txXfrm>
        <a:off x="769631" y="2181549"/>
        <a:ext cx="7025811" cy="319654"/>
      </dsp:txXfrm>
    </dsp:sp>
    <dsp:sp modelId="{6DFC71B3-36EF-4C09-B26C-629C2C596CAC}">
      <dsp:nvSpPr>
        <dsp:cNvPr id="0" name=""/>
        <dsp:cNvSpPr/>
      </dsp:nvSpPr>
      <dsp:spPr>
        <a:xfrm>
          <a:off x="0" y="2929508"/>
          <a:ext cx="9132651"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9B955B-3CA3-428C-B020-AA45D57D2991}">
      <dsp:nvSpPr>
        <dsp:cNvPr id="0" name=""/>
        <dsp:cNvSpPr/>
      </dsp:nvSpPr>
      <dsp:spPr>
        <a:xfrm>
          <a:off x="752338" y="2708576"/>
          <a:ext cx="7060397" cy="354240"/>
        </a:xfrm>
        <a:prstGeom prst="roundRect">
          <a:avLst/>
        </a:prstGeom>
        <a:solidFill>
          <a:schemeClr val="accent5">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635" tIns="0" rIns="241635" bIns="0" numCol="1" spcCol="1270" anchor="ctr" anchorCtr="0">
          <a:noAutofit/>
        </a:bodyPr>
        <a:lstStyle/>
        <a:p>
          <a:pPr marL="0" lvl="0" indent="0" algn="l" defTabSz="711200">
            <a:lnSpc>
              <a:spcPct val="90000"/>
            </a:lnSpc>
            <a:spcBef>
              <a:spcPct val="0"/>
            </a:spcBef>
            <a:spcAft>
              <a:spcPct val="35000"/>
            </a:spcAft>
            <a:buNone/>
          </a:pPr>
          <a:r>
            <a:rPr lang="es-CO" sz="1600" b="1" kern="1200">
              <a:latin typeface="Arial" pitchFamily="34" charset="0"/>
              <a:cs typeface="Arial" pitchFamily="34" charset="0"/>
            </a:rPr>
            <a:t>Cooperación y movilidad del paciente.</a:t>
          </a:r>
          <a:endParaRPr lang="es-CO" sz="1600" b="1" kern="1200" dirty="0">
            <a:latin typeface="Arial" pitchFamily="34" charset="0"/>
            <a:cs typeface="Arial" pitchFamily="34" charset="0"/>
          </a:endParaRPr>
        </a:p>
      </dsp:txBody>
      <dsp:txXfrm>
        <a:off x="769631" y="2725869"/>
        <a:ext cx="7025811" cy="319654"/>
      </dsp:txXfrm>
    </dsp:sp>
    <dsp:sp modelId="{613C607A-BE2A-4AA1-965D-C8AE56838A4F}">
      <dsp:nvSpPr>
        <dsp:cNvPr id="0" name=""/>
        <dsp:cNvSpPr/>
      </dsp:nvSpPr>
      <dsp:spPr>
        <a:xfrm>
          <a:off x="0" y="3473829"/>
          <a:ext cx="9132651"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7CFCA8-D2C0-4F40-818F-2D6611F892ED}">
      <dsp:nvSpPr>
        <dsp:cNvPr id="0" name=""/>
        <dsp:cNvSpPr/>
      </dsp:nvSpPr>
      <dsp:spPr>
        <a:xfrm>
          <a:off x="752338" y="3252896"/>
          <a:ext cx="7060397" cy="354240"/>
        </a:xfrm>
        <a:prstGeom prst="roundRect">
          <a:avLst/>
        </a:prstGeom>
        <a:solidFill>
          <a:schemeClr val="accent5">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635" tIns="0" rIns="241635" bIns="0" numCol="1" spcCol="1270" anchor="ctr" anchorCtr="0">
          <a:noAutofit/>
        </a:bodyPr>
        <a:lstStyle/>
        <a:p>
          <a:pPr marL="0" lvl="0" indent="0" algn="l" defTabSz="711200">
            <a:lnSpc>
              <a:spcPct val="90000"/>
            </a:lnSpc>
            <a:spcBef>
              <a:spcPct val="0"/>
            </a:spcBef>
            <a:spcAft>
              <a:spcPct val="35000"/>
            </a:spcAft>
            <a:buNone/>
          </a:pPr>
          <a:r>
            <a:rPr lang="es-CO" sz="1600" b="1" kern="1200" dirty="0">
              <a:latin typeface="Arial" pitchFamily="34" charset="0"/>
              <a:cs typeface="Arial" pitchFamily="34" charset="0"/>
            </a:rPr>
            <a:t>Disponibilidad de elementos y equipos. </a:t>
          </a:r>
        </a:p>
      </dsp:txBody>
      <dsp:txXfrm>
        <a:off x="769631" y="3270189"/>
        <a:ext cx="7025811" cy="319654"/>
      </dsp:txXfrm>
    </dsp:sp>
    <dsp:sp modelId="{1E351996-8151-4365-97BD-7E46A79A63B0}">
      <dsp:nvSpPr>
        <dsp:cNvPr id="0" name=""/>
        <dsp:cNvSpPr/>
      </dsp:nvSpPr>
      <dsp:spPr>
        <a:xfrm>
          <a:off x="0" y="4018149"/>
          <a:ext cx="9132651" cy="302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A9A8E5-0481-44E5-BC89-104FE2AC9464}">
      <dsp:nvSpPr>
        <dsp:cNvPr id="0" name=""/>
        <dsp:cNvSpPr/>
      </dsp:nvSpPr>
      <dsp:spPr>
        <a:xfrm>
          <a:off x="752338" y="3797216"/>
          <a:ext cx="7060397" cy="354240"/>
        </a:xfrm>
        <a:prstGeom prst="roundRect">
          <a:avLst/>
        </a:prstGeom>
        <a:solidFill>
          <a:schemeClr val="accent5">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635" tIns="0" rIns="241635" bIns="0" numCol="1" spcCol="1270" anchor="ctr" anchorCtr="0">
          <a:noAutofit/>
        </a:bodyPr>
        <a:lstStyle/>
        <a:p>
          <a:pPr marL="0" lvl="0" indent="0" algn="l" defTabSz="711200">
            <a:lnSpc>
              <a:spcPct val="90000"/>
            </a:lnSpc>
            <a:spcBef>
              <a:spcPct val="0"/>
            </a:spcBef>
            <a:spcAft>
              <a:spcPct val="35000"/>
            </a:spcAft>
            <a:buNone/>
          </a:pPr>
          <a:r>
            <a:rPr lang="es-CO" sz="1600" b="1" kern="1200" dirty="0">
              <a:latin typeface="Arial" pitchFamily="34" charset="0"/>
              <a:cs typeface="Arial" pitchFamily="34" charset="0"/>
            </a:rPr>
            <a:t>Tipo de fórmula y volumen para administrar.</a:t>
          </a:r>
        </a:p>
      </dsp:txBody>
      <dsp:txXfrm>
        <a:off x="769631" y="3814509"/>
        <a:ext cx="7025811"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73653F-840A-46E7-8E5E-591EC96AE268}" type="datetimeFigureOut">
              <a:rPr lang="es-CO" smtClean="0"/>
              <a:pPr/>
              <a:t>7/10/20</a:t>
            </a:fld>
            <a:endParaRPr lang="es-CO"/>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9A7BE3-EF36-4E13-BD7D-6CCF3D708860}" type="slidenum">
              <a:rPr lang="es-CO" smtClean="0"/>
              <a:pPr/>
              <a:t>‹Nº›</a:t>
            </a:fld>
            <a:endParaRPr lang="es-CO"/>
          </a:p>
        </p:txBody>
      </p:sp>
    </p:spTree>
    <p:extLst>
      <p:ext uri="{BB962C8B-B14F-4D97-AF65-F5344CB8AC3E}">
        <p14:creationId xmlns:p14="http://schemas.microsoft.com/office/powerpoint/2010/main" val="316244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noProof="0" dirty="0"/>
              <a:t>La elección de la vía de administración de la fórmula debe ser cuidadosamente planificada y depende de la estrategia de soporte nutricional planificado a nivel individual, esta estrategia depende del estado nutricional y la edad del paciente además del diagnóstico de la enfermedad de base, siendo este el factor más importante en la valoración. </a:t>
            </a:r>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sz="1200" b="0" i="0" u="none" strike="noStrike" kern="1200" noProof="0" dirty="0">
                <a:solidFill>
                  <a:schemeClr val="tx1"/>
                </a:solidFill>
                <a:effectLst/>
                <a:latin typeface="+mn-lt"/>
                <a:ea typeface="+mn-ea"/>
                <a:cs typeface="+mn-cs"/>
              </a:rPr>
              <a:t>Un tubo o dispositivo de alimentación de gastrostomía es uno que se ha insertado directamente a través de la pared abdominal en el estómago. Está asegurado por un dispositivo de retención interno (ya sea un BALÓN o un disco blando conocido como “HONGO") en el interior y un dispositivo de retención externo firme (conocido como “TOPE") en el exterior.</a:t>
            </a:r>
            <a:endParaRPr lang="es-419" noProof="0" dirty="0"/>
          </a:p>
        </p:txBody>
      </p:sp>
      <p:sp>
        <p:nvSpPr>
          <p:cNvPr id="4" name="Marcador de número de diapositiva 3"/>
          <p:cNvSpPr>
            <a:spLocks noGrp="1"/>
          </p:cNvSpPr>
          <p:nvPr>
            <p:ph type="sldNum" sz="quarter" idx="10"/>
          </p:nvPr>
        </p:nvSpPr>
        <p:spPr/>
        <p:txBody>
          <a:bodyPr/>
          <a:lstStyle/>
          <a:p>
            <a:fld id="{C19A7BE3-EF36-4E13-BD7D-6CCF3D708860}" type="slidenum">
              <a:rPr lang="es-CO" smtClean="0"/>
              <a:pPr/>
              <a:t>11</a:t>
            </a:fld>
            <a:endParaRPr lang="es-CO"/>
          </a:p>
        </p:txBody>
      </p:sp>
    </p:spTree>
    <p:extLst>
      <p:ext uri="{BB962C8B-B14F-4D97-AF65-F5344CB8AC3E}">
        <p14:creationId xmlns:p14="http://schemas.microsoft.com/office/powerpoint/2010/main" val="3630371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sz="1200" kern="1200" noProof="0" dirty="0">
                <a:solidFill>
                  <a:schemeClr val="tx1"/>
                </a:solidFill>
                <a:latin typeface="+mn-lt"/>
                <a:ea typeface="+mn-ea"/>
                <a:cs typeface="+mn-cs"/>
              </a:rPr>
              <a:t>Las gastrostomías se pueden insertar quirúrgicamente, endoscópicamente o baja guía radiológica. El procedimiento se realiza bajo anestesia local, con o sin sedación leve, o bajo anestesia general.</a:t>
            </a:r>
            <a:endParaRPr lang="es-CO" sz="1200" b="1" kern="1200" noProof="0" dirty="0">
              <a:solidFill>
                <a:schemeClr val="tx1"/>
              </a:solidFill>
              <a:latin typeface="+mn-lt"/>
              <a:ea typeface="+mn-ea"/>
              <a:cs typeface="+mn-cs"/>
            </a:endParaRPr>
          </a:p>
          <a:p>
            <a:endParaRPr lang="es-CO" sz="1200" b="1" kern="1200" noProof="0" dirty="0">
              <a:solidFill>
                <a:schemeClr val="tx1"/>
              </a:solidFill>
              <a:latin typeface="+mn-lt"/>
              <a:ea typeface="+mn-ea"/>
              <a:cs typeface="+mn-cs"/>
            </a:endParaRPr>
          </a:p>
          <a:p>
            <a:r>
              <a:rPr lang="es-CO" sz="1200" b="1" kern="1200" noProof="0" dirty="0">
                <a:solidFill>
                  <a:schemeClr val="tx1"/>
                </a:solidFill>
                <a:latin typeface="+mn-lt"/>
                <a:ea typeface="+mn-ea"/>
                <a:cs typeface="+mn-cs"/>
              </a:rPr>
              <a:t>Recomendación 8 según</a:t>
            </a:r>
            <a:r>
              <a:rPr lang="es-CO" sz="1200" b="1" kern="1200" baseline="0" noProof="0" dirty="0">
                <a:solidFill>
                  <a:schemeClr val="tx1"/>
                </a:solidFill>
                <a:latin typeface="+mn-lt"/>
                <a:ea typeface="+mn-ea"/>
                <a:cs typeface="+mn-cs"/>
              </a:rPr>
              <a:t> guía ESPEN de nutrición en casa.</a:t>
            </a:r>
            <a:endParaRPr lang="es-CO" sz="1200" kern="1200" noProof="0" dirty="0">
              <a:solidFill>
                <a:schemeClr val="tx1"/>
              </a:solidFill>
              <a:latin typeface="+mn-lt"/>
              <a:ea typeface="+mn-ea"/>
              <a:cs typeface="+mn-cs"/>
            </a:endParaRPr>
          </a:p>
          <a:p>
            <a:r>
              <a:rPr lang="es-CO" sz="1200" b="0" kern="1200" noProof="0" dirty="0">
                <a:solidFill>
                  <a:schemeClr val="tx1"/>
                </a:solidFill>
                <a:latin typeface="+mn-lt"/>
                <a:ea typeface="+mn-ea"/>
                <a:cs typeface="+mn-cs"/>
              </a:rPr>
              <a:t>Se debe preferir un GEP en lugar de una gastrostomía quirúrgica para NED a largo plazo, principalmente debido a una menor tasa de complicaciones, rentabilidad y tiempo de operación.</a:t>
            </a:r>
          </a:p>
          <a:p>
            <a:endParaRPr lang="es-CO"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12</a:t>
            </a:fld>
            <a:endParaRPr lang="es-C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noProof="0" dirty="0"/>
              <a:t>La gastrostomía endoscópica percutánea (GEP) es el método de elección para la colocación de una gastrostomía tanto en adultos como en niños.</a:t>
            </a:r>
          </a:p>
          <a:p>
            <a:endParaRPr lang="es-CO" noProof="0" dirty="0"/>
          </a:p>
          <a:p>
            <a:r>
              <a:rPr lang="es-CO" noProof="0" dirty="0"/>
              <a:t>En esta diapositiva se quiere</a:t>
            </a:r>
            <a:r>
              <a:rPr lang="es-CO" baseline="0" noProof="0" dirty="0"/>
              <a:t> mostrar algunas consideraciones que debe tenerse en cuenta al momento de la indicación de la GEP, teniendo en cuenta las limitaciones en la indicación, contraindicaciones generales y locales .</a:t>
            </a:r>
            <a:endParaRPr lang="es-CO" noProof="0"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13</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noProof="0" dirty="0"/>
              <a:t>Tradicionalmente, la mayoría de </a:t>
            </a:r>
            <a:r>
              <a:rPr lang="es-CO" noProof="0" dirty="0" err="1"/>
              <a:t>PEGs</a:t>
            </a:r>
            <a:r>
              <a:rPr lang="es-CO" noProof="0" dirty="0"/>
              <a:t> se han realizado colocando una sonda de gastrostomía larga que se cambia a los 3 meses por un botón de gastrostomía. En los últimos años se ha diseñado una nueva técnica para la colocación del botón de gastrostomía en un solo tiempo (PEG-Button o PEG-B). </a:t>
            </a:r>
          </a:p>
          <a:p>
            <a:pPr marL="0" marR="0" indent="0" algn="l" defTabSz="914400" rtl="0" eaLnBrk="1" fontAlgn="auto" latinLnBrk="0" hangingPunct="1">
              <a:lnSpc>
                <a:spcPct val="100000"/>
              </a:lnSpc>
              <a:spcBef>
                <a:spcPts val="0"/>
              </a:spcBef>
              <a:spcAft>
                <a:spcPts val="0"/>
              </a:spcAft>
              <a:buClrTx/>
              <a:buSzTx/>
              <a:buFontTx/>
              <a:buNone/>
              <a:tabLst/>
              <a:defRPr/>
            </a:pPr>
            <a:endParaRPr lang="es-CO"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s-CO" noProof="0" dirty="0"/>
              <a:t>La PEG-B tiene las mismas contraindicaciones relativas que la PEG en dos tiempos pero ofrece algunas ventajas: el botón de gastrostomía tiene mejor aceptación estética y se simplifica el aprendizaje de las familias al manejar directamente el botón definitivo sin que sea necesario el uso de un primer dispositivo provisional. </a:t>
            </a:r>
          </a:p>
          <a:p>
            <a:pPr marL="0" marR="0" indent="0" algn="l" defTabSz="914400" rtl="0" eaLnBrk="1" fontAlgn="auto" latinLnBrk="0" hangingPunct="1">
              <a:lnSpc>
                <a:spcPct val="100000"/>
              </a:lnSpc>
              <a:spcBef>
                <a:spcPts val="0"/>
              </a:spcBef>
              <a:spcAft>
                <a:spcPts val="0"/>
              </a:spcAft>
              <a:buClrTx/>
              <a:buSzTx/>
              <a:buFontTx/>
              <a:buNone/>
              <a:tabLst/>
              <a:defRPr/>
            </a:pPr>
            <a:endParaRPr lang="es-CO"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s-CO" noProof="0" dirty="0"/>
              <a:t>Disminuye el riesgo teórico de lesión esofágica en comparación con la PEG clásica. No es necesario el cambio de sonda a botón, ahorrándose un acto anestésico con los riesgos que éste supone; además, con esta técnica, se evita el riesgo de oclusión intestinal por migración de la sonda. A pesar de sus ventajas, la PEG-B también tiene complicaciones. En algunos trabajos iniciales se describen hasta un 30% de complicaciones mayores mientras que con la PEG clásica la tasa de complicaciones oscila entre el 5 y el 17%, lo que ha generado cierta reticencia para su utilización (5-10). Posteriormente se han publicado diferentes series que muestran una incidencia de complicaciones similares (11-14). El objetivo de este trabajo es exponer nuestra experiencia inicial con el uso de la PEG-B en pacientes pediátricos.</a:t>
            </a:r>
          </a:p>
          <a:p>
            <a:pPr marL="0" marR="0" indent="0" algn="l" defTabSz="914400" rtl="0" eaLnBrk="1" fontAlgn="auto" latinLnBrk="0" hangingPunct="1">
              <a:lnSpc>
                <a:spcPct val="100000"/>
              </a:lnSpc>
              <a:spcBef>
                <a:spcPts val="0"/>
              </a:spcBef>
              <a:spcAft>
                <a:spcPts val="0"/>
              </a:spcAft>
              <a:buClrTx/>
              <a:buSzTx/>
              <a:buFontTx/>
              <a:buNone/>
              <a:tabLst/>
              <a:defRPr/>
            </a:pPr>
            <a:endParaRPr lang="es-CO"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noProof="0" dirty="0">
                <a:solidFill>
                  <a:schemeClr val="tx1"/>
                </a:solidFill>
                <a:latin typeface="+mn-lt"/>
                <a:ea typeface="+mn-ea"/>
                <a:cs typeface="+mn-cs"/>
              </a:rPr>
              <a:t>Botón de gastrostomía: debe asegurarse de que se esté utilizando el tamaño correcto del balón y la longitud del tubo. </a:t>
            </a:r>
            <a:endParaRPr lang="es-CO" noProof="0" dirty="0"/>
          </a:p>
          <a:p>
            <a:endParaRPr lang="es-CO"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14</a:t>
            </a:fld>
            <a:endParaRPr 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15</a:t>
            </a:fld>
            <a:endParaRPr lang="es-C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r>
              <a:rPr lang="es-419" noProof="0" dirty="0"/>
              <a:t>En esta diapositiva se describen algunas</a:t>
            </a:r>
            <a:r>
              <a:rPr lang="es-419" baseline="0" noProof="0" dirty="0"/>
              <a:t> de las características importantes al momento de seleccionar un dispositivo para alimentación enteral.</a:t>
            </a:r>
          </a:p>
          <a:p>
            <a:r>
              <a:rPr lang="es-419" noProof="0" dirty="0">
                <a:latin typeface="Arial" pitchFamily="34" charset="0"/>
                <a:cs typeface="Arial" pitchFamily="34" charset="0"/>
              </a:rPr>
              <a:t>Para ser seguro y adecuado el material de los dispositivos que se utilizan para accesos enterales debe reunir las siguientes características:</a:t>
            </a:r>
          </a:p>
          <a:p>
            <a:pPr marL="171450" indent="-171450">
              <a:buFont typeface="Arial" panose="020B0604020202020204" pitchFamily="34" charset="0"/>
              <a:buChar char="•"/>
            </a:pPr>
            <a:r>
              <a:rPr lang="es-419" noProof="0" dirty="0">
                <a:latin typeface="Arial" pitchFamily="34" charset="0"/>
                <a:cs typeface="Arial" pitchFamily="34" charset="0"/>
              </a:rPr>
              <a:t>No tóxico</a:t>
            </a:r>
          </a:p>
          <a:p>
            <a:pPr marL="171450" indent="-171450">
              <a:buFont typeface="Arial" panose="020B0604020202020204" pitchFamily="34" charset="0"/>
              <a:buChar char="•"/>
            </a:pPr>
            <a:r>
              <a:rPr lang="es-419" noProof="0" dirty="0">
                <a:latin typeface="Arial" pitchFamily="34" charset="0"/>
                <a:cs typeface="Arial" pitchFamily="34" charset="0"/>
              </a:rPr>
              <a:t>Inalterable (resistente a jugos gástricos)</a:t>
            </a:r>
          </a:p>
          <a:p>
            <a:pPr marL="171450" indent="-171450">
              <a:buFont typeface="Arial" panose="020B0604020202020204" pitchFamily="34" charset="0"/>
              <a:buChar char="•"/>
            </a:pPr>
            <a:r>
              <a:rPr lang="es-419" noProof="0" dirty="0">
                <a:latin typeface="Arial" pitchFamily="34" charset="0"/>
                <a:cs typeface="Arial" pitchFamily="34" charset="0"/>
              </a:rPr>
              <a:t>Capaz de resistir cierta presión</a:t>
            </a:r>
          </a:p>
          <a:p>
            <a:pPr marL="171450" indent="-171450">
              <a:buFont typeface="Arial" panose="020B0604020202020204" pitchFamily="34" charset="0"/>
              <a:buChar char="•"/>
            </a:pPr>
            <a:r>
              <a:rPr lang="es-419" noProof="0" dirty="0">
                <a:latin typeface="Arial" pitchFamily="34" charset="0"/>
                <a:cs typeface="Arial" pitchFamily="34" charset="0"/>
              </a:rPr>
              <a:t>Flexible  </a:t>
            </a:r>
          </a:p>
          <a:p>
            <a:pPr marL="171450" indent="-171450">
              <a:buFont typeface="Arial" panose="020B0604020202020204" pitchFamily="34" charset="0"/>
              <a:buChar char="•"/>
            </a:pPr>
            <a:r>
              <a:rPr lang="es-419" noProof="0" dirty="0">
                <a:latin typeface="Arial" pitchFamily="34" charset="0"/>
                <a:cs typeface="Arial" pitchFamily="34" charset="0"/>
              </a:rPr>
              <a:t>Radio – opaco</a:t>
            </a:r>
          </a:p>
          <a:p>
            <a:pPr marL="171450" indent="-171450">
              <a:buFont typeface="Arial" panose="020B0604020202020204" pitchFamily="34" charset="0"/>
              <a:buChar char="•"/>
            </a:pPr>
            <a:r>
              <a:rPr lang="es-419" noProof="0" dirty="0">
                <a:latin typeface="Arial" pitchFamily="34" charset="0"/>
                <a:cs typeface="Arial" pitchFamily="34" charset="0"/>
              </a:rPr>
              <a:t>Precio adecuado</a:t>
            </a:r>
          </a:p>
          <a:p>
            <a:pPr>
              <a:lnSpc>
                <a:spcPct val="120000"/>
              </a:lnSpc>
              <a:buFont typeface="Monotype Sorts" pitchFamily="-107" charset="2"/>
              <a:buChar char="4"/>
            </a:pPr>
            <a:endParaRPr lang="es-419" noProof="0" dirty="0">
              <a:latin typeface="Arial" pitchFamily="34" charset="0"/>
              <a:cs typeface="Arial" pitchFamily="34" charset="0"/>
            </a:endParaRPr>
          </a:p>
          <a:p>
            <a:pPr algn="just"/>
            <a:r>
              <a:rPr lang="es-419" noProof="0" dirty="0">
                <a:latin typeface="Arial" pitchFamily="34" charset="0"/>
                <a:cs typeface="Arial" pitchFamily="34" charset="0"/>
              </a:rPr>
              <a:t>Las sondas de PVC (Cloruro de Polivinilo) no son indicadas en alimentaciones de largo plazo pues tienen tendencia a ponerse rígidas con el tiempo o bajo la acción de jugos gástricos. Estos factores aumentan la probabilidad de otitis, sinusitis, esofagitis y la necesidad de cambio frecuente de la sonda en adultos. El tiempo de permanencia de las sondas de PVC no debe ser mayor a diez días.</a:t>
            </a:r>
          </a:p>
          <a:p>
            <a:pPr algn="just"/>
            <a:endParaRPr lang="es-419" noProof="0" dirty="0">
              <a:latin typeface="Arial" pitchFamily="34" charset="0"/>
              <a:cs typeface="Arial" pitchFamily="34" charset="0"/>
            </a:endParaRPr>
          </a:p>
          <a:p>
            <a:pPr algn="just"/>
            <a:r>
              <a:rPr lang="es-419" noProof="0" dirty="0">
                <a:latin typeface="Arial" pitchFamily="34" charset="0"/>
                <a:cs typeface="Arial" pitchFamily="34" charset="0"/>
              </a:rPr>
              <a:t>Por ser sondas disponibles, de bajo costo y fáciles de colocar muchas veces se utilizan, pese a no ser específicamente diseñadas para alimentación enteral.</a:t>
            </a:r>
          </a:p>
          <a:p>
            <a:pPr algn="just"/>
            <a:endParaRPr lang="es-419" noProof="0" dirty="0">
              <a:latin typeface="Arial" pitchFamily="34" charset="0"/>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419" noProof="0" dirty="0">
                <a:latin typeface="Arial" pitchFamily="34" charset="0"/>
                <a:cs typeface="Arial" pitchFamily="34" charset="0"/>
              </a:rPr>
              <a:t>El látex es un material que se ve con frecuencia en el hospital en las sondas vesicales (tipo Foley). Es un material económico pero no apto para estar en contacto con los jugos digestivos, ya que éstos lo alteran y puede hacer que se rompa el tubo. Además estas sondas exponen al riesgo de alergia al látex.</a:t>
            </a:r>
          </a:p>
          <a:p>
            <a:pPr marL="0" marR="0" indent="0" algn="just" defTabSz="914400" rtl="0" eaLnBrk="1" fontAlgn="auto" latinLnBrk="0" hangingPunct="1">
              <a:lnSpc>
                <a:spcPct val="100000"/>
              </a:lnSpc>
              <a:spcBef>
                <a:spcPts val="0"/>
              </a:spcBef>
              <a:spcAft>
                <a:spcPts val="0"/>
              </a:spcAft>
              <a:buClrTx/>
              <a:buSzTx/>
              <a:buFontTx/>
              <a:buNone/>
              <a:tabLst/>
              <a:defRPr/>
            </a:pPr>
            <a:endParaRPr lang="es-419" noProof="0" dirty="0">
              <a:latin typeface="Arial" pitchFamily="34" charset="0"/>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419" noProof="0" dirty="0">
                <a:latin typeface="Arial" pitchFamily="34" charset="0"/>
                <a:cs typeface="Arial" pitchFamily="34" charset="0"/>
              </a:rPr>
              <a:t>Las sondas de silicona y el poliuretano pueden permanecer por períodos prolongados. Sin embargo, en una alimentación enteral a largo plazo se recomienda la realización de </a:t>
            </a:r>
            <a:r>
              <a:rPr lang="es-419" noProof="0" dirty="0" err="1">
                <a:latin typeface="Arial" pitchFamily="34" charset="0"/>
                <a:cs typeface="Arial" pitchFamily="34" charset="0"/>
              </a:rPr>
              <a:t>ostomía</a:t>
            </a:r>
            <a:r>
              <a:rPr lang="es-419" noProof="0" dirty="0">
                <a:latin typeface="Arial" pitchFamily="34" charset="0"/>
                <a:cs typeface="Arial" pitchFamily="34" charset="0"/>
              </a:rPr>
              <a:t>. Las principales ventajas de la sonda de siliconas y poliuretano versus las de cloruro de polivinilo son la disminución de la irritación física y el mayor confort del paciente.</a:t>
            </a:r>
          </a:p>
          <a:p>
            <a:pPr marL="0" marR="0" indent="0" algn="just" defTabSz="914400" rtl="0" eaLnBrk="1" fontAlgn="auto" latinLnBrk="0" hangingPunct="1">
              <a:lnSpc>
                <a:spcPct val="100000"/>
              </a:lnSpc>
              <a:spcBef>
                <a:spcPts val="0"/>
              </a:spcBef>
              <a:spcAft>
                <a:spcPts val="0"/>
              </a:spcAft>
              <a:buClrTx/>
              <a:buSzTx/>
              <a:buFontTx/>
              <a:buNone/>
              <a:tabLst/>
              <a:defRPr/>
            </a:pPr>
            <a:r>
              <a:rPr lang="es-419" noProof="0" dirty="0">
                <a:latin typeface="Arial" pitchFamily="34" charset="0"/>
                <a:cs typeface="Arial" pitchFamily="34" charset="0"/>
              </a:rPr>
              <a:t> </a:t>
            </a:r>
          </a:p>
          <a:p>
            <a:pPr marL="0" marR="0" indent="0" algn="just" defTabSz="914400" rtl="0" eaLnBrk="1" fontAlgn="auto" latinLnBrk="0" hangingPunct="1">
              <a:lnSpc>
                <a:spcPct val="100000"/>
              </a:lnSpc>
              <a:spcBef>
                <a:spcPts val="0"/>
              </a:spcBef>
              <a:spcAft>
                <a:spcPts val="0"/>
              </a:spcAft>
              <a:buClrTx/>
              <a:buSzTx/>
              <a:buFontTx/>
              <a:buNone/>
              <a:tabLst/>
              <a:defRPr/>
            </a:pPr>
            <a:r>
              <a:rPr lang="es-419" noProof="0" dirty="0">
                <a:latin typeface="Arial" pitchFamily="34" charset="0"/>
                <a:cs typeface="Arial" pitchFamily="34" charset="0"/>
              </a:rPr>
              <a:t>El material adecuado para los accesos enterales es el poliuretano. Es un material muy durable, radio-opaco y confortable. Su precio es</a:t>
            </a:r>
            <a:r>
              <a:rPr lang="es-419" baseline="0" noProof="0" dirty="0">
                <a:latin typeface="Arial" pitchFamily="34" charset="0"/>
                <a:cs typeface="Arial" pitchFamily="34" charset="0"/>
              </a:rPr>
              <a:t> </a:t>
            </a:r>
            <a:r>
              <a:rPr lang="es-419" noProof="0" dirty="0">
                <a:latin typeface="Arial" pitchFamily="34" charset="0"/>
                <a:cs typeface="Arial" pitchFamily="34" charset="0"/>
              </a:rPr>
              <a:t>relativamente mayor, en especial respecto al PVC. Pero considerando su duración y el riesgo disminuido de potenciales complicaciones, el poliuretano puede ser finalmente de mayor costo-efectividad.</a:t>
            </a:r>
          </a:p>
          <a:p>
            <a:pPr marL="0" marR="0" indent="0" algn="just" defTabSz="914400" rtl="0" eaLnBrk="1" fontAlgn="auto" latinLnBrk="0" hangingPunct="1">
              <a:lnSpc>
                <a:spcPct val="100000"/>
              </a:lnSpc>
              <a:spcBef>
                <a:spcPts val="0"/>
              </a:spcBef>
              <a:spcAft>
                <a:spcPts val="0"/>
              </a:spcAft>
              <a:buClrTx/>
              <a:buSzTx/>
              <a:buFontTx/>
              <a:buNone/>
              <a:tabLst/>
              <a:defRPr/>
            </a:pPr>
            <a:endParaRPr lang="es-ES" dirty="0">
              <a:latin typeface="Arial" pitchFamily="34" charset="0"/>
              <a:cs typeface="Arial"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s-ES" dirty="0">
              <a:latin typeface="Arial" pitchFamily="34" charset="0"/>
              <a:cs typeface="Arial" pitchFamily="34" charset="0"/>
            </a:endParaRPr>
          </a:p>
          <a:p>
            <a:pPr algn="just"/>
            <a:endParaRPr lang="es-ES_tradnl" dirty="0">
              <a:latin typeface="Arial" pitchFamily="34" charset="0"/>
              <a:cs typeface="Arial" pitchFamily="34" charset="0"/>
            </a:endParaRPr>
          </a:p>
          <a:p>
            <a:pPr>
              <a:lnSpc>
                <a:spcPct val="120000"/>
              </a:lnSpc>
              <a:buFont typeface="Monotype Sorts" pitchFamily="-107" charset="2"/>
              <a:buChar char="4"/>
            </a:pPr>
            <a:endParaRPr lang="es-ES_tradnl" dirty="0">
              <a:latin typeface="Arial" pitchFamily="34" charset="0"/>
              <a:cs typeface="Arial" pitchFamily="34" charset="0"/>
            </a:endParaRPr>
          </a:p>
          <a:p>
            <a:pPr>
              <a:lnSpc>
                <a:spcPct val="120000"/>
              </a:lnSpc>
              <a:buFont typeface="Monotype Sorts" pitchFamily="-107" charset="2"/>
              <a:buChar char="4"/>
            </a:pPr>
            <a:endParaRPr lang="es-AR" dirty="0">
              <a:latin typeface="Arial" pitchFamily="34" charset="0"/>
              <a:cs typeface="Arial" pitchFamily="34" charset="0"/>
            </a:endParaRPr>
          </a:p>
          <a:p>
            <a:endParaRPr lang="es-CO"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16</a:t>
            </a:fld>
            <a:endParaRPr lang="es-C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419" noProof="0" dirty="0">
                <a:latin typeface="Arial" pitchFamily="34" charset="0"/>
                <a:cs typeface="Arial" pitchFamily="34" charset="0"/>
              </a:rPr>
              <a:t>Un aspecto importante para el éxito del plan de cuidado nutricional es el cuidado de la sonda. </a:t>
            </a:r>
          </a:p>
          <a:p>
            <a:endParaRPr lang="es-419" noProof="0" dirty="0">
              <a:latin typeface="Arial" pitchFamily="34" charset="0"/>
              <a:cs typeface="Arial" pitchFamily="34" charset="0"/>
            </a:endParaRPr>
          </a:p>
          <a:p>
            <a:r>
              <a:rPr lang="es-419" noProof="0" dirty="0">
                <a:latin typeface="Arial" pitchFamily="34" charset="0"/>
                <a:cs typeface="Arial" pitchFamily="34" charset="0"/>
              </a:rPr>
              <a:t>Debe verificarse la posición de las sondas NG al momento de su ubicación y antes de cada irrigación. La radiografía (de tórax, por ej) no es de uso rutinario, pero es el gold standard y deberían desarrollarse protocolos locales requiriendo su uso por ser el único método seguro para confirmar la ubicación de la sonda.</a:t>
            </a:r>
          </a:p>
          <a:p>
            <a:endParaRPr lang="es-419" noProof="0" dirty="0">
              <a:latin typeface="Arial" pitchFamily="34" charset="0"/>
              <a:cs typeface="Arial" pitchFamily="34" charset="0"/>
            </a:endParaRPr>
          </a:p>
          <a:p>
            <a:r>
              <a:rPr lang="es-419" noProof="0" dirty="0">
                <a:latin typeface="Arial" pitchFamily="34" charset="0"/>
                <a:cs typeface="Arial" pitchFamily="34" charset="0"/>
              </a:rPr>
              <a:t>Para mantener la sonda permeable, es necesario que se realice la irrigación rutinaria de agua. El uso de otras soluciones, a veces recomendadas (jugos, coca –cola, etc) no ha mostrado diferencia en la capacidad de desocluir.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419" noProof="0" dirty="0">
                <a:latin typeface="Arial" pitchFamily="34" charset="0"/>
                <a:cs typeface="Arial" pitchFamily="34" charset="0"/>
              </a:rPr>
              <a:t>El éxito en la implementación del plan de alimentación enteral depende de una correcta elección del acceso, el tipo de sonda y el material con el cual está diseñado y los cuidados que se tengan.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noProof="0" dirty="0"/>
              <a:t>Los accesos</a:t>
            </a:r>
            <a:r>
              <a:rPr lang="es-CO" baseline="0" noProof="0" dirty="0"/>
              <a:t> enterales para terapia nutricional enteral deben ser individualizados. </a:t>
            </a:r>
          </a:p>
          <a:p>
            <a:r>
              <a:rPr lang="es-CO" baseline="0" noProof="0" dirty="0"/>
              <a:t>Son múltiples los factores que se deben tener en cuenta al momento de seleccionar la vía de alimentación, en la diapositiva se enuncian los más importantes.</a:t>
            </a:r>
            <a:endParaRPr lang="es-CO" noProof="0"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3</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lgn="just"/>
            <a:r>
              <a:rPr lang="es-419" noProof="0" dirty="0">
                <a:latin typeface="Arial" pitchFamily="34" charset="0"/>
                <a:cs typeface="Arial" pitchFamily="34" charset="0"/>
              </a:rPr>
              <a:t>Las diferentes vías de alimentación enteral ofrecen acceso a diferentes porciones del TD: estómago, duodeno o yeyuno.</a:t>
            </a:r>
          </a:p>
          <a:p>
            <a:pPr algn="just"/>
            <a:r>
              <a:rPr lang="es-419" noProof="0" dirty="0">
                <a:latin typeface="Arial" pitchFamily="34" charset="0"/>
                <a:cs typeface="Arial" pitchFamily="34" charset="0"/>
              </a:rPr>
              <a:t>La elección del acceso para nutrición enteral dependerá de varios factores: </a:t>
            </a:r>
          </a:p>
          <a:p>
            <a:pPr marL="228600" indent="-228600" algn="just">
              <a:buFont typeface="+mj-lt"/>
              <a:buAutoNum type="arabicPeriod"/>
            </a:pPr>
            <a:r>
              <a:rPr lang="es-419" b="1" u="sng" noProof="0" dirty="0">
                <a:latin typeface="Arial" pitchFamily="34" charset="0"/>
                <a:cs typeface="Arial" pitchFamily="34" charset="0"/>
              </a:rPr>
              <a:t>Riesgo de aspiración</a:t>
            </a:r>
            <a:r>
              <a:rPr lang="es-419" b="0" noProof="0" dirty="0">
                <a:latin typeface="Arial" pitchFamily="34" charset="0"/>
                <a:cs typeface="Arial" pitchFamily="34" charset="0"/>
              </a:rPr>
              <a:t>: relacionado con el estado del sensorio, reflejo de vómito, reflujo, etc.</a:t>
            </a:r>
          </a:p>
          <a:p>
            <a:pPr marL="228600" indent="-228600" algn="just">
              <a:buFont typeface="+mj-lt"/>
              <a:buAutoNum type="arabicPeriod"/>
            </a:pPr>
            <a:r>
              <a:rPr lang="es-419" b="1" u="sng" noProof="0" dirty="0">
                <a:latin typeface="Arial" pitchFamily="34" charset="0"/>
                <a:cs typeface="Arial" pitchFamily="34" charset="0"/>
              </a:rPr>
              <a:t>Comodidad del enfermo</a:t>
            </a:r>
            <a:r>
              <a:rPr lang="es-419" noProof="0" dirty="0">
                <a:latin typeface="Arial" pitchFamily="34" charset="0"/>
                <a:cs typeface="Arial" pitchFamily="34" charset="0"/>
              </a:rPr>
              <a:t>: </a:t>
            </a:r>
            <a:r>
              <a:rPr lang="es-419" b="0" noProof="0" dirty="0">
                <a:latin typeface="Arial" pitchFamily="34" charset="0"/>
                <a:cs typeface="Arial" pitchFamily="34" charset="0"/>
              </a:rPr>
              <a:t>ej. en un individuo que deambula y realiza actividades de la vida diaria, una ostomía le provoca una mínima interferencia. </a:t>
            </a:r>
          </a:p>
          <a:p>
            <a:pPr marL="228600" indent="-228600" algn="just">
              <a:buFont typeface="+mj-lt"/>
              <a:buAutoNum type="arabicPeriod"/>
            </a:pPr>
            <a:r>
              <a:rPr lang="es-419" b="1" u="sng" noProof="0" dirty="0">
                <a:latin typeface="Arial" pitchFamily="34" charset="0"/>
                <a:cs typeface="Arial" pitchFamily="34" charset="0"/>
              </a:rPr>
              <a:t>Patología del TD</a:t>
            </a:r>
            <a:r>
              <a:rPr lang="es-419" noProof="0" dirty="0">
                <a:latin typeface="Arial" pitchFamily="34" charset="0"/>
                <a:cs typeface="Arial" pitchFamily="34" charset="0"/>
              </a:rPr>
              <a:t>: </a:t>
            </a:r>
            <a:r>
              <a:rPr lang="es-419" b="0" noProof="0" dirty="0">
                <a:latin typeface="Arial" pitchFamily="34" charset="0"/>
                <a:cs typeface="Arial" pitchFamily="34" charset="0"/>
              </a:rPr>
              <a:t>ej: una fístula alta puede requerir que se coloque una vía por debajo de ella.</a:t>
            </a:r>
          </a:p>
          <a:p>
            <a:pPr marL="228600" indent="-228600" algn="just">
              <a:buFont typeface="+mj-lt"/>
              <a:buAutoNum type="arabicPeriod"/>
            </a:pPr>
            <a:r>
              <a:rPr lang="es-419" b="1" u="sng" noProof="0" dirty="0">
                <a:latin typeface="Arial" pitchFamily="34" charset="0"/>
                <a:cs typeface="Arial" pitchFamily="34" charset="0"/>
              </a:rPr>
              <a:t>Duración prevista de la nutrición enteral</a:t>
            </a:r>
            <a:r>
              <a:rPr lang="es-419" noProof="0" dirty="0">
                <a:latin typeface="Arial" pitchFamily="34" charset="0"/>
                <a:cs typeface="Arial" pitchFamily="34" charset="0"/>
              </a:rPr>
              <a:t>: </a:t>
            </a:r>
            <a:r>
              <a:rPr lang="es-419" b="0" noProof="0" dirty="0">
                <a:latin typeface="Arial" pitchFamily="34" charset="0"/>
                <a:cs typeface="Arial" pitchFamily="34" charset="0"/>
              </a:rPr>
              <a:t>en alimentación prolongada las ostomías son la vía de elección. </a:t>
            </a:r>
          </a:p>
          <a:p>
            <a:pPr algn="just"/>
            <a:endParaRPr lang="es-AR" b="1" dirty="0">
              <a:latin typeface="Arial" pitchFamily="34" charset="0"/>
              <a:cs typeface="Arial" pitchFamily="34" charset="0"/>
            </a:endParaRPr>
          </a:p>
          <a:p>
            <a:pPr algn="just"/>
            <a:r>
              <a:rPr lang="es-AR" b="1" dirty="0">
                <a:latin typeface="Arial" pitchFamily="34" charset="0"/>
                <a:cs typeface="Arial" pitchFamily="34" charset="0"/>
              </a:rPr>
              <a:t> </a:t>
            </a:r>
            <a:endParaRPr lang="es-CO"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4</a:t>
            </a:fld>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419" noProof="0" dirty="0">
                <a:latin typeface="Arial" pitchFamily="34" charset="0"/>
                <a:cs typeface="Arial" pitchFamily="34" charset="0"/>
              </a:rPr>
              <a:t>La principal ventaja de la localización gástrica es su fácil acceso. Es lo más fisiológicamente similar a una alimentación normal porque aprovecha la capacidad de reservorio y barrera microbiológica del estómago. Además, la alimentación gástrica es considerada más fisiológica porque la presencia de alimento en el estómago provoca distensión gástrica con la respuesta hormonal asociada. </a:t>
            </a:r>
          </a:p>
          <a:p>
            <a:endParaRPr lang="es-419" noProof="0" dirty="0">
              <a:latin typeface="Arial" pitchFamily="34" charset="0"/>
              <a:cs typeface="Arial" pitchFamily="34" charset="0"/>
            </a:endParaRPr>
          </a:p>
          <a:p>
            <a:r>
              <a:rPr lang="es-419" noProof="0" dirty="0">
                <a:latin typeface="Arial" pitchFamily="34" charset="0"/>
                <a:cs typeface="Arial" pitchFamily="34" charset="0"/>
              </a:rPr>
              <a:t>El acceso gástrico presenta las siguientes ventajas:</a:t>
            </a:r>
          </a:p>
          <a:p>
            <a:pPr marL="171450" indent="-171450">
              <a:buFont typeface="Arial" panose="020B0604020202020204" pitchFamily="34" charset="0"/>
              <a:buChar char="•"/>
            </a:pPr>
            <a:r>
              <a:rPr lang="es-419" b="1" u="sng" noProof="0" dirty="0">
                <a:latin typeface="Arial" pitchFamily="34" charset="0"/>
                <a:cs typeface="Arial" pitchFamily="34" charset="0"/>
              </a:rPr>
              <a:t>Fácil acceso</a:t>
            </a:r>
            <a:r>
              <a:rPr lang="es-419" b="1" noProof="0" dirty="0">
                <a:latin typeface="Arial" pitchFamily="34" charset="0"/>
                <a:cs typeface="Arial" pitchFamily="34" charset="0"/>
              </a:rPr>
              <a:t>: </a:t>
            </a:r>
            <a:r>
              <a:rPr lang="es-419" b="0" noProof="0" dirty="0">
                <a:latin typeface="Arial" pitchFamily="34" charset="0"/>
                <a:cs typeface="Arial" pitchFamily="34" charset="0"/>
              </a:rPr>
              <a:t>las sondas nasogástricas son consideradas las más fáciles de colocar porque generalmente pueden introducirse </a:t>
            </a:r>
            <a:r>
              <a:rPr lang="es-419" altLang="ja-JP" b="0" noProof="0" dirty="0">
                <a:latin typeface="Arial" pitchFamily="34" charset="0"/>
                <a:cs typeface="Arial" pitchFamily="34" charset="0"/>
              </a:rPr>
              <a:t>“a ciegas” en la cama del paciente. Resulta más fácilmente abordable que al intestino delgado.</a:t>
            </a:r>
          </a:p>
          <a:p>
            <a:pPr marL="171450" indent="-171450">
              <a:buFont typeface="Arial" panose="020B0604020202020204" pitchFamily="34" charset="0"/>
              <a:buChar char="•"/>
            </a:pPr>
            <a:r>
              <a:rPr lang="es-419" b="1" noProof="0" dirty="0">
                <a:latin typeface="Arial" pitchFamily="34" charset="0"/>
                <a:cs typeface="Arial" pitchFamily="34" charset="0"/>
              </a:rPr>
              <a:t>Es un </a:t>
            </a:r>
            <a:r>
              <a:rPr lang="es-419" b="1" u="sng" noProof="0" dirty="0">
                <a:latin typeface="Arial" pitchFamily="34" charset="0"/>
                <a:cs typeface="Arial" pitchFamily="34" charset="0"/>
              </a:rPr>
              <a:t>reservorio normal</a:t>
            </a:r>
            <a:r>
              <a:rPr lang="es-419" b="1" noProof="0" dirty="0">
                <a:latin typeface="Arial" pitchFamily="34" charset="0"/>
                <a:cs typeface="Arial" pitchFamily="34" charset="0"/>
              </a:rPr>
              <a:t> de alimentos.</a:t>
            </a:r>
          </a:p>
          <a:p>
            <a:pPr marL="171450" indent="-171450">
              <a:buFont typeface="Arial" panose="020B0604020202020204" pitchFamily="34" charset="0"/>
              <a:buChar char="•"/>
            </a:pPr>
            <a:r>
              <a:rPr lang="es-419" b="1" noProof="0" dirty="0">
                <a:latin typeface="Arial" pitchFamily="34" charset="0"/>
                <a:cs typeface="Arial" pitchFamily="34" charset="0"/>
              </a:rPr>
              <a:t>El paciente puede tolerar </a:t>
            </a:r>
            <a:r>
              <a:rPr lang="es-419" b="1" u="sng" noProof="0" dirty="0">
                <a:latin typeface="Arial" pitchFamily="34" charset="0"/>
                <a:cs typeface="Arial" pitchFamily="34" charset="0"/>
              </a:rPr>
              <a:t>fórmulas de mayor osmolaridad</a:t>
            </a:r>
          </a:p>
          <a:p>
            <a:pPr marL="171450" indent="-171450">
              <a:buFont typeface="Arial" panose="020B0604020202020204" pitchFamily="34" charset="0"/>
              <a:buChar char="•"/>
            </a:pPr>
            <a:r>
              <a:rPr lang="es-419" b="1" noProof="0" dirty="0">
                <a:latin typeface="Arial" pitchFamily="34" charset="0"/>
                <a:cs typeface="Arial" pitchFamily="34" charset="0"/>
              </a:rPr>
              <a:t>El ácido gástrico </a:t>
            </a:r>
            <a:r>
              <a:rPr lang="es-419" b="1" u="sng" noProof="0" dirty="0">
                <a:latin typeface="Arial" pitchFamily="34" charset="0"/>
                <a:cs typeface="Arial" pitchFamily="34" charset="0"/>
              </a:rPr>
              <a:t>destruye los agentes contaminantes</a:t>
            </a:r>
            <a:endParaRPr lang="es-419" b="1" noProof="0" dirty="0">
              <a:latin typeface="Arial" pitchFamily="34" charset="0"/>
              <a:cs typeface="Arial" pitchFamily="34" charset="0"/>
            </a:endParaRPr>
          </a:p>
          <a:p>
            <a:pPr>
              <a:buFontTx/>
              <a:buChar char="•"/>
            </a:pPr>
            <a:endParaRPr lang="es-419" noProof="0" dirty="0">
              <a:latin typeface="Arial" pitchFamily="34" charset="0"/>
              <a:cs typeface="Arial" pitchFamily="34" charset="0"/>
            </a:endParaRPr>
          </a:p>
          <a:p>
            <a:r>
              <a:rPr lang="es-419" noProof="0" dirty="0">
                <a:latin typeface="Arial" pitchFamily="34" charset="0"/>
                <a:cs typeface="Arial" pitchFamily="34" charset="0"/>
              </a:rPr>
              <a:t>El acceso gástrico permite la administración de alimentación intermitente y puede ser el método más apropiado para pacientes ambulatorios, porque es más confortable y no siempre requiere de una bomba de alimentación enteral (comparar con alimentación a intestino delgado: la fórmula debe suministrarse por el método continuo con la ayuda de una bomba de alimentación enteral).</a:t>
            </a:r>
          </a:p>
          <a:p>
            <a:endParaRPr lang="es-ES" dirty="0">
              <a:latin typeface="Arial" pitchFamily="34" charset="0"/>
              <a:cs typeface="Arial" pitchFamily="34" charset="0"/>
            </a:endParaRPr>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5</a:t>
            </a:fld>
            <a:endParaRPr lang="es-C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pPr algn="just"/>
            <a:r>
              <a:rPr lang="es-419" noProof="0" dirty="0">
                <a:latin typeface="Arial" pitchFamily="34" charset="0"/>
                <a:cs typeface="Arial" pitchFamily="34" charset="0"/>
              </a:rPr>
              <a:t>Para prevenir el reflujo gástrico y sus complicaciones, se utiliza la sonda nasoduodenal en aquellas enfermedades que originen reflujo gástrico.</a:t>
            </a:r>
          </a:p>
          <a:p>
            <a:pPr algn="just"/>
            <a:endParaRPr lang="es-419" noProof="0" dirty="0">
              <a:latin typeface="Arial" pitchFamily="34" charset="0"/>
              <a:cs typeface="Arial" pitchFamily="34" charset="0"/>
            </a:endParaRPr>
          </a:p>
          <a:p>
            <a:r>
              <a:rPr lang="es-419" noProof="0" dirty="0">
                <a:latin typeface="Arial" pitchFamily="34" charset="0"/>
                <a:cs typeface="Arial" pitchFamily="34" charset="0"/>
              </a:rPr>
              <a:t>Cuando el acceso gástrico no es apropiado o cuando se requiere alimentación temprana, el acceso postpilórico es la vía de elección para la nutrición enteral. </a:t>
            </a:r>
          </a:p>
          <a:p>
            <a:endParaRPr lang="es-419" noProof="0" dirty="0">
              <a:latin typeface="Arial" pitchFamily="34" charset="0"/>
              <a:cs typeface="Arial" pitchFamily="34" charset="0"/>
            </a:endParaRPr>
          </a:p>
          <a:p>
            <a:r>
              <a:rPr lang="es-419" noProof="0" dirty="0">
                <a:latin typeface="Arial" pitchFamily="34" charset="0"/>
                <a:cs typeface="Arial" pitchFamily="34" charset="0"/>
              </a:rPr>
              <a:t>Las indicaciones para la alimentación postpilórica incluyen:</a:t>
            </a:r>
          </a:p>
          <a:p>
            <a:pPr marL="171450" indent="-171450">
              <a:buFont typeface="Arial" panose="020B0604020202020204" pitchFamily="34" charset="0"/>
              <a:buChar char="•"/>
            </a:pPr>
            <a:r>
              <a:rPr lang="es-419" noProof="0" dirty="0">
                <a:latin typeface="Arial" pitchFamily="34" charset="0"/>
                <a:cs typeface="Arial" pitchFamily="34" charset="0"/>
              </a:rPr>
              <a:t>Riesgo de aspiración/reflujo gástrico.</a:t>
            </a:r>
          </a:p>
          <a:p>
            <a:pPr marL="171450" indent="-171450">
              <a:buFont typeface="Arial" panose="020B0604020202020204" pitchFamily="34" charset="0"/>
              <a:buChar char="•"/>
            </a:pPr>
            <a:r>
              <a:rPr lang="es-419" noProof="0" dirty="0">
                <a:latin typeface="Arial" pitchFamily="34" charset="0"/>
                <a:cs typeface="Arial" pitchFamily="34" charset="0"/>
              </a:rPr>
              <a:t>Situaciones en las que la alimentación gástrica está contraindicada como en la gastroparesia o anomalías en el tracto GI superior. </a:t>
            </a:r>
          </a:p>
          <a:p>
            <a:pPr marL="171450" indent="-171450">
              <a:buFont typeface="Arial" panose="020B0604020202020204" pitchFamily="34" charset="0"/>
              <a:buChar char="•"/>
            </a:pPr>
            <a:r>
              <a:rPr lang="es-419" noProof="0" dirty="0">
                <a:latin typeface="Arial" pitchFamily="34" charset="0"/>
                <a:cs typeface="Arial" pitchFamily="34" charset="0"/>
              </a:rPr>
              <a:t>El acceso pospilórico permite alimentación enteral más temprana incluso inmediatamente después de una cirugía, dado que la motilidad del intestino delgado se recupera más rápidamente que la del estómago. Teóricamente, hay un menor riesgo de aspiración dado que hay barreras creadas por los diferentes esfínteres. Si la sonda de alimentación va más allá del ligamento de </a:t>
            </a:r>
            <a:r>
              <a:rPr lang="es-419" noProof="0" dirty="0" err="1">
                <a:latin typeface="Arial" pitchFamily="34" charset="0"/>
                <a:cs typeface="Arial" pitchFamily="34" charset="0"/>
              </a:rPr>
              <a:t>Treitz</a:t>
            </a:r>
            <a:r>
              <a:rPr lang="es-419" noProof="0" dirty="0">
                <a:latin typeface="Arial" pitchFamily="34" charset="0"/>
                <a:cs typeface="Arial" pitchFamily="34" charset="0"/>
              </a:rPr>
              <a:t>, entonces el riesgo de aspiración probablemente disminuye. Sin embargo, la literatura no es clara a este respecto.</a:t>
            </a: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lang="es-419" noProof="0" dirty="0">
              <a:latin typeface="Arial" pitchFamily="34" charset="0"/>
              <a:cs typeface="Arial" pitchFamily="34" charset="0"/>
            </a:endParaRPr>
          </a:p>
          <a:p>
            <a:pPr marL="228600" indent="-228600"/>
            <a:r>
              <a:rPr lang="es-419" noProof="0" dirty="0">
                <a:latin typeface="Arial" pitchFamily="34" charset="0"/>
                <a:cs typeface="Arial" pitchFamily="34" charset="0"/>
              </a:rPr>
              <a:t>La ubicación duodenal y yeyunal se asocia con desventajas severas potenciales:</a:t>
            </a:r>
          </a:p>
          <a:p>
            <a:pPr marL="228600" indent="-228600">
              <a:buFontTx/>
              <a:buAutoNum type="arabicPeriod"/>
            </a:pPr>
            <a:r>
              <a:rPr lang="es-419" noProof="0" dirty="0">
                <a:latin typeface="Arial" pitchFamily="34" charset="0"/>
                <a:cs typeface="Arial" pitchFamily="34" charset="0"/>
              </a:rPr>
              <a:t>En la alimentación post pilórica es importante utilizar el método de infusión continua con bomba de infusión con el fin de prevenir intolerancia (dumping).</a:t>
            </a:r>
          </a:p>
          <a:p>
            <a:pPr marL="228600" indent="-228600">
              <a:buFontTx/>
              <a:buAutoNum type="arabicPeriod"/>
            </a:pPr>
            <a:r>
              <a:rPr lang="es-419" noProof="0" dirty="0">
                <a:latin typeface="Arial" pitchFamily="34" charset="0"/>
                <a:cs typeface="Arial" pitchFamily="34" charset="0"/>
              </a:rPr>
              <a:t>Se requiere de técnica endoscópica, </a:t>
            </a:r>
            <a:r>
              <a:rPr lang="es-419" noProof="0" dirty="0" err="1">
                <a:latin typeface="Arial" pitchFamily="34" charset="0"/>
                <a:cs typeface="Arial" pitchFamily="34" charset="0"/>
              </a:rPr>
              <a:t>fluoroscópica</a:t>
            </a:r>
            <a:r>
              <a:rPr lang="es-419" noProof="0" dirty="0">
                <a:latin typeface="Arial" pitchFamily="34" charset="0"/>
                <a:cs typeface="Arial" pitchFamily="34" charset="0"/>
              </a:rPr>
              <a:t> o quirúrgica para colocarla. Aunque hay referencias bibliográficas sobre su colocación </a:t>
            </a:r>
            <a:r>
              <a:rPr lang="es-419" altLang="ja-JP" noProof="0" dirty="0">
                <a:latin typeface="Arial" pitchFamily="34" charset="0"/>
                <a:cs typeface="Arial" pitchFamily="34" charset="0"/>
              </a:rPr>
              <a:t>“al pie de la cama”, esto implica entrenamiento y la tasa de éxito está condicionada a la experticia de cada médico. Las sondas post pilóricas son con frecuencia más difíciles de colocar y mantener en su ubicación que las sondas gástricas.</a:t>
            </a:r>
          </a:p>
          <a:p>
            <a:pPr marL="228600" indent="-228600">
              <a:buFontTx/>
              <a:buAutoNum type="arabicPeriod"/>
            </a:pPr>
            <a:r>
              <a:rPr lang="es-419" noProof="0" dirty="0">
                <a:latin typeface="Arial" pitchFamily="34" charset="0"/>
                <a:cs typeface="Arial" pitchFamily="34" charset="0"/>
              </a:rPr>
              <a:t>Las sondas de alimentación post pilórica pueden migrar hacia el estómago aumentando el riesgo de aspiración.</a:t>
            </a:r>
          </a:p>
          <a:p>
            <a:pPr marL="228600" indent="-228600">
              <a:buFontTx/>
              <a:buAutoNum type="arabicPeriod"/>
            </a:pPr>
            <a:r>
              <a:rPr lang="es-419" noProof="0" dirty="0">
                <a:latin typeface="Arial" pitchFamily="34" charset="0"/>
                <a:cs typeface="Arial" pitchFamily="34" charset="0"/>
              </a:rPr>
              <a:t>La falta de protección de la barrera microbiológica del estómago combinado con el método que se selecciona para alimentar a yeyuno, hace imprescindible garantizar una máxima seguridad en la fórmula a infundir.</a:t>
            </a: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lang="es-ES_tradnl" dirty="0">
              <a:latin typeface="Arial" pitchFamily="34" charset="0"/>
              <a:cs typeface="Arial" pitchFamily="34" charset="0"/>
            </a:endParaRPr>
          </a:p>
          <a:p>
            <a:pPr lvl="1">
              <a:buFontTx/>
              <a:buNone/>
            </a:pPr>
            <a:endParaRPr lang="es-ES_tradnl" dirty="0">
              <a:latin typeface="Arial" pitchFamily="34" charset="0"/>
              <a:cs typeface="Arial" pitchFamily="34" charset="0"/>
            </a:endParaRPr>
          </a:p>
          <a:p>
            <a:pPr lvl="1">
              <a:buFontTx/>
              <a:buChar char="•"/>
            </a:pPr>
            <a:endParaRPr lang="es-ES_tradnl" dirty="0">
              <a:latin typeface="Arial" pitchFamily="34" charset="0"/>
              <a:cs typeface="Arial" pitchFamily="34" charset="0"/>
            </a:endParaRPr>
          </a:p>
          <a:p>
            <a:endParaRPr lang="es-CO"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6</a:t>
            </a:fld>
            <a:endParaRPr lang="es-C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dirty="0"/>
              <a:t>En esta diapositiva se</a:t>
            </a:r>
            <a:r>
              <a:rPr lang="es-CO" baseline="0" dirty="0"/>
              <a:t> describen las ventajas de la alimentación </a:t>
            </a:r>
            <a:r>
              <a:rPr lang="es-CO" baseline="0"/>
              <a:t>a estómago </a:t>
            </a:r>
            <a:r>
              <a:rPr lang="es-CO" i="1" baseline="0" dirty="0"/>
              <a:t>vs.</a:t>
            </a:r>
            <a:r>
              <a:rPr lang="es-CO" baseline="0" dirty="0"/>
              <a:t> post pilórica. </a:t>
            </a:r>
            <a:endParaRPr lang="es-CO"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7</a:t>
            </a:fld>
            <a:endParaRPr lang="es-C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noProof="0" dirty="0"/>
              <a:t>Este tipo de dispositivos enterales son considerados</a:t>
            </a:r>
            <a:r>
              <a:rPr lang="es-CO" baseline="0" noProof="0" dirty="0"/>
              <a:t> de alta gama, son costosos y su uso es muy especializado. Los cuidados con este dispositivo son extremos porque muy fácilmente puede obstruirse la sonda avanzada si no hay un adecuado protocolo de lavado de la sonda.</a:t>
            </a:r>
          </a:p>
          <a:p>
            <a:endParaRPr lang="es-CO" baseline="0" noProof="0" dirty="0"/>
          </a:p>
          <a:p>
            <a:r>
              <a:rPr lang="es-CO" baseline="0" noProof="0" dirty="0"/>
              <a:t>La sonda gástrica no es utilizada para alimentación, como su nombre lo indica es para descomprimir. La indicación principal es en </a:t>
            </a:r>
            <a:r>
              <a:rPr lang="es-CO" baseline="0" noProof="0" dirty="0" err="1"/>
              <a:t>gastroparesia</a:t>
            </a:r>
            <a:r>
              <a:rPr lang="es-CO" baseline="0" noProof="0" dirty="0"/>
              <a:t>.</a:t>
            </a:r>
          </a:p>
          <a:p>
            <a:endParaRPr lang="es-CO"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8</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CO" noProof="0" dirty="0"/>
              <a:t>Se puede observar en la imagen los diferentes calibres</a:t>
            </a:r>
            <a:r>
              <a:rPr lang="es-CO" baseline="0" noProof="0" dirty="0"/>
              <a:t> que hay en el mercado: 16-18- 22 Fr. con diferentes cc para inflar el balón y diferentes longitudes.</a:t>
            </a:r>
          </a:p>
          <a:p>
            <a:r>
              <a:rPr lang="es-CO" noProof="0" dirty="0"/>
              <a:t>El médico</a:t>
            </a:r>
            <a:r>
              <a:rPr lang="es-CO" baseline="0" noProof="0" dirty="0"/>
              <a:t> especialista es el que elige cuál calibre y longitud de sonda utilizar.</a:t>
            </a:r>
            <a:endParaRPr lang="es-CO" noProof="0"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9</a:t>
            </a:fld>
            <a:endParaRPr lang="es-C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noProof="0" dirty="0">
                <a:solidFill>
                  <a:schemeClr val="tx1"/>
                </a:solidFill>
                <a:latin typeface="+mn-lt"/>
                <a:ea typeface="+mn-ea"/>
                <a:cs typeface="+mn-cs"/>
              </a:rPr>
              <a:t>La ruta más adecuada para el apoyo nutricional ambulatorio depende del funcionamiento, la accesibilidad y la capacidad digestiva y/o de absorción del tracto gastrointestinal.</a:t>
            </a:r>
          </a:p>
          <a:p>
            <a:pPr marL="0" marR="0" indent="0" algn="l" defTabSz="914400" rtl="0" eaLnBrk="1" fontAlgn="auto" latinLnBrk="0" hangingPunct="1">
              <a:lnSpc>
                <a:spcPct val="100000"/>
              </a:lnSpc>
              <a:spcBef>
                <a:spcPts val="0"/>
              </a:spcBef>
              <a:spcAft>
                <a:spcPts val="0"/>
              </a:spcAft>
              <a:buClrTx/>
              <a:buSzTx/>
              <a:buFontTx/>
              <a:buNone/>
              <a:tabLst/>
              <a:defRPr/>
            </a:pPr>
            <a:endParaRPr lang="es-CO" sz="1200" kern="1200" noProof="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CO" noProof="0" dirty="0"/>
              <a:t>Una ostomía ya sea realizada por intervención quirúrgica o endoscópica, consiste en la apertura de un orificio en la pared anterior del abdomen para introducir una sonda de alimentación en el estómago.</a:t>
            </a:r>
          </a:p>
          <a:p>
            <a:pPr marL="0" marR="0" indent="0" algn="l" defTabSz="914400" rtl="0" eaLnBrk="1" fontAlgn="auto" latinLnBrk="0" hangingPunct="1">
              <a:lnSpc>
                <a:spcPct val="100000"/>
              </a:lnSpc>
              <a:spcBef>
                <a:spcPts val="0"/>
              </a:spcBef>
              <a:spcAft>
                <a:spcPts val="0"/>
              </a:spcAft>
              <a:buClrTx/>
              <a:buSzTx/>
              <a:buFontTx/>
              <a:buNone/>
              <a:tabLst/>
              <a:defRPr/>
            </a:pPr>
            <a:endParaRPr lang="es-CO"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s-CO" noProof="0" dirty="0"/>
              <a:t>La indicación de gastrostomías se hace cuando la terapia nutricional es</a:t>
            </a:r>
            <a:r>
              <a:rPr lang="es-CO" baseline="0" noProof="0" dirty="0"/>
              <a:t> prolongada mayor a 6 semanas como en pacientes con e</a:t>
            </a:r>
            <a:r>
              <a:rPr lang="es-CO" noProof="0" dirty="0"/>
              <a:t>nfermedades neurológicas: AVC, demencia, tumores cerebrales, TCE, ELA, etc.</a:t>
            </a:r>
          </a:p>
          <a:p>
            <a:pPr marL="0" marR="0" indent="0" algn="l" defTabSz="914400" rtl="0" eaLnBrk="1" fontAlgn="auto" latinLnBrk="0" hangingPunct="1">
              <a:lnSpc>
                <a:spcPct val="100000"/>
              </a:lnSpc>
              <a:spcBef>
                <a:spcPts val="0"/>
              </a:spcBef>
              <a:spcAft>
                <a:spcPts val="0"/>
              </a:spcAft>
              <a:buClrTx/>
              <a:buSzTx/>
              <a:buFontTx/>
              <a:buNone/>
              <a:tabLst/>
              <a:defRPr/>
            </a:pPr>
            <a:endParaRPr lang="es-CO"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s-CO" noProof="0" dirty="0"/>
              <a:t>Lesiones de la cavidad oral: faringe, laringe, esófago (neoplasias, fístulas, perforaciones).</a:t>
            </a:r>
          </a:p>
          <a:p>
            <a:endParaRPr lang="es-CO" dirty="0"/>
          </a:p>
        </p:txBody>
      </p:sp>
      <p:sp>
        <p:nvSpPr>
          <p:cNvPr id="4" name="3 Marcador de número de diapositiva"/>
          <p:cNvSpPr>
            <a:spLocks noGrp="1"/>
          </p:cNvSpPr>
          <p:nvPr>
            <p:ph type="sldNum" sz="quarter" idx="10"/>
          </p:nvPr>
        </p:nvSpPr>
        <p:spPr/>
        <p:txBody>
          <a:bodyPr/>
          <a:lstStyle/>
          <a:p>
            <a:fld id="{C19A7BE3-EF36-4E13-BD7D-6CCF3D708860}" type="slidenum">
              <a:rPr lang="es-CO" smtClean="0"/>
              <a:pPr/>
              <a:t>10</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7/10/20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02881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7/10/20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4228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7/10/20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218200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3291CC8-1BF0-4D39-8BF8-9394A21365EB}" type="datetimeFigureOut">
              <a:rPr lang="es-CO" smtClean="0"/>
              <a:pPr/>
              <a:t>7/10/20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25805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F3291CC8-1BF0-4D39-8BF8-9394A21365EB}" type="datetimeFigureOut">
              <a:rPr lang="es-CO" smtClean="0"/>
              <a:pPr/>
              <a:t>7/10/20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2173147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3291CC8-1BF0-4D39-8BF8-9394A21365EB}" type="datetimeFigureOut">
              <a:rPr lang="es-CO" smtClean="0"/>
              <a:pPr/>
              <a:t>7/10/20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50810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3291CC8-1BF0-4D39-8BF8-9394A21365EB}" type="datetimeFigureOut">
              <a:rPr lang="es-CO" smtClean="0"/>
              <a:pPr/>
              <a:t>7/10/20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268584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3291CC8-1BF0-4D39-8BF8-9394A21365EB}" type="datetimeFigureOut">
              <a:rPr lang="es-CO" smtClean="0"/>
              <a:pPr/>
              <a:t>7/10/20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10543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3291CC8-1BF0-4D39-8BF8-9394A21365EB}" type="datetimeFigureOut">
              <a:rPr lang="es-CO" smtClean="0"/>
              <a:pPr/>
              <a:t>7/10/20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130331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pPr/>
              <a:t>7/10/20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105344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F3291CC8-1BF0-4D39-8BF8-9394A21365EB}" type="datetimeFigureOut">
              <a:rPr lang="es-CO" smtClean="0"/>
              <a:pPr/>
              <a:t>7/10/20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C29DFD6-0408-4F50-AD43-A578F038F630}" type="slidenum">
              <a:rPr lang="es-CO" smtClean="0"/>
              <a:pPr/>
              <a:t>‹Nº›</a:t>
            </a:fld>
            <a:endParaRPr lang="es-CO"/>
          </a:p>
        </p:txBody>
      </p:sp>
    </p:spTree>
    <p:extLst>
      <p:ext uri="{BB962C8B-B14F-4D97-AF65-F5344CB8AC3E}">
        <p14:creationId xmlns:p14="http://schemas.microsoft.com/office/powerpoint/2010/main" val="32923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1CC8-1BF0-4D39-8BF8-9394A21365EB}" type="datetimeFigureOut">
              <a:rPr lang="es-CO" smtClean="0"/>
              <a:pPr/>
              <a:t>7/10/20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9DFD6-0408-4F50-AD43-A578F038F630}" type="slidenum">
              <a:rPr lang="es-CO" smtClean="0"/>
              <a:pPr/>
              <a:t>‹Nº›</a:t>
            </a:fld>
            <a:endParaRPr lang="es-CO"/>
          </a:p>
        </p:txBody>
      </p:sp>
    </p:spTree>
    <p:extLst>
      <p:ext uri="{BB962C8B-B14F-4D97-AF65-F5344CB8AC3E}">
        <p14:creationId xmlns:p14="http://schemas.microsoft.com/office/powerpoint/2010/main" val="223531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translate.googleusercontent.com/translate_c?depth=1&amp;hl=es&amp;prev=search&amp;rurl=translate.google.com&amp;sl=en&amp;sp=nmt4&amp;u=https://www.ncbi.nlm.nih.gov/pubmed/27815525&amp;xid=17259,15700021,15700043,15700186,15700191,15700256,15700259&amp;usg=ALkJrhgeDhoqdLcThaJd5rHemJfkQgMZ6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607033" y="888899"/>
            <a:ext cx="4448783" cy="1085816"/>
          </a:xfrm>
        </p:spPr>
        <p:txBody>
          <a:bodyPr>
            <a:normAutofit/>
          </a:bodyPr>
          <a:lstStyle/>
          <a:p>
            <a:pPr algn="ctr"/>
            <a:r>
              <a:rPr lang="es-CO" sz="3200" b="1" dirty="0">
                <a:solidFill>
                  <a:srgbClr val="4B4656"/>
                </a:solidFill>
                <a:latin typeface="Arial" panose="020B0604020202020204" pitchFamily="34" charset="0"/>
                <a:ea typeface="Verdana" panose="020B0604030504040204" pitchFamily="34" charset="0"/>
                <a:cs typeface="Arial" panose="020B0604020202020204" pitchFamily="34" charset="0"/>
              </a:rPr>
              <a:t>PROFESIONALES</a:t>
            </a:r>
            <a:br>
              <a:rPr lang="es-CO" sz="3200" b="1" dirty="0">
                <a:solidFill>
                  <a:srgbClr val="4B4656"/>
                </a:solidFill>
                <a:latin typeface="Arial" panose="020B0604020202020204" pitchFamily="34" charset="0"/>
                <a:ea typeface="Verdana" panose="020B0604030504040204" pitchFamily="34" charset="0"/>
                <a:cs typeface="Arial" panose="020B0604020202020204" pitchFamily="34" charset="0"/>
              </a:rPr>
            </a:br>
            <a:r>
              <a:rPr lang="es-CO" sz="3200" b="1" dirty="0">
                <a:solidFill>
                  <a:srgbClr val="4B4656"/>
                </a:solidFill>
                <a:latin typeface="Arial" panose="020B0604020202020204" pitchFamily="34" charset="0"/>
                <a:ea typeface="Verdana" panose="020B0604030504040204" pitchFamily="34" charset="0"/>
                <a:cs typeface="Arial" panose="020B0604020202020204" pitchFamily="34" charset="0"/>
              </a:rPr>
              <a:t>CLÍNICOS</a:t>
            </a:r>
          </a:p>
        </p:txBody>
      </p:sp>
      <p:sp>
        <p:nvSpPr>
          <p:cNvPr id="3" name="Marcador de contenido 2"/>
          <p:cNvSpPr>
            <a:spLocks noGrp="1"/>
          </p:cNvSpPr>
          <p:nvPr>
            <p:ph type="subTitle" idx="1"/>
          </p:nvPr>
        </p:nvSpPr>
        <p:spPr>
          <a:xfrm>
            <a:off x="6848272" y="4232512"/>
            <a:ext cx="5343728" cy="1641171"/>
          </a:xfrm>
        </p:spPr>
        <p:txBody>
          <a:bodyPr>
            <a:noAutofit/>
          </a:bodyPr>
          <a:lstStyle/>
          <a:p>
            <a:pPr marL="0" indent="0" algn="ctr">
              <a:buNone/>
            </a:pPr>
            <a:r>
              <a:rPr lang="es-CO" sz="3200" b="1" dirty="0">
                <a:solidFill>
                  <a:schemeClr val="bg1"/>
                </a:solidFill>
                <a:latin typeface="Arial" pitchFamily="34" charset="0"/>
                <a:cs typeface="Arial" pitchFamily="34" charset="0"/>
              </a:rPr>
              <a:t>Vías de Acceso y Dispositivos para Nutrición Enteral</a:t>
            </a:r>
          </a:p>
        </p:txBody>
      </p:sp>
    </p:spTree>
    <p:extLst>
      <p:ext uri="{BB962C8B-B14F-4D97-AF65-F5344CB8AC3E}">
        <p14:creationId xmlns:p14="http://schemas.microsoft.com/office/powerpoint/2010/main" val="181721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978400" y="2555605"/>
            <a:ext cx="6858000" cy="2877711"/>
          </a:xfrm>
          <a:noFill/>
        </p:spPr>
        <p:txBody>
          <a:bodyPr wrap="square">
            <a:spAutoFit/>
          </a:bodyPr>
          <a:lstStyle/>
          <a:p>
            <a:pPr eaLnBrk="1" hangingPunct="1">
              <a:lnSpc>
                <a:spcPct val="130000"/>
              </a:lnSpc>
              <a:buClr>
                <a:schemeClr val="accent5">
                  <a:lumMod val="50000"/>
                </a:schemeClr>
              </a:buClr>
            </a:pPr>
            <a:r>
              <a:rPr lang="es-ES_tradnl" sz="2400" dirty="0">
                <a:solidFill>
                  <a:srgbClr val="1F1A34"/>
                </a:solidFill>
                <a:latin typeface="Tahoma" pitchFamily="34" charset="0"/>
              </a:rPr>
              <a:t>Estómago no afectado por la patología primaria.</a:t>
            </a:r>
          </a:p>
          <a:p>
            <a:pPr eaLnBrk="1" hangingPunct="1">
              <a:lnSpc>
                <a:spcPct val="130000"/>
              </a:lnSpc>
              <a:buClr>
                <a:schemeClr val="accent5">
                  <a:lumMod val="50000"/>
                </a:schemeClr>
              </a:buClr>
            </a:pPr>
            <a:r>
              <a:rPr lang="es-ES_tradnl" sz="2400" dirty="0">
                <a:solidFill>
                  <a:srgbClr val="1F1A34"/>
                </a:solidFill>
                <a:latin typeface="Tahoma" pitchFamily="34" charset="0"/>
              </a:rPr>
              <a:t>Vaciamiento gastroduodenal normal.</a:t>
            </a:r>
          </a:p>
          <a:p>
            <a:pPr eaLnBrk="1" hangingPunct="1">
              <a:lnSpc>
                <a:spcPct val="130000"/>
              </a:lnSpc>
              <a:buClr>
                <a:schemeClr val="accent5">
                  <a:lumMod val="50000"/>
                </a:schemeClr>
              </a:buClr>
            </a:pPr>
            <a:r>
              <a:rPr lang="es-ES_tradnl" sz="2400" dirty="0">
                <a:solidFill>
                  <a:srgbClr val="1F1A34"/>
                </a:solidFill>
                <a:latin typeface="Tahoma" pitchFamily="34" charset="0"/>
              </a:rPr>
              <a:t>Reflujo gastroesofágico inexistente o mínimo.</a:t>
            </a:r>
          </a:p>
          <a:p>
            <a:pPr eaLnBrk="1" hangingPunct="1">
              <a:lnSpc>
                <a:spcPct val="130000"/>
              </a:lnSpc>
              <a:buClr>
                <a:schemeClr val="accent5">
                  <a:lumMod val="50000"/>
                </a:schemeClr>
              </a:buClr>
            </a:pPr>
            <a:r>
              <a:rPr lang="es-ES_tradnl" sz="2400" dirty="0">
                <a:solidFill>
                  <a:srgbClr val="1F1A34"/>
                </a:solidFill>
                <a:latin typeface="Tahoma" pitchFamily="34" charset="0"/>
              </a:rPr>
              <a:t>Reflejo nauseoso intacto.   </a:t>
            </a:r>
          </a:p>
        </p:txBody>
      </p:sp>
      <p:sp>
        <p:nvSpPr>
          <p:cNvPr id="4" name="3 Título"/>
          <p:cNvSpPr>
            <a:spLocks noGrp="1"/>
          </p:cNvSpPr>
          <p:nvPr>
            <p:ph type="title"/>
          </p:nvPr>
        </p:nvSpPr>
        <p:spPr>
          <a:xfrm>
            <a:off x="3962400" y="1449810"/>
            <a:ext cx="8039100" cy="1325563"/>
          </a:xfrm>
        </p:spPr>
        <p:txBody>
          <a:bodyPr>
            <a:noAutofit/>
          </a:bodyPr>
          <a:lstStyle/>
          <a:p>
            <a:pPr algn="ctr"/>
            <a:r>
              <a:rPr lang="es-CO" sz="2800" b="1" dirty="0">
                <a:solidFill>
                  <a:schemeClr val="accent5">
                    <a:lumMod val="50000"/>
                  </a:schemeClr>
                </a:solidFill>
                <a:latin typeface="Arial" pitchFamily="34" charset="0"/>
                <a:cs typeface="Arial" pitchFamily="34" charset="0"/>
              </a:rPr>
              <a:t>Gastrostomía (&gt; 6 semanas) </a:t>
            </a:r>
          </a:p>
        </p:txBody>
      </p:sp>
      <p:pic>
        <p:nvPicPr>
          <p:cNvPr id="7" name="Picture 2" descr="Sonda PEG"/>
          <p:cNvPicPr>
            <a:picLocks noChangeAspect="1" noChangeArrowheads="1"/>
          </p:cNvPicPr>
          <p:nvPr/>
        </p:nvPicPr>
        <p:blipFill>
          <a:blip r:embed="rId3"/>
          <a:srcRect t="7010"/>
          <a:stretch>
            <a:fillRect/>
          </a:stretch>
        </p:blipFill>
        <p:spPr bwMode="auto">
          <a:xfrm>
            <a:off x="1181100" y="1606386"/>
            <a:ext cx="3178577" cy="46128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7 CuadroTexto"/>
          <p:cNvSpPr txBox="1"/>
          <p:nvPr/>
        </p:nvSpPr>
        <p:spPr>
          <a:xfrm>
            <a:off x="1947536" y="464612"/>
            <a:ext cx="8244214" cy="584775"/>
          </a:xfrm>
          <a:prstGeom prst="rect">
            <a:avLst/>
          </a:prstGeom>
          <a:noFill/>
        </p:spPr>
        <p:txBody>
          <a:bodyPr wrap="square" rtlCol="0">
            <a:spAutoFit/>
          </a:bodyPr>
          <a:lstStyle/>
          <a:p>
            <a:pPr algn="ctr"/>
            <a:r>
              <a:rPr lang="es-CO" sz="3200" b="1" dirty="0">
                <a:solidFill>
                  <a:srgbClr val="1F1A34"/>
                </a:solidFill>
                <a:latin typeface="Arial" pitchFamily="34" charset="0"/>
                <a:cs typeface="Arial" pitchFamily="34" charset="0"/>
              </a:rPr>
              <a:t>Vía de acceso de alimentación gástrica </a:t>
            </a:r>
            <a:endParaRPr lang="es-CO" sz="3200" dirty="0">
              <a:solidFill>
                <a:srgbClr val="1F1A34"/>
              </a:solidFill>
            </a:endParaRPr>
          </a:p>
        </p:txBody>
      </p:sp>
      <p:sp>
        <p:nvSpPr>
          <p:cNvPr id="9" name="8 CuadroTexto"/>
          <p:cNvSpPr txBox="1"/>
          <p:nvPr/>
        </p:nvSpPr>
        <p:spPr>
          <a:xfrm>
            <a:off x="4978400" y="5790552"/>
            <a:ext cx="6661150" cy="400698"/>
          </a:xfrm>
          <a:prstGeom prst="rect">
            <a:avLst/>
          </a:prstGeom>
          <a:noFill/>
        </p:spPr>
        <p:txBody>
          <a:bodyPr wrap="square" rtlCol="0">
            <a:spAutoFit/>
          </a:bodyPr>
          <a:lstStyle/>
          <a:p>
            <a:r>
              <a:rPr lang="es-CO" sz="1000" b="1" i="1" dirty="0">
                <a:solidFill>
                  <a:schemeClr val="bg2">
                    <a:lumMod val="50000"/>
                  </a:schemeClr>
                </a:solidFill>
                <a:latin typeface="Arial" pitchFamily="34" charset="0"/>
                <a:cs typeface="Arial" pitchFamily="34" charset="0"/>
              </a:rPr>
              <a:t>ESPEN </a:t>
            </a:r>
            <a:r>
              <a:rPr lang="es-CO" sz="1000" b="1" i="1" dirty="0" err="1">
                <a:solidFill>
                  <a:schemeClr val="bg2">
                    <a:lumMod val="50000"/>
                  </a:schemeClr>
                </a:solidFill>
                <a:latin typeface="Arial" pitchFamily="34" charset="0"/>
                <a:cs typeface="Arial" pitchFamily="34" charset="0"/>
              </a:rPr>
              <a:t>guideline</a:t>
            </a:r>
            <a:r>
              <a:rPr lang="es-CO" sz="1000" b="1" i="1" dirty="0">
                <a:solidFill>
                  <a:schemeClr val="bg2">
                    <a:lumMod val="50000"/>
                  </a:schemeClr>
                </a:solidFill>
                <a:latin typeface="Arial" pitchFamily="34" charset="0"/>
                <a:cs typeface="Arial" pitchFamily="34" charset="0"/>
              </a:rPr>
              <a:t> on home enteral nutrition, Clinical Nutrition, https://doi.org/10.1016/ j.clnu.2019.04.022</a:t>
            </a:r>
          </a:p>
          <a:p>
            <a:endParaRPr lang="es-CO" sz="1000" b="1" i="1" dirty="0">
              <a:solidFill>
                <a:schemeClr val="bg2">
                  <a:lumMod val="50000"/>
                </a:schemeClr>
              </a:solidFill>
              <a:latin typeface="Arial" pitchFamily="34" charset="0"/>
              <a:cs typeface="Arial"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a:clrChange>
              <a:clrFrom>
                <a:srgbClr val="FFFFFF"/>
              </a:clrFrom>
              <a:clrTo>
                <a:srgbClr val="FFFFFF">
                  <a:alpha val="0"/>
                </a:srgbClr>
              </a:clrTo>
            </a:clrChange>
          </a:blip>
          <a:srcRect l="9907" r="5882"/>
          <a:stretch/>
        </p:blipFill>
        <p:spPr>
          <a:xfrm>
            <a:off x="304800" y="883280"/>
            <a:ext cx="5681662" cy="5272088"/>
          </a:xfrm>
          <a:prstGeom prst="rect">
            <a:avLst/>
          </a:prstGeom>
        </p:spPr>
      </p:pic>
      <p:pic>
        <p:nvPicPr>
          <p:cNvPr id="6" name="Imagen 5"/>
          <p:cNvPicPr>
            <a:picLocks noChangeAspect="1"/>
          </p:cNvPicPr>
          <p:nvPr/>
        </p:nvPicPr>
        <p:blipFill rotWithShape="1">
          <a:blip r:embed="rId4">
            <a:clrChange>
              <a:clrFrom>
                <a:srgbClr val="FFFFFF"/>
              </a:clrFrom>
              <a:clrTo>
                <a:srgbClr val="FFFFFF">
                  <a:alpha val="0"/>
                </a:srgbClr>
              </a:clrTo>
            </a:clrChange>
          </a:blip>
          <a:srcRect t="5211" b="7712"/>
          <a:stretch/>
        </p:blipFill>
        <p:spPr>
          <a:xfrm>
            <a:off x="5986462" y="1127760"/>
            <a:ext cx="5595938" cy="5013960"/>
          </a:xfrm>
          <a:prstGeom prst="rect">
            <a:avLst/>
          </a:prstGeom>
        </p:spPr>
      </p:pic>
      <p:sp>
        <p:nvSpPr>
          <p:cNvPr id="7" name="CuadroTexto 6"/>
          <p:cNvSpPr txBox="1"/>
          <p:nvPr/>
        </p:nvSpPr>
        <p:spPr>
          <a:xfrm>
            <a:off x="762000" y="339209"/>
            <a:ext cx="10668000" cy="861774"/>
          </a:xfrm>
          <a:prstGeom prst="rect">
            <a:avLst/>
          </a:prstGeom>
          <a:noFill/>
        </p:spPr>
        <p:txBody>
          <a:bodyPr wrap="square" rtlCol="0">
            <a:spAutoFit/>
          </a:bodyPr>
          <a:lstStyle/>
          <a:p>
            <a:pPr algn="ctr"/>
            <a:r>
              <a:rPr lang="es-CO" sz="3200" b="1" dirty="0">
                <a:solidFill>
                  <a:srgbClr val="1F1A34"/>
                </a:solidFill>
                <a:latin typeface="Arial" panose="020B0604020202020204" pitchFamily="34" charset="0"/>
                <a:cs typeface="Arial" pitchFamily="34" charset="0"/>
              </a:rPr>
              <a:t>Vía de acceso de alimentación gástrica </a:t>
            </a:r>
            <a:endParaRPr lang="es-CO" sz="3200" dirty="0">
              <a:solidFill>
                <a:srgbClr val="1F1A34"/>
              </a:solidFill>
              <a:latin typeface="Arial" panose="020B0604020202020204" pitchFamily="34" charset="0"/>
              <a:cs typeface="Arial" panose="020B0604020202020204" pitchFamily="34" charset="0"/>
            </a:endParaRPr>
          </a:p>
          <a:p>
            <a:pPr algn="ctr"/>
            <a:endParaRPr lang="es-CO" dirty="0">
              <a:solidFill>
                <a:srgbClr val="1F1A34"/>
              </a:solidFill>
            </a:endParaRPr>
          </a:p>
        </p:txBody>
      </p:sp>
      <p:sp>
        <p:nvSpPr>
          <p:cNvPr id="10" name="CuadroTexto 9"/>
          <p:cNvSpPr txBox="1"/>
          <p:nvPr/>
        </p:nvSpPr>
        <p:spPr>
          <a:xfrm>
            <a:off x="615498" y="5926768"/>
            <a:ext cx="11066917" cy="400110"/>
          </a:xfrm>
          <a:prstGeom prst="rect">
            <a:avLst/>
          </a:prstGeom>
          <a:noFill/>
        </p:spPr>
        <p:txBody>
          <a:bodyPr wrap="square" rtlCol="0">
            <a:spAutoFit/>
          </a:bodyPr>
          <a:lstStyle/>
          <a:p>
            <a:r>
              <a:rPr lang="en-US" sz="1000" b="1" i="1" dirty="0">
                <a:solidFill>
                  <a:schemeClr val="bg2">
                    <a:lumMod val="50000"/>
                  </a:schemeClr>
                </a:solidFill>
                <a:latin typeface="Arial" panose="020B0604020202020204" pitchFamily="34" charset="0"/>
                <a:cs typeface="Arial" panose="020B0604020202020204" pitchFamily="34" charset="0"/>
              </a:rPr>
              <a:t>Agency for Clinical Innovation and the Gastroenterological Nurses College of Australia. A Clinician's Guide: Caring for People With Gastrostomy Tubes and Devices. </a:t>
            </a:r>
            <a:r>
              <a:rPr lang="en-US" sz="1000" b="1" i="1" dirty="0" err="1">
                <a:solidFill>
                  <a:schemeClr val="bg2">
                    <a:lumMod val="50000"/>
                  </a:schemeClr>
                </a:solidFill>
                <a:latin typeface="Arial" panose="020B0604020202020204" pitchFamily="34" charset="0"/>
                <a:cs typeface="Arial" panose="020B0604020202020204" pitchFamily="34" charset="0"/>
              </a:rPr>
              <a:t>Chatswood</a:t>
            </a:r>
            <a:r>
              <a:rPr lang="en-US" sz="1000" b="1" i="1" dirty="0">
                <a:solidFill>
                  <a:schemeClr val="bg2">
                    <a:lumMod val="50000"/>
                  </a:schemeClr>
                </a:solidFill>
                <a:latin typeface="Arial" panose="020B0604020202020204" pitchFamily="34" charset="0"/>
                <a:cs typeface="Arial" panose="020B0604020202020204" pitchFamily="34" charset="0"/>
              </a:rPr>
              <a:t>, Australia: Agency for Clinical Innovation; 2014. </a:t>
            </a:r>
            <a:endParaRPr lang="es-CO" sz="1000" b="1" i="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414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2"/>
          <p:cNvPicPr>
            <a:picLocks noChangeAspect="1" noChangeArrowheads="1"/>
          </p:cNvPicPr>
          <p:nvPr/>
        </p:nvPicPr>
        <p:blipFill>
          <a:blip r:embed="rId3" cstate="print"/>
          <a:srcRect/>
          <a:stretch>
            <a:fillRect/>
          </a:stretch>
        </p:blipFill>
        <p:spPr bwMode="auto">
          <a:xfrm>
            <a:off x="6729413" y="1558061"/>
            <a:ext cx="4444185" cy="41134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4 CuadroTexto"/>
          <p:cNvSpPr txBox="1"/>
          <p:nvPr/>
        </p:nvSpPr>
        <p:spPr>
          <a:xfrm>
            <a:off x="6207920" y="5433570"/>
            <a:ext cx="5382398" cy="800219"/>
          </a:xfrm>
          <a:prstGeom prst="rect">
            <a:avLst/>
          </a:prstGeom>
          <a:noFill/>
        </p:spPr>
        <p:txBody>
          <a:bodyPr wrap="square" rtlCol="0">
            <a:spAutoFit/>
          </a:bodyPr>
          <a:lstStyle/>
          <a:p>
            <a:pPr algn="ctr" fontAlgn="base"/>
            <a:endParaRPr lang="es-CO" b="1" dirty="0">
              <a:solidFill>
                <a:srgbClr val="1F1A34"/>
              </a:solidFill>
            </a:endParaRPr>
          </a:p>
          <a:p>
            <a:pPr algn="ctr" fontAlgn="base"/>
            <a:r>
              <a:rPr lang="es-CO" sz="1400" b="1" dirty="0">
                <a:solidFill>
                  <a:srgbClr val="1F1A34"/>
                </a:solidFill>
                <a:latin typeface="Arial" pitchFamily="34" charset="0"/>
                <a:cs typeface="Arial" pitchFamily="34" charset="0"/>
              </a:rPr>
              <a:t>CALIBRE DE SONDAS DE GASTROSTOMÍAS: </a:t>
            </a:r>
          </a:p>
          <a:p>
            <a:pPr algn="ctr" fontAlgn="base"/>
            <a:r>
              <a:rPr lang="es-CO" sz="1400" b="1" dirty="0">
                <a:solidFill>
                  <a:srgbClr val="1F1A34"/>
                </a:solidFill>
                <a:latin typeface="Arial" pitchFamily="34" charset="0"/>
                <a:cs typeface="Arial" pitchFamily="34" charset="0"/>
              </a:rPr>
              <a:t>18 Fr. 20 Fr. 22 Fr. 24 Fr. 26 Fr.</a:t>
            </a:r>
            <a:endParaRPr lang="es-CO" dirty="0">
              <a:solidFill>
                <a:srgbClr val="1F1A34"/>
              </a:solidFill>
            </a:endParaRPr>
          </a:p>
        </p:txBody>
      </p:sp>
      <p:sp>
        <p:nvSpPr>
          <p:cNvPr id="7" name="6 CuadroTexto"/>
          <p:cNvSpPr txBox="1"/>
          <p:nvPr/>
        </p:nvSpPr>
        <p:spPr>
          <a:xfrm>
            <a:off x="1295400" y="411338"/>
            <a:ext cx="9601200" cy="584775"/>
          </a:xfrm>
          <a:prstGeom prst="rect">
            <a:avLst/>
          </a:prstGeom>
          <a:noFill/>
        </p:spPr>
        <p:txBody>
          <a:bodyPr wrap="square" rtlCol="0">
            <a:spAutoFit/>
          </a:bodyPr>
          <a:lstStyle/>
          <a:p>
            <a:pPr algn="ctr"/>
            <a:r>
              <a:rPr lang="es-CO" sz="3200" b="1" dirty="0">
                <a:solidFill>
                  <a:srgbClr val="1F1A34"/>
                </a:solidFill>
                <a:latin typeface="Arial" pitchFamily="34" charset="0"/>
                <a:cs typeface="Arial" pitchFamily="34" charset="0"/>
              </a:rPr>
              <a:t>Tipos de gastrostomía</a:t>
            </a:r>
            <a:endParaRPr lang="es-CO" sz="3200" dirty="0">
              <a:solidFill>
                <a:srgbClr val="1F1A34"/>
              </a:solidFill>
            </a:endParaRPr>
          </a:p>
        </p:txBody>
      </p:sp>
      <p:sp>
        <p:nvSpPr>
          <p:cNvPr id="11" name="10 CuadroTexto"/>
          <p:cNvSpPr txBox="1"/>
          <p:nvPr/>
        </p:nvSpPr>
        <p:spPr>
          <a:xfrm>
            <a:off x="540067" y="1720471"/>
            <a:ext cx="5536883" cy="4093428"/>
          </a:xfrm>
          <a:prstGeom prst="rect">
            <a:avLst/>
          </a:prstGeom>
          <a:noFill/>
        </p:spPr>
        <p:txBody>
          <a:bodyPr wrap="square" rtlCol="0">
            <a:spAutoFit/>
          </a:bodyPr>
          <a:lstStyle/>
          <a:p>
            <a:pPr marL="342900">
              <a:buClr>
                <a:schemeClr val="accent5">
                  <a:lumMod val="50000"/>
                </a:schemeClr>
              </a:buClr>
            </a:pPr>
            <a:r>
              <a:rPr lang="es-CO" sz="2000" b="1" dirty="0">
                <a:solidFill>
                  <a:srgbClr val="1F1A34"/>
                </a:solidFill>
                <a:latin typeface="Arial" pitchFamily="34" charset="0"/>
                <a:cs typeface="Arial" pitchFamily="34" charset="0"/>
              </a:rPr>
              <a:t>Gastrostomía Endoscópica Percutánea </a:t>
            </a:r>
            <a:r>
              <a:rPr lang="es-CO" sz="2000" dirty="0">
                <a:solidFill>
                  <a:srgbClr val="1F1A34"/>
                </a:solidFill>
                <a:latin typeface="Arial" pitchFamily="34" charset="0"/>
                <a:cs typeface="Arial" pitchFamily="34" charset="0"/>
              </a:rPr>
              <a:t>(</a:t>
            </a:r>
            <a:r>
              <a:rPr lang="es-CO" sz="2000" b="1" dirty="0">
                <a:solidFill>
                  <a:srgbClr val="1F1A34"/>
                </a:solidFill>
                <a:latin typeface="Arial" pitchFamily="34" charset="0"/>
                <a:cs typeface="Arial" pitchFamily="34" charset="0"/>
              </a:rPr>
              <a:t>GEP) </a:t>
            </a:r>
          </a:p>
          <a:p>
            <a:pPr marL="342900" indent="15875">
              <a:buClr>
                <a:schemeClr val="accent5">
                  <a:lumMod val="50000"/>
                </a:schemeClr>
              </a:buClr>
            </a:pPr>
            <a:r>
              <a:rPr lang="es-CO" sz="2000" dirty="0">
                <a:solidFill>
                  <a:srgbClr val="1F1A34"/>
                </a:solidFill>
                <a:latin typeface="Arial" pitchFamily="34" charset="0"/>
                <a:cs typeface="Arial" pitchFamily="34" charset="0"/>
              </a:rPr>
              <a:t>***asociado con una menor probabilidad de mortalidad a los 30 días***</a:t>
            </a:r>
          </a:p>
          <a:p>
            <a:pPr marL="342900">
              <a:buClr>
                <a:schemeClr val="accent5">
                  <a:lumMod val="50000"/>
                </a:schemeClr>
              </a:buClr>
            </a:pPr>
            <a:endParaRPr lang="es-CO" sz="2000" dirty="0">
              <a:solidFill>
                <a:srgbClr val="1F1A34"/>
              </a:solidFill>
              <a:latin typeface="Arial" pitchFamily="34" charset="0"/>
              <a:cs typeface="Arial" pitchFamily="34" charset="0"/>
            </a:endParaRPr>
          </a:p>
          <a:p>
            <a:pPr marL="342900">
              <a:buClr>
                <a:schemeClr val="accent5">
                  <a:lumMod val="50000"/>
                </a:schemeClr>
              </a:buClr>
            </a:pPr>
            <a:r>
              <a:rPr lang="es-CO" sz="2000" b="1" dirty="0">
                <a:solidFill>
                  <a:srgbClr val="1F1A34"/>
                </a:solidFill>
                <a:latin typeface="Arial" pitchFamily="34" charset="0"/>
                <a:cs typeface="Arial" pitchFamily="34" charset="0"/>
              </a:rPr>
              <a:t>Gastrostomía Radioscópica Percutánea. </a:t>
            </a:r>
            <a:r>
              <a:rPr lang="es-CO" sz="2000" dirty="0">
                <a:solidFill>
                  <a:srgbClr val="1F1A34"/>
                </a:solidFill>
                <a:latin typeface="Arial" pitchFamily="34" charset="0"/>
                <a:cs typeface="Arial" pitchFamily="34" charset="0"/>
              </a:rPr>
              <a:t>(deben reservarse para aquellos pacientes en los que no es posible una técnica endoscópica).</a:t>
            </a:r>
          </a:p>
          <a:p>
            <a:pPr marL="342900">
              <a:buClr>
                <a:schemeClr val="accent5">
                  <a:lumMod val="50000"/>
                </a:schemeClr>
              </a:buClr>
            </a:pPr>
            <a:endParaRPr lang="es-CO" sz="2000" dirty="0">
              <a:solidFill>
                <a:srgbClr val="1F1A34"/>
              </a:solidFill>
              <a:latin typeface="Arial" pitchFamily="34" charset="0"/>
              <a:cs typeface="Arial" pitchFamily="34" charset="0"/>
            </a:endParaRPr>
          </a:p>
          <a:p>
            <a:pPr marL="342900">
              <a:buClr>
                <a:schemeClr val="accent5">
                  <a:lumMod val="50000"/>
                </a:schemeClr>
              </a:buClr>
            </a:pPr>
            <a:r>
              <a:rPr lang="es-CO" sz="2000" b="1" dirty="0">
                <a:solidFill>
                  <a:srgbClr val="1F1A34"/>
                </a:solidFill>
                <a:latin typeface="Arial" pitchFamily="34" charset="0"/>
                <a:cs typeface="Arial" pitchFamily="34" charset="0"/>
              </a:rPr>
              <a:t>Gastrostomía Quirúrgica Abierta</a:t>
            </a:r>
            <a:r>
              <a:rPr lang="es-CO" sz="2000" dirty="0">
                <a:solidFill>
                  <a:srgbClr val="1F1A34"/>
                </a:solidFill>
                <a:latin typeface="Arial" pitchFamily="34" charset="0"/>
                <a:cs typeface="Arial" pitchFamily="34" charset="0"/>
              </a:rPr>
              <a:t>.</a:t>
            </a:r>
          </a:p>
          <a:p>
            <a:pPr marL="342900">
              <a:buClr>
                <a:schemeClr val="accent5">
                  <a:lumMod val="50000"/>
                </a:schemeClr>
              </a:buClr>
            </a:pPr>
            <a:endParaRPr lang="es-CO" sz="2000" b="1" dirty="0">
              <a:solidFill>
                <a:srgbClr val="1F1A34"/>
              </a:solidFill>
              <a:latin typeface="Arial" pitchFamily="34" charset="0"/>
              <a:cs typeface="Arial" pitchFamily="34" charset="0"/>
            </a:endParaRPr>
          </a:p>
          <a:p>
            <a:pPr marL="342900">
              <a:buClr>
                <a:schemeClr val="accent5">
                  <a:lumMod val="50000"/>
                </a:schemeClr>
              </a:buClr>
            </a:pPr>
            <a:r>
              <a:rPr lang="es-CO" sz="2000" b="1" dirty="0">
                <a:solidFill>
                  <a:srgbClr val="1F1A34"/>
                </a:solidFill>
                <a:latin typeface="Arial" pitchFamily="34" charset="0"/>
                <a:cs typeface="Arial" pitchFamily="34" charset="0"/>
              </a:rPr>
              <a:t>Laparoscópica</a:t>
            </a:r>
            <a:r>
              <a:rPr lang="es-CO" sz="2000" dirty="0">
                <a:solidFill>
                  <a:srgbClr val="1F1A34"/>
                </a:solidFill>
                <a:latin typeface="Arial" pitchFamily="34" charset="0"/>
                <a:cs typeface="Arial" pitchFamily="34" charset="0"/>
              </a:rPr>
              <a:t>.</a:t>
            </a:r>
            <a:endParaRPr lang="es-CO" sz="2400" dirty="0">
              <a:solidFill>
                <a:srgbClr val="1F1A34"/>
              </a:solidFill>
              <a:latin typeface="Arial" pitchFamily="34" charset="0"/>
              <a:cs typeface="Arial" pitchFamily="34" charset="0"/>
            </a:endParaRPr>
          </a:p>
        </p:txBody>
      </p:sp>
      <p:sp>
        <p:nvSpPr>
          <p:cNvPr id="10" name="9 CuadroTexto"/>
          <p:cNvSpPr txBox="1"/>
          <p:nvPr/>
        </p:nvSpPr>
        <p:spPr>
          <a:xfrm>
            <a:off x="856594" y="6032017"/>
            <a:ext cx="5626643" cy="400110"/>
          </a:xfrm>
          <a:prstGeom prst="rect">
            <a:avLst/>
          </a:prstGeom>
          <a:noFill/>
        </p:spPr>
        <p:txBody>
          <a:bodyPr wrap="square" rtlCol="0">
            <a:spAutoFit/>
          </a:bodyPr>
          <a:lstStyle/>
          <a:p>
            <a:r>
              <a:rPr lang="es-CO" sz="1000" b="1" i="1" dirty="0">
                <a:solidFill>
                  <a:schemeClr val="bg2">
                    <a:lumMod val="50000"/>
                  </a:schemeClr>
                </a:solidFill>
                <a:latin typeface="Arial" pitchFamily="34" charset="0"/>
                <a:cs typeface="Arial" pitchFamily="34" charset="0"/>
              </a:rPr>
              <a:t>ESPEN guideline on home enteral nutrition, Clinical Nutrition, https://doi.org/10.1016/ j.clnu.2019.04.022</a:t>
            </a:r>
          </a:p>
        </p:txBody>
      </p:sp>
    </p:spTree>
  </p:cSld>
  <p:clrMapOvr>
    <a:masterClrMapping/>
  </p:clrMapOvr>
  <p:transition spd="slow">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65594" y="806141"/>
            <a:ext cx="7902305" cy="748698"/>
          </a:xfrm>
        </p:spPr>
        <p:txBody>
          <a:bodyPr>
            <a:noAutofit/>
          </a:bodyPr>
          <a:lstStyle/>
          <a:p>
            <a:pPr algn="ctr"/>
            <a:r>
              <a:rPr lang="es-CO" sz="3200" b="1" dirty="0">
                <a:solidFill>
                  <a:srgbClr val="1F1A34"/>
                </a:solidFill>
                <a:latin typeface="Arial" pitchFamily="34" charset="0"/>
                <a:cs typeface="Arial" pitchFamily="34" charset="0"/>
              </a:rPr>
              <a:t>   Consideraciones en la indicación de GEP</a:t>
            </a:r>
            <a:br>
              <a:rPr lang="es-CO" sz="3200" b="1" dirty="0">
                <a:solidFill>
                  <a:srgbClr val="1F1A34"/>
                </a:solidFill>
                <a:latin typeface="Arial" pitchFamily="34" charset="0"/>
                <a:cs typeface="Arial" pitchFamily="34" charset="0"/>
              </a:rPr>
            </a:br>
            <a:endParaRPr lang="es-CO" sz="3200" b="1" dirty="0">
              <a:solidFill>
                <a:srgbClr val="1F1A34"/>
              </a:solidFill>
              <a:latin typeface="Arial" pitchFamily="34" charset="0"/>
              <a:cs typeface="Arial" pitchFamily="34" charset="0"/>
            </a:endParaRPr>
          </a:p>
        </p:txBody>
      </p:sp>
      <p:sp>
        <p:nvSpPr>
          <p:cNvPr id="4" name="3 CuadroTexto"/>
          <p:cNvSpPr txBox="1"/>
          <p:nvPr/>
        </p:nvSpPr>
        <p:spPr>
          <a:xfrm>
            <a:off x="964052" y="3049669"/>
            <a:ext cx="5697078" cy="2215991"/>
          </a:xfrm>
          <a:prstGeom prst="rect">
            <a:avLst/>
          </a:prstGeom>
          <a:noFill/>
        </p:spPr>
        <p:txBody>
          <a:bodyPr wrap="square" rtlCol="0">
            <a:spAutoFit/>
          </a:bodyPr>
          <a:lstStyle/>
          <a:p>
            <a:r>
              <a:rPr lang="es-CO" sz="2000" b="1" dirty="0">
                <a:solidFill>
                  <a:srgbClr val="1F1A34"/>
                </a:solidFill>
                <a:latin typeface="Arial" pitchFamily="34" charset="0"/>
                <a:cs typeface="Arial" pitchFamily="34" charset="0"/>
              </a:rPr>
              <a:t>LIMITACIONES EN LA INDICACIÓN: </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Supervivencia prevista &lt; 2 meses </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Laparotomía media previa </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Gastrectomía parcial </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Obesidad</a:t>
            </a:r>
          </a:p>
          <a:p>
            <a:pPr marL="342900" indent="-342900">
              <a:buFont typeface="Arial" panose="020B0604020202020204" pitchFamily="34" charset="0"/>
              <a:buChar char="•"/>
            </a:pPr>
            <a:endParaRPr lang="es-CO" sz="2000" b="1" dirty="0">
              <a:solidFill>
                <a:srgbClr val="1F1A34"/>
              </a:solidFill>
              <a:latin typeface="Arial" pitchFamily="34" charset="0"/>
              <a:cs typeface="Arial" pitchFamily="34" charset="0"/>
            </a:endParaRPr>
          </a:p>
          <a:p>
            <a:pPr marL="285750" indent="-285750">
              <a:buFont typeface="Arial" panose="020B0604020202020204" pitchFamily="34" charset="0"/>
              <a:buChar char="•"/>
            </a:pPr>
            <a:endParaRPr lang="es-CO" dirty="0">
              <a:solidFill>
                <a:srgbClr val="1F1A34"/>
              </a:solidFill>
            </a:endParaRPr>
          </a:p>
        </p:txBody>
      </p:sp>
      <p:sp>
        <p:nvSpPr>
          <p:cNvPr id="7" name="6 CuadroTexto"/>
          <p:cNvSpPr txBox="1"/>
          <p:nvPr/>
        </p:nvSpPr>
        <p:spPr>
          <a:xfrm>
            <a:off x="964052" y="5879100"/>
            <a:ext cx="7294123" cy="400110"/>
          </a:xfrm>
          <a:prstGeom prst="rect">
            <a:avLst/>
          </a:prstGeom>
          <a:noFill/>
        </p:spPr>
        <p:txBody>
          <a:bodyPr wrap="square" rtlCol="0">
            <a:spAutoFit/>
          </a:bodyPr>
          <a:lstStyle/>
          <a:p>
            <a:r>
              <a:rPr lang="es-CO" sz="1000" b="1" i="1" dirty="0">
                <a:solidFill>
                  <a:schemeClr val="bg2">
                    <a:lumMod val="50000"/>
                  </a:schemeClr>
                </a:solidFill>
                <a:latin typeface="Arial" pitchFamily="34" charset="0"/>
                <a:cs typeface="Arial" pitchFamily="34" charset="0"/>
              </a:rPr>
              <a:t>ESPEN </a:t>
            </a:r>
            <a:r>
              <a:rPr lang="es-CO" sz="1000" b="1" i="1" dirty="0" err="1">
                <a:solidFill>
                  <a:schemeClr val="bg2">
                    <a:lumMod val="50000"/>
                  </a:schemeClr>
                </a:solidFill>
                <a:latin typeface="Arial" pitchFamily="34" charset="0"/>
                <a:cs typeface="Arial" pitchFamily="34" charset="0"/>
              </a:rPr>
              <a:t>guideline</a:t>
            </a:r>
            <a:r>
              <a:rPr lang="es-CO" sz="1000" b="1" i="1" dirty="0">
                <a:solidFill>
                  <a:schemeClr val="bg2">
                    <a:lumMod val="50000"/>
                  </a:schemeClr>
                </a:solidFill>
                <a:latin typeface="Arial" pitchFamily="34" charset="0"/>
                <a:cs typeface="Arial" pitchFamily="34" charset="0"/>
              </a:rPr>
              <a:t> on home enteral nutrition, Clinical Nutrition, https://doi.org/10.1016/ j.clnu.2019.04.022</a:t>
            </a:r>
          </a:p>
          <a:p>
            <a:endParaRPr lang="es-CO" sz="1000" b="1" i="1" dirty="0">
              <a:solidFill>
                <a:schemeClr val="bg2">
                  <a:lumMod val="50000"/>
                </a:schemeClr>
              </a:solidFill>
              <a:latin typeface="Arial" pitchFamily="34" charset="0"/>
              <a:cs typeface="Arial" pitchFamily="34" charset="0"/>
            </a:endParaRPr>
          </a:p>
        </p:txBody>
      </p:sp>
      <p:sp>
        <p:nvSpPr>
          <p:cNvPr id="5" name="3 CuadroTexto"/>
          <p:cNvSpPr txBox="1"/>
          <p:nvPr/>
        </p:nvSpPr>
        <p:spPr>
          <a:xfrm>
            <a:off x="6057900" y="1685644"/>
            <a:ext cx="5697078" cy="4062651"/>
          </a:xfrm>
          <a:prstGeom prst="rect">
            <a:avLst/>
          </a:prstGeom>
          <a:noFill/>
        </p:spPr>
        <p:txBody>
          <a:bodyPr wrap="square" rtlCol="0">
            <a:spAutoFit/>
          </a:bodyPr>
          <a:lstStyle/>
          <a:p>
            <a:endParaRPr lang="es-CO" sz="2000" b="1" dirty="0">
              <a:solidFill>
                <a:srgbClr val="1F1A34"/>
              </a:solidFill>
              <a:latin typeface="Arial" pitchFamily="34" charset="0"/>
              <a:cs typeface="Arial" pitchFamily="34" charset="0"/>
            </a:endParaRPr>
          </a:p>
          <a:p>
            <a:r>
              <a:rPr lang="es-CO" sz="2000" b="1" dirty="0">
                <a:solidFill>
                  <a:srgbClr val="1F1A34"/>
                </a:solidFill>
                <a:latin typeface="Arial" pitchFamily="34" charset="0"/>
                <a:cs typeface="Arial" pitchFamily="34" charset="0"/>
              </a:rPr>
              <a:t>CONTRAINDICACIONES GENERALES:</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Ascitis masiva </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Diálisis peritoneal </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Hipertensión portal</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Sepsis</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Alteraciones de la coagulación</a:t>
            </a:r>
          </a:p>
          <a:p>
            <a:pPr marL="342900" indent="-342900">
              <a:buFont typeface="Arial" panose="020B0604020202020204" pitchFamily="34" charset="0"/>
              <a:buChar char="•"/>
            </a:pPr>
            <a:endParaRPr lang="es-CO" sz="2000" b="1" dirty="0">
              <a:solidFill>
                <a:srgbClr val="1F1A34"/>
              </a:solidFill>
              <a:latin typeface="Arial" pitchFamily="34" charset="0"/>
              <a:cs typeface="Arial" pitchFamily="34" charset="0"/>
            </a:endParaRPr>
          </a:p>
          <a:p>
            <a:r>
              <a:rPr lang="es-CO" sz="2000" b="1" dirty="0">
                <a:solidFill>
                  <a:srgbClr val="1F1A34"/>
                </a:solidFill>
                <a:latin typeface="Arial" pitchFamily="34" charset="0"/>
                <a:cs typeface="Arial" pitchFamily="34" charset="0"/>
              </a:rPr>
              <a:t>CONTRAINDICACIONES LOCALES:</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Obstrucción esofágica </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Patología gástrica activa </a:t>
            </a:r>
          </a:p>
          <a:p>
            <a:pPr marL="342900" indent="-342900">
              <a:buFont typeface="Arial" panose="020B0604020202020204" pitchFamily="34" charset="0"/>
              <a:buChar char="•"/>
            </a:pPr>
            <a:r>
              <a:rPr lang="es-CO" sz="2000" dirty="0">
                <a:solidFill>
                  <a:srgbClr val="1F1A34"/>
                </a:solidFill>
                <a:latin typeface="Arial" pitchFamily="34" charset="0"/>
                <a:cs typeface="Arial" pitchFamily="34" charset="0"/>
              </a:rPr>
              <a:t>   Gastrectomía total previa</a:t>
            </a:r>
          </a:p>
          <a:p>
            <a:pPr marL="285750" indent="-285750">
              <a:buFont typeface="Arial" panose="020B0604020202020204" pitchFamily="34" charset="0"/>
              <a:buChar char="•"/>
            </a:pPr>
            <a:endParaRPr lang="es-CO" dirty="0">
              <a:solidFill>
                <a:srgbClr val="1F1A3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Documents and Settings\gerencia\Mis documentos\Ventas\Presentaciones\Fotos\Cobra MIC Key\DSC_0039_2.jpg"/>
          <p:cNvPicPr>
            <a:picLocks noChangeAspect="1" noChangeArrowheads="1"/>
          </p:cNvPicPr>
          <p:nvPr/>
        </p:nvPicPr>
        <p:blipFill>
          <a:blip r:embed="rId3" cstate="print"/>
          <a:srcRect/>
          <a:stretch>
            <a:fillRect/>
          </a:stretch>
        </p:blipFill>
        <p:spPr bwMode="auto">
          <a:xfrm>
            <a:off x="549461" y="1610140"/>
            <a:ext cx="4848145" cy="3838696"/>
          </a:xfrm>
          <a:prstGeom prst="roundRect">
            <a:avLst>
              <a:gd name="adj" fmla="val 8594"/>
            </a:avLst>
          </a:prstGeom>
          <a:solidFill>
            <a:schemeClr val="accent5">
              <a:lumMod val="50000"/>
            </a:schemeClr>
          </a:solidFill>
          <a:ln>
            <a:noFill/>
          </a:ln>
          <a:effectLst/>
        </p:spPr>
      </p:pic>
      <p:sp>
        <p:nvSpPr>
          <p:cNvPr id="5" name="4 CuadroTexto"/>
          <p:cNvSpPr txBox="1"/>
          <p:nvPr/>
        </p:nvSpPr>
        <p:spPr>
          <a:xfrm>
            <a:off x="2123123" y="456724"/>
            <a:ext cx="7820025" cy="584775"/>
          </a:xfrm>
          <a:prstGeom prst="rect">
            <a:avLst/>
          </a:prstGeom>
          <a:noFill/>
        </p:spPr>
        <p:txBody>
          <a:bodyPr wrap="square" rtlCol="0">
            <a:spAutoFit/>
          </a:bodyPr>
          <a:lstStyle/>
          <a:p>
            <a:pPr algn="ctr"/>
            <a:r>
              <a:rPr lang="es-CO" sz="3200" b="1" dirty="0">
                <a:solidFill>
                  <a:srgbClr val="1F1A34"/>
                </a:solidFill>
                <a:latin typeface="Arial" pitchFamily="34" charset="0"/>
                <a:cs typeface="Arial" pitchFamily="34" charset="0"/>
              </a:rPr>
              <a:t>Botón de gastrostomía</a:t>
            </a:r>
          </a:p>
        </p:txBody>
      </p:sp>
      <p:sp>
        <p:nvSpPr>
          <p:cNvPr id="10" name="9 CuadroTexto"/>
          <p:cNvSpPr txBox="1"/>
          <p:nvPr/>
        </p:nvSpPr>
        <p:spPr>
          <a:xfrm>
            <a:off x="311288" y="5544618"/>
            <a:ext cx="5334000" cy="646331"/>
          </a:xfrm>
          <a:prstGeom prst="rect">
            <a:avLst/>
          </a:prstGeom>
          <a:noFill/>
        </p:spPr>
        <p:txBody>
          <a:bodyPr wrap="square" rtlCol="0">
            <a:spAutoFit/>
          </a:bodyPr>
          <a:lstStyle/>
          <a:p>
            <a:pPr algn="ctr" fontAlgn="base"/>
            <a:r>
              <a:rPr lang="es-CO" b="1" dirty="0">
                <a:solidFill>
                  <a:schemeClr val="accent1">
                    <a:lumMod val="50000"/>
                  </a:schemeClr>
                </a:solidFill>
                <a:latin typeface="Arial" pitchFamily="34" charset="0"/>
                <a:cs typeface="Arial" pitchFamily="34" charset="0"/>
              </a:rPr>
              <a:t>CALIBRE   14 Fr.  16 Fr. 18 Fr. 20 Fr. 24 Fr.</a:t>
            </a:r>
            <a:endParaRPr lang="es-CO" dirty="0">
              <a:solidFill>
                <a:schemeClr val="accent1">
                  <a:lumMod val="50000"/>
                </a:schemeClr>
              </a:solidFill>
              <a:latin typeface="Arial" pitchFamily="34" charset="0"/>
              <a:cs typeface="Arial" pitchFamily="34" charset="0"/>
            </a:endParaRPr>
          </a:p>
          <a:p>
            <a:pPr algn="ctr"/>
            <a:endParaRPr lang="es-CO" dirty="0">
              <a:solidFill>
                <a:schemeClr val="accent1">
                  <a:lumMod val="50000"/>
                </a:schemeClr>
              </a:solidFill>
              <a:latin typeface="Arial" pitchFamily="34" charset="0"/>
              <a:cs typeface="Arial" pitchFamily="34" charset="0"/>
            </a:endParaRPr>
          </a:p>
        </p:txBody>
      </p:sp>
      <p:pic>
        <p:nvPicPr>
          <p:cNvPr id="9" name="Picture 3" descr="C:\Documents and Settings\gerencia\Mis documentos\Ventas\Presentaciones\Fotos\Cobra MIC Key\DSC_0050_2.jpg"/>
          <p:cNvPicPr>
            <a:picLocks noChangeAspect="1" noChangeArrowheads="1"/>
          </p:cNvPicPr>
          <p:nvPr/>
        </p:nvPicPr>
        <p:blipFill>
          <a:blip r:embed="rId4" cstate="print"/>
          <a:srcRect/>
          <a:stretch>
            <a:fillRect/>
          </a:stretch>
        </p:blipFill>
        <p:spPr bwMode="auto">
          <a:xfrm>
            <a:off x="6156911" y="1576878"/>
            <a:ext cx="5564919" cy="3871958"/>
          </a:xfrm>
          <a:prstGeom prst="roundRect">
            <a:avLst>
              <a:gd name="adj" fmla="val 8594"/>
            </a:avLst>
          </a:prstGeom>
          <a:solidFill>
            <a:schemeClr val="accent5">
              <a:lumMod val="50000"/>
            </a:schemeClr>
          </a:solidFill>
          <a:ln>
            <a:noFill/>
          </a:ln>
          <a:effectLst/>
        </p:spPr>
      </p:pic>
      <p:sp>
        <p:nvSpPr>
          <p:cNvPr id="12" name="11 CuadroTexto"/>
          <p:cNvSpPr txBox="1"/>
          <p:nvPr/>
        </p:nvSpPr>
        <p:spPr>
          <a:xfrm>
            <a:off x="6080760" y="5581974"/>
            <a:ext cx="5715000" cy="400110"/>
          </a:xfrm>
          <a:prstGeom prst="rect">
            <a:avLst/>
          </a:prstGeom>
          <a:noFill/>
        </p:spPr>
        <p:txBody>
          <a:bodyPr wrap="square" rtlCol="0">
            <a:spAutoFit/>
          </a:bodyPr>
          <a:lstStyle/>
          <a:p>
            <a:pPr algn="ctr"/>
            <a:r>
              <a:rPr lang="es-ES" sz="2000" b="1" dirty="0">
                <a:solidFill>
                  <a:schemeClr val="accent1">
                    <a:lumMod val="50000"/>
                  </a:schemeClr>
                </a:solidFill>
                <a:latin typeface="Arial" pitchFamily="34" charset="0"/>
                <a:cs typeface="Arial" pitchFamily="34" charset="0"/>
              </a:rPr>
              <a:t>EXTENSIONES: en “Y” y POR BOLOS</a:t>
            </a:r>
            <a:endParaRPr lang="es-CO" sz="2000" b="1"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31508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Yeyunostomia"/>
          <p:cNvPicPr>
            <a:picLocks noChangeAspect="1" noChangeArrowheads="1"/>
          </p:cNvPicPr>
          <p:nvPr/>
        </p:nvPicPr>
        <p:blipFill rotWithShape="1">
          <a:blip r:embed="rId3"/>
          <a:srcRect t="3206" b="18373"/>
          <a:stretch/>
        </p:blipFill>
        <p:spPr bwMode="auto">
          <a:xfrm>
            <a:off x="347133" y="2076451"/>
            <a:ext cx="5012267" cy="4038600"/>
          </a:xfrm>
          <a:prstGeom prst="rect">
            <a:avLst/>
          </a:prstGeom>
          <a:ln>
            <a:noFill/>
          </a:ln>
          <a:effectLst>
            <a:softEdge rad="112500"/>
          </a:effectLst>
        </p:spPr>
      </p:pic>
      <p:sp>
        <p:nvSpPr>
          <p:cNvPr id="48131" name="Text Box 3"/>
          <p:cNvSpPr txBox="1">
            <a:spLocks noChangeArrowheads="1"/>
          </p:cNvSpPr>
          <p:nvPr/>
        </p:nvSpPr>
        <p:spPr bwMode="auto">
          <a:xfrm>
            <a:off x="1428750" y="522982"/>
            <a:ext cx="8839200" cy="1077218"/>
          </a:xfrm>
          <a:prstGeom prst="rect">
            <a:avLst/>
          </a:prstGeom>
          <a:noFill/>
          <a:ln w="9525">
            <a:noFill/>
            <a:miter lim="800000"/>
            <a:headEnd/>
            <a:tailEnd/>
          </a:ln>
        </p:spPr>
        <p:txBody>
          <a:bodyPr wrap="square">
            <a:spAutoFit/>
          </a:bodyPr>
          <a:lstStyle/>
          <a:p>
            <a:pPr algn="ctr"/>
            <a:r>
              <a:rPr lang="es-CO" sz="3200" b="1" dirty="0">
                <a:solidFill>
                  <a:srgbClr val="1F1A34"/>
                </a:solidFill>
                <a:latin typeface="Arial" pitchFamily="34" charset="0"/>
                <a:cs typeface="Arial" pitchFamily="34" charset="0"/>
              </a:rPr>
              <a:t>Vía de acceso de alimentación post pilórica </a:t>
            </a:r>
            <a:r>
              <a:rPr lang="es-ES_tradnl" sz="3200" b="1" dirty="0">
                <a:solidFill>
                  <a:srgbClr val="1F1A34"/>
                </a:solidFill>
                <a:latin typeface="Arial" pitchFamily="34" charset="0"/>
                <a:cs typeface="Arial" pitchFamily="34" charset="0"/>
              </a:rPr>
              <a:t>Sonda de </a:t>
            </a:r>
            <a:r>
              <a:rPr lang="es-ES_tradnl" sz="3200" b="1" dirty="0" err="1">
                <a:solidFill>
                  <a:srgbClr val="1F1A34"/>
                </a:solidFill>
                <a:latin typeface="Arial" pitchFamily="34" charset="0"/>
                <a:cs typeface="Arial" pitchFamily="34" charset="0"/>
              </a:rPr>
              <a:t>yeyunostomía</a:t>
            </a:r>
            <a:endParaRPr lang="es-ES" sz="3200" b="1" dirty="0">
              <a:solidFill>
                <a:srgbClr val="1F1A34"/>
              </a:solidFill>
              <a:latin typeface="Arial" pitchFamily="34" charset="0"/>
              <a:cs typeface="Arial" pitchFamily="34" charset="0"/>
            </a:endParaRPr>
          </a:p>
        </p:txBody>
      </p:sp>
      <p:sp>
        <p:nvSpPr>
          <p:cNvPr id="4" name="3 CuadroTexto"/>
          <p:cNvSpPr txBox="1"/>
          <p:nvPr/>
        </p:nvSpPr>
        <p:spPr>
          <a:xfrm>
            <a:off x="5430836" y="1942228"/>
            <a:ext cx="6399213" cy="4185761"/>
          </a:xfrm>
          <a:prstGeom prst="rect">
            <a:avLst/>
          </a:prstGeom>
          <a:noFill/>
        </p:spPr>
        <p:txBody>
          <a:bodyPr wrap="square" rtlCol="0">
            <a:spAutoFit/>
          </a:bodyPr>
          <a:lstStyle/>
          <a:p>
            <a:r>
              <a:rPr lang="es-CO" sz="1900" b="1" dirty="0">
                <a:solidFill>
                  <a:srgbClr val="1F1A34"/>
                </a:solidFill>
                <a:latin typeface="Arial" pitchFamily="34" charset="0"/>
                <a:cs typeface="Arial" pitchFamily="34" charset="0"/>
              </a:rPr>
              <a:t>Indicaciones:</a:t>
            </a:r>
          </a:p>
          <a:p>
            <a:pPr marL="342900" indent="-342900">
              <a:buClr>
                <a:srgbClr val="4B4656"/>
              </a:buClr>
              <a:buFont typeface="Arial" panose="020B0604020202020204" pitchFamily="34" charset="0"/>
              <a:buChar char="•"/>
            </a:pPr>
            <a:r>
              <a:rPr lang="es-CO" sz="1900" dirty="0">
                <a:solidFill>
                  <a:srgbClr val="1F1A34"/>
                </a:solidFill>
                <a:latin typeface="Arial" pitchFamily="34" charset="0"/>
                <a:cs typeface="Arial" pitchFamily="34" charset="0"/>
              </a:rPr>
              <a:t>Alimentación a largo plazo en pacientes con alto riesgo de aspiración.</a:t>
            </a:r>
          </a:p>
          <a:p>
            <a:pPr marL="342900" indent="-342900">
              <a:buClr>
                <a:srgbClr val="4B4656"/>
              </a:buClr>
              <a:buFont typeface="Arial" panose="020B0604020202020204" pitchFamily="34" charset="0"/>
              <a:buChar char="•"/>
            </a:pPr>
            <a:r>
              <a:rPr lang="es-CO" sz="1900" dirty="0">
                <a:solidFill>
                  <a:srgbClr val="1F1A34"/>
                </a:solidFill>
                <a:latin typeface="Arial" pitchFamily="34" charset="0"/>
                <a:cs typeface="Arial" pitchFamily="34" charset="0"/>
              </a:rPr>
              <a:t>Historia de reflujo gastroesofágico o paresia gástrica.</a:t>
            </a:r>
          </a:p>
          <a:p>
            <a:endParaRPr lang="es-CO" sz="1900" dirty="0">
              <a:solidFill>
                <a:srgbClr val="1F1A34"/>
              </a:solidFill>
              <a:latin typeface="Arial" pitchFamily="34" charset="0"/>
              <a:cs typeface="Arial" pitchFamily="34" charset="0"/>
            </a:endParaRPr>
          </a:p>
          <a:p>
            <a:r>
              <a:rPr lang="es-CO" sz="1900" b="1" dirty="0">
                <a:solidFill>
                  <a:srgbClr val="1F1A34"/>
                </a:solidFill>
                <a:latin typeface="Arial" pitchFamily="34" charset="0"/>
                <a:cs typeface="Arial" pitchFamily="34" charset="0"/>
              </a:rPr>
              <a:t>Técnica: </a:t>
            </a:r>
          </a:p>
          <a:p>
            <a:pPr marL="342900" indent="-342900">
              <a:buClr>
                <a:srgbClr val="4B4656"/>
              </a:buClr>
              <a:buFont typeface="Arial" panose="020B0604020202020204" pitchFamily="34" charset="0"/>
              <a:buChar char="•"/>
            </a:pPr>
            <a:r>
              <a:rPr lang="es-CO" sz="1900" dirty="0">
                <a:solidFill>
                  <a:srgbClr val="1F1A34"/>
                </a:solidFill>
                <a:latin typeface="Arial" pitchFamily="34" charset="0"/>
                <a:cs typeface="Arial" pitchFamily="34" charset="0"/>
              </a:rPr>
              <a:t>Endoscopia o Fluoroscopia.</a:t>
            </a:r>
          </a:p>
          <a:p>
            <a:endParaRPr lang="es-CO" sz="1900" dirty="0">
              <a:solidFill>
                <a:srgbClr val="1F1A34"/>
              </a:solidFill>
              <a:latin typeface="Arial" pitchFamily="34" charset="0"/>
              <a:cs typeface="Arial" pitchFamily="34" charset="0"/>
            </a:endParaRPr>
          </a:p>
          <a:p>
            <a:r>
              <a:rPr lang="es-CO" sz="1900" b="1" dirty="0">
                <a:solidFill>
                  <a:srgbClr val="1F1A34"/>
                </a:solidFill>
                <a:latin typeface="Arial" pitchFamily="34" charset="0"/>
                <a:cs typeface="Arial" pitchFamily="34" charset="0"/>
              </a:rPr>
              <a:t>Cuidados Yeyunostomía c/24 horas:</a:t>
            </a:r>
          </a:p>
          <a:p>
            <a:pPr marL="342900" indent="-342900">
              <a:buClr>
                <a:srgbClr val="4B4656"/>
              </a:buClr>
              <a:buFont typeface="Arial" panose="020B0604020202020204" pitchFamily="34" charset="0"/>
              <a:buChar char="•"/>
            </a:pPr>
            <a:r>
              <a:rPr lang="es-CO" sz="1900" dirty="0">
                <a:solidFill>
                  <a:srgbClr val="1F1A34"/>
                </a:solidFill>
                <a:latin typeface="Arial" pitchFamily="34" charset="0"/>
                <a:cs typeface="Arial" pitchFamily="34" charset="0"/>
              </a:rPr>
              <a:t>Limpieza periostomía y puntos de sujeción con S. Fisiológico y S. Antiséptica y cubrir con apósito.</a:t>
            </a:r>
          </a:p>
          <a:p>
            <a:pPr marL="342900" indent="-342900">
              <a:buClr>
                <a:srgbClr val="4B4656"/>
              </a:buClr>
              <a:buFont typeface="Arial" panose="020B0604020202020204" pitchFamily="34" charset="0"/>
              <a:buChar char="•"/>
            </a:pPr>
            <a:r>
              <a:rPr lang="es-CO" sz="1900" dirty="0">
                <a:solidFill>
                  <a:srgbClr val="1F1A34"/>
                </a:solidFill>
                <a:latin typeface="Arial" pitchFamily="34" charset="0"/>
                <a:cs typeface="Arial" pitchFamily="34" charset="0"/>
              </a:rPr>
              <a:t>Vigilar zona por si aparece sangrado, exudado Irritación c/4 horas la sonda con 30-50ml de agua, y siempre que se desconecte, para evitar obstrucciones.</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18073" y="455101"/>
            <a:ext cx="11087100" cy="770986"/>
          </a:xfrm>
        </p:spPr>
        <p:txBody>
          <a:bodyPr>
            <a:normAutofit/>
          </a:bodyPr>
          <a:lstStyle/>
          <a:p>
            <a:pPr algn="ctr"/>
            <a:r>
              <a:rPr lang="es-CO" sz="3200" b="1" dirty="0">
                <a:solidFill>
                  <a:srgbClr val="1F1A34"/>
                </a:solidFill>
                <a:latin typeface="Arial" pitchFamily="34" charset="0"/>
                <a:cs typeface="Arial" pitchFamily="34" charset="0"/>
              </a:rPr>
              <a:t>Características de los tubos de alimentación</a:t>
            </a:r>
            <a:endParaRPr lang="es-CO" sz="3600" dirty="0">
              <a:solidFill>
                <a:srgbClr val="1F1A34"/>
              </a:solidFill>
              <a:latin typeface="Arial" pitchFamily="34" charset="0"/>
              <a:cs typeface="Arial" pitchFamily="34" charset="0"/>
            </a:endParaRP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384533660"/>
              </p:ext>
            </p:extLst>
          </p:nvPr>
        </p:nvGraphicFramePr>
        <p:xfrm>
          <a:off x="1145477" y="1260195"/>
          <a:ext cx="9438398" cy="4834730"/>
        </p:xfrm>
        <a:graphic>
          <a:graphicData uri="http://schemas.openxmlformats.org/drawingml/2006/table">
            <a:tbl>
              <a:tblPr firstRow="1" bandRow="1">
                <a:tableStyleId>{5C22544A-7EE6-4342-B048-85BDC9FD1C3A}</a:tableStyleId>
              </a:tblPr>
              <a:tblGrid>
                <a:gridCol w="2265215">
                  <a:extLst>
                    <a:ext uri="{9D8B030D-6E8A-4147-A177-3AD203B41FA5}">
                      <a16:colId xmlns:a16="http://schemas.microsoft.com/office/drawing/2014/main" val="20000"/>
                    </a:ext>
                  </a:extLst>
                </a:gridCol>
                <a:gridCol w="7173183">
                  <a:extLst>
                    <a:ext uri="{9D8B030D-6E8A-4147-A177-3AD203B41FA5}">
                      <a16:colId xmlns:a16="http://schemas.microsoft.com/office/drawing/2014/main" val="20001"/>
                    </a:ext>
                  </a:extLst>
                </a:gridCol>
              </a:tblGrid>
              <a:tr h="454187">
                <a:tc>
                  <a:txBody>
                    <a:bodyPr/>
                    <a:lstStyle/>
                    <a:p>
                      <a:endParaRPr lang="es-CO" sz="1500" b="1" dirty="0">
                        <a:solidFill>
                          <a:schemeClr val="bg1"/>
                        </a:solidFill>
                        <a:latin typeface="Arial" pitchFamily="34" charset="0"/>
                        <a:cs typeface="Arial" pitchFamily="34" charset="0"/>
                      </a:endParaRPr>
                    </a:p>
                  </a:txBody>
                  <a:tcPr marL="80150" marR="80150" marT="40075" marB="40075">
                    <a:solidFill>
                      <a:schemeClr val="accent5">
                        <a:lumMod val="50000"/>
                      </a:schemeClr>
                    </a:solidFill>
                  </a:tcPr>
                </a:tc>
                <a:tc>
                  <a:txBody>
                    <a:bodyPr/>
                    <a:lstStyle/>
                    <a:p>
                      <a:pPr algn="ctr"/>
                      <a:r>
                        <a:rPr lang="es-CO" sz="2500" dirty="0">
                          <a:solidFill>
                            <a:schemeClr val="bg1"/>
                          </a:solidFill>
                        </a:rPr>
                        <a:t>Características</a:t>
                      </a:r>
                      <a:r>
                        <a:rPr lang="es-CO" sz="2500" baseline="0" dirty="0">
                          <a:solidFill>
                            <a:schemeClr val="bg1"/>
                          </a:solidFill>
                        </a:rPr>
                        <a:t> de la sonda de alimentación</a:t>
                      </a:r>
                      <a:endParaRPr lang="es-CO" sz="2500" dirty="0">
                        <a:solidFill>
                          <a:schemeClr val="bg1"/>
                        </a:solidFill>
                      </a:endParaRPr>
                    </a:p>
                  </a:txBody>
                  <a:tcPr marL="80150" marR="80150" marT="40075" marB="40075">
                    <a:solidFill>
                      <a:schemeClr val="accent5">
                        <a:lumMod val="50000"/>
                      </a:schemeClr>
                    </a:solidFill>
                  </a:tcPr>
                </a:tc>
                <a:extLst>
                  <a:ext uri="{0D108BD9-81ED-4DB2-BD59-A6C34878D82A}">
                    <a16:rowId xmlns:a16="http://schemas.microsoft.com/office/drawing/2014/main" val="10000"/>
                  </a:ext>
                </a:extLst>
              </a:tr>
              <a:tr h="320602">
                <a:tc>
                  <a:txBody>
                    <a:bodyPr/>
                    <a:lstStyle/>
                    <a:p>
                      <a:pPr algn="ctr"/>
                      <a:r>
                        <a:rPr lang="es-CO" sz="1500" b="1" dirty="0">
                          <a:solidFill>
                            <a:schemeClr val="bg1"/>
                          </a:solidFill>
                          <a:latin typeface="Arial" pitchFamily="34" charset="0"/>
                          <a:cs typeface="Arial" pitchFamily="34" charset="0"/>
                        </a:rPr>
                        <a:t>Unidades</a:t>
                      </a:r>
                    </a:p>
                  </a:txBody>
                  <a:tcPr marL="80150" marR="80150" marT="40075" marB="40075" anchor="ctr">
                    <a:solidFill>
                      <a:schemeClr val="accent1">
                        <a:lumMod val="75000"/>
                      </a:schemeClr>
                    </a:solidFill>
                  </a:tcPr>
                </a:tc>
                <a:tc>
                  <a:txBody>
                    <a:bodyPr/>
                    <a:lstStyle/>
                    <a:p>
                      <a:r>
                        <a:rPr lang="es-CO" sz="1400" dirty="0">
                          <a:solidFill>
                            <a:srgbClr val="1F1A34"/>
                          </a:solidFill>
                          <a:latin typeface="Arial" pitchFamily="34" charset="0"/>
                          <a:cs typeface="Arial" pitchFamily="34" charset="0"/>
                        </a:rPr>
                        <a:t>French (fr) :1 Fr= 0.33</a:t>
                      </a:r>
                      <a:r>
                        <a:rPr lang="es-CO" sz="1400" baseline="0" dirty="0">
                          <a:solidFill>
                            <a:srgbClr val="1F1A34"/>
                          </a:solidFill>
                          <a:latin typeface="Arial" pitchFamily="34" charset="0"/>
                          <a:cs typeface="Arial" pitchFamily="34" charset="0"/>
                        </a:rPr>
                        <a:t> mm</a:t>
                      </a:r>
                      <a:endParaRPr lang="es-CO" sz="1400" dirty="0">
                        <a:solidFill>
                          <a:srgbClr val="1F1A34"/>
                        </a:solidFill>
                        <a:latin typeface="Arial" pitchFamily="34" charset="0"/>
                        <a:cs typeface="Arial" pitchFamily="34" charset="0"/>
                      </a:endParaRPr>
                    </a:p>
                  </a:txBody>
                  <a:tcPr marL="80150" marR="80150" marT="40075" marB="40075" anchor="ctr"/>
                </a:tc>
                <a:extLst>
                  <a:ext uri="{0D108BD9-81ED-4DB2-BD59-A6C34878D82A}">
                    <a16:rowId xmlns:a16="http://schemas.microsoft.com/office/drawing/2014/main" val="10001"/>
                  </a:ext>
                </a:extLst>
              </a:tr>
              <a:tr h="935090">
                <a:tc>
                  <a:txBody>
                    <a:bodyPr/>
                    <a:lstStyle/>
                    <a:p>
                      <a:pPr algn="ctr"/>
                      <a:r>
                        <a:rPr lang="es-CO" sz="1500" b="1" dirty="0">
                          <a:solidFill>
                            <a:schemeClr val="bg1"/>
                          </a:solidFill>
                          <a:latin typeface="Arial" pitchFamily="34" charset="0"/>
                          <a:cs typeface="Arial" pitchFamily="34" charset="0"/>
                        </a:rPr>
                        <a:t>Tipo de material </a:t>
                      </a:r>
                    </a:p>
                  </a:txBody>
                  <a:tcPr marL="80150" marR="80150" marT="40075" marB="40075" anchor="ctr">
                    <a:solidFill>
                      <a:schemeClr val="accent1">
                        <a:lumMod val="75000"/>
                      </a:schemeClr>
                    </a:solidFill>
                  </a:tcPr>
                </a:tc>
                <a:tc>
                  <a:txBody>
                    <a:bodyPr/>
                    <a:lstStyle/>
                    <a:p>
                      <a:pPr>
                        <a:buFont typeface="Arial" pitchFamily="34" charset="0"/>
                        <a:buNone/>
                      </a:pPr>
                      <a:r>
                        <a:rPr lang="es-CO" sz="1400" dirty="0">
                          <a:solidFill>
                            <a:srgbClr val="1F1A34"/>
                          </a:solidFill>
                          <a:latin typeface="Arial" pitchFamily="34" charset="0"/>
                          <a:cs typeface="Arial" pitchFamily="34" charset="0"/>
                        </a:rPr>
                        <a:t>Suave , flexible, durable, resistente al acodamiento</a:t>
                      </a:r>
                      <a:r>
                        <a:rPr lang="es-CO" sz="1400" baseline="0" dirty="0">
                          <a:solidFill>
                            <a:srgbClr val="1F1A34"/>
                          </a:solidFill>
                          <a:latin typeface="Arial" pitchFamily="34" charset="0"/>
                          <a:cs typeface="Arial" pitchFamily="34" charset="0"/>
                        </a:rPr>
                        <a:t> y oclusión, biocompatible, cómodo, y radiopaco que permite verificación de la ubicación de la sonsa.</a:t>
                      </a:r>
                    </a:p>
                    <a:p>
                      <a:pPr>
                        <a:buFont typeface="Arial" pitchFamily="34" charset="0"/>
                        <a:buNone/>
                      </a:pPr>
                      <a:r>
                        <a:rPr lang="es-CO" sz="1400" baseline="0" dirty="0">
                          <a:solidFill>
                            <a:srgbClr val="1F1A34"/>
                          </a:solidFill>
                          <a:latin typeface="Arial" pitchFamily="34" charset="0"/>
                          <a:cs typeface="Arial" pitchFamily="34" charset="0"/>
                        </a:rPr>
                        <a:t>Poliuretano con o sin lubricante hidrófilo.</a:t>
                      </a:r>
                    </a:p>
                    <a:p>
                      <a:pPr>
                        <a:buFont typeface="Arial" pitchFamily="34" charset="0"/>
                        <a:buNone/>
                      </a:pPr>
                      <a:r>
                        <a:rPr lang="es-CO" sz="1400" baseline="0" dirty="0">
                          <a:solidFill>
                            <a:srgbClr val="1F1A34"/>
                          </a:solidFill>
                          <a:latin typeface="Arial" pitchFamily="34" charset="0"/>
                          <a:cs typeface="Arial" pitchFamily="34" charset="0"/>
                        </a:rPr>
                        <a:t>Silicona.</a:t>
                      </a:r>
                      <a:endParaRPr lang="es-CO" sz="1400" dirty="0">
                        <a:solidFill>
                          <a:srgbClr val="1F1A34"/>
                        </a:solidFill>
                        <a:latin typeface="Arial" pitchFamily="34" charset="0"/>
                        <a:cs typeface="Arial" pitchFamily="34" charset="0"/>
                      </a:endParaRPr>
                    </a:p>
                  </a:txBody>
                  <a:tcPr marL="80150" marR="80150" marT="40075" marB="40075" anchor="ctr"/>
                </a:tc>
                <a:extLst>
                  <a:ext uri="{0D108BD9-81ED-4DB2-BD59-A6C34878D82A}">
                    <a16:rowId xmlns:a16="http://schemas.microsoft.com/office/drawing/2014/main" val="10002"/>
                  </a:ext>
                </a:extLst>
              </a:tr>
              <a:tr h="320602">
                <a:tc>
                  <a:txBody>
                    <a:bodyPr/>
                    <a:lstStyle/>
                    <a:p>
                      <a:pPr algn="ctr"/>
                      <a:r>
                        <a:rPr lang="es-CO" sz="1500" b="1" dirty="0">
                          <a:solidFill>
                            <a:schemeClr val="bg1"/>
                          </a:solidFill>
                          <a:latin typeface="Arial" pitchFamily="34" charset="0"/>
                          <a:cs typeface="Arial" pitchFamily="34" charset="0"/>
                        </a:rPr>
                        <a:t>Diámetro</a:t>
                      </a:r>
                    </a:p>
                  </a:txBody>
                  <a:tcPr marL="80150" marR="80150" marT="40075" marB="40075" anchor="ctr">
                    <a:solidFill>
                      <a:schemeClr val="accent1">
                        <a:lumMod val="75000"/>
                      </a:schemeClr>
                    </a:solidFill>
                  </a:tcPr>
                </a:tc>
                <a:tc>
                  <a:txBody>
                    <a:bodyPr/>
                    <a:lstStyle/>
                    <a:p>
                      <a:r>
                        <a:rPr lang="es-CO" sz="1400" dirty="0">
                          <a:solidFill>
                            <a:srgbClr val="1F1A34"/>
                          </a:solidFill>
                          <a:latin typeface="Arial" pitchFamily="34" charset="0"/>
                          <a:cs typeface="Arial" pitchFamily="34" charset="0"/>
                        </a:rPr>
                        <a:t>Mayor luz por menor diámetro externo. Nasogástrica: 3-5-810—12 y 14 Fr.</a:t>
                      </a:r>
                    </a:p>
                  </a:txBody>
                  <a:tcPr marL="80150" marR="80150" marT="40075" marB="40075" anchor="ctr"/>
                </a:tc>
                <a:extLst>
                  <a:ext uri="{0D108BD9-81ED-4DB2-BD59-A6C34878D82A}">
                    <a16:rowId xmlns:a16="http://schemas.microsoft.com/office/drawing/2014/main" val="10003"/>
                  </a:ext>
                </a:extLst>
              </a:tr>
              <a:tr h="320602">
                <a:tc>
                  <a:txBody>
                    <a:bodyPr/>
                    <a:lstStyle/>
                    <a:p>
                      <a:pPr algn="ctr"/>
                      <a:r>
                        <a:rPr lang="es-CO" sz="1500" b="1" dirty="0">
                          <a:solidFill>
                            <a:schemeClr val="bg1"/>
                          </a:solidFill>
                          <a:latin typeface="Arial" pitchFamily="34" charset="0"/>
                          <a:cs typeface="Arial" pitchFamily="34" charset="0"/>
                        </a:rPr>
                        <a:t>Peso de la punta</a:t>
                      </a:r>
                    </a:p>
                  </a:txBody>
                  <a:tcPr marL="80150" marR="80150" marT="40075" marB="40075" anchor="ctr">
                    <a:solidFill>
                      <a:schemeClr val="accent1">
                        <a:lumMod val="75000"/>
                      </a:schemeClr>
                    </a:solidFill>
                  </a:tcPr>
                </a:tc>
                <a:tc>
                  <a:txBody>
                    <a:bodyPr/>
                    <a:lstStyle/>
                    <a:p>
                      <a:r>
                        <a:rPr lang="es-CO" sz="1400" dirty="0">
                          <a:solidFill>
                            <a:srgbClr val="1F1A34"/>
                          </a:solidFill>
                          <a:latin typeface="Arial" pitchFamily="34" charset="0"/>
                          <a:cs typeface="Arial" pitchFamily="34" charset="0"/>
                        </a:rPr>
                        <a:t>Para</a:t>
                      </a:r>
                      <a:r>
                        <a:rPr lang="es-CO" sz="1400" baseline="0" dirty="0">
                          <a:solidFill>
                            <a:srgbClr val="1F1A34"/>
                          </a:solidFill>
                          <a:latin typeface="Arial" pitchFamily="34" charset="0"/>
                          <a:cs typeface="Arial" pitchFamily="34" charset="0"/>
                        </a:rPr>
                        <a:t> paso a través del píloro  (3- 7 gramos).</a:t>
                      </a:r>
                      <a:endParaRPr lang="es-CO" sz="1400" dirty="0">
                        <a:solidFill>
                          <a:srgbClr val="1F1A34"/>
                        </a:solidFill>
                        <a:latin typeface="Arial" pitchFamily="34" charset="0"/>
                        <a:cs typeface="Arial" pitchFamily="34" charset="0"/>
                      </a:endParaRPr>
                    </a:p>
                  </a:txBody>
                  <a:tcPr marL="80150" marR="80150" marT="40075" marB="40075" anchor="ctr"/>
                </a:tc>
                <a:extLst>
                  <a:ext uri="{0D108BD9-81ED-4DB2-BD59-A6C34878D82A}">
                    <a16:rowId xmlns:a16="http://schemas.microsoft.com/office/drawing/2014/main" val="10004"/>
                  </a:ext>
                </a:extLst>
              </a:tr>
              <a:tr h="320602">
                <a:tc>
                  <a:txBody>
                    <a:bodyPr/>
                    <a:lstStyle/>
                    <a:p>
                      <a:pPr algn="ctr"/>
                      <a:r>
                        <a:rPr lang="es-CO" sz="1500" b="1" dirty="0">
                          <a:solidFill>
                            <a:schemeClr val="bg1"/>
                          </a:solidFill>
                          <a:latin typeface="Arial" pitchFamily="34" charset="0"/>
                          <a:cs typeface="Arial" pitchFamily="34" charset="0"/>
                        </a:rPr>
                        <a:t>Orificios</a:t>
                      </a:r>
                    </a:p>
                  </a:txBody>
                  <a:tcPr marL="80150" marR="80150" marT="40075" marB="40075" anchor="ctr">
                    <a:solidFill>
                      <a:schemeClr val="accent1">
                        <a:lumMod val="75000"/>
                      </a:schemeClr>
                    </a:solidFill>
                  </a:tcPr>
                </a:tc>
                <a:tc>
                  <a:txBody>
                    <a:bodyPr/>
                    <a:lstStyle/>
                    <a:p>
                      <a:r>
                        <a:rPr lang="es-CO" sz="1400" dirty="0">
                          <a:solidFill>
                            <a:srgbClr val="1F1A34"/>
                          </a:solidFill>
                          <a:latin typeface="Arial" pitchFamily="34" charset="0"/>
                          <a:cs typeface="Arial" pitchFamily="34" charset="0"/>
                        </a:rPr>
                        <a:t>Más de uno, grandes, ovalados,</a:t>
                      </a:r>
                      <a:r>
                        <a:rPr lang="es-CO" sz="1400" baseline="0" dirty="0">
                          <a:solidFill>
                            <a:srgbClr val="1F1A34"/>
                          </a:solidFill>
                          <a:latin typeface="Arial" pitchFamily="34" charset="0"/>
                          <a:cs typeface="Arial" pitchFamily="34" charset="0"/>
                        </a:rPr>
                        <a:t> a lo largo del extremo distal </a:t>
                      </a:r>
                      <a:r>
                        <a:rPr lang="es-CO" sz="1400" baseline="0">
                          <a:solidFill>
                            <a:srgbClr val="1F1A34"/>
                          </a:solidFill>
                          <a:latin typeface="Arial" pitchFamily="34" charset="0"/>
                          <a:cs typeface="Arial" pitchFamily="34" charset="0"/>
                        </a:rPr>
                        <a:t>y en </a:t>
                      </a:r>
                      <a:r>
                        <a:rPr lang="es-CO" sz="1400" baseline="0" dirty="0">
                          <a:solidFill>
                            <a:srgbClr val="1F1A34"/>
                          </a:solidFill>
                          <a:latin typeface="Arial" pitchFamily="34" charset="0"/>
                          <a:cs typeface="Arial" pitchFamily="34" charset="0"/>
                        </a:rPr>
                        <a:t>la punta.</a:t>
                      </a:r>
                      <a:endParaRPr lang="es-CO" sz="1400" dirty="0">
                        <a:solidFill>
                          <a:srgbClr val="1F1A34"/>
                        </a:solidFill>
                        <a:latin typeface="Arial" pitchFamily="34" charset="0"/>
                        <a:cs typeface="Arial" pitchFamily="34" charset="0"/>
                      </a:endParaRPr>
                    </a:p>
                  </a:txBody>
                  <a:tcPr marL="80150" marR="80150" marT="40075" marB="40075" anchor="ctr"/>
                </a:tc>
                <a:extLst>
                  <a:ext uri="{0D108BD9-81ED-4DB2-BD59-A6C34878D82A}">
                    <a16:rowId xmlns:a16="http://schemas.microsoft.com/office/drawing/2014/main" val="10005"/>
                  </a:ext>
                </a:extLst>
              </a:tr>
              <a:tr h="320602">
                <a:tc>
                  <a:txBody>
                    <a:bodyPr/>
                    <a:lstStyle/>
                    <a:p>
                      <a:pPr algn="ctr"/>
                      <a:r>
                        <a:rPr lang="es-CO" sz="1500" b="1" dirty="0">
                          <a:solidFill>
                            <a:schemeClr val="bg1"/>
                          </a:solidFill>
                          <a:latin typeface="Arial" pitchFamily="34" charset="0"/>
                          <a:cs typeface="Arial" pitchFamily="34" charset="0"/>
                        </a:rPr>
                        <a:t>Longitud  de la sonda</a:t>
                      </a:r>
                    </a:p>
                  </a:txBody>
                  <a:tcPr marL="80150" marR="80150" marT="40075" marB="40075" anchor="ctr">
                    <a:solidFill>
                      <a:schemeClr val="accent1">
                        <a:lumMod val="75000"/>
                      </a:schemeClr>
                    </a:solidFill>
                  </a:tcPr>
                </a:tc>
                <a:tc>
                  <a:txBody>
                    <a:bodyPr/>
                    <a:lstStyle/>
                    <a:p>
                      <a:r>
                        <a:rPr lang="es-CO" sz="1400" dirty="0">
                          <a:solidFill>
                            <a:srgbClr val="1F1A34"/>
                          </a:solidFill>
                          <a:latin typeface="Arial" pitchFamily="34" charset="0"/>
                          <a:cs typeface="Arial" pitchFamily="34" charset="0"/>
                        </a:rPr>
                        <a:t>50  A 132 cm.</a:t>
                      </a:r>
                    </a:p>
                  </a:txBody>
                  <a:tcPr marL="80150" marR="80150" marT="40075" marB="40075" anchor="ctr"/>
                </a:tc>
                <a:extLst>
                  <a:ext uri="{0D108BD9-81ED-4DB2-BD59-A6C34878D82A}">
                    <a16:rowId xmlns:a16="http://schemas.microsoft.com/office/drawing/2014/main" val="10006"/>
                  </a:ext>
                </a:extLst>
              </a:tr>
              <a:tr h="507620">
                <a:tc>
                  <a:txBody>
                    <a:bodyPr/>
                    <a:lstStyle/>
                    <a:p>
                      <a:pPr algn="ctr"/>
                      <a:r>
                        <a:rPr lang="es-CO" sz="1500" b="1" dirty="0">
                          <a:solidFill>
                            <a:schemeClr val="bg1"/>
                          </a:solidFill>
                          <a:latin typeface="Arial" pitchFamily="34" charset="0"/>
                          <a:cs typeface="Arial" pitchFamily="34" charset="0"/>
                        </a:rPr>
                        <a:t>Guía</a:t>
                      </a:r>
                    </a:p>
                  </a:txBody>
                  <a:tcPr marL="80150" marR="80150" marT="40075" marB="40075" anchor="ctr">
                    <a:solidFill>
                      <a:schemeClr val="accent1">
                        <a:lumMod val="75000"/>
                      </a:schemeClr>
                    </a:solidFill>
                  </a:tcPr>
                </a:tc>
                <a:tc>
                  <a:txBody>
                    <a:bodyPr/>
                    <a:lstStyle/>
                    <a:p>
                      <a:r>
                        <a:rPr lang="es-CO" sz="1400" dirty="0">
                          <a:solidFill>
                            <a:srgbClr val="1F1A34"/>
                          </a:solidFill>
                          <a:latin typeface="Arial" pitchFamily="34" charset="0"/>
                          <a:cs typeface="Arial" pitchFamily="34" charset="0"/>
                        </a:rPr>
                        <a:t>Metálica, a traumática,</a:t>
                      </a:r>
                      <a:r>
                        <a:rPr lang="es-CO" sz="1400" baseline="0" dirty="0">
                          <a:solidFill>
                            <a:srgbClr val="1F1A34"/>
                          </a:solidFill>
                          <a:latin typeface="Arial" pitchFamily="34" charset="0"/>
                          <a:cs typeface="Arial" pitchFamily="34" charset="0"/>
                        </a:rPr>
                        <a:t> con protector en el extremo dista, plástica en pacientes pediátricos.</a:t>
                      </a:r>
                      <a:endParaRPr lang="es-CO" sz="1400" dirty="0">
                        <a:solidFill>
                          <a:srgbClr val="1F1A34"/>
                        </a:solidFill>
                        <a:latin typeface="Arial" pitchFamily="34" charset="0"/>
                        <a:cs typeface="Arial" pitchFamily="34" charset="0"/>
                      </a:endParaRPr>
                    </a:p>
                  </a:txBody>
                  <a:tcPr marL="80150" marR="80150" marT="40075" marB="40075" anchor="ctr"/>
                </a:tc>
                <a:extLst>
                  <a:ext uri="{0D108BD9-81ED-4DB2-BD59-A6C34878D82A}">
                    <a16:rowId xmlns:a16="http://schemas.microsoft.com/office/drawing/2014/main" val="10007"/>
                  </a:ext>
                </a:extLst>
              </a:tr>
              <a:tr h="721355">
                <a:tc>
                  <a:txBody>
                    <a:bodyPr/>
                    <a:lstStyle/>
                    <a:p>
                      <a:pPr algn="ctr"/>
                      <a:r>
                        <a:rPr lang="es-CO" sz="1500" b="1" dirty="0">
                          <a:solidFill>
                            <a:schemeClr val="bg1"/>
                          </a:solidFill>
                          <a:latin typeface="Arial" pitchFamily="34" charset="0"/>
                          <a:cs typeface="Arial" pitchFamily="34" charset="0"/>
                        </a:rPr>
                        <a:t>Fijadores/</a:t>
                      </a:r>
                    </a:p>
                    <a:p>
                      <a:pPr algn="ctr"/>
                      <a:r>
                        <a:rPr lang="es-CO" sz="1500" b="1" dirty="0">
                          <a:solidFill>
                            <a:schemeClr val="bg1"/>
                          </a:solidFill>
                          <a:latin typeface="Arial" pitchFamily="34" charset="0"/>
                          <a:cs typeface="Arial" pitchFamily="34" charset="0"/>
                        </a:rPr>
                        <a:t>conectores</a:t>
                      </a:r>
                    </a:p>
                  </a:txBody>
                  <a:tcPr marL="80150" marR="80150" marT="40075" marB="40075" anchor="ctr">
                    <a:solidFill>
                      <a:schemeClr val="accent1">
                        <a:lumMod val="75000"/>
                      </a:schemeClr>
                    </a:solidFill>
                  </a:tcPr>
                </a:tc>
                <a:tc>
                  <a:txBody>
                    <a:bodyPr/>
                    <a:lstStyle/>
                    <a:p>
                      <a:r>
                        <a:rPr lang="es-CO" sz="1400" dirty="0">
                          <a:solidFill>
                            <a:srgbClr val="1F1A34"/>
                          </a:solidFill>
                          <a:latin typeface="Arial" pitchFamily="34" charset="0"/>
                          <a:cs typeface="Arial" pitchFamily="34" charset="0"/>
                        </a:rPr>
                        <a:t>Internos (balón, hongo) y externos fáciles de manipular y de limpiar, resistente. Los conectores deben ser universal compatibles</a:t>
                      </a:r>
                      <a:r>
                        <a:rPr lang="es-CO" sz="1400" baseline="0" dirty="0">
                          <a:solidFill>
                            <a:srgbClr val="1F1A34"/>
                          </a:solidFill>
                          <a:latin typeface="Arial" pitchFamily="34" charset="0"/>
                          <a:cs typeface="Arial" pitchFamily="34" charset="0"/>
                        </a:rPr>
                        <a:t> con los equipos de infusión. Orificio lateral para administrar medicamentos y lavado de la sonda.</a:t>
                      </a:r>
                      <a:endParaRPr lang="es-CO" sz="1400" dirty="0">
                        <a:solidFill>
                          <a:srgbClr val="1F1A34"/>
                        </a:solidFill>
                        <a:latin typeface="Arial" pitchFamily="34" charset="0"/>
                        <a:cs typeface="Arial" pitchFamily="34" charset="0"/>
                      </a:endParaRPr>
                    </a:p>
                  </a:txBody>
                  <a:tcPr marL="80150" marR="80150" marT="40075" marB="40075" anchor="ctr"/>
                </a:tc>
                <a:extLst>
                  <a:ext uri="{0D108BD9-81ED-4DB2-BD59-A6C34878D82A}">
                    <a16:rowId xmlns:a16="http://schemas.microsoft.com/office/drawing/2014/main" val="10008"/>
                  </a:ext>
                </a:extLst>
              </a:tr>
              <a:tr h="606505">
                <a:tc>
                  <a:txBody>
                    <a:bodyPr/>
                    <a:lstStyle/>
                    <a:p>
                      <a:pPr algn="ctr"/>
                      <a:r>
                        <a:rPr lang="es-CO" sz="1500" b="1" dirty="0">
                          <a:solidFill>
                            <a:schemeClr val="bg1"/>
                          </a:solidFill>
                          <a:latin typeface="Arial" pitchFamily="34" charset="0"/>
                          <a:cs typeface="Arial" pitchFamily="34" charset="0"/>
                        </a:rPr>
                        <a:t>Costos </a:t>
                      </a:r>
                    </a:p>
                  </a:txBody>
                  <a:tcPr marL="80150" marR="80150" marT="40075" marB="40075" anchor="ctr">
                    <a:solidFill>
                      <a:schemeClr val="accent1">
                        <a:lumMod val="75000"/>
                      </a:schemeClr>
                    </a:solidFill>
                  </a:tcPr>
                </a:tc>
                <a:tc>
                  <a:txBody>
                    <a:bodyPr/>
                    <a:lstStyle/>
                    <a:p>
                      <a:r>
                        <a:rPr lang="es-CO" sz="1400" dirty="0">
                          <a:solidFill>
                            <a:srgbClr val="1F1A34"/>
                          </a:solidFill>
                          <a:latin typeface="Arial" pitchFamily="34" charset="0"/>
                          <a:cs typeface="Arial" pitchFamily="34" charset="0"/>
                        </a:rPr>
                        <a:t>Económicos, de buena calidad, biocompatible y de larga duración.</a:t>
                      </a:r>
                    </a:p>
                  </a:txBody>
                  <a:tcPr marL="80150" marR="80150" marT="40075" marB="40075" anchor="ctr"/>
                </a:tc>
                <a:extLst>
                  <a:ext uri="{0D108BD9-81ED-4DB2-BD59-A6C34878D82A}">
                    <a16:rowId xmlns:a16="http://schemas.microsoft.com/office/drawing/2014/main" val="10009"/>
                  </a:ext>
                </a:extLst>
              </a:tr>
            </a:tbl>
          </a:graphicData>
        </a:graphic>
      </p:graphicFrame>
      <p:sp>
        <p:nvSpPr>
          <p:cNvPr id="6" name="5 CuadroTexto"/>
          <p:cNvSpPr txBox="1"/>
          <p:nvPr/>
        </p:nvSpPr>
        <p:spPr>
          <a:xfrm>
            <a:off x="1243451" y="6176570"/>
            <a:ext cx="8432260" cy="246221"/>
          </a:xfrm>
          <a:prstGeom prst="rect">
            <a:avLst/>
          </a:prstGeom>
          <a:noFill/>
        </p:spPr>
        <p:txBody>
          <a:bodyPr wrap="square" rtlCol="0">
            <a:spAutoFit/>
          </a:bodyPr>
          <a:lstStyle/>
          <a:p>
            <a:r>
              <a:rPr lang="es-CO" sz="1000" b="1" i="1" dirty="0">
                <a:solidFill>
                  <a:schemeClr val="bg2">
                    <a:lumMod val="50000"/>
                  </a:schemeClr>
                </a:solidFill>
                <a:latin typeface="Arial" pitchFamily="34" charset="0"/>
                <a:cs typeface="Arial" pitchFamily="34" charset="0"/>
              </a:rPr>
              <a:t>Sonia Echeverri de pimiento  : Vías de acceso enteral. Metabolismo, nutrición y shock. M Planas Rev Nutr Clin Med 2010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2210606" y="2327250"/>
            <a:ext cx="6856379" cy="3697992"/>
          </a:xfrm>
        </p:spPr>
        <p:txBody>
          <a:bodyPr rtlCol="0">
            <a:noAutofit/>
          </a:bodyPr>
          <a:lstStyle/>
          <a:p>
            <a:pPr marL="609600" indent="-609600" fontAlgn="auto">
              <a:spcAft>
                <a:spcPts val="0"/>
              </a:spcAft>
              <a:buClr>
                <a:schemeClr val="accent5">
                  <a:lumMod val="50000"/>
                </a:schemeClr>
              </a:buClr>
              <a:buFontTx/>
              <a:buAutoNum type="arabicPeriod"/>
              <a:defRPr/>
            </a:pPr>
            <a:r>
              <a:rPr lang="es-CO" sz="2400" b="1" dirty="0">
                <a:solidFill>
                  <a:schemeClr val="accent5">
                    <a:lumMod val="50000"/>
                  </a:schemeClr>
                </a:solidFill>
                <a:latin typeface="Arial" pitchFamily="34" charset="0"/>
                <a:cs typeface="Arial" pitchFamily="34" charset="0"/>
              </a:rPr>
              <a:t>Fugas de líquido alrededor de la sonda</a:t>
            </a:r>
          </a:p>
          <a:p>
            <a:pPr marL="0" indent="0" fontAlgn="auto">
              <a:spcAft>
                <a:spcPts val="0"/>
              </a:spcAft>
              <a:buClr>
                <a:schemeClr val="accent5">
                  <a:lumMod val="50000"/>
                </a:schemeClr>
              </a:buClr>
              <a:buNone/>
              <a:defRPr/>
            </a:pPr>
            <a:endParaRPr lang="es-CO" sz="2400" b="1" dirty="0">
              <a:latin typeface="Arial" pitchFamily="34" charset="0"/>
              <a:cs typeface="Arial" pitchFamily="34" charset="0"/>
            </a:endParaRPr>
          </a:p>
          <a:p>
            <a:pPr marL="942975" indent="-307975" fontAlgn="auto">
              <a:spcAft>
                <a:spcPts val="0"/>
              </a:spcAft>
              <a:buClr>
                <a:srgbClr val="4B4656"/>
              </a:buClr>
              <a:buSzPct val="122000"/>
              <a:buFont typeface="Arial" pitchFamily="34" charset="0"/>
              <a:buChar char="•"/>
              <a:defRPr/>
            </a:pPr>
            <a:r>
              <a:rPr lang="es-CO" sz="2400" dirty="0">
                <a:solidFill>
                  <a:srgbClr val="1F1A34"/>
                </a:solidFill>
                <a:latin typeface="Arial" pitchFamily="34" charset="0"/>
                <a:cs typeface="Arial" pitchFamily="34" charset="0"/>
              </a:rPr>
              <a:t>Posición del paciente</a:t>
            </a:r>
          </a:p>
          <a:p>
            <a:pPr marL="942975" indent="-307975" fontAlgn="auto">
              <a:spcAft>
                <a:spcPts val="0"/>
              </a:spcAft>
              <a:buClr>
                <a:srgbClr val="4B4656"/>
              </a:buClr>
              <a:buSzPct val="122000"/>
              <a:buFont typeface="Arial" pitchFamily="34" charset="0"/>
              <a:buChar char="•"/>
              <a:defRPr/>
            </a:pPr>
            <a:r>
              <a:rPr lang="es-CO" sz="2400" dirty="0">
                <a:solidFill>
                  <a:srgbClr val="1F1A34"/>
                </a:solidFill>
                <a:latin typeface="Arial" pitchFamily="34" charset="0"/>
                <a:cs typeface="Arial" pitchFamily="34" charset="0"/>
              </a:rPr>
              <a:t>Velocidad de infusión del bolo muy alta</a:t>
            </a:r>
          </a:p>
          <a:p>
            <a:pPr marL="942975" indent="-307975" fontAlgn="auto">
              <a:spcAft>
                <a:spcPts val="0"/>
              </a:spcAft>
              <a:buClr>
                <a:srgbClr val="4B4656"/>
              </a:buClr>
              <a:buSzPct val="122000"/>
              <a:buFont typeface="Arial" pitchFamily="34" charset="0"/>
              <a:buChar char="•"/>
              <a:defRPr/>
            </a:pPr>
            <a:r>
              <a:rPr lang="es-CO" sz="2400" dirty="0">
                <a:solidFill>
                  <a:srgbClr val="1F1A34"/>
                </a:solidFill>
                <a:latin typeface="Arial" pitchFamily="34" charset="0"/>
                <a:cs typeface="Arial" pitchFamily="34" charset="0"/>
              </a:rPr>
              <a:t>Disminución del volumen del balón</a:t>
            </a:r>
          </a:p>
          <a:p>
            <a:pPr marL="942975" indent="-307975" fontAlgn="auto">
              <a:spcAft>
                <a:spcPts val="0"/>
              </a:spcAft>
              <a:buClr>
                <a:srgbClr val="4B4656"/>
              </a:buClr>
              <a:buSzPct val="122000"/>
              <a:buFont typeface="Arial" pitchFamily="34" charset="0"/>
              <a:buChar char="•"/>
              <a:defRPr/>
            </a:pPr>
            <a:r>
              <a:rPr lang="es-CO" sz="2400" dirty="0">
                <a:solidFill>
                  <a:srgbClr val="1F1A34"/>
                </a:solidFill>
                <a:latin typeface="Arial" pitchFamily="34" charset="0"/>
                <a:cs typeface="Arial" pitchFamily="34" charset="0"/>
              </a:rPr>
              <a:t>Obstrucción de la luz del tubo</a:t>
            </a:r>
          </a:p>
          <a:p>
            <a:pPr marL="942975" indent="-307975" fontAlgn="auto">
              <a:spcAft>
                <a:spcPts val="0"/>
              </a:spcAft>
              <a:buClr>
                <a:srgbClr val="4B4656"/>
              </a:buClr>
              <a:buSzPct val="122000"/>
              <a:buFont typeface="Arial" pitchFamily="34" charset="0"/>
              <a:buChar char="•"/>
              <a:defRPr/>
            </a:pPr>
            <a:r>
              <a:rPr lang="es-CO" sz="2400" dirty="0">
                <a:solidFill>
                  <a:srgbClr val="1F1A34"/>
                </a:solidFill>
                <a:latin typeface="Arial" pitchFamily="34" charset="0"/>
                <a:cs typeface="Arial" pitchFamily="34" charset="0"/>
              </a:rPr>
              <a:t>Disminución de la motilidad intestinal</a:t>
            </a:r>
          </a:p>
          <a:p>
            <a:pPr marL="942975" indent="-307975" fontAlgn="auto">
              <a:spcAft>
                <a:spcPts val="0"/>
              </a:spcAft>
              <a:buClr>
                <a:srgbClr val="4B4656"/>
              </a:buClr>
              <a:buSzPct val="122000"/>
              <a:buFont typeface="Arial" pitchFamily="34" charset="0"/>
              <a:buChar char="•"/>
              <a:defRPr/>
            </a:pPr>
            <a:r>
              <a:rPr lang="es-CO" sz="2400" dirty="0">
                <a:solidFill>
                  <a:srgbClr val="1F1A34"/>
                </a:solidFill>
                <a:latin typeface="Arial" pitchFamily="34" charset="0"/>
                <a:cs typeface="Arial" pitchFamily="34" charset="0"/>
              </a:rPr>
              <a:t>Migración del tubo</a:t>
            </a:r>
            <a:endParaRPr lang="es-ES" sz="2400" dirty="0">
              <a:solidFill>
                <a:srgbClr val="1F1A34"/>
              </a:solidFill>
              <a:latin typeface="Arial" pitchFamily="34" charset="0"/>
              <a:cs typeface="Arial" pitchFamily="34" charset="0"/>
            </a:endParaRPr>
          </a:p>
        </p:txBody>
      </p:sp>
      <p:sp>
        <p:nvSpPr>
          <p:cNvPr id="7" name="Rectangle 2"/>
          <p:cNvSpPr txBox="1">
            <a:spLocks noChangeArrowheads="1"/>
          </p:cNvSpPr>
          <p:nvPr/>
        </p:nvSpPr>
        <p:spPr>
          <a:xfrm>
            <a:off x="1321221" y="402650"/>
            <a:ext cx="92882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CO" sz="3200" b="1" dirty="0">
                <a:solidFill>
                  <a:srgbClr val="1F1A34"/>
                </a:solidFill>
                <a:latin typeface="Arial" pitchFamily="34" charset="0"/>
                <a:cs typeface="Arial" pitchFamily="34" charset="0"/>
              </a:rPr>
              <a:t>Complicaciones de las gastrostomías y posibles causas </a:t>
            </a:r>
            <a:endParaRPr lang="es-ES" sz="3200" b="1" dirty="0">
              <a:solidFill>
                <a:srgbClr val="1F1A34"/>
              </a:solidFill>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175887" y="2198004"/>
            <a:ext cx="7578962" cy="3877875"/>
          </a:xfrm>
        </p:spPr>
        <p:txBody>
          <a:bodyPr rtlCol="0">
            <a:noAutofit/>
          </a:bodyPr>
          <a:lstStyle/>
          <a:p>
            <a:pPr marL="609600" indent="-609600" fontAlgn="auto">
              <a:spcAft>
                <a:spcPts val="0"/>
              </a:spcAft>
              <a:buFont typeface="Wingdings" pitchFamily="2" charset="2"/>
              <a:buNone/>
              <a:defRPr/>
            </a:pPr>
            <a:endParaRPr lang="es-CO" sz="2800" b="1" dirty="0">
              <a:latin typeface="Arial" pitchFamily="34" charset="0"/>
              <a:cs typeface="Arial" pitchFamily="34" charset="0"/>
            </a:endParaRPr>
          </a:p>
          <a:p>
            <a:pPr marL="609600" indent="-609600" fontAlgn="auto">
              <a:spcAft>
                <a:spcPts val="0"/>
              </a:spcAft>
              <a:buFont typeface="Wingdings" pitchFamily="2" charset="2"/>
              <a:buNone/>
              <a:defRPr/>
            </a:pPr>
            <a:r>
              <a:rPr lang="es-CO" sz="2400" b="1" dirty="0">
                <a:solidFill>
                  <a:schemeClr val="accent5">
                    <a:lumMod val="50000"/>
                  </a:schemeClr>
                </a:solidFill>
                <a:latin typeface="Arial" pitchFamily="34" charset="0"/>
                <a:cs typeface="Arial" pitchFamily="34" charset="0"/>
              </a:rPr>
              <a:t>2. Irritación o enrojecimiento en sitio de inserción</a:t>
            </a:r>
          </a:p>
          <a:p>
            <a:pPr marL="609600" indent="-609600" fontAlgn="auto">
              <a:spcAft>
                <a:spcPts val="0"/>
              </a:spcAft>
              <a:buFont typeface="Wingdings" pitchFamily="2" charset="2"/>
              <a:buNone/>
              <a:defRPr/>
            </a:pPr>
            <a:endParaRPr lang="es-CO" sz="2400" b="1" dirty="0">
              <a:latin typeface="Arial" pitchFamily="34" charset="0"/>
              <a:cs typeface="Arial" pitchFamily="34" charset="0"/>
            </a:endParaRPr>
          </a:p>
          <a:p>
            <a:pPr marL="609600" indent="-284163" fontAlgn="auto">
              <a:spcAft>
                <a:spcPts val="0"/>
              </a:spcAft>
              <a:buClr>
                <a:srgbClr val="4B4656"/>
              </a:buClr>
              <a:buSzPct val="122000"/>
              <a:buFont typeface="Arial" pitchFamily="34" charset="0"/>
              <a:buChar char="•"/>
              <a:defRPr/>
            </a:pPr>
            <a:r>
              <a:rPr lang="es-CO" sz="2400" dirty="0">
                <a:latin typeface="Arial" pitchFamily="34" charset="0"/>
                <a:cs typeface="Arial" pitchFamily="34" charset="0"/>
              </a:rPr>
              <a:t>Pérdidas alrededor del tubo</a:t>
            </a:r>
          </a:p>
          <a:p>
            <a:pPr marL="609600" indent="-284163" fontAlgn="auto">
              <a:spcAft>
                <a:spcPts val="0"/>
              </a:spcAft>
              <a:buClr>
                <a:srgbClr val="4B4656"/>
              </a:buClr>
              <a:buSzPct val="122000"/>
              <a:buFont typeface="Arial" pitchFamily="34" charset="0"/>
              <a:buChar char="•"/>
              <a:defRPr/>
            </a:pPr>
            <a:r>
              <a:rPr lang="es-CO" sz="2400" dirty="0">
                <a:latin typeface="Arial" pitchFamily="34" charset="0"/>
                <a:cs typeface="Arial" pitchFamily="34" charset="0"/>
              </a:rPr>
              <a:t>Reacciones alérgicas</a:t>
            </a:r>
          </a:p>
          <a:p>
            <a:pPr marL="609600" indent="-284163" fontAlgn="auto">
              <a:spcAft>
                <a:spcPts val="0"/>
              </a:spcAft>
              <a:buClr>
                <a:srgbClr val="4B4656"/>
              </a:buClr>
              <a:buSzPct val="122000"/>
              <a:buFont typeface="Arial" pitchFamily="34" charset="0"/>
              <a:buChar char="•"/>
              <a:defRPr/>
            </a:pPr>
            <a:r>
              <a:rPr lang="es-CO" sz="2400" dirty="0">
                <a:latin typeface="Arial" pitchFamily="34" charset="0"/>
                <a:cs typeface="Arial" pitchFamily="34" charset="0"/>
              </a:rPr>
              <a:t>Reacciones al material de la sonda</a:t>
            </a:r>
          </a:p>
          <a:p>
            <a:pPr marL="609600" indent="-284163" fontAlgn="auto">
              <a:spcAft>
                <a:spcPts val="0"/>
              </a:spcAft>
              <a:buClr>
                <a:srgbClr val="4B4656"/>
              </a:buClr>
              <a:buSzPct val="122000"/>
              <a:buFont typeface="Arial" pitchFamily="34" charset="0"/>
              <a:buChar char="•"/>
              <a:defRPr/>
            </a:pPr>
            <a:r>
              <a:rPr lang="es-CO" sz="2400" dirty="0">
                <a:latin typeface="Arial" pitchFamily="34" charset="0"/>
                <a:cs typeface="Arial" pitchFamily="34" charset="0"/>
              </a:rPr>
              <a:t>Migración del tubo</a:t>
            </a:r>
          </a:p>
        </p:txBody>
      </p:sp>
      <p:sp>
        <p:nvSpPr>
          <p:cNvPr id="4" name="Rectangle 2">
            <a:extLst>
              <a:ext uri="{FF2B5EF4-FFF2-40B4-BE49-F238E27FC236}">
                <a16:creationId xmlns:a16="http://schemas.microsoft.com/office/drawing/2014/main" id="{DAEBEDF9-0141-C249-BDB2-BD185E810BBD}"/>
              </a:ext>
            </a:extLst>
          </p:cNvPr>
          <p:cNvSpPr txBox="1">
            <a:spLocks noChangeArrowheads="1"/>
          </p:cNvSpPr>
          <p:nvPr/>
        </p:nvSpPr>
        <p:spPr>
          <a:xfrm>
            <a:off x="1321221" y="402650"/>
            <a:ext cx="92882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CO" sz="3200" b="1" dirty="0">
                <a:solidFill>
                  <a:srgbClr val="1F1A34"/>
                </a:solidFill>
                <a:latin typeface="Arial" pitchFamily="34" charset="0"/>
                <a:cs typeface="Arial" pitchFamily="34" charset="0"/>
              </a:rPr>
              <a:t>Complicaciones de las gastrostomías y posibles causas </a:t>
            </a:r>
            <a:endParaRPr lang="es-ES" sz="3200" b="1" dirty="0">
              <a:solidFill>
                <a:srgbClr val="1F1A34"/>
              </a:solidFill>
              <a:latin typeface="Arial" pitchFamily="34"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286730" y="2732751"/>
            <a:ext cx="7722684" cy="2874290"/>
          </a:xfrm>
        </p:spPr>
        <p:txBody>
          <a:bodyPr rtlCol="0">
            <a:normAutofit fontScale="25000" lnSpcReduction="20000"/>
          </a:bodyPr>
          <a:lstStyle/>
          <a:p>
            <a:pPr fontAlgn="auto">
              <a:spcAft>
                <a:spcPts val="0"/>
              </a:spcAft>
              <a:buFont typeface="Wingdings" pitchFamily="2" charset="2"/>
              <a:buNone/>
              <a:defRPr/>
            </a:pPr>
            <a:r>
              <a:rPr lang="es-CO" sz="9600" b="1" dirty="0">
                <a:solidFill>
                  <a:schemeClr val="accent5">
                    <a:lumMod val="50000"/>
                  </a:schemeClr>
                </a:solidFill>
                <a:latin typeface="Arial" pitchFamily="34" charset="0"/>
                <a:cs typeface="Arial" pitchFamily="34" charset="0"/>
              </a:rPr>
              <a:t>3. Obstrucción de la sonda o tubo</a:t>
            </a:r>
          </a:p>
          <a:p>
            <a:pPr fontAlgn="auto">
              <a:spcAft>
                <a:spcPts val="0"/>
              </a:spcAft>
              <a:buFont typeface="Wingdings" pitchFamily="2" charset="2"/>
              <a:buNone/>
              <a:defRPr/>
            </a:pPr>
            <a:endParaRPr lang="es-CO" sz="9600" b="1" dirty="0">
              <a:latin typeface="Arial" pitchFamily="34" charset="0"/>
              <a:cs typeface="Arial" pitchFamily="34" charset="0"/>
            </a:endParaRPr>
          </a:p>
          <a:p>
            <a:pPr marL="666750" indent="-211138" fontAlgn="auto">
              <a:lnSpc>
                <a:spcPct val="120000"/>
              </a:lnSpc>
              <a:spcAft>
                <a:spcPts val="0"/>
              </a:spcAft>
              <a:buClr>
                <a:srgbClr val="4B4656"/>
              </a:buClr>
              <a:buSzPct val="120000"/>
              <a:buFont typeface="Arial" pitchFamily="34" charset="0"/>
              <a:buChar char="•"/>
              <a:defRPr/>
            </a:pPr>
            <a:r>
              <a:rPr lang="es-CO" sz="9600" dirty="0">
                <a:solidFill>
                  <a:srgbClr val="1F1A34"/>
                </a:solidFill>
                <a:latin typeface="Arial" pitchFamily="34" charset="0"/>
                <a:cs typeface="Arial" pitchFamily="34" charset="0"/>
              </a:rPr>
              <a:t>Inadecuado lavado del tubo</a:t>
            </a:r>
          </a:p>
          <a:p>
            <a:pPr marL="666750" indent="-211138" fontAlgn="auto">
              <a:lnSpc>
                <a:spcPct val="120000"/>
              </a:lnSpc>
              <a:spcAft>
                <a:spcPts val="0"/>
              </a:spcAft>
              <a:buClr>
                <a:srgbClr val="4B4656"/>
              </a:buClr>
              <a:buSzPct val="120000"/>
              <a:buFont typeface="Arial" pitchFamily="34" charset="0"/>
              <a:buChar char="•"/>
              <a:defRPr/>
            </a:pPr>
            <a:r>
              <a:rPr lang="es-CO" sz="9600" dirty="0">
                <a:solidFill>
                  <a:srgbClr val="1F1A34"/>
                </a:solidFill>
                <a:latin typeface="Arial" pitchFamily="34" charset="0"/>
                <a:cs typeface="Arial" pitchFamily="34" charset="0"/>
              </a:rPr>
              <a:t>Permanencia de medicamentos y/o alimentos dentro del tubo</a:t>
            </a:r>
          </a:p>
          <a:p>
            <a:pPr marL="666750" indent="-211138" fontAlgn="auto">
              <a:lnSpc>
                <a:spcPct val="120000"/>
              </a:lnSpc>
              <a:spcAft>
                <a:spcPts val="0"/>
              </a:spcAft>
              <a:buClr>
                <a:srgbClr val="4B4656"/>
              </a:buClr>
              <a:buSzPct val="120000"/>
              <a:buFont typeface="Arial" pitchFamily="34" charset="0"/>
              <a:buChar char="•"/>
              <a:defRPr/>
            </a:pPr>
            <a:r>
              <a:rPr lang="es-CO" sz="9600" dirty="0">
                <a:solidFill>
                  <a:srgbClr val="1F1A34"/>
                </a:solidFill>
                <a:latin typeface="Arial" pitchFamily="34" charset="0"/>
                <a:cs typeface="Arial" pitchFamily="34" charset="0"/>
              </a:rPr>
              <a:t>Métodos inapropiados de administración de medicamentos</a:t>
            </a:r>
          </a:p>
          <a:p>
            <a:pPr fontAlgn="auto">
              <a:spcAft>
                <a:spcPts val="0"/>
              </a:spcAft>
              <a:buFont typeface="Arial" pitchFamily="34" charset="0"/>
              <a:buChar char="•"/>
              <a:defRPr/>
            </a:pPr>
            <a:endParaRPr lang="es-CO" sz="11200" dirty="0">
              <a:solidFill>
                <a:srgbClr val="FF0000"/>
              </a:solidFill>
            </a:endParaRPr>
          </a:p>
          <a:p>
            <a:pPr fontAlgn="auto">
              <a:spcAft>
                <a:spcPts val="0"/>
              </a:spcAft>
              <a:buFont typeface="Arial" pitchFamily="34" charset="0"/>
              <a:buChar char="•"/>
              <a:defRPr/>
            </a:pPr>
            <a:endParaRPr lang="es-ES" dirty="0"/>
          </a:p>
        </p:txBody>
      </p:sp>
      <p:sp>
        <p:nvSpPr>
          <p:cNvPr id="4" name="Rectangle 2">
            <a:extLst>
              <a:ext uri="{FF2B5EF4-FFF2-40B4-BE49-F238E27FC236}">
                <a16:creationId xmlns:a16="http://schemas.microsoft.com/office/drawing/2014/main" id="{BF5A707A-EE74-284D-9BE1-481632D4D558}"/>
              </a:ext>
            </a:extLst>
          </p:cNvPr>
          <p:cNvSpPr txBox="1">
            <a:spLocks noChangeArrowheads="1"/>
          </p:cNvSpPr>
          <p:nvPr/>
        </p:nvSpPr>
        <p:spPr>
          <a:xfrm>
            <a:off x="1321221" y="402650"/>
            <a:ext cx="92882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CO" sz="3200" b="1" dirty="0">
                <a:solidFill>
                  <a:srgbClr val="1F1A34"/>
                </a:solidFill>
                <a:latin typeface="Arial" pitchFamily="34" charset="0"/>
                <a:cs typeface="Arial" pitchFamily="34" charset="0"/>
              </a:rPr>
              <a:t>Complicaciones de las gastrostomías y posibles causas </a:t>
            </a:r>
            <a:endParaRPr lang="es-ES" sz="3200" b="1" dirty="0">
              <a:solidFill>
                <a:srgbClr val="1F1A34"/>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04850" y="623892"/>
            <a:ext cx="10515600" cy="772886"/>
          </a:xfrm>
        </p:spPr>
        <p:txBody>
          <a:bodyPr>
            <a:normAutofit/>
          </a:bodyPr>
          <a:lstStyle/>
          <a:p>
            <a:pPr algn="ctr"/>
            <a:r>
              <a:rPr lang="es-CO" sz="3200" b="1" dirty="0">
                <a:solidFill>
                  <a:srgbClr val="222A35"/>
                </a:solidFill>
                <a:latin typeface="Arial" panose="020B0604020202020204" pitchFamily="34" charset="0"/>
                <a:cs typeface="Arial" panose="020B0604020202020204" pitchFamily="34" charset="0"/>
              </a:rPr>
              <a:t>Objetivos</a:t>
            </a:r>
            <a:r>
              <a:rPr lang="es-CO" sz="3200" b="1" dirty="0">
                <a:latin typeface="Arial" pitchFamily="34" charset="0"/>
                <a:cs typeface="Arial" pitchFamily="34" charset="0"/>
              </a:rPr>
              <a:t> </a:t>
            </a:r>
          </a:p>
        </p:txBody>
      </p:sp>
      <p:sp>
        <p:nvSpPr>
          <p:cNvPr id="3" name="2 Marcador de contenido"/>
          <p:cNvSpPr>
            <a:spLocks noGrp="1"/>
          </p:cNvSpPr>
          <p:nvPr>
            <p:ph idx="1"/>
          </p:nvPr>
        </p:nvSpPr>
        <p:spPr>
          <a:xfrm>
            <a:off x="838200" y="1745338"/>
            <a:ext cx="10515600" cy="4351338"/>
          </a:xfrm>
        </p:spPr>
        <p:txBody>
          <a:bodyPr>
            <a:normAutofit lnSpcReduction="10000"/>
          </a:bodyPr>
          <a:lstStyle/>
          <a:p>
            <a:pPr algn="just">
              <a:lnSpc>
                <a:spcPct val="110000"/>
              </a:lnSpc>
              <a:buClr>
                <a:srgbClr val="4B4656"/>
              </a:buClr>
              <a:buSzPct val="127000"/>
            </a:pPr>
            <a:r>
              <a:rPr lang="es-CO" sz="2400" dirty="0">
                <a:solidFill>
                  <a:srgbClr val="1F1A34"/>
                </a:solidFill>
                <a:latin typeface="Arial" pitchFamily="34" charset="0"/>
                <a:cs typeface="Arial" pitchFamily="34" charset="0"/>
              </a:rPr>
              <a:t>Seleccionar adecuadamente la vía de alimentación para la administración de la terapia nutricional del paciente en el ámbito hospitalario y ambulatorio.</a:t>
            </a:r>
          </a:p>
          <a:p>
            <a:pPr algn="just">
              <a:lnSpc>
                <a:spcPct val="110000"/>
              </a:lnSpc>
              <a:buClr>
                <a:srgbClr val="4B4656"/>
              </a:buClr>
              <a:buSzPct val="127000"/>
            </a:pPr>
            <a:endParaRPr lang="es-CO" sz="2400" dirty="0">
              <a:solidFill>
                <a:srgbClr val="1F1A34"/>
              </a:solidFill>
              <a:latin typeface="Arial" pitchFamily="34" charset="0"/>
              <a:cs typeface="Arial" pitchFamily="34" charset="0"/>
            </a:endParaRPr>
          </a:p>
          <a:p>
            <a:pPr algn="just">
              <a:lnSpc>
                <a:spcPct val="110000"/>
              </a:lnSpc>
              <a:buClr>
                <a:srgbClr val="4B4656"/>
              </a:buClr>
              <a:buSzPct val="127000"/>
            </a:pPr>
            <a:r>
              <a:rPr lang="es-CO" sz="2400" dirty="0">
                <a:solidFill>
                  <a:srgbClr val="1F1A34"/>
                </a:solidFill>
                <a:latin typeface="Arial" pitchFamily="34" charset="0"/>
                <a:cs typeface="Arial" pitchFamily="34" charset="0"/>
              </a:rPr>
              <a:t>Conocer las características de los diferentes materiales de los dispositivos de alimentación enteral para una selección adecuada.</a:t>
            </a:r>
          </a:p>
          <a:p>
            <a:pPr algn="just">
              <a:lnSpc>
                <a:spcPct val="110000"/>
              </a:lnSpc>
              <a:buClr>
                <a:srgbClr val="4B4656"/>
              </a:buClr>
              <a:buSzPct val="127000"/>
            </a:pPr>
            <a:endParaRPr lang="es-CO" sz="2400" dirty="0">
              <a:solidFill>
                <a:srgbClr val="1F1A34"/>
              </a:solidFill>
              <a:latin typeface="Arial" pitchFamily="34" charset="0"/>
              <a:cs typeface="Arial" pitchFamily="34" charset="0"/>
            </a:endParaRPr>
          </a:p>
          <a:p>
            <a:pPr algn="just">
              <a:lnSpc>
                <a:spcPct val="110000"/>
              </a:lnSpc>
              <a:buClr>
                <a:srgbClr val="4B4656"/>
              </a:buClr>
              <a:buSzPct val="127000"/>
            </a:pPr>
            <a:r>
              <a:rPr lang="es-CO" sz="2400" dirty="0">
                <a:solidFill>
                  <a:srgbClr val="1F1A34"/>
                </a:solidFill>
                <a:latin typeface="Arial" pitchFamily="34" charset="0"/>
                <a:cs typeface="Arial" pitchFamily="34" charset="0"/>
              </a:rPr>
              <a:t>Brindar pautas para el manejo adecuado de las diferentes vías de alimentación, minimizando los eventos adversos relacionados con la terapia nutricional enteral.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128590"/>
            <a:ext cx="12192000" cy="1181100"/>
          </a:xfrm>
        </p:spPr>
        <p:txBody>
          <a:bodyPr>
            <a:normAutofit/>
          </a:bodyPr>
          <a:lstStyle/>
          <a:p>
            <a:pPr algn="ctr"/>
            <a:r>
              <a:rPr lang="en-US" sz="3200" b="1" dirty="0">
                <a:solidFill>
                  <a:srgbClr val="1F1A34"/>
                </a:solidFill>
                <a:latin typeface="Arial" pitchFamily="34" charset="0"/>
                <a:ea typeface="Arial" pitchFamily="34" charset="0"/>
                <a:cs typeface="Arial Bold" pitchFamily="122" charset="0"/>
              </a:rPr>
              <a:t>Cuidados recomendados</a:t>
            </a:r>
          </a:p>
        </p:txBody>
      </p:sp>
      <p:sp>
        <p:nvSpPr>
          <p:cNvPr id="20483" name="Rectangle 3"/>
          <p:cNvSpPr>
            <a:spLocks noGrp="1" noChangeArrowheads="1"/>
          </p:cNvSpPr>
          <p:nvPr>
            <p:ph type="body" idx="1"/>
          </p:nvPr>
        </p:nvSpPr>
        <p:spPr>
          <a:xfrm>
            <a:off x="1004896" y="1326829"/>
            <a:ext cx="10210800" cy="4649428"/>
          </a:xfrm>
        </p:spPr>
        <p:txBody>
          <a:bodyPr>
            <a:noAutofit/>
          </a:bodyPr>
          <a:lstStyle/>
          <a:p>
            <a:pPr>
              <a:lnSpc>
                <a:spcPct val="100000"/>
              </a:lnSpc>
              <a:buClr>
                <a:srgbClr val="4B4656"/>
              </a:buClr>
              <a:buSzPct val="119000"/>
            </a:pPr>
            <a:r>
              <a:rPr lang="es-ES_tradnl" sz="2300" b="1" dirty="0">
                <a:solidFill>
                  <a:srgbClr val="1F1A34"/>
                </a:solidFill>
                <a:latin typeface="Arial" pitchFamily="34" charset="0"/>
                <a:cs typeface="Arial" pitchFamily="34" charset="0"/>
              </a:rPr>
              <a:t>Control de posición al momento del paso</a:t>
            </a:r>
          </a:p>
          <a:p>
            <a:pPr lvl="1">
              <a:lnSpc>
                <a:spcPct val="100000"/>
              </a:lnSpc>
              <a:buClr>
                <a:srgbClr val="4B4656"/>
              </a:buClr>
              <a:buSzPct val="119000"/>
            </a:pPr>
            <a:r>
              <a:rPr lang="es-ES_tradnl" sz="2300" dirty="0">
                <a:solidFill>
                  <a:srgbClr val="1F1A34"/>
                </a:solidFill>
                <a:latin typeface="Arial" pitchFamily="34" charset="0"/>
                <a:cs typeface="Arial" pitchFamily="34" charset="0"/>
              </a:rPr>
              <a:t>	RX de tórax</a:t>
            </a:r>
          </a:p>
          <a:p>
            <a:pPr lvl="1">
              <a:lnSpc>
                <a:spcPct val="100000"/>
              </a:lnSpc>
              <a:buClr>
                <a:srgbClr val="4B4656"/>
              </a:buClr>
              <a:buSzPct val="119000"/>
            </a:pPr>
            <a:r>
              <a:rPr lang="es-ES_tradnl" sz="2300" dirty="0">
                <a:solidFill>
                  <a:srgbClr val="1F1A34"/>
                </a:solidFill>
                <a:latin typeface="Arial" pitchFamily="34" charset="0"/>
                <a:cs typeface="Arial" pitchFamily="34" charset="0"/>
              </a:rPr>
              <a:t>	Irrigación – auscultación</a:t>
            </a:r>
          </a:p>
          <a:p>
            <a:pPr lvl="1">
              <a:lnSpc>
                <a:spcPct val="100000"/>
              </a:lnSpc>
              <a:buClr>
                <a:srgbClr val="4B4656"/>
              </a:buClr>
              <a:buSzPct val="119000"/>
            </a:pPr>
            <a:r>
              <a:rPr lang="es-ES_tradnl" sz="2300" dirty="0">
                <a:solidFill>
                  <a:srgbClr val="1F1A34"/>
                </a:solidFill>
                <a:latin typeface="Arial" pitchFamily="34" charset="0"/>
                <a:cs typeface="Arial" pitchFamily="34" charset="0"/>
              </a:rPr>
              <a:t>	Aspiración de contenido</a:t>
            </a:r>
          </a:p>
          <a:p>
            <a:pPr>
              <a:lnSpc>
                <a:spcPct val="100000"/>
              </a:lnSpc>
              <a:buClr>
                <a:srgbClr val="4B4656"/>
              </a:buClr>
              <a:buSzPct val="119000"/>
            </a:pPr>
            <a:r>
              <a:rPr lang="es-ES_tradnl" sz="2300" b="1" dirty="0">
                <a:solidFill>
                  <a:schemeClr val="accent5">
                    <a:lumMod val="50000"/>
                  </a:schemeClr>
                </a:solidFill>
                <a:latin typeface="Arial" pitchFamily="34" charset="0"/>
                <a:cs typeface="Arial" pitchFamily="34" charset="0"/>
              </a:rPr>
              <a:t>Verificación diaria de la posición del dispositivo de alimentación.</a:t>
            </a:r>
          </a:p>
          <a:p>
            <a:pPr>
              <a:lnSpc>
                <a:spcPct val="100000"/>
              </a:lnSpc>
              <a:buClr>
                <a:srgbClr val="4B4656"/>
              </a:buClr>
              <a:buSzPct val="119000"/>
            </a:pPr>
            <a:r>
              <a:rPr lang="es-CO" sz="2300" b="1" dirty="0">
                <a:solidFill>
                  <a:schemeClr val="accent5">
                    <a:lumMod val="50000"/>
                  </a:schemeClr>
                </a:solidFill>
                <a:latin typeface="Arial" pitchFamily="34" charset="0"/>
                <a:cs typeface="Arial" pitchFamily="34" charset="0"/>
              </a:rPr>
              <a:t>Posición del paciente para el paso de alimentos y/o medicamentos, 30°- 45°.</a:t>
            </a:r>
            <a:endParaRPr lang="es-ES_tradnl" sz="2300" b="1" dirty="0">
              <a:solidFill>
                <a:schemeClr val="accent5">
                  <a:lumMod val="50000"/>
                </a:schemeClr>
              </a:solidFill>
              <a:latin typeface="Arial" pitchFamily="34" charset="0"/>
              <a:cs typeface="Arial" pitchFamily="34" charset="0"/>
            </a:endParaRPr>
          </a:p>
          <a:p>
            <a:pPr>
              <a:lnSpc>
                <a:spcPct val="100000"/>
              </a:lnSpc>
              <a:buClr>
                <a:srgbClr val="4B4656"/>
              </a:buClr>
              <a:buSzPct val="119000"/>
            </a:pPr>
            <a:r>
              <a:rPr lang="es-ES_tradnl" sz="2300" b="1" dirty="0">
                <a:solidFill>
                  <a:schemeClr val="accent5">
                    <a:lumMod val="50000"/>
                  </a:schemeClr>
                </a:solidFill>
                <a:latin typeface="Arial" pitchFamily="34" charset="0"/>
                <a:cs typeface="Arial" pitchFamily="34" charset="0"/>
              </a:rPr>
              <a:t>Garantizar la permeabilidad </a:t>
            </a:r>
          </a:p>
          <a:p>
            <a:pPr lvl="1">
              <a:lnSpc>
                <a:spcPct val="100000"/>
              </a:lnSpc>
              <a:buClr>
                <a:srgbClr val="4B4656"/>
              </a:buClr>
              <a:buSzPct val="119000"/>
            </a:pPr>
            <a:r>
              <a:rPr lang="es-ES_tradnl" sz="2300" dirty="0">
                <a:latin typeface="Arial" pitchFamily="34" charset="0"/>
                <a:cs typeface="Arial" pitchFamily="34" charset="0"/>
              </a:rPr>
              <a:t>	</a:t>
            </a:r>
            <a:r>
              <a:rPr lang="es-ES_tradnl" sz="2300" dirty="0">
                <a:solidFill>
                  <a:srgbClr val="1F1A34"/>
                </a:solidFill>
                <a:latin typeface="Arial" pitchFamily="34" charset="0"/>
                <a:cs typeface="Arial" pitchFamily="34" charset="0"/>
              </a:rPr>
              <a:t>Irrigar con agua constantemente según pertinencia.</a:t>
            </a:r>
          </a:p>
          <a:p>
            <a:pPr marL="895350" lvl="1" indent="-438150">
              <a:lnSpc>
                <a:spcPct val="100000"/>
              </a:lnSpc>
              <a:buClr>
                <a:srgbClr val="4B4656"/>
              </a:buClr>
              <a:buSzPct val="119000"/>
            </a:pPr>
            <a:r>
              <a:rPr lang="es-CO" sz="2300" dirty="0">
                <a:solidFill>
                  <a:srgbClr val="1F1A34"/>
                </a:solidFill>
                <a:latin typeface="Arial" pitchFamily="34" charset="0"/>
                <a:cs typeface="Arial" pitchFamily="34" charset="0"/>
              </a:rPr>
              <a:t>Lavado de la sonda antes y después de cada comida o paso de medicamentos con 10 - 20-  cc de agua.</a:t>
            </a:r>
          </a:p>
        </p:txBody>
      </p:sp>
    </p:spTree>
    <p:extLst>
      <p:ext uri="{BB962C8B-B14F-4D97-AF65-F5344CB8AC3E}">
        <p14:creationId xmlns:p14="http://schemas.microsoft.com/office/powerpoint/2010/main" val="1270063166"/>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315688"/>
            <a:ext cx="12192000" cy="1181100"/>
          </a:xfrm>
        </p:spPr>
        <p:txBody>
          <a:bodyPr>
            <a:normAutofit/>
          </a:bodyPr>
          <a:lstStyle/>
          <a:p>
            <a:pPr algn="ctr"/>
            <a:r>
              <a:rPr lang="es-ES_tradnl" sz="3200" b="1" dirty="0">
                <a:solidFill>
                  <a:srgbClr val="1F1A34"/>
                </a:solidFill>
                <a:latin typeface="Arial" pitchFamily="34" charset="0"/>
                <a:ea typeface="Arial" pitchFamily="34" charset="0"/>
                <a:cs typeface="Arial Bold" pitchFamily="122" charset="0"/>
              </a:rPr>
              <a:t>Conclusiones</a:t>
            </a:r>
          </a:p>
        </p:txBody>
      </p:sp>
      <p:sp>
        <p:nvSpPr>
          <p:cNvPr id="22531" name="Rectangle 3"/>
          <p:cNvSpPr>
            <a:spLocks noGrp="1" noChangeArrowheads="1"/>
          </p:cNvSpPr>
          <p:nvPr>
            <p:ph type="body" idx="1"/>
          </p:nvPr>
        </p:nvSpPr>
        <p:spPr>
          <a:xfrm>
            <a:off x="1834723" y="1788661"/>
            <a:ext cx="9045067" cy="4073297"/>
          </a:xfrm>
        </p:spPr>
        <p:txBody>
          <a:bodyPr>
            <a:noAutofit/>
          </a:bodyPr>
          <a:lstStyle/>
          <a:p>
            <a:pPr>
              <a:buClr>
                <a:schemeClr val="accent5">
                  <a:lumMod val="50000"/>
                </a:schemeClr>
              </a:buClr>
              <a:buSzPct val="123000"/>
            </a:pPr>
            <a:r>
              <a:rPr lang="es-ES_tradnl" sz="2400" dirty="0">
                <a:solidFill>
                  <a:srgbClr val="1F1A34"/>
                </a:solidFill>
                <a:latin typeface="Arial" pitchFamily="34" charset="0"/>
                <a:cs typeface="Arial" pitchFamily="34" charset="0"/>
              </a:rPr>
              <a:t>Antes de iniciar el soporte enteral se debe hacer la elección correcta de: </a:t>
            </a:r>
          </a:p>
          <a:p>
            <a:pPr marL="884780" lvl="1" indent="-457200">
              <a:buClr>
                <a:schemeClr val="accent5">
                  <a:lumMod val="50000"/>
                </a:schemeClr>
              </a:buClr>
              <a:buSzPct val="103000"/>
            </a:pPr>
            <a:r>
              <a:rPr lang="es-ES_tradnl" dirty="0">
                <a:solidFill>
                  <a:srgbClr val="1F1A34"/>
                </a:solidFill>
                <a:latin typeface="Arial" pitchFamily="34" charset="0"/>
                <a:cs typeface="Arial" pitchFamily="34" charset="0"/>
              </a:rPr>
              <a:t>	Tipo de acceso</a:t>
            </a:r>
          </a:p>
          <a:p>
            <a:pPr marL="884780" lvl="1" indent="-457200">
              <a:buClr>
                <a:schemeClr val="accent5">
                  <a:lumMod val="50000"/>
                </a:schemeClr>
              </a:buClr>
              <a:buSzPct val="103000"/>
            </a:pPr>
            <a:r>
              <a:rPr lang="es-ES_tradnl" dirty="0">
                <a:solidFill>
                  <a:srgbClr val="1F1A34"/>
                </a:solidFill>
                <a:latin typeface="Arial" pitchFamily="34" charset="0"/>
                <a:cs typeface="Arial" pitchFamily="34" charset="0"/>
              </a:rPr>
              <a:t>	Localización</a:t>
            </a:r>
          </a:p>
          <a:p>
            <a:pPr marL="884780" lvl="1" indent="-457200">
              <a:buClr>
                <a:schemeClr val="accent5">
                  <a:lumMod val="50000"/>
                </a:schemeClr>
              </a:buClr>
              <a:buSzPct val="103000"/>
            </a:pPr>
            <a:r>
              <a:rPr lang="es-ES_tradnl" dirty="0">
                <a:solidFill>
                  <a:srgbClr val="1F1A34"/>
                </a:solidFill>
                <a:latin typeface="Arial" pitchFamily="34" charset="0"/>
                <a:cs typeface="Arial" pitchFamily="34" charset="0"/>
              </a:rPr>
              <a:t>	Material </a:t>
            </a:r>
            <a:r>
              <a:rPr lang="es-AR" dirty="0">
                <a:solidFill>
                  <a:srgbClr val="1F1A34"/>
                </a:solidFill>
                <a:latin typeface="Arial" pitchFamily="34" charset="0"/>
                <a:cs typeface="Arial" pitchFamily="34" charset="0"/>
              </a:rPr>
              <a:t>de la sonda</a:t>
            </a:r>
            <a:r>
              <a:rPr lang="es-ES_tradnl" dirty="0">
                <a:solidFill>
                  <a:srgbClr val="1F1A34"/>
                </a:solidFill>
                <a:latin typeface="Arial" pitchFamily="34" charset="0"/>
                <a:cs typeface="Arial" pitchFamily="34" charset="0"/>
              </a:rPr>
              <a:t> </a:t>
            </a:r>
          </a:p>
          <a:p>
            <a:pPr marL="884780" lvl="1" indent="-457200">
              <a:buClr>
                <a:schemeClr val="accent5">
                  <a:lumMod val="50000"/>
                </a:schemeClr>
              </a:buClr>
              <a:buSzPct val="103000"/>
            </a:pPr>
            <a:r>
              <a:rPr lang="es-ES_tradnl" dirty="0">
                <a:solidFill>
                  <a:srgbClr val="1F1A34"/>
                </a:solidFill>
                <a:latin typeface="Arial" pitchFamily="34" charset="0"/>
                <a:cs typeface="Arial" pitchFamily="34" charset="0"/>
              </a:rPr>
              <a:t>	Diseño de la sonda</a:t>
            </a:r>
          </a:p>
          <a:p>
            <a:pPr marL="884780" lvl="1" indent="-457200">
              <a:buClr>
                <a:schemeClr val="accent5">
                  <a:lumMod val="50000"/>
                </a:schemeClr>
              </a:buClr>
              <a:buSzPct val="103000"/>
            </a:pPr>
            <a:r>
              <a:rPr lang="es-ES_tradnl" dirty="0">
                <a:solidFill>
                  <a:srgbClr val="1F1A34"/>
                </a:solidFill>
                <a:latin typeface="Arial" pitchFamily="34" charset="0"/>
                <a:cs typeface="Arial" pitchFamily="34" charset="0"/>
              </a:rPr>
              <a:t>	Calibre de la sonda</a:t>
            </a:r>
          </a:p>
          <a:p>
            <a:pPr marL="884780" lvl="1" indent="-457200">
              <a:buClr>
                <a:schemeClr val="accent5">
                  <a:lumMod val="50000"/>
                </a:schemeClr>
              </a:buClr>
              <a:buSzPct val="123000"/>
            </a:pPr>
            <a:endParaRPr lang="es-ES_tradnl" dirty="0">
              <a:solidFill>
                <a:srgbClr val="1F1A34"/>
              </a:solidFill>
              <a:latin typeface="Arial" pitchFamily="34" charset="0"/>
              <a:cs typeface="Arial" pitchFamily="34" charset="0"/>
            </a:endParaRPr>
          </a:p>
          <a:p>
            <a:pPr>
              <a:buClr>
                <a:schemeClr val="accent5">
                  <a:lumMod val="50000"/>
                </a:schemeClr>
              </a:buClr>
              <a:buSzPct val="123000"/>
            </a:pPr>
            <a:r>
              <a:rPr lang="es-ES_tradnl" sz="2400" dirty="0">
                <a:solidFill>
                  <a:srgbClr val="1F1A34"/>
                </a:solidFill>
                <a:latin typeface="Arial" pitchFamily="34" charset="0"/>
                <a:cs typeface="Arial" pitchFamily="34" charset="0"/>
              </a:rPr>
              <a:t>Se debe garantizar el cuidado y mantenimiento de las sondas como punto de control para la implementación del soporte.</a:t>
            </a:r>
          </a:p>
        </p:txBody>
      </p:sp>
    </p:spTree>
    <p:extLst>
      <p:ext uri="{BB962C8B-B14F-4D97-AF65-F5344CB8AC3E}">
        <p14:creationId xmlns:p14="http://schemas.microsoft.com/office/powerpoint/2010/main" val="2257736173"/>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82000" y="222570"/>
            <a:ext cx="9804400" cy="1325563"/>
          </a:xfrm>
        </p:spPr>
        <p:txBody>
          <a:bodyPr>
            <a:normAutofit/>
          </a:bodyPr>
          <a:lstStyle/>
          <a:p>
            <a:pPr algn="ctr"/>
            <a:r>
              <a:rPr lang="es-CO" sz="3200" b="1" dirty="0">
                <a:solidFill>
                  <a:srgbClr val="222A35"/>
                </a:solidFill>
                <a:latin typeface="Arial" pitchFamily="34" charset="0"/>
                <a:cs typeface="Arial" pitchFamily="34" charset="0"/>
              </a:rPr>
              <a:t>Factores para la selección de la terapia nutricional enteral</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486676150"/>
              </p:ext>
            </p:extLst>
          </p:nvPr>
        </p:nvGraphicFramePr>
        <p:xfrm>
          <a:off x="1553724" y="1579804"/>
          <a:ext cx="913265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1553724" y="6096163"/>
            <a:ext cx="11045190" cy="246221"/>
          </a:xfrm>
          <a:prstGeom prst="rect">
            <a:avLst/>
          </a:prstGeom>
          <a:noFill/>
        </p:spPr>
        <p:txBody>
          <a:bodyPr wrap="square" rtlCol="0">
            <a:spAutoFit/>
          </a:bodyPr>
          <a:lstStyle/>
          <a:p>
            <a:r>
              <a:rPr lang="es-CO" sz="1000" b="1" i="1" dirty="0">
                <a:solidFill>
                  <a:schemeClr val="bg2">
                    <a:lumMod val="50000"/>
                  </a:schemeClr>
                </a:solidFill>
                <a:latin typeface="Arial" pitchFamily="34" charset="0"/>
                <a:cs typeface="Arial" pitchFamily="34" charset="0"/>
              </a:rPr>
              <a:t>Sonia Echeverri de pimiento  : Vías de acceso enteral. Metabolismo, nutrición y shock 4ta edición.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63006" y="229897"/>
            <a:ext cx="9884229" cy="927172"/>
          </a:xfrm>
        </p:spPr>
        <p:txBody>
          <a:bodyPr>
            <a:normAutofit/>
          </a:bodyPr>
          <a:lstStyle/>
          <a:p>
            <a:pPr algn="ctr"/>
            <a:r>
              <a:rPr lang="es-CO" sz="3200" b="1" dirty="0">
                <a:solidFill>
                  <a:srgbClr val="1F1A34"/>
                </a:solidFill>
                <a:latin typeface="Arial" pitchFamily="34" charset="0"/>
                <a:cs typeface="Arial" pitchFamily="34" charset="0"/>
              </a:rPr>
              <a:t>Vías de acceso de alimentación enteral</a:t>
            </a:r>
          </a:p>
        </p:txBody>
      </p:sp>
      <p:grpSp>
        <p:nvGrpSpPr>
          <p:cNvPr id="17" name="16 Grupo"/>
          <p:cNvGrpSpPr/>
          <p:nvPr/>
        </p:nvGrpSpPr>
        <p:grpSpPr>
          <a:xfrm>
            <a:off x="7259008" y="1584085"/>
            <a:ext cx="4530222" cy="4608154"/>
            <a:chOff x="7259008" y="1251855"/>
            <a:chExt cx="4530222" cy="4608154"/>
          </a:xfrm>
        </p:grpSpPr>
        <p:grpSp>
          <p:nvGrpSpPr>
            <p:cNvPr id="8" name="Grupo 12">
              <a:extLst>
                <a:ext uri="{FF2B5EF4-FFF2-40B4-BE49-F238E27FC236}">
                  <a16:creationId xmlns:a16="http://schemas.microsoft.com/office/drawing/2014/main" id="{B737E954-98C4-42B0-8A68-48CAE186B635}"/>
                </a:ext>
              </a:extLst>
            </p:cNvPr>
            <p:cNvGrpSpPr/>
            <p:nvPr/>
          </p:nvGrpSpPr>
          <p:grpSpPr>
            <a:xfrm>
              <a:off x="7259008" y="2547118"/>
              <a:ext cx="4047728" cy="3312891"/>
              <a:chOff x="7289743" y="1559249"/>
              <a:chExt cx="4047728" cy="3312891"/>
            </a:xfrm>
          </p:grpSpPr>
          <p:sp>
            <p:nvSpPr>
              <p:cNvPr id="9" name="Rectángulo: esquinas redondeadas 5">
                <a:extLst>
                  <a:ext uri="{FF2B5EF4-FFF2-40B4-BE49-F238E27FC236}">
                    <a16:creationId xmlns:a16="http://schemas.microsoft.com/office/drawing/2014/main" id="{74EB199A-FFD7-4A7B-BD49-6A150A41AC55}"/>
                  </a:ext>
                </a:extLst>
              </p:cNvPr>
              <p:cNvSpPr/>
              <p:nvPr/>
            </p:nvSpPr>
            <p:spPr>
              <a:xfrm>
                <a:off x="7746943" y="1680356"/>
                <a:ext cx="3590528" cy="745895"/>
              </a:xfrm>
              <a:prstGeom prst="roundRect">
                <a:avLst>
                  <a:gd name="adj" fmla="val 50000"/>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lIns="540000" rtlCol="0" anchor="ctr"/>
              <a:lstStyle/>
              <a:p>
                <a:r>
                  <a:rPr lang="es-MX" b="1" dirty="0">
                    <a:solidFill>
                      <a:schemeClr val="bg1"/>
                    </a:solidFill>
                    <a:latin typeface="Arial" pitchFamily="34" charset="0"/>
                    <a:cs typeface="Arial" pitchFamily="34" charset="0"/>
                  </a:rPr>
                  <a:t>Riesgo de aspiración</a:t>
                </a:r>
              </a:p>
            </p:txBody>
          </p:sp>
          <p:sp>
            <p:nvSpPr>
              <p:cNvPr id="10" name="Rectángulo: esquinas redondeadas 6">
                <a:extLst>
                  <a:ext uri="{FF2B5EF4-FFF2-40B4-BE49-F238E27FC236}">
                    <a16:creationId xmlns:a16="http://schemas.microsoft.com/office/drawing/2014/main" id="{5022B9FA-08DC-44C6-A3EE-359F5351F35A}"/>
                  </a:ext>
                </a:extLst>
              </p:cNvPr>
              <p:cNvSpPr/>
              <p:nvPr/>
            </p:nvSpPr>
            <p:spPr>
              <a:xfrm>
                <a:off x="7746943" y="2842747"/>
                <a:ext cx="3590528" cy="745895"/>
              </a:xfrm>
              <a:prstGeom prst="roundRect">
                <a:avLst>
                  <a:gd name="adj" fmla="val 50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s-CO" sz="1600" b="1" dirty="0">
                    <a:solidFill>
                      <a:schemeClr val="bg1"/>
                    </a:solidFill>
                    <a:latin typeface="Arial" pitchFamily="34" charset="0"/>
                    <a:cs typeface="Arial" pitchFamily="34" charset="0"/>
                  </a:rPr>
                  <a:t>Comodidad del enfermo / </a:t>
                </a:r>
                <a:r>
                  <a:rPr lang="es-AR" sz="1600" b="1" dirty="0">
                    <a:solidFill>
                      <a:schemeClr val="bg1"/>
                    </a:solidFill>
                    <a:latin typeface="Arial" pitchFamily="34" charset="0"/>
                    <a:cs typeface="Arial" pitchFamily="34" charset="0"/>
                  </a:rPr>
                  <a:t>Patología del TD</a:t>
                </a:r>
                <a:r>
                  <a:rPr lang="es-CO" sz="1600" b="1" dirty="0">
                    <a:solidFill>
                      <a:schemeClr val="bg1"/>
                    </a:solidFill>
                    <a:latin typeface="Arial" pitchFamily="34" charset="0"/>
                    <a:cs typeface="Arial" pitchFamily="34" charset="0"/>
                  </a:rPr>
                  <a:t> </a:t>
                </a:r>
              </a:p>
            </p:txBody>
          </p:sp>
          <p:sp>
            <p:nvSpPr>
              <p:cNvPr id="11" name="Rectángulo: esquinas redondeadas 7">
                <a:extLst>
                  <a:ext uri="{FF2B5EF4-FFF2-40B4-BE49-F238E27FC236}">
                    <a16:creationId xmlns:a16="http://schemas.microsoft.com/office/drawing/2014/main" id="{3D3BDEAB-1F19-45D1-8117-ABB987B3BDEE}"/>
                  </a:ext>
                </a:extLst>
              </p:cNvPr>
              <p:cNvSpPr/>
              <p:nvPr/>
            </p:nvSpPr>
            <p:spPr>
              <a:xfrm>
                <a:off x="7746943" y="4005138"/>
                <a:ext cx="3590528" cy="745895"/>
              </a:xfrm>
              <a:prstGeom prst="roundRect">
                <a:avLst>
                  <a:gd name="adj" fmla="val 50000"/>
                </a:avLst>
              </a:prstGeom>
              <a:solidFill>
                <a:schemeClr val="accent1">
                  <a:lumMod val="60000"/>
                  <a:lumOff val="40000"/>
                </a:schemeClr>
              </a:solidFill>
            </p:spPr>
            <p:style>
              <a:lnRef idx="1">
                <a:schemeClr val="accent1"/>
              </a:lnRef>
              <a:fillRef idx="2">
                <a:schemeClr val="accent1"/>
              </a:fillRef>
              <a:effectRef idx="1">
                <a:schemeClr val="accent1"/>
              </a:effectRef>
              <a:fontRef idx="minor">
                <a:schemeClr val="dk1"/>
              </a:fontRef>
            </p:style>
            <p:txBody>
              <a:bodyPr lIns="540000" rtlCol="0" anchor="ctr"/>
              <a:lstStyle/>
              <a:p>
                <a:r>
                  <a:rPr lang="es-AR" sz="1600" b="1" dirty="0">
                    <a:solidFill>
                      <a:srgbClr val="002060"/>
                    </a:solidFill>
                    <a:latin typeface="Arial" pitchFamily="34" charset="0"/>
                    <a:cs typeface="Arial" pitchFamily="34" charset="0"/>
                  </a:rPr>
                  <a:t>Duración prevista de la nutrición enteral</a:t>
                </a:r>
                <a:endParaRPr lang="es-CO" sz="1600" dirty="0">
                  <a:solidFill>
                    <a:srgbClr val="002060"/>
                  </a:solidFill>
                </a:endParaRPr>
              </a:p>
            </p:txBody>
          </p:sp>
          <p:sp>
            <p:nvSpPr>
              <p:cNvPr id="12" name="Elipse 9">
                <a:extLst>
                  <a:ext uri="{FF2B5EF4-FFF2-40B4-BE49-F238E27FC236}">
                    <a16:creationId xmlns:a16="http://schemas.microsoft.com/office/drawing/2014/main" id="{A723BA5A-8E4E-4EE8-ACF9-5A666D6D261A}"/>
                  </a:ext>
                </a:extLst>
              </p:cNvPr>
              <p:cNvSpPr/>
              <p:nvPr/>
            </p:nvSpPr>
            <p:spPr>
              <a:xfrm>
                <a:off x="7289743" y="1559249"/>
                <a:ext cx="994284" cy="994284"/>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600" b="1" dirty="0"/>
                  <a:t>1</a:t>
                </a:r>
              </a:p>
            </p:txBody>
          </p:sp>
          <p:sp>
            <p:nvSpPr>
              <p:cNvPr id="13" name="Elipse 10">
                <a:extLst>
                  <a:ext uri="{FF2B5EF4-FFF2-40B4-BE49-F238E27FC236}">
                    <a16:creationId xmlns:a16="http://schemas.microsoft.com/office/drawing/2014/main" id="{FD29EC78-556B-4FC9-AEA4-841623D025B6}"/>
                  </a:ext>
                </a:extLst>
              </p:cNvPr>
              <p:cNvSpPr/>
              <p:nvPr/>
            </p:nvSpPr>
            <p:spPr>
              <a:xfrm>
                <a:off x="7289743" y="2674640"/>
                <a:ext cx="994284" cy="994284"/>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600" b="1" dirty="0"/>
                  <a:t>2</a:t>
                </a:r>
              </a:p>
            </p:txBody>
          </p:sp>
          <p:sp>
            <p:nvSpPr>
              <p:cNvPr id="14" name="Elipse 11">
                <a:extLst>
                  <a:ext uri="{FF2B5EF4-FFF2-40B4-BE49-F238E27FC236}">
                    <a16:creationId xmlns:a16="http://schemas.microsoft.com/office/drawing/2014/main" id="{F0DFFB05-A42A-4A45-8FB6-782CEBFBA0A7}"/>
                  </a:ext>
                </a:extLst>
              </p:cNvPr>
              <p:cNvSpPr/>
              <p:nvPr/>
            </p:nvSpPr>
            <p:spPr>
              <a:xfrm>
                <a:off x="7289743" y="3877856"/>
                <a:ext cx="994284" cy="994284"/>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600" b="1" dirty="0"/>
                  <a:t>3</a:t>
                </a:r>
              </a:p>
            </p:txBody>
          </p:sp>
        </p:grpSp>
        <p:sp>
          <p:nvSpPr>
            <p:cNvPr id="15" name="14 CuadroTexto"/>
            <p:cNvSpPr txBox="1"/>
            <p:nvPr/>
          </p:nvSpPr>
          <p:spPr>
            <a:xfrm>
              <a:off x="7293430" y="1251855"/>
              <a:ext cx="4495800" cy="646331"/>
            </a:xfrm>
            <a:prstGeom prst="rect">
              <a:avLst/>
            </a:prstGeom>
            <a:noFill/>
          </p:spPr>
          <p:txBody>
            <a:bodyPr wrap="square" rtlCol="0">
              <a:spAutoFit/>
            </a:bodyPr>
            <a:lstStyle/>
            <a:p>
              <a:pPr algn="ctr"/>
              <a:r>
                <a:rPr lang="es-AR" b="1" dirty="0">
                  <a:solidFill>
                    <a:srgbClr val="1F1A34"/>
                  </a:solidFill>
                  <a:latin typeface="Arial" pitchFamily="34" charset="0"/>
                  <a:cs typeface="Arial" pitchFamily="34" charset="0"/>
                </a:rPr>
                <a:t>Evaluar los siguientes factores para definir la vía de alimentación </a:t>
              </a:r>
              <a:endParaRPr lang="es-CO" b="1" dirty="0">
                <a:solidFill>
                  <a:srgbClr val="1F1A34"/>
                </a:solidFill>
              </a:endParaRPr>
            </a:p>
          </p:txBody>
        </p:sp>
        <p:sp>
          <p:nvSpPr>
            <p:cNvPr id="16" name="15 Flecha abajo"/>
            <p:cNvSpPr/>
            <p:nvPr/>
          </p:nvSpPr>
          <p:spPr>
            <a:xfrm>
              <a:off x="9002486" y="1872343"/>
              <a:ext cx="620485" cy="70757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CO"/>
            </a:p>
          </p:txBody>
        </p:sp>
      </p:grpSp>
      <p:sp>
        <p:nvSpPr>
          <p:cNvPr id="7" name="6 CuadroTexto"/>
          <p:cNvSpPr txBox="1"/>
          <p:nvPr/>
        </p:nvSpPr>
        <p:spPr>
          <a:xfrm>
            <a:off x="411610" y="6154950"/>
            <a:ext cx="9731828" cy="246221"/>
          </a:xfrm>
          <a:prstGeom prst="rect">
            <a:avLst/>
          </a:prstGeom>
          <a:noFill/>
        </p:spPr>
        <p:txBody>
          <a:bodyPr wrap="square" rtlCol="0">
            <a:spAutoFit/>
          </a:bodyPr>
          <a:lstStyle/>
          <a:p>
            <a:r>
              <a:rPr lang="es-CO" sz="1000" b="1" i="1" dirty="0">
                <a:solidFill>
                  <a:schemeClr val="bg2">
                    <a:lumMod val="50000"/>
                  </a:schemeClr>
                </a:solidFill>
                <a:latin typeface="Arial" pitchFamily="34" charset="0"/>
                <a:cs typeface="Arial" pitchFamily="34" charset="0"/>
                <a:hlinkClick r:id="rId3" tooltip="JPEN. Revista de nutrición parenteral y enteral."/>
              </a:rPr>
              <a:t>JPEN J </a:t>
            </a:r>
            <a:r>
              <a:rPr lang="es-CO" sz="1000" b="1" i="1" dirty="0" err="1">
                <a:solidFill>
                  <a:schemeClr val="bg2">
                    <a:lumMod val="50000"/>
                  </a:schemeClr>
                </a:solidFill>
                <a:latin typeface="Arial" pitchFamily="34" charset="0"/>
                <a:cs typeface="Arial" pitchFamily="34" charset="0"/>
                <a:hlinkClick r:id="rId3" tooltip="JPEN. Revista de nutrición parenteral y enteral."/>
              </a:rPr>
              <a:t>Parenter</a:t>
            </a:r>
            <a:r>
              <a:rPr lang="es-CO" sz="1000" b="1" i="1" dirty="0">
                <a:solidFill>
                  <a:schemeClr val="bg2">
                    <a:lumMod val="50000"/>
                  </a:schemeClr>
                </a:solidFill>
                <a:latin typeface="Arial" pitchFamily="34" charset="0"/>
                <a:cs typeface="Arial" pitchFamily="34" charset="0"/>
                <a:hlinkClick r:id="rId3" tooltip="JPEN. Revista de nutrición parenteral y enteral."/>
              </a:rPr>
              <a:t> Enteral Nutr.</a:t>
            </a:r>
            <a:r>
              <a:rPr lang="es-CO" sz="1000" b="1" i="1" dirty="0">
                <a:solidFill>
                  <a:schemeClr val="bg2">
                    <a:lumMod val="50000"/>
                  </a:schemeClr>
                </a:solidFill>
                <a:latin typeface="Arial" pitchFamily="34" charset="0"/>
                <a:cs typeface="Arial" pitchFamily="34" charset="0"/>
              </a:rPr>
              <a:t> 2017 Ene; 41 (1): 15-103. doi: 10.1177 / 0148607116673053</a:t>
            </a:r>
          </a:p>
        </p:txBody>
      </p:sp>
      <p:graphicFrame>
        <p:nvGraphicFramePr>
          <p:cNvPr id="3" name="Tabla 2"/>
          <p:cNvGraphicFramePr>
            <a:graphicFrameLocks noGrp="1"/>
          </p:cNvGraphicFramePr>
          <p:nvPr>
            <p:extLst>
              <p:ext uri="{D42A27DB-BD31-4B8C-83A1-F6EECF244321}">
                <p14:modId xmlns:p14="http://schemas.microsoft.com/office/powerpoint/2010/main" val="1658167108"/>
              </p:ext>
            </p:extLst>
          </p:nvPr>
        </p:nvGraphicFramePr>
        <p:xfrm>
          <a:off x="392560" y="1662956"/>
          <a:ext cx="6618798" cy="4329912"/>
        </p:xfrm>
        <a:graphic>
          <a:graphicData uri="http://schemas.openxmlformats.org/drawingml/2006/table">
            <a:tbl>
              <a:tblPr firstRow="1" bandRow="1">
                <a:tableStyleId>{5C22544A-7EE6-4342-B048-85BDC9FD1C3A}</a:tableStyleId>
              </a:tblPr>
              <a:tblGrid>
                <a:gridCol w="2340309">
                  <a:extLst>
                    <a:ext uri="{9D8B030D-6E8A-4147-A177-3AD203B41FA5}">
                      <a16:colId xmlns:a16="http://schemas.microsoft.com/office/drawing/2014/main" val="1735663263"/>
                    </a:ext>
                  </a:extLst>
                </a:gridCol>
                <a:gridCol w="2334431">
                  <a:extLst>
                    <a:ext uri="{9D8B030D-6E8A-4147-A177-3AD203B41FA5}">
                      <a16:colId xmlns:a16="http://schemas.microsoft.com/office/drawing/2014/main" val="4294084284"/>
                    </a:ext>
                  </a:extLst>
                </a:gridCol>
                <a:gridCol w="1944058">
                  <a:extLst>
                    <a:ext uri="{9D8B030D-6E8A-4147-A177-3AD203B41FA5}">
                      <a16:colId xmlns:a16="http://schemas.microsoft.com/office/drawing/2014/main" val="3839902353"/>
                    </a:ext>
                  </a:extLst>
                </a:gridCol>
              </a:tblGrid>
              <a:tr h="476038">
                <a:tc>
                  <a:txBody>
                    <a:bodyPr/>
                    <a:lstStyle/>
                    <a:p>
                      <a:pPr algn="ctr"/>
                      <a:r>
                        <a:rPr lang="es-CO" sz="1800" dirty="0">
                          <a:latin typeface="Arial" panose="020B0604020202020204" pitchFamily="34" charset="0"/>
                          <a:cs typeface="Arial" panose="020B0604020202020204" pitchFamily="34" charset="0"/>
                        </a:rPr>
                        <a:t>Vía de acceso</a:t>
                      </a:r>
                    </a:p>
                  </a:txBody>
                  <a:tcPr marL="74461" marR="74461" marT="37231" marB="37231">
                    <a:solidFill>
                      <a:srgbClr val="002060"/>
                    </a:solidFill>
                  </a:tcPr>
                </a:tc>
                <a:tc>
                  <a:txBody>
                    <a:bodyPr/>
                    <a:lstStyle/>
                    <a:p>
                      <a:pPr algn="ctr"/>
                      <a:r>
                        <a:rPr lang="es-CO" sz="1800" dirty="0">
                          <a:latin typeface="Arial" panose="020B0604020202020204" pitchFamily="34" charset="0"/>
                          <a:cs typeface="Arial" panose="020B0604020202020204" pitchFamily="34" charset="0"/>
                        </a:rPr>
                        <a:t>Tipo de sonda</a:t>
                      </a:r>
                    </a:p>
                  </a:txBody>
                  <a:tcPr marL="74461" marR="74461" marT="37231" marB="37231">
                    <a:solidFill>
                      <a:srgbClr val="002060"/>
                    </a:solidFill>
                  </a:tcPr>
                </a:tc>
                <a:tc>
                  <a:txBody>
                    <a:bodyPr/>
                    <a:lstStyle/>
                    <a:p>
                      <a:pPr algn="ctr"/>
                      <a:r>
                        <a:rPr lang="es-CO" sz="1800" dirty="0">
                          <a:latin typeface="Arial" panose="020B0604020202020204" pitchFamily="34" charset="0"/>
                          <a:cs typeface="Arial" panose="020B0604020202020204" pitchFamily="34" charset="0"/>
                        </a:rPr>
                        <a:t>Técnica</a:t>
                      </a:r>
                    </a:p>
                  </a:txBody>
                  <a:tcPr marL="74461" marR="74461" marT="37231" marB="37231">
                    <a:solidFill>
                      <a:srgbClr val="002060"/>
                    </a:solidFill>
                  </a:tcPr>
                </a:tc>
                <a:extLst>
                  <a:ext uri="{0D108BD9-81ED-4DB2-BD59-A6C34878D82A}">
                    <a16:rowId xmlns:a16="http://schemas.microsoft.com/office/drawing/2014/main" val="1463443949"/>
                  </a:ext>
                </a:extLst>
              </a:tr>
              <a:tr h="521230">
                <a:tc rowSpan="4">
                  <a:txBody>
                    <a:bodyPr/>
                    <a:lstStyle/>
                    <a:p>
                      <a:pPr algn="ctr"/>
                      <a:endParaRPr lang="es-CO" sz="1900" dirty="0">
                        <a:latin typeface="Arial" panose="020B0604020202020204" pitchFamily="34" charset="0"/>
                        <a:cs typeface="Arial" panose="020B0604020202020204" pitchFamily="34" charset="0"/>
                      </a:endParaRPr>
                    </a:p>
                    <a:p>
                      <a:pPr algn="ctr"/>
                      <a:r>
                        <a:rPr lang="es-CO" sz="1900" dirty="0">
                          <a:solidFill>
                            <a:srgbClr val="1F1A34"/>
                          </a:solidFill>
                          <a:latin typeface="Arial" panose="020B0604020202020204" pitchFamily="34" charset="0"/>
                          <a:cs typeface="Arial" panose="020B0604020202020204" pitchFamily="34" charset="0"/>
                        </a:rPr>
                        <a:t>Sondas </a:t>
                      </a:r>
                      <a:r>
                        <a:rPr lang="es-CO" sz="1900" dirty="0" err="1">
                          <a:solidFill>
                            <a:srgbClr val="1F1A34"/>
                          </a:solidFill>
                          <a:latin typeface="Arial" panose="020B0604020202020204" pitchFamily="34" charset="0"/>
                          <a:cs typeface="Arial" panose="020B0604020202020204" pitchFamily="34" charset="0"/>
                        </a:rPr>
                        <a:t>nasoentéricas</a:t>
                      </a:r>
                      <a:endParaRPr lang="es-CO" sz="1900" dirty="0">
                        <a:solidFill>
                          <a:srgbClr val="1F1A34"/>
                        </a:solidFill>
                        <a:latin typeface="Arial" panose="020B0604020202020204" pitchFamily="34" charset="0"/>
                        <a:cs typeface="Arial" panose="020B0604020202020204" pitchFamily="34" charset="0"/>
                      </a:endParaRPr>
                    </a:p>
                    <a:p>
                      <a:pPr algn="ctr"/>
                      <a:endParaRPr lang="es-CO" sz="1900" b="1" dirty="0">
                        <a:solidFill>
                          <a:schemeClr val="accent1">
                            <a:lumMod val="75000"/>
                          </a:schemeClr>
                        </a:solidFill>
                        <a:latin typeface="Arial" panose="020B0604020202020204" pitchFamily="34" charset="0"/>
                        <a:cs typeface="Arial" panose="020B0604020202020204" pitchFamily="34" charset="0"/>
                      </a:endParaRPr>
                    </a:p>
                    <a:p>
                      <a:pPr algn="ctr"/>
                      <a:r>
                        <a:rPr lang="es-CO" sz="1900" b="1" dirty="0">
                          <a:solidFill>
                            <a:schemeClr val="accent1">
                              <a:lumMod val="75000"/>
                            </a:schemeClr>
                          </a:solidFill>
                          <a:latin typeface="Arial" panose="020B0604020202020204" pitchFamily="34" charset="0"/>
                          <a:cs typeface="Arial" panose="020B0604020202020204" pitchFamily="34" charset="0"/>
                        </a:rPr>
                        <a:t>4-6 semanas</a:t>
                      </a:r>
                    </a:p>
                  </a:txBody>
                  <a:tcPr marL="74461" marR="74461" marT="37231" marB="37231">
                    <a:lnR w="12700" cap="flat" cmpd="sng" algn="ctr">
                      <a:solidFill>
                        <a:schemeClr val="tx1"/>
                      </a:solidFill>
                      <a:prstDash val="solid"/>
                      <a:round/>
                      <a:headEnd type="none" w="med" len="med"/>
                      <a:tailEnd type="none" w="med" len="med"/>
                    </a:lnR>
                  </a:tcPr>
                </a:tc>
                <a:tc>
                  <a:txBody>
                    <a:bodyPr/>
                    <a:lstStyle/>
                    <a:p>
                      <a:r>
                        <a:rPr lang="es-CO" sz="1600" dirty="0">
                          <a:solidFill>
                            <a:srgbClr val="1F1A34"/>
                          </a:solidFill>
                          <a:latin typeface="Arial" panose="020B0604020202020204" pitchFamily="34" charset="0"/>
                          <a:cs typeface="Arial" panose="020B0604020202020204" pitchFamily="34" charset="0"/>
                        </a:rPr>
                        <a:t>Sonda oro</a:t>
                      </a:r>
                      <a:r>
                        <a:rPr lang="es-CO" sz="1600" baseline="0" dirty="0">
                          <a:solidFill>
                            <a:srgbClr val="1F1A34"/>
                          </a:solidFill>
                          <a:latin typeface="Arial" panose="020B0604020202020204" pitchFamily="34" charset="0"/>
                          <a:cs typeface="Arial" panose="020B0604020202020204" pitchFamily="34" charset="0"/>
                        </a:rPr>
                        <a:t> o nasogástrica</a:t>
                      </a:r>
                    </a:p>
                  </a:txBody>
                  <a:tcPr marL="74461" marR="74461" marT="37231" marB="37231">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rowSpan="4">
                  <a:txBody>
                    <a:bodyPr/>
                    <a:lstStyle/>
                    <a:p>
                      <a:pPr algn="ctr"/>
                      <a:endParaRPr lang="es-CO" sz="1600" dirty="0">
                        <a:solidFill>
                          <a:srgbClr val="1F1A34"/>
                        </a:solidFill>
                        <a:latin typeface="Arial" panose="020B0604020202020204" pitchFamily="34" charset="0"/>
                        <a:cs typeface="Arial" panose="020B0604020202020204" pitchFamily="34" charset="0"/>
                      </a:endParaRPr>
                    </a:p>
                    <a:p>
                      <a:pPr algn="ctr"/>
                      <a:endParaRPr lang="es-CO" sz="1600" dirty="0">
                        <a:solidFill>
                          <a:srgbClr val="1F1A34"/>
                        </a:solidFill>
                        <a:latin typeface="Arial" panose="020B0604020202020204" pitchFamily="34" charset="0"/>
                        <a:cs typeface="Arial" panose="020B0604020202020204" pitchFamily="34" charset="0"/>
                      </a:endParaRPr>
                    </a:p>
                    <a:p>
                      <a:pPr algn="ctr"/>
                      <a:endParaRPr lang="es-CO" sz="1600" dirty="0">
                        <a:solidFill>
                          <a:srgbClr val="1F1A34"/>
                        </a:solidFill>
                        <a:latin typeface="Arial" panose="020B0604020202020204" pitchFamily="34" charset="0"/>
                        <a:cs typeface="Arial" panose="020B0604020202020204" pitchFamily="34" charset="0"/>
                      </a:endParaRPr>
                    </a:p>
                    <a:p>
                      <a:pPr algn="ctr"/>
                      <a:r>
                        <a:rPr lang="es-CO" sz="1600" dirty="0">
                          <a:solidFill>
                            <a:srgbClr val="1F1A34"/>
                          </a:solidFill>
                          <a:latin typeface="Arial" panose="020B0604020202020204" pitchFamily="34" charset="0"/>
                          <a:cs typeface="Arial" panose="020B0604020202020204" pitchFamily="34" charset="0"/>
                        </a:rPr>
                        <a:t>A</a:t>
                      </a:r>
                      <a:r>
                        <a:rPr lang="es-CO" sz="1600" baseline="0" dirty="0">
                          <a:solidFill>
                            <a:srgbClr val="1F1A34"/>
                          </a:solidFill>
                          <a:latin typeface="Arial" panose="020B0604020202020204" pitchFamily="34" charset="0"/>
                          <a:cs typeface="Arial" panose="020B0604020202020204" pitchFamily="34" charset="0"/>
                        </a:rPr>
                        <a:t> ciegas o endoscópica</a:t>
                      </a:r>
                      <a:endParaRPr lang="es-CO" sz="1600" dirty="0">
                        <a:solidFill>
                          <a:srgbClr val="1F1A34"/>
                        </a:solidFill>
                        <a:latin typeface="Arial" panose="020B0604020202020204" pitchFamily="34" charset="0"/>
                        <a:cs typeface="Arial" panose="020B0604020202020204" pitchFamily="34" charset="0"/>
                      </a:endParaRPr>
                    </a:p>
                  </a:txBody>
                  <a:tcPr marL="74461" marR="74461" marT="37231" marB="37231"/>
                </a:tc>
                <a:extLst>
                  <a:ext uri="{0D108BD9-81ED-4DB2-BD59-A6C34878D82A}">
                    <a16:rowId xmlns:a16="http://schemas.microsoft.com/office/drawing/2014/main" val="1072680030"/>
                  </a:ext>
                </a:extLst>
              </a:tr>
              <a:tr h="297846">
                <a:tc vMerge="1">
                  <a:txBody>
                    <a:bodyPr/>
                    <a:lstStyle/>
                    <a:p>
                      <a:endParaRPr lang="es-CO"/>
                    </a:p>
                  </a:txBody>
                  <a:tcPr/>
                </a:tc>
                <a:tc>
                  <a:txBody>
                    <a:bodyPr/>
                    <a:lstStyle/>
                    <a:p>
                      <a:r>
                        <a:rPr lang="es-CO" sz="1600" dirty="0">
                          <a:solidFill>
                            <a:srgbClr val="1F1A34"/>
                          </a:solidFill>
                          <a:latin typeface="Arial" panose="020B0604020202020204" pitchFamily="34" charset="0"/>
                          <a:cs typeface="Arial" panose="020B0604020202020204" pitchFamily="34" charset="0"/>
                        </a:rPr>
                        <a:t>Sonda </a:t>
                      </a:r>
                      <a:r>
                        <a:rPr lang="es-CO" sz="1600" dirty="0" err="1">
                          <a:solidFill>
                            <a:srgbClr val="1F1A34"/>
                          </a:solidFill>
                          <a:latin typeface="Arial" panose="020B0604020202020204" pitchFamily="34" charset="0"/>
                          <a:cs typeface="Arial" panose="020B0604020202020204" pitchFamily="34" charset="0"/>
                        </a:rPr>
                        <a:t>nasoyeyunal</a:t>
                      </a:r>
                      <a:endParaRPr lang="es-CO" sz="1600" dirty="0">
                        <a:solidFill>
                          <a:srgbClr val="1F1A34"/>
                        </a:solidFill>
                        <a:latin typeface="Arial" panose="020B0604020202020204" pitchFamily="34" charset="0"/>
                        <a:cs typeface="Arial" panose="020B0604020202020204" pitchFamily="34" charset="0"/>
                      </a:endParaRPr>
                    </a:p>
                  </a:txBody>
                  <a:tcPr marL="74461" marR="74461" marT="37231" marB="3723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190382896"/>
                  </a:ext>
                </a:extLst>
              </a:tr>
              <a:tr h="327947">
                <a:tc vMerge="1">
                  <a:txBody>
                    <a:bodyPr/>
                    <a:lstStyle/>
                    <a:p>
                      <a:endParaRPr lang="es-CO"/>
                    </a:p>
                  </a:txBody>
                  <a:tcPr/>
                </a:tc>
                <a:tc>
                  <a:txBody>
                    <a:bodyPr/>
                    <a:lstStyle/>
                    <a:p>
                      <a:r>
                        <a:rPr lang="es-CO" sz="1600" dirty="0">
                          <a:solidFill>
                            <a:srgbClr val="1F1A34"/>
                          </a:solidFill>
                          <a:latin typeface="Arial" panose="020B0604020202020204" pitchFamily="34" charset="0"/>
                          <a:cs typeface="Arial" panose="020B0604020202020204" pitchFamily="34" charset="0"/>
                        </a:rPr>
                        <a:t>Sonda </a:t>
                      </a:r>
                      <a:r>
                        <a:rPr lang="es-CO" sz="1600" dirty="0" err="1">
                          <a:solidFill>
                            <a:srgbClr val="1F1A34"/>
                          </a:solidFill>
                          <a:latin typeface="Arial" panose="020B0604020202020204" pitchFamily="34" charset="0"/>
                          <a:cs typeface="Arial" panose="020B0604020202020204" pitchFamily="34" charset="0"/>
                        </a:rPr>
                        <a:t>nasoduodenal</a:t>
                      </a:r>
                      <a:endParaRPr lang="es-CO" sz="1600" dirty="0">
                        <a:solidFill>
                          <a:srgbClr val="1F1A34"/>
                        </a:solidFill>
                        <a:latin typeface="Arial" panose="020B0604020202020204" pitchFamily="34" charset="0"/>
                        <a:cs typeface="Arial" panose="020B0604020202020204" pitchFamily="34" charset="0"/>
                      </a:endParaRPr>
                    </a:p>
                  </a:txBody>
                  <a:tcPr marL="74461" marR="74461" marT="37231" marB="3723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s-CO"/>
                    </a:p>
                  </a:txBody>
                  <a:tcPr/>
                </a:tc>
                <a:extLst>
                  <a:ext uri="{0D108BD9-81ED-4DB2-BD59-A6C34878D82A}">
                    <a16:rowId xmlns:a16="http://schemas.microsoft.com/office/drawing/2014/main" val="24605090"/>
                  </a:ext>
                </a:extLst>
              </a:tr>
              <a:tr h="567175">
                <a:tc vMerge="1">
                  <a:txBody>
                    <a:bodyPr/>
                    <a:lstStyle/>
                    <a:p>
                      <a:pPr algn="ctr"/>
                      <a:endParaRPr lang="es-CO"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s-CO" sz="1600" dirty="0">
                          <a:solidFill>
                            <a:srgbClr val="1F1A34"/>
                          </a:solidFill>
                          <a:latin typeface="Arial" panose="020B0604020202020204" pitchFamily="34" charset="0"/>
                          <a:cs typeface="Arial" panose="020B0604020202020204" pitchFamily="34" charset="0"/>
                        </a:rPr>
                        <a:t>Sonda yeyuno </a:t>
                      </a:r>
                      <a:r>
                        <a:rPr lang="es-CO" sz="1600" dirty="0" err="1">
                          <a:solidFill>
                            <a:srgbClr val="1F1A34"/>
                          </a:solidFill>
                          <a:latin typeface="Arial" panose="020B0604020202020204" pitchFamily="34" charset="0"/>
                          <a:cs typeface="Arial" panose="020B0604020202020204" pitchFamily="34" charset="0"/>
                        </a:rPr>
                        <a:t>transgástrica</a:t>
                      </a:r>
                      <a:endParaRPr lang="es-CO" sz="1600" dirty="0">
                        <a:solidFill>
                          <a:srgbClr val="1F1A34"/>
                        </a:solidFill>
                        <a:latin typeface="Arial" panose="020B0604020202020204" pitchFamily="34" charset="0"/>
                        <a:cs typeface="Arial" panose="020B0604020202020204" pitchFamily="34" charset="0"/>
                      </a:endParaRPr>
                    </a:p>
                  </a:txBody>
                  <a:tcPr marL="74461" marR="74461" marT="37231" marB="3723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es-CO"/>
                    </a:p>
                  </a:txBody>
                  <a:tcPr/>
                </a:tc>
                <a:extLst>
                  <a:ext uri="{0D108BD9-81ED-4DB2-BD59-A6C34878D82A}">
                    <a16:rowId xmlns:a16="http://schemas.microsoft.com/office/drawing/2014/main" val="685296856"/>
                  </a:ext>
                </a:extLst>
              </a:tr>
              <a:tr h="466344">
                <a:tc rowSpan="3">
                  <a:txBody>
                    <a:bodyPr/>
                    <a:lstStyle/>
                    <a:p>
                      <a:pPr algn="ctr"/>
                      <a:endParaRPr lang="es-CO" sz="1600" dirty="0">
                        <a:latin typeface="Arial" panose="020B0604020202020204" pitchFamily="34" charset="0"/>
                        <a:cs typeface="Arial" panose="020B0604020202020204" pitchFamily="34" charset="0"/>
                      </a:endParaRPr>
                    </a:p>
                    <a:p>
                      <a:pPr algn="ctr"/>
                      <a:r>
                        <a:rPr lang="es-CO" sz="1900" dirty="0">
                          <a:solidFill>
                            <a:srgbClr val="1F1A34"/>
                          </a:solidFill>
                          <a:latin typeface="Arial" panose="020B0604020202020204" pitchFamily="34" charset="0"/>
                          <a:cs typeface="Arial" panose="020B0604020202020204" pitchFamily="34" charset="0"/>
                        </a:rPr>
                        <a:t>Enterostomías</a:t>
                      </a:r>
                    </a:p>
                    <a:p>
                      <a:pPr algn="ctr"/>
                      <a:endParaRPr lang="es-CO" sz="1900" dirty="0">
                        <a:solidFill>
                          <a:srgbClr val="1F1A34"/>
                        </a:solidFill>
                        <a:latin typeface="Arial" panose="020B0604020202020204" pitchFamily="34" charset="0"/>
                        <a:cs typeface="Arial" panose="020B0604020202020204" pitchFamily="34" charset="0"/>
                      </a:endParaRPr>
                    </a:p>
                    <a:p>
                      <a:pPr algn="ctr"/>
                      <a:r>
                        <a:rPr lang="es-CO" sz="1900" b="1" dirty="0">
                          <a:solidFill>
                            <a:schemeClr val="accent1">
                              <a:lumMod val="75000"/>
                            </a:schemeClr>
                          </a:solidFill>
                          <a:latin typeface="Arial" panose="020B0604020202020204" pitchFamily="34" charset="0"/>
                          <a:cs typeface="Arial" panose="020B0604020202020204" pitchFamily="34" charset="0"/>
                        </a:rPr>
                        <a:t>NE</a:t>
                      </a:r>
                      <a:r>
                        <a:rPr lang="es-CO" sz="1900" b="1" baseline="0" dirty="0">
                          <a:solidFill>
                            <a:schemeClr val="accent1">
                              <a:lumMod val="75000"/>
                            </a:schemeClr>
                          </a:solidFill>
                          <a:latin typeface="Arial" panose="020B0604020202020204" pitchFamily="34" charset="0"/>
                          <a:cs typeface="Arial" panose="020B0604020202020204" pitchFamily="34" charset="0"/>
                        </a:rPr>
                        <a:t> de larga duración &gt;6</a:t>
                      </a:r>
                    </a:p>
                    <a:p>
                      <a:pPr algn="ctr"/>
                      <a:r>
                        <a:rPr lang="es-CO" sz="1900" b="1" baseline="0" dirty="0">
                          <a:solidFill>
                            <a:schemeClr val="accent1">
                              <a:lumMod val="75000"/>
                            </a:schemeClr>
                          </a:solidFill>
                          <a:latin typeface="Arial" panose="020B0604020202020204" pitchFamily="34" charset="0"/>
                          <a:cs typeface="Arial" panose="020B0604020202020204" pitchFamily="34" charset="0"/>
                        </a:rPr>
                        <a:t>semanas</a:t>
                      </a:r>
                      <a:endParaRPr lang="es-CO" sz="1900" b="1" dirty="0">
                        <a:solidFill>
                          <a:schemeClr val="accent1">
                            <a:lumMod val="75000"/>
                          </a:schemeClr>
                        </a:solidFill>
                        <a:latin typeface="Arial" panose="020B0604020202020204" pitchFamily="34" charset="0"/>
                        <a:cs typeface="Arial" panose="020B0604020202020204" pitchFamily="34" charset="0"/>
                      </a:endParaRPr>
                    </a:p>
                  </a:txBody>
                  <a:tcPr marL="74461" marR="74461" marT="37231" marB="37231"/>
                </a:tc>
                <a:tc>
                  <a:txBody>
                    <a:bodyPr/>
                    <a:lstStyle/>
                    <a:p>
                      <a:r>
                        <a:rPr lang="es-CO" sz="1600" dirty="0" err="1">
                          <a:solidFill>
                            <a:srgbClr val="1F1A34"/>
                          </a:solidFill>
                          <a:latin typeface="Arial" panose="020B0604020202020204" pitchFamily="34" charset="0"/>
                          <a:cs typeface="Arial" panose="020B0604020202020204" pitchFamily="34" charset="0"/>
                        </a:rPr>
                        <a:t>Esofagostomía</a:t>
                      </a:r>
                      <a:endParaRPr lang="es-CO" sz="1600" dirty="0">
                        <a:solidFill>
                          <a:srgbClr val="1F1A34"/>
                        </a:solidFill>
                        <a:latin typeface="Arial" panose="020B0604020202020204" pitchFamily="34" charset="0"/>
                        <a:cs typeface="Arial" panose="020B0604020202020204" pitchFamily="34" charset="0"/>
                      </a:endParaRPr>
                    </a:p>
                  </a:txBody>
                  <a:tcPr marL="74461" marR="74461" marT="37231" marB="37231">
                    <a:lnB w="12700" cap="flat" cmpd="sng" algn="ctr">
                      <a:solidFill>
                        <a:schemeClr val="tx1"/>
                      </a:solidFill>
                      <a:prstDash val="solid"/>
                      <a:round/>
                      <a:headEnd type="none" w="med" len="med"/>
                      <a:tailEnd type="none" w="med" len="med"/>
                    </a:lnB>
                  </a:tcPr>
                </a:tc>
                <a:tc>
                  <a:txBody>
                    <a:bodyPr/>
                    <a:lstStyle/>
                    <a:p>
                      <a:endParaRPr lang="es-CO" sz="1600" dirty="0">
                        <a:solidFill>
                          <a:srgbClr val="1F1A34"/>
                        </a:solidFill>
                        <a:latin typeface="Arial" panose="020B0604020202020204" pitchFamily="34" charset="0"/>
                        <a:cs typeface="Arial" panose="020B0604020202020204" pitchFamily="34" charset="0"/>
                      </a:endParaRPr>
                    </a:p>
                  </a:txBody>
                  <a:tcPr marL="74461" marR="74461" marT="37231" marB="3723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7702487"/>
                  </a:ext>
                </a:extLst>
              </a:tr>
              <a:tr h="744615">
                <a:tc vMerge="1">
                  <a:txBody>
                    <a:bodyPr/>
                    <a:lstStyle/>
                    <a:p>
                      <a:pPr algn="ctr"/>
                      <a:endParaRPr lang="es-CO" dirty="0"/>
                    </a:p>
                  </a:txBody>
                  <a:tcPr>
                    <a:lnT w="12700" cap="flat" cmpd="sng" algn="ctr">
                      <a:solidFill>
                        <a:schemeClr val="tx1"/>
                      </a:solidFill>
                      <a:prstDash val="solid"/>
                      <a:round/>
                      <a:headEnd type="none" w="med" len="med"/>
                      <a:tailEnd type="none" w="med" len="med"/>
                    </a:lnT>
                  </a:tcPr>
                </a:tc>
                <a:tc>
                  <a:txBody>
                    <a:bodyPr/>
                    <a:lstStyle/>
                    <a:p>
                      <a:r>
                        <a:rPr lang="es-CO" sz="1600" dirty="0">
                          <a:solidFill>
                            <a:srgbClr val="1F1A34"/>
                          </a:solidFill>
                          <a:latin typeface="Arial" panose="020B0604020202020204" pitchFamily="34" charset="0"/>
                          <a:cs typeface="Arial" panose="020B0604020202020204" pitchFamily="34" charset="0"/>
                        </a:rPr>
                        <a:t>Gastrostomía</a:t>
                      </a:r>
                    </a:p>
                  </a:txBody>
                  <a:tcPr marL="74461" marR="74461" marT="37231" marB="3723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600" dirty="0">
                          <a:solidFill>
                            <a:srgbClr val="1F1A34"/>
                          </a:solidFill>
                          <a:latin typeface="Arial" panose="020B0604020202020204" pitchFamily="34" charset="0"/>
                          <a:cs typeface="Arial" panose="020B0604020202020204" pitchFamily="34" charset="0"/>
                        </a:rPr>
                        <a:t>Quirúrgica</a:t>
                      </a:r>
                    </a:p>
                    <a:p>
                      <a:pPr algn="ctr"/>
                      <a:r>
                        <a:rPr lang="es-CO" sz="1600" dirty="0">
                          <a:solidFill>
                            <a:srgbClr val="1F1A34"/>
                          </a:solidFill>
                          <a:latin typeface="Arial" panose="020B0604020202020204" pitchFamily="34" charset="0"/>
                          <a:cs typeface="Arial" panose="020B0604020202020204" pitchFamily="34" charset="0"/>
                        </a:rPr>
                        <a:t>PEG</a:t>
                      </a:r>
                    </a:p>
                    <a:p>
                      <a:pPr algn="ctr"/>
                      <a:r>
                        <a:rPr lang="es-CO" sz="1600" dirty="0">
                          <a:solidFill>
                            <a:srgbClr val="1F1A34"/>
                          </a:solidFill>
                          <a:latin typeface="Arial" panose="020B0604020202020204" pitchFamily="34" charset="0"/>
                          <a:cs typeface="Arial" panose="020B0604020202020204" pitchFamily="34" charset="0"/>
                        </a:rPr>
                        <a:t>Radiológi</a:t>
                      </a:r>
                      <a:r>
                        <a:rPr lang="es-CO" sz="1600" baseline="0" dirty="0">
                          <a:solidFill>
                            <a:srgbClr val="1F1A34"/>
                          </a:solidFill>
                          <a:latin typeface="Arial" panose="020B0604020202020204" pitchFamily="34" charset="0"/>
                          <a:cs typeface="Arial" panose="020B0604020202020204" pitchFamily="34" charset="0"/>
                        </a:rPr>
                        <a:t>ca</a:t>
                      </a:r>
                      <a:endParaRPr lang="es-CO" sz="1600" dirty="0">
                        <a:solidFill>
                          <a:srgbClr val="1F1A34"/>
                        </a:solidFill>
                        <a:latin typeface="Arial" panose="020B0604020202020204" pitchFamily="34" charset="0"/>
                        <a:cs typeface="Arial" panose="020B0604020202020204" pitchFamily="34" charset="0"/>
                      </a:endParaRPr>
                    </a:p>
                  </a:txBody>
                  <a:tcPr marL="74461" marR="74461" marT="37231" marB="37231">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933309"/>
                  </a:ext>
                </a:extLst>
              </a:tr>
              <a:tr h="744615">
                <a:tc vMerge="1">
                  <a:txBody>
                    <a:bodyPr/>
                    <a:lstStyle/>
                    <a:p>
                      <a:endParaRPr lang="es-CO"/>
                    </a:p>
                  </a:txBody>
                  <a:tcPr/>
                </a:tc>
                <a:tc>
                  <a:txBody>
                    <a:bodyPr/>
                    <a:lstStyle/>
                    <a:p>
                      <a:r>
                        <a:rPr lang="es-CO" sz="1600" dirty="0" err="1">
                          <a:solidFill>
                            <a:srgbClr val="1F1A34"/>
                          </a:solidFill>
                          <a:latin typeface="Arial" panose="020B0604020202020204" pitchFamily="34" charset="0"/>
                          <a:cs typeface="Arial" panose="020B0604020202020204" pitchFamily="34" charset="0"/>
                        </a:rPr>
                        <a:t>Yeyunostomía</a:t>
                      </a:r>
                      <a:endParaRPr lang="es-CO" sz="1600" dirty="0">
                        <a:solidFill>
                          <a:srgbClr val="1F1A34"/>
                        </a:solidFill>
                        <a:latin typeface="Arial" panose="020B0604020202020204" pitchFamily="34" charset="0"/>
                        <a:cs typeface="Arial" panose="020B0604020202020204" pitchFamily="34" charset="0"/>
                      </a:endParaRPr>
                    </a:p>
                  </a:txBody>
                  <a:tcPr marL="74461" marR="74461" marT="37231" marB="37231">
                    <a:lnT w="12700" cap="flat" cmpd="sng" algn="ctr">
                      <a:solidFill>
                        <a:schemeClr val="tx1"/>
                      </a:solidFill>
                      <a:prstDash val="solid"/>
                      <a:round/>
                      <a:headEnd type="none" w="med" len="med"/>
                      <a:tailEnd type="none" w="med" len="med"/>
                    </a:lnT>
                  </a:tcPr>
                </a:tc>
                <a:tc>
                  <a:txBody>
                    <a:bodyPr/>
                    <a:lstStyle/>
                    <a:p>
                      <a:pPr algn="ctr"/>
                      <a:r>
                        <a:rPr lang="es-CO" sz="1600" dirty="0">
                          <a:solidFill>
                            <a:srgbClr val="1F1A34"/>
                          </a:solidFill>
                          <a:latin typeface="Arial" panose="020B0604020202020204" pitchFamily="34" charset="0"/>
                          <a:cs typeface="Arial" panose="020B0604020202020204" pitchFamily="34" charset="0"/>
                        </a:rPr>
                        <a:t>Quirúrgica</a:t>
                      </a:r>
                    </a:p>
                    <a:p>
                      <a:pPr algn="ctr"/>
                      <a:r>
                        <a:rPr lang="es-CO" sz="1600" dirty="0">
                          <a:solidFill>
                            <a:srgbClr val="1F1A34"/>
                          </a:solidFill>
                          <a:latin typeface="Arial" panose="020B0604020202020204" pitchFamily="34" charset="0"/>
                          <a:cs typeface="Arial" panose="020B0604020202020204" pitchFamily="34" charset="0"/>
                        </a:rPr>
                        <a:t>Endoscópica</a:t>
                      </a:r>
                    </a:p>
                    <a:p>
                      <a:pPr algn="ctr"/>
                      <a:r>
                        <a:rPr lang="es-CO" sz="1600" dirty="0">
                          <a:solidFill>
                            <a:srgbClr val="1F1A34"/>
                          </a:solidFill>
                          <a:latin typeface="Arial" panose="020B0604020202020204" pitchFamily="34" charset="0"/>
                          <a:cs typeface="Arial" panose="020B0604020202020204" pitchFamily="34" charset="0"/>
                        </a:rPr>
                        <a:t>Radiológica</a:t>
                      </a:r>
                    </a:p>
                  </a:txBody>
                  <a:tcPr marL="74461" marR="74461" marT="37231" marB="3723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190877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48443" y="74364"/>
            <a:ext cx="9895114" cy="1325563"/>
          </a:xfrm>
        </p:spPr>
        <p:txBody>
          <a:bodyPr>
            <a:normAutofit/>
          </a:bodyPr>
          <a:lstStyle/>
          <a:p>
            <a:pPr algn="ctr"/>
            <a:r>
              <a:rPr lang="es-CO" sz="3200" b="1" dirty="0">
                <a:solidFill>
                  <a:srgbClr val="1F1A34"/>
                </a:solidFill>
                <a:latin typeface="Arial" pitchFamily="34" charset="0"/>
                <a:cs typeface="Arial" pitchFamily="34" charset="0"/>
              </a:rPr>
              <a:t>Vía de acceso de alimentación gástrica </a:t>
            </a:r>
          </a:p>
        </p:txBody>
      </p:sp>
      <p:sp>
        <p:nvSpPr>
          <p:cNvPr id="3" name="2 Marcador de contenido"/>
          <p:cNvSpPr>
            <a:spLocks noGrp="1"/>
          </p:cNvSpPr>
          <p:nvPr>
            <p:ph idx="1"/>
          </p:nvPr>
        </p:nvSpPr>
        <p:spPr>
          <a:xfrm>
            <a:off x="914525" y="1916880"/>
            <a:ext cx="4057651" cy="4067635"/>
          </a:xfrm>
        </p:spPr>
        <p:txBody>
          <a:bodyPr>
            <a:noAutofit/>
          </a:bodyPr>
          <a:lstStyle/>
          <a:p>
            <a:pPr marL="17463" indent="-17463">
              <a:buNone/>
            </a:pPr>
            <a:r>
              <a:rPr lang="es-CO" sz="2000" b="1" dirty="0">
                <a:solidFill>
                  <a:schemeClr val="accent5">
                    <a:lumMod val="50000"/>
                  </a:schemeClr>
                </a:solidFill>
                <a:latin typeface="Arial" pitchFamily="34" charset="0"/>
                <a:cs typeface="Arial" pitchFamily="34" charset="0"/>
              </a:rPr>
              <a:t>Paso </a:t>
            </a:r>
            <a:r>
              <a:rPr lang="es-CO" sz="2000" b="1" dirty="0" err="1">
                <a:solidFill>
                  <a:schemeClr val="accent5">
                    <a:lumMod val="50000"/>
                  </a:schemeClr>
                </a:solidFill>
                <a:latin typeface="Arial" pitchFamily="34" charset="0"/>
                <a:cs typeface="Arial" pitchFamily="34" charset="0"/>
              </a:rPr>
              <a:t>transnasal</a:t>
            </a:r>
            <a:r>
              <a:rPr lang="es-CO" sz="2000" b="1" dirty="0">
                <a:solidFill>
                  <a:schemeClr val="accent5">
                    <a:lumMod val="50000"/>
                  </a:schemeClr>
                </a:solidFill>
                <a:latin typeface="Arial" pitchFamily="34" charset="0"/>
                <a:cs typeface="Arial" pitchFamily="34" charset="0"/>
              </a:rPr>
              <a:t> de la sonda al estómago:</a:t>
            </a:r>
          </a:p>
          <a:p>
            <a:pPr>
              <a:buNone/>
            </a:pPr>
            <a:r>
              <a:rPr lang="es-CO" sz="1700" b="1" dirty="0">
                <a:solidFill>
                  <a:srgbClr val="1F1A34"/>
                </a:solidFill>
                <a:latin typeface="Arial" pitchFamily="34" charset="0"/>
                <a:cs typeface="Arial" pitchFamily="34" charset="0"/>
              </a:rPr>
              <a:t>Inconvenientes: </a:t>
            </a:r>
          </a:p>
          <a:p>
            <a:pPr>
              <a:buClr>
                <a:schemeClr val="accent5">
                  <a:lumMod val="50000"/>
                </a:schemeClr>
              </a:buClr>
            </a:pPr>
            <a:r>
              <a:rPr lang="es-CO" sz="1700" dirty="0">
                <a:solidFill>
                  <a:srgbClr val="1F1A34"/>
                </a:solidFill>
                <a:latin typeface="Arial" pitchFamily="34" charset="0"/>
                <a:cs typeface="Arial" pitchFamily="34" charset="0"/>
              </a:rPr>
              <a:t>Incómoda </a:t>
            </a:r>
          </a:p>
          <a:p>
            <a:pPr>
              <a:buClr>
                <a:schemeClr val="accent5">
                  <a:lumMod val="50000"/>
                </a:schemeClr>
              </a:buClr>
            </a:pPr>
            <a:r>
              <a:rPr lang="es-CO" sz="1700" dirty="0">
                <a:solidFill>
                  <a:srgbClr val="1F1A34"/>
                </a:solidFill>
                <a:latin typeface="Arial" pitchFamily="34" charset="0"/>
                <a:cs typeface="Arial" pitchFamily="34" charset="0"/>
              </a:rPr>
              <a:t>Antiestética</a:t>
            </a:r>
          </a:p>
          <a:p>
            <a:pPr>
              <a:buClr>
                <a:schemeClr val="accent5">
                  <a:lumMod val="50000"/>
                </a:schemeClr>
              </a:buClr>
            </a:pPr>
            <a:r>
              <a:rPr lang="es-CO" sz="1700" dirty="0">
                <a:solidFill>
                  <a:srgbClr val="1F1A34"/>
                </a:solidFill>
                <a:latin typeface="Arial" pitchFamily="34" charset="0"/>
                <a:cs typeface="Arial" pitchFamily="34" charset="0"/>
              </a:rPr>
              <a:t>Riesgo aspiración en pacientes inconscientes</a:t>
            </a:r>
          </a:p>
          <a:p>
            <a:pPr>
              <a:buClr>
                <a:schemeClr val="accent5">
                  <a:lumMod val="50000"/>
                </a:schemeClr>
              </a:buClr>
            </a:pPr>
            <a:r>
              <a:rPr lang="es-CO" sz="1700" dirty="0">
                <a:solidFill>
                  <a:srgbClr val="1F1A34"/>
                </a:solidFill>
                <a:latin typeface="Arial" pitchFamily="34" charset="0"/>
                <a:cs typeface="Arial" pitchFamily="34" charset="0"/>
              </a:rPr>
              <a:t>Corto plazo  (4 – 6 semanas)</a:t>
            </a:r>
          </a:p>
          <a:p>
            <a:pPr>
              <a:buClr>
                <a:schemeClr val="accent5">
                  <a:lumMod val="50000"/>
                </a:schemeClr>
              </a:buClr>
            </a:pPr>
            <a:r>
              <a:rPr lang="es-CO" sz="1700" dirty="0">
                <a:solidFill>
                  <a:srgbClr val="1F1A34"/>
                </a:solidFill>
                <a:latin typeface="Arial" pitchFamily="34" charset="0"/>
                <a:cs typeface="Arial" pitchFamily="34" charset="0"/>
              </a:rPr>
              <a:t>Consientes (preservar reflejo náuseas y  tusígeno)</a:t>
            </a:r>
          </a:p>
          <a:p>
            <a:pPr>
              <a:buClr>
                <a:schemeClr val="accent5">
                  <a:lumMod val="50000"/>
                </a:schemeClr>
              </a:buClr>
            </a:pPr>
            <a:r>
              <a:rPr lang="es-CO" sz="1700" dirty="0">
                <a:solidFill>
                  <a:srgbClr val="1F1A34"/>
                </a:solidFill>
                <a:latin typeface="Arial" pitchFamily="34" charset="0"/>
                <a:cs typeface="Arial" pitchFamily="34" charset="0"/>
              </a:rPr>
              <a:t>Tracto Digestivo funcionante              (no reflujo gastroesofágico /vaciamiento gástrico normal)</a:t>
            </a:r>
          </a:p>
        </p:txBody>
      </p:sp>
      <p:grpSp>
        <p:nvGrpSpPr>
          <p:cNvPr id="10" name="11 Grupo"/>
          <p:cNvGrpSpPr/>
          <p:nvPr/>
        </p:nvGrpSpPr>
        <p:grpSpPr>
          <a:xfrm>
            <a:off x="4885371" y="1742824"/>
            <a:ext cx="3292329" cy="4415749"/>
            <a:chOff x="816429" y="1219200"/>
            <a:chExt cx="2340428" cy="5076825"/>
          </a:xfrm>
        </p:grpSpPr>
        <p:pic>
          <p:nvPicPr>
            <p:cNvPr id="11" name="Picture 2" descr="sng_1"/>
            <p:cNvPicPr>
              <a:picLocks noChangeAspect="1" noChangeArrowheads="1"/>
            </p:cNvPicPr>
            <p:nvPr/>
          </p:nvPicPr>
          <p:blipFill>
            <a:blip r:embed="rId3"/>
            <a:srcRect l="51272" t="3798" r="1375" b="11867"/>
            <a:stretch>
              <a:fillRect/>
            </a:stretch>
          </p:blipFill>
          <p:spPr bwMode="auto">
            <a:xfrm>
              <a:off x="816429" y="1219200"/>
              <a:ext cx="2340428" cy="507682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
          <p:nvSpPr>
            <p:cNvPr id="12" name="9 Rectángulo"/>
            <p:cNvSpPr/>
            <p:nvPr/>
          </p:nvSpPr>
          <p:spPr>
            <a:xfrm>
              <a:off x="2536371" y="1284906"/>
              <a:ext cx="620486" cy="4815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8" name="2 Marcador de contenido"/>
          <p:cNvSpPr txBox="1">
            <a:spLocks/>
          </p:cNvSpPr>
          <p:nvPr/>
        </p:nvSpPr>
        <p:spPr>
          <a:xfrm>
            <a:off x="8785395" y="2480465"/>
            <a:ext cx="2672715" cy="291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s-CO" sz="2000" b="1" dirty="0">
                <a:solidFill>
                  <a:schemeClr val="accent5">
                    <a:lumMod val="50000"/>
                  </a:schemeClr>
                </a:solidFill>
                <a:latin typeface="Arial" pitchFamily="34" charset="0"/>
                <a:cs typeface="Arial" pitchFamily="34" charset="0"/>
              </a:rPr>
              <a:t>Tipos de sondas Nasogástricas </a:t>
            </a:r>
          </a:p>
          <a:p>
            <a:pPr>
              <a:buClr>
                <a:schemeClr val="accent5">
                  <a:lumMod val="50000"/>
                </a:schemeClr>
              </a:buClr>
            </a:pPr>
            <a:r>
              <a:rPr lang="es-CO" sz="1700" dirty="0">
                <a:solidFill>
                  <a:srgbClr val="1F1A34"/>
                </a:solidFill>
                <a:latin typeface="Arial" pitchFamily="34" charset="0"/>
                <a:cs typeface="Arial" pitchFamily="34" charset="0"/>
              </a:rPr>
              <a:t>Calibre 8-12Fr </a:t>
            </a:r>
          </a:p>
          <a:p>
            <a:pPr>
              <a:buClr>
                <a:schemeClr val="accent5">
                  <a:lumMod val="50000"/>
                </a:schemeClr>
              </a:buClr>
            </a:pPr>
            <a:r>
              <a:rPr lang="es-CO" sz="1700" dirty="0">
                <a:solidFill>
                  <a:srgbClr val="1F1A34"/>
                </a:solidFill>
                <a:latin typeface="Arial" pitchFamily="34" charset="0"/>
                <a:cs typeface="Arial" pitchFamily="34" charset="0"/>
              </a:rPr>
              <a:t>Poliuretano (No PVC) </a:t>
            </a:r>
          </a:p>
          <a:p>
            <a:pPr>
              <a:buClr>
                <a:schemeClr val="accent5">
                  <a:lumMod val="50000"/>
                </a:schemeClr>
              </a:buClr>
            </a:pPr>
            <a:r>
              <a:rPr lang="es-CO" sz="1700" dirty="0">
                <a:solidFill>
                  <a:srgbClr val="1F1A34"/>
                </a:solidFill>
                <a:latin typeface="Arial" pitchFamily="34" charset="0"/>
                <a:cs typeface="Arial" pitchFamily="34" charset="0"/>
              </a:rPr>
              <a:t>Radiopacas </a:t>
            </a:r>
          </a:p>
          <a:p>
            <a:pPr>
              <a:buClr>
                <a:schemeClr val="accent5">
                  <a:lumMod val="50000"/>
                </a:schemeClr>
              </a:buClr>
            </a:pPr>
            <a:r>
              <a:rPr lang="es-CO" sz="1700" dirty="0">
                <a:solidFill>
                  <a:srgbClr val="1F1A34"/>
                </a:solidFill>
                <a:latin typeface="Arial" pitchFamily="34" charset="0"/>
                <a:cs typeface="Arial" pitchFamily="34" charset="0"/>
              </a:rPr>
              <a:t>Orificios distales</a:t>
            </a:r>
          </a:p>
          <a:p>
            <a:pPr>
              <a:buClr>
                <a:schemeClr val="accent5">
                  <a:lumMod val="50000"/>
                </a:schemeClr>
              </a:buClr>
            </a:pPr>
            <a:r>
              <a:rPr lang="es-CO" sz="1700" dirty="0">
                <a:solidFill>
                  <a:srgbClr val="1F1A34"/>
                </a:solidFill>
                <a:latin typeface="Arial" pitchFamily="34" charset="0"/>
                <a:cs typeface="Arial" pitchFamily="34" charset="0"/>
              </a:rPr>
              <a:t>Marcación  externa</a:t>
            </a:r>
          </a:p>
          <a:p>
            <a:pPr>
              <a:buClr>
                <a:schemeClr val="accent5">
                  <a:lumMod val="50000"/>
                </a:schemeClr>
              </a:buClr>
            </a:pPr>
            <a:r>
              <a:rPr lang="es-CO" sz="1700" dirty="0">
                <a:solidFill>
                  <a:srgbClr val="1F1A34"/>
                </a:solidFill>
                <a:latin typeface="Arial" pitchFamily="34" charset="0"/>
                <a:cs typeface="Arial" pitchFamily="34" charset="0"/>
              </a:rPr>
              <a:t>90-110cm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3318639" y="1584473"/>
            <a:ext cx="872851" cy="3029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12 Rectángulo"/>
          <p:cNvSpPr/>
          <p:nvPr/>
        </p:nvSpPr>
        <p:spPr>
          <a:xfrm flipH="1">
            <a:off x="1948662" y="237632"/>
            <a:ext cx="8316686" cy="1077218"/>
          </a:xfrm>
          <a:prstGeom prst="rect">
            <a:avLst/>
          </a:prstGeom>
        </p:spPr>
        <p:txBody>
          <a:bodyPr wrap="square">
            <a:spAutoFit/>
          </a:bodyPr>
          <a:lstStyle/>
          <a:p>
            <a:pPr algn="ctr"/>
            <a:r>
              <a:rPr lang="es-CO" sz="3200" b="1" dirty="0">
                <a:solidFill>
                  <a:srgbClr val="1F1A34"/>
                </a:solidFill>
                <a:latin typeface="Arial" pitchFamily="34" charset="0"/>
                <a:cs typeface="Arial" pitchFamily="34" charset="0"/>
              </a:rPr>
              <a:t>Vía de acceso de alimentación </a:t>
            </a:r>
          </a:p>
          <a:p>
            <a:pPr algn="ctr"/>
            <a:r>
              <a:rPr lang="es-CO" sz="3200" b="1" dirty="0">
                <a:solidFill>
                  <a:srgbClr val="1F1A34"/>
                </a:solidFill>
                <a:latin typeface="Arial" pitchFamily="34" charset="0"/>
                <a:cs typeface="Arial" pitchFamily="34" charset="0"/>
              </a:rPr>
              <a:t>post pilórica </a:t>
            </a:r>
            <a:endParaRPr lang="es-CO" sz="3200" dirty="0">
              <a:solidFill>
                <a:srgbClr val="1F1A34"/>
              </a:solidFill>
            </a:endParaRPr>
          </a:p>
        </p:txBody>
      </p:sp>
      <p:grpSp>
        <p:nvGrpSpPr>
          <p:cNvPr id="29" name="11 Grupo"/>
          <p:cNvGrpSpPr/>
          <p:nvPr/>
        </p:nvGrpSpPr>
        <p:grpSpPr>
          <a:xfrm>
            <a:off x="1071027" y="1904900"/>
            <a:ext cx="3292329" cy="4415750"/>
            <a:chOff x="816429" y="1219199"/>
            <a:chExt cx="2340428" cy="5076826"/>
          </a:xfrm>
        </p:grpSpPr>
        <p:pic>
          <p:nvPicPr>
            <p:cNvPr id="30" name="Picture 2" descr="sng_1"/>
            <p:cNvPicPr>
              <a:picLocks noChangeAspect="1" noChangeArrowheads="1"/>
            </p:cNvPicPr>
            <p:nvPr/>
          </p:nvPicPr>
          <p:blipFill>
            <a:blip r:embed="rId3"/>
            <a:srcRect l="51272" t="3798" r="1375" b="11867"/>
            <a:stretch>
              <a:fillRect/>
            </a:stretch>
          </p:blipFill>
          <p:spPr bwMode="auto">
            <a:xfrm>
              <a:off x="816429" y="1219200"/>
              <a:ext cx="2340428" cy="5076825"/>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
          <p:nvSpPr>
            <p:cNvPr id="31" name="9 Rectángulo"/>
            <p:cNvSpPr/>
            <p:nvPr/>
          </p:nvSpPr>
          <p:spPr>
            <a:xfrm>
              <a:off x="2536371" y="1219199"/>
              <a:ext cx="620486" cy="658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32" name="Grupo 19">
            <a:extLst>
              <a:ext uri="{FF2B5EF4-FFF2-40B4-BE49-F238E27FC236}">
                <a16:creationId xmlns:a16="http://schemas.microsoft.com/office/drawing/2014/main" id="{58996CDB-8290-0445-AECB-48C9ADE96CAC}"/>
              </a:ext>
            </a:extLst>
          </p:cNvPr>
          <p:cNvGrpSpPr/>
          <p:nvPr/>
        </p:nvGrpSpPr>
        <p:grpSpPr>
          <a:xfrm>
            <a:off x="4786992" y="1518557"/>
            <a:ext cx="6900077" cy="4616384"/>
            <a:chOff x="2779028" y="1064582"/>
            <a:chExt cx="7152802" cy="5348294"/>
          </a:xfrm>
        </p:grpSpPr>
        <p:sp>
          <p:nvSpPr>
            <p:cNvPr id="33" name="Elipse 11">
              <a:extLst>
                <a:ext uri="{FF2B5EF4-FFF2-40B4-BE49-F238E27FC236}">
                  <a16:creationId xmlns:a16="http://schemas.microsoft.com/office/drawing/2014/main" id="{79CF1EC0-D5E7-BF45-9255-7CF7901E0759}"/>
                </a:ext>
              </a:extLst>
            </p:cNvPr>
            <p:cNvSpPr/>
            <p:nvPr/>
          </p:nvSpPr>
          <p:spPr>
            <a:xfrm>
              <a:off x="3856713" y="1283061"/>
              <a:ext cx="4820554" cy="4820554"/>
            </a:xfrm>
            <a:prstGeom prst="ellipse">
              <a:avLst/>
            </a:prstGeom>
            <a:noFill/>
            <a:ln w="28575"/>
          </p:spPr>
          <p:style>
            <a:lnRef idx="2">
              <a:schemeClr val="accent5"/>
            </a:lnRef>
            <a:fillRef idx="1">
              <a:schemeClr val="lt1"/>
            </a:fillRef>
            <a:effectRef idx="0">
              <a:schemeClr val="accent5"/>
            </a:effectRef>
            <a:fontRef idx="minor">
              <a:schemeClr val="dk1"/>
            </a:fontRef>
          </p:style>
          <p:txBody>
            <a:bodyPr rtlCol="0" anchor="ctr"/>
            <a:lstStyle/>
            <a:p>
              <a:pPr algn="ctr"/>
              <a:endParaRPr lang="es-CO" dirty="0"/>
            </a:p>
          </p:txBody>
        </p:sp>
        <p:sp>
          <p:nvSpPr>
            <p:cNvPr id="34" name="Rectángulo: esquinas redondeadas 3">
              <a:extLst>
                <a:ext uri="{FF2B5EF4-FFF2-40B4-BE49-F238E27FC236}">
                  <a16:creationId xmlns:a16="http://schemas.microsoft.com/office/drawing/2014/main" id="{ABFCED76-E0DA-1B43-A846-5BDF1DE93751}"/>
                </a:ext>
              </a:extLst>
            </p:cNvPr>
            <p:cNvSpPr/>
            <p:nvPr/>
          </p:nvSpPr>
          <p:spPr>
            <a:xfrm>
              <a:off x="5332640" y="1064582"/>
              <a:ext cx="1812471" cy="9797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rial" pitchFamily="34" charset="0"/>
                  <a:cs typeface="Arial" pitchFamily="34" charset="0"/>
                </a:rPr>
                <a:t>Riesgo de aspiración</a:t>
              </a:r>
            </a:p>
          </p:txBody>
        </p:sp>
        <p:sp>
          <p:nvSpPr>
            <p:cNvPr id="35" name="Rectángulo: esquinas redondeadas 6">
              <a:extLst>
                <a:ext uri="{FF2B5EF4-FFF2-40B4-BE49-F238E27FC236}">
                  <a16:creationId xmlns:a16="http://schemas.microsoft.com/office/drawing/2014/main" id="{FCBADB8B-1057-A840-8C59-C0360BBC0D2B}"/>
                </a:ext>
              </a:extLst>
            </p:cNvPr>
            <p:cNvSpPr/>
            <p:nvPr/>
          </p:nvSpPr>
          <p:spPr>
            <a:xfrm>
              <a:off x="7621753" y="2184933"/>
              <a:ext cx="2234488" cy="9797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rial" pitchFamily="34" charset="0"/>
                  <a:cs typeface="Arial" pitchFamily="34" charset="0"/>
                </a:rPr>
                <a:t>Tracto gastrointestinal proximal alterado</a:t>
              </a:r>
            </a:p>
          </p:txBody>
        </p:sp>
        <p:sp>
          <p:nvSpPr>
            <p:cNvPr id="36" name="Rectángulo: esquinas redondeadas 7">
              <a:extLst>
                <a:ext uri="{FF2B5EF4-FFF2-40B4-BE49-F238E27FC236}">
                  <a16:creationId xmlns:a16="http://schemas.microsoft.com/office/drawing/2014/main" id="{8088D50D-C20E-3A4D-A49A-A9DBE1CF4B3B}"/>
                </a:ext>
              </a:extLst>
            </p:cNvPr>
            <p:cNvSpPr/>
            <p:nvPr/>
          </p:nvSpPr>
          <p:spPr>
            <a:xfrm>
              <a:off x="7550605" y="4062669"/>
              <a:ext cx="2381225" cy="132873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rial" pitchFamily="34" charset="0"/>
                  <a:cs typeface="Arial" pitchFamily="34" charset="0"/>
                </a:rPr>
                <a:t>Método de infusión continua </a:t>
              </a:r>
            </a:p>
          </p:txBody>
        </p:sp>
        <p:sp>
          <p:nvSpPr>
            <p:cNvPr id="37" name="Rectángulo: esquinas redondeadas 8">
              <a:extLst>
                <a:ext uri="{FF2B5EF4-FFF2-40B4-BE49-F238E27FC236}">
                  <a16:creationId xmlns:a16="http://schemas.microsoft.com/office/drawing/2014/main" id="{F0A57051-C9C6-4941-A84E-BE00494E9399}"/>
                </a:ext>
              </a:extLst>
            </p:cNvPr>
            <p:cNvSpPr/>
            <p:nvPr/>
          </p:nvSpPr>
          <p:spPr>
            <a:xfrm>
              <a:off x="5272435" y="5433146"/>
              <a:ext cx="1812471" cy="9797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rial" pitchFamily="34" charset="0"/>
                  <a:cs typeface="Arial" pitchFamily="34" charset="0"/>
                </a:rPr>
                <a:t>Utilizado para NE trófica </a:t>
              </a:r>
            </a:p>
          </p:txBody>
        </p:sp>
        <p:sp>
          <p:nvSpPr>
            <p:cNvPr id="38" name="Rectángulo: esquinas redondeadas 9">
              <a:extLst>
                <a:ext uri="{FF2B5EF4-FFF2-40B4-BE49-F238E27FC236}">
                  <a16:creationId xmlns:a16="http://schemas.microsoft.com/office/drawing/2014/main" id="{12BB4FA4-9A01-984B-9DFA-3B4A1811BADB}"/>
                </a:ext>
              </a:extLst>
            </p:cNvPr>
            <p:cNvSpPr/>
            <p:nvPr/>
          </p:nvSpPr>
          <p:spPr>
            <a:xfrm>
              <a:off x="3050779" y="4297981"/>
              <a:ext cx="1812471" cy="9797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rial" pitchFamily="34" charset="0"/>
                  <a:cs typeface="Arial" pitchFamily="34" charset="0"/>
                </a:rPr>
                <a:t>Paciente con gastroparesia </a:t>
              </a:r>
            </a:p>
          </p:txBody>
        </p:sp>
        <p:sp>
          <p:nvSpPr>
            <p:cNvPr id="39" name="Rectángulo: esquinas redondeadas 10">
              <a:extLst>
                <a:ext uri="{FF2B5EF4-FFF2-40B4-BE49-F238E27FC236}">
                  <a16:creationId xmlns:a16="http://schemas.microsoft.com/office/drawing/2014/main" id="{F36CB702-EDA7-974E-9264-F2003FED0A4C}"/>
                </a:ext>
              </a:extLst>
            </p:cNvPr>
            <p:cNvSpPr/>
            <p:nvPr/>
          </p:nvSpPr>
          <p:spPr>
            <a:xfrm>
              <a:off x="2779028" y="2184933"/>
              <a:ext cx="2155371" cy="109295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latin typeface="Arial" pitchFamily="34" charset="0"/>
                  <a:cs typeface="Arial" pitchFamily="34" charset="0"/>
                </a:rPr>
                <a:t>Íleo gástrico </a:t>
              </a:r>
            </a:p>
          </p:txBody>
        </p:sp>
        <p:sp>
          <p:nvSpPr>
            <p:cNvPr id="40" name="Diagrama de flujo: extraer 12">
              <a:extLst>
                <a:ext uri="{FF2B5EF4-FFF2-40B4-BE49-F238E27FC236}">
                  <a16:creationId xmlns:a16="http://schemas.microsoft.com/office/drawing/2014/main" id="{D2477E68-EAA6-544B-A5A0-890CDAC07D87}"/>
                </a:ext>
              </a:extLst>
            </p:cNvPr>
            <p:cNvSpPr/>
            <p:nvPr/>
          </p:nvSpPr>
          <p:spPr>
            <a:xfrm rot="8100000">
              <a:off x="7523566" y="1579125"/>
              <a:ext cx="321117" cy="321117"/>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1" name="Diagrama de flujo: extraer 13">
              <a:extLst>
                <a:ext uri="{FF2B5EF4-FFF2-40B4-BE49-F238E27FC236}">
                  <a16:creationId xmlns:a16="http://schemas.microsoft.com/office/drawing/2014/main" id="{63C4337A-A371-754B-8AB8-1546F4A99184}"/>
                </a:ext>
              </a:extLst>
            </p:cNvPr>
            <p:cNvSpPr/>
            <p:nvPr/>
          </p:nvSpPr>
          <p:spPr>
            <a:xfrm rot="10800000">
              <a:off x="8484050" y="3588863"/>
              <a:ext cx="321117" cy="321117"/>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2" name="Diagrama de flujo: extraer 14">
              <a:extLst>
                <a:ext uri="{FF2B5EF4-FFF2-40B4-BE49-F238E27FC236}">
                  <a16:creationId xmlns:a16="http://schemas.microsoft.com/office/drawing/2014/main" id="{AE8BD248-8A22-8044-B051-1340A392D155}"/>
                </a:ext>
              </a:extLst>
            </p:cNvPr>
            <p:cNvSpPr/>
            <p:nvPr/>
          </p:nvSpPr>
          <p:spPr>
            <a:xfrm rot="13940068">
              <a:off x="7403989" y="5552203"/>
              <a:ext cx="321117" cy="321117"/>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3" name="Diagrama de flujo: extraer 15">
              <a:extLst>
                <a:ext uri="{FF2B5EF4-FFF2-40B4-BE49-F238E27FC236}">
                  <a16:creationId xmlns:a16="http://schemas.microsoft.com/office/drawing/2014/main" id="{FD9A88DD-284E-0548-B979-6D8AF52CB93D}"/>
                </a:ext>
              </a:extLst>
            </p:cNvPr>
            <p:cNvSpPr/>
            <p:nvPr/>
          </p:nvSpPr>
          <p:spPr>
            <a:xfrm rot="2700000">
              <a:off x="4646106" y="1646795"/>
              <a:ext cx="321117" cy="321117"/>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4" name="Diagrama de flujo: extraer 16">
              <a:extLst>
                <a:ext uri="{FF2B5EF4-FFF2-40B4-BE49-F238E27FC236}">
                  <a16:creationId xmlns:a16="http://schemas.microsoft.com/office/drawing/2014/main" id="{1B19C5F6-965B-2B46-B14B-7EB273D4FAEF}"/>
                </a:ext>
              </a:extLst>
            </p:cNvPr>
            <p:cNvSpPr/>
            <p:nvPr/>
          </p:nvSpPr>
          <p:spPr>
            <a:xfrm>
              <a:off x="3696154" y="3608907"/>
              <a:ext cx="321117" cy="321117"/>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5" name="Diagrama de flujo: extraer 17">
              <a:extLst>
                <a:ext uri="{FF2B5EF4-FFF2-40B4-BE49-F238E27FC236}">
                  <a16:creationId xmlns:a16="http://schemas.microsoft.com/office/drawing/2014/main" id="{B85C21AE-1629-E345-8008-C05CC4BBC3EC}"/>
                </a:ext>
              </a:extLst>
            </p:cNvPr>
            <p:cNvSpPr/>
            <p:nvPr/>
          </p:nvSpPr>
          <p:spPr>
            <a:xfrm rot="18900000">
              <a:off x="4670033" y="5485109"/>
              <a:ext cx="321117" cy="321117"/>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6" name="Diagrama de flujo: terminador 18">
              <a:extLst>
                <a:ext uri="{FF2B5EF4-FFF2-40B4-BE49-F238E27FC236}">
                  <a16:creationId xmlns:a16="http://schemas.microsoft.com/office/drawing/2014/main" id="{66777F26-1B2E-E244-8AF6-029778718EAB}"/>
                </a:ext>
              </a:extLst>
            </p:cNvPr>
            <p:cNvSpPr/>
            <p:nvPr/>
          </p:nvSpPr>
          <p:spPr>
            <a:xfrm>
              <a:off x="4855996" y="3141209"/>
              <a:ext cx="2765758" cy="1224686"/>
            </a:xfrm>
            <a:prstGeom prst="flowChartTerminator">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2">
                      <a:lumMod val="75000"/>
                    </a:schemeClr>
                  </a:solidFill>
                  <a:latin typeface="Arial" pitchFamily="34" charset="0"/>
                  <a:cs typeface="Arial" pitchFamily="34" charset="0"/>
                </a:rPr>
                <a:t>Alimentación post pilórica </a:t>
              </a:r>
            </a:p>
          </p:txBody>
        </p:sp>
      </p:grpSp>
    </p:spTree>
    <p:extLst>
      <p:ext uri="{BB962C8B-B14F-4D97-AF65-F5344CB8AC3E}">
        <p14:creationId xmlns:p14="http://schemas.microsoft.com/office/powerpoint/2010/main" val="1315081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947862" y="260089"/>
            <a:ext cx="8296275" cy="1077218"/>
          </a:xfrm>
          <a:prstGeom prst="rect">
            <a:avLst/>
          </a:prstGeom>
        </p:spPr>
        <p:txBody>
          <a:bodyPr wrap="square">
            <a:spAutoFit/>
          </a:bodyPr>
          <a:lstStyle/>
          <a:p>
            <a:pPr algn="ctr"/>
            <a:r>
              <a:rPr lang="es-ES_tradnl" sz="3200" b="1" dirty="0">
                <a:solidFill>
                  <a:srgbClr val="1F1A34"/>
                </a:solidFill>
                <a:latin typeface="Arial" pitchFamily="34" charset="0"/>
                <a:cs typeface="Arial" pitchFamily="34" charset="0"/>
              </a:rPr>
              <a:t>Ventajas de la alimentación vía gástrica </a:t>
            </a:r>
            <a:r>
              <a:rPr lang="es-ES_tradnl" sz="3200" b="1" i="1" dirty="0">
                <a:solidFill>
                  <a:srgbClr val="1F1A34"/>
                </a:solidFill>
                <a:latin typeface="Arial" pitchFamily="34" charset="0"/>
                <a:cs typeface="Arial" pitchFamily="34" charset="0"/>
              </a:rPr>
              <a:t>vs</a:t>
            </a:r>
            <a:r>
              <a:rPr lang="es-ES_tradnl" sz="3200" b="1" dirty="0">
                <a:solidFill>
                  <a:srgbClr val="1F1A34"/>
                </a:solidFill>
                <a:latin typeface="Arial" pitchFamily="34" charset="0"/>
                <a:cs typeface="Arial" pitchFamily="34" charset="0"/>
              </a:rPr>
              <a:t>. duodenal-yeyunal</a:t>
            </a:r>
            <a:endParaRPr lang="es-CO" sz="3200" b="1" dirty="0">
              <a:solidFill>
                <a:srgbClr val="1F1A34"/>
              </a:solidFill>
              <a:latin typeface="Arial" pitchFamily="34" charset="0"/>
              <a:cs typeface="Arial" pitchFamily="34" charset="0"/>
            </a:endParaRPr>
          </a:p>
        </p:txBody>
      </p:sp>
      <p:sp>
        <p:nvSpPr>
          <p:cNvPr id="7" name="6 Rectángulo"/>
          <p:cNvSpPr/>
          <p:nvPr/>
        </p:nvSpPr>
        <p:spPr>
          <a:xfrm>
            <a:off x="1276349" y="1998186"/>
            <a:ext cx="10096500" cy="4062651"/>
          </a:xfrm>
          <a:prstGeom prst="rect">
            <a:avLst/>
          </a:prstGeom>
        </p:spPr>
        <p:txBody>
          <a:bodyPr wrap="square">
            <a:spAutoFit/>
          </a:bodyPr>
          <a:lstStyle/>
          <a:p>
            <a:pPr marL="342900" indent="-342900">
              <a:buClr>
                <a:schemeClr val="accent5">
                  <a:lumMod val="50000"/>
                </a:schemeClr>
              </a:buClr>
              <a:buFont typeface="Arial" panose="020B0604020202020204" pitchFamily="34" charset="0"/>
              <a:buChar char="•"/>
            </a:pPr>
            <a:r>
              <a:rPr lang="es-ES_tradnl" sz="2400" dirty="0">
                <a:solidFill>
                  <a:srgbClr val="1F1A34"/>
                </a:solidFill>
                <a:latin typeface="Arial" pitchFamily="34" charset="0"/>
                <a:cs typeface="Arial" pitchFamily="34" charset="0"/>
              </a:rPr>
              <a:t>Posibilidad de la administración en bolos                                      (Dietas hipertónicas </a:t>
            </a:r>
            <a:r>
              <a:rPr lang="es-CO" sz="2400" dirty="0">
                <a:solidFill>
                  <a:srgbClr val="1F1A34"/>
                </a:solidFill>
                <a:latin typeface="Arial" pitchFamily="34" charset="0"/>
                <a:cs typeface="Arial" pitchFamily="34" charset="0"/>
              </a:rPr>
              <a:t>se pueden administrar en bolos debido a su  dilución rápida por las secreciones gástricas</a:t>
            </a:r>
            <a:r>
              <a:rPr lang="es-ES_tradnl" sz="2400" dirty="0">
                <a:solidFill>
                  <a:srgbClr val="1F1A34"/>
                </a:solidFill>
                <a:latin typeface="Arial" pitchFamily="34" charset="0"/>
                <a:cs typeface="Arial" pitchFamily="34" charset="0"/>
              </a:rPr>
              <a:t>).</a:t>
            </a:r>
          </a:p>
          <a:p>
            <a:pPr marL="342900" indent="-342900">
              <a:buClr>
                <a:schemeClr val="accent5">
                  <a:lumMod val="50000"/>
                </a:schemeClr>
              </a:buClr>
              <a:buFont typeface="Arial" panose="020B0604020202020204" pitchFamily="34" charset="0"/>
              <a:buChar char="•"/>
            </a:pPr>
            <a:endParaRPr lang="es-ES_tradnl" sz="2400" dirty="0">
              <a:solidFill>
                <a:srgbClr val="1F1A34"/>
              </a:solidFill>
              <a:latin typeface="Arial" pitchFamily="34" charset="0"/>
              <a:cs typeface="Arial" pitchFamily="34" charset="0"/>
            </a:endParaRPr>
          </a:p>
          <a:p>
            <a:pPr marL="342900" indent="-342900">
              <a:buClr>
                <a:schemeClr val="accent5">
                  <a:lumMod val="50000"/>
                </a:schemeClr>
              </a:buClr>
              <a:buFont typeface="Arial" panose="020B0604020202020204" pitchFamily="34" charset="0"/>
              <a:buChar char="•"/>
            </a:pPr>
            <a:r>
              <a:rPr lang="es-ES_tradnl" sz="2400" dirty="0">
                <a:solidFill>
                  <a:srgbClr val="1F1A34"/>
                </a:solidFill>
                <a:latin typeface="Arial" pitchFamily="34" charset="0"/>
                <a:cs typeface="Arial" pitchFamily="34" charset="0"/>
              </a:rPr>
              <a:t>Acción más fisiológica de las enzimas digestivas sobre los nutrientes administrados.</a:t>
            </a:r>
          </a:p>
          <a:p>
            <a:pPr>
              <a:buClr>
                <a:schemeClr val="accent5">
                  <a:lumMod val="50000"/>
                </a:schemeClr>
              </a:buClr>
            </a:pPr>
            <a:endParaRPr lang="es-ES_tradnl" sz="2400" dirty="0">
              <a:solidFill>
                <a:srgbClr val="1F1A34"/>
              </a:solidFill>
              <a:latin typeface="Arial" pitchFamily="34" charset="0"/>
              <a:cs typeface="Arial" pitchFamily="34" charset="0"/>
            </a:endParaRPr>
          </a:p>
          <a:p>
            <a:pPr marL="342900" indent="-342900">
              <a:buClr>
                <a:schemeClr val="accent5">
                  <a:lumMod val="50000"/>
                </a:schemeClr>
              </a:buClr>
              <a:buFont typeface="Arial" panose="020B0604020202020204" pitchFamily="34" charset="0"/>
              <a:buChar char="•"/>
            </a:pPr>
            <a:r>
              <a:rPr lang="es-ES_tradnl" sz="2400" dirty="0">
                <a:solidFill>
                  <a:srgbClr val="1F1A34"/>
                </a:solidFill>
                <a:latin typeface="Arial" pitchFamily="34" charset="0"/>
                <a:cs typeface="Arial" pitchFamily="34" charset="0"/>
              </a:rPr>
              <a:t>Administración más segura de fármacos.</a:t>
            </a:r>
          </a:p>
          <a:p>
            <a:pPr marL="342900" indent="-342900">
              <a:buClr>
                <a:schemeClr val="accent5">
                  <a:lumMod val="50000"/>
                </a:schemeClr>
              </a:buClr>
              <a:buFont typeface="Arial" panose="020B0604020202020204" pitchFamily="34" charset="0"/>
              <a:buChar char="•"/>
            </a:pPr>
            <a:endParaRPr lang="es-ES_tradnl" sz="2400" dirty="0">
              <a:solidFill>
                <a:srgbClr val="1F1A34"/>
              </a:solidFill>
              <a:latin typeface="Arial" pitchFamily="34" charset="0"/>
              <a:cs typeface="Arial" pitchFamily="34" charset="0"/>
            </a:endParaRPr>
          </a:p>
          <a:p>
            <a:pPr marL="342900" indent="-342900">
              <a:buClr>
                <a:schemeClr val="accent5">
                  <a:lumMod val="50000"/>
                </a:schemeClr>
              </a:buClr>
              <a:buFont typeface="Arial" panose="020B0604020202020204" pitchFamily="34" charset="0"/>
              <a:buChar char="•"/>
            </a:pPr>
            <a:r>
              <a:rPr lang="es-CO" sz="2400" dirty="0">
                <a:solidFill>
                  <a:srgbClr val="1F1A34"/>
                </a:solidFill>
                <a:latin typeface="Arial" pitchFamily="34" charset="0"/>
                <a:cs typeface="Arial" pitchFamily="34" charset="0"/>
              </a:rPr>
              <a:t>Se asemeja al patrón de alimentación. </a:t>
            </a:r>
          </a:p>
          <a:p>
            <a:pPr marL="285750" indent="-285750">
              <a:buClr>
                <a:srgbClr val="FF0000"/>
              </a:buClr>
              <a:buFont typeface="Arial" panose="020B0604020202020204" pitchFamily="34" charset="0"/>
              <a:buChar char="•"/>
            </a:pPr>
            <a:endParaRPr lang="es-ES_tradnl" dirty="0">
              <a:solidFill>
                <a:srgbClr val="1F1A34"/>
              </a:solidFill>
              <a:latin typeface="Tahoma" pitchFamily="34" charset="0"/>
            </a:endParaRPr>
          </a:p>
        </p:txBody>
      </p:sp>
    </p:spTree>
    <p:extLst>
      <p:ext uri="{BB962C8B-B14F-4D97-AF65-F5344CB8AC3E}">
        <p14:creationId xmlns:p14="http://schemas.microsoft.com/office/powerpoint/2010/main" val="131508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3028" y="457988"/>
            <a:ext cx="11185072" cy="1325563"/>
          </a:xfrm>
        </p:spPr>
        <p:txBody>
          <a:bodyPr>
            <a:noAutofit/>
          </a:bodyPr>
          <a:lstStyle/>
          <a:p>
            <a:pPr algn="ctr"/>
            <a:r>
              <a:rPr lang="es-CO" sz="3200" b="1" dirty="0">
                <a:solidFill>
                  <a:srgbClr val="1F1A34"/>
                </a:solidFill>
                <a:latin typeface="Arial" pitchFamily="34" charset="0"/>
                <a:cs typeface="Arial" pitchFamily="34" charset="0"/>
              </a:rPr>
              <a:t>Vía de acceso de alimentación post pilórica </a:t>
            </a:r>
            <a:br>
              <a:rPr lang="es-CO" sz="3200" b="1" dirty="0">
                <a:solidFill>
                  <a:srgbClr val="1F1A34"/>
                </a:solidFill>
                <a:latin typeface="Arial" pitchFamily="34" charset="0"/>
                <a:cs typeface="Arial" pitchFamily="34" charset="0"/>
              </a:rPr>
            </a:br>
            <a:r>
              <a:rPr lang="es-CO" sz="3200" b="1" dirty="0">
                <a:solidFill>
                  <a:srgbClr val="1F1A34"/>
                </a:solidFill>
                <a:latin typeface="Arial" pitchFamily="34" charset="0"/>
                <a:cs typeface="Arial" pitchFamily="34" charset="0"/>
              </a:rPr>
              <a:t>Sondas nasoyeyunales con descompresión gástrica </a:t>
            </a:r>
          </a:p>
        </p:txBody>
      </p:sp>
      <p:sp>
        <p:nvSpPr>
          <p:cNvPr id="3" name="2 Marcador de contenido"/>
          <p:cNvSpPr>
            <a:spLocks noGrp="1"/>
          </p:cNvSpPr>
          <p:nvPr>
            <p:ph idx="1"/>
          </p:nvPr>
        </p:nvSpPr>
        <p:spPr>
          <a:xfrm>
            <a:off x="5353050" y="2245576"/>
            <a:ext cx="5822815" cy="3827740"/>
          </a:xfrm>
        </p:spPr>
        <p:txBody>
          <a:bodyPr>
            <a:normAutofit/>
          </a:bodyPr>
          <a:lstStyle/>
          <a:p>
            <a:pPr>
              <a:buClr>
                <a:schemeClr val="accent5">
                  <a:lumMod val="50000"/>
                </a:schemeClr>
              </a:buClr>
            </a:pPr>
            <a:r>
              <a:rPr lang="es-CO" sz="2000" dirty="0">
                <a:solidFill>
                  <a:srgbClr val="1F1A34"/>
                </a:solidFill>
                <a:latin typeface="Arial" pitchFamily="34" charset="0"/>
                <a:cs typeface="Arial" pitchFamily="34" charset="0"/>
              </a:rPr>
              <a:t>Sonda doble luz, para nutrición yeyunal (9F) y aspiración gástrica (18F).</a:t>
            </a:r>
          </a:p>
          <a:p>
            <a:pPr>
              <a:buClr>
                <a:schemeClr val="accent5">
                  <a:lumMod val="50000"/>
                </a:schemeClr>
              </a:buClr>
            </a:pPr>
            <a:endParaRPr lang="es-CO" sz="2000" dirty="0">
              <a:solidFill>
                <a:srgbClr val="1F1A34"/>
              </a:solidFill>
              <a:latin typeface="Arial" pitchFamily="34" charset="0"/>
              <a:cs typeface="Arial" pitchFamily="34" charset="0"/>
            </a:endParaRPr>
          </a:p>
          <a:p>
            <a:pPr>
              <a:buClr>
                <a:schemeClr val="accent5">
                  <a:lumMod val="50000"/>
                </a:schemeClr>
              </a:buClr>
            </a:pPr>
            <a:r>
              <a:rPr lang="es-CO" sz="2000" dirty="0">
                <a:solidFill>
                  <a:srgbClr val="1F1A34"/>
                </a:solidFill>
                <a:latin typeface="Arial" pitchFamily="34" charset="0"/>
                <a:cs typeface="Arial" pitchFamily="34" charset="0"/>
              </a:rPr>
              <a:t>Poliuretano - 152 cm.</a:t>
            </a:r>
          </a:p>
          <a:p>
            <a:pPr>
              <a:buClr>
                <a:schemeClr val="accent5">
                  <a:lumMod val="50000"/>
                </a:schemeClr>
              </a:buClr>
            </a:pPr>
            <a:endParaRPr lang="es-CO" sz="2000" dirty="0">
              <a:solidFill>
                <a:srgbClr val="1F1A34"/>
              </a:solidFill>
              <a:latin typeface="Arial" pitchFamily="34" charset="0"/>
              <a:cs typeface="Arial" pitchFamily="34" charset="0"/>
            </a:endParaRPr>
          </a:p>
          <a:p>
            <a:pPr>
              <a:buClr>
                <a:schemeClr val="accent5">
                  <a:lumMod val="50000"/>
                </a:schemeClr>
              </a:buClr>
            </a:pPr>
            <a:r>
              <a:rPr lang="es-CO" sz="2000" dirty="0">
                <a:solidFill>
                  <a:srgbClr val="1F1A34"/>
                </a:solidFill>
                <a:latin typeface="Arial" pitchFamily="34" charset="0"/>
                <a:cs typeface="Arial" pitchFamily="34" charset="0"/>
              </a:rPr>
              <a:t>Indicación:  trastornos de la motilidad gastroduodenal, estenosis de la salida gástrica o alto riesgo de aspiración. </a:t>
            </a:r>
          </a:p>
          <a:p>
            <a:pPr>
              <a:buClr>
                <a:schemeClr val="accent5">
                  <a:lumMod val="50000"/>
                </a:schemeClr>
              </a:buClr>
            </a:pPr>
            <a:endParaRPr lang="es-CO" sz="2000" dirty="0">
              <a:solidFill>
                <a:srgbClr val="1F1A34"/>
              </a:solidFill>
              <a:latin typeface="Arial" pitchFamily="34" charset="0"/>
              <a:cs typeface="Arial" pitchFamily="34" charset="0"/>
            </a:endParaRPr>
          </a:p>
          <a:p>
            <a:pPr>
              <a:buClr>
                <a:schemeClr val="accent5">
                  <a:lumMod val="50000"/>
                </a:schemeClr>
              </a:buClr>
            </a:pPr>
            <a:r>
              <a:rPr lang="es-CO" sz="2000" dirty="0">
                <a:solidFill>
                  <a:srgbClr val="1F1A34"/>
                </a:solidFill>
                <a:latin typeface="Arial" pitchFamily="34" charset="0"/>
                <a:cs typeface="Arial" pitchFamily="34" charset="0"/>
              </a:rPr>
              <a:t>Colocación: Endoscopia o  Fluoroscopio.</a:t>
            </a:r>
          </a:p>
        </p:txBody>
      </p:sp>
      <p:pic>
        <p:nvPicPr>
          <p:cNvPr id="4099" name="Picture 3"/>
          <p:cNvPicPr>
            <a:picLocks noChangeAspect="1" noChangeArrowheads="1"/>
          </p:cNvPicPr>
          <p:nvPr/>
        </p:nvPicPr>
        <p:blipFill>
          <a:blip r:embed="rId3"/>
          <a:srcRect/>
          <a:stretch>
            <a:fillRect/>
          </a:stretch>
        </p:blipFill>
        <p:spPr bwMode="auto">
          <a:xfrm>
            <a:off x="1258830" y="1916901"/>
            <a:ext cx="3806825" cy="41183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7 CuadroTexto"/>
          <p:cNvSpPr txBox="1"/>
          <p:nvPr/>
        </p:nvSpPr>
        <p:spPr>
          <a:xfrm>
            <a:off x="1258830" y="6146916"/>
            <a:ext cx="8650406" cy="246221"/>
          </a:xfrm>
          <a:prstGeom prst="rect">
            <a:avLst/>
          </a:prstGeom>
          <a:noFill/>
        </p:spPr>
        <p:txBody>
          <a:bodyPr wrap="square" rtlCol="0">
            <a:spAutoFit/>
          </a:bodyPr>
          <a:lstStyle/>
          <a:p>
            <a:r>
              <a:rPr lang="es-CO" sz="1000" b="1" i="1" dirty="0">
                <a:solidFill>
                  <a:schemeClr val="bg2">
                    <a:lumMod val="50000"/>
                  </a:schemeClr>
                </a:solidFill>
                <a:latin typeface="Arial" pitchFamily="34" charset="0"/>
                <a:cs typeface="Arial" pitchFamily="34" charset="0"/>
              </a:rPr>
              <a:t>ESPEN </a:t>
            </a:r>
            <a:r>
              <a:rPr lang="es-CO" sz="1000" b="1" i="1" dirty="0" err="1">
                <a:solidFill>
                  <a:schemeClr val="bg2">
                    <a:lumMod val="50000"/>
                  </a:schemeClr>
                </a:solidFill>
                <a:latin typeface="Arial" pitchFamily="34" charset="0"/>
                <a:cs typeface="Arial" pitchFamily="34" charset="0"/>
              </a:rPr>
              <a:t>guideline</a:t>
            </a:r>
            <a:r>
              <a:rPr lang="es-CO" sz="1000" b="1" i="1" dirty="0">
                <a:solidFill>
                  <a:schemeClr val="bg2">
                    <a:lumMod val="50000"/>
                  </a:schemeClr>
                </a:solidFill>
                <a:latin typeface="Arial" pitchFamily="34" charset="0"/>
                <a:cs typeface="Arial" pitchFamily="34" charset="0"/>
              </a:rPr>
              <a:t> on home enteral nutrition, Clinical Nutrition, https://doi.org/10.1016/ j.clnu.2019.04.022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48680" y="14288"/>
            <a:ext cx="10515600" cy="1325563"/>
          </a:xfrm>
        </p:spPr>
        <p:txBody>
          <a:bodyPr>
            <a:normAutofit/>
          </a:bodyPr>
          <a:lstStyle/>
          <a:p>
            <a:pPr algn="ctr"/>
            <a:r>
              <a:rPr lang="es-ES" sz="3200" b="1" dirty="0">
                <a:solidFill>
                  <a:srgbClr val="1F1A34"/>
                </a:solidFill>
                <a:latin typeface="Arial" pitchFamily="34" charset="0"/>
                <a:cs typeface="Arial" pitchFamily="34" charset="0"/>
              </a:rPr>
              <a:t>Sonda </a:t>
            </a:r>
            <a:r>
              <a:rPr lang="es-ES" sz="3200" b="1" dirty="0" err="1">
                <a:solidFill>
                  <a:srgbClr val="1F1A34"/>
                </a:solidFill>
                <a:latin typeface="Arial" pitchFamily="34" charset="0"/>
                <a:cs typeface="Arial" pitchFamily="34" charset="0"/>
              </a:rPr>
              <a:t>Tansgástrico</a:t>
            </a:r>
            <a:r>
              <a:rPr lang="es-ES" sz="3200" b="1" dirty="0">
                <a:solidFill>
                  <a:srgbClr val="1F1A34"/>
                </a:solidFill>
                <a:latin typeface="Arial" pitchFamily="34" charset="0"/>
                <a:cs typeface="Arial" pitchFamily="34" charset="0"/>
              </a:rPr>
              <a:t> </a:t>
            </a:r>
            <a:r>
              <a:rPr lang="es-ES" sz="3200" b="1" dirty="0" err="1">
                <a:solidFill>
                  <a:srgbClr val="1F1A34"/>
                </a:solidFill>
                <a:latin typeface="Arial" pitchFamily="34" charset="0"/>
                <a:cs typeface="Arial" pitchFamily="34" charset="0"/>
              </a:rPr>
              <a:t>Yeyunal</a:t>
            </a:r>
            <a:endParaRPr lang="es-CO" sz="3200" b="1" dirty="0">
              <a:solidFill>
                <a:srgbClr val="1F1A34"/>
              </a:solidFill>
              <a:latin typeface="Arial" pitchFamily="34" charset="0"/>
              <a:cs typeface="Arial" pitchFamily="34" charset="0"/>
            </a:endParaRPr>
          </a:p>
        </p:txBody>
      </p:sp>
      <p:pic>
        <p:nvPicPr>
          <p:cNvPr id="4" name="Picture 4" descr="MIC Gastro Enterico Balon 20 - foto"/>
          <p:cNvPicPr>
            <a:picLocks noGrp="1" noChangeAspect="1" noChangeArrowheads="1"/>
          </p:cNvPicPr>
          <p:nvPr>
            <p:ph idx="1"/>
          </p:nvPr>
        </p:nvPicPr>
        <p:blipFill>
          <a:blip r:embed="rId3" cstate="print"/>
          <a:srcRect/>
          <a:stretch>
            <a:fillRect/>
          </a:stretch>
        </p:blipFill>
        <p:spPr bwMode="auto">
          <a:xfrm>
            <a:off x="633849" y="1701187"/>
            <a:ext cx="5366901" cy="4562597"/>
          </a:xfrm>
          <a:prstGeom prst="roundRect">
            <a:avLst>
              <a:gd name="adj" fmla="val 8594"/>
            </a:avLst>
          </a:prstGeom>
          <a:solidFill>
            <a:srgbClr val="FFFFFF">
              <a:shade val="85000"/>
            </a:srgbClr>
          </a:solidFill>
          <a:ln>
            <a:noFill/>
          </a:ln>
          <a:effectLst>
            <a:reflection blurRad="12700" endPos="0" dist="5000" dir="5400000" sy="-100000" algn="bl" rotWithShape="0"/>
          </a:effectLst>
        </p:spPr>
      </p:pic>
      <p:graphicFrame>
        <p:nvGraphicFramePr>
          <p:cNvPr id="5" name="4 Tabla"/>
          <p:cNvGraphicFramePr>
            <a:graphicFrameLocks noGrp="1"/>
          </p:cNvGraphicFramePr>
          <p:nvPr>
            <p:extLst>
              <p:ext uri="{D42A27DB-BD31-4B8C-83A1-F6EECF244321}">
                <p14:modId xmlns:p14="http://schemas.microsoft.com/office/powerpoint/2010/main" val="2051847256"/>
              </p:ext>
            </p:extLst>
          </p:nvPr>
        </p:nvGraphicFramePr>
        <p:xfrm>
          <a:off x="6350319" y="1373671"/>
          <a:ext cx="5013961" cy="4890113"/>
        </p:xfrm>
        <a:graphic>
          <a:graphicData uri="http://schemas.openxmlformats.org/drawingml/2006/table">
            <a:tbl>
              <a:tblPr>
                <a:tableStyleId>{BDBED569-4797-4DF1-A0F4-6AAB3CD982D8}</a:tableStyleId>
              </a:tblPr>
              <a:tblGrid>
                <a:gridCol w="1387540">
                  <a:extLst>
                    <a:ext uri="{9D8B030D-6E8A-4147-A177-3AD203B41FA5}">
                      <a16:colId xmlns:a16="http://schemas.microsoft.com/office/drawing/2014/main" val="20000"/>
                    </a:ext>
                  </a:extLst>
                </a:gridCol>
                <a:gridCol w="1387540">
                  <a:extLst>
                    <a:ext uri="{9D8B030D-6E8A-4147-A177-3AD203B41FA5}">
                      <a16:colId xmlns:a16="http://schemas.microsoft.com/office/drawing/2014/main" val="20001"/>
                    </a:ext>
                  </a:extLst>
                </a:gridCol>
                <a:gridCol w="2238881">
                  <a:extLst>
                    <a:ext uri="{9D8B030D-6E8A-4147-A177-3AD203B41FA5}">
                      <a16:colId xmlns:a16="http://schemas.microsoft.com/office/drawing/2014/main" val="20002"/>
                    </a:ext>
                  </a:extLst>
                </a:gridCol>
              </a:tblGrid>
              <a:tr h="54475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2000" u="none" strike="noStrike" cap="none" normalizeH="0" baseline="0" dirty="0">
                          <a:ln>
                            <a:noFill/>
                          </a:ln>
                          <a:solidFill>
                            <a:schemeClr val="bg1"/>
                          </a:solidFill>
                          <a:effectLst/>
                          <a:latin typeface="Arial" panose="020B0604020202020204" pitchFamily="34" charset="0"/>
                          <a:cs typeface="Arial" panose="020B0604020202020204" pitchFamily="34" charset="0"/>
                        </a:rPr>
                        <a:t>CALIBRE</a:t>
                      </a:r>
                      <a:endParaRPr kumimoji="0" lang="es-CO" sz="2000" b="1" i="0" u="none" strike="noStrike" cap="none" normalizeH="0" baseline="0" dirty="0">
                        <a:ln>
                          <a:noFill/>
                        </a:ln>
                        <a:solidFill>
                          <a:schemeClr val="bg1"/>
                        </a:solidFill>
                        <a:effectLst/>
                        <a:latin typeface="Arial" pitchFamily="34" charset="0"/>
                        <a:cs typeface="Arial" pitchFamily="34" charset="0"/>
                      </a:endParaRPr>
                    </a:p>
                  </a:txBody>
                  <a:tcPr anchor="ctr" horzOverflow="overflow">
                    <a:solidFill>
                      <a:schemeClr val="accent5">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2000" u="none" strike="noStrike" cap="none" normalizeH="0" baseline="0" dirty="0">
                          <a:ln>
                            <a:noFill/>
                          </a:ln>
                          <a:solidFill>
                            <a:schemeClr val="bg1"/>
                          </a:solidFill>
                          <a:effectLst/>
                          <a:latin typeface="Arial" panose="020B0604020202020204" pitchFamily="34" charset="0"/>
                          <a:cs typeface="Arial" panose="020B0604020202020204" pitchFamily="34" charset="0"/>
                        </a:rPr>
                        <a:t>BALÓN</a:t>
                      </a:r>
                      <a:endParaRPr kumimoji="0" lang="es-CO" sz="2000" b="1" i="0" u="none" strike="noStrike" cap="none" normalizeH="0" baseline="0" dirty="0">
                        <a:ln>
                          <a:noFill/>
                        </a:ln>
                        <a:solidFill>
                          <a:schemeClr val="bg1"/>
                        </a:solidFill>
                        <a:effectLst/>
                        <a:latin typeface="Arial" pitchFamily="34" charset="0"/>
                        <a:cs typeface="Arial" pitchFamily="34" charset="0"/>
                      </a:endParaRPr>
                    </a:p>
                  </a:txBody>
                  <a:tcPr anchor="ctr" horzOverflow="overflow">
                    <a:solidFill>
                      <a:schemeClr val="accent5">
                        <a:lumMod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2000" u="none" strike="noStrike" cap="none" normalizeH="0" baseline="0" dirty="0">
                          <a:ln>
                            <a:noFill/>
                          </a:ln>
                          <a:solidFill>
                            <a:schemeClr val="bg1"/>
                          </a:solidFill>
                          <a:effectLst/>
                          <a:latin typeface="Arial" panose="020B0604020202020204" pitchFamily="34" charset="0"/>
                          <a:cs typeface="Arial" panose="020B0604020202020204" pitchFamily="34" charset="0"/>
                        </a:rPr>
                        <a:t>LONG YEYUNAL</a:t>
                      </a:r>
                      <a:endParaRPr kumimoji="0" lang="es-CO" sz="2000" b="1" i="0" u="none" strike="noStrike" cap="none" normalizeH="0" baseline="0" dirty="0">
                        <a:ln>
                          <a:noFill/>
                        </a:ln>
                        <a:solidFill>
                          <a:schemeClr val="bg1"/>
                        </a:solidFill>
                        <a:effectLst/>
                        <a:latin typeface="Arial" pitchFamily="34" charset="0"/>
                        <a:cs typeface="Arial" pitchFamily="34" charset="0"/>
                      </a:endParaRPr>
                    </a:p>
                  </a:txBody>
                  <a:tcPr anchor="ctr" horzOverflow="overflow">
                    <a:solidFill>
                      <a:schemeClr val="accent5">
                        <a:lumMod val="50000"/>
                      </a:schemeClr>
                    </a:solidFill>
                  </a:tcPr>
                </a:tc>
                <a:extLst>
                  <a:ext uri="{0D108BD9-81ED-4DB2-BD59-A6C34878D82A}">
                    <a16:rowId xmlns:a16="http://schemas.microsoft.com/office/drawing/2014/main" val="10000"/>
                  </a:ext>
                </a:extLst>
              </a:tr>
              <a:tr h="62341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16 Fr.</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5cc</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15 cm.</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extLst>
                  <a:ext uri="{0D108BD9-81ED-4DB2-BD59-A6C34878D82A}">
                    <a16:rowId xmlns:a16="http://schemas.microsoft.com/office/drawing/2014/main" val="10001"/>
                  </a:ext>
                </a:extLst>
              </a:tr>
              <a:tr h="62341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16 Fr.</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5cc</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22 cm.</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extLst>
                  <a:ext uri="{0D108BD9-81ED-4DB2-BD59-A6C34878D82A}">
                    <a16:rowId xmlns:a16="http://schemas.microsoft.com/office/drawing/2014/main" val="10002"/>
                  </a:ext>
                </a:extLst>
              </a:tr>
              <a:tr h="623411">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16 Fr.</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5cc</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30 cm.</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extLst>
                  <a:ext uri="{0D108BD9-81ED-4DB2-BD59-A6C34878D82A}">
                    <a16:rowId xmlns:a16="http://schemas.microsoft.com/office/drawing/2014/main" val="10003"/>
                  </a:ext>
                </a:extLst>
              </a:tr>
              <a:tr h="548659">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16 Fr.</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a:ln>
                            <a:noFill/>
                          </a:ln>
                          <a:solidFill>
                            <a:srgbClr val="1F1A34"/>
                          </a:solidFill>
                          <a:effectLst/>
                          <a:latin typeface="Arial" panose="020B0604020202020204" pitchFamily="34" charset="0"/>
                          <a:cs typeface="Arial" panose="020B0604020202020204" pitchFamily="34" charset="0"/>
                        </a:rPr>
                        <a:t>7-10cc</a:t>
                      </a:r>
                      <a:endParaRPr kumimoji="0" lang="es-CO" sz="1800" b="1" i="0" u="none" strike="noStrike" cap="none" normalizeH="0" baseline="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45 cm.</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extLst>
                  <a:ext uri="{0D108BD9-81ED-4DB2-BD59-A6C34878D82A}">
                    <a16:rowId xmlns:a16="http://schemas.microsoft.com/office/drawing/2014/main" val="10004"/>
                  </a:ext>
                </a:extLst>
              </a:tr>
              <a:tr h="494406">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18 Fr.</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5cc</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22 cm.</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extLst>
                  <a:ext uri="{0D108BD9-81ED-4DB2-BD59-A6C34878D82A}">
                    <a16:rowId xmlns:a16="http://schemas.microsoft.com/office/drawing/2014/main" val="10005"/>
                  </a:ext>
                </a:extLst>
              </a:tr>
              <a:tr h="51766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18 Fr.</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a:ln>
                            <a:noFill/>
                          </a:ln>
                          <a:solidFill>
                            <a:srgbClr val="1F1A34"/>
                          </a:solidFill>
                          <a:effectLst/>
                          <a:latin typeface="Arial" panose="020B0604020202020204" pitchFamily="34" charset="0"/>
                          <a:cs typeface="Arial" panose="020B0604020202020204" pitchFamily="34" charset="0"/>
                        </a:rPr>
                        <a:t>5cc</a:t>
                      </a:r>
                      <a:endParaRPr kumimoji="0" lang="es-CO" sz="1800" b="1" i="0" u="none" strike="noStrike" cap="none" normalizeH="0" baseline="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30 cm.</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extLst>
                  <a:ext uri="{0D108BD9-81ED-4DB2-BD59-A6C34878D82A}">
                    <a16:rowId xmlns:a16="http://schemas.microsoft.com/office/drawing/2014/main" val="10006"/>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18 Fr.</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a:ln>
                            <a:noFill/>
                          </a:ln>
                          <a:solidFill>
                            <a:srgbClr val="1F1A34"/>
                          </a:solidFill>
                          <a:effectLst/>
                          <a:latin typeface="Arial" panose="020B0604020202020204" pitchFamily="34" charset="0"/>
                          <a:cs typeface="Arial" panose="020B0604020202020204" pitchFamily="34" charset="0"/>
                        </a:rPr>
                        <a:t>7-10cc</a:t>
                      </a:r>
                      <a:endParaRPr kumimoji="0" lang="es-CO" sz="1800" b="1" i="0" u="none" strike="noStrike" cap="none" normalizeH="0" baseline="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45 cm.</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extLst>
                  <a:ext uri="{0D108BD9-81ED-4DB2-BD59-A6C34878D82A}">
                    <a16:rowId xmlns:a16="http://schemas.microsoft.com/office/drawing/2014/main" val="10007"/>
                  </a:ext>
                </a:extLst>
              </a:tr>
              <a:tr h="4191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22 Fr.</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a:ln>
                            <a:noFill/>
                          </a:ln>
                          <a:solidFill>
                            <a:srgbClr val="1F1A34"/>
                          </a:solidFill>
                          <a:effectLst/>
                          <a:latin typeface="Arial" panose="020B0604020202020204" pitchFamily="34" charset="0"/>
                          <a:cs typeface="Arial" panose="020B0604020202020204" pitchFamily="34" charset="0"/>
                        </a:rPr>
                        <a:t>7-10cc</a:t>
                      </a:r>
                      <a:endParaRPr kumimoji="0" lang="es-CO" sz="1800" b="1" i="0" u="none" strike="noStrike" cap="none" normalizeH="0" baseline="0">
                        <a:ln>
                          <a:noFill/>
                        </a:ln>
                        <a:solidFill>
                          <a:srgbClr val="1F1A34"/>
                        </a:solidFill>
                        <a:effectLst/>
                        <a:latin typeface="Arial" pitchFamily="34" charset="0"/>
                        <a:cs typeface="Arial"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CO" sz="1800" u="none" strike="noStrike" cap="none" normalizeH="0" baseline="0" dirty="0">
                          <a:ln>
                            <a:noFill/>
                          </a:ln>
                          <a:solidFill>
                            <a:srgbClr val="1F1A34"/>
                          </a:solidFill>
                          <a:effectLst/>
                          <a:latin typeface="Arial" panose="020B0604020202020204" pitchFamily="34" charset="0"/>
                          <a:cs typeface="Arial" panose="020B0604020202020204" pitchFamily="34" charset="0"/>
                        </a:rPr>
                        <a:t>45 cm.</a:t>
                      </a:r>
                      <a:endParaRPr kumimoji="0" lang="es-CO" sz="1800" b="1" i="0" u="none" strike="noStrike" cap="none" normalizeH="0" baseline="0" dirty="0">
                        <a:ln>
                          <a:noFill/>
                        </a:ln>
                        <a:solidFill>
                          <a:srgbClr val="1F1A34"/>
                        </a:solidFill>
                        <a:effectLst/>
                        <a:latin typeface="Arial" pitchFamily="34" charset="0"/>
                        <a:cs typeface="Arial" pitchFamily="34" charset="0"/>
                      </a:endParaRPr>
                    </a:p>
                  </a:txBody>
                  <a:tcPr anchor="ctr" horzOverflow="overflow"/>
                </a:tc>
                <a:extLst>
                  <a:ext uri="{0D108BD9-81ED-4DB2-BD59-A6C34878D82A}">
                    <a16:rowId xmlns:a16="http://schemas.microsoft.com/office/drawing/2014/main" val="10008"/>
                  </a:ext>
                </a:extLst>
              </a:tr>
            </a:tbl>
          </a:graphicData>
        </a:graphic>
      </p:graphicFrame>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TotalTime>
  <Words>3375</Words>
  <Application>Microsoft Macintosh PowerPoint</Application>
  <PresentationFormat>Panorámica</PresentationFormat>
  <Paragraphs>354</Paragraphs>
  <Slides>21</Slides>
  <Notes>17</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21</vt:i4>
      </vt:variant>
    </vt:vector>
  </HeadingPairs>
  <TitlesOfParts>
    <vt:vector size="31" baseType="lpstr">
      <vt:lpstr>ＭＳ Ｐゴシック</vt:lpstr>
      <vt:lpstr>Arial</vt:lpstr>
      <vt:lpstr>Arial Bold</vt:lpstr>
      <vt:lpstr>Calibri</vt:lpstr>
      <vt:lpstr>Calibri Light</vt:lpstr>
      <vt:lpstr>Monotype Sorts</vt:lpstr>
      <vt:lpstr>Tahoma</vt:lpstr>
      <vt:lpstr>Verdana</vt:lpstr>
      <vt:lpstr>Wingdings</vt:lpstr>
      <vt:lpstr>Tema de Office</vt:lpstr>
      <vt:lpstr>PROFESIONALES CLÍNICOS</vt:lpstr>
      <vt:lpstr>Objetivos </vt:lpstr>
      <vt:lpstr>Factores para la selección de la terapia nutricional enteral</vt:lpstr>
      <vt:lpstr>Vías de acceso de alimentación enteral</vt:lpstr>
      <vt:lpstr>Vía de acceso de alimentación gástrica </vt:lpstr>
      <vt:lpstr>Presentación de PowerPoint</vt:lpstr>
      <vt:lpstr>Presentación de PowerPoint</vt:lpstr>
      <vt:lpstr>Vía de acceso de alimentación post pilórica  Sondas nasoyeyunales con descompresión gástrica </vt:lpstr>
      <vt:lpstr>Sonda Tansgástrico Yeyunal</vt:lpstr>
      <vt:lpstr>Gastrostomía (&gt; 6 semanas) </vt:lpstr>
      <vt:lpstr>Presentación de PowerPoint</vt:lpstr>
      <vt:lpstr>Presentación de PowerPoint</vt:lpstr>
      <vt:lpstr>   Consideraciones en la indicación de GEP </vt:lpstr>
      <vt:lpstr>Presentación de PowerPoint</vt:lpstr>
      <vt:lpstr>Presentación de PowerPoint</vt:lpstr>
      <vt:lpstr>Características de los tubos de alimentación</vt:lpstr>
      <vt:lpstr>Presentación de PowerPoint</vt:lpstr>
      <vt:lpstr>Presentación de PowerPoint</vt:lpstr>
      <vt:lpstr>Presentación de PowerPoint</vt:lpstr>
      <vt:lpstr>Cuidados recomendados</vt:lpstr>
      <vt:lpstr>Conclusiones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Renal</dc:title>
  <dc:creator>USER</dc:creator>
  <cp:lastModifiedBy>Microsoft Office User</cp:lastModifiedBy>
  <cp:revision>86</cp:revision>
  <dcterms:created xsi:type="dcterms:W3CDTF">2019-03-12T20:23:04Z</dcterms:created>
  <dcterms:modified xsi:type="dcterms:W3CDTF">2020-10-07T20:57:01Z</dcterms:modified>
</cp:coreProperties>
</file>