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 id="2147483687" r:id="rId4"/>
    <p:sldMasterId id="2147483700" r:id="rId5"/>
    <p:sldMasterId id="2147483713" r:id="rId6"/>
  </p:sldMasterIdLst>
  <p:notesMasterIdLst>
    <p:notesMasterId r:id="rId31"/>
  </p:notesMasterIdLst>
  <p:sldIdLst>
    <p:sldId id="257" r:id="rId7"/>
    <p:sldId id="278" r:id="rId8"/>
    <p:sldId id="302" r:id="rId9"/>
    <p:sldId id="300" r:id="rId10"/>
    <p:sldId id="295" r:id="rId11"/>
    <p:sldId id="321" r:id="rId12"/>
    <p:sldId id="296" r:id="rId13"/>
    <p:sldId id="324" r:id="rId14"/>
    <p:sldId id="303" r:id="rId15"/>
    <p:sldId id="335" r:id="rId16"/>
    <p:sldId id="325" r:id="rId17"/>
    <p:sldId id="330" r:id="rId18"/>
    <p:sldId id="304" r:id="rId19"/>
    <p:sldId id="326" r:id="rId20"/>
    <p:sldId id="328" r:id="rId21"/>
    <p:sldId id="334" r:id="rId22"/>
    <p:sldId id="333" r:id="rId23"/>
    <p:sldId id="307" r:id="rId24"/>
    <p:sldId id="317" r:id="rId25"/>
    <p:sldId id="275" r:id="rId26"/>
    <p:sldId id="276" r:id="rId27"/>
    <p:sldId id="331" r:id="rId28"/>
    <p:sldId id="332" r:id="rId29"/>
    <p:sldId id="277" r:id="rId3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337"/>
    <a:srgbClr val="1F4E79"/>
    <a:srgbClr val="B7B7BD"/>
    <a:srgbClr val="D4D4CE"/>
    <a:srgbClr val="1D7CD3"/>
    <a:srgbClr val="457ABC"/>
    <a:srgbClr val="494553"/>
    <a:srgbClr val="2818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70867" autoAdjust="0"/>
  </p:normalViewPr>
  <p:slideViewPr>
    <p:cSldViewPr snapToGrid="0">
      <p:cViewPr varScale="1">
        <p:scale>
          <a:sx n="68" d="100"/>
          <a:sy n="68" d="100"/>
        </p:scale>
        <p:origin x="432"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ableStyles" Target="tableStyles.xml"/><Relationship Id="rId8"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36BAC3-4AED-41B1-B1DA-F865390DF497}" type="doc">
      <dgm:prSet loTypeId="urn:microsoft.com/office/officeart/2005/8/layout/process4" loCatId="list" qsTypeId="urn:microsoft.com/office/officeart/2005/8/quickstyle/3d3" qsCatId="3D" csTypeId="urn:microsoft.com/office/officeart/2005/8/colors/accent3_5" csCatId="accent3" phldr="1"/>
      <dgm:spPr/>
      <dgm:t>
        <a:bodyPr/>
        <a:lstStyle/>
        <a:p>
          <a:endParaRPr lang="es-CO"/>
        </a:p>
      </dgm:t>
    </dgm:pt>
    <dgm:pt modelId="{6064C3A1-4004-45ED-A44B-6B1965DCD07B}">
      <dgm:prSet phldrT="[Texto]" custT="1"/>
      <dgm:spPr>
        <a:solidFill>
          <a:srgbClr val="002060">
            <a:alpha val="50000"/>
          </a:srgbClr>
        </a:solidFill>
        <a:ln>
          <a:solidFill>
            <a:schemeClr val="bg1"/>
          </a:solidFill>
        </a:ln>
      </dgm:spPr>
      <dgm:t>
        <a:bodyPr/>
        <a:lstStyle/>
        <a:p>
          <a:r>
            <a:rPr lang="es-CO" sz="1600" b="1" dirty="0">
              <a:solidFill>
                <a:schemeClr val="bg1"/>
              </a:solidFill>
              <a:latin typeface="Arial" pitchFamily="34" charset="0"/>
              <a:cs typeface="Arial" pitchFamily="34" charset="0"/>
            </a:rPr>
            <a:t>Acceso enteral</a:t>
          </a:r>
        </a:p>
      </dgm:t>
    </dgm:pt>
    <dgm:pt modelId="{2B961926-4726-4974-83A1-DE4DBF5F0BB2}" type="parTrans" cxnId="{BCDB373D-247B-406E-AAAE-D7396FB5DE2E}">
      <dgm:prSet/>
      <dgm:spPr/>
      <dgm:t>
        <a:bodyPr/>
        <a:lstStyle/>
        <a:p>
          <a:endParaRPr lang="es-CO"/>
        </a:p>
      </dgm:t>
    </dgm:pt>
    <dgm:pt modelId="{09699E8B-151A-45CA-A85A-F8321B2DE9F5}" type="sibTrans" cxnId="{BCDB373D-247B-406E-AAAE-D7396FB5DE2E}">
      <dgm:prSet/>
      <dgm:spPr/>
      <dgm:t>
        <a:bodyPr/>
        <a:lstStyle/>
        <a:p>
          <a:endParaRPr lang="es-CO"/>
        </a:p>
      </dgm:t>
    </dgm:pt>
    <dgm:pt modelId="{D1D13012-B1F6-4A48-96E4-84CA0987C054}">
      <dgm:prSet phldrT="[Texto]" custT="1"/>
      <dgm:spPr>
        <a:solidFill>
          <a:srgbClr val="002060"/>
        </a:solidFill>
        <a:ln>
          <a:solidFill>
            <a:schemeClr val="bg1"/>
          </a:solidFill>
        </a:ln>
      </dgm:spPr>
      <dgm:t>
        <a:bodyPr/>
        <a:lstStyle/>
        <a:p>
          <a:r>
            <a:rPr lang="es-CO" sz="1600" dirty="0">
              <a:solidFill>
                <a:schemeClr val="bg1"/>
              </a:solidFill>
              <a:latin typeface="Arial" pitchFamily="34" charset="0"/>
              <a:cs typeface="Arial" pitchFamily="34" charset="0"/>
            </a:rPr>
            <a:t>Estómago</a:t>
          </a:r>
        </a:p>
      </dgm:t>
    </dgm:pt>
    <dgm:pt modelId="{C67FF047-753A-41D8-97B9-89A8A625A973}" type="parTrans" cxnId="{39FA5A30-A7EB-4E40-8A03-6DFBDF85C126}">
      <dgm:prSet/>
      <dgm:spPr/>
      <dgm:t>
        <a:bodyPr/>
        <a:lstStyle/>
        <a:p>
          <a:endParaRPr lang="es-CO"/>
        </a:p>
      </dgm:t>
    </dgm:pt>
    <dgm:pt modelId="{EE784456-5C1E-4F4F-A75B-ED45601FB4CB}" type="sibTrans" cxnId="{39FA5A30-A7EB-4E40-8A03-6DFBDF85C126}">
      <dgm:prSet/>
      <dgm:spPr/>
      <dgm:t>
        <a:bodyPr/>
        <a:lstStyle/>
        <a:p>
          <a:endParaRPr lang="es-CO"/>
        </a:p>
      </dgm:t>
    </dgm:pt>
    <dgm:pt modelId="{F0CF8595-B652-4EBF-BE5F-256A1172C594}">
      <dgm:prSet phldrT="[Texto]" custT="1"/>
      <dgm:spPr>
        <a:solidFill>
          <a:srgbClr val="002060"/>
        </a:solidFill>
        <a:ln>
          <a:solidFill>
            <a:schemeClr val="bg1"/>
          </a:solidFill>
        </a:ln>
      </dgm:spPr>
      <dgm:t>
        <a:bodyPr/>
        <a:lstStyle/>
        <a:p>
          <a:r>
            <a:rPr lang="es-CO" sz="1600" dirty="0">
              <a:solidFill>
                <a:schemeClr val="bg1"/>
              </a:solidFill>
              <a:latin typeface="Arial" pitchFamily="34" charset="0"/>
              <a:cs typeface="Arial" pitchFamily="34" charset="0"/>
            </a:rPr>
            <a:t>Intestino</a:t>
          </a:r>
        </a:p>
      </dgm:t>
    </dgm:pt>
    <dgm:pt modelId="{02B38FA4-0398-4884-B41B-DB4FD29620EE}" type="parTrans" cxnId="{5CA2A801-2A4E-4819-A5BD-C78D3CB45471}">
      <dgm:prSet/>
      <dgm:spPr/>
      <dgm:t>
        <a:bodyPr/>
        <a:lstStyle/>
        <a:p>
          <a:endParaRPr lang="es-CO"/>
        </a:p>
      </dgm:t>
    </dgm:pt>
    <dgm:pt modelId="{AAEFBE10-19B6-4A0B-8BB8-8BF25390EABA}" type="sibTrans" cxnId="{5CA2A801-2A4E-4819-A5BD-C78D3CB45471}">
      <dgm:prSet/>
      <dgm:spPr/>
      <dgm:t>
        <a:bodyPr/>
        <a:lstStyle/>
        <a:p>
          <a:endParaRPr lang="es-CO"/>
        </a:p>
      </dgm:t>
    </dgm:pt>
    <dgm:pt modelId="{7DA28C28-6275-4B58-B95A-187342178A39}">
      <dgm:prSet phldrT="[Texto]" custT="1"/>
      <dgm:spPr>
        <a:solidFill>
          <a:schemeClr val="accent5">
            <a:lumMod val="50000"/>
            <a:alpha val="55714"/>
          </a:schemeClr>
        </a:solidFill>
      </dgm:spPr>
      <dgm:t>
        <a:bodyPr/>
        <a:lstStyle/>
        <a:p>
          <a:r>
            <a:rPr lang="es-CO" sz="1600" b="1" dirty="0">
              <a:solidFill>
                <a:schemeClr val="bg1"/>
              </a:solidFill>
              <a:latin typeface="Arial" pitchFamily="34" charset="0"/>
              <a:cs typeface="Arial" pitchFamily="34" charset="0"/>
            </a:rPr>
            <a:t>Condición del paciente</a:t>
          </a:r>
        </a:p>
      </dgm:t>
    </dgm:pt>
    <dgm:pt modelId="{97981897-8EB6-4741-842E-737F42B425E1}" type="parTrans" cxnId="{CA6CF44A-11BD-4B3B-8AE1-4CDB117EBB4D}">
      <dgm:prSet/>
      <dgm:spPr/>
      <dgm:t>
        <a:bodyPr/>
        <a:lstStyle/>
        <a:p>
          <a:endParaRPr lang="es-CO"/>
        </a:p>
      </dgm:t>
    </dgm:pt>
    <dgm:pt modelId="{DB9130DD-EBF8-4E0E-96F0-D0320823C0D7}" type="sibTrans" cxnId="{CA6CF44A-11BD-4B3B-8AE1-4CDB117EBB4D}">
      <dgm:prSet/>
      <dgm:spPr/>
      <dgm:t>
        <a:bodyPr/>
        <a:lstStyle/>
        <a:p>
          <a:endParaRPr lang="es-CO"/>
        </a:p>
      </dgm:t>
    </dgm:pt>
    <dgm:pt modelId="{C4932863-9D2E-4030-BFBF-FDDE3E7AE188}">
      <dgm:prSet phldrT="[Texto]" custT="1"/>
      <dgm:spPr>
        <a:solidFill>
          <a:srgbClr val="002060"/>
        </a:solidFill>
      </dgm:spPr>
      <dgm:t>
        <a:bodyPr/>
        <a:lstStyle/>
        <a:p>
          <a:r>
            <a:rPr lang="es-CO" sz="1600" dirty="0">
              <a:solidFill>
                <a:schemeClr val="bg1"/>
              </a:solidFill>
              <a:latin typeface="Arial" pitchFamily="34" charset="0"/>
              <a:cs typeface="Arial" pitchFamily="34" charset="0"/>
            </a:rPr>
            <a:t>Crítico</a:t>
          </a:r>
        </a:p>
      </dgm:t>
    </dgm:pt>
    <dgm:pt modelId="{28205B3E-C645-4C0A-9C93-D27D5C14B1C1}" type="parTrans" cxnId="{166536D7-3E1D-4C28-9697-508AFD4B96D0}">
      <dgm:prSet/>
      <dgm:spPr/>
      <dgm:t>
        <a:bodyPr/>
        <a:lstStyle/>
        <a:p>
          <a:endParaRPr lang="es-CO"/>
        </a:p>
      </dgm:t>
    </dgm:pt>
    <dgm:pt modelId="{CCDCC77B-921A-4FF8-9EC0-0BFDF63BB208}" type="sibTrans" cxnId="{166536D7-3E1D-4C28-9697-508AFD4B96D0}">
      <dgm:prSet/>
      <dgm:spPr/>
      <dgm:t>
        <a:bodyPr/>
        <a:lstStyle/>
        <a:p>
          <a:endParaRPr lang="es-CO"/>
        </a:p>
      </dgm:t>
    </dgm:pt>
    <dgm:pt modelId="{0A5AFBFA-89AB-4E78-B50B-173962A9A118}">
      <dgm:prSet phldrT="[Texto]" custT="1"/>
      <dgm:spPr>
        <a:solidFill>
          <a:srgbClr val="002060"/>
        </a:solidFill>
      </dgm:spPr>
      <dgm:t>
        <a:bodyPr/>
        <a:lstStyle/>
        <a:p>
          <a:r>
            <a:rPr lang="es-CO" sz="1600" dirty="0">
              <a:solidFill>
                <a:schemeClr val="bg1"/>
              </a:solidFill>
              <a:latin typeface="Arial" pitchFamily="34" charset="0"/>
              <a:cs typeface="Arial" pitchFamily="34" charset="0"/>
            </a:rPr>
            <a:t>Hospitalizado / ambulatorio</a:t>
          </a:r>
        </a:p>
      </dgm:t>
    </dgm:pt>
    <dgm:pt modelId="{5A29D44C-D991-4D8F-8102-B2BE0952A133}" type="parTrans" cxnId="{E10E68F1-17A9-48C2-89D9-9B4D2B279C48}">
      <dgm:prSet/>
      <dgm:spPr/>
      <dgm:t>
        <a:bodyPr/>
        <a:lstStyle/>
        <a:p>
          <a:endParaRPr lang="es-CO"/>
        </a:p>
      </dgm:t>
    </dgm:pt>
    <dgm:pt modelId="{61D555DB-C714-4ED8-B747-37DE7A4C47C3}" type="sibTrans" cxnId="{E10E68F1-17A9-48C2-89D9-9B4D2B279C48}">
      <dgm:prSet/>
      <dgm:spPr/>
      <dgm:t>
        <a:bodyPr/>
        <a:lstStyle/>
        <a:p>
          <a:endParaRPr lang="es-CO"/>
        </a:p>
      </dgm:t>
    </dgm:pt>
    <dgm:pt modelId="{BEDFE927-E97B-4C84-A50E-A90AFBCD4C42}">
      <dgm:prSet phldrT="[Texto]" custT="1"/>
      <dgm:spPr>
        <a:solidFill>
          <a:schemeClr val="accent1">
            <a:lumMod val="75000"/>
          </a:schemeClr>
        </a:solidFill>
      </dgm:spPr>
      <dgm:t>
        <a:bodyPr/>
        <a:lstStyle/>
        <a:p>
          <a:r>
            <a:rPr lang="es-CO" sz="1600" b="1" dirty="0">
              <a:solidFill>
                <a:schemeClr val="bg1"/>
              </a:solidFill>
              <a:latin typeface="Arial" pitchFamily="34" charset="0"/>
              <a:cs typeface="Arial" pitchFamily="34" charset="0"/>
            </a:rPr>
            <a:t>Vaciamiento gástrico</a:t>
          </a:r>
        </a:p>
      </dgm:t>
    </dgm:pt>
    <dgm:pt modelId="{D6EFDF00-BFB6-4135-AF2E-E106F1416AAE}" type="parTrans" cxnId="{F1F4354E-550B-4276-8D1E-8475619B1338}">
      <dgm:prSet/>
      <dgm:spPr/>
      <dgm:t>
        <a:bodyPr/>
        <a:lstStyle/>
        <a:p>
          <a:endParaRPr lang="es-CO"/>
        </a:p>
      </dgm:t>
    </dgm:pt>
    <dgm:pt modelId="{2AAB076F-0344-42A9-BDDA-5291D4F5E616}" type="sibTrans" cxnId="{F1F4354E-550B-4276-8D1E-8475619B1338}">
      <dgm:prSet/>
      <dgm:spPr/>
      <dgm:t>
        <a:bodyPr/>
        <a:lstStyle/>
        <a:p>
          <a:endParaRPr lang="es-CO"/>
        </a:p>
      </dgm:t>
    </dgm:pt>
    <dgm:pt modelId="{E660CA57-BA74-406A-91DA-9B38AF88DAE7}">
      <dgm:prSet phldrT="[Texto]" custT="1"/>
      <dgm:spPr>
        <a:solidFill>
          <a:srgbClr val="002060"/>
        </a:solidFill>
      </dgm:spPr>
      <dgm:t>
        <a:bodyPr/>
        <a:lstStyle/>
        <a:p>
          <a:r>
            <a:rPr lang="es-CO" sz="1600" dirty="0">
              <a:solidFill>
                <a:schemeClr val="bg1"/>
              </a:solidFill>
              <a:latin typeface="Arial" pitchFamily="34" charset="0"/>
              <a:cs typeface="Arial" pitchFamily="34" charset="0"/>
            </a:rPr>
            <a:t>Tolerancia gastro intestinal</a:t>
          </a:r>
        </a:p>
      </dgm:t>
    </dgm:pt>
    <dgm:pt modelId="{0B2C4B12-71DA-42E4-999D-2386D8E49762}" type="parTrans" cxnId="{59B50250-8A81-44AE-8023-BE17E6FA1521}">
      <dgm:prSet/>
      <dgm:spPr/>
      <dgm:t>
        <a:bodyPr/>
        <a:lstStyle/>
        <a:p>
          <a:endParaRPr lang="es-CO"/>
        </a:p>
      </dgm:t>
    </dgm:pt>
    <dgm:pt modelId="{6731E448-3935-41E8-AD19-D517627D72D2}" type="sibTrans" cxnId="{59B50250-8A81-44AE-8023-BE17E6FA1521}">
      <dgm:prSet/>
      <dgm:spPr/>
      <dgm:t>
        <a:bodyPr/>
        <a:lstStyle/>
        <a:p>
          <a:endParaRPr lang="es-CO"/>
        </a:p>
      </dgm:t>
    </dgm:pt>
    <dgm:pt modelId="{69131F4A-A89D-4BF4-B337-17A7E858E315}">
      <dgm:prSet phldrT="[Texto]" custT="1"/>
      <dgm:spPr>
        <a:solidFill>
          <a:srgbClr val="002060"/>
        </a:solidFill>
      </dgm:spPr>
      <dgm:t>
        <a:bodyPr/>
        <a:lstStyle/>
        <a:p>
          <a:r>
            <a:rPr lang="es-CO" sz="1600" dirty="0">
              <a:solidFill>
                <a:schemeClr val="bg1"/>
              </a:solidFill>
              <a:latin typeface="Arial" pitchFamily="34" charset="0"/>
              <a:cs typeface="Arial" pitchFamily="34" charset="0"/>
            </a:rPr>
            <a:t>Patología o enfermedad.</a:t>
          </a:r>
        </a:p>
      </dgm:t>
    </dgm:pt>
    <dgm:pt modelId="{7776B8DE-D636-454C-AF68-9ADA381A9AB5}" type="parTrans" cxnId="{4040E70E-F150-4245-A2C3-954F107CA9D9}">
      <dgm:prSet/>
      <dgm:spPr/>
      <dgm:t>
        <a:bodyPr/>
        <a:lstStyle/>
        <a:p>
          <a:endParaRPr lang="es-CO"/>
        </a:p>
      </dgm:t>
    </dgm:pt>
    <dgm:pt modelId="{C685DC2E-33C7-4D53-819F-0FAF8A247988}" type="sibTrans" cxnId="{4040E70E-F150-4245-A2C3-954F107CA9D9}">
      <dgm:prSet/>
      <dgm:spPr/>
      <dgm:t>
        <a:bodyPr/>
        <a:lstStyle/>
        <a:p>
          <a:endParaRPr lang="es-CO"/>
        </a:p>
      </dgm:t>
    </dgm:pt>
    <dgm:pt modelId="{17D953E2-9521-42C3-934B-5B3241EB4979}">
      <dgm:prSet phldrT="[Texto]" custT="1"/>
      <dgm:spPr>
        <a:solidFill>
          <a:schemeClr val="accent1">
            <a:lumMod val="50000"/>
            <a:alpha val="67143"/>
          </a:schemeClr>
        </a:solidFill>
      </dgm:spPr>
      <dgm:t>
        <a:bodyPr/>
        <a:lstStyle/>
        <a:p>
          <a:r>
            <a:rPr lang="es-CO" sz="1600" b="1" dirty="0">
              <a:solidFill>
                <a:schemeClr val="bg1"/>
              </a:solidFill>
              <a:latin typeface="Arial" pitchFamily="34" charset="0"/>
              <a:cs typeface="Arial" pitchFamily="34" charset="0"/>
            </a:rPr>
            <a:t>Tipo de fórmula administrada</a:t>
          </a:r>
        </a:p>
      </dgm:t>
    </dgm:pt>
    <dgm:pt modelId="{97E0FC70-BC3A-4EDD-B7F3-35D0B810B469}" type="parTrans" cxnId="{67087DD0-5207-4320-8626-9A2B5581D649}">
      <dgm:prSet/>
      <dgm:spPr/>
      <dgm:t>
        <a:bodyPr/>
        <a:lstStyle/>
        <a:p>
          <a:endParaRPr lang="es-CO"/>
        </a:p>
      </dgm:t>
    </dgm:pt>
    <dgm:pt modelId="{9D39A7B2-DDD6-4536-BF11-6F70A2D22BC5}" type="sibTrans" cxnId="{67087DD0-5207-4320-8626-9A2B5581D649}">
      <dgm:prSet/>
      <dgm:spPr/>
      <dgm:t>
        <a:bodyPr/>
        <a:lstStyle/>
        <a:p>
          <a:endParaRPr lang="es-CO"/>
        </a:p>
      </dgm:t>
    </dgm:pt>
    <dgm:pt modelId="{E71E56C2-E29A-416B-8916-6AF1011BBA8C}">
      <dgm:prSet phldrT="[Texto]" custT="1"/>
      <dgm:spPr>
        <a:solidFill>
          <a:schemeClr val="accent5">
            <a:lumMod val="75000"/>
            <a:alpha val="72857"/>
          </a:schemeClr>
        </a:solidFill>
      </dgm:spPr>
      <dgm:t>
        <a:bodyPr/>
        <a:lstStyle/>
        <a:p>
          <a:r>
            <a:rPr lang="es-CO" sz="1600" b="1" dirty="0">
              <a:solidFill>
                <a:schemeClr val="bg1"/>
              </a:solidFill>
              <a:latin typeface="Arial" pitchFamily="34" charset="0"/>
              <a:cs typeface="Arial" pitchFamily="34" charset="0"/>
            </a:rPr>
            <a:t>Requerimiento de nutrientes</a:t>
          </a:r>
        </a:p>
      </dgm:t>
    </dgm:pt>
    <dgm:pt modelId="{4C792D49-3895-4FFC-8E4E-BA97F2F7EB18}" type="parTrans" cxnId="{B1FB94A0-9C61-4E28-B706-AB250D385B98}">
      <dgm:prSet/>
      <dgm:spPr/>
      <dgm:t>
        <a:bodyPr/>
        <a:lstStyle/>
        <a:p>
          <a:endParaRPr lang="es-CO"/>
        </a:p>
      </dgm:t>
    </dgm:pt>
    <dgm:pt modelId="{36A82D45-4083-4212-9E18-BCA0490A5DBC}" type="sibTrans" cxnId="{B1FB94A0-9C61-4E28-B706-AB250D385B98}">
      <dgm:prSet/>
      <dgm:spPr/>
      <dgm:t>
        <a:bodyPr/>
        <a:lstStyle/>
        <a:p>
          <a:endParaRPr lang="es-CO"/>
        </a:p>
      </dgm:t>
    </dgm:pt>
    <dgm:pt modelId="{264A534C-9FFE-41A8-BC38-7F604AA5C6C3}">
      <dgm:prSet phldrT="[Texto]" custT="1"/>
      <dgm:spPr>
        <a:solidFill>
          <a:schemeClr val="accent1">
            <a:lumMod val="75000"/>
            <a:alpha val="78571"/>
          </a:schemeClr>
        </a:solidFill>
      </dgm:spPr>
      <dgm:t>
        <a:bodyPr/>
        <a:lstStyle/>
        <a:p>
          <a:r>
            <a:rPr lang="es-CO" sz="1600" b="1" dirty="0">
              <a:solidFill>
                <a:schemeClr val="bg1"/>
              </a:solidFill>
              <a:latin typeface="Arial" pitchFamily="34" charset="0"/>
              <a:cs typeface="Arial" pitchFamily="34" charset="0"/>
            </a:rPr>
            <a:t>Disponibilidad de recursos.</a:t>
          </a:r>
        </a:p>
      </dgm:t>
    </dgm:pt>
    <dgm:pt modelId="{34101D7A-90CD-4145-AED5-766A6D9BA046}" type="parTrans" cxnId="{FF6945EB-DC83-4A26-A20D-52A65E2F0495}">
      <dgm:prSet/>
      <dgm:spPr/>
      <dgm:t>
        <a:bodyPr/>
        <a:lstStyle/>
        <a:p>
          <a:endParaRPr lang="es-CO"/>
        </a:p>
      </dgm:t>
    </dgm:pt>
    <dgm:pt modelId="{F559E227-F3C3-4AEF-BFDA-21D555F2C163}" type="sibTrans" cxnId="{FF6945EB-DC83-4A26-A20D-52A65E2F0495}">
      <dgm:prSet/>
      <dgm:spPr/>
      <dgm:t>
        <a:bodyPr/>
        <a:lstStyle/>
        <a:p>
          <a:endParaRPr lang="es-CO"/>
        </a:p>
      </dgm:t>
    </dgm:pt>
    <dgm:pt modelId="{F101E49B-2E13-4CD5-80F6-87D2ADC27A5A}">
      <dgm:prSet phldrT="[Texto]" custT="1"/>
      <dgm:spPr>
        <a:solidFill>
          <a:schemeClr val="tx2">
            <a:lumMod val="60000"/>
            <a:lumOff val="40000"/>
            <a:alpha val="84286"/>
          </a:schemeClr>
        </a:solidFill>
      </dgm:spPr>
      <dgm:t>
        <a:bodyPr/>
        <a:lstStyle/>
        <a:p>
          <a:r>
            <a:rPr lang="es-CO" sz="1600" b="1">
              <a:solidFill>
                <a:schemeClr val="bg1"/>
              </a:solidFill>
              <a:latin typeface="Arial" pitchFamily="34" charset="0"/>
              <a:cs typeface="Arial" pitchFamily="34" charset="0"/>
            </a:rPr>
            <a:t>Necesidad de movilización.</a:t>
          </a:r>
          <a:endParaRPr lang="es-CO" sz="1600" b="1" dirty="0">
            <a:solidFill>
              <a:schemeClr val="bg1"/>
            </a:solidFill>
            <a:latin typeface="Arial" pitchFamily="34" charset="0"/>
            <a:cs typeface="Arial" pitchFamily="34" charset="0"/>
          </a:endParaRPr>
        </a:p>
      </dgm:t>
    </dgm:pt>
    <dgm:pt modelId="{2D1F462B-A95F-4ED3-AA1F-2235E70F5AD1}" type="parTrans" cxnId="{29F34F12-7204-4C96-858A-E3B8CD2E6728}">
      <dgm:prSet/>
      <dgm:spPr/>
      <dgm:t>
        <a:bodyPr/>
        <a:lstStyle/>
        <a:p>
          <a:endParaRPr lang="es-CO"/>
        </a:p>
      </dgm:t>
    </dgm:pt>
    <dgm:pt modelId="{211592C4-7FA9-475B-963F-CABB4262ED81}" type="sibTrans" cxnId="{29F34F12-7204-4C96-858A-E3B8CD2E6728}">
      <dgm:prSet/>
      <dgm:spPr/>
      <dgm:t>
        <a:bodyPr/>
        <a:lstStyle/>
        <a:p>
          <a:endParaRPr lang="es-CO"/>
        </a:p>
      </dgm:t>
    </dgm:pt>
    <dgm:pt modelId="{12628F18-18A5-4FD7-B935-DF0E6C05A98D}">
      <dgm:prSet phldrT="[Texto]" custT="1"/>
      <dgm:spPr>
        <a:solidFill>
          <a:schemeClr val="tx2">
            <a:lumMod val="75000"/>
            <a:alpha val="90000"/>
          </a:schemeClr>
        </a:solidFill>
        <a:ln>
          <a:solidFill>
            <a:schemeClr val="accent1"/>
          </a:solidFill>
        </a:ln>
      </dgm:spPr>
      <dgm:t>
        <a:bodyPr/>
        <a:lstStyle/>
        <a:p>
          <a:r>
            <a:rPr lang="es-CO" sz="1600" b="1" dirty="0">
              <a:solidFill>
                <a:schemeClr val="bg1"/>
              </a:solidFill>
              <a:latin typeface="Arial" pitchFamily="34" charset="0"/>
              <a:cs typeface="Arial" pitchFamily="34" charset="0"/>
            </a:rPr>
            <a:t>Exclusividad de la vía de alimentación.</a:t>
          </a:r>
        </a:p>
      </dgm:t>
    </dgm:pt>
    <dgm:pt modelId="{30E00651-850D-4D47-AE41-6A723AAD4857}" type="parTrans" cxnId="{A4539D22-54E9-4533-92DA-9C3897E83761}">
      <dgm:prSet/>
      <dgm:spPr/>
      <dgm:t>
        <a:bodyPr/>
        <a:lstStyle/>
        <a:p>
          <a:endParaRPr lang="es-CO"/>
        </a:p>
      </dgm:t>
    </dgm:pt>
    <dgm:pt modelId="{37A00F0F-CF95-4F5A-B39D-8BD2C4FAC8EE}" type="sibTrans" cxnId="{A4539D22-54E9-4533-92DA-9C3897E83761}">
      <dgm:prSet/>
      <dgm:spPr/>
      <dgm:t>
        <a:bodyPr/>
        <a:lstStyle/>
        <a:p>
          <a:endParaRPr lang="es-CO"/>
        </a:p>
      </dgm:t>
    </dgm:pt>
    <dgm:pt modelId="{EFC259A9-A345-4DE6-92D3-A6CFF22B4B7F}" type="pres">
      <dgm:prSet presAssocID="{B436BAC3-4AED-41B1-B1DA-F865390DF497}" presName="Name0" presStyleCnt="0">
        <dgm:presLayoutVars>
          <dgm:dir/>
          <dgm:animLvl val="lvl"/>
          <dgm:resizeHandles val="exact"/>
        </dgm:presLayoutVars>
      </dgm:prSet>
      <dgm:spPr/>
    </dgm:pt>
    <dgm:pt modelId="{40C00FC1-DBBA-4564-B92F-534F660DEE25}" type="pres">
      <dgm:prSet presAssocID="{12628F18-18A5-4FD7-B935-DF0E6C05A98D}" presName="boxAndChildren" presStyleCnt="0"/>
      <dgm:spPr/>
    </dgm:pt>
    <dgm:pt modelId="{8F8122B5-D14F-4C84-BF79-98827F221FD1}" type="pres">
      <dgm:prSet presAssocID="{12628F18-18A5-4FD7-B935-DF0E6C05A98D}" presName="parentTextBox" presStyleLbl="node1" presStyleIdx="0" presStyleCnt="8"/>
      <dgm:spPr/>
    </dgm:pt>
    <dgm:pt modelId="{9FB9D7EB-4A80-4E02-B599-F0E8824D9053}" type="pres">
      <dgm:prSet presAssocID="{211592C4-7FA9-475B-963F-CABB4262ED81}" presName="sp" presStyleCnt="0"/>
      <dgm:spPr/>
    </dgm:pt>
    <dgm:pt modelId="{4EBC85DA-53FB-484D-A419-073B1D542D10}" type="pres">
      <dgm:prSet presAssocID="{F101E49B-2E13-4CD5-80F6-87D2ADC27A5A}" presName="arrowAndChildren" presStyleCnt="0"/>
      <dgm:spPr/>
    </dgm:pt>
    <dgm:pt modelId="{03BEB73C-1073-490C-BAE9-8BEFC2DE5D42}" type="pres">
      <dgm:prSet presAssocID="{F101E49B-2E13-4CD5-80F6-87D2ADC27A5A}" presName="parentTextArrow" presStyleLbl="node1" presStyleIdx="1" presStyleCnt="8"/>
      <dgm:spPr/>
    </dgm:pt>
    <dgm:pt modelId="{5D804B94-25C1-4C4E-A5F3-BC5A908E3567}" type="pres">
      <dgm:prSet presAssocID="{F559E227-F3C3-4AEF-BFDA-21D555F2C163}" presName="sp" presStyleCnt="0"/>
      <dgm:spPr/>
    </dgm:pt>
    <dgm:pt modelId="{3699E94F-531C-4BD4-BEC7-14491B6D3990}" type="pres">
      <dgm:prSet presAssocID="{264A534C-9FFE-41A8-BC38-7F604AA5C6C3}" presName="arrowAndChildren" presStyleCnt="0"/>
      <dgm:spPr/>
    </dgm:pt>
    <dgm:pt modelId="{1F782308-7359-426B-93C7-47C4435E437F}" type="pres">
      <dgm:prSet presAssocID="{264A534C-9FFE-41A8-BC38-7F604AA5C6C3}" presName="parentTextArrow" presStyleLbl="node1" presStyleIdx="2" presStyleCnt="8"/>
      <dgm:spPr/>
    </dgm:pt>
    <dgm:pt modelId="{CDEB1AAA-66D3-448F-A631-4FAC336DEF70}" type="pres">
      <dgm:prSet presAssocID="{36A82D45-4083-4212-9E18-BCA0490A5DBC}" presName="sp" presStyleCnt="0"/>
      <dgm:spPr/>
    </dgm:pt>
    <dgm:pt modelId="{9C6A5DCA-1696-4EB1-AB78-91DB941FEF29}" type="pres">
      <dgm:prSet presAssocID="{E71E56C2-E29A-416B-8916-6AF1011BBA8C}" presName="arrowAndChildren" presStyleCnt="0"/>
      <dgm:spPr/>
    </dgm:pt>
    <dgm:pt modelId="{453FE077-7799-4B40-9805-E60E2BF5E333}" type="pres">
      <dgm:prSet presAssocID="{E71E56C2-E29A-416B-8916-6AF1011BBA8C}" presName="parentTextArrow" presStyleLbl="node1" presStyleIdx="3" presStyleCnt="8"/>
      <dgm:spPr/>
    </dgm:pt>
    <dgm:pt modelId="{88000DFE-2D2E-410C-A081-FDE24B1AE2D9}" type="pres">
      <dgm:prSet presAssocID="{9D39A7B2-DDD6-4536-BF11-6F70A2D22BC5}" presName="sp" presStyleCnt="0"/>
      <dgm:spPr/>
    </dgm:pt>
    <dgm:pt modelId="{512263C8-FC56-4552-AFB6-631524EBB585}" type="pres">
      <dgm:prSet presAssocID="{17D953E2-9521-42C3-934B-5B3241EB4979}" presName="arrowAndChildren" presStyleCnt="0"/>
      <dgm:spPr/>
    </dgm:pt>
    <dgm:pt modelId="{8CCF7FFD-95A8-4973-BF9C-BAA547C03BB1}" type="pres">
      <dgm:prSet presAssocID="{17D953E2-9521-42C3-934B-5B3241EB4979}" presName="parentTextArrow" presStyleLbl="node1" presStyleIdx="4" presStyleCnt="8"/>
      <dgm:spPr/>
    </dgm:pt>
    <dgm:pt modelId="{0A011D6C-F75B-49D2-8E7E-E95AA8347CB7}" type="pres">
      <dgm:prSet presAssocID="{2AAB076F-0344-42A9-BDDA-5291D4F5E616}" presName="sp" presStyleCnt="0"/>
      <dgm:spPr/>
    </dgm:pt>
    <dgm:pt modelId="{496D6074-CF8F-4D07-AA62-77FD54DC8327}" type="pres">
      <dgm:prSet presAssocID="{BEDFE927-E97B-4C84-A50E-A90AFBCD4C42}" presName="arrowAndChildren" presStyleCnt="0"/>
      <dgm:spPr/>
    </dgm:pt>
    <dgm:pt modelId="{0B69DB39-CC4A-45B8-8FDF-146537914BA8}" type="pres">
      <dgm:prSet presAssocID="{BEDFE927-E97B-4C84-A50E-A90AFBCD4C42}" presName="parentTextArrow" presStyleLbl="node1" presStyleIdx="4" presStyleCnt="8"/>
      <dgm:spPr/>
    </dgm:pt>
    <dgm:pt modelId="{89F9E170-3909-4451-8917-A8EBB998507D}" type="pres">
      <dgm:prSet presAssocID="{BEDFE927-E97B-4C84-A50E-A90AFBCD4C42}" presName="arrow" presStyleLbl="node1" presStyleIdx="5" presStyleCnt="8"/>
      <dgm:spPr/>
    </dgm:pt>
    <dgm:pt modelId="{CA9CE75D-E875-4827-9205-DD27436B2ECE}" type="pres">
      <dgm:prSet presAssocID="{BEDFE927-E97B-4C84-A50E-A90AFBCD4C42}" presName="descendantArrow" presStyleCnt="0"/>
      <dgm:spPr/>
    </dgm:pt>
    <dgm:pt modelId="{629DF721-0104-4602-8203-20E8A625630C}" type="pres">
      <dgm:prSet presAssocID="{E660CA57-BA74-406A-91DA-9B38AF88DAE7}" presName="childTextArrow" presStyleLbl="fgAccFollowNode1" presStyleIdx="0" presStyleCnt="6">
        <dgm:presLayoutVars>
          <dgm:bulletEnabled val="1"/>
        </dgm:presLayoutVars>
      </dgm:prSet>
      <dgm:spPr/>
    </dgm:pt>
    <dgm:pt modelId="{E9DD6E9C-36E7-43B4-B2F1-BFC25C2A429B}" type="pres">
      <dgm:prSet presAssocID="{69131F4A-A89D-4BF4-B337-17A7E858E315}" presName="childTextArrow" presStyleLbl="fgAccFollowNode1" presStyleIdx="1" presStyleCnt="6">
        <dgm:presLayoutVars>
          <dgm:bulletEnabled val="1"/>
        </dgm:presLayoutVars>
      </dgm:prSet>
      <dgm:spPr/>
    </dgm:pt>
    <dgm:pt modelId="{FFF0FA92-3441-4767-BE22-50225E765EE8}" type="pres">
      <dgm:prSet presAssocID="{DB9130DD-EBF8-4E0E-96F0-D0320823C0D7}" presName="sp" presStyleCnt="0"/>
      <dgm:spPr/>
    </dgm:pt>
    <dgm:pt modelId="{AEBE327C-26DD-4A3A-8E6F-907FE940DE97}" type="pres">
      <dgm:prSet presAssocID="{7DA28C28-6275-4B58-B95A-187342178A39}" presName="arrowAndChildren" presStyleCnt="0"/>
      <dgm:spPr/>
    </dgm:pt>
    <dgm:pt modelId="{0FBC6C6A-E7E7-4ABE-865B-8867180B70CE}" type="pres">
      <dgm:prSet presAssocID="{7DA28C28-6275-4B58-B95A-187342178A39}" presName="parentTextArrow" presStyleLbl="node1" presStyleIdx="5" presStyleCnt="8"/>
      <dgm:spPr/>
    </dgm:pt>
    <dgm:pt modelId="{62B9AA61-C8DD-4D8B-873B-EB67E330DEB2}" type="pres">
      <dgm:prSet presAssocID="{7DA28C28-6275-4B58-B95A-187342178A39}" presName="arrow" presStyleLbl="node1" presStyleIdx="6" presStyleCnt="8"/>
      <dgm:spPr/>
    </dgm:pt>
    <dgm:pt modelId="{F5510A5A-58E8-4112-9B2E-ED42A0392663}" type="pres">
      <dgm:prSet presAssocID="{7DA28C28-6275-4B58-B95A-187342178A39}" presName="descendantArrow" presStyleCnt="0"/>
      <dgm:spPr/>
    </dgm:pt>
    <dgm:pt modelId="{9A28A0B9-49D9-43F1-8DA8-D068644BDBC5}" type="pres">
      <dgm:prSet presAssocID="{C4932863-9D2E-4030-BFBF-FDDE3E7AE188}" presName="childTextArrow" presStyleLbl="fgAccFollowNode1" presStyleIdx="2" presStyleCnt="6">
        <dgm:presLayoutVars>
          <dgm:bulletEnabled val="1"/>
        </dgm:presLayoutVars>
      </dgm:prSet>
      <dgm:spPr/>
    </dgm:pt>
    <dgm:pt modelId="{6AECB1E3-84F0-4286-85CB-D08E60E82C57}" type="pres">
      <dgm:prSet presAssocID="{0A5AFBFA-89AB-4E78-B50B-173962A9A118}" presName="childTextArrow" presStyleLbl="fgAccFollowNode1" presStyleIdx="3" presStyleCnt="6">
        <dgm:presLayoutVars>
          <dgm:bulletEnabled val="1"/>
        </dgm:presLayoutVars>
      </dgm:prSet>
      <dgm:spPr/>
    </dgm:pt>
    <dgm:pt modelId="{E791251E-A224-4EE2-A3C7-B696C25F2BB4}" type="pres">
      <dgm:prSet presAssocID="{09699E8B-151A-45CA-A85A-F8321B2DE9F5}" presName="sp" presStyleCnt="0"/>
      <dgm:spPr/>
    </dgm:pt>
    <dgm:pt modelId="{CA4531AD-C796-4C60-AE37-CFB69AADB87B}" type="pres">
      <dgm:prSet presAssocID="{6064C3A1-4004-45ED-A44B-6B1965DCD07B}" presName="arrowAndChildren" presStyleCnt="0"/>
      <dgm:spPr/>
    </dgm:pt>
    <dgm:pt modelId="{51B2F4EA-C5E8-4AD5-9767-77565213B8BD}" type="pres">
      <dgm:prSet presAssocID="{6064C3A1-4004-45ED-A44B-6B1965DCD07B}" presName="parentTextArrow" presStyleLbl="node1" presStyleIdx="6" presStyleCnt="8"/>
      <dgm:spPr/>
    </dgm:pt>
    <dgm:pt modelId="{31D979FD-0BB1-4036-90D5-F635B418F817}" type="pres">
      <dgm:prSet presAssocID="{6064C3A1-4004-45ED-A44B-6B1965DCD07B}" presName="arrow" presStyleLbl="node1" presStyleIdx="7" presStyleCnt="8" custLinFactNeighborY="-1962"/>
      <dgm:spPr/>
    </dgm:pt>
    <dgm:pt modelId="{A5968003-61E3-44A6-85CB-FD661700104A}" type="pres">
      <dgm:prSet presAssocID="{6064C3A1-4004-45ED-A44B-6B1965DCD07B}" presName="descendantArrow" presStyleCnt="0"/>
      <dgm:spPr/>
    </dgm:pt>
    <dgm:pt modelId="{C9329E1F-F044-4F6E-8E6F-9F4F5FF7AFFE}" type="pres">
      <dgm:prSet presAssocID="{D1D13012-B1F6-4A48-96E4-84CA0987C054}" presName="childTextArrow" presStyleLbl="fgAccFollowNode1" presStyleIdx="4" presStyleCnt="6">
        <dgm:presLayoutVars>
          <dgm:bulletEnabled val="1"/>
        </dgm:presLayoutVars>
      </dgm:prSet>
      <dgm:spPr/>
    </dgm:pt>
    <dgm:pt modelId="{293D3A10-65C4-4B26-9A99-AAC0A78B50D7}" type="pres">
      <dgm:prSet presAssocID="{F0CF8595-B652-4EBF-BE5F-256A1172C594}" presName="childTextArrow" presStyleLbl="fgAccFollowNode1" presStyleIdx="5" presStyleCnt="6">
        <dgm:presLayoutVars>
          <dgm:bulletEnabled val="1"/>
        </dgm:presLayoutVars>
      </dgm:prSet>
      <dgm:spPr/>
    </dgm:pt>
  </dgm:ptLst>
  <dgm:cxnLst>
    <dgm:cxn modelId="{5CA2A801-2A4E-4819-A5BD-C78D3CB45471}" srcId="{6064C3A1-4004-45ED-A44B-6B1965DCD07B}" destId="{F0CF8595-B652-4EBF-BE5F-256A1172C594}" srcOrd="1" destOrd="0" parTransId="{02B38FA4-0398-4884-B41B-DB4FD29620EE}" sibTransId="{AAEFBE10-19B6-4A0B-8BB8-8BF25390EABA}"/>
    <dgm:cxn modelId="{55BF1B0B-BC5B-40FB-91A6-40754C77F785}" type="presOf" srcId="{F0CF8595-B652-4EBF-BE5F-256A1172C594}" destId="{293D3A10-65C4-4B26-9A99-AAC0A78B50D7}" srcOrd="0" destOrd="0" presId="urn:microsoft.com/office/officeart/2005/8/layout/process4"/>
    <dgm:cxn modelId="{4040E70E-F150-4245-A2C3-954F107CA9D9}" srcId="{BEDFE927-E97B-4C84-A50E-A90AFBCD4C42}" destId="{69131F4A-A89D-4BF4-B337-17A7E858E315}" srcOrd="1" destOrd="0" parTransId="{7776B8DE-D636-454C-AF68-9ADA381A9AB5}" sibTransId="{C685DC2E-33C7-4D53-819F-0FAF8A247988}"/>
    <dgm:cxn modelId="{29F34F12-7204-4C96-858A-E3B8CD2E6728}" srcId="{B436BAC3-4AED-41B1-B1DA-F865390DF497}" destId="{F101E49B-2E13-4CD5-80F6-87D2ADC27A5A}" srcOrd="6" destOrd="0" parTransId="{2D1F462B-A95F-4ED3-AA1F-2235E70F5AD1}" sibTransId="{211592C4-7FA9-475B-963F-CABB4262ED81}"/>
    <dgm:cxn modelId="{EC048C1C-7669-4EE5-8A59-09EB26712D66}" type="presOf" srcId="{BEDFE927-E97B-4C84-A50E-A90AFBCD4C42}" destId="{89F9E170-3909-4451-8917-A8EBB998507D}" srcOrd="1" destOrd="0" presId="urn:microsoft.com/office/officeart/2005/8/layout/process4"/>
    <dgm:cxn modelId="{A4539D22-54E9-4533-92DA-9C3897E83761}" srcId="{B436BAC3-4AED-41B1-B1DA-F865390DF497}" destId="{12628F18-18A5-4FD7-B935-DF0E6C05A98D}" srcOrd="7" destOrd="0" parTransId="{30E00651-850D-4D47-AE41-6A723AAD4857}" sibTransId="{37A00F0F-CF95-4F5A-B39D-8BD2C4FAC8EE}"/>
    <dgm:cxn modelId="{39FA5A30-A7EB-4E40-8A03-6DFBDF85C126}" srcId="{6064C3A1-4004-45ED-A44B-6B1965DCD07B}" destId="{D1D13012-B1F6-4A48-96E4-84CA0987C054}" srcOrd="0" destOrd="0" parTransId="{C67FF047-753A-41D8-97B9-89A8A625A973}" sibTransId="{EE784456-5C1E-4F4F-A75B-ED45601FB4CB}"/>
    <dgm:cxn modelId="{BCDB373D-247B-406E-AAAE-D7396FB5DE2E}" srcId="{B436BAC3-4AED-41B1-B1DA-F865390DF497}" destId="{6064C3A1-4004-45ED-A44B-6B1965DCD07B}" srcOrd="0" destOrd="0" parTransId="{2B961926-4726-4974-83A1-DE4DBF5F0BB2}" sibTransId="{09699E8B-151A-45CA-A85A-F8321B2DE9F5}"/>
    <dgm:cxn modelId="{CA6CF44A-11BD-4B3B-8AE1-4CDB117EBB4D}" srcId="{B436BAC3-4AED-41B1-B1DA-F865390DF497}" destId="{7DA28C28-6275-4B58-B95A-187342178A39}" srcOrd="1" destOrd="0" parTransId="{97981897-8EB6-4741-842E-737F42B425E1}" sibTransId="{DB9130DD-EBF8-4E0E-96F0-D0320823C0D7}"/>
    <dgm:cxn modelId="{F1F4354E-550B-4276-8D1E-8475619B1338}" srcId="{B436BAC3-4AED-41B1-B1DA-F865390DF497}" destId="{BEDFE927-E97B-4C84-A50E-A90AFBCD4C42}" srcOrd="2" destOrd="0" parTransId="{D6EFDF00-BFB6-4135-AF2E-E106F1416AAE}" sibTransId="{2AAB076F-0344-42A9-BDDA-5291D4F5E616}"/>
    <dgm:cxn modelId="{59B50250-8A81-44AE-8023-BE17E6FA1521}" srcId="{BEDFE927-E97B-4C84-A50E-A90AFBCD4C42}" destId="{E660CA57-BA74-406A-91DA-9B38AF88DAE7}" srcOrd="0" destOrd="0" parTransId="{0B2C4B12-71DA-42E4-999D-2386D8E49762}" sibTransId="{6731E448-3935-41E8-AD19-D517627D72D2}"/>
    <dgm:cxn modelId="{AB8EDC65-D666-4279-933E-C1CED49A8133}" type="presOf" srcId="{69131F4A-A89D-4BF4-B337-17A7E858E315}" destId="{E9DD6E9C-36E7-43B4-B2F1-BFC25C2A429B}" srcOrd="0" destOrd="0" presId="urn:microsoft.com/office/officeart/2005/8/layout/process4"/>
    <dgm:cxn modelId="{A591546B-5400-43F4-840E-8D9F318576D1}" type="presOf" srcId="{D1D13012-B1F6-4A48-96E4-84CA0987C054}" destId="{C9329E1F-F044-4F6E-8E6F-9F4F5FF7AFFE}" srcOrd="0" destOrd="0" presId="urn:microsoft.com/office/officeart/2005/8/layout/process4"/>
    <dgm:cxn modelId="{6AD9707A-0E68-431F-89D3-1A8BC8216EF5}" type="presOf" srcId="{6064C3A1-4004-45ED-A44B-6B1965DCD07B}" destId="{51B2F4EA-C5E8-4AD5-9767-77565213B8BD}" srcOrd="0" destOrd="0" presId="urn:microsoft.com/office/officeart/2005/8/layout/process4"/>
    <dgm:cxn modelId="{9ACE3C8F-C5DD-4BEA-8FF2-6D678C57DCBE}" type="presOf" srcId="{264A534C-9FFE-41A8-BC38-7F604AA5C6C3}" destId="{1F782308-7359-426B-93C7-47C4435E437F}" srcOrd="0" destOrd="0" presId="urn:microsoft.com/office/officeart/2005/8/layout/process4"/>
    <dgm:cxn modelId="{25E82292-E3AA-49C8-8238-CFDDD5290849}" type="presOf" srcId="{F101E49B-2E13-4CD5-80F6-87D2ADC27A5A}" destId="{03BEB73C-1073-490C-BAE9-8BEFC2DE5D42}" srcOrd="0" destOrd="0" presId="urn:microsoft.com/office/officeart/2005/8/layout/process4"/>
    <dgm:cxn modelId="{9F4F4B95-3F53-4E8C-A6FF-6D0087B84DBF}" type="presOf" srcId="{C4932863-9D2E-4030-BFBF-FDDE3E7AE188}" destId="{9A28A0B9-49D9-43F1-8DA8-D068644BDBC5}" srcOrd="0" destOrd="0" presId="urn:microsoft.com/office/officeart/2005/8/layout/process4"/>
    <dgm:cxn modelId="{CCC6AB97-2B40-4472-AA6A-73AA5E424FD6}" type="presOf" srcId="{6064C3A1-4004-45ED-A44B-6B1965DCD07B}" destId="{31D979FD-0BB1-4036-90D5-F635B418F817}" srcOrd="1" destOrd="0" presId="urn:microsoft.com/office/officeart/2005/8/layout/process4"/>
    <dgm:cxn modelId="{B1FB94A0-9C61-4E28-B706-AB250D385B98}" srcId="{B436BAC3-4AED-41B1-B1DA-F865390DF497}" destId="{E71E56C2-E29A-416B-8916-6AF1011BBA8C}" srcOrd="4" destOrd="0" parTransId="{4C792D49-3895-4FFC-8E4E-BA97F2F7EB18}" sibTransId="{36A82D45-4083-4212-9E18-BCA0490A5DBC}"/>
    <dgm:cxn modelId="{8D75CCA7-749B-449F-8240-CE698A1A7C38}" type="presOf" srcId="{7DA28C28-6275-4B58-B95A-187342178A39}" destId="{0FBC6C6A-E7E7-4ABE-865B-8867180B70CE}" srcOrd="0" destOrd="0" presId="urn:microsoft.com/office/officeart/2005/8/layout/process4"/>
    <dgm:cxn modelId="{FAC500AB-7E28-4094-99AF-0D8B0143AF3D}" type="presOf" srcId="{BEDFE927-E97B-4C84-A50E-A90AFBCD4C42}" destId="{0B69DB39-CC4A-45B8-8FDF-146537914BA8}" srcOrd="0" destOrd="0" presId="urn:microsoft.com/office/officeart/2005/8/layout/process4"/>
    <dgm:cxn modelId="{0F6D60AC-EF70-454F-9603-AB5C091A97A7}" type="presOf" srcId="{12628F18-18A5-4FD7-B935-DF0E6C05A98D}" destId="{8F8122B5-D14F-4C84-BF79-98827F221FD1}" srcOrd="0" destOrd="0" presId="urn:microsoft.com/office/officeart/2005/8/layout/process4"/>
    <dgm:cxn modelId="{CCDD31AD-B659-4225-9D39-2397FE882620}" type="presOf" srcId="{0A5AFBFA-89AB-4E78-B50B-173962A9A118}" destId="{6AECB1E3-84F0-4286-85CB-D08E60E82C57}" srcOrd="0" destOrd="0" presId="urn:microsoft.com/office/officeart/2005/8/layout/process4"/>
    <dgm:cxn modelId="{BFF17FC4-868B-46EC-8869-82364F5180C4}" type="presOf" srcId="{7DA28C28-6275-4B58-B95A-187342178A39}" destId="{62B9AA61-C8DD-4D8B-873B-EB67E330DEB2}" srcOrd="1" destOrd="0" presId="urn:microsoft.com/office/officeart/2005/8/layout/process4"/>
    <dgm:cxn modelId="{79BAFFC8-EB7D-481F-8E99-0AF7C8899C42}" type="presOf" srcId="{E71E56C2-E29A-416B-8916-6AF1011BBA8C}" destId="{453FE077-7799-4B40-9805-E60E2BF5E333}" srcOrd="0" destOrd="0" presId="urn:microsoft.com/office/officeart/2005/8/layout/process4"/>
    <dgm:cxn modelId="{67087DD0-5207-4320-8626-9A2B5581D649}" srcId="{B436BAC3-4AED-41B1-B1DA-F865390DF497}" destId="{17D953E2-9521-42C3-934B-5B3241EB4979}" srcOrd="3" destOrd="0" parTransId="{97E0FC70-BC3A-4EDD-B7F3-35D0B810B469}" sibTransId="{9D39A7B2-DDD6-4536-BF11-6F70A2D22BC5}"/>
    <dgm:cxn modelId="{166536D7-3E1D-4C28-9697-508AFD4B96D0}" srcId="{7DA28C28-6275-4B58-B95A-187342178A39}" destId="{C4932863-9D2E-4030-BFBF-FDDE3E7AE188}" srcOrd="0" destOrd="0" parTransId="{28205B3E-C645-4C0A-9C93-D27D5C14B1C1}" sibTransId="{CCDCC77B-921A-4FF8-9EC0-0BFDF63BB208}"/>
    <dgm:cxn modelId="{0570DAD7-C405-4B79-8B19-91EFC2B23046}" type="presOf" srcId="{E660CA57-BA74-406A-91DA-9B38AF88DAE7}" destId="{629DF721-0104-4602-8203-20E8A625630C}" srcOrd="0" destOrd="0" presId="urn:microsoft.com/office/officeart/2005/8/layout/process4"/>
    <dgm:cxn modelId="{4C79FAE7-3C84-452C-9047-B65D4D30C080}" type="presOf" srcId="{B436BAC3-4AED-41B1-B1DA-F865390DF497}" destId="{EFC259A9-A345-4DE6-92D3-A6CFF22B4B7F}" srcOrd="0" destOrd="0" presId="urn:microsoft.com/office/officeart/2005/8/layout/process4"/>
    <dgm:cxn modelId="{FF6945EB-DC83-4A26-A20D-52A65E2F0495}" srcId="{B436BAC3-4AED-41B1-B1DA-F865390DF497}" destId="{264A534C-9FFE-41A8-BC38-7F604AA5C6C3}" srcOrd="5" destOrd="0" parTransId="{34101D7A-90CD-4145-AED5-766A6D9BA046}" sibTransId="{F559E227-F3C3-4AEF-BFDA-21D555F2C163}"/>
    <dgm:cxn modelId="{E10E68F1-17A9-48C2-89D9-9B4D2B279C48}" srcId="{7DA28C28-6275-4B58-B95A-187342178A39}" destId="{0A5AFBFA-89AB-4E78-B50B-173962A9A118}" srcOrd="1" destOrd="0" parTransId="{5A29D44C-D991-4D8F-8102-B2BE0952A133}" sibTransId="{61D555DB-C714-4ED8-B747-37DE7A4C47C3}"/>
    <dgm:cxn modelId="{ECE8BDF9-559F-4935-B54C-F6214C838399}" type="presOf" srcId="{17D953E2-9521-42C3-934B-5B3241EB4979}" destId="{8CCF7FFD-95A8-4973-BF9C-BAA547C03BB1}" srcOrd="0" destOrd="0" presId="urn:microsoft.com/office/officeart/2005/8/layout/process4"/>
    <dgm:cxn modelId="{7340D9CF-AA23-4FF1-8464-A479161D9820}" type="presParOf" srcId="{EFC259A9-A345-4DE6-92D3-A6CFF22B4B7F}" destId="{40C00FC1-DBBA-4564-B92F-534F660DEE25}" srcOrd="0" destOrd="0" presId="urn:microsoft.com/office/officeart/2005/8/layout/process4"/>
    <dgm:cxn modelId="{109F9FFF-1E6C-4358-B825-4C7535946766}" type="presParOf" srcId="{40C00FC1-DBBA-4564-B92F-534F660DEE25}" destId="{8F8122B5-D14F-4C84-BF79-98827F221FD1}" srcOrd="0" destOrd="0" presId="urn:microsoft.com/office/officeart/2005/8/layout/process4"/>
    <dgm:cxn modelId="{237B21DB-4FB9-4D80-809D-4F825112D34E}" type="presParOf" srcId="{EFC259A9-A345-4DE6-92D3-A6CFF22B4B7F}" destId="{9FB9D7EB-4A80-4E02-B599-F0E8824D9053}" srcOrd="1" destOrd="0" presId="urn:microsoft.com/office/officeart/2005/8/layout/process4"/>
    <dgm:cxn modelId="{EEEA0DD4-DA07-4399-BE62-D8B512A616C0}" type="presParOf" srcId="{EFC259A9-A345-4DE6-92D3-A6CFF22B4B7F}" destId="{4EBC85DA-53FB-484D-A419-073B1D542D10}" srcOrd="2" destOrd="0" presId="urn:microsoft.com/office/officeart/2005/8/layout/process4"/>
    <dgm:cxn modelId="{0171D3BC-88D7-4E14-B1A0-2E8748B46596}" type="presParOf" srcId="{4EBC85DA-53FB-484D-A419-073B1D542D10}" destId="{03BEB73C-1073-490C-BAE9-8BEFC2DE5D42}" srcOrd="0" destOrd="0" presId="urn:microsoft.com/office/officeart/2005/8/layout/process4"/>
    <dgm:cxn modelId="{31BCA4EC-1262-4BE4-9E9C-DC2F00BA6B93}" type="presParOf" srcId="{EFC259A9-A345-4DE6-92D3-A6CFF22B4B7F}" destId="{5D804B94-25C1-4C4E-A5F3-BC5A908E3567}" srcOrd="3" destOrd="0" presId="urn:microsoft.com/office/officeart/2005/8/layout/process4"/>
    <dgm:cxn modelId="{2D0BCC74-B8C8-4AA6-9CCE-6B37B385CD49}" type="presParOf" srcId="{EFC259A9-A345-4DE6-92D3-A6CFF22B4B7F}" destId="{3699E94F-531C-4BD4-BEC7-14491B6D3990}" srcOrd="4" destOrd="0" presId="urn:microsoft.com/office/officeart/2005/8/layout/process4"/>
    <dgm:cxn modelId="{82484F76-2437-4580-9D25-9483F48B7F99}" type="presParOf" srcId="{3699E94F-531C-4BD4-BEC7-14491B6D3990}" destId="{1F782308-7359-426B-93C7-47C4435E437F}" srcOrd="0" destOrd="0" presId="urn:microsoft.com/office/officeart/2005/8/layout/process4"/>
    <dgm:cxn modelId="{7680432A-AAE1-436B-BA73-87CEF411E01F}" type="presParOf" srcId="{EFC259A9-A345-4DE6-92D3-A6CFF22B4B7F}" destId="{CDEB1AAA-66D3-448F-A631-4FAC336DEF70}" srcOrd="5" destOrd="0" presId="urn:microsoft.com/office/officeart/2005/8/layout/process4"/>
    <dgm:cxn modelId="{8CFDC36A-716F-4B93-9694-3A6A5D045BB3}" type="presParOf" srcId="{EFC259A9-A345-4DE6-92D3-A6CFF22B4B7F}" destId="{9C6A5DCA-1696-4EB1-AB78-91DB941FEF29}" srcOrd="6" destOrd="0" presId="urn:microsoft.com/office/officeart/2005/8/layout/process4"/>
    <dgm:cxn modelId="{BE9E7607-A2B4-4A46-8476-7D1A22014724}" type="presParOf" srcId="{9C6A5DCA-1696-4EB1-AB78-91DB941FEF29}" destId="{453FE077-7799-4B40-9805-E60E2BF5E333}" srcOrd="0" destOrd="0" presId="urn:microsoft.com/office/officeart/2005/8/layout/process4"/>
    <dgm:cxn modelId="{F5E6E725-F067-48EB-8231-0C9E36C61CF1}" type="presParOf" srcId="{EFC259A9-A345-4DE6-92D3-A6CFF22B4B7F}" destId="{88000DFE-2D2E-410C-A081-FDE24B1AE2D9}" srcOrd="7" destOrd="0" presId="urn:microsoft.com/office/officeart/2005/8/layout/process4"/>
    <dgm:cxn modelId="{AA0876E0-3877-483F-BC13-2CC9DF303566}" type="presParOf" srcId="{EFC259A9-A345-4DE6-92D3-A6CFF22B4B7F}" destId="{512263C8-FC56-4552-AFB6-631524EBB585}" srcOrd="8" destOrd="0" presId="urn:microsoft.com/office/officeart/2005/8/layout/process4"/>
    <dgm:cxn modelId="{26A799D6-DA78-49C7-97C8-BDA04F30EB6F}" type="presParOf" srcId="{512263C8-FC56-4552-AFB6-631524EBB585}" destId="{8CCF7FFD-95A8-4973-BF9C-BAA547C03BB1}" srcOrd="0" destOrd="0" presId="urn:microsoft.com/office/officeart/2005/8/layout/process4"/>
    <dgm:cxn modelId="{38865630-5FE4-44FF-B3E4-A98113DF433E}" type="presParOf" srcId="{EFC259A9-A345-4DE6-92D3-A6CFF22B4B7F}" destId="{0A011D6C-F75B-49D2-8E7E-E95AA8347CB7}" srcOrd="9" destOrd="0" presId="urn:microsoft.com/office/officeart/2005/8/layout/process4"/>
    <dgm:cxn modelId="{E56AD254-EA01-4410-BCED-D56D02278AC5}" type="presParOf" srcId="{EFC259A9-A345-4DE6-92D3-A6CFF22B4B7F}" destId="{496D6074-CF8F-4D07-AA62-77FD54DC8327}" srcOrd="10" destOrd="0" presId="urn:microsoft.com/office/officeart/2005/8/layout/process4"/>
    <dgm:cxn modelId="{B51BED77-3197-4DF6-A3C5-8C9C6E1DC502}" type="presParOf" srcId="{496D6074-CF8F-4D07-AA62-77FD54DC8327}" destId="{0B69DB39-CC4A-45B8-8FDF-146537914BA8}" srcOrd="0" destOrd="0" presId="urn:microsoft.com/office/officeart/2005/8/layout/process4"/>
    <dgm:cxn modelId="{3080550F-EE45-48C0-A64C-C79B1716971A}" type="presParOf" srcId="{496D6074-CF8F-4D07-AA62-77FD54DC8327}" destId="{89F9E170-3909-4451-8917-A8EBB998507D}" srcOrd="1" destOrd="0" presId="urn:microsoft.com/office/officeart/2005/8/layout/process4"/>
    <dgm:cxn modelId="{084B2554-4430-493A-BB8E-583E9E2F797F}" type="presParOf" srcId="{496D6074-CF8F-4D07-AA62-77FD54DC8327}" destId="{CA9CE75D-E875-4827-9205-DD27436B2ECE}" srcOrd="2" destOrd="0" presId="urn:microsoft.com/office/officeart/2005/8/layout/process4"/>
    <dgm:cxn modelId="{333F29A7-79D8-46B9-A564-3850D71A7938}" type="presParOf" srcId="{CA9CE75D-E875-4827-9205-DD27436B2ECE}" destId="{629DF721-0104-4602-8203-20E8A625630C}" srcOrd="0" destOrd="0" presId="urn:microsoft.com/office/officeart/2005/8/layout/process4"/>
    <dgm:cxn modelId="{E695EAFE-AB0F-4AB0-A34B-6CF0AD93CBC7}" type="presParOf" srcId="{CA9CE75D-E875-4827-9205-DD27436B2ECE}" destId="{E9DD6E9C-36E7-43B4-B2F1-BFC25C2A429B}" srcOrd="1" destOrd="0" presId="urn:microsoft.com/office/officeart/2005/8/layout/process4"/>
    <dgm:cxn modelId="{9AE119BF-74F1-41E4-80B0-257EF48C3A40}" type="presParOf" srcId="{EFC259A9-A345-4DE6-92D3-A6CFF22B4B7F}" destId="{FFF0FA92-3441-4767-BE22-50225E765EE8}" srcOrd="11" destOrd="0" presId="urn:microsoft.com/office/officeart/2005/8/layout/process4"/>
    <dgm:cxn modelId="{202562C0-A0EA-4409-8A46-9A152A0FC958}" type="presParOf" srcId="{EFC259A9-A345-4DE6-92D3-A6CFF22B4B7F}" destId="{AEBE327C-26DD-4A3A-8E6F-907FE940DE97}" srcOrd="12" destOrd="0" presId="urn:microsoft.com/office/officeart/2005/8/layout/process4"/>
    <dgm:cxn modelId="{0D8EEEFD-21CC-46D8-9947-DA1303E23869}" type="presParOf" srcId="{AEBE327C-26DD-4A3A-8E6F-907FE940DE97}" destId="{0FBC6C6A-E7E7-4ABE-865B-8867180B70CE}" srcOrd="0" destOrd="0" presId="urn:microsoft.com/office/officeart/2005/8/layout/process4"/>
    <dgm:cxn modelId="{EA73732D-C63D-484E-AD64-3373A95DBD0F}" type="presParOf" srcId="{AEBE327C-26DD-4A3A-8E6F-907FE940DE97}" destId="{62B9AA61-C8DD-4D8B-873B-EB67E330DEB2}" srcOrd="1" destOrd="0" presId="urn:microsoft.com/office/officeart/2005/8/layout/process4"/>
    <dgm:cxn modelId="{F1E8B4B4-16AE-4958-AA21-7BCBD08D7152}" type="presParOf" srcId="{AEBE327C-26DD-4A3A-8E6F-907FE940DE97}" destId="{F5510A5A-58E8-4112-9B2E-ED42A0392663}" srcOrd="2" destOrd="0" presId="urn:microsoft.com/office/officeart/2005/8/layout/process4"/>
    <dgm:cxn modelId="{AC93B931-3DA3-45A8-B8BF-9FB2B0568C17}" type="presParOf" srcId="{F5510A5A-58E8-4112-9B2E-ED42A0392663}" destId="{9A28A0B9-49D9-43F1-8DA8-D068644BDBC5}" srcOrd="0" destOrd="0" presId="urn:microsoft.com/office/officeart/2005/8/layout/process4"/>
    <dgm:cxn modelId="{75E418FC-0DB6-4567-9C59-2E5B5AE2DE8D}" type="presParOf" srcId="{F5510A5A-58E8-4112-9B2E-ED42A0392663}" destId="{6AECB1E3-84F0-4286-85CB-D08E60E82C57}" srcOrd="1" destOrd="0" presId="urn:microsoft.com/office/officeart/2005/8/layout/process4"/>
    <dgm:cxn modelId="{F820BA8E-0C3D-48CB-88AB-C17F758295D2}" type="presParOf" srcId="{EFC259A9-A345-4DE6-92D3-A6CFF22B4B7F}" destId="{E791251E-A224-4EE2-A3C7-B696C25F2BB4}" srcOrd="13" destOrd="0" presId="urn:microsoft.com/office/officeart/2005/8/layout/process4"/>
    <dgm:cxn modelId="{C2F33649-4016-4006-A7BB-8DEE28291152}" type="presParOf" srcId="{EFC259A9-A345-4DE6-92D3-A6CFF22B4B7F}" destId="{CA4531AD-C796-4C60-AE37-CFB69AADB87B}" srcOrd="14" destOrd="0" presId="urn:microsoft.com/office/officeart/2005/8/layout/process4"/>
    <dgm:cxn modelId="{33BD8039-1BE4-434C-8556-3364A78A2718}" type="presParOf" srcId="{CA4531AD-C796-4C60-AE37-CFB69AADB87B}" destId="{51B2F4EA-C5E8-4AD5-9767-77565213B8BD}" srcOrd="0" destOrd="0" presId="urn:microsoft.com/office/officeart/2005/8/layout/process4"/>
    <dgm:cxn modelId="{F3DCCE6B-7DF3-42C4-A0B5-E8CAE6DB6A0C}" type="presParOf" srcId="{CA4531AD-C796-4C60-AE37-CFB69AADB87B}" destId="{31D979FD-0BB1-4036-90D5-F635B418F817}" srcOrd="1" destOrd="0" presId="urn:microsoft.com/office/officeart/2005/8/layout/process4"/>
    <dgm:cxn modelId="{67EA99D9-C240-4649-8883-E7D7CE11D805}" type="presParOf" srcId="{CA4531AD-C796-4C60-AE37-CFB69AADB87B}" destId="{A5968003-61E3-44A6-85CB-FD661700104A}" srcOrd="2" destOrd="0" presId="urn:microsoft.com/office/officeart/2005/8/layout/process4"/>
    <dgm:cxn modelId="{4BD7FE00-FECF-4EC1-95E3-C97A7D49C1C6}" type="presParOf" srcId="{A5968003-61E3-44A6-85CB-FD661700104A}" destId="{C9329E1F-F044-4F6E-8E6F-9F4F5FF7AFFE}" srcOrd="0" destOrd="0" presId="urn:microsoft.com/office/officeart/2005/8/layout/process4"/>
    <dgm:cxn modelId="{5EE7253E-E6C4-4C20-9ACC-97D4C829BE6F}" type="presParOf" srcId="{A5968003-61E3-44A6-85CB-FD661700104A}" destId="{293D3A10-65C4-4B26-9A99-AAC0A78B50D7}" srcOrd="1" destOrd="0" presId="urn:microsoft.com/office/officeart/2005/8/layout/process4"/>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91F585-3A11-42E4-A4E9-BE8EDFAEB408}" type="doc">
      <dgm:prSet loTypeId="urn:microsoft.com/office/officeart/2005/8/layout/target3" loCatId="relationship" qsTypeId="urn:microsoft.com/office/officeart/2005/8/quickstyle/3d3" qsCatId="3D" csTypeId="urn:microsoft.com/office/officeart/2005/8/colors/accent1_2" csCatId="accent1" phldr="1"/>
      <dgm:spPr/>
      <dgm:t>
        <a:bodyPr/>
        <a:lstStyle/>
        <a:p>
          <a:endParaRPr lang="es-CO"/>
        </a:p>
      </dgm:t>
    </dgm:pt>
    <dgm:pt modelId="{403442CC-2159-46C5-81D7-DA1F59120A7B}">
      <dgm:prSet phldrT="[Texto]" custT="1"/>
      <dgm:spPr>
        <a:solidFill>
          <a:schemeClr val="accent5">
            <a:lumMod val="75000"/>
            <a:alpha val="90000"/>
          </a:schemeClr>
        </a:solidFill>
      </dgm:spPr>
      <dgm:t>
        <a:bodyPr/>
        <a:lstStyle/>
        <a:p>
          <a:r>
            <a:rPr lang="es-CO" sz="4000" b="1" dirty="0">
              <a:solidFill>
                <a:schemeClr val="bg1"/>
              </a:solidFill>
              <a:latin typeface="Arial" pitchFamily="34" charset="0"/>
              <a:cs typeface="Arial" pitchFamily="34" charset="0"/>
            </a:rPr>
            <a:t>CONTINUA</a:t>
          </a:r>
        </a:p>
      </dgm:t>
    </dgm:pt>
    <dgm:pt modelId="{EF43C4F0-54F1-443D-87C4-8BB583EFBA0E}" type="parTrans" cxnId="{75CD4805-4183-40E6-B7F1-9AD8194B2BED}">
      <dgm:prSet/>
      <dgm:spPr/>
      <dgm:t>
        <a:bodyPr/>
        <a:lstStyle/>
        <a:p>
          <a:endParaRPr lang="es-CO"/>
        </a:p>
      </dgm:t>
    </dgm:pt>
    <dgm:pt modelId="{54ED000A-ECD7-4648-A8C8-6CD6E26BE169}" type="sibTrans" cxnId="{75CD4805-4183-40E6-B7F1-9AD8194B2BED}">
      <dgm:prSet/>
      <dgm:spPr/>
      <dgm:t>
        <a:bodyPr/>
        <a:lstStyle/>
        <a:p>
          <a:endParaRPr lang="es-CO"/>
        </a:p>
      </dgm:t>
    </dgm:pt>
    <dgm:pt modelId="{C1B6C215-DF8F-4F77-BD02-62F9A1F8E247}">
      <dgm:prSet phldrT="[Texto]" custT="1"/>
      <dgm:spPr>
        <a:solidFill>
          <a:schemeClr val="accent5">
            <a:lumMod val="75000"/>
            <a:alpha val="90000"/>
          </a:schemeClr>
        </a:solidFill>
      </dgm:spPr>
      <dgm:t>
        <a:bodyPr/>
        <a:lstStyle/>
        <a:p>
          <a:r>
            <a:rPr lang="es-CO" sz="2400" dirty="0">
              <a:solidFill>
                <a:schemeClr val="bg1"/>
              </a:solidFill>
              <a:latin typeface="Arial" pitchFamily="34" charset="0"/>
              <a:cs typeface="Arial" pitchFamily="34" charset="0"/>
            </a:rPr>
            <a:t>Administración durante las 24 horas del día de un</a:t>
          </a:r>
        </a:p>
        <a:p>
          <a:r>
            <a:rPr lang="es-CO" sz="2400" dirty="0">
              <a:solidFill>
                <a:schemeClr val="bg1"/>
              </a:solidFill>
              <a:latin typeface="Arial" pitchFamily="34" charset="0"/>
              <a:cs typeface="Arial" pitchFamily="34" charset="0"/>
            </a:rPr>
            <a:t>volumen constante de fórmula.</a:t>
          </a:r>
        </a:p>
      </dgm:t>
    </dgm:pt>
    <dgm:pt modelId="{76573F18-71B5-4B60-8CE0-7E8CB5E00F08}" type="parTrans" cxnId="{063A1EB8-0A98-4FE2-90AB-16BEB93B8737}">
      <dgm:prSet/>
      <dgm:spPr/>
      <dgm:t>
        <a:bodyPr/>
        <a:lstStyle/>
        <a:p>
          <a:endParaRPr lang="es-CO"/>
        </a:p>
      </dgm:t>
    </dgm:pt>
    <dgm:pt modelId="{6F4FC323-C8F0-4BC0-9797-6C999FBC3DDF}" type="sibTrans" cxnId="{063A1EB8-0A98-4FE2-90AB-16BEB93B8737}">
      <dgm:prSet/>
      <dgm:spPr/>
      <dgm:t>
        <a:bodyPr/>
        <a:lstStyle/>
        <a:p>
          <a:endParaRPr lang="es-CO"/>
        </a:p>
      </dgm:t>
    </dgm:pt>
    <dgm:pt modelId="{FE870253-D699-4106-AC83-EE4BDB762DFB}" type="pres">
      <dgm:prSet presAssocID="{F991F585-3A11-42E4-A4E9-BE8EDFAEB408}" presName="Name0" presStyleCnt="0">
        <dgm:presLayoutVars>
          <dgm:chMax val="7"/>
          <dgm:dir/>
          <dgm:animLvl val="lvl"/>
          <dgm:resizeHandles val="exact"/>
        </dgm:presLayoutVars>
      </dgm:prSet>
      <dgm:spPr/>
    </dgm:pt>
    <dgm:pt modelId="{E444ADB6-BF0D-4B22-BC39-509A2E63B5F2}" type="pres">
      <dgm:prSet presAssocID="{403442CC-2159-46C5-81D7-DA1F59120A7B}" presName="circle1" presStyleLbl="node1" presStyleIdx="0" presStyleCnt="2"/>
      <dgm:spPr>
        <a:solidFill>
          <a:srgbClr val="002060"/>
        </a:solidFill>
      </dgm:spPr>
    </dgm:pt>
    <dgm:pt modelId="{54D4C5E7-91D4-4029-B90F-046E9762E690}" type="pres">
      <dgm:prSet presAssocID="{403442CC-2159-46C5-81D7-DA1F59120A7B}" presName="space" presStyleCnt="0"/>
      <dgm:spPr/>
    </dgm:pt>
    <dgm:pt modelId="{A431B8BB-C881-4C1B-BBDF-2DA3C3A6959E}" type="pres">
      <dgm:prSet presAssocID="{403442CC-2159-46C5-81D7-DA1F59120A7B}" presName="rect1" presStyleLbl="alignAcc1" presStyleIdx="0" presStyleCnt="2" custLinFactNeighborX="840" custLinFactNeighborY="399"/>
      <dgm:spPr/>
    </dgm:pt>
    <dgm:pt modelId="{9E237E51-8D2E-4773-95A4-4EDF562025AD}" type="pres">
      <dgm:prSet presAssocID="{C1B6C215-DF8F-4F77-BD02-62F9A1F8E247}" presName="vertSpace2" presStyleLbl="node1" presStyleIdx="0" presStyleCnt="2"/>
      <dgm:spPr/>
    </dgm:pt>
    <dgm:pt modelId="{D0356216-703C-456C-8FB2-50CE88CFCCA1}" type="pres">
      <dgm:prSet presAssocID="{C1B6C215-DF8F-4F77-BD02-62F9A1F8E247}" presName="circle2" presStyleLbl="node1" presStyleIdx="1" presStyleCnt="2"/>
      <dgm:spPr>
        <a:solidFill>
          <a:srgbClr val="002060"/>
        </a:solidFill>
      </dgm:spPr>
    </dgm:pt>
    <dgm:pt modelId="{955D6654-95C6-4459-8EAA-8AF318AAD008}" type="pres">
      <dgm:prSet presAssocID="{C1B6C215-DF8F-4F77-BD02-62F9A1F8E247}" presName="rect2" presStyleLbl="alignAcc1" presStyleIdx="1" presStyleCnt="2"/>
      <dgm:spPr/>
    </dgm:pt>
    <dgm:pt modelId="{6FD4C789-BF4A-4819-9C0D-C9DA503FC07B}" type="pres">
      <dgm:prSet presAssocID="{403442CC-2159-46C5-81D7-DA1F59120A7B}" presName="rect1ParTxNoCh" presStyleLbl="alignAcc1" presStyleIdx="1" presStyleCnt="2">
        <dgm:presLayoutVars>
          <dgm:chMax val="1"/>
          <dgm:bulletEnabled val="1"/>
        </dgm:presLayoutVars>
      </dgm:prSet>
      <dgm:spPr/>
    </dgm:pt>
    <dgm:pt modelId="{A06E7CDC-7E1B-42BA-B0F0-76CD378431B3}" type="pres">
      <dgm:prSet presAssocID="{C1B6C215-DF8F-4F77-BD02-62F9A1F8E247}" presName="rect2ParTxNoCh" presStyleLbl="alignAcc1" presStyleIdx="1" presStyleCnt="2">
        <dgm:presLayoutVars>
          <dgm:chMax val="1"/>
          <dgm:bulletEnabled val="1"/>
        </dgm:presLayoutVars>
      </dgm:prSet>
      <dgm:spPr/>
    </dgm:pt>
  </dgm:ptLst>
  <dgm:cxnLst>
    <dgm:cxn modelId="{75CD4805-4183-40E6-B7F1-9AD8194B2BED}" srcId="{F991F585-3A11-42E4-A4E9-BE8EDFAEB408}" destId="{403442CC-2159-46C5-81D7-DA1F59120A7B}" srcOrd="0" destOrd="0" parTransId="{EF43C4F0-54F1-443D-87C4-8BB583EFBA0E}" sibTransId="{54ED000A-ECD7-4648-A8C8-6CD6E26BE169}"/>
    <dgm:cxn modelId="{B0D4710B-2D11-4F67-AC7F-F8B62AE49807}" type="presOf" srcId="{C1B6C215-DF8F-4F77-BD02-62F9A1F8E247}" destId="{955D6654-95C6-4459-8EAA-8AF318AAD008}" srcOrd="0" destOrd="0" presId="urn:microsoft.com/office/officeart/2005/8/layout/target3"/>
    <dgm:cxn modelId="{621DBA2C-AD31-4E85-973E-FB61AF24F840}" type="presOf" srcId="{F991F585-3A11-42E4-A4E9-BE8EDFAEB408}" destId="{FE870253-D699-4106-AC83-EE4BDB762DFB}" srcOrd="0" destOrd="0" presId="urn:microsoft.com/office/officeart/2005/8/layout/target3"/>
    <dgm:cxn modelId="{253BBE5C-DBA7-4834-A2DC-DD57AB43E208}" type="presOf" srcId="{403442CC-2159-46C5-81D7-DA1F59120A7B}" destId="{6FD4C789-BF4A-4819-9C0D-C9DA503FC07B}" srcOrd="1" destOrd="0" presId="urn:microsoft.com/office/officeart/2005/8/layout/target3"/>
    <dgm:cxn modelId="{AB2D9F62-41CC-4C35-941B-19006481D4CC}" type="presOf" srcId="{403442CC-2159-46C5-81D7-DA1F59120A7B}" destId="{A431B8BB-C881-4C1B-BBDF-2DA3C3A6959E}" srcOrd="0" destOrd="0" presId="urn:microsoft.com/office/officeart/2005/8/layout/target3"/>
    <dgm:cxn modelId="{063A1EB8-0A98-4FE2-90AB-16BEB93B8737}" srcId="{F991F585-3A11-42E4-A4E9-BE8EDFAEB408}" destId="{C1B6C215-DF8F-4F77-BD02-62F9A1F8E247}" srcOrd="1" destOrd="0" parTransId="{76573F18-71B5-4B60-8CE0-7E8CB5E00F08}" sibTransId="{6F4FC323-C8F0-4BC0-9797-6C999FBC3DDF}"/>
    <dgm:cxn modelId="{C93AB5CF-6271-4422-A836-D722B5FBBFAA}" type="presOf" srcId="{C1B6C215-DF8F-4F77-BD02-62F9A1F8E247}" destId="{A06E7CDC-7E1B-42BA-B0F0-76CD378431B3}" srcOrd="1" destOrd="0" presId="urn:microsoft.com/office/officeart/2005/8/layout/target3"/>
    <dgm:cxn modelId="{57AB2413-B116-4F21-A02C-D711EAE27F73}" type="presParOf" srcId="{FE870253-D699-4106-AC83-EE4BDB762DFB}" destId="{E444ADB6-BF0D-4B22-BC39-509A2E63B5F2}" srcOrd="0" destOrd="0" presId="urn:microsoft.com/office/officeart/2005/8/layout/target3"/>
    <dgm:cxn modelId="{C57D52D3-33CF-4B89-A5CC-1C326F4DFF76}" type="presParOf" srcId="{FE870253-D699-4106-AC83-EE4BDB762DFB}" destId="{54D4C5E7-91D4-4029-B90F-046E9762E690}" srcOrd="1" destOrd="0" presId="urn:microsoft.com/office/officeart/2005/8/layout/target3"/>
    <dgm:cxn modelId="{40637D7D-E81B-4C00-AE15-A175A0DEF484}" type="presParOf" srcId="{FE870253-D699-4106-AC83-EE4BDB762DFB}" destId="{A431B8BB-C881-4C1B-BBDF-2DA3C3A6959E}" srcOrd="2" destOrd="0" presId="urn:microsoft.com/office/officeart/2005/8/layout/target3"/>
    <dgm:cxn modelId="{E1053DB0-A454-4A48-9147-4CAFB3EB3C8F}" type="presParOf" srcId="{FE870253-D699-4106-AC83-EE4BDB762DFB}" destId="{9E237E51-8D2E-4773-95A4-4EDF562025AD}" srcOrd="3" destOrd="0" presId="urn:microsoft.com/office/officeart/2005/8/layout/target3"/>
    <dgm:cxn modelId="{C31317B2-0399-41AD-8921-F01AF013580E}" type="presParOf" srcId="{FE870253-D699-4106-AC83-EE4BDB762DFB}" destId="{D0356216-703C-456C-8FB2-50CE88CFCCA1}" srcOrd="4" destOrd="0" presId="urn:microsoft.com/office/officeart/2005/8/layout/target3"/>
    <dgm:cxn modelId="{34FC3998-4E2F-4125-A5C9-E7825C361D76}" type="presParOf" srcId="{FE870253-D699-4106-AC83-EE4BDB762DFB}" destId="{955D6654-95C6-4459-8EAA-8AF318AAD008}" srcOrd="5" destOrd="0" presId="urn:microsoft.com/office/officeart/2005/8/layout/target3"/>
    <dgm:cxn modelId="{E81989BA-1CC5-40CF-B404-0B837C381624}" type="presParOf" srcId="{FE870253-D699-4106-AC83-EE4BDB762DFB}" destId="{6FD4C789-BF4A-4819-9C0D-C9DA503FC07B}" srcOrd="6" destOrd="0" presId="urn:microsoft.com/office/officeart/2005/8/layout/target3"/>
    <dgm:cxn modelId="{3CBB12FF-FF9E-41C0-8CD8-68D88933FD4F}" type="presParOf" srcId="{FE870253-D699-4106-AC83-EE4BDB762DFB}" destId="{A06E7CDC-7E1B-42BA-B0F0-76CD378431B3}" srcOrd="7"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91F585-3A11-42E4-A4E9-BE8EDFAEB408}" type="doc">
      <dgm:prSet loTypeId="urn:microsoft.com/office/officeart/2005/8/layout/target3" loCatId="relationship" qsTypeId="urn:microsoft.com/office/officeart/2005/8/quickstyle/3d3" qsCatId="3D" csTypeId="urn:microsoft.com/office/officeart/2005/8/colors/accent0_3" csCatId="mainScheme" phldr="1"/>
      <dgm:spPr/>
      <dgm:t>
        <a:bodyPr/>
        <a:lstStyle/>
        <a:p>
          <a:endParaRPr lang="es-CO"/>
        </a:p>
      </dgm:t>
    </dgm:pt>
    <dgm:pt modelId="{403442CC-2159-46C5-81D7-DA1F59120A7B}">
      <dgm:prSet phldrT="[Texto]" custT="1"/>
      <dgm:spPr>
        <a:solidFill>
          <a:schemeClr val="accent5">
            <a:lumMod val="60000"/>
            <a:lumOff val="40000"/>
            <a:alpha val="90000"/>
          </a:schemeClr>
        </a:solidFill>
      </dgm:spPr>
      <dgm:t>
        <a:bodyPr/>
        <a:lstStyle/>
        <a:p>
          <a:r>
            <a:rPr lang="es-CO" sz="4000" b="1" dirty="0">
              <a:solidFill>
                <a:srgbClr val="242337"/>
              </a:solidFill>
              <a:latin typeface="Arial" pitchFamily="34" charset="0"/>
              <a:cs typeface="Arial" pitchFamily="34" charset="0"/>
            </a:rPr>
            <a:t>CÍCLICA</a:t>
          </a:r>
        </a:p>
      </dgm:t>
    </dgm:pt>
    <dgm:pt modelId="{EF43C4F0-54F1-443D-87C4-8BB583EFBA0E}" type="parTrans" cxnId="{75CD4805-4183-40E6-B7F1-9AD8194B2BED}">
      <dgm:prSet/>
      <dgm:spPr/>
      <dgm:t>
        <a:bodyPr/>
        <a:lstStyle/>
        <a:p>
          <a:endParaRPr lang="es-CO">
            <a:solidFill>
              <a:schemeClr val="tx1"/>
            </a:solidFill>
          </a:endParaRPr>
        </a:p>
      </dgm:t>
    </dgm:pt>
    <dgm:pt modelId="{54ED000A-ECD7-4648-A8C8-6CD6E26BE169}" type="sibTrans" cxnId="{75CD4805-4183-40E6-B7F1-9AD8194B2BED}">
      <dgm:prSet/>
      <dgm:spPr/>
      <dgm:t>
        <a:bodyPr/>
        <a:lstStyle/>
        <a:p>
          <a:endParaRPr lang="es-CO">
            <a:solidFill>
              <a:schemeClr val="tx1"/>
            </a:solidFill>
          </a:endParaRPr>
        </a:p>
      </dgm:t>
    </dgm:pt>
    <dgm:pt modelId="{28FC2663-61AE-482B-A0FC-33068D925F14}">
      <dgm:prSet phldrT="[Texto]" custT="1"/>
      <dgm:spPr>
        <a:solidFill>
          <a:schemeClr val="accent5">
            <a:lumMod val="60000"/>
            <a:lumOff val="40000"/>
            <a:alpha val="90000"/>
          </a:schemeClr>
        </a:solidFill>
      </dgm:spPr>
      <dgm:t>
        <a:bodyPr/>
        <a:lstStyle/>
        <a:p>
          <a:pPr algn="ctr"/>
          <a:r>
            <a:rPr lang="es-CO" sz="2000" dirty="0">
              <a:solidFill>
                <a:srgbClr val="242337"/>
              </a:solidFill>
              <a:latin typeface="Arial" pitchFamily="34" charset="0"/>
              <a:cs typeface="Arial" pitchFamily="34" charset="0"/>
            </a:rPr>
            <a:t>Es una modalidad de la nutrición enteral   continua, la infusión se realiza durante un número de horas seguidas (habitualmente de 12 a 20 horas/día).</a:t>
          </a:r>
        </a:p>
      </dgm:t>
    </dgm:pt>
    <dgm:pt modelId="{950B4FFD-764C-437A-B58E-AB78F53171AA}" type="parTrans" cxnId="{3512039F-6ECF-4325-8276-B5519C64FDCF}">
      <dgm:prSet/>
      <dgm:spPr/>
      <dgm:t>
        <a:bodyPr/>
        <a:lstStyle/>
        <a:p>
          <a:endParaRPr lang="es-CO">
            <a:solidFill>
              <a:schemeClr val="tx1"/>
            </a:solidFill>
          </a:endParaRPr>
        </a:p>
      </dgm:t>
    </dgm:pt>
    <dgm:pt modelId="{0D6CCC85-916F-45B3-87AA-96C2D80F25A2}" type="sibTrans" cxnId="{3512039F-6ECF-4325-8276-B5519C64FDCF}">
      <dgm:prSet/>
      <dgm:spPr/>
      <dgm:t>
        <a:bodyPr/>
        <a:lstStyle/>
        <a:p>
          <a:endParaRPr lang="es-CO">
            <a:solidFill>
              <a:schemeClr val="tx1"/>
            </a:solidFill>
          </a:endParaRPr>
        </a:p>
      </dgm:t>
    </dgm:pt>
    <dgm:pt modelId="{FE870253-D699-4106-AC83-EE4BDB762DFB}" type="pres">
      <dgm:prSet presAssocID="{F991F585-3A11-42E4-A4E9-BE8EDFAEB408}" presName="Name0" presStyleCnt="0">
        <dgm:presLayoutVars>
          <dgm:chMax val="7"/>
          <dgm:dir/>
          <dgm:animLvl val="lvl"/>
          <dgm:resizeHandles val="exact"/>
        </dgm:presLayoutVars>
      </dgm:prSet>
      <dgm:spPr/>
    </dgm:pt>
    <dgm:pt modelId="{E444ADB6-BF0D-4B22-BC39-509A2E63B5F2}" type="pres">
      <dgm:prSet presAssocID="{403442CC-2159-46C5-81D7-DA1F59120A7B}" presName="circle1" presStyleLbl="node1" presStyleIdx="0" presStyleCnt="2"/>
      <dgm:spPr>
        <a:solidFill>
          <a:srgbClr val="242337"/>
        </a:solidFill>
      </dgm:spPr>
    </dgm:pt>
    <dgm:pt modelId="{54D4C5E7-91D4-4029-B90F-046E9762E690}" type="pres">
      <dgm:prSet presAssocID="{403442CC-2159-46C5-81D7-DA1F59120A7B}" presName="space" presStyleCnt="0"/>
      <dgm:spPr/>
    </dgm:pt>
    <dgm:pt modelId="{A431B8BB-C881-4C1B-BBDF-2DA3C3A6959E}" type="pres">
      <dgm:prSet presAssocID="{403442CC-2159-46C5-81D7-DA1F59120A7B}" presName="rect1" presStyleLbl="alignAcc1" presStyleIdx="0" presStyleCnt="2"/>
      <dgm:spPr/>
    </dgm:pt>
    <dgm:pt modelId="{B72ECC0B-4A45-49DB-9326-309938CB3825}" type="pres">
      <dgm:prSet presAssocID="{28FC2663-61AE-482B-A0FC-33068D925F14}" presName="vertSpace2" presStyleLbl="node1" presStyleIdx="0" presStyleCnt="2"/>
      <dgm:spPr/>
    </dgm:pt>
    <dgm:pt modelId="{862E9203-D8E8-4D7C-9EA7-05C64CCA6CA6}" type="pres">
      <dgm:prSet presAssocID="{28FC2663-61AE-482B-A0FC-33068D925F14}" presName="circle2" presStyleLbl="node1" presStyleIdx="1" presStyleCnt="2"/>
      <dgm:spPr>
        <a:solidFill>
          <a:srgbClr val="242337"/>
        </a:solidFill>
      </dgm:spPr>
    </dgm:pt>
    <dgm:pt modelId="{D004C1E8-175F-4AD4-ABFC-C7C9B99A2F2E}" type="pres">
      <dgm:prSet presAssocID="{28FC2663-61AE-482B-A0FC-33068D925F14}" presName="rect2" presStyleLbl="alignAcc1" presStyleIdx="1" presStyleCnt="2" custLinFactNeighborY="429"/>
      <dgm:spPr/>
    </dgm:pt>
    <dgm:pt modelId="{6FD4C789-BF4A-4819-9C0D-C9DA503FC07B}" type="pres">
      <dgm:prSet presAssocID="{403442CC-2159-46C5-81D7-DA1F59120A7B}" presName="rect1ParTxNoCh" presStyleLbl="alignAcc1" presStyleIdx="1" presStyleCnt="2">
        <dgm:presLayoutVars>
          <dgm:chMax val="1"/>
          <dgm:bulletEnabled val="1"/>
        </dgm:presLayoutVars>
      </dgm:prSet>
      <dgm:spPr/>
    </dgm:pt>
    <dgm:pt modelId="{651864F5-BFD8-46AF-ACC5-B29F05F71BFE}" type="pres">
      <dgm:prSet presAssocID="{28FC2663-61AE-482B-A0FC-33068D925F14}" presName="rect2ParTxNoCh" presStyleLbl="alignAcc1" presStyleIdx="1" presStyleCnt="2">
        <dgm:presLayoutVars>
          <dgm:chMax val="1"/>
          <dgm:bulletEnabled val="1"/>
        </dgm:presLayoutVars>
      </dgm:prSet>
      <dgm:spPr/>
    </dgm:pt>
  </dgm:ptLst>
  <dgm:cxnLst>
    <dgm:cxn modelId="{75CD4805-4183-40E6-B7F1-9AD8194B2BED}" srcId="{F991F585-3A11-42E4-A4E9-BE8EDFAEB408}" destId="{403442CC-2159-46C5-81D7-DA1F59120A7B}" srcOrd="0" destOrd="0" parTransId="{EF43C4F0-54F1-443D-87C4-8BB583EFBA0E}" sibTransId="{54ED000A-ECD7-4648-A8C8-6CD6E26BE169}"/>
    <dgm:cxn modelId="{42EEF136-4413-4E25-9935-8F643CEBB6CD}" type="presOf" srcId="{28FC2663-61AE-482B-A0FC-33068D925F14}" destId="{D004C1E8-175F-4AD4-ABFC-C7C9B99A2F2E}" srcOrd="0" destOrd="0" presId="urn:microsoft.com/office/officeart/2005/8/layout/target3"/>
    <dgm:cxn modelId="{5120A03E-F038-471E-BD45-BCF136C0D163}" type="presOf" srcId="{403442CC-2159-46C5-81D7-DA1F59120A7B}" destId="{6FD4C789-BF4A-4819-9C0D-C9DA503FC07B}" srcOrd="1" destOrd="0" presId="urn:microsoft.com/office/officeart/2005/8/layout/target3"/>
    <dgm:cxn modelId="{AC00F67F-7054-48E3-AF9F-664EAFD2878F}" type="presOf" srcId="{F991F585-3A11-42E4-A4E9-BE8EDFAEB408}" destId="{FE870253-D699-4106-AC83-EE4BDB762DFB}" srcOrd="0" destOrd="0" presId="urn:microsoft.com/office/officeart/2005/8/layout/target3"/>
    <dgm:cxn modelId="{3512039F-6ECF-4325-8276-B5519C64FDCF}" srcId="{F991F585-3A11-42E4-A4E9-BE8EDFAEB408}" destId="{28FC2663-61AE-482B-A0FC-33068D925F14}" srcOrd="1" destOrd="0" parTransId="{950B4FFD-764C-437A-B58E-AB78F53171AA}" sibTransId="{0D6CCC85-916F-45B3-87AA-96C2D80F25A2}"/>
    <dgm:cxn modelId="{22FEFDB5-3660-46F4-A715-829604C7A111}" type="presOf" srcId="{28FC2663-61AE-482B-A0FC-33068D925F14}" destId="{651864F5-BFD8-46AF-ACC5-B29F05F71BFE}" srcOrd="1" destOrd="0" presId="urn:microsoft.com/office/officeart/2005/8/layout/target3"/>
    <dgm:cxn modelId="{544919E8-8C17-444F-94FB-A5A8EF90B253}" type="presOf" srcId="{403442CC-2159-46C5-81D7-DA1F59120A7B}" destId="{A431B8BB-C881-4C1B-BBDF-2DA3C3A6959E}" srcOrd="0" destOrd="0" presId="urn:microsoft.com/office/officeart/2005/8/layout/target3"/>
    <dgm:cxn modelId="{035AB135-DC12-4123-B376-C9DCD6BC101B}" type="presParOf" srcId="{FE870253-D699-4106-AC83-EE4BDB762DFB}" destId="{E444ADB6-BF0D-4B22-BC39-509A2E63B5F2}" srcOrd="0" destOrd="0" presId="urn:microsoft.com/office/officeart/2005/8/layout/target3"/>
    <dgm:cxn modelId="{51DB2F3D-771E-4406-A6F0-BBABB8A3BA1E}" type="presParOf" srcId="{FE870253-D699-4106-AC83-EE4BDB762DFB}" destId="{54D4C5E7-91D4-4029-B90F-046E9762E690}" srcOrd="1" destOrd="0" presId="urn:microsoft.com/office/officeart/2005/8/layout/target3"/>
    <dgm:cxn modelId="{9B825458-1D9A-4CDE-A0E5-450EAAC5DDBB}" type="presParOf" srcId="{FE870253-D699-4106-AC83-EE4BDB762DFB}" destId="{A431B8BB-C881-4C1B-BBDF-2DA3C3A6959E}" srcOrd="2" destOrd="0" presId="urn:microsoft.com/office/officeart/2005/8/layout/target3"/>
    <dgm:cxn modelId="{69033129-004A-4712-98ED-CED90606A78D}" type="presParOf" srcId="{FE870253-D699-4106-AC83-EE4BDB762DFB}" destId="{B72ECC0B-4A45-49DB-9326-309938CB3825}" srcOrd="3" destOrd="0" presId="urn:microsoft.com/office/officeart/2005/8/layout/target3"/>
    <dgm:cxn modelId="{B072EF47-0039-44C5-8179-B0806F22D071}" type="presParOf" srcId="{FE870253-D699-4106-AC83-EE4BDB762DFB}" destId="{862E9203-D8E8-4D7C-9EA7-05C64CCA6CA6}" srcOrd="4" destOrd="0" presId="urn:microsoft.com/office/officeart/2005/8/layout/target3"/>
    <dgm:cxn modelId="{80D66255-972B-4885-8CDF-FE2E0C2ED1BA}" type="presParOf" srcId="{FE870253-D699-4106-AC83-EE4BDB762DFB}" destId="{D004C1E8-175F-4AD4-ABFC-C7C9B99A2F2E}" srcOrd="5" destOrd="0" presId="urn:microsoft.com/office/officeart/2005/8/layout/target3"/>
    <dgm:cxn modelId="{E83CCE6B-ED18-4342-AF32-936D733D4E0F}" type="presParOf" srcId="{FE870253-D699-4106-AC83-EE4BDB762DFB}" destId="{6FD4C789-BF4A-4819-9C0D-C9DA503FC07B}" srcOrd="6" destOrd="0" presId="urn:microsoft.com/office/officeart/2005/8/layout/target3"/>
    <dgm:cxn modelId="{8E317E36-0F3E-4347-9F7D-D8997683E372}" type="presParOf" srcId="{FE870253-D699-4106-AC83-EE4BDB762DFB}" destId="{651864F5-BFD8-46AF-ACC5-B29F05F71BFE}" srcOrd="7"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278994-C4AC-4B20-A0F2-3A5789FE7559}" type="doc">
      <dgm:prSet loTypeId="urn:microsoft.com/office/officeart/2005/8/layout/vList2" loCatId="list" qsTypeId="urn:microsoft.com/office/officeart/2005/8/quickstyle/simple5" qsCatId="simple" csTypeId="urn:microsoft.com/office/officeart/2005/8/colors/accent1_4" csCatId="accent1" phldr="1"/>
      <dgm:spPr/>
      <dgm:t>
        <a:bodyPr/>
        <a:lstStyle/>
        <a:p>
          <a:endParaRPr lang="es-ES"/>
        </a:p>
      </dgm:t>
    </dgm:pt>
    <dgm:pt modelId="{32B859E6-6EFC-47F1-940B-B1D34A846AB3}">
      <dgm:prSet phldrT="[Texto]" custT="1"/>
      <dgm:spPr>
        <a:solidFill>
          <a:srgbClr val="002060"/>
        </a:solidFill>
      </dgm:spPr>
      <dgm:t>
        <a:bodyPr/>
        <a:lstStyle/>
        <a:p>
          <a:pPr algn="ctr"/>
          <a:r>
            <a:rPr lang="es-CO" sz="3600" b="1" dirty="0">
              <a:latin typeface="Arial" pitchFamily="34" charset="0"/>
              <a:cs typeface="Arial" pitchFamily="34" charset="0"/>
            </a:rPr>
            <a:t>INTERMITENTE</a:t>
          </a:r>
          <a:endParaRPr lang="es-ES" sz="3600" dirty="0"/>
        </a:p>
      </dgm:t>
    </dgm:pt>
    <dgm:pt modelId="{49F7EBF0-32C0-4530-B56E-5CD85C1C15E9}" type="parTrans" cxnId="{4A7996D7-F7EC-48FC-A918-546B880EE179}">
      <dgm:prSet/>
      <dgm:spPr/>
      <dgm:t>
        <a:bodyPr/>
        <a:lstStyle/>
        <a:p>
          <a:endParaRPr lang="es-ES"/>
        </a:p>
      </dgm:t>
    </dgm:pt>
    <dgm:pt modelId="{DA8BCEAC-9F57-417C-9D53-96215CD03D6F}" type="sibTrans" cxnId="{4A7996D7-F7EC-48FC-A918-546B880EE179}">
      <dgm:prSet/>
      <dgm:spPr/>
      <dgm:t>
        <a:bodyPr/>
        <a:lstStyle/>
        <a:p>
          <a:endParaRPr lang="es-ES"/>
        </a:p>
      </dgm:t>
    </dgm:pt>
    <dgm:pt modelId="{A2CC4F7D-E290-4B44-871C-850ACE0E0E69}">
      <dgm:prSet custT="1"/>
      <dgm:spPr>
        <a:solidFill>
          <a:schemeClr val="tx2">
            <a:lumMod val="75000"/>
          </a:schemeClr>
        </a:solidFill>
      </dgm:spPr>
      <dgm:t>
        <a:bodyPr/>
        <a:lstStyle/>
        <a:p>
          <a:pPr algn="ctr"/>
          <a:r>
            <a:rPr lang="es-CO" sz="2000" b="0" dirty="0">
              <a:latin typeface="Arial" pitchFamily="34" charset="0"/>
              <a:cs typeface="Arial" pitchFamily="34" charset="0"/>
            </a:rPr>
            <a:t>Es la administración fraccionada cada 3 ó 4 horas, infundiendo cada dosis en 30 ó 40 minutos.</a:t>
          </a:r>
          <a:endParaRPr lang="es-ES" sz="2000" b="1" dirty="0"/>
        </a:p>
      </dgm:t>
    </dgm:pt>
    <dgm:pt modelId="{1509708F-B3E4-42BA-80A9-0607BED8BC6D}" type="parTrans" cxnId="{78649B07-E48E-4813-90AE-9E4E9EDA51D2}">
      <dgm:prSet/>
      <dgm:spPr/>
      <dgm:t>
        <a:bodyPr/>
        <a:lstStyle/>
        <a:p>
          <a:endParaRPr lang="es-ES"/>
        </a:p>
      </dgm:t>
    </dgm:pt>
    <dgm:pt modelId="{F03E538B-835F-4F66-B728-9695202FA0D3}" type="sibTrans" cxnId="{78649B07-E48E-4813-90AE-9E4E9EDA51D2}">
      <dgm:prSet/>
      <dgm:spPr/>
      <dgm:t>
        <a:bodyPr/>
        <a:lstStyle/>
        <a:p>
          <a:endParaRPr lang="es-ES"/>
        </a:p>
      </dgm:t>
    </dgm:pt>
    <dgm:pt modelId="{2EDA2702-C91A-4510-8AAF-9B2C39445F5D}">
      <dgm:prSet custT="1"/>
      <dgm:spPr>
        <a:solidFill>
          <a:schemeClr val="accent5">
            <a:lumMod val="75000"/>
          </a:schemeClr>
        </a:solidFill>
      </dgm:spPr>
      <dgm:t>
        <a:bodyPr/>
        <a:lstStyle/>
        <a:p>
          <a:pPr algn="ctr"/>
          <a:r>
            <a:rPr lang="es-ES" sz="2000" dirty="0">
              <a:latin typeface="Arial" pitchFamily="34" charset="0"/>
              <a:cs typeface="Arial" pitchFamily="34" charset="0"/>
            </a:rPr>
            <a:t>Sistemas de administración</a:t>
          </a:r>
        </a:p>
      </dgm:t>
    </dgm:pt>
    <dgm:pt modelId="{82D4BFF7-3700-4D57-86D7-336FF2317A70}" type="parTrans" cxnId="{4F0811FB-B58E-4A1B-860E-723A41C46A7C}">
      <dgm:prSet/>
      <dgm:spPr/>
      <dgm:t>
        <a:bodyPr/>
        <a:lstStyle/>
        <a:p>
          <a:endParaRPr lang="es-ES"/>
        </a:p>
      </dgm:t>
    </dgm:pt>
    <dgm:pt modelId="{1130EE15-10E6-438E-84B4-98C5C06B9AED}" type="sibTrans" cxnId="{4F0811FB-B58E-4A1B-860E-723A41C46A7C}">
      <dgm:prSet/>
      <dgm:spPr/>
      <dgm:t>
        <a:bodyPr/>
        <a:lstStyle/>
        <a:p>
          <a:endParaRPr lang="es-ES"/>
        </a:p>
      </dgm:t>
    </dgm:pt>
    <dgm:pt modelId="{9E8F70CD-7B12-42B9-B02B-75C302CA22E2}">
      <dgm:prSet custT="1"/>
      <dgm:spPr>
        <a:solidFill>
          <a:schemeClr val="accent1">
            <a:lumMod val="50000"/>
          </a:schemeClr>
        </a:solidFill>
      </dgm:spPr>
      <dgm:t>
        <a:bodyPr/>
        <a:lstStyle/>
        <a:p>
          <a:pPr algn="ctr"/>
          <a:r>
            <a:rPr lang="es-CO" sz="2000" b="0" dirty="0">
              <a:latin typeface="Arial" pitchFamily="34" charset="0"/>
              <a:cs typeface="Arial" pitchFamily="34" charset="0"/>
            </a:rPr>
            <a:t>Recomienda en </a:t>
          </a:r>
          <a:r>
            <a:rPr lang="es-CO" sz="2000" b="0" i="0" u="none" strike="noStrike" baseline="0" dirty="0">
              <a:latin typeface="Arial" pitchFamily="34" charset="0"/>
              <a:ea typeface="+mn-ea"/>
              <a:cs typeface="Arial" pitchFamily="34" charset="0"/>
            </a:rPr>
            <a:t>pacientes conscientes y estables con adecuada función gastrointestinal</a:t>
          </a:r>
          <a:endParaRPr lang="es-ES" sz="2000" dirty="0"/>
        </a:p>
      </dgm:t>
    </dgm:pt>
    <dgm:pt modelId="{FAEC6EBA-B9AF-4749-A0D3-E3A7F543E1C5}" type="parTrans" cxnId="{AB011E32-6796-438D-B383-D961636E48C5}">
      <dgm:prSet/>
      <dgm:spPr/>
      <dgm:t>
        <a:bodyPr/>
        <a:lstStyle/>
        <a:p>
          <a:endParaRPr lang="es-ES"/>
        </a:p>
      </dgm:t>
    </dgm:pt>
    <dgm:pt modelId="{04291C37-9C7A-4F2B-A498-DD5467F65BB8}" type="sibTrans" cxnId="{AB011E32-6796-438D-B383-D961636E48C5}">
      <dgm:prSet/>
      <dgm:spPr/>
      <dgm:t>
        <a:bodyPr/>
        <a:lstStyle/>
        <a:p>
          <a:endParaRPr lang="es-ES"/>
        </a:p>
      </dgm:t>
    </dgm:pt>
    <dgm:pt modelId="{7BBBA8EE-EF87-4BCA-816E-078A5B589031}" type="pres">
      <dgm:prSet presAssocID="{D3278994-C4AC-4B20-A0F2-3A5789FE7559}" presName="linear" presStyleCnt="0">
        <dgm:presLayoutVars>
          <dgm:animLvl val="lvl"/>
          <dgm:resizeHandles val="exact"/>
        </dgm:presLayoutVars>
      </dgm:prSet>
      <dgm:spPr/>
    </dgm:pt>
    <dgm:pt modelId="{18C5B00D-576A-48EC-83E3-730B4F36D1E9}" type="pres">
      <dgm:prSet presAssocID="{32B859E6-6EFC-47F1-940B-B1D34A846AB3}" presName="parentText" presStyleLbl="node1" presStyleIdx="0" presStyleCnt="4" custScaleY="60181" custLinFactNeighborX="161" custLinFactNeighborY="30237">
        <dgm:presLayoutVars>
          <dgm:chMax val="0"/>
          <dgm:bulletEnabled val="1"/>
        </dgm:presLayoutVars>
      </dgm:prSet>
      <dgm:spPr/>
    </dgm:pt>
    <dgm:pt modelId="{BF5649E7-F53C-4E11-83A8-AB1F89CB9517}" type="pres">
      <dgm:prSet presAssocID="{DA8BCEAC-9F57-417C-9D53-96215CD03D6F}" presName="spacer" presStyleCnt="0"/>
      <dgm:spPr/>
    </dgm:pt>
    <dgm:pt modelId="{C293AE17-4AA2-4986-BBF4-D7711D6313D3}" type="pres">
      <dgm:prSet presAssocID="{9E8F70CD-7B12-42B9-B02B-75C302CA22E2}" presName="parentText" presStyleLbl="node1" presStyleIdx="1" presStyleCnt="4" custLinFactNeighborX="-111" custLinFactNeighborY="-19801">
        <dgm:presLayoutVars>
          <dgm:chMax val="0"/>
          <dgm:bulletEnabled val="1"/>
        </dgm:presLayoutVars>
      </dgm:prSet>
      <dgm:spPr/>
    </dgm:pt>
    <dgm:pt modelId="{8F3759EB-A984-4B09-9CF9-6575E1318FAA}" type="pres">
      <dgm:prSet presAssocID="{04291C37-9C7A-4F2B-A498-DD5467F65BB8}" presName="spacer" presStyleCnt="0"/>
      <dgm:spPr/>
    </dgm:pt>
    <dgm:pt modelId="{3FAAB1D2-3ADC-40F7-BBFE-42FD946BE821}" type="pres">
      <dgm:prSet presAssocID="{A2CC4F7D-E290-4B44-871C-850ACE0E0E69}" presName="parentText" presStyleLbl="node1" presStyleIdx="2" presStyleCnt="4" custLinFactNeighborY="-56981">
        <dgm:presLayoutVars>
          <dgm:chMax val="0"/>
          <dgm:bulletEnabled val="1"/>
        </dgm:presLayoutVars>
      </dgm:prSet>
      <dgm:spPr/>
    </dgm:pt>
    <dgm:pt modelId="{4BB998E9-A2D7-4519-9DB7-787B82F68D76}" type="pres">
      <dgm:prSet presAssocID="{F03E538B-835F-4F66-B728-9695202FA0D3}" presName="spacer" presStyleCnt="0"/>
      <dgm:spPr/>
    </dgm:pt>
    <dgm:pt modelId="{E2410982-877B-4A72-B0DE-39A3139EF7C8}" type="pres">
      <dgm:prSet presAssocID="{2EDA2702-C91A-4510-8AAF-9B2C39445F5D}" presName="parentText" presStyleLbl="node1" presStyleIdx="3" presStyleCnt="4" custScaleY="40196" custLinFactNeighborX="161" custLinFactNeighborY="-84866">
        <dgm:presLayoutVars>
          <dgm:chMax val="0"/>
          <dgm:bulletEnabled val="1"/>
        </dgm:presLayoutVars>
      </dgm:prSet>
      <dgm:spPr/>
    </dgm:pt>
  </dgm:ptLst>
  <dgm:cxnLst>
    <dgm:cxn modelId="{78649B07-E48E-4813-90AE-9E4E9EDA51D2}" srcId="{D3278994-C4AC-4B20-A0F2-3A5789FE7559}" destId="{A2CC4F7D-E290-4B44-871C-850ACE0E0E69}" srcOrd="2" destOrd="0" parTransId="{1509708F-B3E4-42BA-80A9-0607BED8BC6D}" sibTransId="{F03E538B-835F-4F66-B728-9695202FA0D3}"/>
    <dgm:cxn modelId="{74B49808-4FE2-4FC6-9245-07FBFFA29F9D}" type="presOf" srcId="{D3278994-C4AC-4B20-A0F2-3A5789FE7559}" destId="{7BBBA8EE-EF87-4BCA-816E-078A5B589031}" srcOrd="0" destOrd="0" presId="urn:microsoft.com/office/officeart/2005/8/layout/vList2"/>
    <dgm:cxn modelId="{42FDC60A-2BE4-4BEA-BC66-5471EDFB7B32}" type="presOf" srcId="{9E8F70CD-7B12-42B9-B02B-75C302CA22E2}" destId="{C293AE17-4AA2-4986-BBF4-D7711D6313D3}" srcOrd="0" destOrd="0" presId="urn:microsoft.com/office/officeart/2005/8/layout/vList2"/>
    <dgm:cxn modelId="{920A5516-C050-4A6F-AFC9-545DC579909D}" type="presOf" srcId="{32B859E6-6EFC-47F1-940B-B1D34A846AB3}" destId="{18C5B00D-576A-48EC-83E3-730B4F36D1E9}" srcOrd="0" destOrd="0" presId="urn:microsoft.com/office/officeart/2005/8/layout/vList2"/>
    <dgm:cxn modelId="{AB011E32-6796-438D-B383-D961636E48C5}" srcId="{D3278994-C4AC-4B20-A0F2-3A5789FE7559}" destId="{9E8F70CD-7B12-42B9-B02B-75C302CA22E2}" srcOrd="1" destOrd="0" parTransId="{FAEC6EBA-B9AF-4749-A0D3-E3A7F543E1C5}" sibTransId="{04291C37-9C7A-4F2B-A498-DD5467F65BB8}"/>
    <dgm:cxn modelId="{6A752D49-295E-476C-9F1A-31386E3EE486}" type="presOf" srcId="{A2CC4F7D-E290-4B44-871C-850ACE0E0E69}" destId="{3FAAB1D2-3ADC-40F7-BBFE-42FD946BE821}" srcOrd="0" destOrd="0" presId="urn:microsoft.com/office/officeart/2005/8/layout/vList2"/>
    <dgm:cxn modelId="{4A7996D7-F7EC-48FC-A918-546B880EE179}" srcId="{D3278994-C4AC-4B20-A0F2-3A5789FE7559}" destId="{32B859E6-6EFC-47F1-940B-B1D34A846AB3}" srcOrd="0" destOrd="0" parTransId="{49F7EBF0-32C0-4530-B56E-5CD85C1C15E9}" sibTransId="{DA8BCEAC-9F57-417C-9D53-96215CD03D6F}"/>
    <dgm:cxn modelId="{17B7EBEA-C12E-4DF4-808F-E336D125A6C9}" type="presOf" srcId="{2EDA2702-C91A-4510-8AAF-9B2C39445F5D}" destId="{E2410982-877B-4A72-B0DE-39A3139EF7C8}" srcOrd="0" destOrd="0" presId="urn:microsoft.com/office/officeart/2005/8/layout/vList2"/>
    <dgm:cxn modelId="{4F0811FB-B58E-4A1B-860E-723A41C46A7C}" srcId="{D3278994-C4AC-4B20-A0F2-3A5789FE7559}" destId="{2EDA2702-C91A-4510-8AAF-9B2C39445F5D}" srcOrd="3" destOrd="0" parTransId="{82D4BFF7-3700-4D57-86D7-336FF2317A70}" sibTransId="{1130EE15-10E6-438E-84B4-98C5C06B9AED}"/>
    <dgm:cxn modelId="{EEFA96B2-36EB-4651-A005-9D812AA61ABC}" type="presParOf" srcId="{7BBBA8EE-EF87-4BCA-816E-078A5B589031}" destId="{18C5B00D-576A-48EC-83E3-730B4F36D1E9}" srcOrd="0" destOrd="0" presId="urn:microsoft.com/office/officeart/2005/8/layout/vList2"/>
    <dgm:cxn modelId="{14B2B5E2-594F-42EF-9FFA-29AE822F9E62}" type="presParOf" srcId="{7BBBA8EE-EF87-4BCA-816E-078A5B589031}" destId="{BF5649E7-F53C-4E11-83A8-AB1F89CB9517}" srcOrd="1" destOrd="0" presId="urn:microsoft.com/office/officeart/2005/8/layout/vList2"/>
    <dgm:cxn modelId="{2E5957D8-9BAA-49F2-858F-A1632FDDCB0E}" type="presParOf" srcId="{7BBBA8EE-EF87-4BCA-816E-078A5B589031}" destId="{C293AE17-4AA2-4986-BBF4-D7711D6313D3}" srcOrd="2" destOrd="0" presId="urn:microsoft.com/office/officeart/2005/8/layout/vList2"/>
    <dgm:cxn modelId="{2CC7F709-5979-4014-AA1B-68FA67935967}" type="presParOf" srcId="{7BBBA8EE-EF87-4BCA-816E-078A5B589031}" destId="{8F3759EB-A984-4B09-9CF9-6575E1318FAA}" srcOrd="3" destOrd="0" presId="urn:microsoft.com/office/officeart/2005/8/layout/vList2"/>
    <dgm:cxn modelId="{BC65CE4F-8145-4138-A4EB-BC9F407A7FFB}" type="presParOf" srcId="{7BBBA8EE-EF87-4BCA-816E-078A5B589031}" destId="{3FAAB1D2-3ADC-40F7-BBFE-42FD946BE821}" srcOrd="4" destOrd="0" presId="urn:microsoft.com/office/officeart/2005/8/layout/vList2"/>
    <dgm:cxn modelId="{5A0F784B-2539-48F8-A57B-07B07313533C}" type="presParOf" srcId="{7BBBA8EE-EF87-4BCA-816E-078A5B589031}" destId="{4BB998E9-A2D7-4519-9DB7-787B82F68D76}" srcOrd="5" destOrd="0" presId="urn:microsoft.com/office/officeart/2005/8/layout/vList2"/>
    <dgm:cxn modelId="{3B4659E1-F01A-4B44-9525-AFCB7A0BA1BD}" type="presParOf" srcId="{7BBBA8EE-EF87-4BCA-816E-078A5B589031}" destId="{E2410982-877B-4A72-B0DE-39A3139EF7C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991F585-3A11-42E4-A4E9-BE8EDFAEB408}" type="doc">
      <dgm:prSet loTypeId="urn:microsoft.com/office/officeart/2005/8/layout/venn3" loCatId="relationship" qsTypeId="urn:microsoft.com/office/officeart/2005/8/quickstyle/simple5" qsCatId="simple" csTypeId="urn:microsoft.com/office/officeart/2005/8/colors/accent1_5" csCatId="accent1" phldr="1"/>
      <dgm:spPr/>
      <dgm:t>
        <a:bodyPr/>
        <a:lstStyle/>
        <a:p>
          <a:endParaRPr lang="es-CO"/>
        </a:p>
      </dgm:t>
    </dgm:pt>
    <dgm:pt modelId="{403442CC-2159-46C5-81D7-DA1F59120A7B}">
      <dgm:prSet phldrT="[Texto]" custT="1"/>
      <dgm:spPr/>
      <dgm:t>
        <a:bodyPr/>
        <a:lstStyle/>
        <a:p>
          <a:r>
            <a:rPr lang="es-CO" sz="2800" b="1" dirty="0">
              <a:solidFill>
                <a:schemeClr val="bg1"/>
              </a:solidFill>
              <a:latin typeface="Arial" pitchFamily="34" charset="0"/>
              <a:cs typeface="Arial" pitchFamily="34" charset="0"/>
            </a:rPr>
            <a:t>BOLOS</a:t>
          </a:r>
          <a:endParaRPr lang="es-CO" sz="4000" b="1" dirty="0">
            <a:solidFill>
              <a:schemeClr val="bg1"/>
            </a:solidFill>
            <a:latin typeface="Arial" pitchFamily="34" charset="0"/>
            <a:cs typeface="Arial" pitchFamily="34" charset="0"/>
          </a:endParaRPr>
        </a:p>
      </dgm:t>
    </dgm:pt>
    <dgm:pt modelId="{EF43C4F0-54F1-443D-87C4-8BB583EFBA0E}" type="parTrans" cxnId="{75CD4805-4183-40E6-B7F1-9AD8194B2BED}">
      <dgm:prSet/>
      <dgm:spPr/>
      <dgm:t>
        <a:bodyPr/>
        <a:lstStyle/>
        <a:p>
          <a:endParaRPr lang="es-CO"/>
        </a:p>
      </dgm:t>
    </dgm:pt>
    <dgm:pt modelId="{54ED000A-ECD7-4648-A8C8-6CD6E26BE169}" type="sibTrans" cxnId="{75CD4805-4183-40E6-B7F1-9AD8194B2BED}">
      <dgm:prSet/>
      <dgm:spPr/>
      <dgm:t>
        <a:bodyPr/>
        <a:lstStyle/>
        <a:p>
          <a:endParaRPr lang="es-CO"/>
        </a:p>
      </dgm:t>
    </dgm:pt>
    <dgm:pt modelId="{55212ECF-4C9B-49E9-A9AC-3CEEF8939266}">
      <dgm:prSet phldrT="[Texto]" custT="1"/>
      <dgm:spPr/>
      <dgm:t>
        <a:bodyPr/>
        <a:lstStyle/>
        <a:p>
          <a:r>
            <a:rPr lang="es-CO" sz="1600" b="1" dirty="0">
              <a:solidFill>
                <a:schemeClr val="bg1"/>
              </a:solidFill>
              <a:latin typeface="Arial" pitchFamily="34" charset="0"/>
              <a:cs typeface="Arial" pitchFamily="34" charset="0"/>
            </a:rPr>
            <a:t>Capacidad gástrica integra. </a:t>
          </a:r>
        </a:p>
      </dgm:t>
    </dgm:pt>
    <dgm:pt modelId="{C4F7F382-8BDF-413B-818C-78AED53306FC}" type="parTrans" cxnId="{F8AE90B5-8CC7-4420-9E48-B184B8C98A5F}">
      <dgm:prSet/>
      <dgm:spPr/>
      <dgm:t>
        <a:bodyPr/>
        <a:lstStyle/>
        <a:p>
          <a:endParaRPr lang="es-CO"/>
        </a:p>
      </dgm:t>
    </dgm:pt>
    <dgm:pt modelId="{5BDF3950-0B4E-4BEC-9FEF-5F59BD4F41A2}" type="sibTrans" cxnId="{F8AE90B5-8CC7-4420-9E48-B184B8C98A5F}">
      <dgm:prSet/>
      <dgm:spPr/>
      <dgm:t>
        <a:bodyPr/>
        <a:lstStyle/>
        <a:p>
          <a:endParaRPr lang="es-CO"/>
        </a:p>
      </dgm:t>
    </dgm:pt>
    <dgm:pt modelId="{E8EB98DE-F010-45EE-91C0-87671879642B}">
      <dgm:prSet phldrT="[Texto]" custT="1"/>
      <dgm:spPr/>
      <dgm:t>
        <a:bodyPr/>
        <a:lstStyle/>
        <a:p>
          <a:r>
            <a:rPr lang="es-CO" sz="1600" b="1" dirty="0">
              <a:solidFill>
                <a:schemeClr val="bg1"/>
              </a:solidFill>
              <a:latin typeface="Arial" pitchFamily="34" charset="0"/>
              <a:cs typeface="Arial" pitchFamily="34" charset="0"/>
            </a:rPr>
            <a:t>Exclusiva para las sondas que van hacia el estómago Volumen que oscila entre 200 y 500 ml</a:t>
          </a:r>
        </a:p>
      </dgm:t>
    </dgm:pt>
    <dgm:pt modelId="{B9726B6C-0740-4384-97FA-7EE6A6E544AD}" type="parTrans" cxnId="{C1E2BA81-4C7F-411B-B20B-D8CE1103DB2F}">
      <dgm:prSet/>
      <dgm:spPr/>
      <dgm:t>
        <a:bodyPr/>
        <a:lstStyle/>
        <a:p>
          <a:endParaRPr lang="es-CO"/>
        </a:p>
      </dgm:t>
    </dgm:pt>
    <dgm:pt modelId="{92077227-2115-4EC7-A3CD-E750C7E156DF}" type="sibTrans" cxnId="{C1E2BA81-4C7F-411B-B20B-D8CE1103DB2F}">
      <dgm:prSet/>
      <dgm:spPr/>
      <dgm:t>
        <a:bodyPr/>
        <a:lstStyle/>
        <a:p>
          <a:endParaRPr lang="es-CO"/>
        </a:p>
      </dgm:t>
    </dgm:pt>
    <dgm:pt modelId="{27ABDB26-7846-4E28-9732-7CB0EDD6D3C1}">
      <dgm:prSet phldrT="[Texto]" custT="1"/>
      <dgm:spPr/>
      <dgm:t>
        <a:bodyPr/>
        <a:lstStyle/>
        <a:p>
          <a:r>
            <a:rPr lang="es-CO" sz="1600" b="1" dirty="0">
              <a:solidFill>
                <a:schemeClr val="bg1"/>
              </a:solidFill>
              <a:latin typeface="Arial" pitchFamily="34" charset="0"/>
              <a:cs typeface="Arial" pitchFamily="34" charset="0"/>
            </a:rPr>
            <a:t>Pacientes clínicamente estables.</a:t>
          </a:r>
        </a:p>
      </dgm:t>
    </dgm:pt>
    <dgm:pt modelId="{EBEC2DD9-ABC5-4122-B2E6-F733695BCEDF}" type="parTrans" cxnId="{C9ED6DA5-051A-4993-9E4F-D096183DFE20}">
      <dgm:prSet/>
      <dgm:spPr/>
      <dgm:t>
        <a:bodyPr/>
        <a:lstStyle/>
        <a:p>
          <a:endParaRPr lang="es-CO"/>
        </a:p>
      </dgm:t>
    </dgm:pt>
    <dgm:pt modelId="{B563300E-00E1-4DE8-9504-611BA2F419F5}" type="sibTrans" cxnId="{C9ED6DA5-051A-4993-9E4F-D096183DFE20}">
      <dgm:prSet/>
      <dgm:spPr/>
      <dgm:t>
        <a:bodyPr/>
        <a:lstStyle/>
        <a:p>
          <a:endParaRPr lang="es-CO"/>
        </a:p>
      </dgm:t>
    </dgm:pt>
    <dgm:pt modelId="{4EFD4990-B447-4145-AB9D-E519E01B042E}">
      <dgm:prSet phldrT="[Texto]" custT="1"/>
      <dgm:spPr/>
      <dgm:t>
        <a:bodyPr/>
        <a:lstStyle/>
        <a:p>
          <a:r>
            <a:rPr lang="es-CO" sz="1600" b="1" dirty="0">
              <a:solidFill>
                <a:schemeClr val="bg1"/>
              </a:solidFill>
              <a:latin typeface="Arial" pitchFamily="34" charset="0"/>
              <a:cs typeface="Arial" pitchFamily="34" charset="0"/>
            </a:rPr>
            <a:t>Por medio de jeringas o por gravitación. Intervalos de 3 a 6 horas entre toma.</a:t>
          </a:r>
        </a:p>
      </dgm:t>
    </dgm:pt>
    <dgm:pt modelId="{D5E7A5F1-8229-4301-9DA2-89651876BCAD}" type="parTrans" cxnId="{BBA65C68-1D76-4039-8D5B-ECC9DF165A60}">
      <dgm:prSet/>
      <dgm:spPr/>
      <dgm:t>
        <a:bodyPr/>
        <a:lstStyle/>
        <a:p>
          <a:endParaRPr lang="es-ES"/>
        </a:p>
      </dgm:t>
    </dgm:pt>
    <dgm:pt modelId="{EAAE84BE-EFCB-4BF9-BF34-DED69E3A0C0E}" type="sibTrans" cxnId="{BBA65C68-1D76-4039-8D5B-ECC9DF165A60}">
      <dgm:prSet/>
      <dgm:spPr/>
      <dgm:t>
        <a:bodyPr/>
        <a:lstStyle/>
        <a:p>
          <a:endParaRPr lang="es-ES"/>
        </a:p>
      </dgm:t>
    </dgm:pt>
    <dgm:pt modelId="{B9BACEA1-C527-4329-8161-8C24A0D1A9D8}" type="pres">
      <dgm:prSet presAssocID="{F991F585-3A11-42E4-A4E9-BE8EDFAEB408}" presName="Name0" presStyleCnt="0">
        <dgm:presLayoutVars>
          <dgm:dir/>
          <dgm:resizeHandles val="exact"/>
        </dgm:presLayoutVars>
      </dgm:prSet>
      <dgm:spPr/>
    </dgm:pt>
    <dgm:pt modelId="{FE12AD86-3028-4AA2-853F-85A25B12DF0D}" type="pres">
      <dgm:prSet presAssocID="{403442CC-2159-46C5-81D7-DA1F59120A7B}" presName="Name5" presStyleLbl="vennNode1" presStyleIdx="0" presStyleCnt="5" custLinFactNeighborX="-7220" custLinFactNeighborY="-48987">
        <dgm:presLayoutVars>
          <dgm:bulletEnabled val="1"/>
        </dgm:presLayoutVars>
      </dgm:prSet>
      <dgm:spPr/>
    </dgm:pt>
    <dgm:pt modelId="{ADD3DA80-6B85-47BE-906C-1BD710ADEBD1}" type="pres">
      <dgm:prSet presAssocID="{54ED000A-ECD7-4648-A8C8-6CD6E26BE169}" presName="space" presStyleCnt="0"/>
      <dgm:spPr/>
    </dgm:pt>
    <dgm:pt modelId="{86ACE793-C10D-4806-8701-D99D6C4C1915}" type="pres">
      <dgm:prSet presAssocID="{27ABDB26-7846-4E28-9732-7CB0EDD6D3C1}" presName="Name5" presStyleLbl="vennNode1" presStyleIdx="1" presStyleCnt="5" custLinFactNeighborX="-9286" custLinFactNeighborY="14617">
        <dgm:presLayoutVars>
          <dgm:bulletEnabled val="1"/>
        </dgm:presLayoutVars>
      </dgm:prSet>
      <dgm:spPr/>
    </dgm:pt>
    <dgm:pt modelId="{739621B2-46D3-4400-901D-C71F5FE3B735}" type="pres">
      <dgm:prSet presAssocID="{B563300E-00E1-4DE8-9504-611BA2F419F5}" presName="space" presStyleCnt="0"/>
      <dgm:spPr/>
    </dgm:pt>
    <dgm:pt modelId="{C382D692-E08F-4DF4-98E8-842E30300F2B}" type="pres">
      <dgm:prSet presAssocID="{55212ECF-4C9B-49E9-A9AC-3CEEF8939266}" presName="Name5" presStyleLbl="vennNode1" presStyleIdx="2" presStyleCnt="5" custLinFactNeighborX="0" custLinFactNeighborY="-44508">
        <dgm:presLayoutVars>
          <dgm:bulletEnabled val="1"/>
        </dgm:presLayoutVars>
      </dgm:prSet>
      <dgm:spPr/>
    </dgm:pt>
    <dgm:pt modelId="{9F63E7F5-034D-4ABD-9DDB-299029934EBB}" type="pres">
      <dgm:prSet presAssocID="{5BDF3950-0B4E-4BEC-9FEF-5F59BD4F41A2}" presName="space" presStyleCnt="0"/>
      <dgm:spPr/>
    </dgm:pt>
    <dgm:pt modelId="{62A38082-D216-4368-8DC6-5D24069D46AE}" type="pres">
      <dgm:prSet presAssocID="{4EFD4990-B447-4145-AB9D-E519E01B042E}" presName="Name5" presStyleLbl="vennNode1" presStyleIdx="3" presStyleCnt="5" custLinFactNeighborX="-9286" custLinFactNeighborY="24717">
        <dgm:presLayoutVars>
          <dgm:bulletEnabled val="1"/>
        </dgm:presLayoutVars>
      </dgm:prSet>
      <dgm:spPr/>
    </dgm:pt>
    <dgm:pt modelId="{DB470C83-3FAC-4E95-B34C-8828B33C9D96}" type="pres">
      <dgm:prSet presAssocID="{EAAE84BE-EFCB-4BF9-BF34-DED69E3A0C0E}" presName="space" presStyleCnt="0"/>
      <dgm:spPr/>
    </dgm:pt>
    <dgm:pt modelId="{89754E68-62B3-4529-8036-E1A30C312950}" type="pres">
      <dgm:prSet presAssocID="{E8EB98DE-F010-45EE-91C0-87671879642B}" presName="Name5" presStyleLbl="vennNode1" presStyleIdx="4" presStyleCnt="5" custLinFactNeighborX="2577" custLinFactNeighborY="-36151">
        <dgm:presLayoutVars>
          <dgm:bulletEnabled val="1"/>
        </dgm:presLayoutVars>
      </dgm:prSet>
      <dgm:spPr/>
    </dgm:pt>
  </dgm:ptLst>
  <dgm:cxnLst>
    <dgm:cxn modelId="{75CD4805-4183-40E6-B7F1-9AD8194B2BED}" srcId="{F991F585-3A11-42E4-A4E9-BE8EDFAEB408}" destId="{403442CC-2159-46C5-81D7-DA1F59120A7B}" srcOrd="0" destOrd="0" parTransId="{EF43C4F0-54F1-443D-87C4-8BB583EFBA0E}" sibTransId="{54ED000A-ECD7-4648-A8C8-6CD6E26BE169}"/>
    <dgm:cxn modelId="{BBA65C68-1D76-4039-8D5B-ECC9DF165A60}" srcId="{F991F585-3A11-42E4-A4E9-BE8EDFAEB408}" destId="{4EFD4990-B447-4145-AB9D-E519E01B042E}" srcOrd="3" destOrd="0" parTransId="{D5E7A5F1-8229-4301-9DA2-89651876BCAD}" sibTransId="{EAAE84BE-EFCB-4BF9-BF34-DED69E3A0C0E}"/>
    <dgm:cxn modelId="{7AF22C6A-DC26-49B8-9423-4E35193215F7}" type="presOf" srcId="{27ABDB26-7846-4E28-9732-7CB0EDD6D3C1}" destId="{86ACE793-C10D-4806-8701-D99D6C4C1915}" srcOrd="0" destOrd="0" presId="urn:microsoft.com/office/officeart/2005/8/layout/venn3"/>
    <dgm:cxn modelId="{DE90D06C-5AB3-4364-8400-D87A8A41DF96}" type="presOf" srcId="{403442CC-2159-46C5-81D7-DA1F59120A7B}" destId="{FE12AD86-3028-4AA2-853F-85A25B12DF0D}" srcOrd="0" destOrd="0" presId="urn:microsoft.com/office/officeart/2005/8/layout/venn3"/>
    <dgm:cxn modelId="{E8220B73-2EC4-45C2-B696-F8A040CBB9C2}" type="presOf" srcId="{55212ECF-4C9B-49E9-A9AC-3CEEF8939266}" destId="{C382D692-E08F-4DF4-98E8-842E30300F2B}" srcOrd="0" destOrd="0" presId="urn:microsoft.com/office/officeart/2005/8/layout/venn3"/>
    <dgm:cxn modelId="{C1E2BA81-4C7F-411B-B20B-D8CE1103DB2F}" srcId="{F991F585-3A11-42E4-A4E9-BE8EDFAEB408}" destId="{E8EB98DE-F010-45EE-91C0-87671879642B}" srcOrd="4" destOrd="0" parTransId="{B9726B6C-0740-4384-97FA-7EE6A6E544AD}" sibTransId="{92077227-2115-4EC7-A3CD-E750C7E156DF}"/>
    <dgm:cxn modelId="{AB83DD82-CA9C-488C-97B7-5B8D856AADEA}" type="presOf" srcId="{F991F585-3A11-42E4-A4E9-BE8EDFAEB408}" destId="{B9BACEA1-C527-4329-8161-8C24A0D1A9D8}" srcOrd="0" destOrd="0" presId="urn:microsoft.com/office/officeart/2005/8/layout/venn3"/>
    <dgm:cxn modelId="{C9ED6DA5-051A-4993-9E4F-D096183DFE20}" srcId="{F991F585-3A11-42E4-A4E9-BE8EDFAEB408}" destId="{27ABDB26-7846-4E28-9732-7CB0EDD6D3C1}" srcOrd="1" destOrd="0" parTransId="{EBEC2DD9-ABC5-4122-B2E6-F733695BCEDF}" sibTransId="{B563300E-00E1-4DE8-9504-611BA2F419F5}"/>
    <dgm:cxn modelId="{F9189FA6-6DBA-4274-83BA-B3ED34FE8076}" type="presOf" srcId="{E8EB98DE-F010-45EE-91C0-87671879642B}" destId="{89754E68-62B3-4529-8036-E1A30C312950}" srcOrd="0" destOrd="0" presId="urn:microsoft.com/office/officeart/2005/8/layout/venn3"/>
    <dgm:cxn modelId="{F8AE90B5-8CC7-4420-9E48-B184B8C98A5F}" srcId="{F991F585-3A11-42E4-A4E9-BE8EDFAEB408}" destId="{55212ECF-4C9B-49E9-A9AC-3CEEF8939266}" srcOrd="2" destOrd="0" parTransId="{C4F7F382-8BDF-413B-818C-78AED53306FC}" sibTransId="{5BDF3950-0B4E-4BEC-9FEF-5F59BD4F41A2}"/>
    <dgm:cxn modelId="{A1E1EECF-F229-4594-8E97-B9AAC20D27AA}" type="presOf" srcId="{4EFD4990-B447-4145-AB9D-E519E01B042E}" destId="{62A38082-D216-4368-8DC6-5D24069D46AE}" srcOrd="0" destOrd="0" presId="urn:microsoft.com/office/officeart/2005/8/layout/venn3"/>
    <dgm:cxn modelId="{1E9D128A-DBC9-4B97-8E20-C483A3C64C75}" type="presParOf" srcId="{B9BACEA1-C527-4329-8161-8C24A0D1A9D8}" destId="{FE12AD86-3028-4AA2-853F-85A25B12DF0D}" srcOrd="0" destOrd="0" presId="urn:microsoft.com/office/officeart/2005/8/layout/venn3"/>
    <dgm:cxn modelId="{DCDD1457-AD55-438A-BA12-019DD0DC6790}" type="presParOf" srcId="{B9BACEA1-C527-4329-8161-8C24A0D1A9D8}" destId="{ADD3DA80-6B85-47BE-906C-1BD710ADEBD1}" srcOrd="1" destOrd="0" presId="urn:microsoft.com/office/officeart/2005/8/layout/venn3"/>
    <dgm:cxn modelId="{BCF568FA-4F23-40A2-B564-8F2F1749857C}" type="presParOf" srcId="{B9BACEA1-C527-4329-8161-8C24A0D1A9D8}" destId="{86ACE793-C10D-4806-8701-D99D6C4C1915}" srcOrd="2" destOrd="0" presId="urn:microsoft.com/office/officeart/2005/8/layout/venn3"/>
    <dgm:cxn modelId="{7B8066B9-350B-4A7B-AA75-41554EB8BF5E}" type="presParOf" srcId="{B9BACEA1-C527-4329-8161-8C24A0D1A9D8}" destId="{739621B2-46D3-4400-901D-C71F5FE3B735}" srcOrd="3" destOrd="0" presId="urn:microsoft.com/office/officeart/2005/8/layout/venn3"/>
    <dgm:cxn modelId="{AE57C6AD-5CFE-483B-A3EC-2ADDF064FC50}" type="presParOf" srcId="{B9BACEA1-C527-4329-8161-8C24A0D1A9D8}" destId="{C382D692-E08F-4DF4-98E8-842E30300F2B}" srcOrd="4" destOrd="0" presId="urn:microsoft.com/office/officeart/2005/8/layout/venn3"/>
    <dgm:cxn modelId="{F182E3EF-4F31-4972-B02E-D2D29E1B1AAB}" type="presParOf" srcId="{B9BACEA1-C527-4329-8161-8C24A0D1A9D8}" destId="{9F63E7F5-034D-4ABD-9DDB-299029934EBB}" srcOrd="5" destOrd="0" presId="urn:microsoft.com/office/officeart/2005/8/layout/venn3"/>
    <dgm:cxn modelId="{34C9E327-D86F-4410-98E4-E0274B4832A4}" type="presParOf" srcId="{B9BACEA1-C527-4329-8161-8C24A0D1A9D8}" destId="{62A38082-D216-4368-8DC6-5D24069D46AE}" srcOrd="6" destOrd="0" presId="urn:microsoft.com/office/officeart/2005/8/layout/venn3"/>
    <dgm:cxn modelId="{46754178-923B-42A2-A491-8BEB8D181C0D}" type="presParOf" srcId="{B9BACEA1-C527-4329-8161-8C24A0D1A9D8}" destId="{DB470C83-3FAC-4E95-B34C-8828B33C9D96}" srcOrd="7" destOrd="0" presId="urn:microsoft.com/office/officeart/2005/8/layout/venn3"/>
    <dgm:cxn modelId="{74981E43-15A6-4246-8D54-8B357EEE771B}" type="presParOf" srcId="{B9BACEA1-C527-4329-8161-8C24A0D1A9D8}" destId="{89754E68-62B3-4529-8036-E1A30C312950}" srcOrd="8"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3DF3878-87F2-469A-905D-BF1D47DA0B3F}" type="doc">
      <dgm:prSet loTypeId="urn:microsoft.com/office/officeart/2005/8/layout/vList5" loCatId="list" qsTypeId="urn:microsoft.com/office/officeart/2005/8/quickstyle/simple2" qsCatId="simple" csTypeId="urn:microsoft.com/office/officeart/2005/8/colors/accent4_1" csCatId="accent4" phldr="1"/>
      <dgm:spPr/>
      <dgm:t>
        <a:bodyPr/>
        <a:lstStyle/>
        <a:p>
          <a:endParaRPr lang="es-CO"/>
        </a:p>
      </dgm:t>
    </dgm:pt>
    <dgm:pt modelId="{8E5CC664-C4FC-42BD-BDFF-33B4F5133813}">
      <dgm:prSet phldrT="[Texto]" custT="1"/>
      <dgm:spPr/>
      <dgm:t>
        <a:bodyPr/>
        <a:lstStyle/>
        <a:p>
          <a:r>
            <a:rPr lang="es-CO" sz="1800" b="1" dirty="0">
              <a:solidFill>
                <a:srgbClr val="242337"/>
              </a:solidFill>
              <a:latin typeface="Arial" pitchFamily="34" charset="0"/>
              <a:cs typeface="Arial" pitchFamily="34" charset="0"/>
            </a:rPr>
            <a:t>Según localización del acceso</a:t>
          </a:r>
          <a:endParaRPr lang="es-CO" sz="1800" b="1" dirty="0">
            <a:solidFill>
              <a:srgbClr val="242337"/>
            </a:solidFill>
          </a:endParaRPr>
        </a:p>
      </dgm:t>
    </dgm:pt>
    <dgm:pt modelId="{B686EAC9-9D88-4642-8602-3E6E82546648}" type="parTrans" cxnId="{3235DC32-D7F7-4AF4-8030-655D1D6F4A5B}">
      <dgm:prSet/>
      <dgm:spPr/>
      <dgm:t>
        <a:bodyPr/>
        <a:lstStyle/>
        <a:p>
          <a:endParaRPr lang="es-CO" sz="1600"/>
        </a:p>
      </dgm:t>
    </dgm:pt>
    <dgm:pt modelId="{265A92B4-05E8-4DC2-BCD0-F6075F13B7DF}" type="sibTrans" cxnId="{3235DC32-D7F7-4AF4-8030-655D1D6F4A5B}">
      <dgm:prSet/>
      <dgm:spPr/>
      <dgm:t>
        <a:bodyPr/>
        <a:lstStyle/>
        <a:p>
          <a:endParaRPr lang="es-CO" sz="1600"/>
        </a:p>
      </dgm:t>
    </dgm:pt>
    <dgm:pt modelId="{1872A1D9-1811-4E5F-948A-DA25D0BA4FF4}">
      <dgm:prSet phldrT="[Texto]" custT="1"/>
      <dgm:spPr/>
      <dgm:t>
        <a:bodyPr/>
        <a:lstStyle/>
        <a:p>
          <a:r>
            <a:rPr lang="es-CO" sz="1600" b="0" dirty="0">
              <a:solidFill>
                <a:srgbClr val="242337"/>
              </a:solidFill>
            </a:rPr>
            <a:t>Gástrica : método continuo o intermitente </a:t>
          </a:r>
        </a:p>
      </dgm:t>
    </dgm:pt>
    <dgm:pt modelId="{17BD5366-B285-469C-9D86-FD334D9A0283}" type="parTrans" cxnId="{F2DD3101-37C4-4390-ADB1-32D3760EB5DD}">
      <dgm:prSet/>
      <dgm:spPr/>
      <dgm:t>
        <a:bodyPr/>
        <a:lstStyle/>
        <a:p>
          <a:endParaRPr lang="es-CO" sz="1600"/>
        </a:p>
      </dgm:t>
    </dgm:pt>
    <dgm:pt modelId="{0E0375DC-DF74-4168-9A66-07D4E7F49EBB}" type="sibTrans" cxnId="{F2DD3101-37C4-4390-ADB1-32D3760EB5DD}">
      <dgm:prSet/>
      <dgm:spPr/>
      <dgm:t>
        <a:bodyPr/>
        <a:lstStyle/>
        <a:p>
          <a:endParaRPr lang="es-CO" sz="1600"/>
        </a:p>
      </dgm:t>
    </dgm:pt>
    <dgm:pt modelId="{83B1673F-11F6-42E3-9D90-6A786AB60EFB}">
      <dgm:prSet phldrT="[Texto]" custT="1"/>
      <dgm:spPr/>
      <dgm:t>
        <a:bodyPr/>
        <a:lstStyle/>
        <a:p>
          <a:r>
            <a:rPr lang="es-CO" sz="1600" b="0" dirty="0">
              <a:solidFill>
                <a:srgbClr val="242337"/>
              </a:solidFill>
            </a:rPr>
            <a:t>Intestino : método continuo</a:t>
          </a:r>
        </a:p>
      </dgm:t>
    </dgm:pt>
    <dgm:pt modelId="{BA0FEBC9-280D-46AB-9E55-DFC202559B6C}" type="parTrans" cxnId="{26F89119-5991-47AC-BC52-7D42280F7BE6}">
      <dgm:prSet/>
      <dgm:spPr/>
      <dgm:t>
        <a:bodyPr/>
        <a:lstStyle/>
        <a:p>
          <a:endParaRPr lang="es-CO" sz="1600"/>
        </a:p>
      </dgm:t>
    </dgm:pt>
    <dgm:pt modelId="{278F1EE7-7AAE-43AD-A52A-33716CB87E6B}" type="sibTrans" cxnId="{26F89119-5991-47AC-BC52-7D42280F7BE6}">
      <dgm:prSet/>
      <dgm:spPr/>
      <dgm:t>
        <a:bodyPr/>
        <a:lstStyle/>
        <a:p>
          <a:endParaRPr lang="es-CO" sz="1600"/>
        </a:p>
      </dgm:t>
    </dgm:pt>
    <dgm:pt modelId="{45F3DE3E-8F65-4653-A463-6DBBCF1AE30F}">
      <dgm:prSet phldrT="[Texto]" custT="1"/>
      <dgm:spPr/>
      <dgm:t>
        <a:bodyPr/>
        <a:lstStyle/>
        <a:p>
          <a:r>
            <a:rPr lang="es-CO" sz="1800" b="1" dirty="0">
              <a:solidFill>
                <a:srgbClr val="242337"/>
              </a:solidFill>
              <a:latin typeface="Arial" pitchFamily="34" charset="0"/>
              <a:cs typeface="Arial" pitchFamily="34" charset="0"/>
            </a:rPr>
            <a:t>Según estabilidad del paciente.</a:t>
          </a:r>
          <a:endParaRPr lang="es-CO" sz="1800" b="1" dirty="0">
            <a:solidFill>
              <a:srgbClr val="242337"/>
            </a:solidFill>
          </a:endParaRPr>
        </a:p>
      </dgm:t>
    </dgm:pt>
    <dgm:pt modelId="{1DD3477E-39B5-49E6-9113-0DC27A5B5043}" type="parTrans" cxnId="{268E2F5D-BBB0-4D60-970E-C536A5D691B0}">
      <dgm:prSet/>
      <dgm:spPr/>
      <dgm:t>
        <a:bodyPr/>
        <a:lstStyle/>
        <a:p>
          <a:endParaRPr lang="es-CO" sz="1600"/>
        </a:p>
      </dgm:t>
    </dgm:pt>
    <dgm:pt modelId="{8D2DDFA4-A586-4527-9007-4CA400C02662}" type="sibTrans" cxnId="{268E2F5D-BBB0-4D60-970E-C536A5D691B0}">
      <dgm:prSet/>
      <dgm:spPr/>
      <dgm:t>
        <a:bodyPr/>
        <a:lstStyle/>
        <a:p>
          <a:endParaRPr lang="es-CO" sz="1600"/>
        </a:p>
      </dgm:t>
    </dgm:pt>
    <dgm:pt modelId="{FBF5F915-70F9-4E33-8B42-A66CA99F0DF2}">
      <dgm:prSet phldrT="[Texto]" custT="1"/>
      <dgm:spPr/>
      <dgm:t>
        <a:bodyPr/>
        <a:lstStyle/>
        <a:p>
          <a:r>
            <a:rPr lang="es-CO" sz="1600" b="0" dirty="0">
              <a:solidFill>
                <a:srgbClr val="242337"/>
              </a:solidFill>
            </a:rPr>
            <a:t>Hospitalizado: método continuo o intermitente </a:t>
          </a:r>
        </a:p>
      </dgm:t>
    </dgm:pt>
    <dgm:pt modelId="{48EE553A-0C62-4B06-85BB-AFD25E603B91}" type="parTrans" cxnId="{9A839FD4-1A54-4BE1-A850-B6DCE26E8011}">
      <dgm:prSet/>
      <dgm:spPr/>
      <dgm:t>
        <a:bodyPr/>
        <a:lstStyle/>
        <a:p>
          <a:endParaRPr lang="es-CO" sz="1600"/>
        </a:p>
      </dgm:t>
    </dgm:pt>
    <dgm:pt modelId="{09850109-8A5F-4E67-8B4C-0A99DD3D825A}" type="sibTrans" cxnId="{9A839FD4-1A54-4BE1-A850-B6DCE26E8011}">
      <dgm:prSet/>
      <dgm:spPr/>
      <dgm:t>
        <a:bodyPr/>
        <a:lstStyle/>
        <a:p>
          <a:endParaRPr lang="es-CO" sz="1600"/>
        </a:p>
      </dgm:t>
    </dgm:pt>
    <dgm:pt modelId="{12BA9CE6-B189-4FC7-9C43-1B364193013E}">
      <dgm:prSet phldrT="[Texto]" custT="1"/>
      <dgm:spPr/>
      <dgm:t>
        <a:bodyPr/>
        <a:lstStyle/>
        <a:p>
          <a:r>
            <a:rPr lang="es-CO" sz="1800" b="1" dirty="0">
              <a:solidFill>
                <a:srgbClr val="242337"/>
              </a:solidFill>
              <a:latin typeface="Arial" pitchFamily="34" charset="0"/>
              <a:cs typeface="Arial" pitchFamily="34" charset="0"/>
            </a:rPr>
            <a:t>Según vaciamiento gástrico</a:t>
          </a:r>
          <a:endParaRPr lang="es-CO" sz="1800" b="1" dirty="0">
            <a:solidFill>
              <a:srgbClr val="242337"/>
            </a:solidFill>
          </a:endParaRPr>
        </a:p>
      </dgm:t>
    </dgm:pt>
    <dgm:pt modelId="{75EE7DD4-B906-4F0A-80EA-7BB5111973BC}" type="parTrans" cxnId="{F86CEDEE-F550-4ED5-9DAE-3C42D9260FF7}">
      <dgm:prSet/>
      <dgm:spPr/>
      <dgm:t>
        <a:bodyPr/>
        <a:lstStyle/>
        <a:p>
          <a:endParaRPr lang="es-CO" sz="1600"/>
        </a:p>
      </dgm:t>
    </dgm:pt>
    <dgm:pt modelId="{ED971CAC-F2C0-4162-8F1F-CAFB21667E2D}" type="sibTrans" cxnId="{F86CEDEE-F550-4ED5-9DAE-3C42D9260FF7}">
      <dgm:prSet/>
      <dgm:spPr/>
      <dgm:t>
        <a:bodyPr/>
        <a:lstStyle/>
        <a:p>
          <a:endParaRPr lang="es-CO" sz="1600"/>
        </a:p>
      </dgm:t>
    </dgm:pt>
    <dgm:pt modelId="{A156681C-6D66-49D7-A50C-2A381C111F10}">
      <dgm:prSet phldrT="[Texto]" custT="1"/>
      <dgm:spPr/>
      <dgm:t>
        <a:bodyPr/>
        <a:lstStyle/>
        <a:p>
          <a:r>
            <a:rPr lang="es-CO" sz="1600" b="0" dirty="0">
              <a:solidFill>
                <a:srgbClr val="242337"/>
              </a:solidFill>
            </a:rPr>
            <a:t>Normal : método continuo o intermitente </a:t>
          </a:r>
        </a:p>
      </dgm:t>
    </dgm:pt>
    <dgm:pt modelId="{6DB45B22-A459-4828-930B-CE85ECAA3CBA}" type="parTrans" cxnId="{BDC2BB69-D51E-4241-A115-4D9DEE1C283C}">
      <dgm:prSet/>
      <dgm:spPr/>
      <dgm:t>
        <a:bodyPr/>
        <a:lstStyle/>
        <a:p>
          <a:endParaRPr lang="es-CO" sz="1600"/>
        </a:p>
      </dgm:t>
    </dgm:pt>
    <dgm:pt modelId="{68818DA6-CAA4-46CA-94E5-35AF9F12FAD5}" type="sibTrans" cxnId="{BDC2BB69-D51E-4241-A115-4D9DEE1C283C}">
      <dgm:prSet/>
      <dgm:spPr/>
      <dgm:t>
        <a:bodyPr/>
        <a:lstStyle/>
        <a:p>
          <a:endParaRPr lang="es-CO" sz="1600"/>
        </a:p>
      </dgm:t>
    </dgm:pt>
    <dgm:pt modelId="{70095CC4-3BC3-4C4D-A426-16F6FA54F0B2}">
      <dgm:prSet phldrT="[Texto]" custT="1"/>
      <dgm:spPr/>
      <dgm:t>
        <a:bodyPr/>
        <a:lstStyle/>
        <a:p>
          <a:r>
            <a:rPr lang="es-CO" sz="1600" b="0" dirty="0">
              <a:solidFill>
                <a:srgbClr val="242337"/>
              </a:solidFill>
            </a:rPr>
            <a:t>Alterado: método continuo.</a:t>
          </a:r>
        </a:p>
      </dgm:t>
    </dgm:pt>
    <dgm:pt modelId="{B56E1CD3-7401-4DC8-B541-64CAD9C90232}" type="parTrans" cxnId="{D43918E1-5CA1-44AF-A379-F87B191E7291}">
      <dgm:prSet/>
      <dgm:spPr/>
      <dgm:t>
        <a:bodyPr/>
        <a:lstStyle/>
        <a:p>
          <a:endParaRPr lang="es-CO" sz="1600"/>
        </a:p>
      </dgm:t>
    </dgm:pt>
    <dgm:pt modelId="{6BACE153-8146-49AF-9AB6-4A06BD960EEE}" type="sibTrans" cxnId="{D43918E1-5CA1-44AF-A379-F87B191E7291}">
      <dgm:prSet/>
      <dgm:spPr/>
      <dgm:t>
        <a:bodyPr/>
        <a:lstStyle/>
        <a:p>
          <a:endParaRPr lang="es-CO" sz="1600"/>
        </a:p>
      </dgm:t>
    </dgm:pt>
    <dgm:pt modelId="{D07F718D-CEE7-4A07-8F2E-2D39C35CF5DE}">
      <dgm:prSet phldrT="[Texto]" custT="1"/>
      <dgm:spPr/>
      <dgm:t>
        <a:bodyPr/>
        <a:lstStyle/>
        <a:p>
          <a:r>
            <a:rPr lang="es-CO" sz="1800" b="1" dirty="0">
              <a:solidFill>
                <a:srgbClr val="242337"/>
              </a:solidFill>
              <a:latin typeface="Arial" pitchFamily="34" charset="0"/>
              <a:cs typeface="Arial" pitchFamily="34" charset="0"/>
            </a:rPr>
            <a:t>Según tolerancia gastrointestinal </a:t>
          </a:r>
          <a:endParaRPr lang="es-CO" sz="1800" b="1" dirty="0">
            <a:solidFill>
              <a:srgbClr val="242337"/>
            </a:solidFill>
          </a:endParaRPr>
        </a:p>
      </dgm:t>
    </dgm:pt>
    <dgm:pt modelId="{4106222D-DFE0-4026-B34A-543E6D1946FC}" type="parTrans" cxnId="{BA06224C-2423-4792-B245-55713F7DE1E4}">
      <dgm:prSet/>
      <dgm:spPr/>
      <dgm:t>
        <a:bodyPr/>
        <a:lstStyle/>
        <a:p>
          <a:endParaRPr lang="es-CO" sz="1600"/>
        </a:p>
      </dgm:t>
    </dgm:pt>
    <dgm:pt modelId="{0181B934-EB60-490F-BD88-389005673214}" type="sibTrans" cxnId="{BA06224C-2423-4792-B245-55713F7DE1E4}">
      <dgm:prSet/>
      <dgm:spPr/>
      <dgm:t>
        <a:bodyPr/>
        <a:lstStyle/>
        <a:p>
          <a:endParaRPr lang="es-CO" sz="1600"/>
        </a:p>
      </dgm:t>
    </dgm:pt>
    <dgm:pt modelId="{0551F50C-7FD4-4A28-AE5F-63789FFF157D}">
      <dgm:prSet phldrT="[Texto]" custT="1"/>
      <dgm:spPr/>
      <dgm:t>
        <a:bodyPr/>
        <a:lstStyle/>
        <a:p>
          <a:r>
            <a:rPr lang="es-CO" sz="1800" b="1" dirty="0">
              <a:solidFill>
                <a:srgbClr val="242337"/>
              </a:solidFill>
            </a:rPr>
            <a:t>Producto nutricional </a:t>
          </a:r>
        </a:p>
      </dgm:t>
    </dgm:pt>
    <dgm:pt modelId="{5CA481E2-AA47-4E44-A0F2-C35957E71663}" type="parTrans" cxnId="{F93DE361-1A4C-4D30-9838-EF0B5D7EC791}">
      <dgm:prSet/>
      <dgm:spPr/>
      <dgm:t>
        <a:bodyPr/>
        <a:lstStyle/>
        <a:p>
          <a:endParaRPr lang="es-CO" sz="1600"/>
        </a:p>
      </dgm:t>
    </dgm:pt>
    <dgm:pt modelId="{9723A18D-FD6C-482D-BBAE-6DF31DD8BBA0}" type="sibTrans" cxnId="{F93DE361-1A4C-4D30-9838-EF0B5D7EC791}">
      <dgm:prSet/>
      <dgm:spPr/>
      <dgm:t>
        <a:bodyPr/>
        <a:lstStyle/>
        <a:p>
          <a:endParaRPr lang="es-CO" sz="1600"/>
        </a:p>
      </dgm:t>
    </dgm:pt>
    <dgm:pt modelId="{D7F2A1C0-AAE7-42DE-A5D7-4D82AA22409A}">
      <dgm:prSet phldrT="[Texto]" custT="1"/>
      <dgm:spPr/>
      <dgm:t>
        <a:bodyPr/>
        <a:lstStyle/>
        <a:p>
          <a:r>
            <a:rPr lang="es-ES_tradnl" sz="1800" b="1" dirty="0">
              <a:solidFill>
                <a:srgbClr val="242337"/>
              </a:solidFill>
              <a:latin typeface="Arial" pitchFamily="34" charset="0"/>
              <a:ea typeface="Geneva" pitchFamily="-105" charset="-128"/>
              <a:cs typeface="Arial" pitchFamily="34" charset="0"/>
            </a:rPr>
            <a:t>Si hay alimentación oral </a:t>
          </a:r>
          <a:endParaRPr lang="es-CO" sz="1800" b="1" dirty="0">
            <a:solidFill>
              <a:srgbClr val="242337"/>
            </a:solidFill>
          </a:endParaRPr>
        </a:p>
      </dgm:t>
    </dgm:pt>
    <dgm:pt modelId="{6A615D92-C808-4C65-84DB-85C26B38B542}" type="parTrans" cxnId="{B1A3CE4E-B23C-423C-80F0-0D1AECFBB0A5}">
      <dgm:prSet/>
      <dgm:spPr/>
      <dgm:t>
        <a:bodyPr/>
        <a:lstStyle/>
        <a:p>
          <a:endParaRPr lang="es-CO" sz="1600"/>
        </a:p>
      </dgm:t>
    </dgm:pt>
    <dgm:pt modelId="{43D078FC-427E-4262-A9AE-CB7E46D19731}" type="sibTrans" cxnId="{B1A3CE4E-B23C-423C-80F0-0D1AECFBB0A5}">
      <dgm:prSet/>
      <dgm:spPr/>
      <dgm:t>
        <a:bodyPr/>
        <a:lstStyle/>
        <a:p>
          <a:endParaRPr lang="es-CO" sz="1600"/>
        </a:p>
      </dgm:t>
    </dgm:pt>
    <dgm:pt modelId="{FAF2F084-1EAE-4FBC-9FEB-662B4CF69208}">
      <dgm:prSet phldrT="[Texto]" custT="1"/>
      <dgm:spPr/>
      <dgm:t>
        <a:bodyPr/>
        <a:lstStyle/>
        <a:p>
          <a:r>
            <a:rPr lang="es-CO" sz="1600" b="0" dirty="0">
              <a:solidFill>
                <a:srgbClr val="242337"/>
              </a:solidFill>
            </a:rPr>
            <a:t>Crítico: método continuo </a:t>
          </a:r>
        </a:p>
      </dgm:t>
    </dgm:pt>
    <dgm:pt modelId="{892AABE8-62E1-4B3B-8AB7-AB3DD6AA3487}" type="parTrans" cxnId="{261F2F4F-739B-4ACF-8F18-733FE7336EF2}">
      <dgm:prSet/>
      <dgm:spPr/>
      <dgm:t>
        <a:bodyPr/>
        <a:lstStyle/>
        <a:p>
          <a:endParaRPr lang="es-CO" sz="1600"/>
        </a:p>
      </dgm:t>
    </dgm:pt>
    <dgm:pt modelId="{D3A8E18F-20A3-4437-B0FF-54C3B708C592}" type="sibTrans" cxnId="{261F2F4F-739B-4ACF-8F18-733FE7336EF2}">
      <dgm:prSet/>
      <dgm:spPr/>
      <dgm:t>
        <a:bodyPr/>
        <a:lstStyle/>
        <a:p>
          <a:endParaRPr lang="es-CO" sz="1600"/>
        </a:p>
      </dgm:t>
    </dgm:pt>
    <dgm:pt modelId="{B77C95F5-BB7D-4FAB-AB16-A3498778F7AB}" type="pres">
      <dgm:prSet presAssocID="{93DF3878-87F2-469A-905D-BF1D47DA0B3F}" presName="Name0" presStyleCnt="0">
        <dgm:presLayoutVars>
          <dgm:dir/>
          <dgm:animLvl val="lvl"/>
          <dgm:resizeHandles val="exact"/>
        </dgm:presLayoutVars>
      </dgm:prSet>
      <dgm:spPr/>
    </dgm:pt>
    <dgm:pt modelId="{C82293A8-8E0F-48E4-B7AB-552AA3527325}" type="pres">
      <dgm:prSet presAssocID="{8E5CC664-C4FC-42BD-BDFF-33B4F5133813}" presName="linNode" presStyleCnt="0"/>
      <dgm:spPr/>
    </dgm:pt>
    <dgm:pt modelId="{1E35DD3C-43C2-48C6-A9E3-E901EE414654}" type="pres">
      <dgm:prSet presAssocID="{8E5CC664-C4FC-42BD-BDFF-33B4F5133813}" presName="parentText" presStyleLbl="node1" presStyleIdx="0" presStyleCnt="6" custLinFactNeighborX="182" custLinFactNeighborY="8124">
        <dgm:presLayoutVars>
          <dgm:chMax val="1"/>
          <dgm:bulletEnabled val="1"/>
        </dgm:presLayoutVars>
      </dgm:prSet>
      <dgm:spPr/>
    </dgm:pt>
    <dgm:pt modelId="{4C6BA79F-A1CE-4609-9F81-159472F4F289}" type="pres">
      <dgm:prSet presAssocID="{8E5CC664-C4FC-42BD-BDFF-33B4F5133813}" presName="descendantText" presStyleLbl="alignAccFollowNode1" presStyleIdx="0" presStyleCnt="3">
        <dgm:presLayoutVars>
          <dgm:bulletEnabled val="1"/>
        </dgm:presLayoutVars>
      </dgm:prSet>
      <dgm:spPr/>
    </dgm:pt>
    <dgm:pt modelId="{BAC582AB-4990-498F-8412-C2F91A1CB6E6}" type="pres">
      <dgm:prSet presAssocID="{265A92B4-05E8-4DC2-BCD0-F6075F13B7DF}" presName="sp" presStyleCnt="0"/>
      <dgm:spPr/>
    </dgm:pt>
    <dgm:pt modelId="{93F093F2-5B5B-4AFF-BD9A-EAF8E999AA3C}" type="pres">
      <dgm:prSet presAssocID="{45F3DE3E-8F65-4653-A463-6DBBCF1AE30F}" presName="linNode" presStyleCnt="0"/>
      <dgm:spPr/>
    </dgm:pt>
    <dgm:pt modelId="{AF252DE0-A526-4260-97B5-69688B66CBDA}" type="pres">
      <dgm:prSet presAssocID="{45F3DE3E-8F65-4653-A463-6DBBCF1AE30F}" presName="parentText" presStyleLbl="node1" presStyleIdx="1" presStyleCnt="6">
        <dgm:presLayoutVars>
          <dgm:chMax val="1"/>
          <dgm:bulletEnabled val="1"/>
        </dgm:presLayoutVars>
      </dgm:prSet>
      <dgm:spPr/>
    </dgm:pt>
    <dgm:pt modelId="{8906BCE3-890A-4A1E-8622-FAAD3F83C2AE}" type="pres">
      <dgm:prSet presAssocID="{45F3DE3E-8F65-4653-A463-6DBBCF1AE30F}" presName="descendantText" presStyleLbl="alignAccFollowNode1" presStyleIdx="1" presStyleCnt="3">
        <dgm:presLayoutVars>
          <dgm:bulletEnabled val="1"/>
        </dgm:presLayoutVars>
      </dgm:prSet>
      <dgm:spPr/>
    </dgm:pt>
    <dgm:pt modelId="{D76FAAF4-EB45-434C-9DB5-92D7A17A4486}" type="pres">
      <dgm:prSet presAssocID="{8D2DDFA4-A586-4527-9007-4CA400C02662}" presName="sp" presStyleCnt="0"/>
      <dgm:spPr/>
    </dgm:pt>
    <dgm:pt modelId="{134D5B88-A6EC-4726-AFEE-5208C289BE84}" type="pres">
      <dgm:prSet presAssocID="{12BA9CE6-B189-4FC7-9C43-1B364193013E}" presName="linNode" presStyleCnt="0"/>
      <dgm:spPr/>
    </dgm:pt>
    <dgm:pt modelId="{F570D2EB-28A8-420F-A236-226168B899F5}" type="pres">
      <dgm:prSet presAssocID="{12BA9CE6-B189-4FC7-9C43-1B364193013E}" presName="parentText" presStyleLbl="node1" presStyleIdx="2" presStyleCnt="6">
        <dgm:presLayoutVars>
          <dgm:chMax val="1"/>
          <dgm:bulletEnabled val="1"/>
        </dgm:presLayoutVars>
      </dgm:prSet>
      <dgm:spPr/>
    </dgm:pt>
    <dgm:pt modelId="{9C5C09A1-07F9-4F2D-8A91-CFBD9A2BBEB6}" type="pres">
      <dgm:prSet presAssocID="{12BA9CE6-B189-4FC7-9C43-1B364193013E}" presName="descendantText" presStyleLbl="alignAccFollowNode1" presStyleIdx="2" presStyleCnt="3">
        <dgm:presLayoutVars>
          <dgm:bulletEnabled val="1"/>
        </dgm:presLayoutVars>
      </dgm:prSet>
      <dgm:spPr/>
    </dgm:pt>
    <dgm:pt modelId="{FC8DF1A6-BB89-4073-85E9-A7D51273FB89}" type="pres">
      <dgm:prSet presAssocID="{ED971CAC-F2C0-4162-8F1F-CAFB21667E2D}" presName="sp" presStyleCnt="0"/>
      <dgm:spPr/>
    </dgm:pt>
    <dgm:pt modelId="{1992ADC7-D1D7-42E3-AF33-A3E2C2C01DC8}" type="pres">
      <dgm:prSet presAssocID="{D07F718D-CEE7-4A07-8F2E-2D39C35CF5DE}" presName="linNode" presStyleCnt="0"/>
      <dgm:spPr/>
    </dgm:pt>
    <dgm:pt modelId="{C287D56A-C9CA-49E6-B561-D63E97A97F06}" type="pres">
      <dgm:prSet presAssocID="{D07F718D-CEE7-4A07-8F2E-2D39C35CF5DE}" presName="parentText" presStyleLbl="node1" presStyleIdx="3" presStyleCnt="6">
        <dgm:presLayoutVars>
          <dgm:chMax val="1"/>
          <dgm:bulletEnabled val="1"/>
        </dgm:presLayoutVars>
      </dgm:prSet>
      <dgm:spPr/>
    </dgm:pt>
    <dgm:pt modelId="{75721155-1826-4095-B535-08E3E5A06E0D}" type="pres">
      <dgm:prSet presAssocID="{0181B934-EB60-490F-BD88-389005673214}" presName="sp" presStyleCnt="0"/>
      <dgm:spPr/>
    </dgm:pt>
    <dgm:pt modelId="{66F50FC9-AB96-4812-B6C0-D89DB528BAD8}" type="pres">
      <dgm:prSet presAssocID="{0551F50C-7FD4-4A28-AE5F-63789FFF157D}" presName="linNode" presStyleCnt="0"/>
      <dgm:spPr/>
    </dgm:pt>
    <dgm:pt modelId="{BC459CFA-7795-40D6-9581-B8B5E1AF31E2}" type="pres">
      <dgm:prSet presAssocID="{0551F50C-7FD4-4A28-AE5F-63789FFF157D}" presName="parentText" presStyleLbl="node1" presStyleIdx="4" presStyleCnt="6">
        <dgm:presLayoutVars>
          <dgm:chMax val="1"/>
          <dgm:bulletEnabled val="1"/>
        </dgm:presLayoutVars>
      </dgm:prSet>
      <dgm:spPr/>
    </dgm:pt>
    <dgm:pt modelId="{828A47F8-33A6-494B-8FE7-BF84E7842466}" type="pres">
      <dgm:prSet presAssocID="{9723A18D-FD6C-482D-BBAE-6DF31DD8BBA0}" presName="sp" presStyleCnt="0"/>
      <dgm:spPr/>
    </dgm:pt>
    <dgm:pt modelId="{6BF377FD-49FA-4F1D-88C6-E20B119DAE48}" type="pres">
      <dgm:prSet presAssocID="{D7F2A1C0-AAE7-42DE-A5D7-4D82AA22409A}" presName="linNode" presStyleCnt="0"/>
      <dgm:spPr/>
    </dgm:pt>
    <dgm:pt modelId="{A56E84E9-D336-43CE-81EA-E37F95341FD9}" type="pres">
      <dgm:prSet presAssocID="{D7F2A1C0-AAE7-42DE-A5D7-4D82AA22409A}" presName="parentText" presStyleLbl="node1" presStyleIdx="5" presStyleCnt="6">
        <dgm:presLayoutVars>
          <dgm:chMax val="1"/>
          <dgm:bulletEnabled val="1"/>
        </dgm:presLayoutVars>
      </dgm:prSet>
      <dgm:spPr/>
    </dgm:pt>
  </dgm:ptLst>
  <dgm:cxnLst>
    <dgm:cxn modelId="{DA5E2601-469C-447A-9A4F-033693D0D7BA}" type="presOf" srcId="{45F3DE3E-8F65-4653-A463-6DBBCF1AE30F}" destId="{AF252DE0-A526-4260-97B5-69688B66CBDA}" srcOrd="0" destOrd="0" presId="urn:microsoft.com/office/officeart/2005/8/layout/vList5"/>
    <dgm:cxn modelId="{F2DD3101-37C4-4390-ADB1-32D3760EB5DD}" srcId="{8E5CC664-C4FC-42BD-BDFF-33B4F5133813}" destId="{1872A1D9-1811-4E5F-948A-DA25D0BA4FF4}" srcOrd="0" destOrd="0" parTransId="{17BD5366-B285-469C-9D86-FD334D9A0283}" sibTransId="{0E0375DC-DF74-4168-9A66-07D4E7F49EBB}"/>
    <dgm:cxn modelId="{5D28C701-ED3A-4136-8C6F-64F0CFC83963}" type="presOf" srcId="{A156681C-6D66-49D7-A50C-2A381C111F10}" destId="{9C5C09A1-07F9-4F2D-8A91-CFBD9A2BBEB6}" srcOrd="0" destOrd="0" presId="urn:microsoft.com/office/officeart/2005/8/layout/vList5"/>
    <dgm:cxn modelId="{26F89119-5991-47AC-BC52-7D42280F7BE6}" srcId="{8E5CC664-C4FC-42BD-BDFF-33B4F5133813}" destId="{83B1673F-11F6-42E3-9D90-6A786AB60EFB}" srcOrd="1" destOrd="0" parTransId="{BA0FEBC9-280D-46AB-9E55-DFC202559B6C}" sibTransId="{278F1EE7-7AAE-43AD-A52A-33716CB87E6B}"/>
    <dgm:cxn modelId="{1BE24527-580F-4282-B065-63474BCD6D8C}" type="presOf" srcId="{70095CC4-3BC3-4C4D-A426-16F6FA54F0B2}" destId="{9C5C09A1-07F9-4F2D-8A91-CFBD9A2BBEB6}" srcOrd="0" destOrd="1" presId="urn:microsoft.com/office/officeart/2005/8/layout/vList5"/>
    <dgm:cxn modelId="{3235DC32-D7F7-4AF4-8030-655D1D6F4A5B}" srcId="{93DF3878-87F2-469A-905D-BF1D47DA0B3F}" destId="{8E5CC664-C4FC-42BD-BDFF-33B4F5133813}" srcOrd="0" destOrd="0" parTransId="{B686EAC9-9D88-4642-8602-3E6E82546648}" sibTransId="{265A92B4-05E8-4DC2-BCD0-F6075F13B7DF}"/>
    <dgm:cxn modelId="{A6A30A3E-AC5A-4258-A13A-5594CA7CA248}" type="presOf" srcId="{0551F50C-7FD4-4A28-AE5F-63789FFF157D}" destId="{BC459CFA-7795-40D6-9581-B8B5E1AF31E2}" srcOrd="0" destOrd="0" presId="urn:microsoft.com/office/officeart/2005/8/layout/vList5"/>
    <dgm:cxn modelId="{BA06224C-2423-4792-B245-55713F7DE1E4}" srcId="{93DF3878-87F2-469A-905D-BF1D47DA0B3F}" destId="{D07F718D-CEE7-4A07-8F2E-2D39C35CF5DE}" srcOrd="3" destOrd="0" parTransId="{4106222D-DFE0-4026-B34A-543E6D1946FC}" sibTransId="{0181B934-EB60-490F-BD88-389005673214}"/>
    <dgm:cxn modelId="{B1A3CE4E-B23C-423C-80F0-0D1AECFBB0A5}" srcId="{93DF3878-87F2-469A-905D-BF1D47DA0B3F}" destId="{D7F2A1C0-AAE7-42DE-A5D7-4D82AA22409A}" srcOrd="5" destOrd="0" parTransId="{6A615D92-C808-4C65-84DB-85C26B38B542}" sibTransId="{43D078FC-427E-4262-A9AE-CB7E46D19731}"/>
    <dgm:cxn modelId="{261F2F4F-739B-4ACF-8F18-733FE7336EF2}" srcId="{45F3DE3E-8F65-4653-A463-6DBBCF1AE30F}" destId="{FAF2F084-1EAE-4FBC-9FEB-662B4CF69208}" srcOrd="1" destOrd="0" parTransId="{892AABE8-62E1-4B3B-8AB7-AB3DD6AA3487}" sibTransId="{D3A8E18F-20A3-4437-B0FF-54C3B708C592}"/>
    <dgm:cxn modelId="{473BBE4F-5B26-4F8B-BF2F-D22262A63DE3}" type="presOf" srcId="{1872A1D9-1811-4E5F-948A-DA25D0BA4FF4}" destId="{4C6BA79F-A1CE-4609-9F81-159472F4F289}" srcOrd="0" destOrd="0" presId="urn:microsoft.com/office/officeart/2005/8/layout/vList5"/>
    <dgm:cxn modelId="{95A6725A-1328-43B5-8174-986EB0481590}" type="presOf" srcId="{D7F2A1C0-AAE7-42DE-A5D7-4D82AA22409A}" destId="{A56E84E9-D336-43CE-81EA-E37F95341FD9}" srcOrd="0" destOrd="0" presId="urn:microsoft.com/office/officeart/2005/8/layout/vList5"/>
    <dgm:cxn modelId="{268E2F5D-BBB0-4D60-970E-C536A5D691B0}" srcId="{93DF3878-87F2-469A-905D-BF1D47DA0B3F}" destId="{45F3DE3E-8F65-4653-A463-6DBBCF1AE30F}" srcOrd="1" destOrd="0" parTransId="{1DD3477E-39B5-49E6-9113-0DC27A5B5043}" sibTransId="{8D2DDFA4-A586-4527-9007-4CA400C02662}"/>
    <dgm:cxn modelId="{F93DE361-1A4C-4D30-9838-EF0B5D7EC791}" srcId="{93DF3878-87F2-469A-905D-BF1D47DA0B3F}" destId="{0551F50C-7FD4-4A28-AE5F-63789FFF157D}" srcOrd="4" destOrd="0" parTransId="{5CA481E2-AA47-4E44-A0F2-C35957E71663}" sibTransId="{9723A18D-FD6C-482D-BBAE-6DF31DD8BBA0}"/>
    <dgm:cxn modelId="{BDC2BB69-D51E-4241-A115-4D9DEE1C283C}" srcId="{12BA9CE6-B189-4FC7-9C43-1B364193013E}" destId="{A156681C-6D66-49D7-A50C-2A381C111F10}" srcOrd="0" destOrd="0" parTransId="{6DB45B22-A459-4828-930B-CE85ECAA3CBA}" sibTransId="{68818DA6-CAA4-46CA-94E5-35AF9F12FAD5}"/>
    <dgm:cxn modelId="{3B27B76F-B03E-42D2-BC78-2E8010E83524}" type="presOf" srcId="{93DF3878-87F2-469A-905D-BF1D47DA0B3F}" destId="{B77C95F5-BB7D-4FAB-AB16-A3498778F7AB}" srcOrd="0" destOrd="0" presId="urn:microsoft.com/office/officeart/2005/8/layout/vList5"/>
    <dgm:cxn modelId="{58475C70-84E2-4353-AD93-888836B3A32A}" type="presOf" srcId="{D07F718D-CEE7-4A07-8F2E-2D39C35CF5DE}" destId="{C287D56A-C9CA-49E6-B561-D63E97A97F06}" srcOrd="0" destOrd="0" presId="urn:microsoft.com/office/officeart/2005/8/layout/vList5"/>
    <dgm:cxn modelId="{132A049C-ABFB-492A-98DF-0F1BEC732949}" type="presOf" srcId="{8E5CC664-C4FC-42BD-BDFF-33B4F5133813}" destId="{1E35DD3C-43C2-48C6-A9E3-E901EE414654}" srcOrd="0" destOrd="0" presId="urn:microsoft.com/office/officeart/2005/8/layout/vList5"/>
    <dgm:cxn modelId="{D005149E-2D5A-4C90-9845-A15E1FD5B797}" type="presOf" srcId="{FBF5F915-70F9-4E33-8B42-A66CA99F0DF2}" destId="{8906BCE3-890A-4A1E-8622-FAAD3F83C2AE}" srcOrd="0" destOrd="0" presId="urn:microsoft.com/office/officeart/2005/8/layout/vList5"/>
    <dgm:cxn modelId="{7AC1D3D1-0E6A-46B8-9F5C-D4841122174D}" type="presOf" srcId="{FAF2F084-1EAE-4FBC-9FEB-662B4CF69208}" destId="{8906BCE3-890A-4A1E-8622-FAAD3F83C2AE}" srcOrd="0" destOrd="1" presId="urn:microsoft.com/office/officeart/2005/8/layout/vList5"/>
    <dgm:cxn modelId="{9A839FD4-1A54-4BE1-A850-B6DCE26E8011}" srcId="{45F3DE3E-8F65-4653-A463-6DBBCF1AE30F}" destId="{FBF5F915-70F9-4E33-8B42-A66CA99F0DF2}" srcOrd="0" destOrd="0" parTransId="{48EE553A-0C62-4B06-85BB-AFD25E603B91}" sibTransId="{09850109-8A5F-4E67-8B4C-0A99DD3D825A}"/>
    <dgm:cxn modelId="{D43918E1-5CA1-44AF-A379-F87B191E7291}" srcId="{12BA9CE6-B189-4FC7-9C43-1B364193013E}" destId="{70095CC4-3BC3-4C4D-A426-16F6FA54F0B2}" srcOrd="1" destOrd="0" parTransId="{B56E1CD3-7401-4DC8-B541-64CAD9C90232}" sibTransId="{6BACE153-8146-49AF-9AB6-4A06BD960EEE}"/>
    <dgm:cxn modelId="{F86CEDEE-F550-4ED5-9DAE-3C42D9260FF7}" srcId="{93DF3878-87F2-469A-905D-BF1D47DA0B3F}" destId="{12BA9CE6-B189-4FC7-9C43-1B364193013E}" srcOrd="2" destOrd="0" parTransId="{75EE7DD4-B906-4F0A-80EA-7BB5111973BC}" sibTransId="{ED971CAC-F2C0-4162-8F1F-CAFB21667E2D}"/>
    <dgm:cxn modelId="{F7F43BFB-6DF2-4EDE-8432-BE457F5F41B6}" type="presOf" srcId="{12BA9CE6-B189-4FC7-9C43-1B364193013E}" destId="{F570D2EB-28A8-420F-A236-226168B899F5}" srcOrd="0" destOrd="0" presId="urn:microsoft.com/office/officeart/2005/8/layout/vList5"/>
    <dgm:cxn modelId="{A667ECFC-413B-4CCF-888F-A542C8E37D7D}" type="presOf" srcId="{83B1673F-11F6-42E3-9D90-6A786AB60EFB}" destId="{4C6BA79F-A1CE-4609-9F81-159472F4F289}" srcOrd="0" destOrd="1" presId="urn:microsoft.com/office/officeart/2005/8/layout/vList5"/>
    <dgm:cxn modelId="{F6300084-839B-4C5D-BC80-A8C7FB559089}" type="presParOf" srcId="{B77C95F5-BB7D-4FAB-AB16-A3498778F7AB}" destId="{C82293A8-8E0F-48E4-B7AB-552AA3527325}" srcOrd="0" destOrd="0" presId="urn:microsoft.com/office/officeart/2005/8/layout/vList5"/>
    <dgm:cxn modelId="{1CA04882-2B28-41FC-86F6-7D7E64495379}" type="presParOf" srcId="{C82293A8-8E0F-48E4-B7AB-552AA3527325}" destId="{1E35DD3C-43C2-48C6-A9E3-E901EE414654}" srcOrd="0" destOrd="0" presId="urn:microsoft.com/office/officeart/2005/8/layout/vList5"/>
    <dgm:cxn modelId="{5AD63E18-E2EC-40B7-A21A-AA7F17DB41A9}" type="presParOf" srcId="{C82293A8-8E0F-48E4-B7AB-552AA3527325}" destId="{4C6BA79F-A1CE-4609-9F81-159472F4F289}" srcOrd="1" destOrd="0" presId="urn:microsoft.com/office/officeart/2005/8/layout/vList5"/>
    <dgm:cxn modelId="{538E2BA4-9A0B-43A6-BE6A-7E7AA1C85EF6}" type="presParOf" srcId="{B77C95F5-BB7D-4FAB-AB16-A3498778F7AB}" destId="{BAC582AB-4990-498F-8412-C2F91A1CB6E6}" srcOrd="1" destOrd="0" presId="urn:microsoft.com/office/officeart/2005/8/layout/vList5"/>
    <dgm:cxn modelId="{8B8E4DCA-BBAE-43E9-9D1C-5E03D5DC2A99}" type="presParOf" srcId="{B77C95F5-BB7D-4FAB-AB16-A3498778F7AB}" destId="{93F093F2-5B5B-4AFF-BD9A-EAF8E999AA3C}" srcOrd="2" destOrd="0" presId="urn:microsoft.com/office/officeart/2005/8/layout/vList5"/>
    <dgm:cxn modelId="{450671FF-ACC5-4969-B4F0-86C3A4387497}" type="presParOf" srcId="{93F093F2-5B5B-4AFF-BD9A-EAF8E999AA3C}" destId="{AF252DE0-A526-4260-97B5-69688B66CBDA}" srcOrd="0" destOrd="0" presId="urn:microsoft.com/office/officeart/2005/8/layout/vList5"/>
    <dgm:cxn modelId="{2898662E-6F43-40EB-A551-D3798A5B2222}" type="presParOf" srcId="{93F093F2-5B5B-4AFF-BD9A-EAF8E999AA3C}" destId="{8906BCE3-890A-4A1E-8622-FAAD3F83C2AE}" srcOrd="1" destOrd="0" presId="urn:microsoft.com/office/officeart/2005/8/layout/vList5"/>
    <dgm:cxn modelId="{2439E303-C35F-41FE-8557-9D6786B136A8}" type="presParOf" srcId="{B77C95F5-BB7D-4FAB-AB16-A3498778F7AB}" destId="{D76FAAF4-EB45-434C-9DB5-92D7A17A4486}" srcOrd="3" destOrd="0" presId="urn:microsoft.com/office/officeart/2005/8/layout/vList5"/>
    <dgm:cxn modelId="{1C290A60-237C-45D3-ACC9-7EC922E7DCF2}" type="presParOf" srcId="{B77C95F5-BB7D-4FAB-AB16-A3498778F7AB}" destId="{134D5B88-A6EC-4726-AFEE-5208C289BE84}" srcOrd="4" destOrd="0" presId="urn:microsoft.com/office/officeart/2005/8/layout/vList5"/>
    <dgm:cxn modelId="{43B3344E-763A-42DE-A9F2-08E3FEA65248}" type="presParOf" srcId="{134D5B88-A6EC-4726-AFEE-5208C289BE84}" destId="{F570D2EB-28A8-420F-A236-226168B899F5}" srcOrd="0" destOrd="0" presId="urn:microsoft.com/office/officeart/2005/8/layout/vList5"/>
    <dgm:cxn modelId="{4A00BF6F-FE24-4FE0-A255-5958A5440ABE}" type="presParOf" srcId="{134D5B88-A6EC-4726-AFEE-5208C289BE84}" destId="{9C5C09A1-07F9-4F2D-8A91-CFBD9A2BBEB6}" srcOrd="1" destOrd="0" presId="urn:microsoft.com/office/officeart/2005/8/layout/vList5"/>
    <dgm:cxn modelId="{6FDF137A-95D8-4A1E-8B4B-104CAC6E627B}" type="presParOf" srcId="{B77C95F5-BB7D-4FAB-AB16-A3498778F7AB}" destId="{FC8DF1A6-BB89-4073-85E9-A7D51273FB89}" srcOrd="5" destOrd="0" presId="urn:microsoft.com/office/officeart/2005/8/layout/vList5"/>
    <dgm:cxn modelId="{890C3AD4-8B49-47EA-8DFB-022B86035F2F}" type="presParOf" srcId="{B77C95F5-BB7D-4FAB-AB16-A3498778F7AB}" destId="{1992ADC7-D1D7-42E3-AF33-A3E2C2C01DC8}" srcOrd="6" destOrd="0" presId="urn:microsoft.com/office/officeart/2005/8/layout/vList5"/>
    <dgm:cxn modelId="{FDAFE05C-8BFC-4A02-8F54-5159FD088697}" type="presParOf" srcId="{1992ADC7-D1D7-42E3-AF33-A3E2C2C01DC8}" destId="{C287D56A-C9CA-49E6-B561-D63E97A97F06}" srcOrd="0" destOrd="0" presId="urn:microsoft.com/office/officeart/2005/8/layout/vList5"/>
    <dgm:cxn modelId="{D2A7929C-5806-4A88-9A48-1866FD93EF65}" type="presParOf" srcId="{B77C95F5-BB7D-4FAB-AB16-A3498778F7AB}" destId="{75721155-1826-4095-B535-08E3E5A06E0D}" srcOrd="7" destOrd="0" presId="urn:microsoft.com/office/officeart/2005/8/layout/vList5"/>
    <dgm:cxn modelId="{8E782026-5A12-4279-A8E7-4EF83662FD56}" type="presParOf" srcId="{B77C95F5-BB7D-4FAB-AB16-A3498778F7AB}" destId="{66F50FC9-AB96-4812-B6C0-D89DB528BAD8}" srcOrd="8" destOrd="0" presId="urn:microsoft.com/office/officeart/2005/8/layout/vList5"/>
    <dgm:cxn modelId="{B5DEFF53-1874-4850-84D3-BFD90EBFF7D0}" type="presParOf" srcId="{66F50FC9-AB96-4812-B6C0-D89DB528BAD8}" destId="{BC459CFA-7795-40D6-9581-B8B5E1AF31E2}" srcOrd="0" destOrd="0" presId="urn:microsoft.com/office/officeart/2005/8/layout/vList5"/>
    <dgm:cxn modelId="{BEC845F7-61C0-4571-A432-9EDFDD6BA61A}" type="presParOf" srcId="{B77C95F5-BB7D-4FAB-AB16-A3498778F7AB}" destId="{828A47F8-33A6-494B-8FE7-BF84E7842466}" srcOrd="9" destOrd="0" presId="urn:microsoft.com/office/officeart/2005/8/layout/vList5"/>
    <dgm:cxn modelId="{C59710C5-E3FE-4A1D-9C6E-7F45023C263D}" type="presParOf" srcId="{B77C95F5-BB7D-4FAB-AB16-A3498778F7AB}" destId="{6BF377FD-49FA-4F1D-88C6-E20B119DAE48}" srcOrd="10" destOrd="0" presId="urn:microsoft.com/office/officeart/2005/8/layout/vList5"/>
    <dgm:cxn modelId="{8A5390FA-F923-48B4-B19C-BEB86B0E4F09}" type="presParOf" srcId="{6BF377FD-49FA-4F1D-88C6-E20B119DAE48}" destId="{A56E84E9-D336-43CE-81EA-E37F95341FD9}"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924F5ED-F410-4A41-8B72-1339EBF5B724}" type="doc">
      <dgm:prSet loTypeId="urn:microsoft.com/office/officeart/2005/8/layout/hierarchy1" loCatId="hierarchy" qsTypeId="urn:microsoft.com/office/officeart/2005/8/quickstyle/3d2" qsCatId="3D" csTypeId="urn:microsoft.com/office/officeart/2005/8/colors/accent0_1" csCatId="mainScheme" phldr="1"/>
      <dgm:spPr/>
      <dgm:t>
        <a:bodyPr/>
        <a:lstStyle/>
        <a:p>
          <a:endParaRPr lang="es-CO"/>
        </a:p>
      </dgm:t>
    </dgm:pt>
    <dgm:pt modelId="{5DD11783-2654-4D7F-8C7C-93CC345D04C1}">
      <dgm:prSet phldrT="[Texto]" custT="1"/>
      <dgm:spPr>
        <a:solidFill>
          <a:srgbClr val="002060">
            <a:alpha val="90000"/>
          </a:srgbClr>
        </a:solidFill>
      </dgm:spPr>
      <dgm:t>
        <a:bodyPr/>
        <a:lstStyle/>
        <a:p>
          <a:r>
            <a:rPr lang="es-ES_tradnl" sz="2800" b="0" i="0" dirty="0">
              <a:solidFill>
                <a:schemeClr val="bg1"/>
              </a:solidFill>
              <a:effectLst/>
              <a:latin typeface="Arial Bold"/>
              <a:cs typeface="Arial Bold"/>
            </a:rPr>
            <a:t>Elección correcta de método y sistema </a:t>
          </a:r>
          <a:endParaRPr lang="es-CO" sz="2800" b="0" i="0" dirty="0">
            <a:solidFill>
              <a:schemeClr val="bg1"/>
            </a:solidFill>
            <a:effectLst/>
            <a:latin typeface="Arial Bold"/>
            <a:cs typeface="Arial Bold"/>
          </a:endParaRPr>
        </a:p>
      </dgm:t>
    </dgm:pt>
    <dgm:pt modelId="{ABBC69C6-8C32-4ADA-9CD4-B309E6AC171C}" type="parTrans" cxnId="{E3356061-3C93-4F14-9143-B917C87620FF}">
      <dgm:prSet/>
      <dgm:spPr/>
      <dgm:t>
        <a:bodyPr/>
        <a:lstStyle/>
        <a:p>
          <a:endParaRPr lang="es-CO"/>
        </a:p>
      </dgm:t>
    </dgm:pt>
    <dgm:pt modelId="{7A71532B-EBA2-44F1-B585-A1CAB71EA06E}" type="sibTrans" cxnId="{E3356061-3C93-4F14-9143-B917C87620FF}">
      <dgm:prSet/>
      <dgm:spPr/>
      <dgm:t>
        <a:bodyPr/>
        <a:lstStyle/>
        <a:p>
          <a:endParaRPr lang="es-CO"/>
        </a:p>
      </dgm:t>
    </dgm:pt>
    <dgm:pt modelId="{676201DE-27D5-4D83-94AB-CAE4FDE57CF8}">
      <dgm:prSet phldrT="[Texto]" custT="1"/>
      <dgm:spPr>
        <a:solidFill>
          <a:srgbClr val="0070C0">
            <a:alpha val="90000"/>
          </a:srgbClr>
        </a:solidFill>
      </dgm:spPr>
      <dgm:t>
        <a:bodyPr/>
        <a:lstStyle/>
        <a:p>
          <a:r>
            <a:rPr lang="es-CO" sz="2400" b="0" i="0">
              <a:solidFill>
                <a:schemeClr val="bg1"/>
              </a:solidFill>
              <a:effectLst/>
              <a:latin typeface="Arial Bold"/>
              <a:cs typeface="Arial Bold"/>
            </a:rPr>
            <a:t>Cumplimiento de metas nutricionales</a:t>
          </a:r>
          <a:endParaRPr lang="es-CO" sz="2400" b="0" i="0" dirty="0">
            <a:solidFill>
              <a:schemeClr val="bg1"/>
            </a:solidFill>
            <a:effectLst/>
            <a:latin typeface="Arial Bold"/>
            <a:cs typeface="Arial Bold"/>
          </a:endParaRPr>
        </a:p>
      </dgm:t>
    </dgm:pt>
    <dgm:pt modelId="{B16A89D7-E888-4A89-B254-8DB0F0F15C89}" type="parTrans" cxnId="{73D8F0A6-4897-4AE6-863C-BDA788535C36}">
      <dgm:prSet/>
      <dgm:spPr>
        <a:ln>
          <a:solidFill>
            <a:srgbClr val="00B0F0"/>
          </a:solidFill>
        </a:ln>
      </dgm:spPr>
      <dgm:t>
        <a:bodyPr/>
        <a:lstStyle/>
        <a:p>
          <a:endParaRPr lang="es-CO"/>
        </a:p>
      </dgm:t>
    </dgm:pt>
    <dgm:pt modelId="{52E35BBC-3DDB-4EC0-A65C-8C7B73036D70}" type="sibTrans" cxnId="{73D8F0A6-4897-4AE6-863C-BDA788535C36}">
      <dgm:prSet/>
      <dgm:spPr/>
      <dgm:t>
        <a:bodyPr/>
        <a:lstStyle/>
        <a:p>
          <a:endParaRPr lang="es-CO"/>
        </a:p>
      </dgm:t>
    </dgm:pt>
    <dgm:pt modelId="{863B6FB1-840D-460F-8A2E-BD95B3DB0C0A}">
      <dgm:prSet custT="1"/>
      <dgm:spPr>
        <a:solidFill>
          <a:srgbClr val="0070C0">
            <a:alpha val="90000"/>
          </a:srgbClr>
        </a:solidFill>
      </dgm:spPr>
      <dgm:t>
        <a:bodyPr/>
        <a:lstStyle/>
        <a:p>
          <a:r>
            <a:rPr lang="es-ES_tradnl" sz="2400" b="0" i="0">
              <a:solidFill>
                <a:schemeClr val="bg1"/>
              </a:solidFill>
              <a:effectLst/>
              <a:latin typeface="Arial Bold"/>
              <a:cs typeface="Arial Bold"/>
            </a:rPr>
            <a:t>Comodidad</a:t>
          </a:r>
          <a:br>
            <a:rPr lang="es-ES_tradnl" sz="2400" b="0" i="0">
              <a:solidFill>
                <a:schemeClr val="bg1"/>
              </a:solidFill>
              <a:effectLst/>
              <a:latin typeface="Arial Bold"/>
              <a:cs typeface="Arial Bold"/>
            </a:rPr>
          </a:br>
          <a:r>
            <a:rPr lang="es-ES_tradnl" sz="2400" b="0" i="0">
              <a:solidFill>
                <a:schemeClr val="bg1"/>
              </a:solidFill>
              <a:effectLst/>
              <a:latin typeface="Arial Bold"/>
              <a:cs typeface="Arial Bold"/>
            </a:rPr>
            <a:t>del paciente </a:t>
          </a:r>
          <a:endParaRPr lang="es-ES_tradnl" sz="2400" b="0" i="0" dirty="0">
            <a:solidFill>
              <a:schemeClr val="bg1"/>
            </a:solidFill>
            <a:effectLst/>
            <a:latin typeface="Arial Bold"/>
            <a:cs typeface="Arial Bold"/>
          </a:endParaRPr>
        </a:p>
      </dgm:t>
    </dgm:pt>
    <dgm:pt modelId="{EF634641-06C3-4DE6-8DCA-71011E63B8F4}" type="parTrans" cxnId="{BBC38329-4D19-4CFA-A486-9099B2754DC8}">
      <dgm:prSet/>
      <dgm:spPr>
        <a:ln>
          <a:solidFill>
            <a:srgbClr val="00B0F0"/>
          </a:solidFill>
        </a:ln>
      </dgm:spPr>
      <dgm:t>
        <a:bodyPr/>
        <a:lstStyle/>
        <a:p>
          <a:endParaRPr lang="es-CO"/>
        </a:p>
      </dgm:t>
    </dgm:pt>
    <dgm:pt modelId="{BB0FCF6A-7BBC-4F4D-B65C-F9FEF6CE0462}" type="sibTrans" cxnId="{BBC38329-4D19-4CFA-A486-9099B2754DC8}">
      <dgm:prSet/>
      <dgm:spPr/>
      <dgm:t>
        <a:bodyPr/>
        <a:lstStyle/>
        <a:p>
          <a:endParaRPr lang="es-CO"/>
        </a:p>
      </dgm:t>
    </dgm:pt>
    <dgm:pt modelId="{7E5A4790-32A6-44C6-A304-51E25F72A89D}">
      <dgm:prSet custT="1"/>
      <dgm:spPr>
        <a:solidFill>
          <a:srgbClr val="0070C0">
            <a:alpha val="90000"/>
          </a:srgbClr>
        </a:solidFill>
      </dgm:spPr>
      <dgm:t>
        <a:bodyPr/>
        <a:lstStyle/>
        <a:p>
          <a:r>
            <a:rPr lang="es-ES_tradnl" sz="2400" b="0" i="0">
              <a:solidFill>
                <a:schemeClr val="bg1"/>
              </a:solidFill>
              <a:effectLst/>
              <a:latin typeface="Arial Bold"/>
              <a:cs typeface="Arial Bold"/>
            </a:rPr>
            <a:t>Seguridad</a:t>
          </a:r>
          <a:br>
            <a:rPr lang="es-ES_tradnl" sz="2400" b="0" i="0">
              <a:solidFill>
                <a:schemeClr val="bg1"/>
              </a:solidFill>
              <a:effectLst/>
              <a:latin typeface="Arial Bold"/>
              <a:cs typeface="Arial Bold"/>
            </a:rPr>
          </a:br>
          <a:r>
            <a:rPr lang="es-ES_tradnl" sz="2400" b="0" i="0">
              <a:solidFill>
                <a:schemeClr val="bg1"/>
              </a:solidFill>
              <a:effectLst/>
              <a:latin typeface="Arial Bold"/>
              <a:cs typeface="Arial Bold"/>
            </a:rPr>
            <a:t>del paciente</a:t>
          </a:r>
          <a:endParaRPr lang="es-ES_tradnl" sz="2400" b="0" i="0" dirty="0">
            <a:solidFill>
              <a:schemeClr val="bg1"/>
            </a:solidFill>
            <a:effectLst/>
            <a:latin typeface="Arial Bold"/>
            <a:cs typeface="Arial Bold"/>
          </a:endParaRPr>
        </a:p>
      </dgm:t>
    </dgm:pt>
    <dgm:pt modelId="{15B075FC-219F-4313-9F8A-7ED56CAD8D1E}" type="parTrans" cxnId="{052077E0-E972-455E-AACE-5B6D6B146C4A}">
      <dgm:prSet/>
      <dgm:spPr>
        <a:ln>
          <a:solidFill>
            <a:srgbClr val="00B0F0"/>
          </a:solidFill>
        </a:ln>
      </dgm:spPr>
      <dgm:t>
        <a:bodyPr/>
        <a:lstStyle/>
        <a:p>
          <a:endParaRPr lang="es-CO"/>
        </a:p>
      </dgm:t>
    </dgm:pt>
    <dgm:pt modelId="{B6624551-21BA-4B2E-BB6A-59127D3A41B9}" type="sibTrans" cxnId="{052077E0-E972-455E-AACE-5B6D6B146C4A}">
      <dgm:prSet/>
      <dgm:spPr/>
      <dgm:t>
        <a:bodyPr/>
        <a:lstStyle/>
        <a:p>
          <a:endParaRPr lang="es-CO"/>
        </a:p>
      </dgm:t>
    </dgm:pt>
    <dgm:pt modelId="{155CD8D5-C5FC-4054-BE18-E18BDEDF7DB3}" type="pres">
      <dgm:prSet presAssocID="{2924F5ED-F410-4A41-8B72-1339EBF5B724}" presName="hierChild1" presStyleCnt="0">
        <dgm:presLayoutVars>
          <dgm:chPref val="1"/>
          <dgm:dir/>
          <dgm:animOne val="branch"/>
          <dgm:animLvl val="lvl"/>
          <dgm:resizeHandles/>
        </dgm:presLayoutVars>
      </dgm:prSet>
      <dgm:spPr/>
    </dgm:pt>
    <dgm:pt modelId="{7BA51BA5-A39B-4989-B11D-1AB9C23A00E6}" type="pres">
      <dgm:prSet presAssocID="{5DD11783-2654-4D7F-8C7C-93CC345D04C1}" presName="hierRoot1" presStyleCnt="0"/>
      <dgm:spPr/>
    </dgm:pt>
    <dgm:pt modelId="{04076320-83F9-4F50-98B7-79DEEDDF1B4A}" type="pres">
      <dgm:prSet presAssocID="{5DD11783-2654-4D7F-8C7C-93CC345D04C1}" presName="composite" presStyleCnt="0"/>
      <dgm:spPr/>
    </dgm:pt>
    <dgm:pt modelId="{87AB1B53-A8CC-439E-8891-08E182388C7C}" type="pres">
      <dgm:prSet presAssocID="{5DD11783-2654-4D7F-8C7C-93CC345D04C1}" presName="background" presStyleLbl="node0" presStyleIdx="0" presStyleCnt="1"/>
      <dgm:spPr>
        <a:ln>
          <a:solidFill>
            <a:srgbClr val="002060"/>
          </a:solidFill>
        </a:ln>
      </dgm:spPr>
    </dgm:pt>
    <dgm:pt modelId="{9F24EF1E-6220-49D0-8B82-47AE3E4161E6}" type="pres">
      <dgm:prSet presAssocID="{5DD11783-2654-4D7F-8C7C-93CC345D04C1}" presName="text" presStyleLbl="fgAcc0" presStyleIdx="0" presStyleCnt="1" custScaleX="170498" custScaleY="83210">
        <dgm:presLayoutVars>
          <dgm:chPref val="3"/>
        </dgm:presLayoutVars>
      </dgm:prSet>
      <dgm:spPr/>
    </dgm:pt>
    <dgm:pt modelId="{703C79FC-74D3-4FF8-840C-D17395576FA3}" type="pres">
      <dgm:prSet presAssocID="{5DD11783-2654-4D7F-8C7C-93CC345D04C1}" presName="hierChild2" presStyleCnt="0"/>
      <dgm:spPr/>
    </dgm:pt>
    <dgm:pt modelId="{03A9125F-69B2-4892-89C2-EE779CD1B679}" type="pres">
      <dgm:prSet presAssocID="{EF634641-06C3-4DE6-8DCA-71011E63B8F4}" presName="Name10" presStyleLbl="parChTrans1D2" presStyleIdx="0" presStyleCnt="3"/>
      <dgm:spPr/>
    </dgm:pt>
    <dgm:pt modelId="{235E605A-52C5-401A-81C4-A5D57589D52B}" type="pres">
      <dgm:prSet presAssocID="{863B6FB1-840D-460F-8A2E-BD95B3DB0C0A}" presName="hierRoot2" presStyleCnt="0"/>
      <dgm:spPr/>
    </dgm:pt>
    <dgm:pt modelId="{2074F3F2-7A7D-4052-B7D5-EF7CB9D7EC19}" type="pres">
      <dgm:prSet presAssocID="{863B6FB1-840D-460F-8A2E-BD95B3DB0C0A}" presName="composite2" presStyleCnt="0"/>
      <dgm:spPr/>
    </dgm:pt>
    <dgm:pt modelId="{C7D7D05F-DE9A-453A-96D1-3ED81021A899}" type="pres">
      <dgm:prSet presAssocID="{863B6FB1-840D-460F-8A2E-BD95B3DB0C0A}" presName="background2" presStyleLbl="node2" presStyleIdx="0" presStyleCnt="3"/>
      <dgm:spPr>
        <a:ln>
          <a:solidFill>
            <a:srgbClr val="002060"/>
          </a:solidFill>
        </a:ln>
      </dgm:spPr>
    </dgm:pt>
    <dgm:pt modelId="{0052F3D5-1D81-43C8-9BD3-26085E47E70B}" type="pres">
      <dgm:prSet presAssocID="{863B6FB1-840D-460F-8A2E-BD95B3DB0C0A}" presName="text2" presStyleLbl="fgAcc2" presStyleIdx="0" presStyleCnt="3">
        <dgm:presLayoutVars>
          <dgm:chPref val="3"/>
        </dgm:presLayoutVars>
      </dgm:prSet>
      <dgm:spPr/>
    </dgm:pt>
    <dgm:pt modelId="{6B2E5117-E58E-4655-AFC9-9C89C994E64D}" type="pres">
      <dgm:prSet presAssocID="{863B6FB1-840D-460F-8A2E-BD95B3DB0C0A}" presName="hierChild3" presStyleCnt="0"/>
      <dgm:spPr/>
    </dgm:pt>
    <dgm:pt modelId="{0C3A91A1-A6A2-495F-B53C-B6F738E19032}" type="pres">
      <dgm:prSet presAssocID="{15B075FC-219F-4313-9F8A-7ED56CAD8D1E}" presName="Name10" presStyleLbl="parChTrans1D2" presStyleIdx="1" presStyleCnt="3"/>
      <dgm:spPr/>
    </dgm:pt>
    <dgm:pt modelId="{3DF32DEE-8F6D-40F4-92FB-048341E82D5C}" type="pres">
      <dgm:prSet presAssocID="{7E5A4790-32A6-44C6-A304-51E25F72A89D}" presName="hierRoot2" presStyleCnt="0"/>
      <dgm:spPr/>
    </dgm:pt>
    <dgm:pt modelId="{05C2629F-B753-4216-B28E-D9E1A989CFE8}" type="pres">
      <dgm:prSet presAssocID="{7E5A4790-32A6-44C6-A304-51E25F72A89D}" presName="composite2" presStyleCnt="0"/>
      <dgm:spPr/>
    </dgm:pt>
    <dgm:pt modelId="{838B4884-D093-488F-8675-0021358EC267}" type="pres">
      <dgm:prSet presAssocID="{7E5A4790-32A6-44C6-A304-51E25F72A89D}" presName="background2" presStyleLbl="node2" presStyleIdx="1" presStyleCnt="3"/>
      <dgm:spPr>
        <a:ln>
          <a:solidFill>
            <a:srgbClr val="002060"/>
          </a:solidFill>
        </a:ln>
      </dgm:spPr>
    </dgm:pt>
    <dgm:pt modelId="{82DD0B86-08FF-475E-8F53-60F06DAF55D4}" type="pres">
      <dgm:prSet presAssocID="{7E5A4790-32A6-44C6-A304-51E25F72A89D}" presName="text2" presStyleLbl="fgAcc2" presStyleIdx="1" presStyleCnt="3">
        <dgm:presLayoutVars>
          <dgm:chPref val="3"/>
        </dgm:presLayoutVars>
      </dgm:prSet>
      <dgm:spPr/>
    </dgm:pt>
    <dgm:pt modelId="{9F83A5A0-8879-485A-AA49-EB07D8B9BA8B}" type="pres">
      <dgm:prSet presAssocID="{7E5A4790-32A6-44C6-A304-51E25F72A89D}" presName="hierChild3" presStyleCnt="0"/>
      <dgm:spPr/>
    </dgm:pt>
    <dgm:pt modelId="{0594A92C-A665-4E89-88CC-1079AB195F10}" type="pres">
      <dgm:prSet presAssocID="{B16A89D7-E888-4A89-B254-8DB0F0F15C89}" presName="Name10" presStyleLbl="parChTrans1D2" presStyleIdx="2" presStyleCnt="3"/>
      <dgm:spPr/>
    </dgm:pt>
    <dgm:pt modelId="{977F2FBA-8404-412E-B3A1-D932F8A3D31E}" type="pres">
      <dgm:prSet presAssocID="{676201DE-27D5-4D83-94AB-CAE4FDE57CF8}" presName="hierRoot2" presStyleCnt="0"/>
      <dgm:spPr/>
    </dgm:pt>
    <dgm:pt modelId="{7BCD3153-6246-4A32-BBD8-E73720F4A10D}" type="pres">
      <dgm:prSet presAssocID="{676201DE-27D5-4D83-94AB-CAE4FDE57CF8}" presName="composite2" presStyleCnt="0"/>
      <dgm:spPr/>
    </dgm:pt>
    <dgm:pt modelId="{0554C932-32E2-4BAB-99B1-D775D3530338}" type="pres">
      <dgm:prSet presAssocID="{676201DE-27D5-4D83-94AB-CAE4FDE57CF8}" presName="background2" presStyleLbl="node2" presStyleIdx="2" presStyleCnt="3"/>
      <dgm:spPr>
        <a:ln>
          <a:solidFill>
            <a:srgbClr val="002060"/>
          </a:solidFill>
        </a:ln>
      </dgm:spPr>
    </dgm:pt>
    <dgm:pt modelId="{226BB428-D389-4C79-A886-084D15F4F6D0}" type="pres">
      <dgm:prSet presAssocID="{676201DE-27D5-4D83-94AB-CAE4FDE57CF8}" presName="text2" presStyleLbl="fgAcc2" presStyleIdx="2" presStyleCnt="3">
        <dgm:presLayoutVars>
          <dgm:chPref val="3"/>
        </dgm:presLayoutVars>
      </dgm:prSet>
      <dgm:spPr/>
    </dgm:pt>
    <dgm:pt modelId="{77629B35-9C69-4C3F-8D98-0D66ED750FF4}" type="pres">
      <dgm:prSet presAssocID="{676201DE-27D5-4D83-94AB-CAE4FDE57CF8}" presName="hierChild3" presStyleCnt="0"/>
      <dgm:spPr/>
    </dgm:pt>
  </dgm:ptLst>
  <dgm:cxnLst>
    <dgm:cxn modelId="{BBC38329-4D19-4CFA-A486-9099B2754DC8}" srcId="{5DD11783-2654-4D7F-8C7C-93CC345D04C1}" destId="{863B6FB1-840D-460F-8A2E-BD95B3DB0C0A}" srcOrd="0" destOrd="0" parTransId="{EF634641-06C3-4DE6-8DCA-71011E63B8F4}" sibTransId="{BB0FCF6A-7BBC-4F4D-B65C-F9FEF6CE0462}"/>
    <dgm:cxn modelId="{8C584F34-1EA1-47B2-A68C-F866E0DD3A48}" type="presOf" srcId="{2924F5ED-F410-4A41-8B72-1339EBF5B724}" destId="{155CD8D5-C5FC-4054-BE18-E18BDEDF7DB3}" srcOrd="0" destOrd="0" presId="urn:microsoft.com/office/officeart/2005/8/layout/hierarchy1"/>
    <dgm:cxn modelId="{E3356061-3C93-4F14-9143-B917C87620FF}" srcId="{2924F5ED-F410-4A41-8B72-1339EBF5B724}" destId="{5DD11783-2654-4D7F-8C7C-93CC345D04C1}" srcOrd="0" destOrd="0" parTransId="{ABBC69C6-8C32-4ADA-9CD4-B309E6AC171C}" sibTransId="{7A71532B-EBA2-44F1-B585-A1CAB71EA06E}"/>
    <dgm:cxn modelId="{B4D81592-5904-4A9D-BE4F-3CB42C00050A}" type="presOf" srcId="{5DD11783-2654-4D7F-8C7C-93CC345D04C1}" destId="{9F24EF1E-6220-49D0-8B82-47AE3E4161E6}" srcOrd="0" destOrd="0" presId="urn:microsoft.com/office/officeart/2005/8/layout/hierarchy1"/>
    <dgm:cxn modelId="{F7FF1E9C-8558-440E-AF46-97A6E13F340F}" type="presOf" srcId="{15B075FC-219F-4313-9F8A-7ED56CAD8D1E}" destId="{0C3A91A1-A6A2-495F-B53C-B6F738E19032}" srcOrd="0" destOrd="0" presId="urn:microsoft.com/office/officeart/2005/8/layout/hierarchy1"/>
    <dgm:cxn modelId="{3EC506A1-1794-4E0E-88F1-45F0994F0A6F}" type="presOf" srcId="{7E5A4790-32A6-44C6-A304-51E25F72A89D}" destId="{82DD0B86-08FF-475E-8F53-60F06DAF55D4}" srcOrd="0" destOrd="0" presId="urn:microsoft.com/office/officeart/2005/8/layout/hierarchy1"/>
    <dgm:cxn modelId="{73D8F0A6-4897-4AE6-863C-BDA788535C36}" srcId="{5DD11783-2654-4D7F-8C7C-93CC345D04C1}" destId="{676201DE-27D5-4D83-94AB-CAE4FDE57CF8}" srcOrd="2" destOrd="0" parTransId="{B16A89D7-E888-4A89-B254-8DB0F0F15C89}" sibTransId="{52E35BBC-3DDB-4EC0-A65C-8C7B73036D70}"/>
    <dgm:cxn modelId="{DD728FB2-9BF5-4538-ADE1-E0377733234E}" type="presOf" srcId="{B16A89D7-E888-4A89-B254-8DB0F0F15C89}" destId="{0594A92C-A665-4E89-88CC-1079AB195F10}" srcOrd="0" destOrd="0" presId="urn:microsoft.com/office/officeart/2005/8/layout/hierarchy1"/>
    <dgm:cxn modelId="{11C3DAB5-277E-45AC-ACD2-93034F18A99F}" type="presOf" srcId="{863B6FB1-840D-460F-8A2E-BD95B3DB0C0A}" destId="{0052F3D5-1D81-43C8-9BD3-26085E47E70B}" srcOrd="0" destOrd="0" presId="urn:microsoft.com/office/officeart/2005/8/layout/hierarchy1"/>
    <dgm:cxn modelId="{052077E0-E972-455E-AACE-5B6D6B146C4A}" srcId="{5DD11783-2654-4D7F-8C7C-93CC345D04C1}" destId="{7E5A4790-32A6-44C6-A304-51E25F72A89D}" srcOrd="1" destOrd="0" parTransId="{15B075FC-219F-4313-9F8A-7ED56CAD8D1E}" sibTransId="{B6624551-21BA-4B2E-BB6A-59127D3A41B9}"/>
    <dgm:cxn modelId="{7015BAE3-6A11-4145-98C5-945E08B99763}" type="presOf" srcId="{676201DE-27D5-4D83-94AB-CAE4FDE57CF8}" destId="{226BB428-D389-4C79-A886-084D15F4F6D0}" srcOrd="0" destOrd="0" presId="urn:microsoft.com/office/officeart/2005/8/layout/hierarchy1"/>
    <dgm:cxn modelId="{84B3AAFD-7FF4-4FFB-9438-4152B09307A6}" type="presOf" srcId="{EF634641-06C3-4DE6-8DCA-71011E63B8F4}" destId="{03A9125F-69B2-4892-89C2-EE779CD1B679}" srcOrd="0" destOrd="0" presId="urn:microsoft.com/office/officeart/2005/8/layout/hierarchy1"/>
    <dgm:cxn modelId="{9F593A25-726C-4FD5-BFF1-9804CB809489}" type="presParOf" srcId="{155CD8D5-C5FC-4054-BE18-E18BDEDF7DB3}" destId="{7BA51BA5-A39B-4989-B11D-1AB9C23A00E6}" srcOrd="0" destOrd="0" presId="urn:microsoft.com/office/officeart/2005/8/layout/hierarchy1"/>
    <dgm:cxn modelId="{4A35E9E2-6B0B-4270-A817-D953C0320444}" type="presParOf" srcId="{7BA51BA5-A39B-4989-B11D-1AB9C23A00E6}" destId="{04076320-83F9-4F50-98B7-79DEEDDF1B4A}" srcOrd="0" destOrd="0" presId="urn:microsoft.com/office/officeart/2005/8/layout/hierarchy1"/>
    <dgm:cxn modelId="{E8F3D6F8-E0EB-492F-B2A9-B400397F33D2}" type="presParOf" srcId="{04076320-83F9-4F50-98B7-79DEEDDF1B4A}" destId="{87AB1B53-A8CC-439E-8891-08E182388C7C}" srcOrd="0" destOrd="0" presId="urn:microsoft.com/office/officeart/2005/8/layout/hierarchy1"/>
    <dgm:cxn modelId="{8C83D420-F658-4912-A641-A7A5E3167954}" type="presParOf" srcId="{04076320-83F9-4F50-98B7-79DEEDDF1B4A}" destId="{9F24EF1E-6220-49D0-8B82-47AE3E4161E6}" srcOrd="1" destOrd="0" presId="urn:microsoft.com/office/officeart/2005/8/layout/hierarchy1"/>
    <dgm:cxn modelId="{446EEC07-2949-4629-896F-740B838CE862}" type="presParOf" srcId="{7BA51BA5-A39B-4989-B11D-1AB9C23A00E6}" destId="{703C79FC-74D3-4FF8-840C-D17395576FA3}" srcOrd="1" destOrd="0" presId="urn:microsoft.com/office/officeart/2005/8/layout/hierarchy1"/>
    <dgm:cxn modelId="{EAC82CE3-8374-46A3-B8B1-D90937A3337D}" type="presParOf" srcId="{703C79FC-74D3-4FF8-840C-D17395576FA3}" destId="{03A9125F-69B2-4892-89C2-EE779CD1B679}" srcOrd="0" destOrd="0" presId="urn:microsoft.com/office/officeart/2005/8/layout/hierarchy1"/>
    <dgm:cxn modelId="{4F68D31F-F5E0-4BF4-9123-4CCF77F47F17}" type="presParOf" srcId="{703C79FC-74D3-4FF8-840C-D17395576FA3}" destId="{235E605A-52C5-401A-81C4-A5D57589D52B}" srcOrd="1" destOrd="0" presId="urn:microsoft.com/office/officeart/2005/8/layout/hierarchy1"/>
    <dgm:cxn modelId="{86A3036C-D7EF-4432-B46A-D588C089EEF9}" type="presParOf" srcId="{235E605A-52C5-401A-81C4-A5D57589D52B}" destId="{2074F3F2-7A7D-4052-B7D5-EF7CB9D7EC19}" srcOrd="0" destOrd="0" presId="urn:microsoft.com/office/officeart/2005/8/layout/hierarchy1"/>
    <dgm:cxn modelId="{541C9FF2-CD07-43BD-A88A-6B095E5E3F67}" type="presParOf" srcId="{2074F3F2-7A7D-4052-B7D5-EF7CB9D7EC19}" destId="{C7D7D05F-DE9A-453A-96D1-3ED81021A899}" srcOrd="0" destOrd="0" presId="urn:microsoft.com/office/officeart/2005/8/layout/hierarchy1"/>
    <dgm:cxn modelId="{8AEC8B2C-B3BC-464D-9403-32D50CA93BD9}" type="presParOf" srcId="{2074F3F2-7A7D-4052-B7D5-EF7CB9D7EC19}" destId="{0052F3D5-1D81-43C8-9BD3-26085E47E70B}" srcOrd="1" destOrd="0" presId="urn:microsoft.com/office/officeart/2005/8/layout/hierarchy1"/>
    <dgm:cxn modelId="{4E42D876-A629-4FFE-BC52-315143DC64BB}" type="presParOf" srcId="{235E605A-52C5-401A-81C4-A5D57589D52B}" destId="{6B2E5117-E58E-4655-AFC9-9C89C994E64D}" srcOrd="1" destOrd="0" presId="urn:microsoft.com/office/officeart/2005/8/layout/hierarchy1"/>
    <dgm:cxn modelId="{6AE4F852-4F9F-432A-89F7-ACDAEE08984B}" type="presParOf" srcId="{703C79FC-74D3-4FF8-840C-D17395576FA3}" destId="{0C3A91A1-A6A2-495F-B53C-B6F738E19032}" srcOrd="2" destOrd="0" presId="urn:microsoft.com/office/officeart/2005/8/layout/hierarchy1"/>
    <dgm:cxn modelId="{A8E9111F-905A-4423-9AD2-E5A66E8954F1}" type="presParOf" srcId="{703C79FC-74D3-4FF8-840C-D17395576FA3}" destId="{3DF32DEE-8F6D-40F4-92FB-048341E82D5C}" srcOrd="3" destOrd="0" presId="urn:microsoft.com/office/officeart/2005/8/layout/hierarchy1"/>
    <dgm:cxn modelId="{8B6F144C-803E-4078-8509-4BC6CFE63C4A}" type="presParOf" srcId="{3DF32DEE-8F6D-40F4-92FB-048341E82D5C}" destId="{05C2629F-B753-4216-B28E-D9E1A989CFE8}" srcOrd="0" destOrd="0" presId="urn:microsoft.com/office/officeart/2005/8/layout/hierarchy1"/>
    <dgm:cxn modelId="{124497CB-9B87-44D5-A535-6A88E0EAF961}" type="presParOf" srcId="{05C2629F-B753-4216-B28E-D9E1A989CFE8}" destId="{838B4884-D093-488F-8675-0021358EC267}" srcOrd="0" destOrd="0" presId="urn:microsoft.com/office/officeart/2005/8/layout/hierarchy1"/>
    <dgm:cxn modelId="{C6FC84AC-8EAF-4036-AD65-6DE280D93119}" type="presParOf" srcId="{05C2629F-B753-4216-B28E-D9E1A989CFE8}" destId="{82DD0B86-08FF-475E-8F53-60F06DAF55D4}" srcOrd="1" destOrd="0" presId="urn:microsoft.com/office/officeart/2005/8/layout/hierarchy1"/>
    <dgm:cxn modelId="{A8426CB9-646B-4529-B197-0A46265C1E57}" type="presParOf" srcId="{3DF32DEE-8F6D-40F4-92FB-048341E82D5C}" destId="{9F83A5A0-8879-485A-AA49-EB07D8B9BA8B}" srcOrd="1" destOrd="0" presId="urn:microsoft.com/office/officeart/2005/8/layout/hierarchy1"/>
    <dgm:cxn modelId="{AC69B931-080F-47D2-962E-C4425977A967}" type="presParOf" srcId="{703C79FC-74D3-4FF8-840C-D17395576FA3}" destId="{0594A92C-A665-4E89-88CC-1079AB195F10}" srcOrd="4" destOrd="0" presId="urn:microsoft.com/office/officeart/2005/8/layout/hierarchy1"/>
    <dgm:cxn modelId="{136CEAEF-02E5-40F6-837D-372EE14A3E60}" type="presParOf" srcId="{703C79FC-74D3-4FF8-840C-D17395576FA3}" destId="{977F2FBA-8404-412E-B3A1-D932F8A3D31E}" srcOrd="5" destOrd="0" presId="urn:microsoft.com/office/officeart/2005/8/layout/hierarchy1"/>
    <dgm:cxn modelId="{BC2D6418-9F69-4870-AC17-30FF547C2700}" type="presParOf" srcId="{977F2FBA-8404-412E-B3A1-D932F8A3D31E}" destId="{7BCD3153-6246-4A32-BBD8-E73720F4A10D}" srcOrd="0" destOrd="0" presId="urn:microsoft.com/office/officeart/2005/8/layout/hierarchy1"/>
    <dgm:cxn modelId="{F3AC5C66-DCD7-4836-A005-EA72E6113BB7}" type="presParOf" srcId="{7BCD3153-6246-4A32-BBD8-E73720F4A10D}" destId="{0554C932-32E2-4BAB-99B1-D775D3530338}" srcOrd="0" destOrd="0" presId="urn:microsoft.com/office/officeart/2005/8/layout/hierarchy1"/>
    <dgm:cxn modelId="{295EE8F5-03C1-49A8-B3A6-9C92740E4E2D}" type="presParOf" srcId="{7BCD3153-6246-4A32-BBD8-E73720F4A10D}" destId="{226BB428-D389-4C79-A886-084D15F4F6D0}" srcOrd="1" destOrd="0" presId="urn:microsoft.com/office/officeart/2005/8/layout/hierarchy1"/>
    <dgm:cxn modelId="{6491CDB0-948C-49A8-9B48-B255B39EBCCB}" type="presParOf" srcId="{977F2FBA-8404-412E-B3A1-D932F8A3D31E}" destId="{77629B35-9C69-4C3F-8D98-0D66ED750FF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122B5-D14F-4C84-BF79-98827F221FD1}">
      <dsp:nvSpPr>
        <dsp:cNvPr id="0" name=""/>
        <dsp:cNvSpPr/>
      </dsp:nvSpPr>
      <dsp:spPr>
        <a:xfrm>
          <a:off x="0" y="4588846"/>
          <a:ext cx="8787442" cy="430261"/>
        </a:xfrm>
        <a:prstGeom prst="rect">
          <a:avLst/>
        </a:prstGeom>
        <a:solidFill>
          <a:schemeClr val="tx2">
            <a:lumMod val="75000"/>
            <a:alpha val="90000"/>
          </a:schemeClr>
        </a:solidFill>
        <a:ln>
          <a:solidFill>
            <a:schemeClr val="accent1"/>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O" sz="1600" b="1" kern="1200" dirty="0">
              <a:solidFill>
                <a:schemeClr val="bg1"/>
              </a:solidFill>
              <a:latin typeface="Arial" pitchFamily="34" charset="0"/>
              <a:cs typeface="Arial" pitchFamily="34" charset="0"/>
            </a:rPr>
            <a:t>Exclusividad de la vía de alimentación.</a:t>
          </a:r>
        </a:p>
      </dsp:txBody>
      <dsp:txXfrm>
        <a:off x="0" y="4588846"/>
        <a:ext cx="8787442" cy="430261"/>
      </dsp:txXfrm>
    </dsp:sp>
    <dsp:sp modelId="{03BEB73C-1073-490C-BAE9-8BEFC2DE5D42}">
      <dsp:nvSpPr>
        <dsp:cNvPr id="0" name=""/>
        <dsp:cNvSpPr/>
      </dsp:nvSpPr>
      <dsp:spPr>
        <a:xfrm rot="10800000">
          <a:off x="0" y="3933558"/>
          <a:ext cx="8787442" cy="661741"/>
        </a:xfrm>
        <a:prstGeom prst="upArrowCallout">
          <a:avLst/>
        </a:prstGeom>
        <a:solidFill>
          <a:schemeClr val="tx2">
            <a:lumMod val="60000"/>
            <a:lumOff val="40000"/>
            <a:alpha val="84286"/>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O" sz="1600" b="1" kern="1200">
              <a:solidFill>
                <a:schemeClr val="bg1"/>
              </a:solidFill>
              <a:latin typeface="Arial" pitchFamily="34" charset="0"/>
              <a:cs typeface="Arial" pitchFamily="34" charset="0"/>
            </a:rPr>
            <a:t>Necesidad de movilización.</a:t>
          </a:r>
          <a:endParaRPr lang="es-CO" sz="1600" b="1" kern="1200" dirty="0">
            <a:solidFill>
              <a:schemeClr val="bg1"/>
            </a:solidFill>
            <a:latin typeface="Arial" pitchFamily="34" charset="0"/>
            <a:cs typeface="Arial" pitchFamily="34" charset="0"/>
          </a:endParaRPr>
        </a:p>
      </dsp:txBody>
      <dsp:txXfrm rot="10800000">
        <a:off x="0" y="3933558"/>
        <a:ext cx="8787442" cy="429979"/>
      </dsp:txXfrm>
    </dsp:sp>
    <dsp:sp modelId="{1F782308-7359-426B-93C7-47C4435E437F}">
      <dsp:nvSpPr>
        <dsp:cNvPr id="0" name=""/>
        <dsp:cNvSpPr/>
      </dsp:nvSpPr>
      <dsp:spPr>
        <a:xfrm rot="10800000">
          <a:off x="0" y="3278271"/>
          <a:ext cx="8787442" cy="661741"/>
        </a:xfrm>
        <a:prstGeom prst="upArrowCallout">
          <a:avLst/>
        </a:prstGeom>
        <a:solidFill>
          <a:schemeClr val="accent1">
            <a:lumMod val="75000"/>
            <a:alpha val="78571"/>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O" sz="1600" b="1" kern="1200" dirty="0">
              <a:solidFill>
                <a:schemeClr val="bg1"/>
              </a:solidFill>
              <a:latin typeface="Arial" pitchFamily="34" charset="0"/>
              <a:cs typeface="Arial" pitchFamily="34" charset="0"/>
            </a:rPr>
            <a:t>Disponibilidad de recursos.</a:t>
          </a:r>
        </a:p>
      </dsp:txBody>
      <dsp:txXfrm rot="10800000">
        <a:off x="0" y="3278271"/>
        <a:ext cx="8787442" cy="429979"/>
      </dsp:txXfrm>
    </dsp:sp>
    <dsp:sp modelId="{453FE077-7799-4B40-9805-E60E2BF5E333}">
      <dsp:nvSpPr>
        <dsp:cNvPr id="0" name=""/>
        <dsp:cNvSpPr/>
      </dsp:nvSpPr>
      <dsp:spPr>
        <a:xfrm rot="10800000">
          <a:off x="0" y="2622983"/>
          <a:ext cx="8787442" cy="661741"/>
        </a:xfrm>
        <a:prstGeom prst="upArrowCallout">
          <a:avLst/>
        </a:prstGeom>
        <a:solidFill>
          <a:schemeClr val="accent5">
            <a:lumMod val="75000"/>
            <a:alpha val="72857"/>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O" sz="1600" b="1" kern="1200" dirty="0">
              <a:solidFill>
                <a:schemeClr val="bg1"/>
              </a:solidFill>
              <a:latin typeface="Arial" pitchFamily="34" charset="0"/>
              <a:cs typeface="Arial" pitchFamily="34" charset="0"/>
            </a:rPr>
            <a:t>Requerimiento de nutrientes</a:t>
          </a:r>
        </a:p>
      </dsp:txBody>
      <dsp:txXfrm rot="10800000">
        <a:off x="0" y="2622983"/>
        <a:ext cx="8787442" cy="429979"/>
      </dsp:txXfrm>
    </dsp:sp>
    <dsp:sp modelId="{8CCF7FFD-95A8-4973-BF9C-BAA547C03BB1}">
      <dsp:nvSpPr>
        <dsp:cNvPr id="0" name=""/>
        <dsp:cNvSpPr/>
      </dsp:nvSpPr>
      <dsp:spPr>
        <a:xfrm rot="10800000">
          <a:off x="0" y="1967695"/>
          <a:ext cx="8787442" cy="661741"/>
        </a:xfrm>
        <a:prstGeom prst="upArrowCallout">
          <a:avLst/>
        </a:prstGeom>
        <a:solidFill>
          <a:schemeClr val="accent1">
            <a:lumMod val="50000"/>
            <a:alpha val="67143"/>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O" sz="1600" b="1" kern="1200" dirty="0">
              <a:solidFill>
                <a:schemeClr val="bg1"/>
              </a:solidFill>
              <a:latin typeface="Arial" pitchFamily="34" charset="0"/>
              <a:cs typeface="Arial" pitchFamily="34" charset="0"/>
            </a:rPr>
            <a:t>Tipo de fórmula administrada</a:t>
          </a:r>
        </a:p>
      </dsp:txBody>
      <dsp:txXfrm rot="10800000">
        <a:off x="0" y="1967695"/>
        <a:ext cx="8787442" cy="429979"/>
      </dsp:txXfrm>
    </dsp:sp>
    <dsp:sp modelId="{89F9E170-3909-4451-8917-A8EBB998507D}">
      <dsp:nvSpPr>
        <dsp:cNvPr id="0" name=""/>
        <dsp:cNvSpPr/>
      </dsp:nvSpPr>
      <dsp:spPr>
        <a:xfrm rot="10800000">
          <a:off x="0" y="1312407"/>
          <a:ext cx="8787442" cy="661741"/>
        </a:xfrm>
        <a:prstGeom prst="upArrowCallout">
          <a:avLst/>
        </a:prstGeom>
        <a:solidFill>
          <a:schemeClr val="accent1">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O" sz="1600" b="1" kern="1200" dirty="0">
              <a:solidFill>
                <a:schemeClr val="bg1"/>
              </a:solidFill>
              <a:latin typeface="Arial" pitchFamily="34" charset="0"/>
              <a:cs typeface="Arial" pitchFamily="34" charset="0"/>
            </a:rPr>
            <a:t>Vaciamiento gástrico</a:t>
          </a:r>
        </a:p>
      </dsp:txBody>
      <dsp:txXfrm rot="-10800000">
        <a:off x="0" y="1312407"/>
        <a:ext cx="8787442" cy="232271"/>
      </dsp:txXfrm>
    </dsp:sp>
    <dsp:sp modelId="{629DF721-0104-4602-8203-20E8A625630C}">
      <dsp:nvSpPr>
        <dsp:cNvPr id="0" name=""/>
        <dsp:cNvSpPr/>
      </dsp:nvSpPr>
      <dsp:spPr>
        <a:xfrm>
          <a:off x="0" y="1544678"/>
          <a:ext cx="4393721" cy="197860"/>
        </a:xfrm>
        <a:prstGeom prst="rect">
          <a:avLst/>
        </a:prstGeom>
        <a:solidFill>
          <a:srgbClr val="002060"/>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s-CO" sz="1600" kern="1200" dirty="0">
              <a:solidFill>
                <a:schemeClr val="bg1"/>
              </a:solidFill>
              <a:latin typeface="Arial" pitchFamily="34" charset="0"/>
              <a:cs typeface="Arial" pitchFamily="34" charset="0"/>
            </a:rPr>
            <a:t>Tolerancia gastro intestinal</a:t>
          </a:r>
        </a:p>
      </dsp:txBody>
      <dsp:txXfrm>
        <a:off x="0" y="1544678"/>
        <a:ext cx="4393721" cy="197860"/>
      </dsp:txXfrm>
    </dsp:sp>
    <dsp:sp modelId="{E9DD6E9C-36E7-43B4-B2F1-BFC25C2A429B}">
      <dsp:nvSpPr>
        <dsp:cNvPr id="0" name=""/>
        <dsp:cNvSpPr/>
      </dsp:nvSpPr>
      <dsp:spPr>
        <a:xfrm>
          <a:off x="4393721" y="1544678"/>
          <a:ext cx="4393721" cy="197860"/>
        </a:xfrm>
        <a:prstGeom prst="rect">
          <a:avLst/>
        </a:prstGeom>
        <a:solidFill>
          <a:srgbClr val="002060"/>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s-CO" sz="1600" kern="1200" dirty="0">
              <a:solidFill>
                <a:schemeClr val="bg1"/>
              </a:solidFill>
              <a:latin typeface="Arial" pitchFamily="34" charset="0"/>
              <a:cs typeface="Arial" pitchFamily="34" charset="0"/>
            </a:rPr>
            <a:t>Patología o enfermedad.</a:t>
          </a:r>
        </a:p>
      </dsp:txBody>
      <dsp:txXfrm>
        <a:off x="4393721" y="1544678"/>
        <a:ext cx="4393721" cy="197860"/>
      </dsp:txXfrm>
    </dsp:sp>
    <dsp:sp modelId="{62B9AA61-C8DD-4D8B-873B-EB67E330DEB2}">
      <dsp:nvSpPr>
        <dsp:cNvPr id="0" name=""/>
        <dsp:cNvSpPr/>
      </dsp:nvSpPr>
      <dsp:spPr>
        <a:xfrm rot="10800000">
          <a:off x="0" y="657119"/>
          <a:ext cx="8787442" cy="661741"/>
        </a:xfrm>
        <a:prstGeom prst="upArrowCallout">
          <a:avLst/>
        </a:prstGeom>
        <a:solidFill>
          <a:schemeClr val="accent5">
            <a:lumMod val="50000"/>
            <a:alpha val="55714"/>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O" sz="1600" b="1" kern="1200" dirty="0">
              <a:solidFill>
                <a:schemeClr val="bg1"/>
              </a:solidFill>
              <a:latin typeface="Arial" pitchFamily="34" charset="0"/>
              <a:cs typeface="Arial" pitchFamily="34" charset="0"/>
            </a:rPr>
            <a:t>Condición del paciente</a:t>
          </a:r>
        </a:p>
      </dsp:txBody>
      <dsp:txXfrm rot="-10800000">
        <a:off x="0" y="657119"/>
        <a:ext cx="8787442" cy="232271"/>
      </dsp:txXfrm>
    </dsp:sp>
    <dsp:sp modelId="{9A28A0B9-49D9-43F1-8DA8-D068644BDBC5}">
      <dsp:nvSpPr>
        <dsp:cNvPr id="0" name=""/>
        <dsp:cNvSpPr/>
      </dsp:nvSpPr>
      <dsp:spPr>
        <a:xfrm>
          <a:off x="0" y="889391"/>
          <a:ext cx="4393721" cy="197860"/>
        </a:xfrm>
        <a:prstGeom prst="rect">
          <a:avLst/>
        </a:prstGeom>
        <a:solidFill>
          <a:srgbClr val="002060"/>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s-CO" sz="1600" kern="1200" dirty="0">
              <a:solidFill>
                <a:schemeClr val="bg1"/>
              </a:solidFill>
              <a:latin typeface="Arial" pitchFamily="34" charset="0"/>
              <a:cs typeface="Arial" pitchFamily="34" charset="0"/>
            </a:rPr>
            <a:t>Crítico</a:t>
          </a:r>
        </a:p>
      </dsp:txBody>
      <dsp:txXfrm>
        <a:off x="0" y="889391"/>
        <a:ext cx="4393721" cy="197860"/>
      </dsp:txXfrm>
    </dsp:sp>
    <dsp:sp modelId="{6AECB1E3-84F0-4286-85CB-D08E60E82C57}">
      <dsp:nvSpPr>
        <dsp:cNvPr id="0" name=""/>
        <dsp:cNvSpPr/>
      </dsp:nvSpPr>
      <dsp:spPr>
        <a:xfrm>
          <a:off x="4393721" y="889391"/>
          <a:ext cx="4393721" cy="197860"/>
        </a:xfrm>
        <a:prstGeom prst="rect">
          <a:avLst/>
        </a:prstGeom>
        <a:solidFill>
          <a:srgbClr val="002060"/>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s-CO" sz="1600" kern="1200" dirty="0">
              <a:solidFill>
                <a:schemeClr val="bg1"/>
              </a:solidFill>
              <a:latin typeface="Arial" pitchFamily="34" charset="0"/>
              <a:cs typeface="Arial" pitchFamily="34" charset="0"/>
            </a:rPr>
            <a:t>Hospitalizado / ambulatorio</a:t>
          </a:r>
        </a:p>
      </dsp:txBody>
      <dsp:txXfrm>
        <a:off x="4393721" y="889391"/>
        <a:ext cx="4393721" cy="197860"/>
      </dsp:txXfrm>
    </dsp:sp>
    <dsp:sp modelId="{31D979FD-0BB1-4036-90D5-F635B418F817}">
      <dsp:nvSpPr>
        <dsp:cNvPr id="0" name=""/>
        <dsp:cNvSpPr/>
      </dsp:nvSpPr>
      <dsp:spPr>
        <a:xfrm rot="10800000">
          <a:off x="0" y="0"/>
          <a:ext cx="8787442" cy="661741"/>
        </a:xfrm>
        <a:prstGeom prst="upArrowCallout">
          <a:avLst/>
        </a:prstGeom>
        <a:solidFill>
          <a:srgbClr val="002060">
            <a:alpha val="50000"/>
          </a:srgbClr>
        </a:solidFill>
        <a:ln>
          <a:solidFill>
            <a:schemeClr val="bg1"/>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O" sz="1600" b="1" kern="1200" dirty="0">
              <a:solidFill>
                <a:schemeClr val="bg1"/>
              </a:solidFill>
              <a:latin typeface="Arial" pitchFamily="34" charset="0"/>
              <a:cs typeface="Arial" pitchFamily="34" charset="0"/>
            </a:rPr>
            <a:t>Acceso enteral</a:t>
          </a:r>
        </a:p>
      </dsp:txBody>
      <dsp:txXfrm rot="-10800000">
        <a:off x="0" y="0"/>
        <a:ext cx="8787442" cy="232271"/>
      </dsp:txXfrm>
    </dsp:sp>
    <dsp:sp modelId="{C9329E1F-F044-4F6E-8E6F-9F4F5FF7AFFE}">
      <dsp:nvSpPr>
        <dsp:cNvPr id="0" name=""/>
        <dsp:cNvSpPr/>
      </dsp:nvSpPr>
      <dsp:spPr>
        <a:xfrm>
          <a:off x="0" y="234103"/>
          <a:ext cx="4393721" cy="197860"/>
        </a:xfrm>
        <a:prstGeom prst="rect">
          <a:avLst/>
        </a:prstGeom>
        <a:solidFill>
          <a:srgbClr val="002060"/>
        </a:solidFill>
        <a:ln>
          <a:solidFill>
            <a:schemeClr val="bg1"/>
          </a:solid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s-CO" sz="1600" kern="1200" dirty="0">
              <a:solidFill>
                <a:schemeClr val="bg1"/>
              </a:solidFill>
              <a:latin typeface="Arial" pitchFamily="34" charset="0"/>
              <a:cs typeface="Arial" pitchFamily="34" charset="0"/>
            </a:rPr>
            <a:t>Estómago</a:t>
          </a:r>
        </a:p>
      </dsp:txBody>
      <dsp:txXfrm>
        <a:off x="0" y="234103"/>
        <a:ext cx="4393721" cy="197860"/>
      </dsp:txXfrm>
    </dsp:sp>
    <dsp:sp modelId="{293D3A10-65C4-4B26-9A99-AAC0A78B50D7}">
      <dsp:nvSpPr>
        <dsp:cNvPr id="0" name=""/>
        <dsp:cNvSpPr/>
      </dsp:nvSpPr>
      <dsp:spPr>
        <a:xfrm>
          <a:off x="4393721" y="234103"/>
          <a:ext cx="4393721" cy="197860"/>
        </a:xfrm>
        <a:prstGeom prst="rect">
          <a:avLst/>
        </a:prstGeom>
        <a:solidFill>
          <a:srgbClr val="002060"/>
        </a:solidFill>
        <a:ln>
          <a:solidFill>
            <a:schemeClr val="bg1"/>
          </a:solid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s-CO" sz="1600" kern="1200" dirty="0">
              <a:solidFill>
                <a:schemeClr val="bg1"/>
              </a:solidFill>
              <a:latin typeface="Arial" pitchFamily="34" charset="0"/>
              <a:cs typeface="Arial" pitchFamily="34" charset="0"/>
            </a:rPr>
            <a:t>Intestino</a:t>
          </a:r>
        </a:p>
      </dsp:txBody>
      <dsp:txXfrm>
        <a:off x="4393721" y="234103"/>
        <a:ext cx="4393721" cy="1978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4ADB6-BF0D-4B22-BC39-509A2E63B5F2}">
      <dsp:nvSpPr>
        <dsp:cNvPr id="0" name=""/>
        <dsp:cNvSpPr/>
      </dsp:nvSpPr>
      <dsp:spPr>
        <a:xfrm>
          <a:off x="0" y="0"/>
          <a:ext cx="4539023" cy="4539023"/>
        </a:xfrm>
        <a:prstGeom prst="pie">
          <a:avLst>
            <a:gd name="adj1" fmla="val 5400000"/>
            <a:gd name="adj2" fmla="val 16200000"/>
          </a:avLst>
        </a:prstGeom>
        <a:solidFill>
          <a:srgbClr val="00206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431B8BB-C881-4C1B-BBDF-2DA3C3A6959E}">
      <dsp:nvSpPr>
        <dsp:cNvPr id="0" name=""/>
        <dsp:cNvSpPr/>
      </dsp:nvSpPr>
      <dsp:spPr>
        <a:xfrm>
          <a:off x="2269511" y="0"/>
          <a:ext cx="7541946" cy="4539023"/>
        </a:xfrm>
        <a:prstGeom prst="rect">
          <a:avLst/>
        </a:prstGeom>
        <a:solidFill>
          <a:schemeClr val="accent5">
            <a:lumMod val="75000"/>
            <a:alpha val="9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s-CO" sz="4000" b="1" kern="1200" dirty="0">
              <a:solidFill>
                <a:schemeClr val="bg1"/>
              </a:solidFill>
              <a:latin typeface="Arial" pitchFamily="34" charset="0"/>
              <a:cs typeface="Arial" pitchFamily="34" charset="0"/>
            </a:rPr>
            <a:t>CONTINUA</a:t>
          </a:r>
        </a:p>
      </dsp:txBody>
      <dsp:txXfrm>
        <a:off x="2269511" y="0"/>
        <a:ext cx="7541946" cy="2156035"/>
      </dsp:txXfrm>
    </dsp:sp>
    <dsp:sp modelId="{D0356216-703C-456C-8FB2-50CE88CFCCA1}">
      <dsp:nvSpPr>
        <dsp:cNvPr id="0" name=""/>
        <dsp:cNvSpPr/>
      </dsp:nvSpPr>
      <dsp:spPr>
        <a:xfrm>
          <a:off x="1191493" y="2156035"/>
          <a:ext cx="2156035" cy="2156035"/>
        </a:xfrm>
        <a:prstGeom prst="pie">
          <a:avLst>
            <a:gd name="adj1" fmla="val 5400000"/>
            <a:gd name="adj2" fmla="val 16200000"/>
          </a:avLst>
        </a:prstGeom>
        <a:solidFill>
          <a:srgbClr val="00206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55D6654-95C6-4459-8EAA-8AF318AAD008}">
      <dsp:nvSpPr>
        <dsp:cNvPr id="0" name=""/>
        <dsp:cNvSpPr/>
      </dsp:nvSpPr>
      <dsp:spPr>
        <a:xfrm>
          <a:off x="2269511" y="2156035"/>
          <a:ext cx="7541946" cy="2156035"/>
        </a:xfrm>
        <a:prstGeom prst="rect">
          <a:avLst/>
        </a:prstGeom>
        <a:solidFill>
          <a:schemeClr val="accent5">
            <a:lumMod val="75000"/>
            <a:alpha val="9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CO" sz="2400" kern="1200" dirty="0">
              <a:solidFill>
                <a:schemeClr val="bg1"/>
              </a:solidFill>
              <a:latin typeface="Arial" pitchFamily="34" charset="0"/>
              <a:cs typeface="Arial" pitchFamily="34" charset="0"/>
            </a:rPr>
            <a:t>Administración durante las 24 horas del día de un</a:t>
          </a:r>
        </a:p>
        <a:p>
          <a:pPr marL="0" lvl="0" indent="0" algn="ctr" defTabSz="1066800">
            <a:lnSpc>
              <a:spcPct val="90000"/>
            </a:lnSpc>
            <a:spcBef>
              <a:spcPct val="0"/>
            </a:spcBef>
            <a:spcAft>
              <a:spcPct val="35000"/>
            </a:spcAft>
            <a:buNone/>
          </a:pPr>
          <a:r>
            <a:rPr lang="es-CO" sz="2400" kern="1200" dirty="0">
              <a:solidFill>
                <a:schemeClr val="bg1"/>
              </a:solidFill>
              <a:latin typeface="Arial" pitchFamily="34" charset="0"/>
              <a:cs typeface="Arial" pitchFamily="34" charset="0"/>
            </a:rPr>
            <a:t>volumen constante de fórmula.</a:t>
          </a:r>
        </a:p>
      </dsp:txBody>
      <dsp:txXfrm>
        <a:off x="2269511" y="2156035"/>
        <a:ext cx="7541946" cy="21560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4ADB6-BF0D-4B22-BC39-509A2E63B5F2}">
      <dsp:nvSpPr>
        <dsp:cNvPr id="0" name=""/>
        <dsp:cNvSpPr/>
      </dsp:nvSpPr>
      <dsp:spPr>
        <a:xfrm>
          <a:off x="0" y="0"/>
          <a:ext cx="4667851" cy="4667851"/>
        </a:xfrm>
        <a:prstGeom prst="pie">
          <a:avLst>
            <a:gd name="adj1" fmla="val 5400000"/>
            <a:gd name="adj2" fmla="val 16200000"/>
          </a:avLst>
        </a:prstGeom>
        <a:solidFill>
          <a:srgbClr val="242337"/>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431B8BB-C881-4C1B-BBDF-2DA3C3A6959E}">
      <dsp:nvSpPr>
        <dsp:cNvPr id="0" name=""/>
        <dsp:cNvSpPr/>
      </dsp:nvSpPr>
      <dsp:spPr>
        <a:xfrm>
          <a:off x="2333925" y="0"/>
          <a:ext cx="8824874" cy="4667851"/>
        </a:xfrm>
        <a:prstGeom prst="rect">
          <a:avLst/>
        </a:prstGeom>
        <a:solidFill>
          <a:schemeClr val="accent5">
            <a:lumMod val="60000"/>
            <a:lumOff val="40000"/>
            <a:alpha val="9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s-CO" sz="4000" b="1" kern="1200" dirty="0">
              <a:solidFill>
                <a:srgbClr val="242337"/>
              </a:solidFill>
              <a:latin typeface="Arial" pitchFamily="34" charset="0"/>
              <a:cs typeface="Arial" pitchFamily="34" charset="0"/>
            </a:rPr>
            <a:t>CÍCLICA</a:t>
          </a:r>
        </a:p>
      </dsp:txBody>
      <dsp:txXfrm>
        <a:off x="2333925" y="0"/>
        <a:ext cx="8824874" cy="2217229"/>
      </dsp:txXfrm>
    </dsp:sp>
    <dsp:sp modelId="{862E9203-D8E8-4D7C-9EA7-05C64CCA6CA6}">
      <dsp:nvSpPr>
        <dsp:cNvPr id="0" name=""/>
        <dsp:cNvSpPr/>
      </dsp:nvSpPr>
      <dsp:spPr>
        <a:xfrm>
          <a:off x="1225311" y="2217229"/>
          <a:ext cx="2217229" cy="2217229"/>
        </a:xfrm>
        <a:prstGeom prst="pie">
          <a:avLst>
            <a:gd name="adj1" fmla="val 5400000"/>
            <a:gd name="adj2" fmla="val 16200000"/>
          </a:avLst>
        </a:prstGeom>
        <a:solidFill>
          <a:srgbClr val="242337"/>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004C1E8-175F-4AD4-ABFC-C7C9B99A2F2E}">
      <dsp:nvSpPr>
        <dsp:cNvPr id="0" name=""/>
        <dsp:cNvSpPr/>
      </dsp:nvSpPr>
      <dsp:spPr>
        <a:xfrm>
          <a:off x="2333925" y="2226741"/>
          <a:ext cx="8824874" cy="2217229"/>
        </a:xfrm>
        <a:prstGeom prst="rect">
          <a:avLst/>
        </a:prstGeom>
        <a:solidFill>
          <a:schemeClr val="accent5">
            <a:lumMod val="60000"/>
            <a:lumOff val="40000"/>
            <a:alpha val="9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CO" sz="2000" kern="1200" dirty="0">
              <a:solidFill>
                <a:srgbClr val="242337"/>
              </a:solidFill>
              <a:latin typeface="Arial" pitchFamily="34" charset="0"/>
              <a:cs typeface="Arial" pitchFamily="34" charset="0"/>
            </a:rPr>
            <a:t>Es una modalidad de la nutrición enteral   continua, la infusión se realiza durante un número de horas seguidas (habitualmente de 12 a 20 horas/día).</a:t>
          </a:r>
        </a:p>
      </dsp:txBody>
      <dsp:txXfrm>
        <a:off x="2333925" y="2226741"/>
        <a:ext cx="8824874" cy="22172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5B00D-576A-48EC-83E3-730B4F36D1E9}">
      <dsp:nvSpPr>
        <dsp:cNvPr id="0" name=""/>
        <dsp:cNvSpPr/>
      </dsp:nvSpPr>
      <dsp:spPr>
        <a:xfrm>
          <a:off x="0" y="500446"/>
          <a:ext cx="7561716" cy="721016"/>
        </a:xfrm>
        <a:prstGeom prst="roundRect">
          <a:avLst/>
        </a:prstGeom>
        <a:solidFill>
          <a:srgbClr val="00206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s-CO" sz="3600" b="1" kern="1200" dirty="0">
              <a:latin typeface="Arial" pitchFamily="34" charset="0"/>
              <a:cs typeface="Arial" pitchFamily="34" charset="0"/>
            </a:rPr>
            <a:t>INTERMITENTE</a:t>
          </a:r>
          <a:endParaRPr lang="es-ES" sz="3600" kern="1200" dirty="0"/>
        </a:p>
      </dsp:txBody>
      <dsp:txXfrm>
        <a:off x="35197" y="535643"/>
        <a:ext cx="7491322" cy="650622"/>
      </dsp:txXfrm>
    </dsp:sp>
    <dsp:sp modelId="{C293AE17-4AA2-4986-BBF4-D7711D6313D3}">
      <dsp:nvSpPr>
        <dsp:cNvPr id="0" name=""/>
        <dsp:cNvSpPr/>
      </dsp:nvSpPr>
      <dsp:spPr>
        <a:xfrm>
          <a:off x="0" y="1313552"/>
          <a:ext cx="7561716" cy="1198080"/>
        </a:xfrm>
        <a:prstGeom prst="roundRect">
          <a:avLst/>
        </a:prstGeom>
        <a:solidFill>
          <a:schemeClr val="accent1">
            <a:lumMod val="5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CO" sz="2000" b="0" kern="1200" dirty="0">
              <a:latin typeface="Arial" pitchFamily="34" charset="0"/>
              <a:cs typeface="Arial" pitchFamily="34" charset="0"/>
            </a:rPr>
            <a:t>Recomienda en </a:t>
          </a:r>
          <a:r>
            <a:rPr lang="es-CO" sz="2000" b="0" i="0" u="none" strike="noStrike" kern="1200" baseline="0" dirty="0">
              <a:latin typeface="Arial" pitchFamily="34" charset="0"/>
              <a:ea typeface="+mn-ea"/>
              <a:cs typeface="Arial" pitchFamily="34" charset="0"/>
            </a:rPr>
            <a:t>pacientes conscientes y estables con adecuada función gastrointestinal</a:t>
          </a:r>
          <a:endParaRPr lang="es-ES" sz="2000" kern="1200" dirty="0"/>
        </a:p>
      </dsp:txBody>
      <dsp:txXfrm>
        <a:off x="58485" y="1372037"/>
        <a:ext cx="7444746" cy="1081110"/>
      </dsp:txXfrm>
    </dsp:sp>
    <dsp:sp modelId="{3FAAB1D2-3ADC-40F7-BBFE-42FD946BE821}">
      <dsp:nvSpPr>
        <dsp:cNvPr id="0" name=""/>
        <dsp:cNvSpPr/>
      </dsp:nvSpPr>
      <dsp:spPr>
        <a:xfrm>
          <a:off x="0" y="2627422"/>
          <a:ext cx="7561716" cy="1198080"/>
        </a:xfrm>
        <a:prstGeom prst="roundRect">
          <a:avLst/>
        </a:prstGeom>
        <a:solidFill>
          <a:schemeClr val="tx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CO" sz="2000" b="0" kern="1200" dirty="0">
              <a:latin typeface="Arial" pitchFamily="34" charset="0"/>
              <a:cs typeface="Arial" pitchFamily="34" charset="0"/>
            </a:rPr>
            <a:t>Es la administración fraccionada cada 3 ó 4 horas, infundiendo cada dosis en 30 ó 40 minutos.</a:t>
          </a:r>
          <a:endParaRPr lang="es-ES" sz="2000" b="1" kern="1200" dirty="0"/>
        </a:p>
      </dsp:txBody>
      <dsp:txXfrm>
        <a:off x="58485" y="2685907"/>
        <a:ext cx="7444746" cy="1081110"/>
      </dsp:txXfrm>
    </dsp:sp>
    <dsp:sp modelId="{E2410982-877B-4A72-B0DE-39A3139EF7C8}">
      <dsp:nvSpPr>
        <dsp:cNvPr id="0" name=""/>
        <dsp:cNvSpPr/>
      </dsp:nvSpPr>
      <dsp:spPr>
        <a:xfrm>
          <a:off x="0" y="3958425"/>
          <a:ext cx="7561716" cy="481580"/>
        </a:xfrm>
        <a:prstGeom prst="roundRect">
          <a:avLst/>
        </a:prstGeom>
        <a:solidFill>
          <a:schemeClr val="accent5">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latin typeface="Arial" pitchFamily="34" charset="0"/>
              <a:cs typeface="Arial" pitchFamily="34" charset="0"/>
            </a:rPr>
            <a:t>Sistemas de administración</a:t>
          </a:r>
        </a:p>
      </dsp:txBody>
      <dsp:txXfrm>
        <a:off x="23509" y="3981934"/>
        <a:ext cx="7514698" cy="4345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12AD86-3028-4AA2-853F-85A25B12DF0D}">
      <dsp:nvSpPr>
        <dsp:cNvPr id="0" name=""/>
        <dsp:cNvSpPr/>
      </dsp:nvSpPr>
      <dsp:spPr>
        <a:xfrm>
          <a:off x="0" y="124969"/>
          <a:ext cx="2401778" cy="2401778"/>
        </a:xfrm>
        <a:prstGeom prst="ellipse">
          <a:avLst/>
        </a:prstGeom>
        <a:gradFill rotWithShape="0">
          <a:gsLst>
            <a:gs pos="0">
              <a:schemeClr val="accent1">
                <a:shade val="80000"/>
                <a:alpha val="50000"/>
                <a:hueOff val="0"/>
                <a:satOff val="0"/>
                <a:lumOff val="0"/>
                <a:alphaOff val="0"/>
                <a:satMod val="103000"/>
                <a:lumMod val="102000"/>
                <a:tint val="94000"/>
              </a:schemeClr>
            </a:gs>
            <a:gs pos="50000">
              <a:schemeClr val="accent1">
                <a:shade val="80000"/>
                <a:alpha val="50000"/>
                <a:hueOff val="0"/>
                <a:satOff val="0"/>
                <a:lumOff val="0"/>
                <a:alphaOff val="0"/>
                <a:satMod val="110000"/>
                <a:lumMod val="100000"/>
                <a:shade val="100000"/>
              </a:schemeClr>
            </a:gs>
            <a:gs pos="100000">
              <a:schemeClr val="accent1">
                <a:shade val="80000"/>
                <a:alpha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132178" tIns="35560" rIns="132178" bIns="35560" numCol="1" spcCol="1270" anchor="ctr" anchorCtr="0">
          <a:noAutofit/>
        </a:bodyPr>
        <a:lstStyle/>
        <a:p>
          <a:pPr marL="0" lvl="0" indent="0" algn="ctr" defTabSz="1244600">
            <a:lnSpc>
              <a:spcPct val="90000"/>
            </a:lnSpc>
            <a:spcBef>
              <a:spcPct val="0"/>
            </a:spcBef>
            <a:spcAft>
              <a:spcPct val="35000"/>
            </a:spcAft>
            <a:buNone/>
          </a:pPr>
          <a:r>
            <a:rPr lang="es-CO" sz="2800" b="1" kern="1200" dirty="0">
              <a:solidFill>
                <a:schemeClr val="bg1"/>
              </a:solidFill>
              <a:latin typeface="Arial" pitchFamily="34" charset="0"/>
              <a:cs typeface="Arial" pitchFamily="34" charset="0"/>
            </a:rPr>
            <a:t>BOLOS</a:t>
          </a:r>
          <a:endParaRPr lang="es-CO" sz="4000" b="1" kern="1200" dirty="0">
            <a:solidFill>
              <a:schemeClr val="bg1"/>
            </a:solidFill>
            <a:latin typeface="Arial" pitchFamily="34" charset="0"/>
            <a:cs typeface="Arial" pitchFamily="34" charset="0"/>
          </a:endParaRPr>
        </a:p>
      </dsp:txBody>
      <dsp:txXfrm>
        <a:off x="351732" y="476701"/>
        <a:ext cx="1698314" cy="1698314"/>
      </dsp:txXfrm>
    </dsp:sp>
    <dsp:sp modelId="{86ACE793-C10D-4806-8701-D99D6C4C1915}">
      <dsp:nvSpPr>
        <dsp:cNvPr id="0" name=""/>
        <dsp:cNvSpPr/>
      </dsp:nvSpPr>
      <dsp:spPr>
        <a:xfrm>
          <a:off x="1878048" y="1652596"/>
          <a:ext cx="2401778" cy="2401778"/>
        </a:xfrm>
        <a:prstGeom prst="ellipse">
          <a:avLst/>
        </a:prstGeom>
        <a:gradFill rotWithShape="0">
          <a:gsLst>
            <a:gs pos="0">
              <a:schemeClr val="accent1">
                <a:shade val="80000"/>
                <a:alpha val="50000"/>
                <a:hueOff val="-14"/>
                <a:satOff val="3004"/>
                <a:lumOff val="1445"/>
                <a:alphaOff val="7500"/>
                <a:satMod val="103000"/>
                <a:lumMod val="102000"/>
                <a:tint val="94000"/>
              </a:schemeClr>
            </a:gs>
            <a:gs pos="50000">
              <a:schemeClr val="accent1">
                <a:shade val="80000"/>
                <a:alpha val="50000"/>
                <a:hueOff val="-14"/>
                <a:satOff val="3004"/>
                <a:lumOff val="1445"/>
                <a:alphaOff val="7500"/>
                <a:satMod val="110000"/>
                <a:lumMod val="100000"/>
                <a:shade val="100000"/>
              </a:schemeClr>
            </a:gs>
            <a:gs pos="100000">
              <a:schemeClr val="accent1">
                <a:shade val="80000"/>
                <a:alpha val="50000"/>
                <a:hueOff val="-14"/>
                <a:satOff val="3004"/>
                <a:lumOff val="1445"/>
                <a:alphaOff val="75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132178" tIns="20320" rIns="132178" bIns="20320" numCol="1" spcCol="1270" anchor="ctr" anchorCtr="0">
          <a:noAutofit/>
        </a:bodyPr>
        <a:lstStyle/>
        <a:p>
          <a:pPr marL="0" lvl="0" indent="0" algn="ctr" defTabSz="711200">
            <a:lnSpc>
              <a:spcPct val="90000"/>
            </a:lnSpc>
            <a:spcBef>
              <a:spcPct val="0"/>
            </a:spcBef>
            <a:spcAft>
              <a:spcPct val="35000"/>
            </a:spcAft>
            <a:buNone/>
          </a:pPr>
          <a:r>
            <a:rPr lang="es-CO" sz="1600" b="1" kern="1200" dirty="0">
              <a:solidFill>
                <a:schemeClr val="bg1"/>
              </a:solidFill>
              <a:latin typeface="Arial" pitchFamily="34" charset="0"/>
              <a:cs typeface="Arial" pitchFamily="34" charset="0"/>
            </a:rPr>
            <a:t>Pacientes clínicamente estables.</a:t>
          </a:r>
        </a:p>
      </dsp:txBody>
      <dsp:txXfrm>
        <a:off x="2229780" y="2004328"/>
        <a:ext cx="1698314" cy="1698314"/>
      </dsp:txXfrm>
    </dsp:sp>
    <dsp:sp modelId="{C382D692-E08F-4DF4-98E8-842E30300F2B}">
      <dsp:nvSpPr>
        <dsp:cNvPr id="0" name=""/>
        <dsp:cNvSpPr/>
      </dsp:nvSpPr>
      <dsp:spPr>
        <a:xfrm>
          <a:off x="3844076" y="232545"/>
          <a:ext cx="2401778" cy="2401778"/>
        </a:xfrm>
        <a:prstGeom prst="ellipse">
          <a:avLst/>
        </a:prstGeom>
        <a:gradFill rotWithShape="0">
          <a:gsLst>
            <a:gs pos="0">
              <a:schemeClr val="accent1">
                <a:shade val="80000"/>
                <a:alpha val="50000"/>
                <a:hueOff val="-28"/>
                <a:satOff val="6008"/>
                <a:lumOff val="2890"/>
                <a:alphaOff val="15000"/>
                <a:satMod val="103000"/>
                <a:lumMod val="102000"/>
                <a:tint val="94000"/>
              </a:schemeClr>
            </a:gs>
            <a:gs pos="50000">
              <a:schemeClr val="accent1">
                <a:shade val="80000"/>
                <a:alpha val="50000"/>
                <a:hueOff val="-28"/>
                <a:satOff val="6008"/>
                <a:lumOff val="2890"/>
                <a:alphaOff val="15000"/>
                <a:satMod val="110000"/>
                <a:lumMod val="100000"/>
                <a:shade val="100000"/>
              </a:schemeClr>
            </a:gs>
            <a:gs pos="100000">
              <a:schemeClr val="accent1">
                <a:shade val="80000"/>
                <a:alpha val="50000"/>
                <a:hueOff val="-28"/>
                <a:satOff val="6008"/>
                <a:lumOff val="2890"/>
                <a:alphaOff val="15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132178" tIns="20320" rIns="132178" bIns="20320" numCol="1" spcCol="1270" anchor="ctr" anchorCtr="0">
          <a:noAutofit/>
        </a:bodyPr>
        <a:lstStyle/>
        <a:p>
          <a:pPr marL="0" lvl="0" indent="0" algn="ctr" defTabSz="711200">
            <a:lnSpc>
              <a:spcPct val="90000"/>
            </a:lnSpc>
            <a:spcBef>
              <a:spcPct val="0"/>
            </a:spcBef>
            <a:spcAft>
              <a:spcPct val="35000"/>
            </a:spcAft>
            <a:buNone/>
          </a:pPr>
          <a:r>
            <a:rPr lang="es-CO" sz="1600" b="1" kern="1200" dirty="0">
              <a:solidFill>
                <a:schemeClr val="bg1"/>
              </a:solidFill>
              <a:latin typeface="Arial" pitchFamily="34" charset="0"/>
              <a:cs typeface="Arial" pitchFamily="34" charset="0"/>
            </a:rPr>
            <a:t>Capacidad gástrica integra. </a:t>
          </a:r>
        </a:p>
      </dsp:txBody>
      <dsp:txXfrm>
        <a:off x="4195808" y="584277"/>
        <a:ext cx="1698314" cy="1698314"/>
      </dsp:txXfrm>
    </dsp:sp>
    <dsp:sp modelId="{62A38082-D216-4368-8DC6-5D24069D46AE}">
      <dsp:nvSpPr>
        <dsp:cNvPr id="0" name=""/>
        <dsp:cNvSpPr/>
      </dsp:nvSpPr>
      <dsp:spPr>
        <a:xfrm>
          <a:off x="5720893" y="1895175"/>
          <a:ext cx="2401778" cy="2401778"/>
        </a:xfrm>
        <a:prstGeom prst="ellipse">
          <a:avLst/>
        </a:prstGeom>
        <a:gradFill rotWithShape="0">
          <a:gsLst>
            <a:gs pos="0">
              <a:schemeClr val="accent1">
                <a:shade val="80000"/>
                <a:alpha val="50000"/>
                <a:hueOff val="-43"/>
                <a:satOff val="9011"/>
                <a:lumOff val="4335"/>
                <a:alphaOff val="22500"/>
                <a:satMod val="103000"/>
                <a:lumMod val="102000"/>
                <a:tint val="94000"/>
              </a:schemeClr>
            </a:gs>
            <a:gs pos="50000">
              <a:schemeClr val="accent1">
                <a:shade val="80000"/>
                <a:alpha val="50000"/>
                <a:hueOff val="-43"/>
                <a:satOff val="9011"/>
                <a:lumOff val="4335"/>
                <a:alphaOff val="22500"/>
                <a:satMod val="110000"/>
                <a:lumMod val="100000"/>
                <a:shade val="100000"/>
              </a:schemeClr>
            </a:gs>
            <a:gs pos="100000">
              <a:schemeClr val="accent1">
                <a:shade val="80000"/>
                <a:alpha val="50000"/>
                <a:hueOff val="-43"/>
                <a:satOff val="9011"/>
                <a:lumOff val="4335"/>
                <a:alphaOff val="225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132178" tIns="20320" rIns="132178" bIns="20320" numCol="1" spcCol="1270" anchor="ctr" anchorCtr="0">
          <a:noAutofit/>
        </a:bodyPr>
        <a:lstStyle/>
        <a:p>
          <a:pPr marL="0" lvl="0" indent="0" algn="ctr" defTabSz="711200">
            <a:lnSpc>
              <a:spcPct val="90000"/>
            </a:lnSpc>
            <a:spcBef>
              <a:spcPct val="0"/>
            </a:spcBef>
            <a:spcAft>
              <a:spcPct val="35000"/>
            </a:spcAft>
            <a:buNone/>
          </a:pPr>
          <a:r>
            <a:rPr lang="es-CO" sz="1600" b="1" kern="1200" dirty="0">
              <a:solidFill>
                <a:schemeClr val="bg1"/>
              </a:solidFill>
              <a:latin typeface="Arial" pitchFamily="34" charset="0"/>
              <a:cs typeface="Arial" pitchFamily="34" charset="0"/>
            </a:rPr>
            <a:t>Por medio de jeringas o por gravitación. Intervalos de 3 a 6 horas entre toma.</a:t>
          </a:r>
        </a:p>
      </dsp:txBody>
      <dsp:txXfrm>
        <a:off x="6072625" y="2246907"/>
        <a:ext cx="1698314" cy="1698314"/>
      </dsp:txXfrm>
    </dsp:sp>
    <dsp:sp modelId="{89754E68-62B3-4529-8036-E1A30C312950}">
      <dsp:nvSpPr>
        <dsp:cNvPr id="0" name=""/>
        <dsp:cNvSpPr/>
      </dsp:nvSpPr>
      <dsp:spPr>
        <a:xfrm>
          <a:off x="7688152" y="433261"/>
          <a:ext cx="2401778" cy="2401778"/>
        </a:xfrm>
        <a:prstGeom prst="ellipse">
          <a:avLst/>
        </a:prstGeom>
        <a:gradFill rotWithShape="0">
          <a:gsLst>
            <a:gs pos="0">
              <a:schemeClr val="accent1">
                <a:shade val="80000"/>
                <a:alpha val="50000"/>
                <a:hueOff val="-57"/>
                <a:satOff val="12015"/>
                <a:lumOff val="5780"/>
                <a:alphaOff val="30000"/>
                <a:satMod val="103000"/>
                <a:lumMod val="102000"/>
                <a:tint val="94000"/>
              </a:schemeClr>
            </a:gs>
            <a:gs pos="50000">
              <a:schemeClr val="accent1">
                <a:shade val="80000"/>
                <a:alpha val="50000"/>
                <a:hueOff val="-57"/>
                <a:satOff val="12015"/>
                <a:lumOff val="5780"/>
                <a:alphaOff val="30000"/>
                <a:satMod val="110000"/>
                <a:lumMod val="100000"/>
                <a:shade val="100000"/>
              </a:schemeClr>
            </a:gs>
            <a:gs pos="100000">
              <a:schemeClr val="accent1">
                <a:shade val="80000"/>
                <a:alpha val="50000"/>
                <a:hueOff val="-57"/>
                <a:satOff val="12015"/>
                <a:lumOff val="5780"/>
                <a:alpha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132178" tIns="20320" rIns="132178" bIns="20320" numCol="1" spcCol="1270" anchor="ctr" anchorCtr="0">
          <a:noAutofit/>
        </a:bodyPr>
        <a:lstStyle/>
        <a:p>
          <a:pPr marL="0" lvl="0" indent="0" algn="ctr" defTabSz="711200">
            <a:lnSpc>
              <a:spcPct val="90000"/>
            </a:lnSpc>
            <a:spcBef>
              <a:spcPct val="0"/>
            </a:spcBef>
            <a:spcAft>
              <a:spcPct val="35000"/>
            </a:spcAft>
            <a:buNone/>
          </a:pPr>
          <a:r>
            <a:rPr lang="es-CO" sz="1600" b="1" kern="1200" dirty="0">
              <a:solidFill>
                <a:schemeClr val="bg1"/>
              </a:solidFill>
              <a:latin typeface="Arial" pitchFamily="34" charset="0"/>
              <a:cs typeface="Arial" pitchFamily="34" charset="0"/>
            </a:rPr>
            <a:t>Exclusiva para las sondas que van hacia el estómago Volumen que oscila entre 200 y 500 ml</a:t>
          </a:r>
        </a:p>
      </dsp:txBody>
      <dsp:txXfrm>
        <a:off x="8039884" y="784993"/>
        <a:ext cx="1698314" cy="16983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6BA79F-A1CE-4609-9F81-159472F4F289}">
      <dsp:nvSpPr>
        <dsp:cNvPr id="0" name=""/>
        <dsp:cNvSpPr/>
      </dsp:nvSpPr>
      <dsp:spPr>
        <a:xfrm rot="5400000">
          <a:off x="6807665" y="-2934841"/>
          <a:ext cx="685884" cy="6729984"/>
        </a:xfrm>
        <a:prstGeom prst="round2SameRect">
          <a:avLst/>
        </a:prstGeom>
        <a:solidFill>
          <a:schemeClr val="lt1">
            <a:alpha val="90000"/>
            <a:tint val="40000"/>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s-CO" sz="1600" b="0" kern="1200" dirty="0">
              <a:solidFill>
                <a:srgbClr val="242337"/>
              </a:solidFill>
            </a:rPr>
            <a:t>Gástrica : método continuo o intermitente </a:t>
          </a:r>
        </a:p>
        <a:p>
          <a:pPr marL="171450" lvl="1" indent="-171450" algn="l" defTabSz="711200">
            <a:lnSpc>
              <a:spcPct val="90000"/>
            </a:lnSpc>
            <a:spcBef>
              <a:spcPct val="0"/>
            </a:spcBef>
            <a:spcAft>
              <a:spcPct val="15000"/>
            </a:spcAft>
            <a:buChar char="•"/>
          </a:pPr>
          <a:r>
            <a:rPr lang="es-CO" sz="1600" b="0" kern="1200" dirty="0">
              <a:solidFill>
                <a:srgbClr val="242337"/>
              </a:solidFill>
            </a:rPr>
            <a:t>Intestino : método continuo</a:t>
          </a:r>
        </a:p>
      </dsp:txBody>
      <dsp:txXfrm rot="-5400000">
        <a:off x="3785615" y="120691"/>
        <a:ext cx="6696502" cy="618920"/>
      </dsp:txXfrm>
    </dsp:sp>
    <dsp:sp modelId="{1E35DD3C-43C2-48C6-A9E3-E901EE414654}">
      <dsp:nvSpPr>
        <dsp:cNvPr id="0" name=""/>
        <dsp:cNvSpPr/>
      </dsp:nvSpPr>
      <dsp:spPr>
        <a:xfrm>
          <a:off x="12248" y="71124"/>
          <a:ext cx="3785616" cy="857355"/>
        </a:xfrm>
        <a:prstGeom prst="roundRect">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CO" sz="1800" b="1" kern="1200" dirty="0">
              <a:solidFill>
                <a:srgbClr val="242337"/>
              </a:solidFill>
              <a:latin typeface="Arial" pitchFamily="34" charset="0"/>
              <a:cs typeface="Arial" pitchFamily="34" charset="0"/>
            </a:rPr>
            <a:t>Según localización del acceso</a:t>
          </a:r>
          <a:endParaRPr lang="es-CO" sz="1800" b="1" kern="1200" dirty="0">
            <a:solidFill>
              <a:srgbClr val="242337"/>
            </a:solidFill>
          </a:endParaRPr>
        </a:p>
      </dsp:txBody>
      <dsp:txXfrm>
        <a:off x="54101" y="112977"/>
        <a:ext cx="3701910" cy="773649"/>
      </dsp:txXfrm>
    </dsp:sp>
    <dsp:sp modelId="{8906BCE3-890A-4A1E-8622-FAAD3F83C2AE}">
      <dsp:nvSpPr>
        <dsp:cNvPr id="0" name=""/>
        <dsp:cNvSpPr/>
      </dsp:nvSpPr>
      <dsp:spPr>
        <a:xfrm rot="5400000">
          <a:off x="6807665" y="-2034618"/>
          <a:ext cx="685884" cy="6729984"/>
        </a:xfrm>
        <a:prstGeom prst="round2SameRect">
          <a:avLst/>
        </a:prstGeom>
        <a:solidFill>
          <a:schemeClr val="lt1">
            <a:alpha val="90000"/>
            <a:tint val="40000"/>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s-CO" sz="1600" b="0" kern="1200" dirty="0">
              <a:solidFill>
                <a:srgbClr val="242337"/>
              </a:solidFill>
            </a:rPr>
            <a:t>Hospitalizado: método continuo o intermitente </a:t>
          </a:r>
        </a:p>
        <a:p>
          <a:pPr marL="171450" lvl="1" indent="-171450" algn="l" defTabSz="711200">
            <a:lnSpc>
              <a:spcPct val="90000"/>
            </a:lnSpc>
            <a:spcBef>
              <a:spcPct val="0"/>
            </a:spcBef>
            <a:spcAft>
              <a:spcPct val="15000"/>
            </a:spcAft>
            <a:buChar char="•"/>
          </a:pPr>
          <a:r>
            <a:rPr lang="es-CO" sz="1600" b="0" kern="1200" dirty="0">
              <a:solidFill>
                <a:srgbClr val="242337"/>
              </a:solidFill>
            </a:rPr>
            <a:t>Crítico: método continuo </a:t>
          </a:r>
        </a:p>
      </dsp:txBody>
      <dsp:txXfrm rot="-5400000">
        <a:off x="3785615" y="1020914"/>
        <a:ext cx="6696502" cy="618920"/>
      </dsp:txXfrm>
    </dsp:sp>
    <dsp:sp modelId="{AF252DE0-A526-4260-97B5-69688B66CBDA}">
      <dsp:nvSpPr>
        <dsp:cNvPr id="0" name=""/>
        <dsp:cNvSpPr/>
      </dsp:nvSpPr>
      <dsp:spPr>
        <a:xfrm>
          <a:off x="0" y="901695"/>
          <a:ext cx="3785616" cy="857355"/>
        </a:xfrm>
        <a:prstGeom prst="roundRect">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CO" sz="1800" b="1" kern="1200" dirty="0">
              <a:solidFill>
                <a:srgbClr val="242337"/>
              </a:solidFill>
              <a:latin typeface="Arial" pitchFamily="34" charset="0"/>
              <a:cs typeface="Arial" pitchFamily="34" charset="0"/>
            </a:rPr>
            <a:t>Según estabilidad del paciente.</a:t>
          </a:r>
          <a:endParaRPr lang="es-CO" sz="1800" b="1" kern="1200" dirty="0">
            <a:solidFill>
              <a:srgbClr val="242337"/>
            </a:solidFill>
          </a:endParaRPr>
        </a:p>
      </dsp:txBody>
      <dsp:txXfrm>
        <a:off x="41853" y="943548"/>
        <a:ext cx="3701910" cy="773649"/>
      </dsp:txXfrm>
    </dsp:sp>
    <dsp:sp modelId="{9C5C09A1-07F9-4F2D-8A91-CFBD9A2BBEB6}">
      <dsp:nvSpPr>
        <dsp:cNvPr id="0" name=""/>
        <dsp:cNvSpPr/>
      </dsp:nvSpPr>
      <dsp:spPr>
        <a:xfrm rot="5400000">
          <a:off x="6807665" y="-1134395"/>
          <a:ext cx="685884" cy="6729984"/>
        </a:xfrm>
        <a:prstGeom prst="round2SameRect">
          <a:avLst/>
        </a:prstGeom>
        <a:solidFill>
          <a:schemeClr val="lt1">
            <a:alpha val="90000"/>
            <a:tint val="40000"/>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s-CO" sz="1600" b="0" kern="1200" dirty="0">
              <a:solidFill>
                <a:srgbClr val="242337"/>
              </a:solidFill>
            </a:rPr>
            <a:t>Normal : método continuo o intermitente </a:t>
          </a:r>
        </a:p>
        <a:p>
          <a:pPr marL="171450" lvl="1" indent="-171450" algn="l" defTabSz="711200">
            <a:lnSpc>
              <a:spcPct val="90000"/>
            </a:lnSpc>
            <a:spcBef>
              <a:spcPct val="0"/>
            </a:spcBef>
            <a:spcAft>
              <a:spcPct val="15000"/>
            </a:spcAft>
            <a:buChar char="•"/>
          </a:pPr>
          <a:r>
            <a:rPr lang="es-CO" sz="1600" b="0" kern="1200" dirty="0">
              <a:solidFill>
                <a:srgbClr val="242337"/>
              </a:solidFill>
            </a:rPr>
            <a:t>Alterado: método continuo.</a:t>
          </a:r>
        </a:p>
      </dsp:txBody>
      <dsp:txXfrm rot="-5400000">
        <a:off x="3785615" y="1921137"/>
        <a:ext cx="6696502" cy="618920"/>
      </dsp:txXfrm>
    </dsp:sp>
    <dsp:sp modelId="{F570D2EB-28A8-420F-A236-226168B899F5}">
      <dsp:nvSpPr>
        <dsp:cNvPr id="0" name=""/>
        <dsp:cNvSpPr/>
      </dsp:nvSpPr>
      <dsp:spPr>
        <a:xfrm>
          <a:off x="0" y="1801919"/>
          <a:ext cx="3785616" cy="857355"/>
        </a:xfrm>
        <a:prstGeom prst="roundRect">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CO" sz="1800" b="1" kern="1200" dirty="0">
              <a:solidFill>
                <a:srgbClr val="242337"/>
              </a:solidFill>
              <a:latin typeface="Arial" pitchFamily="34" charset="0"/>
              <a:cs typeface="Arial" pitchFamily="34" charset="0"/>
            </a:rPr>
            <a:t>Según vaciamiento gástrico</a:t>
          </a:r>
          <a:endParaRPr lang="es-CO" sz="1800" b="1" kern="1200" dirty="0">
            <a:solidFill>
              <a:srgbClr val="242337"/>
            </a:solidFill>
          </a:endParaRPr>
        </a:p>
      </dsp:txBody>
      <dsp:txXfrm>
        <a:off x="41853" y="1843772"/>
        <a:ext cx="3701910" cy="773649"/>
      </dsp:txXfrm>
    </dsp:sp>
    <dsp:sp modelId="{C287D56A-C9CA-49E6-B561-D63E97A97F06}">
      <dsp:nvSpPr>
        <dsp:cNvPr id="0" name=""/>
        <dsp:cNvSpPr/>
      </dsp:nvSpPr>
      <dsp:spPr>
        <a:xfrm>
          <a:off x="0" y="2702142"/>
          <a:ext cx="3785616" cy="857355"/>
        </a:xfrm>
        <a:prstGeom prst="roundRect">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CO" sz="1800" b="1" kern="1200" dirty="0">
              <a:solidFill>
                <a:srgbClr val="242337"/>
              </a:solidFill>
              <a:latin typeface="Arial" pitchFamily="34" charset="0"/>
              <a:cs typeface="Arial" pitchFamily="34" charset="0"/>
            </a:rPr>
            <a:t>Según tolerancia gastrointestinal </a:t>
          </a:r>
          <a:endParaRPr lang="es-CO" sz="1800" b="1" kern="1200" dirty="0">
            <a:solidFill>
              <a:srgbClr val="242337"/>
            </a:solidFill>
          </a:endParaRPr>
        </a:p>
      </dsp:txBody>
      <dsp:txXfrm>
        <a:off x="41853" y="2743995"/>
        <a:ext cx="3701910" cy="773649"/>
      </dsp:txXfrm>
    </dsp:sp>
    <dsp:sp modelId="{BC459CFA-7795-40D6-9581-B8B5E1AF31E2}">
      <dsp:nvSpPr>
        <dsp:cNvPr id="0" name=""/>
        <dsp:cNvSpPr/>
      </dsp:nvSpPr>
      <dsp:spPr>
        <a:xfrm>
          <a:off x="0" y="3602365"/>
          <a:ext cx="3785616" cy="857355"/>
        </a:xfrm>
        <a:prstGeom prst="roundRect">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CO" sz="1800" b="1" kern="1200" dirty="0">
              <a:solidFill>
                <a:srgbClr val="242337"/>
              </a:solidFill>
            </a:rPr>
            <a:t>Producto nutricional </a:t>
          </a:r>
        </a:p>
      </dsp:txBody>
      <dsp:txXfrm>
        <a:off x="41853" y="3644218"/>
        <a:ext cx="3701910" cy="773649"/>
      </dsp:txXfrm>
    </dsp:sp>
    <dsp:sp modelId="{A56E84E9-D336-43CE-81EA-E37F95341FD9}">
      <dsp:nvSpPr>
        <dsp:cNvPr id="0" name=""/>
        <dsp:cNvSpPr/>
      </dsp:nvSpPr>
      <dsp:spPr>
        <a:xfrm>
          <a:off x="0" y="4502588"/>
          <a:ext cx="3785616" cy="857355"/>
        </a:xfrm>
        <a:prstGeom prst="roundRect">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ES_tradnl" sz="1800" b="1" kern="1200" dirty="0">
              <a:solidFill>
                <a:srgbClr val="242337"/>
              </a:solidFill>
              <a:latin typeface="Arial" pitchFamily="34" charset="0"/>
              <a:ea typeface="Geneva" pitchFamily="-105" charset="-128"/>
              <a:cs typeface="Arial" pitchFamily="34" charset="0"/>
            </a:rPr>
            <a:t>Si hay alimentación oral </a:t>
          </a:r>
          <a:endParaRPr lang="es-CO" sz="1800" b="1" kern="1200" dirty="0">
            <a:solidFill>
              <a:srgbClr val="242337"/>
            </a:solidFill>
          </a:endParaRPr>
        </a:p>
      </dsp:txBody>
      <dsp:txXfrm>
        <a:off x="41853" y="4544441"/>
        <a:ext cx="3701910" cy="77364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94A92C-A665-4E89-88CC-1079AB195F10}">
      <dsp:nvSpPr>
        <dsp:cNvPr id="0" name=""/>
        <dsp:cNvSpPr/>
      </dsp:nvSpPr>
      <dsp:spPr>
        <a:xfrm>
          <a:off x="5414992" y="1464765"/>
          <a:ext cx="3379781" cy="804234"/>
        </a:xfrm>
        <a:custGeom>
          <a:avLst/>
          <a:gdLst/>
          <a:ahLst/>
          <a:cxnLst/>
          <a:rect l="0" t="0" r="0" b="0"/>
          <a:pathLst>
            <a:path>
              <a:moveTo>
                <a:pt x="0" y="0"/>
              </a:moveTo>
              <a:lnTo>
                <a:pt x="0" y="548062"/>
              </a:lnTo>
              <a:lnTo>
                <a:pt x="3379781" y="548062"/>
              </a:lnTo>
              <a:lnTo>
                <a:pt x="3379781" y="804234"/>
              </a:lnTo>
            </a:path>
          </a:pathLst>
        </a:custGeom>
        <a:noFill/>
        <a:ln w="12700" cap="flat" cmpd="sng" algn="ctr">
          <a:solidFill>
            <a:srgbClr val="00B0F0"/>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C3A91A1-A6A2-495F-B53C-B6F738E19032}">
      <dsp:nvSpPr>
        <dsp:cNvPr id="0" name=""/>
        <dsp:cNvSpPr/>
      </dsp:nvSpPr>
      <dsp:spPr>
        <a:xfrm>
          <a:off x="5369272" y="1464765"/>
          <a:ext cx="91440" cy="804234"/>
        </a:xfrm>
        <a:custGeom>
          <a:avLst/>
          <a:gdLst/>
          <a:ahLst/>
          <a:cxnLst/>
          <a:rect l="0" t="0" r="0" b="0"/>
          <a:pathLst>
            <a:path>
              <a:moveTo>
                <a:pt x="45720" y="0"/>
              </a:moveTo>
              <a:lnTo>
                <a:pt x="45720" y="804234"/>
              </a:lnTo>
            </a:path>
          </a:pathLst>
        </a:custGeom>
        <a:noFill/>
        <a:ln w="12700" cap="flat" cmpd="sng" algn="ctr">
          <a:solidFill>
            <a:srgbClr val="00B0F0"/>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3A9125F-69B2-4892-89C2-EE779CD1B679}">
      <dsp:nvSpPr>
        <dsp:cNvPr id="0" name=""/>
        <dsp:cNvSpPr/>
      </dsp:nvSpPr>
      <dsp:spPr>
        <a:xfrm>
          <a:off x="2035210" y="1464765"/>
          <a:ext cx="3379781" cy="804234"/>
        </a:xfrm>
        <a:custGeom>
          <a:avLst/>
          <a:gdLst/>
          <a:ahLst/>
          <a:cxnLst/>
          <a:rect l="0" t="0" r="0" b="0"/>
          <a:pathLst>
            <a:path>
              <a:moveTo>
                <a:pt x="3379781" y="0"/>
              </a:moveTo>
              <a:lnTo>
                <a:pt x="3379781" y="548062"/>
              </a:lnTo>
              <a:lnTo>
                <a:pt x="0" y="548062"/>
              </a:lnTo>
              <a:lnTo>
                <a:pt x="0" y="804234"/>
              </a:lnTo>
            </a:path>
          </a:pathLst>
        </a:custGeom>
        <a:noFill/>
        <a:ln w="12700" cap="flat" cmpd="sng" algn="ctr">
          <a:solidFill>
            <a:srgbClr val="00B0F0"/>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7AB1B53-A8CC-439E-8891-08E182388C7C}">
      <dsp:nvSpPr>
        <dsp:cNvPr id="0" name=""/>
        <dsp:cNvSpPr/>
      </dsp:nvSpPr>
      <dsp:spPr>
        <a:xfrm>
          <a:off x="3057622" y="3639"/>
          <a:ext cx="4714740" cy="1461126"/>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solidFill>
            <a:srgbClr val="002060"/>
          </a:solid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F24EF1E-6220-49D0-8B82-47AE3E4161E6}">
      <dsp:nvSpPr>
        <dsp:cNvPr id="0" name=""/>
        <dsp:cNvSpPr/>
      </dsp:nvSpPr>
      <dsp:spPr>
        <a:xfrm>
          <a:off x="3364874" y="295529"/>
          <a:ext cx="4714740" cy="1461126"/>
        </a:xfrm>
        <a:prstGeom prst="roundRect">
          <a:avLst>
            <a:gd name="adj" fmla="val 10000"/>
          </a:avLst>
        </a:prstGeom>
        <a:solidFill>
          <a:srgbClr val="002060">
            <a:alpha val="90000"/>
          </a:srgbClr>
        </a:solidFill>
        <a:ln w="6350" cap="flat" cmpd="sng" algn="ctr">
          <a:solidFill>
            <a:schemeClr val="dk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_tradnl" sz="2800" b="0" i="0" kern="1200" dirty="0">
              <a:solidFill>
                <a:schemeClr val="bg1"/>
              </a:solidFill>
              <a:effectLst/>
              <a:latin typeface="Arial Bold"/>
              <a:cs typeface="Arial Bold"/>
            </a:rPr>
            <a:t>Elección correcta de método y sistema </a:t>
          </a:r>
          <a:endParaRPr lang="es-CO" sz="2800" b="0" i="0" kern="1200" dirty="0">
            <a:solidFill>
              <a:schemeClr val="bg1"/>
            </a:solidFill>
            <a:effectLst/>
            <a:latin typeface="Arial Bold"/>
            <a:cs typeface="Arial Bold"/>
          </a:endParaRPr>
        </a:p>
      </dsp:txBody>
      <dsp:txXfrm>
        <a:off x="3407669" y="338324"/>
        <a:ext cx="4629150" cy="1375536"/>
      </dsp:txXfrm>
    </dsp:sp>
    <dsp:sp modelId="{C7D7D05F-DE9A-453A-96D1-3ED81021A899}">
      <dsp:nvSpPr>
        <dsp:cNvPr id="0" name=""/>
        <dsp:cNvSpPr/>
      </dsp:nvSpPr>
      <dsp:spPr>
        <a:xfrm>
          <a:off x="652572" y="2269000"/>
          <a:ext cx="2765275" cy="1755950"/>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solidFill>
            <a:srgbClr val="002060"/>
          </a:solid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052F3D5-1D81-43C8-9BD3-26085E47E70B}">
      <dsp:nvSpPr>
        <dsp:cNvPr id="0" name=""/>
        <dsp:cNvSpPr/>
      </dsp:nvSpPr>
      <dsp:spPr>
        <a:xfrm>
          <a:off x="959825" y="2560890"/>
          <a:ext cx="2765275" cy="1755950"/>
        </a:xfrm>
        <a:prstGeom prst="roundRect">
          <a:avLst>
            <a:gd name="adj" fmla="val 10000"/>
          </a:avLst>
        </a:prstGeom>
        <a:solidFill>
          <a:srgbClr val="0070C0">
            <a:alpha val="90000"/>
          </a:srgbClr>
        </a:solidFill>
        <a:ln w="6350" cap="flat" cmpd="sng" algn="ctr">
          <a:solidFill>
            <a:schemeClr val="dk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_tradnl" sz="2400" b="0" i="0" kern="1200">
              <a:solidFill>
                <a:schemeClr val="bg1"/>
              </a:solidFill>
              <a:effectLst/>
              <a:latin typeface="Arial Bold"/>
              <a:cs typeface="Arial Bold"/>
            </a:rPr>
            <a:t>Comodidad</a:t>
          </a:r>
          <a:br>
            <a:rPr lang="es-ES_tradnl" sz="2400" b="0" i="0" kern="1200">
              <a:solidFill>
                <a:schemeClr val="bg1"/>
              </a:solidFill>
              <a:effectLst/>
              <a:latin typeface="Arial Bold"/>
              <a:cs typeface="Arial Bold"/>
            </a:rPr>
          </a:br>
          <a:r>
            <a:rPr lang="es-ES_tradnl" sz="2400" b="0" i="0" kern="1200">
              <a:solidFill>
                <a:schemeClr val="bg1"/>
              </a:solidFill>
              <a:effectLst/>
              <a:latin typeface="Arial Bold"/>
              <a:cs typeface="Arial Bold"/>
            </a:rPr>
            <a:t>del paciente </a:t>
          </a:r>
          <a:endParaRPr lang="es-ES_tradnl" sz="2400" b="0" i="0" kern="1200" dirty="0">
            <a:solidFill>
              <a:schemeClr val="bg1"/>
            </a:solidFill>
            <a:effectLst/>
            <a:latin typeface="Arial Bold"/>
            <a:cs typeface="Arial Bold"/>
          </a:endParaRPr>
        </a:p>
      </dsp:txBody>
      <dsp:txXfrm>
        <a:off x="1011255" y="2612320"/>
        <a:ext cx="2662415" cy="1653090"/>
      </dsp:txXfrm>
    </dsp:sp>
    <dsp:sp modelId="{838B4884-D093-488F-8675-0021358EC267}">
      <dsp:nvSpPr>
        <dsp:cNvPr id="0" name=""/>
        <dsp:cNvSpPr/>
      </dsp:nvSpPr>
      <dsp:spPr>
        <a:xfrm>
          <a:off x="4032354" y="2269000"/>
          <a:ext cx="2765275" cy="1755950"/>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solidFill>
            <a:srgbClr val="002060"/>
          </a:solid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2DD0B86-08FF-475E-8F53-60F06DAF55D4}">
      <dsp:nvSpPr>
        <dsp:cNvPr id="0" name=""/>
        <dsp:cNvSpPr/>
      </dsp:nvSpPr>
      <dsp:spPr>
        <a:xfrm>
          <a:off x="4339606" y="2560890"/>
          <a:ext cx="2765275" cy="1755950"/>
        </a:xfrm>
        <a:prstGeom prst="roundRect">
          <a:avLst>
            <a:gd name="adj" fmla="val 10000"/>
          </a:avLst>
        </a:prstGeom>
        <a:solidFill>
          <a:srgbClr val="0070C0">
            <a:alpha val="90000"/>
          </a:srgbClr>
        </a:solidFill>
        <a:ln w="6350" cap="flat" cmpd="sng" algn="ctr">
          <a:solidFill>
            <a:schemeClr val="dk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_tradnl" sz="2400" b="0" i="0" kern="1200">
              <a:solidFill>
                <a:schemeClr val="bg1"/>
              </a:solidFill>
              <a:effectLst/>
              <a:latin typeface="Arial Bold"/>
              <a:cs typeface="Arial Bold"/>
            </a:rPr>
            <a:t>Seguridad</a:t>
          </a:r>
          <a:br>
            <a:rPr lang="es-ES_tradnl" sz="2400" b="0" i="0" kern="1200">
              <a:solidFill>
                <a:schemeClr val="bg1"/>
              </a:solidFill>
              <a:effectLst/>
              <a:latin typeface="Arial Bold"/>
              <a:cs typeface="Arial Bold"/>
            </a:rPr>
          </a:br>
          <a:r>
            <a:rPr lang="es-ES_tradnl" sz="2400" b="0" i="0" kern="1200">
              <a:solidFill>
                <a:schemeClr val="bg1"/>
              </a:solidFill>
              <a:effectLst/>
              <a:latin typeface="Arial Bold"/>
              <a:cs typeface="Arial Bold"/>
            </a:rPr>
            <a:t>del paciente</a:t>
          </a:r>
          <a:endParaRPr lang="es-ES_tradnl" sz="2400" b="0" i="0" kern="1200" dirty="0">
            <a:solidFill>
              <a:schemeClr val="bg1"/>
            </a:solidFill>
            <a:effectLst/>
            <a:latin typeface="Arial Bold"/>
            <a:cs typeface="Arial Bold"/>
          </a:endParaRPr>
        </a:p>
      </dsp:txBody>
      <dsp:txXfrm>
        <a:off x="4391036" y="2612320"/>
        <a:ext cx="2662415" cy="1653090"/>
      </dsp:txXfrm>
    </dsp:sp>
    <dsp:sp modelId="{0554C932-32E2-4BAB-99B1-D775D3530338}">
      <dsp:nvSpPr>
        <dsp:cNvPr id="0" name=""/>
        <dsp:cNvSpPr/>
      </dsp:nvSpPr>
      <dsp:spPr>
        <a:xfrm>
          <a:off x="7412135" y="2269000"/>
          <a:ext cx="2765275" cy="1755950"/>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solidFill>
            <a:srgbClr val="002060"/>
          </a:solid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26BB428-D389-4C79-A886-084D15F4F6D0}">
      <dsp:nvSpPr>
        <dsp:cNvPr id="0" name=""/>
        <dsp:cNvSpPr/>
      </dsp:nvSpPr>
      <dsp:spPr>
        <a:xfrm>
          <a:off x="7719388" y="2560890"/>
          <a:ext cx="2765275" cy="1755950"/>
        </a:xfrm>
        <a:prstGeom prst="roundRect">
          <a:avLst>
            <a:gd name="adj" fmla="val 10000"/>
          </a:avLst>
        </a:prstGeom>
        <a:solidFill>
          <a:srgbClr val="0070C0">
            <a:alpha val="90000"/>
          </a:srgbClr>
        </a:solidFill>
        <a:ln w="6350" cap="flat" cmpd="sng" algn="ctr">
          <a:solidFill>
            <a:schemeClr val="dk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CO" sz="2400" b="0" i="0" kern="1200">
              <a:solidFill>
                <a:schemeClr val="bg1"/>
              </a:solidFill>
              <a:effectLst/>
              <a:latin typeface="Arial Bold"/>
              <a:cs typeface="Arial Bold"/>
            </a:rPr>
            <a:t>Cumplimiento de metas nutricionales</a:t>
          </a:r>
          <a:endParaRPr lang="es-CO" sz="2400" b="0" i="0" kern="1200" dirty="0">
            <a:solidFill>
              <a:schemeClr val="bg1"/>
            </a:solidFill>
            <a:effectLst/>
            <a:latin typeface="Arial Bold"/>
            <a:cs typeface="Arial Bold"/>
          </a:endParaRPr>
        </a:p>
      </dsp:txBody>
      <dsp:txXfrm>
        <a:off x="7770818" y="2612320"/>
        <a:ext cx="2662415" cy="165309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EC8FB4-4AC4-461B-A09E-5C67093554AD}" type="datetimeFigureOut">
              <a:rPr lang="es-CO" smtClean="0"/>
              <a:pPr/>
              <a:t>5/10/20</a:t>
            </a:fld>
            <a:endParaRPr lang="es-CO"/>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89960E-AC65-4C07-810B-C9960D61A5D2}" type="slidenum">
              <a:rPr lang="es-CO" smtClean="0"/>
              <a:pPr/>
              <a:t>‹Nº›</a:t>
            </a:fld>
            <a:endParaRPr lang="es-CO"/>
          </a:p>
        </p:txBody>
      </p:sp>
    </p:spTree>
    <p:extLst>
      <p:ext uri="{BB962C8B-B14F-4D97-AF65-F5344CB8AC3E}">
        <p14:creationId xmlns:p14="http://schemas.microsoft.com/office/powerpoint/2010/main" val="1094270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O" dirty="0"/>
              <a:t>La evolución y el desarrollo que ha tenido la medicina hace que hoy se pueda brindar apoyo nutricional por vía enteral incluso a pacientes en situaciones complejas. Se ha logrado el desarrollo de técnicas, equipos e insumos adecuados para realizar un plan seguro y eficaz de nutrición por esta vía.   La correcta implementación de la alimentación por vía enteral permite alcanzar satisfactoriamente las metas nutricionales  reduciendo  los   y costos asociados a la NPT. </a:t>
            </a:r>
          </a:p>
        </p:txBody>
      </p:sp>
      <p:sp>
        <p:nvSpPr>
          <p:cNvPr id="4" name="3 Marcador de número de diapositiva"/>
          <p:cNvSpPr>
            <a:spLocks noGrp="1"/>
          </p:cNvSpPr>
          <p:nvPr>
            <p:ph type="sldNum" sz="quarter" idx="10"/>
          </p:nvPr>
        </p:nvSpPr>
        <p:spPr/>
        <p:txBody>
          <a:bodyPr/>
          <a:lstStyle/>
          <a:p>
            <a:fld id="{0989960E-AC65-4C07-810B-C9960D61A5D2}" type="slidenum">
              <a:rPr lang="es-CO" smtClean="0"/>
              <a:pPr/>
              <a:t>1</a:t>
            </a:fld>
            <a:endParaRPr lang="es-CO"/>
          </a:p>
        </p:txBody>
      </p:sp>
    </p:spTree>
    <p:extLst>
      <p:ext uri="{BB962C8B-B14F-4D97-AF65-F5344CB8AC3E}">
        <p14:creationId xmlns:p14="http://schemas.microsoft.com/office/powerpoint/2010/main" val="4077741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 typeface="Arial" panose="020B0604020202020204" pitchFamily="34" charset="0"/>
              <a:buChar char="•"/>
            </a:pPr>
            <a:r>
              <a:rPr lang="es-ES" dirty="0"/>
              <a:t>Es la que más se parece a la nutrición habitual, pero sólo se debe utilizar en pacientes con tracto digestivo sano y con tiempo de vaciado gástrico normal. Nunca cuando se infunde en intestino delgado. Se puede realizar con tres sistemas. </a:t>
            </a:r>
          </a:p>
          <a:p>
            <a:endParaRPr lang="es-ES" dirty="0"/>
          </a:p>
          <a:p>
            <a:pPr marL="171450" indent="-171450">
              <a:buFont typeface="Arial" pitchFamily="34" charset="0"/>
              <a:buChar char="•"/>
            </a:pPr>
            <a:r>
              <a:rPr lang="es-ES" dirty="0"/>
              <a:t>En bolos con jeringa: Poco recomendable en hospitales por el estado clínico de los pacientes y la falta de personal auxiliar. Es frecuente que se presenten las complicaciones propias de una administración muy rápida. Sin embargo, es muy útil en pacientes con NE domiciliaria. </a:t>
            </a:r>
          </a:p>
          <a:p>
            <a:pPr marL="171450" indent="-171450">
              <a:buFont typeface="Arial" pitchFamily="34" charset="0"/>
              <a:buChar char="•"/>
            </a:pPr>
            <a:endParaRPr lang="es-ES" dirty="0"/>
          </a:p>
          <a:p>
            <a:pPr marL="171450" indent="-171450">
              <a:buFont typeface="Arial" pitchFamily="34" charset="0"/>
              <a:buChar char="•"/>
            </a:pPr>
            <a:r>
              <a:rPr lang="es-ES" dirty="0"/>
              <a:t>En general, se suelen administrar entre 1500-2000 ml/d en unas 5 a 8 veces. Se debe presionar el émbolo lentamente y con una velocidad de infusión no superior a 20 ml por minuto. </a:t>
            </a:r>
          </a:p>
        </p:txBody>
      </p:sp>
      <p:sp>
        <p:nvSpPr>
          <p:cNvPr id="4" name="3 Marcador de número de diapositiva"/>
          <p:cNvSpPr>
            <a:spLocks noGrp="1"/>
          </p:cNvSpPr>
          <p:nvPr>
            <p:ph type="sldNum" sz="quarter" idx="10"/>
          </p:nvPr>
        </p:nvSpPr>
        <p:spPr/>
        <p:txBody>
          <a:bodyPr/>
          <a:lstStyle/>
          <a:p>
            <a:fld id="{282F5A84-4E53-4195-AB8D-6889269E34C0}" type="slidenum">
              <a:rPr lang="es-CO" smtClean="0">
                <a:solidFill>
                  <a:prstClr val="black"/>
                </a:solidFill>
              </a:rPr>
              <a:pPr/>
              <a:t>10</a:t>
            </a:fld>
            <a:endParaRPr lang="es-CO">
              <a:solidFill>
                <a:prstClr val="black"/>
              </a:solidFill>
            </a:endParaRPr>
          </a:p>
        </p:txBody>
      </p:sp>
    </p:spTree>
    <p:extLst>
      <p:ext uri="{BB962C8B-B14F-4D97-AF65-F5344CB8AC3E}">
        <p14:creationId xmlns:p14="http://schemas.microsoft.com/office/powerpoint/2010/main" val="753855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CO" dirty="0"/>
              <a:t>Ventajas de alimentación por bolos - </a:t>
            </a:r>
            <a:r>
              <a:rPr lang="es-CO" b="0" dirty="0"/>
              <a:t>Calidad de vida</a:t>
            </a:r>
          </a:p>
          <a:p>
            <a:pPr marL="171450" indent="-171450">
              <a:buFont typeface="Arial" panose="020B0604020202020204" pitchFamily="34" charset="0"/>
              <a:buChar char="•"/>
            </a:pPr>
            <a:r>
              <a:rPr lang="es-CO" dirty="0"/>
              <a:t>Llibertad para salir a pasear sin estar conectado a una bomba </a:t>
            </a:r>
          </a:p>
          <a:p>
            <a:r>
              <a:rPr lang="es-CO" dirty="0"/>
              <a:t>• Flexibilidad y sentido de independencia: los pacientes pueden adaptar su régimen a la situación </a:t>
            </a:r>
          </a:p>
          <a:p>
            <a:r>
              <a:rPr lang="es-CO" dirty="0"/>
              <a:t>• Portabilidad: fácil de alimentar con bolos cuando está de vacaciones / lejos del entorno familiar </a:t>
            </a:r>
          </a:p>
          <a:p>
            <a:r>
              <a:rPr lang="es-CO" dirty="0"/>
              <a:t>• Imita a patrón de alimentación normal y puede ayudar a controlar el hambre </a:t>
            </a:r>
          </a:p>
          <a:p>
            <a:r>
              <a:rPr lang="es-CO" dirty="0"/>
              <a:t>• Puede ser una forma fácil de aumentar la ingesta nutricional cuando un paciente está pasando de la alimentación por sonda a una dieta oral </a:t>
            </a:r>
          </a:p>
          <a:p>
            <a:r>
              <a:rPr lang="es-CO" dirty="0"/>
              <a:t>• Útil para alimentadores a corto plazo (incluidos los pacientes con cáncer de cabeza y cuello) </a:t>
            </a:r>
          </a:p>
          <a:p>
            <a:r>
              <a:rPr lang="es-CO" dirty="0"/>
              <a:t>• Menos trastornos para el sueño propio y de la pareja (si el paciente se alimenta durante la noche) </a:t>
            </a:r>
          </a:p>
          <a:p>
            <a:r>
              <a:rPr lang="es-CO" dirty="0"/>
              <a:t>• Más discreto que la alimentación con bomba</a:t>
            </a:r>
          </a:p>
          <a:p>
            <a:r>
              <a:rPr lang="es-CO" dirty="0"/>
              <a:t>• Reduce la culpa de los cuidadores (por ejemplo, comer frente al paciente), ya que los bolos se pueden administrar durante las comidas.</a:t>
            </a:r>
          </a:p>
          <a:p>
            <a:endParaRPr lang="es-CO" dirty="0"/>
          </a:p>
          <a:p>
            <a:r>
              <a:rPr lang="es-CO" dirty="0"/>
              <a:t>Desventajas: si el paciente tiene altos requerimientos nutricionales, puede ser difícil satisfacer sus necesidades</a:t>
            </a:r>
          </a:p>
          <a:p>
            <a:r>
              <a:rPr lang="es-CO" dirty="0"/>
              <a:t>• Puede ser difícil administrar un líquido adecuado junto con la entrega de alimentos y medicamentos</a:t>
            </a:r>
          </a:p>
          <a:p>
            <a:r>
              <a:rPr lang="es-CO" dirty="0"/>
              <a:t>• Puede consumir mucho tiempo: se pueden administrar varios bolos de alimento y agua todos los días (especialmente si se usa un tubo de calibre fino, como NGT) y se lavan las jeringas después del uso.</a:t>
            </a:r>
          </a:p>
        </p:txBody>
      </p:sp>
      <p:sp>
        <p:nvSpPr>
          <p:cNvPr id="4" name="3 Marcador de número de diapositiva"/>
          <p:cNvSpPr>
            <a:spLocks noGrp="1"/>
          </p:cNvSpPr>
          <p:nvPr>
            <p:ph type="sldNum" sz="quarter" idx="10"/>
          </p:nvPr>
        </p:nvSpPr>
        <p:spPr/>
        <p:txBody>
          <a:bodyPr/>
          <a:lstStyle/>
          <a:p>
            <a:fld id="{0989960E-AC65-4C07-810B-C9960D61A5D2}" type="slidenum">
              <a:rPr lang="es-CO" smtClean="0"/>
              <a:pPr/>
              <a:t>11</a:t>
            </a:fld>
            <a:endParaRPr lang="es-CO"/>
          </a:p>
        </p:txBody>
      </p:sp>
    </p:spTree>
    <p:extLst>
      <p:ext uri="{BB962C8B-B14F-4D97-AF65-F5344CB8AC3E}">
        <p14:creationId xmlns:p14="http://schemas.microsoft.com/office/powerpoint/2010/main" val="3995007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47500" lnSpcReduction="20000"/>
          </a:bodyPr>
          <a:lstStyle/>
          <a:p>
            <a:pPr eaLnBrk="1" hangingPunct="1"/>
            <a:r>
              <a:rPr lang="es-CO" sz="2800" u="sng" dirty="0">
                <a:latin typeface="Arial" pitchFamily="34" charset="0"/>
                <a:ea typeface="Geneva" pitchFamily="-105" charset="-128"/>
                <a:cs typeface="Arial" pitchFamily="34" charset="0"/>
              </a:rPr>
              <a:t>Cuando se habla de sistemas de administración se hace referencia a cómo se logra el flujo de la fórmula a través de la sonda. Esto puede ser simplemente por sistema gravitatorio (sólo utilizando la fuerza de gravedad) o asistido con una bomba de infusión.</a:t>
            </a:r>
          </a:p>
          <a:p>
            <a:pPr eaLnBrk="1" hangingPunct="1"/>
            <a:endParaRPr lang="es-ES_tradnl" sz="2800" u="sng" dirty="0">
              <a:latin typeface="Arial" pitchFamily="34" charset="0"/>
              <a:ea typeface="Geneva" pitchFamily="-105" charset="-128"/>
              <a:cs typeface="Arial" pitchFamily="34" charset="0"/>
            </a:endParaRPr>
          </a:p>
          <a:p>
            <a:pPr eaLnBrk="1" hangingPunct="1"/>
            <a:r>
              <a:rPr lang="es-ES_tradnl" sz="2800" u="sng" dirty="0">
                <a:latin typeface="Arial" pitchFamily="34" charset="0"/>
                <a:ea typeface="Geneva" pitchFamily="-105" charset="-128"/>
                <a:cs typeface="Arial" pitchFamily="34" charset="0"/>
              </a:rPr>
              <a:t>Gravitatorio:</a:t>
            </a:r>
            <a:r>
              <a:rPr lang="es-ES_tradnl" sz="2800" u="none" dirty="0">
                <a:latin typeface="Arial" pitchFamily="34" charset="0"/>
                <a:ea typeface="Geneva" pitchFamily="-105" charset="-128"/>
                <a:cs typeface="Arial" pitchFamily="34" charset="0"/>
              </a:rPr>
              <a:t> e</a:t>
            </a:r>
            <a:r>
              <a:rPr lang="es-ES_tradnl" sz="2800" dirty="0">
                <a:latin typeface="Arial" pitchFamily="34" charset="0"/>
                <a:ea typeface="Geneva" pitchFamily="-105" charset="-128"/>
                <a:cs typeface="Arial" pitchFamily="34" charset="0"/>
              </a:rPr>
              <a:t>ste sistema requiere del monitoreo periódico para controlar, (a) si no hay enlentecimiento en la infusión, que impida cumplir con el plan previsto, (b) oclusión de la sonda por falta de flujo constante o (c) aceleración de la infusión que provoque intolerancia por incremento en el volumen infundido.</a:t>
            </a:r>
          </a:p>
          <a:p>
            <a:pPr eaLnBrk="1" hangingPunct="1"/>
            <a:r>
              <a:rPr lang="es-ES_tradnl" sz="2800" dirty="0">
                <a:latin typeface="Arial" pitchFamily="34" charset="0"/>
                <a:ea typeface="Geneva" pitchFamily="-105" charset="-128"/>
                <a:cs typeface="Arial" pitchFamily="34" charset="0"/>
              </a:rPr>
              <a:t>En términos generales infusiones por debajo de 60 ml/h son muy difíciles de lograr con éste método.</a:t>
            </a:r>
          </a:p>
          <a:p>
            <a:pPr eaLnBrk="1" hangingPunct="1"/>
            <a:endParaRPr lang="es-ES_tradnl" sz="2800" dirty="0">
              <a:latin typeface="Arial" pitchFamily="34" charset="0"/>
              <a:ea typeface="Geneva" pitchFamily="-105" charset="-128"/>
              <a:cs typeface="Arial" pitchFamily="34" charset="0"/>
            </a:endParaRPr>
          </a:p>
          <a:p>
            <a:pPr marL="228600" indent="-228600" eaLnBrk="1" hangingPunct="1"/>
            <a:r>
              <a:rPr lang="es-ES" sz="2800" u="sng" dirty="0">
                <a:latin typeface="Arial" pitchFamily="34" charset="0"/>
                <a:ea typeface="Geneva" pitchFamily="-105" charset="-128"/>
                <a:cs typeface="Arial" pitchFamily="34" charset="0"/>
              </a:rPr>
              <a:t>Ventajas</a:t>
            </a:r>
            <a:r>
              <a:rPr lang="es-ES_tradnl" sz="2800" u="sng" dirty="0">
                <a:latin typeface="Arial" pitchFamily="34" charset="0"/>
                <a:ea typeface="Geneva" pitchFamily="-105" charset="-128"/>
                <a:cs typeface="Arial" pitchFamily="34" charset="0"/>
              </a:rPr>
              <a:t> del sistema asistido por bomba de infusión</a:t>
            </a:r>
            <a:endParaRPr lang="es-ES" sz="2800" u="sng" dirty="0">
              <a:latin typeface="Arial" pitchFamily="34" charset="0"/>
              <a:ea typeface="Geneva" pitchFamily="-105" charset="-128"/>
              <a:cs typeface="Arial" pitchFamily="34" charset="0"/>
            </a:endParaRPr>
          </a:p>
          <a:p>
            <a:pPr marL="228600" indent="-228600" eaLnBrk="1" hangingPunct="1">
              <a:buFontTx/>
              <a:buChar char="•"/>
            </a:pPr>
            <a:r>
              <a:rPr lang="es-ES" sz="2800" dirty="0">
                <a:latin typeface="Arial" pitchFamily="34" charset="0"/>
                <a:ea typeface="Geneva" pitchFamily="-105" charset="-128"/>
                <a:cs typeface="Arial" pitchFamily="34" charset="0"/>
              </a:rPr>
              <a:t>Aseguran un flujo constante de infusión.</a:t>
            </a:r>
          </a:p>
          <a:p>
            <a:pPr marL="228600" indent="-228600" eaLnBrk="1" hangingPunct="1">
              <a:buFontTx/>
              <a:buChar char="•"/>
            </a:pPr>
            <a:r>
              <a:rPr lang="es-ES" sz="2800" dirty="0">
                <a:latin typeface="Arial" pitchFamily="34" charset="0"/>
                <a:ea typeface="Geneva" pitchFamily="-105" charset="-128"/>
                <a:cs typeface="Arial" pitchFamily="34" charset="0"/>
              </a:rPr>
              <a:t>Reducen el riesgo de aspiración, al disminuir la cantidad gástrica acumulada.</a:t>
            </a:r>
          </a:p>
          <a:p>
            <a:pPr marL="228600" indent="-228600" eaLnBrk="1" hangingPunct="1">
              <a:buFontTx/>
              <a:buChar char="•"/>
            </a:pPr>
            <a:r>
              <a:rPr lang="es-ES" sz="2800" dirty="0">
                <a:latin typeface="Arial" pitchFamily="34" charset="0"/>
                <a:ea typeface="Geneva" pitchFamily="-105" charset="-128"/>
                <a:cs typeface="Arial" pitchFamily="34" charset="0"/>
              </a:rPr>
              <a:t>Demandan menor tiempo para alcanzar el volumen total deseado con menor sensación de </a:t>
            </a:r>
            <a:r>
              <a:rPr lang="es-ES" sz="2800" dirty="0" err="1">
                <a:latin typeface="Arial" pitchFamily="34" charset="0"/>
                <a:ea typeface="Geneva" pitchFamily="-105" charset="-128"/>
                <a:cs typeface="Arial" pitchFamily="34" charset="0"/>
              </a:rPr>
              <a:t>disconfort</a:t>
            </a:r>
            <a:r>
              <a:rPr lang="es-ES" sz="2800" dirty="0">
                <a:latin typeface="Arial" pitchFamily="34" charset="0"/>
                <a:ea typeface="Geneva" pitchFamily="-105" charset="-128"/>
                <a:cs typeface="Arial" pitchFamily="34" charset="0"/>
              </a:rPr>
              <a:t> abdominal.</a:t>
            </a:r>
          </a:p>
          <a:p>
            <a:pPr marL="228600" indent="-228600" eaLnBrk="1" hangingPunct="1">
              <a:buFontTx/>
              <a:buChar char="•"/>
            </a:pPr>
            <a:r>
              <a:rPr lang="es-ES" sz="2800" dirty="0">
                <a:latin typeface="Arial" pitchFamily="34" charset="0"/>
                <a:ea typeface="Geneva" pitchFamily="-105" charset="-128"/>
                <a:cs typeface="Arial" pitchFamily="34" charset="0"/>
              </a:rPr>
              <a:t>Reducen la incidencia de diarrea osmótica resultante de la administración rápida de soluciones hipertónicas.</a:t>
            </a:r>
          </a:p>
          <a:p>
            <a:pPr marL="228600" indent="-228600" eaLnBrk="1" hangingPunct="1">
              <a:buFontTx/>
              <a:buChar char="•"/>
            </a:pPr>
            <a:r>
              <a:rPr lang="es-ES" sz="2800" dirty="0">
                <a:latin typeface="Arial" pitchFamily="34" charset="0"/>
                <a:ea typeface="Geneva" pitchFamily="-105" charset="-128"/>
                <a:cs typeface="Arial" pitchFamily="34" charset="0"/>
              </a:rPr>
              <a:t>Disminuyen el tiempo de cuidados de enfermería. </a:t>
            </a:r>
            <a:br>
              <a:rPr lang="es-ES" sz="2800" dirty="0">
                <a:latin typeface="Arial" pitchFamily="34" charset="0"/>
                <a:ea typeface="Geneva" pitchFamily="-105" charset="-128"/>
                <a:cs typeface="Arial" pitchFamily="34" charset="0"/>
              </a:rPr>
            </a:br>
            <a:endParaRPr lang="es-ES" sz="2800" dirty="0">
              <a:latin typeface="Arial" pitchFamily="34" charset="0"/>
              <a:ea typeface="Geneva" pitchFamily="-105" charset="-128"/>
              <a:cs typeface="Arial" pitchFamily="34" charset="0"/>
            </a:endParaRPr>
          </a:p>
        </p:txBody>
      </p:sp>
      <p:sp>
        <p:nvSpPr>
          <p:cNvPr id="4" name="3 Marcador de número de diapositiva"/>
          <p:cNvSpPr>
            <a:spLocks noGrp="1"/>
          </p:cNvSpPr>
          <p:nvPr>
            <p:ph type="sldNum" sz="quarter" idx="10"/>
          </p:nvPr>
        </p:nvSpPr>
        <p:spPr/>
        <p:txBody>
          <a:bodyPr/>
          <a:lstStyle/>
          <a:p>
            <a:fld id="{0989960E-AC65-4C07-810B-C9960D61A5D2}" type="slidenum">
              <a:rPr lang="es-CO" smtClean="0"/>
              <a:pPr/>
              <a:t>12</a:t>
            </a:fld>
            <a:endParaRPr lang="es-CO"/>
          </a:p>
        </p:txBody>
      </p:sp>
    </p:spTree>
    <p:extLst>
      <p:ext uri="{BB962C8B-B14F-4D97-AF65-F5344CB8AC3E}">
        <p14:creationId xmlns:p14="http://schemas.microsoft.com/office/powerpoint/2010/main" val="1168806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O" dirty="0"/>
              <a:t>En esta diapositiva solo enunciar los diferentes contenedores</a:t>
            </a:r>
            <a:r>
              <a:rPr lang="es-CO" baseline="0" dirty="0"/>
              <a:t> de existe en el mercado .</a:t>
            </a:r>
          </a:p>
          <a:p>
            <a:endParaRPr lang="es-CO" dirty="0">
              <a:latin typeface="Arial" pitchFamily="34" charset="0"/>
              <a:ea typeface="Geneva" pitchFamily="-105" charset="-128"/>
              <a:cs typeface="Arial" pitchFamily="34" charset="0"/>
            </a:endParaRPr>
          </a:p>
          <a:p>
            <a:r>
              <a:rPr lang="es-CO" dirty="0">
                <a:latin typeface="Arial" pitchFamily="34" charset="0"/>
                <a:ea typeface="Geneva" pitchFamily="-105" charset="-128"/>
                <a:cs typeface="Arial" pitchFamily="34" charset="0"/>
              </a:rPr>
              <a:t>Se dispone de 3 tipos fundamentales de contenedores: bolsas, contenedores semirrígidos  y contenedores flexibles. </a:t>
            </a:r>
          </a:p>
          <a:p>
            <a:endParaRPr lang="es-CO" dirty="0">
              <a:latin typeface="Arial" pitchFamily="34" charset="0"/>
              <a:cs typeface="Arial" pitchFamily="34" charset="0"/>
            </a:endParaRPr>
          </a:p>
          <a:p>
            <a:r>
              <a:rPr lang="es-CO" dirty="0"/>
              <a:t>Los contenedores deben ser a prueba de agua y de filtraciones, sencillos de llenar, cerrar, colgar y almacenar. No deben tener roturas ni fisuras. Sus calibraciones e instrucciones deben ser sencillas de leer. Sus conexiones deben ser adaptables y compatibles con las bombas de infusión y a las necesidades tanto del paciente como de la institución. La desventaja de los contenedores flexibles es que tienden a colapsar a medida que el volumen disminuye lo cual dificulta la lectura del líquido infundido. Cuando se utilizan bombas de infusión no es un inconveniente, ya que éstas indican la dosis administrada. Los contenedores semirrígidos no tienen este problema, pero las marcas de calibración suelen ser de lectura dificultosa. La industria provee los “sistemas cerrados de alimentación enteral listos para colgar”. Su utilización se asocia con menor riesgo de contaminación; requieren menor manipulación y tiempo de enfermería. La fórmula estéril se envasa directamente en contenedores herméticos semirrígidos. Las fórmulas quedan listas para ser administradas luego de perforar la tapa del contenedor usando el punzón del set de </a:t>
            </a:r>
            <a:r>
              <a:rPr lang="es-CO" dirty="0" err="1"/>
              <a:t>tubuladura</a:t>
            </a:r>
            <a:r>
              <a:rPr lang="es-CO" dirty="0"/>
              <a:t>. Para evitar contaminaciones no deben hacerse agregados a estos sistemas cerrados.</a:t>
            </a:r>
          </a:p>
        </p:txBody>
      </p:sp>
      <p:sp>
        <p:nvSpPr>
          <p:cNvPr id="4" name="3 Marcador de número de diapositiva"/>
          <p:cNvSpPr>
            <a:spLocks noGrp="1"/>
          </p:cNvSpPr>
          <p:nvPr>
            <p:ph type="sldNum" sz="quarter" idx="10"/>
          </p:nvPr>
        </p:nvSpPr>
        <p:spPr/>
        <p:txBody>
          <a:bodyPr/>
          <a:lstStyle/>
          <a:p>
            <a:fld id="{0989960E-AC65-4C07-810B-C9960D61A5D2}" type="slidenum">
              <a:rPr lang="es-CO" smtClean="0"/>
              <a:pPr/>
              <a:t>13</a:t>
            </a:fld>
            <a:endParaRPr lang="es-CO"/>
          </a:p>
        </p:txBody>
      </p:sp>
    </p:spTree>
    <p:extLst>
      <p:ext uri="{BB962C8B-B14F-4D97-AF65-F5344CB8AC3E}">
        <p14:creationId xmlns:p14="http://schemas.microsoft.com/office/powerpoint/2010/main" val="337968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Marcador de imagen de diapositiva"/>
          <p:cNvSpPr>
            <a:spLocks noGrp="1" noRot="1" noChangeAspect="1" noTextEdit="1"/>
          </p:cNvSpPr>
          <p:nvPr>
            <p:ph type="sldImg"/>
          </p:nvPr>
        </p:nvSpPr>
        <p:spPr>
          <a:ln/>
        </p:spPr>
      </p:sp>
      <p:sp>
        <p:nvSpPr>
          <p:cNvPr id="3174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O" dirty="0">
                <a:latin typeface="Arial" pitchFamily="34" charset="0"/>
                <a:ea typeface="Geneva" pitchFamily="-105" charset="-128"/>
                <a:cs typeface="Arial" pitchFamily="34" charset="0"/>
              </a:rPr>
              <a:t>Se dispone de 3 tipos fundamentales de contenedores: bolsas, contenedores semirrígidos  y contenedores flexibles  </a:t>
            </a:r>
          </a:p>
          <a:p>
            <a:r>
              <a:rPr lang="es-CO" dirty="0">
                <a:latin typeface="Arial" pitchFamily="34" charset="0"/>
                <a:ea typeface="Geneva" pitchFamily="-105" charset="-128"/>
                <a:cs typeface="Arial" pitchFamily="34" charset="0"/>
              </a:rPr>
              <a:t>Están calibrados con escalas de medición de volumen y sólo son compatibles con sistemas de administración enteral.</a:t>
            </a:r>
          </a:p>
          <a:p>
            <a:r>
              <a:rPr lang="es-CO" dirty="0">
                <a:latin typeface="Arial" pitchFamily="34" charset="0"/>
                <a:ea typeface="Geneva" pitchFamily="-105" charset="-128"/>
                <a:cs typeface="Arial" pitchFamily="34" charset="0"/>
              </a:rPr>
              <a:t>Los contenedores deben ser a prueba de agua y de filtraciones, sencillos de llenar, cerrar, colgar y almacenar. No deben tener roturas ni fisuras. Sus calibraciones e instrucciones deben ser sencillas de leer. Sus conexiones deben ser adaptables y compatibles con las bombas de infusión y a las necesidades tanto del paciente como de la institución.</a:t>
            </a:r>
          </a:p>
          <a:p>
            <a:endParaRPr lang="es-CO" dirty="0">
              <a:latin typeface="Arial" pitchFamily="34" charset="0"/>
              <a:ea typeface="Geneva" pitchFamily="-105" charset="-128"/>
              <a:cs typeface="Arial" pitchFamily="34" charset="0"/>
            </a:endParaRPr>
          </a:p>
          <a:p>
            <a:r>
              <a:rPr lang="es-CO" dirty="0">
                <a:latin typeface="Arial" pitchFamily="34" charset="0"/>
                <a:ea typeface="Geneva" pitchFamily="-105" charset="-128"/>
                <a:cs typeface="Arial" pitchFamily="34" charset="0"/>
              </a:rPr>
              <a:t>La desventaja de los contenedores flexibles es que tienden a colapsar a medida que el volumen disminuye lo cual dificulta la lectura del líquido infundido. Cuando se utilizan bombas de infusión no es un inconveniente, ya que éstas indican la dosis administrada.</a:t>
            </a:r>
          </a:p>
          <a:p>
            <a:r>
              <a:rPr lang="es-CO" dirty="0">
                <a:latin typeface="Arial" pitchFamily="34" charset="0"/>
                <a:ea typeface="Geneva" pitchFamily="-105" charset="-128"/>
                <a:cs typeface="Arial" pitchFamily="34" charset="0"/>
              </a:rPr>
              <a:t>Los contenedores semirrígidos no tienen este problema, pero las marcas de calibración suelen ser de lectura dificultosa.</a:t>
            </a:r>
          </a:p>
          <a:p>
            <a:endParaRPr lang="es-CO" dirty="0">
              <a:latin typeface="Arial" pitchFamily="34" charset="0"/>
              <a:ea typeface="Geneva" pitchFamily="-105" charset="-128"/>
              <a:cs typeface="Arial" pitchFamily="34" charset="0"/>
            </a:endParaRPr>
          </a:p>
          <a:p>
            <a:r>
              <a:rPr lang="es-CO" dirty="0">
                <a:latin typeface="Arial" pitchFamily="34" charset="0"/>
                <a:ea typeface="Geneva" pitchFamily="-105" charset="-128"/>
                <a:cs typeface="Arial" pitchFamily="34" charset="0"/>
              </a:rPr>
              <a:t>La industria provee los “sistemas cerrados de alimentación enteral listos para colgar”. Su utilización se asocia con menor riesgo de contaminación; requieren menor manipulación y tiempo de enfermería. </a:t>
            </a:r>
          </a:p>
          <a:p>
            <a:r>
              <a:rPr lang="es-CO" dirty="0">
                <a:latin typeface="Arial" pitchFamily="34" charset="0"/>
                <a:ea typeface="Geneva" pitchFamily="-105" charset="-128"/>
                <a:cs typeface="Arial" pitchFamily="34" charset="0"/>
              </a:rPr>
              <a:t>La fórmula estéril se envasa directamente en contenedores herméticos semirrígidos. </a:t>
            </a:r>
          </a:p>
          <a:p>
            <a:r>
              <a:rPr lang="es-CO" dirty="0">
                <a:latin typeface="Arial" pitchFamily="34" charset="0"/>
                <a:ea typeface="Geneva" pitchFamily="-105" charset="-128"/>
                <a:cs typeface="Arial" pitchFamily="34" charset="0"/>
              </a:rPr>
              <a:t>Las fórmulas quedan listas para ser administradas luego de perforar la tapa del contenedor usando el punzón del set de nutrición enteral.</a:t>
            </a:r>
          </a:p>
          <a:p>
            <a:r>
              <a:rPr lang="es-CO" dirty="0">
                <a:latin typeface="Arial" pitchFamily="34" charset="0"/>
                <a:ea typeface="Geneva" pitchFamily="-105" charset="-128"/>
                <a:cs typeface="Arial" pitchFamily="34" charset="0"/>
              </a:rPr>
              <a:t>Para evitar contaminaciones no deben hacerse agregados a estos sistemas cerrados.</a:t>
            </a:r>
          </a:p>
          <a:p>
            <a:endParaRPr lang="es-CO" dirty="0">
              <a:latin typeface="Arial" pitchFamily="34" charset="0"/>
              <a:ea typeface="Geneva" pitchFamily="-105" charset="-128"/>
              <a:cs typeface="Arial" pitchFamily="34" charset="0"/>
            </a:endParaRPr>
          </a:p>
        </p:txBody>
      </p:sp>
      <p:sp>
        <p:nvSpPr>
          <p:cNvPr id="3174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949BD988-D087-480B-8511-FCB4DF9277EF}" type="slidenum">
              <a:rPr lang="es-ES" sz="1200" smtClean="0">
                <a:latin typeface="Arial" pitchFamily="34" charset="0"/>
              </a:rPr>
              <a:pPr eaLnBrk="1" hangingPunct="1"/>
              <a:t>14</a:t>
            </a:fld>
            <a:endParaRPr lang="es-ES" sz="1200">
              <a:latin typeface="Arial" pitchFamily="34" charset="0"/>
            </a:endParaRPr>
          </a:p>
        </p:txBody>
      </p:sp>
    </p:spTree>
    <p:extLst>
      <p:ext uri="{BB962C8B-B14F-4D97-AF65-F5344CB8AC3E}">
        <p14:creationId xmlns:p14="http://schemas.microsoft.com/office/powerpoint/2010/main" val="895874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s-CO" dirty="0">
                <a:latin typeface="Arial" pitchFamily="34" charset="0"/>
                <a:cs typeface="Arial" pitchFamily="34" charset="0"/>
              </a:rPr>
              <a:t> Uso exclusivamente para alimentación enteral.</a:t>
            </a:r>
          </a:p>
          <a:p>
            <a:pPr marL="0" marR="0" indent="0" algn="l" defTabSz="914400" rtl="0" eaLnBrk="1" fontAlgn="auto" latinLnBrk="0" hangingPunct="1">
              <a:lnSpc>
                <a:spcPct val="100000"/>
              </a:lnSpc>
              <a:spcBef>
                <a:spcPts val="0"/>
              </a:spcBef>
              <a:spcAft>
                <a:spcPts val="0"/>
              </a:spcAft>
              <a:buClrTx/>
              <a:buSzTx/>
              <a:buFontTx/>
              <a:buNone/>
              <a:tabLst/>
              <a:defRPr/>
            </a:pPr>
            <a:endParaRPr lang="es-CO" dirty="0">
              <a:latin typeface="Arial" pitchFamily="34" charset="0"/>
              <a:cs typeface="Arial" pitchFamily="34" charset="0"/>
            </a:endParaRPr>
          </a:p>
          <a:p>
            <a:pPr>
              <a:buFont typeface="Arial" pitchFamily="34" charset="0"/>
              <a:buChar char="•"/>
            </a:pPr>
            <a:r>
              <a:rPr lang="es-CO" sz="1200" dirty="0">
                <a:latin typeface="Arial" pitchFamily="34" charset="0"/>
                <a:cs typeface="Arial" pitchFamily="34" charset="0"/>
              </a:rPr>
              <a:t> Sistema de alarma para indicar alteraciones en el flujo de infusión, oclusión del sistema, poca batería, fin de la infusión, etc.</a:t>
            </a:r>
          </a:p>
          <a:p>
            <a:endParaRPr lang="es-CO" sz="1200" dirty="0">
              <a:latin typeface="Arial" pitchFamily="34" charset="0"/>
              <a:cs typeface="Arial" pitchFamily="34" charset="0"/>
            </a:endParaRPr>
          </a:p>
          <a:p>
            <a:r>
              <a:rPr lang="es-CO" sz="1200" dirty="0">
                <a:latin typeface="Arial" pitchFamily="34" charset="0"/>
                <a:cs typeface="Arial" pitchFamily="34" charset="0"/>
              </a:rPr>
              <a:t>• Indicadores visuales del volumen por hora a infundir,  totalización de lo infundido y dosis a infundir.</a:t>
            </a:r>
          </a:p>
          <a:p>
            <a:endParaRPr lang="es-CO" sz="1200" dirty="0">
              <a:latin typeface="Arial" pitchFamily="34" charset="0"/>
              <a:cs typeface="Arial" pitchFamily="34" charset="0"/>
            </a:endParaRPr>
          </a:p>
          <a:p>
            <a:r>
              <a:rPr lang="es-CO" sz="1200" dirty="0">
                <a:latin typeface="Arial" pitchFamily="34" charset="0"/>
                <a:cs typeface="Arial" pitchFamily="34" charset="0"/>
              </a:rPr>
              <a:t>• Bombas portátiles para pacientes que deambulan.</a:t>
            </a:r>
          </a:p>
          <a:p>
            <a:endParaRPr lang="es-CO" sz="1200" dirty="0">
              <a:latin typeface="Arial" pitchFamily="34" charset="0"/>
              <a:cs typeface="Arial" pitchFamily="34" charset="0"/>
            </a:endParaRPr>
          </a:p>
          <a:p>
            <a:r>
              <a:rPr lang="es-CO" sz="1200" dirty="0">
                <a:latin typeface="Arial" pitchFamily="34" charset="0"/>
                <a:cs typeface="Arial" pitchFamily="34" charset="0"/>
              </a:rPr>
              <a:t>• Rangos de selección de volumen a infundir que usualmente van de 5-300 ml/h en incrementos de 1 ml.</a:t>
            </a:r>
          </a:p>
          <a:p>
            <a:endParaRPr lang="es-CO" dirty="0"/>
          </a:p>
        </p:txBody>
      </p:sp>
      <p:sp>
        <p:nvSpPr>
          <p:cNvPr id="4" name="3 Marcador de número de diapositiva"/>
          <p:cNvSpPr>
            <a:spLocks noGrp="1"/>
          </p:cNvSpPr>
          <p:nvPr>
            <p:ph type="sldNum" sz="quarter" idx="10"/>
          </p:nvPr>
        </p:nvSpPr>
        <p:spPr/>
        <p:txBody>
          <a:bodyPr/>
          <a:lstStyle/>
          <a:p>
            <a:fld id="{0989960E-AC65-4C07-810B-C9960D61A5D2}" type="slidenum">
              <a:rPr lang="es-CO" smtClean="0"/>
              <a:pPr/>
              <a:t>15</a:t>
            </a:fld>
            <a:endParaRPr lang="es-CO"/>
          </a:p>
        </p:txBody>
      </p:sp>
    </p:spTree>
    <p:extLst>
      <p:ext uri="{BB962C8B-B14F-4D97-AF65-F5344CB8AC3E}">
        <p14:creationId xmlns:p14="http://schemas.microsoft.com/office/powerpoint/2010/main" val="624268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O"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Seguridad eléctrica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O"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Manejo sencillo (instrucciones en el idioma del usuario)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O"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Liviana, transportable para permitir la deambulación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O"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Precisión en la infusión (+/- 10%)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O"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Batería de reserva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O"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Silenciosa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O"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Servicio técnico rápido y eficaz</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O"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Bajo costo</a:t>
            </a:r>
          </a:p>
          <a:p>
            <a:endParaRPr lang="es-CO" dirty="0"/>
          </a:p>
        </p:txBody>
      </p:sp>
      <p:sp>
        <p:nvSpPr>
          <p:cNvPr id="4" name="3 Marcador de número de diapositiva"/>
          <p:cNvSpPr>
            <a:spLocks noGrp="1"/>
          </p:cNvSpPr>
          <p:nvPr>
            <p:ph type="sldNum" sz="quarter" idx="10"/>
          </p:nvPr>
        </p:nvSpPr>
        <p:spPr/>
        <p:txBody>
          <a:bodyPr/>
          <a:lstStyle/>
          <a:p>
            <a:fld id="{0989960E-AC65-4C07-810B-C9960D61A5D2}" type="slidenum">
              <a:rPr lang="es-CO" smtClean="0"/>
              <a:pPr/>
              <a:t>16</a:t>
            </a:fld>
            <a:endParaRPr lang="es-CO"/>
          </a:p>
        </p:txBody>
      </p:sp>
    </p:spTree>
    <p:extLst>
      <p:ext uri="{BB962C8B-B14F-4D97-AF65-F5344CB8AC3E}">
        <p14:creationId xmlns:p14="http://schemas.microsoft.com/office/powerpoint/2010/main" val="37005220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228600" indent="-228600" eaLnBrk="1" hangingPunct="1"/>
            <a:r>
              <a:rPr lang="es-ES_tradnl" u="sng" dirty="0">
                <a:latin typeface="Arial" pitchFamily="34" charset="0"/>
                <a:ea typeface="Geneva" pitchFamily="-105" charset="-128"/>
                <a:cs typeface="Arial" pitchFamily="34" charset="0"/>
              </a:rPr>
              <a:t>Características de las bombas de infusión</a:t>
            </a:r>
            <a:r>
              <a:rPr lang="es-ES_tradnl" dirty="0">
                <a:latin typeface="Arial" pitchFamily="34" charset="0"/>
                <a:ea typeface="Geneva" pitchFamily="-105" charset="-128"/>
                <a:cs typeface="Arial" pitchFamily="34" charset="0"/>
              </a:rPr>
              <a:t>: </a:t>
            </a:r>
          </a:p>
          <a:p>
            <a:pPr marL="228600" indent="-228600" eaLnBrk="1" hangingPunct="1"/>
            <a:endParaRPr lang="es-ES_tradnl" dirty="0">
              <a:latin typeface="Arial" pitchFamily="34" charset="0"/>
              <a:ea typeface="Geneva" pitchFamily="-105" charset="-128"/>
              <a:cs typeface="Arial" pitchFamily="34" charset="0"/>
            </a:endParaRPr>
          </a:p>
          <a:p>
            <a:pPr marL="228600" indent="-228600" eaLnBrk="1" hangingPunct="1"/>
            <a:r>
              <a:rPr lang="es-ES_tradnl" dirty="0">
                <a:latin typeface="Arial" pitchFamily="34" charset="0"/>
                <a:ea typeface="Geneva" pitchFamily="-105" charset="-128"/>
                <a:cs typeface="Arial" pitchFamily="34" charset="0"/>
              </a:rPr>
              <a:t>Por  lo general se clasifican en volumétricas o peristálticas, la mayoría de las bombas de infusión enteral son peristálticas.</a:t>
            </a:r>
          </a:p>
          <a:p>
            <a:pPr marL="228600" indent="-228600" eaLnBrk="1" hangingPunct="1">
              <a:buFontTx/>
              <a:buChar char="•"/>
            </a:pPr>
            <a:r>
              <a:rPr lang="es-ES_tradnl" dirty="0">
                <a:latin typeface="Arial" pitchFamily="34" charset="0"/>
                <a:ea typeface="Geneva" pitchFamily="-105" charset="-128"/>
                <a:cs typeface="Arial" pitchFamily="34" charset="0"/>
              </a:rPr>
              <a:t>Están calibradas para infundir un volumen específico de fluido a una tasa específica (ml/h). </a:t>
            </a:r>
          </a:p>
          <a:p>
            <a:pPr marL="228600" indent="-228600" eaLnBrk="1" hangingPunct="1">
              <a:buFontTx/>
              <a:buChar char="•"/>
            </a:pPr>
            <a:r>
              <a:rPr lang="es-ES_tradnl" dirty="0">
                <a:latin typeface="Arial" pitchFamily="34" charset="0"/>
                <a:ea typeface="Geneva" pitchFamily="-105" charset="-128"/>
                <a:cs typeface="Arial" pitchFamily="34" charset="0"/>
              </a:rPr>
              <a:t>Habitualmente tienen un sistema de alarma para indicar alteraciones en el flujo de infusión, oclusión del sistema, poca batería, fin de la infusión, etc.</a:t>
            </a:r>
          </a:p>
          <a:p>
            <a:pPr marL="228600" indent="-228600" eaLnBrk="1" hangingPunct="1">
              <a:buFontTx/>
              <a:buChar char="•"/>
            </a:pPr>
            <a:r>
              <a:rPr lang="es-ES_tradnl" dirty="0">
                <a:latin typeface="Arial" pitchFamily="34" charset="0"/>
                <a:ea typeface="Geneva" pitchFamily="-105" charset="-128"/>
                <a:cs typeface="Arial" pitchFamily="34" charset="0"/>
              </a:rPr>
              <a:t>Contienen indicadores visuales del volumen por hora a infundir, totalización de lo infundido y dosis a infundir.</a:t>
            </a:r>
          </a:p>
          <a:p>
            <a:pPr marL="228600" indent="-228600" eaLnBrk="1" hangingPunct="1">
              <a:buFontTx/>
              <a:buChar char="•"/>
            </a:pPr>
            <a:r>
              <a:rPr lang="es-ES_tradnl" dirty="0">
                <a:latin typeface="Arial" pitchFamily="34" charset="0"/>
                <a:ea typeface="Geneva" pitchFamily="-105" charset="-128"/>
                <a:cs typeface="Arial" pitchFamily="34" charset="0"/>
              </a:rPr>
              <a:t>Algunas cuentan con baterías para asegurar el flujo de la administración aún ante la necesidad de desconectar de la fuente eléctrica. Existen bombas portátiles para pacientes que deambulan.</a:t>
            </a:r>
          </a:p>
          <a:p>
            <a:endParaRPr lang="es-CO" dirty="0"/>
          </a:p>
          <a:p>
            <a:endParaRPr lang="es-CO" dirty="0"/>
          </a:p>
        </p:txBody>
      </p:sp>
      <p:sp>
        <p:nvSpPr>
          <p:cNvPr id="4" name="3 Marcador de número de diapositiva"/>
          <p:cNvSpPr>
            <a:spLocks noGrp="1"/>
          </p:cNvSpPr>
          <p:nvPr>
            <p:ph type="sldNum" sz="quarter" idx="10"/>
          </p:nvPr>
        </p:nvSpPr>
        <p:spPr/>
        <p:txBody>
          <a:bodyPr/>
          <a:lstStyle/>
          <a:p>
            <a:fld id="{0989960E-AC65-4C07-810B-C9960D61A5D2}" type="slidenum">
              <a:rPr lang="es-CO" smtClean="0"/>
              <a:pPr/>
              <a:t>17</a:t>
            </a:fld>
            <a:endParaRPr lang="es-CO"/>
          </a:p>
        </p:txBody>
      </p:sp>
    </p:spTree>
    <p:extLst>
      <p:ext uri="{BB962C8B-B14F-4D97-AF65-F5344CB8AC3E}">
        <p14:creationId xmlns:p14="http://schemas.microsoft.com/office/powerpoint/2010/main" val="39635247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O" sz="1200" kern="1200" dirty="0">
                <a:solidFill>
                  <a:schemeClr val="tx1"/>
                </a:solidFill>
                <a:latin typeface="+mn-lt"/>
                <a:ea typeface="+mn-ea"/>
                <a:cs typeface="+mn-cs"/>
              </a:rPr>
              <a:t>El uso de una bomba de alimentación enteral permite la infusión segura de volúmenes pequeños de soluciones durante períodos de tiempo variables [</a:t>
            </a:r>
            <a:r>
              <a:rPr lang="es-CO" sz="1200" u="none" strike="noStrike" kern="1200" dirty="0">
                <a:solidFill>
                  <a:schemeClr val="tx1"/>
                </a:solidFill>
                <a:latin typeface="+mn-lt"/>
                <a:ea typeface="+mn-ea"/>
                <a:cs typeface="+mn-cs"/>
              </a:rPr>
              <a:t> 90</a:t>
            </a:r>
            <a:r>
              <a:rPr lang="es-CO" sz="1200" kern="1200" dirty="0">
                <a:solidFill>
                  <a:schemeClr val="tx1"/>
                </a:solidFill>
                <a:latin typeface="+mn-lt"/>
                <a:ea typeface="+mn-ea"/>
                <a:cs typeface="+mn-cs"/>
              </a:rPr>
              <a:t> ]. Esto se considera una ventaja en la alimentación yeyunal, ya que el yeyuno se basa en el suministro controlado de sustratos isotónicos. Los alimentos ricos en calorías deben administrarse preferentemente con una bomba de alimentación.</a:t>
            </a:r>
            <a:endParaRPr lang="es-CO" dirty="0"/>
          </a:p>
        </p:txBody>
      </p:sp>
      <p:sp>
        <p:nvSpPr>
          <p:cNvPr id="4" name="3 Marcador de número de diapositiva"/>
          <p:cNvSpPr>
            <a:spLocks noGrp="1"/>
          </p:cNvSpPr>
          <p:nvPr>
            <p:ph type="sldNum" sz="quarter" idx="10"/>
          </p:nvPr>
        </p:nvSpPr>
        <p:spPr/>
        <p:txBody>
          <a:bodyPr/>
          <a:lstStyle/>
          <a:p>
            <a:fld id="{0989960E-AC65-4C07-810B-C9960D61A5D2}" type="slidenum">
              <a:rPr lang="es-CO" smtClean="0"/>
              <a:pPr/>
              <a:t>18</a:t>
            </a:fld>
            <a:endParaRPr lang="es-CO"/>
          </a:p>
        </p:txBody>
      </p:sp>
    </p:spTree>
    <p:extLst>
      <p:ext uri="{BB962C8B-B14F-4D97-AF65-F5344CB8AC3E}">
        <p14:creationId xmlns:p14="http://schemas.microsoft.com/office/powerpoint/2010/main" val="1206336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0989960E-AC65-4C07-810B-C9960D61A5D2}" type="slidenum">
              <a:rPr lang="es-CO" smtClean="0"/>
              <a:pPr/>
              <a:t>19</a:t>
            </a:fld>
            <a:endParaRPr lang="es-CO"/>
          </a:p>
        </p:txBody>
      </p:sp>
    </p:spTree>
    <p:extLst>
      <p:ext uri="{BB962C8B-B14F-4D97-AF65-F5344CB8AC3E}">
        <p14:creationId xmlns:p14="http://schemas.microsoft.com/office/powerpoint/2010/main" val="1962895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200" dirty="0">
                <a:latin typeface="Arial" pitchFamily="34" charset="0"/>
                <a:cs typeface="Arial" pitchFamily="34" charset="0"/>
              </a:rPr>
              <a:t>Al finalizar este capitulo el participante estará en capacidad de:</a:t>
            </a:r>
          </a:p>
          <a:p>
            <a:endParaRPr lang="es-CO" dirty="0"/>
          </a:p>
        </p:txBody>
      </p:sp>
      <p:sp>
        <p:nvSpPr>
          <p:cNvPr id="4" name="3 Marcador de número de diapositiva"/>
          <p:cNvSpPr>
            <a:spLocks noGrp="1"/>
          </p:cNvSpPr>
          <p:nvPr>
            <p:ph type="sldNum" sz="quarter" idx="10"/>
          </p:nvPr>
        </p:nvSpPr>
        <p:spPr/>
        <p:txBody>
          <a:bodyPr/>
          <a:lstStyle/>
          <a:p>
            <a:fld id="{282F5A84-4E53-4195-AB8D-6889269E34C0}" type="slidenum">
              <a:rPr lang="es-CO" smtClean="0"/>
              <a:pPr/>
              <a:t>2</a:t>
            </a:fld>
            <a:endParaRPr lang="es-CO" dirty="0"/>
          </a:p>
        </p:txBody>
      </p:sp>
    </p:spTree>
    <p:extLst>
      <p:ext uri="{BB962C8B-B14F-4D97-AF65-F5344CB8AC3E}">
        <p14:creationId xmlns:p14="http://schemas.microsoft.com/office/powerpoint/2010/main" val="23114891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71410125-953E-4FFA-A735-70CD189E6681}" type="slidenum">
              <a:rPr lang="es-ES" sz="1200" smtClean="0">
                <a:latin typeface="Arial" pitchFamily="34" charset="0"/>
              </a:rPr>
              <a:pPr eaLnBrk="1" hangingPunct="1"/>
              <a:t>20</a:t>
            </a:fld>
            <a:endParaRPr lang="es-ES" sz="1200">
              <a:latin typeface="Arial"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dirty="0">
                <a:latin typeface="Arial" pitchFamily="34" charset="0"/>
                <a:ea typeface="Geneva" pitchFamily="-105" charset="-128"/>
                <a:cs typeface="Arial" pitchFamily="34" charset="0"/>
              </a:rPr>
              <a:t>Inicio y progresión de la alimentación enteral</a:t>
            </a:r>
          </a:p>
          <a:p>
            <a:pPr eaLnBrk="1" hangingPunct="1"/>
            <a:r>
              <a:rPr lang="es-ES" dirty="0">
                <a:latin typeface="Arial" pitchFamily="34" charset="0"/>
                <a:ea typeface="Geneva" pitchFamily="-105" charset="-128"/>
                <a:cs typeface="Arial" pitchFamily="34" charset="0"/>
              </a:rPr>
              <a:t>Actualmente se inicia la alimentación enteral con fórmulas isotónicas o hipertónicas, controlando la tasa de infusión con bombas para así poder proveer calorías y nutrientes más rápidamente. </a:t>
            </a:r>
          </a:p>
          <a:p>
            <a:pPr eaLnBrk="1" hangingPunct="1"/>
            <a:r>
              <a:rPr lang="es-ES" dirty="0">
                <a:latin typeface="Arial" pitchFamily="34" charset="0"/>
                <a:ea typeface="Geneva" pitchFamily="-105" charset="-128"/>
                <a:cs typeface="Arial" pitchFamily="34" charset="0"/>
              </a:rPr>
              <a:t>Diferentes investigaciones demostraron que la utilización de programas de “prueba de tolerancia” con fórmulas diluidas conducen a insuficiente aporte de nutrientes y no son necesarios para alcanzar una buena tolerancia. Por otra parte, la dilución aumenta el riesgo de contaminación.</a:t>
            </a:r>
          </a:p>
          <a:p>
            <a:pPr eaLnBrk="1" hangingPunct="1"/>
            <a:endParaRPr lang="es-ES" dirty="0">
              <a:latin typeface="Arial" pitchFamily="34" charset="0"/>
              <a:ea typeface="Geneva" pitchFamily="-105" charset="-128"/>
              <a:cs typeface="Arial" pitchFamily="34" charset="0"/>
            </a:endParaRPr>
          </a:p>
          <a:p>
            <a:pPr eaLnBrk="1" hangingPunct="1"/>
            <a:endParaRPr lang="es-ES" dirty="0">
              <a:latin typeface="Arial" pitchFamily="34" charset="0"/>
              <a:ea typeface="Geneva" pitchFamily="-105" charset="-128"/>
              <a:cs typeface="Arial" pitchFamily="34" charset="0"/>
            </a:endParaRPr>
          </a:p>
        </p:txBody>
      </p:sp>
    </p:spTree>
    <p:extLst>
      <p:ext uri="{BB962C8B-B14F-4D97-AF65-F5344CB8AC3E}">
        <p14:creationId xmlns:p14="http://schemas.microsoft.com/office/powerpoint/2010/main" val="3156036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0DA0DDC0-9B1E-4AA7-81BE-74ECB62871D6}" type="slidenum">
              <a:rPr lang="es-ES" sz="1200" smtClean="0">
                <a:latin typeface="Arial" pitchFamily="34" charset="0"/>
              </a:rPr>
              <a:pPr eaLnBrk="1" hangingPunct="1"/>
              <a:t>21</a:t>
            </a:fld>
            <a:endParaRPr lang="es-ES" sz="1200">
              <a:latin typeface="Arial"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dirty="0">
                <a:latin typeface="Arial" pitchFamily="34" charset="0"/>
                <a:ea typeface="Geneva" pitchFamily="-105" charset="-128"/>
                <a:cs typeface="Arial" pitchFamily="34" charset="0"/>
              </a:rPr>
              <a:t>La mayoría de las fórmulas enterales disponibles son </a:t>
            </a:r>
            <a:r>
              <a:rPr lang="es-ES" dirty="0" err="1">
                <a:latin typeface="Arial" pitchFamily="34" charset="0"/>
                <a:ea typeface="Geneva" pitchFamily="-105" charset="-128"/>
                <a:cs typeface="Arial" pitchFamily="34" charset="0"/>
              </a:rPr>
              <a:t>iso</a:t>
            </a:r>
            <a:r>
              <a:rPr lang="es-ES" dirty="0">
                <a:latin typeface="Arial" pitchFamily="34" charset="0"/>
                <a:ea typeface="Geneva" pitchFamily="-105" charset="-128"/>
                <a:cs typeface="Arial" pitchFamily="34" charset="0"/>
              </a:rPr>
              <a:t> osmolares o moderadamente hiperosmolares (&lt;700mOsm/l). Dos investigaciones realizadas no encontraron síntomas de intolerancia gastrointestinal relacionados con la administración </a:t>
            </a:r>
            <a:r>
              <a:rPr lang="es-ES" dirty="0" err="1">
                <a:latin typeface="Arial" pitchFamily="34" charset="0"/>
                <a:ea typeface="Geneva" pitchFamily="-105" charset="-128"/>
                <a:cs typeface="Arial" pitchFamily="34" charset="0"/>
              </a:rPr>
              <a:t>intraduodenal</a:t>
            </a:r>
            <a:r>
              <a:rPr lang="es-ES" dirty="0">
                <a:latin typeface="Arial" pitchFamily="34" charset="0"/>
                <a:ea typeface="Geneva" pitchFamily="-105" charset="-128"/>
                <a:cs typeface="Arial" pitchFamily="34" charset="0"/>
              </a:rPr>
              <a:t> de fórmulas con una osmolaridad de hasta 690 </a:t>
            </a:r>
            <a:r>
              <a:rPr lang="es-ES" dirty="0" err="1">
                <a:latin typeface="Arial" pitchFamily="34" charset="0"/>
                <a:ea typeface="Geneva" pitchFamily="-105" charset="-128"/>
                <a:cs typeface="Arial" pitchFamily="34" charset="0"/>
              </a:rPr>
              <a:t>mOsm</a:t>
            </a:r>
            <a:r>
              <a:rPr lang="es-ES" dirty="0">
                <a:latin typeface="Arial" pitchFamily="34" charset="0"/>
                <a:ea typeface="Geneva" pitchFamily="-105" charset="-128"/>
                <a:cs typeface="Arial" pitchFamily="34" charset="0"/>
              </a:rPr>
              <a:t>, infundida a una velocidad de 150ml/h.</a:t>
            </a:r>
          </a:p>
          <a:p>
            <a:pPr eaLnBrk="1" hangingPunct="1"/>
            <a:r>
              <a:rPr lang="es-ES" dirty="0">
                <a:latin typeface="Arial" pitchFamily="34" charset="0"/>
                <a:ea typeface="Geneva" pitchFamily="-105" charset="-128"/>
                <a:cs typeface="Arial" pitchFamily="34" charset="0"/>
              </a:rPr>
              <a:t>La tabla presenta dos ejemplos de cómo iniciar y progresar la administración de nutrición enteral según el sistema.</a:t>
            </a:r>
          </a:p>
          <a:p>
            <a:pPr eaLnBrk="1" hangingPunct="1"/>
            <a:endParaRPr lang="es-ES" dirty="0">
              <a:latin typeface="Arial" pitchFamily="34" charset="0"/>
              <a:ea typeface="Geneva" pitchFamily="-105" charset="-128"/>
              <a:cs typeface="Arial" pitchFamily="34" charset="0"/>
            </a:endParaRPr>
          </a:p>
        </p:txBody>
      </p:sp>
    </p:spTree>
    <p:extLst>
      <p:ext uri="{BB962C8B-B14F-4D97-AF65-F5344CB8AC3E}">
        <p14:creationId xmlns:p14="http://schemas.microsoft.com/office/powerpoint/2010/main" val="10985166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r>
              <a:rPr lang="es-CO" dirty="0"/>
              <a:t>Pautas para la alimentación enteral basada en volumen las 24 horas: </a:t>
            </a:r>
          </a:p>
          <a:p>
            <a:r>
              <a:rPr lang="es-CO" dirty="0"/>
              <a:t>El pedido de alimentación enteral basada en volumen será el objetivo de volumen total durante 24 horas proporcionado por el dietista de la unidad.</a:t>
            </a:r>
          </a:p>
          <a:p>
            <a:r>
              <a:rPr lang="es-CO" dirty="0"/>
              <a:t>El período de 24 horas va desde la medianoche hasta la medianoche cada día.</a:t>
            </a:r>
          </a:p>
          <a:p>
            <a:r>
              <a:rPr lang="es-CO" dirty="0"/>
              <a:t>Ejemplo: Si el volumen total solicitado es 1800 ml, la cantidad por hora a alimentar es 75 ml / hora. </a:t>
            </a:r>
          </a:p>
          <a:p>
            <a:r>
              <a:rPr lang="es-CO" dirty="0"/>
              <a:t>Si el paciente solo recibió  450 ml de alimentación (6 horas) y se suspendió</a:t>
            </a:r>
            <a:r>
              <a:rPr lang="es-CO" baseline="0" dirty="0"/>
              <a:t> </a:t>
            </a:r>
            <a:r>
              <a:rPr lang="es-CO" dirty="0"/>
              <a:t> la alimentación por sonda durante 5 horas, reste del volumen objetivo la cantidad de alimentación que ya recibió el paciente.</a:t>
            </a:r>
          </a:p>
          <a:p>
            <a:endParaRPr lang="es-CO" dirty="0"/>
          </a:p>
          <a:p>
            <a:r>
              <a:rPr lang="es-CO" dirty="0"/>
              <a:t>Ejercicio:</a:t>
            </a:r>
          </a:p>
          <a:p>
            <a:r>
              <a:rPr lang="es-CO" dirty="0"/>
              <a:t>Volumen ordenado por 24 horas - Alimentación por sonda en (día actual) =</a:t>
            </a:r>
          </a:p>
          <a:p>
            <a:r>
              <a:rPr lang="es-CO" dirty="0"/>
              <a:t>Volumen de alimentación restante en el día para alimentar 1800 ml - 450 ml = 1350 ml restantes para alimentar </a:t>
            </a:r>
          </a:p>
          <a:p>
            <a:r>
              <a:rPr lang="es-CO" b="1" dirty="0">
                <a:solidFill>
                  <a:srgbClr val="FF0000"/>
                </a:solidFill>
              </a:rPr>
              <a:t>Al paciente ahora le quedan 13 horas en el día </a:t>
            </a:r>
            <a:r>
              <a:rPr lang="es-CO" dirty="0"/>
              <a:t>(24 horas - 6 horas alimentadas - 5 horas en espera) para recibir 1350 ml de alimentación por sonda. </a:t>
            </a:r>
          </a:p>
          <a:p>
            <a:endParaRPr lang="es-CO" dirty="0"/>
          </a:p>
          <a:p>
            <a:r>
              <a:rPr lang="es-CO" dirty="0"/>
              <a:t>Verifique la tabla para el nuevo volumen de objetivos seleccionando la tasa de objetivos más cercana al volumen necesario.</a:t>
            </a:r>
          </a:p>
          <a:p>
            <a:r>
              <a:rPr lang="es-CO" dirty="0"/>
              <a:t> </a:t>
            </a:r>
          </a:p>
          <a:p>
            <a:r>
              <a:rPr lang="es-CO" dirty="0"/>
              <a:t>Cruce a la columna que representa el número de horas restantes para alimentar. </a:t>
            </a:r>
          </a:p>
          <a:p>
            <a:r>
              <a:rPr lang="es-CO" dirty="0"/>
              <a:t>Por ejemplo: 1350 ml restantes para alimentar en 13 horas.</a:t>
            </a:r>
          </a:p>
          <a:p>
            <a:r>
              <a:rPr lang="es-CO" dirty="0"/>
              <a:t>Ir a la tabla y seleccionar el volumen más cercano al volumen necesario. </a:t>
            </a:r>
          </a:p>
          <a:p>
            <a:r>
              <a:rPr lang="es-CO" dirty="0"/>
              <a:t>En este ejemplo, sería 1320. </a:t>
            </a:r>
          </a:p>
          <a:p>
            <a:r>
              <a:rPr lang="es-CO" dirty="0"/>
              <a:t>Luego vaya a la columna 13 (el número de horas restantes para alimentar) y la cantidad de alimentación que se proporcionará será de 102 ml / hora. Redondeo hasta 105 mL / </a:t>
            </a:r>
            <a:r>
              <a:rPr lang="es-CO" dirty="0" err="1"/>
              <a:t>hr</a:t>
            </a:r>
            <a:r>
              <a:rPr lang="es-CO" dirty="0"/>
              <a:t>. </a:t>
            </a:r>
          </a:p>
          <a:p>
            <a:r>
              <a:rPr lang="es-CO" dirty="0"/>
              <a:t>Al final del período de 24 horas, la tasa se reduce a 75 ml / h.</a:t>
            </a:r>
          </a:p>
        </p:txBody>
      </p:sp>
      <p:sp>
        <p:nvSpPr>
          <p:cNvPr id="4" name="3 Marcador de número de diapositiva"/>
          <p:cNvSpPr>
            <a:spLocks noGrp="1"/>
          </p:cNvSpPr>
          <p:nvPr>
            <p:ph type="sldNum" sz="quarter" idx="10"/>
          </p:nvPr>
        </p:nvSpPr>
        <p:spPr/>
        <p:txBody>
          <a:bodyPr/>
          <a:lstStyle/>
          <a:p>
            <a:fld id="{0989960E-AC65-4C07-810B-C9960D61A5D2}" type="slidenum">
              <a:rPr lang="es-CO" smtClean="0"/>
              <a:pPr/>
              <a:t>22</a:t>
            </a:fld>
            <a:endParaRPr lang="es-CO"/>
          </a:p>
        </p:txBody>
      </p:sp>
    </p:spTree>
    <p:extLst>
      <p:ext uri="{BB962C8B-B14F-4D97-AF65-F5344CB8AC3E}">
        <p14:creationId xmlns:p14="http://schemas.microsoft.com/office/powerpoint/2010/main" val="31741864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O" dirty="0"/>
              <a:t>Antes de seleccionar el método de administración de nutrición enteral es necesario tener en cuenta algunos criterios específicos con respecto al paciente, a la fórmula y a la vía, en la diapositiva se describe método de administración según criterio.</a:t>
            </a:r>
          </a:p>
        </p:txBody>
      </p:sp>
      <p:sp>
        <p:nvSpPr>
          <p:cNvPr id="4" name="3 Marcador de número de diapositiva"/>
          <p:cNvSpPr>
            <a:spLocks noGrp="1"/>
          </p:cNvSpPr>
          <p:nvPr>
            <p:ph type="sldNum" sz="quarter" idx="10"/>
          </p:nvPr>
        </p:nvSpPr>
        <p:spPr/>
        <p:txBody>
          <a:bodyPr/>
          <a:lstStyle/>
          <a:p>
            <a:fld id="{0989960E-AC65-4C07-810B-C9960D61A5D2}" type="slidenum">
              <a:rPr lang="es-CO" smtClean="0"/>
              <a:pPr/>
              <a:t>23</a:t>
            </a:fld>
            <a:endParaRPr lang="es-CO"/>
          </a:p>
        </p:txBody>
      </p:sp>
    </p:spTree>
    <p:extLst>
      <p:ext uri="{BB962C8B-B14F-4D97-AF65-F5344CB8AC3E}">
        <p14:creationId xmlns:p14="http://schemas.microsoft.com/office/powerpoint/2010/main" val="42214630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BDEF2E58-1D1A-4C71-8892-98410C9B60D4}" type="slidenum">
              <a:rPr lang="es-ES" sz="1200" smtClean="0">
                <a:latin typeface="Arial" pitchFamily="34" charset="0"/>
              </a:rPr>
              <a:pPr eaLnBrk="1" hangingPunct="1"/>
              <a:t>24</a:t>
            </a:fld>
            <a:endParaRPr lang="es-ES" sz="1200">
              <a:latin typeface="Arial"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atin typeface="Arial" pitchFamily="34" charset="0"/>
                <a:ea typeface="Geneva" pitchFamily="-105" charset="-128"/>
                <a:cs typeface="Arial" pitchFamily="34" charset="0"/>
              </a:rPr>
              <a:t>Una correcta elección del método y sistema permite lograr comodidad y  seguridad para el paciente.</a:t>
            </a:r>
          </a:p>
          <a:p>
            <a:pPr eaLnBrk="1" hangingPunct="1"/>
            <a:r>
              <a:rPr lang="es-ES">
                <a:latin typeface="Arial" pitchFamily="34" charset="0"/>
                <a:ea typeface="Geneva" pitchFamily="-105" charset="-128"/>
                <a:cs typeface="Arial" pitchFamily="34" charset="0"/>
              </a:rPr>
              <a:t>El cumplimiento de las metas con el menor número de inconvenientes asegura éxito en el tratamiento</a:t>
            </a:r>
          </a:p>
          <a:p>
            <a:pPr eaLnBrk="1" hangingPunct="1"/>
            <a:endParaRPr lang="es-ES">
              <a:latin typeface="Arial" pitchFamily="34" charset="0"/>
              <a:ea typeface="Geneva" pitchFamily="-105" charset="-128"/>
              <a:cs typeface="Arial" pitchFamily="34" charset="0"/>
            </a:endParaRPr>
          </a:p>
          <a:p>
            <a:pPr eaLnBrk="1" hangingPunct="1"/>
            <a:endParaRPr lang="es-ES">
              <a:latin typeface="Arial" pitchFamily="34" charset="0"/>
              <a:ea typeface="Geneva" pitchFamily="-105" charset="-128"/>
              <a:cs typeface="Arial" pitchFamily="34" charset="0"/>
            </a:endParaRPr>
          </a:p>
        </p:txBody>
      </p:sp>
    </p:spTree>
    <p:extLst>
      <p:ext uri="{BB962C8B-B14F-4D97-AF65-F5344CB8AC3E}">
        <p14:creationId xmlns:p14="http://schemas.microsoft.com/office/powerpoint/2010/main" val="3215761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dirty="0">
                <a:latin typeface="Arial" pitchFamily="34" charset="0"/>
                <a:ea typeface="Geneva" pitchFamily="-105" charset="-128"/>
                <a:cs typeface="Arial" pitchFamily="34" charset="0"/>
              </a:rPr>
              <a:t>Antes de seleccionar el método de administración de nutrición enteral es necesario tener en cuenta algunos criterios específicos con respecto al paciente, a la fórmula y a la vía</a:t>
            </a:r>
          </a:p>
          <a:p>
            <a:endParaRPr lang="es-CO" sz="1200" b="1" dirty="0">
              <a:solidFill>
                <a:srgbClr val="FF0000"/>
              </a:solidFill>
              <a:latin typeface="Arial" pitchFamily="34" charset="0"/>
              <a:cs typeface="Arial" pitchFamily="34" charset="0"/>
            </a:endParaRPr>
          </a:p>
          <a:p>
            <a:r>
              <a:rPr lang="es-CO" sz="1200" b="1" dirty="0">
                <a:solidFill>
                  <a:srgbClr val="FF0000"/>
                </a:solidFill>
                <a:latin typeface="Arial" pitchFamily="34" charset="0"/>
                <a:cs typeface="Arial" pitchFamily="34" charset="0"/>
              </a:rPr>
              <a:t>Selección del método de administración</a:t>
            </a:r>
          </a:p>
          <a:p>
            <a:endParaRPr lang="es-CO" sz="1200" b="0" i="0" u="none" strike="noStrike" kern="1200" baseline="0" dirty="0">
              <a:solidFill>
                <a:schemeClr val="tx1"/>
              </a:solidFill>
              <a:latin typeface="+mn-lt"/>
              <a:ea typeface="+mn-ea"/>
              <a:cs typeface="+mn-cs"/>
            </a:endParaRPr>
          </a:p>
          <a:p>
            <a:r>
              <a:rPr lang="es-CO" sz="1200" b="0" i="0" u="none" strike="noStrike" kern="1200" baseline="0" dirty="0">
                <a:solidFill>
                  <a:schemeClr val="tx1"/>
                </a:solidFill>
                <a:latin typeface="+mn-lt"/>
                <a:ea typeface="+mn-ea"/>
                <a:cs typeface="+mn-cs"/>
              </a:rPr>
              <a:t>Debe hacerse teniendo en cuenta: 1) el acceso enteral; 2) la condición del paciente; 3) el vaciamiento gástrico; 4) la tolerancia gastrointestinal; 5) el tipo de fórmula administrada; 6) el requerimiento proteico calórico; 7) la disponibilidad de sistemas para la administración; 8) la necesidad de movilización del paciente; 9) la exclusividad de la vía.</a:t>
            </a:r>
            <a:endParaRPr lang="es-CO" dirty="0"/>
          </a:p>
        </p:txBody>
      </p:sp>
      <p:sp>
        <p:nvSpPr>
          <p:cNvPr id="4" name="3 Marcador de número de diapositiva"/>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2F5A84-4E53-4195-AB8D-6889269E34C0}" type="slidenum">
              <a:rPr kumimoji="0" lang="es-CO"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CO"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96090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O" sz="1200" dirty="0"/>
              <a:t>El método de administración se refiere a la forma como se administra la fórmula. </a:t>
            </a:r>
          </a:p>
          <a:p>
            <a:r>
              <a:rPr lang="es-CO" sz="1200" dirty="0"/>
              <a:t>Existen varios métodos de administración de nutrición enteral (EN), que incluyen técnicas continuas, cíclicas, intermitentes y de bolo.</a:t>
            </a:r>
          </a:p>
          <a:p>
            <a:r>
              <a:rPr lang="es-CO" sz="1200" dirty="0"/>
              <a:t>que puede ser utilizado solo o en combinación. </a:t>
            </a:r>
          </a:p>
          <a:p>
            <a:endParaRPr lang="es-CO" sz="1200" dirty="0"/>
          </a:p>
        </p:txBody>
      </p:sp>
      <p:sp>
        <p:nvSpPr>
          <p:cNvPr id="4" name="3 Marcador de número de diapositiva"/>
          <p:cNvSpPr>
            <a:spLocks noGrp="1"/>
          </p:cNvSpPr>
          <p:nvPr>
            <p:ph type="sldNum" sz="quarter" idx="10"/>
          </p:nvPr>
        </p:nvSpPr>
        <p:spPr/>
        <p:txBody>
          <a:bodyPr/>
          <a:lstStyle/>
          <a:p>
            <a:fld id="{DE1EEE18-8F3D-4CB3-B090-6249C20A5AF8}" type="slidenum">
              <a:rPr lang="en-US" smtClean="0"/>
              <a:pPr/>
              <a:t>4</a:t>
            </a:fld>
            <a:endParaRPr lang="en-US"/>
          </a:p>
        </p:txBody>
      </p:sp>
    </p:spTree>
    <p:extLst>
      <p:ext uri="{BB962C8B-B14F-4D97-AF65-F5344CB8AC3E}">
        <p14:creationId xmlns:p14="http://schemas.microsoft.com/office/powerpoint/2010/main" val="4143069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b="1" dirty="0"/>
              <a:t>Administración continua:  </a:t>
            </a:r>
            <a:r>
              <a:rPr lang="es-CO" sz="1200" dirty="0"/>
              <a:t>implica la administración por hora de EN durante 24 horas asistidas por una bomba de alimentación; </a:t>
            </a:r>
            <a:r>
              <a:rPr lang="es-ES" dirty="0"/>
              <a:t>éste método de administración  </a:t>
            </a:r>
            <a:r>
              <a:rPr lang="es-CO" sz="1200" b="0" i="0" u="none" strike="noStrike" kern="1200" baseline="0" dirty="0">
                <a:solidFill>
                  <a:schemeClr val="tx1"/>
                </a:solidFill>
                <a:latin typeface="+mn-lt"/>
                <a:ea typeface="+mn-ea"/>
                <a:cs typeface="+mn-cs"/>
              </a:rPr>
              <a:t>disminuye el riesgo de distensión gástrica y aspiración, sobre todo en pacientes graves, indicada  en pacientes alteración de  los procesos de digestión y absorción  y en casos de intolerancia a la administración intermitente y en aquellos que llevan un periodo de tiempo prolongado en ayuno o con nutrición parenteral.  Según estudios la alimentación gástrica continua ha demostrado menor riesgo de distensión y aspiración. </a:t>
            </a:r>
          </a:p>
        </p:txBody>
      </p:sp>
      <p:sp>
        <p:nvSpPr>
          <p:cNvPr id="4" name="3 Marcador de número de diapositiva"/>
          <p:cNvSpPr>
            <a:spLocks noGrp="1"/>
          </p:cNvSpPr>
          <p:nvPr>
            <p:ph type="sldNum" sz="quarter" idx="10"/>
          </p:nvPr>
        </p:nvSpPr>
        <p:spPr/>
        <p:txBody>
          <a:bodyPr/>
          <a:lstStyle/>
          <a:p>
            <a:fld id="{282F5A84-4E53-4195-AB8D-6889269E34C0}" type="slidenum">
              <a:rPr lang="es-CO" smtClean="0">
                <a:solidFill>
                  <a:prstClr val="black"/>
                </a:solidFill>
              </a:rPr>
              <a:pPr/>
              <a:t>5</a:t>
            </a:fld>
            <a:endParaRPr lang="es-CO">
              <a:solidFill>
                <a:prstClr val="black"/>
              </a:solidFill>
            </a:endParaRPr>
          </a:p>
        </p:txBody>
      </p:sp>
    </p:spTree>
    <p:extLst>
      <p:ext uri="{BB962C8B-B14F-4D97-AF65-F5344CB8AC3E}">
        <p14:creationId xmlns:p14="http://schemas.microsoft.com/office/powerpoint/2010/main" val="753855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O" sz="1200" b="0" i="0" kern="1200" dirty="0">
                <a:solidFill>
                  <a:schemeClr val="tx1"/>
                </a:solidFill>
                <a:latin typeface="+mn-lt"/>
                <a:ea typeface="+mn-ea"/>
                <a:cs typeface="+mn-cs"/>
              </a:rPr>
              <a:t>En este cuadro podemos</a:t>
            </a:r>
            <a:r>
              <a:rPr lang="es-CO" sz="1200" b="0" i="0" kern="1200" baseline="0" dirty="0">
                <a:solidFill>
                  <a:schemeClr val="tx1"/>
                </a:solidFill>
                <a:latin typeface="+mn-lt"/>
                <a:ea typeface="+mn-ea"/>
                <a:cs typeface="+mn-cs"/>
              </a:rPr>
              <a:t> observar  las indicaciones, ventajas y desventajas del método de infusión continuo.</a:t>
            </a:r>
          </a:p>
          <a:p>
            <a:r>
              <a:rPr lang="es-CO" sz="1200" b="0" i="0" kern="1200" dirty="0">
                <a:solidFill>
                  <a:schemeClr val="tx1"/>
                </a:solidFill>
                <a:latin typeface="+mn-lt"/>
                <a:ea typeface="+mn-ea"/>
                <a:cs typeface="+mn-cs"/>
              </a:rPr>
              <a:t>La alimentación continua, de las más utilizadas en el ámbito hospitalario, es la administración lenta sin interrupción durante 20 a 24 horas.</a:t>
            </a:r>
            <a:endParaRPr lang="es-CO" dirty="0"/>
          </a:p>
        </p:txBody>
      </p:sp>
      <p:sp>
        <p:nvSpPr>
          <p:cNvPr id="4" name="3 Marcador de número de diapositiva"/>
          <p:cNvSpPr>
            <a:spLocks noGrp="1"/>
          </p:cNvSpPr>
          <p:nvPr>
            <p:ph type="sldNum" sz="quarter" idx="10"/>
          </p:nvPr>
        </p:nvSpPr>
        <p:spPr/>
        <p:txBody>
          <a:bodyPr/>
          <a:lstStyle/>
          <a:p>
            <a:fld id="{0989960E-AC65-4C07-810B-C9960D61A5D2}" type="slidenum">
              <a:rPr lang="es-CO" smtClean="0"/>
              <a:pPr/>
              <a:t>6</a:t>
            </a:fld>
            <a:endParaRPr lang="es-CO"/>
          </a:p>
        </p:txBody>
      </p:sp>
    </p:spTree>
    <p:extLst>
      <p:ext uri="{BB962C8B-B14F-4D97-AF65-F5344CB8AC3E}">
        <p14:creationId xmlns:p14="http://schemas.microsoft.com/office/powerpoint/2010/main" val="643558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Esta puede ser por gravedad: permite una administración más lenta y generalmente es mejor tolerada, pudiendo graduar la velocidad de infusión del equipo. Generalmente 3 ó 4 períodos de infusión al día, de 3 ó 4 horas cada uno. El problema que puede presentarse es la dificultad de regular el goteo adecuadamente, originando obstrucciones o paso demasiado rápido de la dieta; i</a:t>
            </a:r>
            <a:r>
              <a:rPr lang="es-CO" sz="1200" b="0" i="0" u="none" strike="noStrike" kern="1200" baseline="0" dirty="0">
                <a:solidFill>
                  <a:schemeClr val="tx1"/>
                </a:solidFill>
                <a:latin typeface="+mn-lt"/>
                <a:ea typeface="+mn-ea"/>
                <a:cs typeface="+mn-cs"/>
              </a:rPr>
              <a:t>ntermitente cuando se realiza alternando períodos de infusión con otros de reposo digestivo, y nutrición continua cuando el volumen total diario a infundir se administra sin interrupción a lo largo de un número determinado de horas.</a:t>
            </a:r>
          </a:p>
          <a:p>
            <a:endParaRPr lang="es-CO" sz="1200" b="0" i="0" u="none" strike="noStrike" kern="1200" baseline="0" dirty="0">
              <a:solidFill>
                <a:schemeClr val="tx1"/>
              </a:solidFill>
              <a:latin typeface="+mn-lt"/>
              <a:ea typeface="+mn-ea"/>
              <a:cs typeface="+mn-cs"/>
            </a:endParaRPr>
          </a:p>
          <a:p>
            <a:r>
              <a:rPr lang="es-CO" sz="1200" b="0" i="0" u="none" strike="noStrike" kern="1200" baseline="0" dirty="0">
                <a:solidFill>
                  <a:schemeClr val="tx1"/>
                </a:solidFill>
                <a:latin typeface="+mn-lt"/>
                <a:ea typeface="+mn-ea"/>
                <a:cs typeface="+mn-cs"/>
              </a:rPr>
              <a:t>La administración intermitente es la más parecida a la alimentación habitual y es el método de elección en pacientes conscientes, sobre todo si deambulan, con tracto digestivo sano y vaciado gástrico normal. Nunca debe utilizarse cuando se infunde en intestino. Sus ventajas son que es más fisiológica, de fácil administración, con flexibilidad de horario y más barata. Sus mayores inconvenientes son la mayor facilidad para generar elevados residuos gástricos y una mayor intolerancia digestiva.</a:t>
            </a:r>
            <a:endParaRPr lang="es-ES" dirty="0"/>
          </a:p>
          <a:p>
            <a:endParaRPr lang="es-ES" dirty="0"/>
          </a:p>
          <a:p>
            <a:r>
              <a:rPr lang="es-ES" dirty="0"/>
              <a:t>Con bomba: permite regular exactamente la velocidad de infusión. Es útil en la administración de volúmenes elevados o cuando se utilizan sondas muy finas o fórmulas muy densas. Es el método de elección en pacientes graves y el más recomendable en el paciente hospitalizado. </a:t>
            </a:r>
          </a:p>
          <a:p>
            <a:endParaRPr lang="es-ES" dirty="0"/>
          </a:p>
        </p:txBody>
      </p:sp>
      <p:sp>
        <p:nvSpPr>
          <p:cNvPr id="4" name="3 Marcador de número de diapositiva"/>
          <p:cNvSpPr>
            <a:spLocks noGrp="1"/>
          </p:cNvSpPr>
          <p:nvPr>
            <p:ph type="sldNum" sz="quarter" idx="10"/>
          </p:nvPr>
        </p:nvSpPr>
        <p:spPr/>
        <p:txBody>
          <a:bodyPr/>
          <a:lstStyle/>
          <a:p>
            <a:fld id="{282F5A84-4E53-4195-AB8D-6889269E34C0}" type="slidenum">
              <a:rPr lang="es-CO" smtClean="0">
                <a:solidFill>
                  <a:prstClr val="black"/>
                </a:solidFill>
              </a:rPr>
              <a:pPr/>
              <a:t>7</a:t>
            </a:fld>
            <a:endParaRPr lang="es-CO">
              <a:solidFill>
                <a:prstClr val="black"/>
              </a:solidFill>
            </a:endParaRPr>
          </a:p>
        </p:txBody>
      </p:sp>
    </p:spTree>
    <p:extLst>
      <p:ext uri="{BB962C8B-B14F-4D97-AF65-F5344CB8AC3E}">
        <p14:creationId xmlns:p14="http://schemas.microsoft.com/office/powerpoint/2010/main" val="753855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O" dirty="0"/>
              <a:t>En esta diapositiva se describe indicaciones, ventajas y desventajas de la modalidad de infusión cíclica. </a:t>
            </a:r>
          </a:p>
        </p:txBody>
      </p:sp>
      <p:sp>
        <p:nvSpPr>
          <p:cNvPr id="4" name="3 Marcador de número de diapositiva"/>
          <p:cNvSpPr>
            <a:spLocks noGrp="1"/>
          </p:cNvSpPr>
          <p:nvPr>
            <p:ph type="sldNum" sz="quarter" idx="10"/>
          </p:nvPr>
        </p:nvSpPr>
        <p:spPr/>
        <p:txBody>
          <a:bodyPr/>
          <a:lstStyle/>
          <a:p>
            <a:fld id="{0989960E-AC65-4C07-810B-C9960D61A5D2}" type="slidenum">
              <a:rPr lang="es-CO" smtClean="0"/>
              <a:pPr/>
              <a:t>8</a:t>
            </a:fld>
            <a:endParaRPr lang="es-CO"/>
          </a:p>
        </p:txBody>
      </p:sp>
    </p:spTree>
    <p:extLst>
      <p:ext uri="{BB962C8B-B14F-4D97-AF65-F5344CB8AC3E}">
        <p14:creationId xmlns:p14="http://schemas.microsoft.com/office/powerpoint/2010/main" val="4061375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200" b="0" i="0" u="none" strike="noStrike" kern="1200" baseline="0" dirty="0">
                <a:solidFill>
                  <a:schemeClr val="tx1"/>
                </a:solidFill>
                <a:latin typeface="+mn-lt"/>
                <a:ea typeface="+mn-ea"/>
                <a:cs typeface="+mn-cs"/>
              </a:rPr>
              <a:t>Es el método de preferencia para la alimentación enteral domiciliaria, en pacientes conscientes y estables con adecuada función gastrointestinal. Permite, si es necesario, que el paciente retome sus actividades diarias y mantenga los horarios normales de alimentación.</a:t>
            </a:r>
          </a:p>
          <a:p>
            <a:r>
              <a:rPr lang="es-CO" sz="1200" b="0" i="0" u="none" strike="noStrike" kern="1200" baseline="0" dirty="0">
                <a:solidFill>
                  <a:schemeClr val="tx1"/>
                </a:solidFill>
                <a:latin typeface="+mn-lt"/>
                <a:ea typeface="+mn-ea"/>
                <a:cs typeface="+mn-cs"/>
              </a:rPr>
              <a:t>La diarrea podría considerarse como una manifestación frecuente de intolerancia a este método cuando el volumen o la velocidad de infusión son demasiado altos. En el paciente crítico puede no ser bien tolerado porque predispone a anormalidades metabólicas y Gastroparesia.</a:t>
            </a:r>
            <a:endParaRPr lang="es-ES" dirty="0"/>
          </a:p>
        </p:txBody>
      </p:sp>
      <p:sp>
        <p:nvSpPr>
          <p:cNvPr id="4" name="Marcador de número de diapositiva 3"/>
          <p:cNvSpPr>
            <a:spLocks noGrp="1"/>
          </p:cNvSpPr>
          <p:nvPr>
            <p:ph type="sldNum" sz="quarter" idx="10"/>
          </p:nvPr>
        </p:nvSpPr>
        <p:spPr/>
        <p:txBody>
          <a:bodyPr/>
          <a:lstStyle/>
          <a:p>
            <a:fld id="{0989960E-AC65-4C07-810B-C9960D61A5D2}" type="slidenum">
              <a:rPr lang="es-CO" smtClean="0"/>
              <a:pPr/>
              <a:t>9</a:t>
            </a:fld>
            <a:endParaRPr lang="es-CO"/>
          </a:p>
        </p:txBody>
      </p:sp>
    </p:spTree>
    <p:extLst>
      <p:ext uri="{BB962C8B-B14F-4D97-AF65-F5344CB8AC3E}">
        <p14:creationId xmlns:p14="http://schemas.microsoft.com/office/powerpoint/2010/main" val="259244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O"/>
          </a:p>
        </p:txBody>
      </p:sp>
      <p:sp>
        <p:nvSpPr>
          <p:cNvPr id="4" name="Marcador de fecha 3"/>
          <p:cNvSpPr>
            <a:spLocks noGrp="1"/>
          </p:cNvSpPr>
          <p:nvPr>
            <p:ph type="dt" sz="half" idx="10"/>
          </p:nvPr>
        </p:nvSpPr>
        <p:spPr/>
        <p:txBody>
          <a:bodyPr/>
          <a:lstStyle/>
          <a:p>
            <a:fld id="{F3291CC8-1BF0-4D39-8BF8-9394A21365EB}" type="datetimeFigureOut">
              <a:rPr lang="es-CO" smtClean="0"/>
              <a:pPr/>
              <a:t>5/10/20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C29DFD6-0408-4F50-AD43-A578F038F630}" type="slidenum">
              <a:rPr lang="es-CO" smtClean="0"/>
              <a:pPr/>
              <a:t>‹Nº›</a:t>
            </a:fld>
            <a:endParaRPr lang="es-CO"/>
          </a:p>
        </p:txBody>
      </p:sp>
    </p:spTree>
    <p:extLst>
      <p:ext uri="{BB962C8B-B14F-4D97-AF65-F5344CB8AC3E}">
        <p14:creationId xmlns:p14="http://schemas.microsoft.com/office/powerpoint/2010/main" val="3028817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F3291CC8-1BF0-4D39-8BF8-9394A21365EB}" type="datetimeFigureOut">
              <a:rPr lang="es-CO" smtClean="0"/>
              <a:pPr/>
              <a:t>5/10/20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C29DFD6-0408-4F50-AD43-A578F038F630}" type="slidenum">
              <a:rPr lang="es-CO" smtClean="0"/>
              <a:pPr/>
              <a:t>‹Nº›</a:t>
            </a:fld>
            <a:endParaRPr lang="es-CO"/>
          </a:p>
        </p:txBody>
      </p:sp>
    </p:spTree>
    <p:extLst>
      <p:ext uri="{BB962C8B-B14F-4D97-AF65-F5344CB8AC3E}">
        <p14:creationId xmlns:p14="http://schemas.microsoft.com/office/powerpoint/2010/main" val="422888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F3291CC8-1BF0-4D39-8BF8-9394A21365EB}" type="datetimeFigureOut">
              <a:rPr lang="es-CO" smtClean="0"/>
              <a:pPr/>
              <a:t>5/10/20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C29DFD6-0408-4F50-AD43-A578F038F630}" type="slidenum">
              <a:rPr lang="es-CO" smtClean="0"/>
              <a:pPr/>
              <a:t>‹Nº›</a:t>
            </a:fld>
            <a:endParaRPr lang="es-CO"/>
          </a:p>
        </p:txBody>
      </p:sp>
    </p:spTree>
    <p:extLst>
      <p:ext uri="{BB962C8B-B14F-4D97-AF65-F5344CB8AC3E}">
        <p14:creationId xmlns:p14="http://schemas.microsoft.com/office/powerpoint/2010/main" val="2182003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4799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O"/>
          </a:p>
        </p:txBody>
      </p:sp>
      <p:sp>
        <p:nvSpPr>
          <p:cNvPr id="4" name="Marcador de fecha 3"/>
          <p:cNvSpPr>
            <a:spLocks noGrp="1"/>
          </p:cNvSpPr>
          <p:nvPr>
            <p:ph type="dt" sz="half" idx="10"/>
          </p:nvPr>
        </p:nvSpPr>
        <p:spPr/>
        <p:txBody>
          <a:bodyPr/>
          <a:lstStyle/>
          <a:p>
            <a:fld id="{F3291CC8-1BF0-4D39-8BF8-9394A21365EB}" type="datetimeFigureOut">
              <a:rPr lang="es-CO" smtClean="0">
                <a:solidFill>
                  <a:prstClr val="black">
                    <a:tint val="75000"/>
                  </a:prstClr>
                </a:solidFill>
              </a:rPr>
              <a:pPr/>
              <a:t>5/10/20</a:t>
            </a:fld>
            <a:endParaRPr lang="es-CO">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CO">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FC29DFD6-0408-4F50-AD43-A578F038F630}"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902509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F3291CC8-1BF0-4D39-8BF8-9394A21365EB}" type="datetimeFigureOut">
              <a:rPr lang="es-CO" smtClean="0">
                <a:solidFill>
                  <a:prstClr val="black">
                    <a:tint val="75000"/>
                  </a:prstClr>
                </a:solidFill>
              </a:rPr>
              <a:pPr/>
              <a:t>5/10/20</a:t>
            </a:fld>
            <a:endParaRPr lang="es-CO">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CO">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FC29DFD6-0408-4F50-AD43-A578F038F630}"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1668010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F3291CC8-1BF0-4D39-8BF8-9394A21365EB}" type="datetimeFigureOut">
              <a:rPr lang="es-CO" smtClean="0">
                <a:solidFill>
                  <a:prstClr val="black">
                    <a:tint val="75000"/>
                  </a:prstClr>
                </a:solidFill>
              </a:rPr>
              <a:pPr/>
              <a:t>5/10/20</a:t>
            </a:fld>
            <a:endParaRPr lang="es-CO">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CO">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FC29DFD6-0408-4F50-AD43-A578F038F630}"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16624611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F3291CC8-1BF0-4D39-8BF8-9394A21365EB}" type="datetimeFigureOut">
              <a:rPr lang="es-CO" smtClean="0">
                <a:solidFill>
                  <a:prstClr val="black">
                    <a:tint val="75000"/>
                  </a:prstClr>
                </a:solidFill>
              </a:rPr>
              <a:pPr/>
              <a:t>5/10/20</a:t>
            </a:fld>
            <a:endParaRPr lang="es-CO">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CO">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FC29DFD6-0408-4F50-AD43-A578F038F630}"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1432801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F3291CC8-1BF0-4D39-8BF8-9394A21365EB}" type="datetimeFigureOut">
              <a:rPr lang="es-CO" smtClean="0">
                <a:solidFill>
                  <a:prstClr val="black">
                    <a:tint val="75000"/>
                  </a:prstClr>
                </a:solidFill>
              </a:rPr>
              <a:pPr/>
              <a:t>5/10/20</a:t>
            </a:fld>
            <a:endParaRPr lang="es-CO">
              <a:solidFill>
                <a:prstClr val="black">
                  <a:tint val="75000"/>
                </a:prstClr>
              </a:solidFill>
            </a:endParaRPr>
          </a:p>
        </p:txBody>
      </p:sp>
      <p:sp>
        <p:nvSpPr>
          <p:cNvPr id="8" name="Marcador de pie de página 7"/>
          <p:cNvSpPr>
            <a:spLocks noGrp="1"/>
          </p:cNvSpPr>
          <p:nvPr>
            <p:ph type="ftr" sz="quarter" idx="11"/>
          </p:nvPr>
        </p:nvSpPr>
        <p:spPr/>
        <p:txBody>
          <a:bodyPr/>
          <a:lstStyle/>
          <a:p>
            <a:endParaRPr lang="es-CO">
              <a:solidFill>
                <a:prstClr val="black">
                  <a:tint val="75000"/>
                </a:prstClr>
              </a:solidFill>
            </a:endParaRPr>
          </a:p>
        </p:txBody>
      </p:sp>
      <p:sp>
        <p:nvSpPr>
          <p:cNvPr id="9" name="Marcador de número de diapositiva 8"/>
          <p:cNvSpPr>
            <a:spLocks noGrp="1"/>
          </p:cNvSpPr>
          <p:nvPr>
            <p:ph type="sldNum" sz="quarter" idx="12"/>
          </p:nvPr>
        </p:nvSpPr>
        <p:spPr/>
        <p:txBody>
          <a:bodyPr/>
          <a:lstStyle/>
          <a:p>
            <a:fld id="{FC29DFD6-0408-4F50-AD43-A578F038F630}"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41005462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lo el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F3291CC8-1BF0-4D39-8BF8-9394A21365EB}" type="datetimeFigureOut">
              <a:rPr lang="es-CO" smtClean="0">
                <a:solidFill>
                  <a:prstClr val="black">
                    <a:tint val="75000"/>
                  </a:prstClr>
                </a:solidFill>
              </a:rPr>
              <a:pPr/>
              <a:t>5/10/20</a:t>
            </a:fld>
            <a:endParaRPr lang="es-CO">
              <a:solidFill>
                <a:prstClr val="black">
                  <a:tint val="75000"/>
                </a:prstClr>
              </a:solidFill>
            </a:endParaRPr>
          </a:p>
        </p:txBody>
      </p:sp>
      <p:sp>
        <p:nvSpPr>
          <p:cNvPr id="4" name="Marcador de pie de página 3"/>
          <p:cNvSpPr>
            <a:spLocks noGrp="1"/>
          </p:cNvSpPr>
          <p:nvPr>
            <p:ph type="ftr" sz="quarter" idx="11"/>
          </p:nvPr>
        </p:nvSpPr>
        <p:spPr/>
        <p:txBody>
          <a:bodyPr/>
          <a:lstStyle/>
          <a:p>
            <a:endParaRPr lang="es-CO">
              <a:solidFill>
                <a:prstClr val="black">
                  <a:tint val="75000"/>
                </a:prstClr>
              </a:solidFill>
            </a:endParaRPr>
          </a:p>
        </p:txBody>
      </p:sp>
      <p:sp>
        <p:nvSpPr>
          <p:cNvPr id="5" name="Marcador de número de diapositiva 4"/>
          <p:cNvSpPr>
            <a:spLocks noGrp="1"/>
          </p:cNvSpPr>
          <p:nvPr>
            <p:ph type="sldNum" sz="quarter" idx="12"/>
          </p:nvPr>
        </p:nvSpPr>
        <p:spPr/>
        <p:txBody>
          <a:bodyPr/>
          <a:lstStyle/>
          <a:p>
            <a:fld id="{FC29DFD6-0408-4F50-AD43-A578F038F630}"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25670664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3291CC8-1BF0-4D39-8BF8-9394A21365EB}" type="datetimeFigureOut">
              <a:rPr lang="es-CO" smtClean="0">
                <a:solidFill>
                  <a:prstClr val="black">
                    <a:tint val="75000"/>
                  </a:prstClr>
                </a:solidFill>
              </a:rPr>
              <a:pPr/>
              <a:t>5/10/20</a:t>
            </a:fld>
            <a:endParaRPr lang="es-CO">
              <a:solidFill>
                <a:prstClr val="black">
                  <a:tint val="75000"/>
                </a:prstClr>
              </a:solidFill>
            </a:endParaRPr>
          </a:p>
        </p:txBody>
      </p:sp>
      <p:sp>
        <p:nvSpPr>
          <p:cNvPr id="3" name="Marcador de pie de página 2"/>
          <p:cNvSpPr>
            <a:spLocks noGrp="1"/>
          </p:cNvSpPr>
          <p:nvPr>
            <p:ph type="ftr" sz="quarter" idx="11"/>
          </p:nvPr>
        </p:nvSpPr>
        <p:spPr/>
        <p:txBody>
          <a:bodyPr/>
          <a:lstStyle/>
          <a:p>
            <a:endParaRPr lang="es-CO">
              <a:solidFill>
                <a:prstClr val="black">
                  <a:tint val="75000"/>
                </a:prstClr>
              </a:solidFill>
            </a:endParaRPr>
          </a:p>
        </p:txBody>
      </p:sp>
      <p:sp>
        <p:nvSpPr>
          <p:cNvPr id="4" name="Marcador de número de diapositiva 3"/>
          <p:cNvSpPr>
            <a:spLocks noGrp="1"/>
          </p:cNvSpPr>
          <p:nvPr>
            <p:ph type="sldNum" sz="quarter" idx="12"/>
          </p:nvPr>
        </p:nvSpPr>
        <p:spPr/>
        <p:txBody>
          <a:bodyPr/>
          <a:lstStyle/>
          <a:p>
            <a:fld id="{FC29DFD6-0408-4F50-AD43-A578F038F630}"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111774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F3291CC8-1BF0-4D39-8BF8-9394A21365EB}" type="datetimeFigureOut">
              <a:rPr lang="es-CO" smtClean="0"/>
              <a:pPr/>
              <a:t>5/10/20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C29DFD6-0408-4F50-AD43-A578F038F630}" type="slidenum">
              <a:rPr lang="es-CO" smtClean="0"/>
              <a:pPr/>
              <a:t>‹Nº›</a:t>
            </a:fld>
            <a:endParaRPr lang="es-CO"/>
          </a:p>
        </p:txBody>
      </p:sp>
    </p:spTree>
    <p:extLst>
      <p:ext uri="{BB962C8B-B14F-4D97-AF65-F5344CB8AC3E}">
        <p14:creationId xmlns:p14="http://schemas.microsoft.com/office/powerpoint/2010/main" val="32580596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F3291CC8-1BF0-4D39-8BF8-9394A21365EB}" type="datetimeFigureOut">
              <a:rPr lang="es-CO" smtClean="0">
                <a:solidFill>
                  <a:prstClr val="black">
                    <a:tint val="75000"/>
                  </a:prstClr>
                </a:solidFill>
              </a:rPr>
              <a:pPr/>
              <a:t>5/10/20</a:t>
            </a:fld>
            <a:endParaRPr lang="es-CO">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CO">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FC29DFD6-0408-4F50-AD43-A578F038F630}"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39934458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F3291CC8-1BF0-4D39-8BF8-9394A21365EB}" type="datetimeFigureOut">
              <a:rPr lang="es-CO" smtClean="0">
                <a:solidFill>
                  <a:prstClr val="black">
                    <a:tint val="75000"/>
                  </a:prstClr>
                </a:solidFill>
              </a:rPr>
              <a:pPr/>
              <a:t>5/10/20</a:t>
            </a:fld>
            <a:endParaRPr lang="es-CO">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CO">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FC29DFD6-0408-4F50-AD43-A578F038F630}"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19073158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F3291CC8-1BF0-4D39-8BF8-9394A21365EB}" type="datetimeFigureOut">
              <a:rPr lang="es-CO" smtClean="0">
                <a:solidFill>
                  <a:prstClr val="black">
                    <a:tint val="75000"/>
                  </a:prstClr>
                </a:solidFill>
              </a:rPr>
              <a:pPr/>
              <a:t>5/10/20</a:t>
            </a:fld>
            <a:endParaRPr lang="es-CO">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CO">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FC29DFD6-0408-4F50-AD43-A578F038F630}"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40263019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F3291CC8-1BF0-4D39-8BF8-9394A21365EB}" type="datetimeFigureOut">
              <a:rPr lang="es-CO" smtClean="0">
                <a:solidFill>
                  <a:prstClr val="black">
                    <a:tint val="75000"/>
                  </a:prstClr>
                </a:solidFill>
              </a:rPr>
              <a:pPr/>
              <a:t>5/10/20</a:t>
            </a:fld>
            <a:endParaRPr lang="es-CO">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CO">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FC29DFD6-0408-4F50-AD43-A578F038F630}"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31004400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77084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O"/>
          </a:p>
        </p:txBody>
      </p:sp>
      <p:sp>
        <p:nvSpPr>
          <p:cNvPr id="4" name="Marcador de fecha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número de diapositiva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4312072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número de diapositiva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2795805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número de diapositiva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6552205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Dos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pie de página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Marcador de número de diapositiva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7758440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a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Marcador de pie de página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9" name="Marcador de número de diapositiva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663767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F3291CC8-1BF0-4D39-8BF8-9394A21365EB}" type="datetimeFigureOut">
              <a:rPr lang="es-CO" smtClean="0"/>
              <a:pPr/>
              <a:t>5/10/20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C29DFD6-0408-4F50-AD43-A578F038F630}" type="slidenum">
              <a:rPr lang="es-CO" smtClean="0"/>
              <a:pPr/>
              <a:t>‹Nº›</a:t>
            </a:fld>
            <a:endParaRPr lang="es-CO"/>
          </a:p>
        </p:txBody>
      </p:sp>
    </p:spTree>
    <p:extLst>
      <p:ext uri="{BB962C8B-B14F-4D97-AF65-F5344CB8AC3E}">
        <p14:creationId xmlns:p14="http://schemas.microsoft.com/office/powerpoint/2010/main" val="21731473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Solo el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Marcador de pie de página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Marcador de número de diapositiva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2501550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En blanc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Marcador de pie de página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Marcador de número de diapositiva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2800947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pie de página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Marcador de número de diapositiva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6451173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Imagen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pie de página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Marcador de número de diapositiva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3884529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ítulo y texto vertic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número de diapositiva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7651560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número de diapositiva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655800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73344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O"/>
          </a:p>
        </p:txBody>
      </p:sp>
      <p:sp>
        <p:nvSpPr>
          <p:cNvPr id="4" name="Marcador de fecha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número de diapositiva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7244547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número de diapositiva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6514738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número de diapositiva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8411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F3291CC8-1BF0-4D39-8BF8-9394A21365EB}" type="datetimeFigureOut">
              <a:rPr lang="es-CO" smtClean="0"/>
              <a:pPr/>
              <a:t>5/10/20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C29DFD6-0408-4F50-AD43-A578F038F630}" type="slidenum">
              <a:rPr lang="es-CO" smtClean="0"/>
              <a:pPr/>
              <a:t>‹Nº›</a:t>
            </a:fld>
            <a:endParaRPr lang="es-CO"/>
          </a:p>
        </p:txBody>
      </p:sp>
    </p:spTree>
    <p:extLst>
      <p:ext uri="{BB962C8B-B14F-4D97-AF65-F5344CB8AC3E}">
        <p14:creationId xmlns:p14="http://schemas.microsoft.com/office/powerpoint/2010/main" val="350810015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Dos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pie de página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Marcador de número de diapositiva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17689497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a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Marcador de pie de página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9" name="Marcador de número de diapositiva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1430222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Solo el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Marcador de pie de página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Marcador de número de diapositiva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1794150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En blanc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Marcador de pie de página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Marcador de número de diapositiva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0947710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pie de página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Marcador de número de diapositiva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68046510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Imagen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pie de página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Marcador de número de diapositiva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8173846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ítulo y texto vertic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número de diapositiva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9062927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número de diapositiva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9284541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517769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O"/>
          </a:p>
        </p:txBody>
      </p:sp>
      <p:sp>
        <p:nvSpPr>
          <p:cNvPr id="4" name="Marcador de fecha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número de diapositiva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129917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F3291CC8-1BF0-4D39-8BF8-9394A21365EB}" type="datetimeFigureOut">
              <a:rPr lang="es-CO" smtClean="0"/>
              <a:pPr/>
              <a:t>5/10/20</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FC29DFD6-0408-4F50-AD43-A578F038F630}" type="slidenum">
              <a:rPr lang="es-CO" smtClean="0"/>
              <a:pPr/>
              <a:t>‹Nº›</a:t>
            </a:fld>
            <a:endParaRPr lang="es-CO"/>
          </a:p>
        </p:txBody>
      </p:sp>
    </p:spTree>
    <p:extLst>
      <p:ext uri="{BB962C8B-B14F-4D97-AF65-F5344CB8AC3E}">
        <p14:creationId xmlns:p14="http://schemas.microsoft.com/office/powerpoint/2010/main" val="26858463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número de diapositiva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11368076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número de diapositiva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8835012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Dos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pie de página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Marcador de número de diapositiva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14100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a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Marcador de pie de página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9" name="Marcador de número de diapositiva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37846963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Solo el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Marcador de pie de página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Marcador de número de diapositiva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88347584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En blanc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Marcador de pie de página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Marcador de número de diapositiva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7816269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pie de página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Marcador de número de diapositiva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4163400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Imagen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pie de página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Marcador de número de diapositiva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71318437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ítulo y texto vertic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número de diapositiva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42331782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número de diapositiva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756021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F3291CC8-1BF0-4D39-8BF8-9394A21365EB}" type="datetimeFigureOut">
              <a:rPr lang="es-CO" smtClean="0"/>
              <a:pPr/>
              <a:t>5/10/20</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FC29DFD6-0408-4F50-AD43-A578F038F630}" type="slidenum">
              <a:rPr lang="es-CO" smtClean="0"/>
              <a:pPr/>
              <a:t>‹Nº›</a:t>
            </a:fld>
            <a:endParaRPr lang="es-CO"/>
          </a:p>
        </p:txBody>
      </p:sp>
    </p:spTree>
    <p:extLst>
      <p:ext uri="{BB962C8B-B14F-4D97-AF65-F5344CB8AC3E}">
        <p14:creationId xmlns:p14="http://schemas.microsoft.com/office/powerpoint/2010/main" val="105439652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98070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O"/>
          </a:p>
        </p:txBody>
      </p:sp>
      <p:sp>
        <p:nvSpPr>
          <p:cNvPr id="4" name="Marcador de fecha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número de diapositiva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11538202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número de diapositiva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4738367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número de diapositiva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7900392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Dos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pie de página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Marcador de número de diapositiva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69315939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a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Marcador de pie de página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9" name="Marcador de número de diapositiva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73763952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Solo el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Marcador de pie de página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Marcador de número de diapositiva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675763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En blanc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Marcador de pie de página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Marcador de número de diapositiva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31793068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pie de página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Marcador de número de diapositiva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46518785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Imagen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pie de página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Marcador de número de diapositiva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355385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3291CC8-1BF0-4D39-8BF8-9394A21365EB}" type="datetimeFigureOut">
              <a:rPr lang="es-CO" smtClean="0"/>
              <a:pPr/>
              <a:t>5/10/20</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FC29DFD6-0408-4F50-AD43-A578F038F630}" type="slidenum">
              <a:rPr lang="es-CO" smtClean="0"/>
              <a:pPr/>
              <a:t>‹Nº›</a:t>
            </a:fld>
            <a:endParaRPr lang="es-CO"/>
          </a:p>
        </p:txBody>
      </p:sp>
    </p:spTree>
    <p:extLst>
      <p:ext uri="{BB962C8B-B14F-4D97-AF65-F5344CB8AC3E}">
        <p14:creationId xmlns:p14="http://schemas.microsoft.com/office/powerpoint/2010/main" val="130331681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ítulo y texto vertic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número de diapositiva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29035388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número de diapositiva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51087073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_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4960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F3291CC8-1BF0-4D39-8BF8-9394A21365EB}" type="datetimeFigureOut">
              <a:rPr lang="es-CO" smtClean="0"/>
              <a:pPr/>
              <a:t>5/10/20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C29DFD6-0408-4F50-AD43-A578F038F630}" type="slidenum">
              <a:rPr lang="es-CO" smtClean="0"/>
              <a:pPr/>
              <a:t>‹Nº›</a:t>
            </a:fld>
            <a:endParaRPr lang="es-CO"/>
          </a:p>
        </p:txBody>
      </p:sp>
    </p:spTree>
    <p:extLst>
      <p:ext uri="{BB962C8B-B14F-4D97-AF65-F5344CB8AC3E}">
        <p14:creationId xmlns:p14="http://schemas.microsoft.com/office/powerpoint/2010/main" val="1053441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F3291CC8-1BF0-4D39-8BF8-9394A21365EB}" type="datetimeFigureOut">
              <a:rPr lang="es-CO" smtClean="0"/>
              <a:pPr/>
              <a:t>5/10/20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C29DFD6-0408-4F50-AD43-A578F038F630}" type="slidenum">
              <a:rPr lang="es-CO" smtClean="0"/>
              <a:pPr/>
              <a:t>‹Nº›</a:t>
            </a:fld>
            <a:endParaRPr lang="es-CO"/>
          </a:p>
        </p:txBody>
      </p:sp>
    </p:spTree>
    <p:extLst>
      <p:ext uri="{BB962C8B-B14F-4D97-AF65-F5344CB8AC3E}">
        <p14:creationId xmlns:p14="http://schemas.microsoft.com/office/powerpoint/2010/main" val="329230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291CC8-1BF0-4D39-8BF8-9394A21365EB}" type="datetimeFigureOut">
              <a:rPr lang="es-CO" smtClean="0"/>
              <a:pPr/>
              <a:t>5/10/20</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29DFD6-0408-4F50-AD43-A578F038F630}" type="slidenum">
              <a:rPr lang="es-CO" smtClean="0"/>
              <a:pPr/>
              <a:t>‹Nº›</a:t>
            </a:fld>
            <a:endParaRPr lang="es-CO"/>
          </a:p>
        </p:txBody>
      </p:sp>
    </p:spTree>
    <p:extLst>
      <p:ext uri="{BB962C8B-B14F-4D97-AF65-F5344CB8AC3E}">
        <p14:creationId xmlns:p14="http://schemas.microsoft.com/office/powerpoint/2010/main" val="223531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291CC8-1BF0-4D39-8BF8-9394A21365EB}" type="datetimeFigureOut">
              <a:rPr lang="es-CO" smtClean="0">
                <a:solidFill>
                  <a:prstClr val="black">
                    <a:tint val="75000"/>
                  </a:prstClr>
                </a:solidFill>
              </a:rPr>
              <a:pPr/>
              <a:t>5/10/20</a:t>
            </a:fld>
            <a:endParaRPr lang="es-CO">
              <a:solidFill>
                <a:prstClr val="black">
                  <a:tint val="75000"/>
                </a:prstClr>
              </a:solidFill>
            </a:endParaRP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solidFill>
                <a:prstClr val="black">
                  <a:tint val="75000"/>
                </a:prstClr>
              </a:solidFill>
            </a:endParaRP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29DFD6-0408-4F50-AD43-A578F038F630}"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411910753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88647995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7280326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12831697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3291CC8-1BF0-4D39-8BF8-9394A21365EB}" type="datetimeFigureOut">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5/10/20</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FC29DFD6-0408-4F50-AD43-A578F038F630}" type="slidenum">
              <a:rPr kumimoji="0" lang="es-C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51739854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38.xml"/><Relationship Id="rId5" Type="http://schemas.openxmlformats.org/officeDocument/2006/relationships/image" Target="../media/image7.jpeg"/><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0.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66.xml"/><Relationship Id="rId5" Type="http://schemas.openxmlformats.org/officeDocument/2006/relationships/image" Target="../media/image10.jpeg"/><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556810" y="762238"/>
            <a:ext cx="4999463" cy="1107881"/>
          </a:xfrm>
        </p:spPr>
        <p:txBody>
          <a:bodyPr>
            <a:normAutofit/>
          </a:bodyPr>
          <a:lstStyle/>
          <a:p>
            <a:pPr algn="ctr"/>
            <a:r>
              <a:rPr lang="es-CO" sz="3200" b="1" dirty="0">
                <a:solidFill>
                  <a:srgbClr val="494553"/>
                </a:solidFill>
                <a:ea typeface="Verdana" panose="020B0604030504040204" pitchFamily="34" charset="0"/>
              </a:rPr>
              <a:t>PROFESIONALES</a:t>
            </a:r>
            <a:br>
              <a:rPr lang="es-CO" sz="3200" b="1" dirty="0">
                <a:solidFill>
                  <a:srgbClr val="494553"/>
                </a:solidFill>
                <a:ea typeface="Verdana" panose="020B0604030504040204" pitchFamily="34" charset="0"/>
              </a:rPr>
            </a:br>
            <a:r>
              <a:rPr lang="es-CO" sz="3200" b="1" dirty="0">
                <a:solidFill>
                  <a:srgbClr val="494553"/>
                </a:solidFill>
                <a:ea typeface="Verdana" panose="020B0604030504040204" pitchFamily="34" charset="0"/>
              </a:rPr>
              <a:t>CLÍNICOS</a:t>
            </a:r>
          </a:p>
        </p:txBody>
      </p:sp>
      <p:sp>
        <p:nvSpPr>
          <p:cNvPr id="3" name="Marcador de contenido 2"/>
          <p:cNvSpPr>
            <a:spLocks noGrp="1"/>
          </p:cNvSpPr>
          <p:nvPr>
            <p:ph type="subTitle" idx="1"/>
          </p:nvPr>
        </p:nvSpPr>
        <p:spPr>
          <a:xfrm>
            <a:off x="6673484" y="4145177"/>
            <a:ext cx="5724293" cy="1655762"/>
          </a:xfrm>
        </p:spPr>
        <p:txBody>
          <a:bodyPr>
            <a:noAutofit/>
          </a:bodyPr>
          <a:lstStyle/>
          <a:p>
            <a:pPr marL="0" indent="0" algn="ctr">
              <a:lnSpc>
                <a:spcPct val="100000"/>
              </a:lnSpc>
              <a:buNone/>
            </a:pPr>
            <a:r>
              <a:rPr lang="es-ES_tradnl" sz="3200" b="1" dirty="0">
                <a:solidFill>
                  <a:schemeClr val="bg1"/>
                </a:solidFill>
                <a:latin typeface="Arial" pitchFamily="34" charset="0"/>
                <a:ea typeface="Geneva" pitchFamily="-105" charset="-128"/>
                <a:cs typeface="Arial" pitchFamily="34" charset="0"/>
              </a:rPr>
              <a:t>Métodos y Sistemas de Administración para la Nutrición Enteral</a:t>
            </a:r>
            <a:endParaRPr lang="es-AR" sz="3200" b="1" dirty="0">
              <a:solidFill>
                <a:schemeClr val="bg1"/>
              </a:solidFill>
              <a:latin typeface="Arial" pitchFamily="34" charset="0"/>
              <a:ea typeface="Geneva" pitchFamily="-105" charset="-128"/>
              <a:cs typeface="Arial" pitchFamily="34" charset="0"/>
            </a:endParaRPr>
          </a:p>
        </p:txBody>
      </p:sp>
    </p:spTree>
    <p:extLst>
      <p:ext uri="{BB962C8B-B14F-4D97-AF65-F5344CB8AC3E}">
        <p14:creationId xmlns:p14="http://schemas.microsoft.com/office/powerpoint/2010/main" val="181721603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45989" y="-94733"/>
            <a:ext cx="11467070" cy="1325563"/>
          </a:xfrm>
        </p:spPr>
        <p:txBody>
          <a:bodyPr>
            <a:noAutofit/>
          </a:bodyPr>
          <a:lstStyle/>
          <a:p>
            <a:pPr algn="ctr"/>
            <a:br>
              <a:rPr lang="es-CO" sz="3200" b="1" dirty="0">
                <a:solidFill>
                  <a:srgbClr val="242337"/>
                </a:solidFill>
                <a:latin typeface="Arial" panose="020B0604020202020204" pitchFamily="34" charset="0"/>
                <a:cs typeface="Arial" panose="020B0604020202020204" pitchFamily="34" charset="0"/>
              </a:rPr>
            </a:br>
            <a:r>
              <a:rPr lang="es-ES_tradnl" sz="3200" b="1" dirty="0">
                <a:solidFill>
                  <a:srgbClr val="242337"/>
                </a:solidFill>
                <a:latin typeface="Arial" pitchFamily="34" charset="0"/>
                <a:cs typeface="Arial" pitchFamily="34" charset="0"/>
              </a:rPr>
              <a:t>Método de administración </a:t>
            </a:r>
            <a:r>
              <a:rPr lang="es-CO" sz="3200" b="1" dirty="0">
                <a:solidFill>
                  <a:srgbClr val="242337"/>
                </a:solidFill>
                <a:latin typeface="Arial" pitchFamily="34" charset="0"/>
                <a:cs typeface="Arial" pitchFamily="34" charset="0"/>
              </a:rPr>
              <a:t>de</a:t>
            </a:r>
            <a:br>
              <a:rPr lang="es-CO" sz="3200" b="1" dirty="0">
                <a:solidFill>
                  <a:srgbClr val="242337"/>
                </a:solidFill>
                <a:latin typeface="Arial" pitchFamily="34" charset="0"/>
                <a:cs typeface="Arial" pitchFamily="34" charset="0"/>
              </a:rPr>
            </a:br>
            <a:r>
              <a:rPr lang="es-CO" sz="3200" b="1" dirty="0">
                <a:solidFill>
                  <a:srgbClr val="242337"/>
                </a:solidFill>
                <a:latin typeface="Arial" pitchFamily="34" charset="0"/>
                <a:cs typeface="Arial" pitchFamily="34" charset="0"/>
              </a:rPr>
              <a:t>nutrición enteral</a:t>
            </a:r>
            <a:endParaRPr lang="es-CO" sz="3200" dirty="0">
              <a:solidFill>
                <a:srgbClr val="242337"/>
              </a:solidFill>
              <a:latin typeface="Arial" pitchFamily="34" charset="0"/>
              <a:cs typeface="Arial" pitchFamily="34" charset="0"/>
            </a:endParaRPr>
          </a:p>
        </p:txBody>
      </p:sp>
      <p:graphicFrame>
        <p:nvGraphicFramePr>
          <p:cNvPr id="4" name="3 Diagrama"/>
          <p:cNvGraphicFramePr/>
          <p:nvPr>
            <p:extLst>
              <p:ext uri="{D42A27DB-BD31-4B8C-83A1-F6EECF244321}">
                <p14:modId xmlns:p14="http://schemas.microsoft.com/office/powerpoint/2010/main" val="2684867349"/>
              </p:ext>
            </p:extLst>
          </p:nvPr>
        </p:nvGraphicFramePr>
        <p:xfrm>
          <a:off x="1189579" y="1095281"/>
          <a:ext cx="10089931" cy="50048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6 CuadroTexto"/>
          <p:cNvSpPr txBox="1"/>
          <p:nvPr/>
        </p:nvSpPr>
        <p:spPr>
          <a:xfrm>
            <a:off x="762984" y="5459444"/>
            <a:ext cx="10681855" cy="707886"/>
          </a:xfrm>
          <a:prstGeom prst="rect">
            <a:avLst/>
          </a:prstGeom>
          <a:noFill/>
        </p:spPr>
        <p:txBody>
          <a:bodyPr wrap="square" rtlCol="0">
            <a:spAutoFit/>
          </a:bodyPr>
          <a:lstStyle/>
          <a:p>
            <a:pPr algn="ctr"/>
            <a:r>
              <a:rPr lang="es-CO" sz="2000" dirty="0">
                <a:solidFill>
                  <a:srgbClr val="242337"/>
                </a:solidFill>
                <a:latin typeface="Arial" pitchFamily="34" charset="0"/>
                <a:cs typeface="Arial" pitchFamily="34" charset="0"/>
              </a:rPr>
              <a:t>No hay evidencia de que la alimentación en bolo predispone a la diarrea, distensión abdominal, aspiración en comparación con la alimentación continua</a:t>
            </a:r>
          </a:p>
        </p:txBody>
      </p:sp>
      <p:sp>
        <p:nvSpPr>
          <p:cNvPr id="8" name="7 CuadroTexto"/>
          <p:cNvSpPr txBox="1"/>
          <p:nvPr/>
        </p:nvSpPr>
        <p:spPr>
          <a:xfrm>
            <a:off x="1282537" y="6234544"/>
            <a:ext cx="8728364" cy="400110"/>
          </a:xfrm>
          <a:prstGeom prst="rect">
            <a:avLst/>
          </a:prstGeom>
          <a:noFill/>
        </p:spPr>
        <p:txBody>
          <a:bodyPr wrap="square" rtlCol="0">
            <a:spAutoFit/>
          </a:bodyPr>
          <a:lstStyle/>
          <a:p>
            <a:r>
              <a:rPr lang="es-CO" sz="1000" b="1" i="1" dirty="0">
                <a:solidFill>
                  <a:schemeClr val="bg2">
                    <a:lumMod val="50000"/>
                  </a:schemeClr>
                </a:solidFill>
                <a:latin typeface="Arial" panose="020B0604020202020204" pitchFamily="34" charset="0"/>
                <a:cs typeface="Arial" panose="020B0604020202020204" pitchFamily="34" charset="0"/>
              </a:rPr>
              <a:t>ESPEN </a:t>
            </a:r>
            <a:r>
              <a:rPr lang="es-CO" sz="1000" b="1" i="1" dirty="0" err="1">
                <a:solidFill>
                  <a:schemeClr val="bg2">
                    <a:lumMod val="50000"/>
                  </a:schemeClr>
                </a:solidFill>
                <a:latin typeface="Arial" panose="020B0604020202020204" pitchFamily="34" charset="0"/>
                <a:cs typeface="Arial" panose="020B0604020202020204" pitchFamily="34" charset="0"/>
              </a:rPr>
              <a:t>guideline</a:t>
            </a:r>
            <a:r>
              <a:rPr lang="es-CO" sz="1000" b="1" i="1" dirty="0">
                <a:solidFill>
                  <a:schemeClr val="bg2">
                    <a:lumMod val="50000"/>
                  </a:schemeClr>
                </a:solidFill>
                <a:latin typeface="Arial" panose="020B0604020202020204" pitchFamily="34" charset="0"/>
                <a:cs typeface="Arial" panose="020B0604020202020204" pitchFamily="34" charset="0"/>
              </a:rPr>
              <a:t> on home enteral nutrition, Clinical Nutrition, https://doi.org/10.1016/ j.clnu.2019.04.022</a:t>
            </a:r>
          </a:p>
          <a:p>
            <a:endParaRPr lang="es-CO" sz="1000" b="1" i="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180549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46038" y="282603"/>
            <a:ext cx="11499924" cy="1077218"/>
          </a:xfrm>
          <a:prstGeom prst="rect">
            <a:avLst/>
          </a:prstGeom>
        </p:spPr>
        <p:txBody>
          <a:bodyPr wrap="square">
            <a:spAutoFit/>
          </a:bodyPr>
          <a:lstStyle/>
          <a:p>
            <a:pPr algn="ctr"/>
            <a:r>
              <a:rPr lang="es-CO" sz="3200" b="1" dirty="0">
                <a:solidFill>
                  <a:srgbClr val="242337"/>
                </a:solidFill>
                <a:latin typeface="Arial" pitchFamily="34" charset="0"/>
                <a:cs typeface="Arial" pitchFamily="34" charset="0"/>
              </a:rPr>
              <a:t>Ventajas y desventajas de los </a:t>
            </a:r>
          </a:p>
          <a:p>
            <a:pPr algn="ctr"/>
            <a:r>
              <a:rPr lang="es-CO" sz="3200" b="1" dirty="0">
                <a:solidFill>
                  <a:srgbClr val="242337"/>
                </a:solidFill>
                <a:latin typeface="Arial" pitchFamily="34" charset="0"/>
                <a:cs typeface="Arial" pitchFamily="34" charset="0"/>
              </a:rPr>
              <a:t>métodos de infusión </a:t>
            </a:r>
          </a:p>
        </p:txBody>
      </p:sp>
      <p:graphicFrame>
        <p:nvGraphicFramePr>
          <p:cNvPr id="5" name="4 Tabla"/>
          <p:cNvGraphicFramePr>
            <a:graphicFrameLocks noGrp="1"/>
          </p:cNvGraphicFramePr>
          <p:nvPr>
            <p:extLst>
              <p:ext uri="{D42A27DB-BD31-4B8C-83A1-F6EECF244321}">
                <p14:modId xmlns:p14="http://schemas.microsoft.com/office/powerpoint/2010/main" val="1360823926"/>
              </p:ext>
            </p:extLst>
          </p:nvPr>
        </p:nvGraphicFramePr>
        <p:xfrm>
          <a:off x="977034" y="1797993"/>
          <a:ext cx="10215041" cy="3752744"/>
        </p:xfrm>
        <a:graphic>
          <a:graphicData uri="http://schemas.openxmlformats.org/drawingml/2006/table">
            <a:tbl>
              <a:tblPr firstRow="1" firstCol="1" bandRow="1">
                <a:tableStyleId>{5C22544A-7EE6-4342-B048-85BDC9FD1C3A}</a:tableStyleId>
              </a:tblPr>
              <a:tblGrid>
                <a:gridCol w="1483357">
                  <a:extLst>
                    <a:ext uri="{9D8B030D-6E8A-4147-A177-3AD203B41FA5}">
                      <a16:colId xmlns:a16="http://schemas.microsoft.com/office/drawing/2014/main" val="20000"/>
                    </a:ext>
                  </a:extLst>
                </a:gridCol>
                <a:gridCol w="2679054">
                  <a:extLst>
                    <a:ext uri="{9D8B030D-6E8A-4147-A177-3AD203B41FA5}">
                      <a16:colId xmlns:a16="http://schemas.microsoft.com/office/drawing/2014/main" val="20001"/>
                    </a:ext>
                  </a:extLst>
                </a:gridCol>
                <a:gridCol w="3238179">
                  <a:extLst>
                    <a:ext uri="{9D8B030D-6E8A-4147-A177-3AD203B41FA5}">
                      <a16:colId xmlns:a16="http://schemas.microsoft.com/office/drawing/2014/main" val="20002"/>
                    </a:ext>
                  </a:extLst>
                </a:gridCol>
                <a:gridCol w="2814451">
                  <a:extLst>
                    <a:ext uri="{9D8B030D-6E8A-4147-A177-3AD203B41FA5}">
                      <a16:colId xmlns:a16="http://schemas.microsoft.com/office/drawing/2014/main" val="20003"/>
                    </a:ext>
                  </a:extLst>
                </a:gridCol>
              </a:tblGrid>
              <a:tr h="308699">
                <a:tc>
                  <a:txBody>
                    <a:bodyPr/>
                    <a:lstStyle/>
                    <a:p>
                      <a:pPr algn="ctr">
                        <a:lnSpc>
                          <a:spcPct val="115000"/>
                        </a:lnSpc>
                        <a:spcAft>
                          <a:spcPts val="0"/>
                        </a:spcAft>
                      </a:pPr>
                      <a:r>
                        <a:rPr lang="es-CO" sz="1900" b="1" dirty="0">
                          <a:solidFill>
                            <a:schemeClr val="bg1"/>
                          </a:solidFill>
                          <a:effectLst/>
                          <a:latin typeface="Arial" pitchFamily="34" charset="0"/>
                          <a:cs typeface="Arial" pitchFamily="34" charset="0"/>
                        </a:rPr>
                        <a:t>Método</a:t>
                      </a:r>
                      <a:endParaRPr lang="es-CO" sz="1700" b="1" dirty="0">
                        <a:solidFill>
                          <a:schemeClr val="bg1"/>
                        </a:solidFill>
                        <a:effectLst/>
                        <a:latin typeface="Arial" pitchFamily="34" charset="0"/>
                        <a:ea typeface="Calibri"/>
                        <a:cs typeface="Arial" pitchFamily="34" charset="0"/>
                      </a:endParaRPr>
                    </a:p>
                  </a:txBody>
                  <a:tcPr marL="24095" marR="24095" marT="18071" marB="18071" anchor="ctr">
                    <a:solidFill>
                      <a:schemeClr val="accent5">
                        <a:lumMod val="50000"/>
                      </a:schemeClr>
                    </a:solidFill>
                  </a:tcPr>
                </a:tc>
                <a:tc>
                  <a:txBody>
                    <a:bodyPr/>
                    <a:lstStyle/>
                    <a:p>
                      <a:pPr algn="ctr">
                        <a:lnSpc>
                          <a:spcPct val="115000"/>
                        </a:lnSpc>
                        <a:spcAft>
                          <a:spcPts val="0"/>
                        </a:spcAft>
                      </a:pPr>
                      <a:r>
                        <a:rPr lang="es-CO" sz="1900" dirty="0">
                          <a:solidFill>
                            <a:schemeClr val="bg1"/>
                          </a:solidFill>
                          <a:effectLst/>
                          <a:latin typeface="Arial" pitchFamily="34" charset="0"/>
                          <a:cs typeface="Arial" pitchFamily="34" charset="0"/>
                        </a:rPr>
                        <a:t>Indicaciones</a:t>
                      </a:r>
                      <a:endParaRPr lang="es-CO" sz="1700" dirty="0">
                        <a:solidFill>
                          <a:schemeClr val="bg1"/>
                        </a:solidFill>
                        <a:effectLst/>
                        <a:latin typeface="Arial" pitchFamily="34" charset="0"/>
                        <a:ea typeface="Calibri"/>
                        <a:cs typeface="Arial" pitchFamily="34" charset="0"/>
                      </a:endParaRPr>
                    </a:p>
                  </a:txBody>
                  <a:tcPr marL="24095" marR="24095" marT="18071" marB="18071" anchor="ctr">
                    <a:solidFill>
                      <a:schemeClr val="accent5">
                        <a:lumMod val="50000"/>
                      </a:schemeClr>
                    </a:solidFill>
                  </a:tcPr>
                </a:tc>
                <a:tc>
                  <a:txBody>
                    <a:bodyPr/>
                    <a:lstStyle/>
                    <a:p>
                      <a:pPr algn="ctr">
                        <a:lnSpc>
                          <a:spcPct val="115000"/>
                        </a:lnSpc>
                        <a:spcAft>
                          <a:spcPts val="0"/>
                        </a:spcAft>
                      </a:pPr>
                      <a:r>
                        <a:rPr lang="es-CO" sz="1900" dirty="0">
                          <a:solidFill>
                            <a:schemeClr val="bg1"/>
                          </a:solidFill>
                          <a:effectLst/>
                          <a:latin typeface="Arial" pitchFamily="34" charset="0"/>
                          <a:cs typeface="Arial" pitchFamily="34" charset="0"/>
                        </a:rPr>
                        <a:t>Ventajas</a:t>
                      </a:r>
                      <a:endParaRPr lang="es-CO" sz="1700" dirty="0">
                        <a:solidFill>
                          <a:schemeClr val="bg1"/>
                        </a:solidFill>
                        <a:effectLst/>
                        <a:latin typeface="Arial" pitchFamily="34" charset="0"/>
                        <a:ea typeface="Calibri"/>
                        <a:cs typeface="Arial" pitchFamily="34" charset="0"/>
                      </a:endParaRPr>
                    </a:p>
                  </a:txBody>
                  <a:tcPr marL="24095" marR="24095" marT="18071" marB="18071" anchor="ctr">
                    <a:solidFill>
                      <a:schemeClr val="accent5">
                        <a:lumMod val="50000"/>
                      </a:schemeClr>
                    </a:solidFill>
                  </a:tcPr>
                </a:tc>
                <a:tc>
                  <a:txBody>
                    <a:bodyPr/>
                    <a:lstStyle/>
                    <a:p>
                      <a:pPr algn="ctr">
                        <a:lnSpc>
                          <a:spcPct val="115000"/>
                        </a:lnSpc>
                        <a:spcAft>
                          <a:spcPts val="0"/>
                        </a:spcAft>
                      </a:pPr>
                      <a:r>
                        <a:rPr lang="es-CO" sz="1900" b="1" dirty="0">
                          <a:solidFill>
                            <a:schemeClr val="bg1"/>
                          </a:solidFill>
                          <a:effectLst/>
                          <a:latin typeface="Arial" pitchFamily="34" charset="0"/>
                          <a:cs typeface="Arial" pitchFamily="34" charset="0"/>
                        </a:rPr>
                        <a:t>Desventajas</a:t>
                      </a:r>
                      <a:endParaRPr lang="es-CO" sz="1700" b="1" dirty="0">
                        <a:solidFill>
                          <a:schemeClr val="bg1"/>
                        </a:solidFill>
                        <a:effectLst/>
                        <a:latin typeface="Arial" pitchFamily="34" charset="0"/>
                        <a:ea typeface="Calibri"/>
                        <a:cs typeface="Arial" pitchFamily="34" charset="0"/>
                      </a:endParaRPr>
                    </a:p>
                  </a:txBody>
                  <a:tcPr marL="24095" marR="24095" marT="18071" marB="18071" anchor="ctr">
                    <a:solidFill>
                      <a:schemeClr val="accent5">
                        <a:lumMod val="50000"/>
                      </a:schemeClr>
                    </a:solidFill>
                  </a:tcPr>
                </a:tc>
                <a:extLst>
                  <a:ext uri="{0D108BD9-81ED-4DB2-BD59-A6C34878D82A}">
                    <a16:rowId xmlns:a16="http://schemas.microsoft.com/office/drawing/2014/main" val="10000"/>
                  </a:ext>
                </a:extLst>
              </a:tr>
              <a:tr h="3396036">
                <a:tc>
                  <a:txBody>
                    <a:bodyPr/>
                    <a:lstStyle/>
                    <a:p>
                      <a:pPr algn="ctr">
                        <a:lnSpc>
                          <a:spcPct val="115000"/>
                        </a:lnSpc>
                        <a:spcAft>
                          <a:spcPts val="0"/>
                        </a:spcAft>
                      </a:pPr>
                      <a:endParaRPr lang="es-CO" sz="3000" b="1" dirty="0">
                        <a:solidFill>
                          <a:schemeClr val="tx1"/>
                        </a:solidFill>
                        <a:effectLst/>
                        <a:latin typeface="Arial" pitchFamily="34" charset="0"/>
                        <a:cs typeface="Arial" pitchFamily="34" charset="0"/>
                      </a:endParaRPr>
                    </a:p>
                    <a:p>
                      <a:pPr algn="ctr">
                        <a:lnSpc>
                          <a:spcPct val="115000"/>
                        </a:lnSpc>
                        <a:spcAft>
                          <a:spcPts val="0"/>
                        </a:spcAft>
                      </a:pPr>
                      <a:endParaRPr lang="es-CO" sz="3000" b="1" dirty="0">
                        <a:solidFill>
                          <a:schemeClr val="bg1"/>
                        </a:solidFill>
                        <a:effectLst/>
                        <a:latin typeface="Arial" pitchFamily="34" charset="0"/>
                        <a:cs typeface="Arial" pitchFamily="34" charset="0"/>
                      </a:endParaRPr>
                    </a:p>
                    <a:p>
                      <a:pPr algn="ctr">
                        <a:lnSpc>
                          <a:spcPct val="115000"/>
                        </a:lnSpc>
                        <a:spcAft>
                          <a:spcPts val="0"/>
                        </a:spcAft>
                      </a:pPr>
                      <a:endParaRPr lang="es-CO" sz="1700" b="1" dirty="0">
                        <a:solidFill>
                          <a:schemeClr val="bg1"/>
                        </a:solidFill>
                        <a:effectLst/>
                        <a:latin typeface="Arial" pitchFamily="34" charset="0"/>
                        <a:cs typeface="Arial" pitchFamily="34" charset="0"/>
                      </a:endParaRPr>
                    </a:p>
                    <a:p>
                      <a:pPr algn="ctr">
                        <a:lnSpc>
                          <a:spcPct val="115000"/>
                        </a:lnSpc>
                        <a:spcAft>
                          <a:spcPts val="0"/>
                        </a:spcAft>
                      </a:pPr>
                      <a:r>
                        <a:rPr lang="es-CO" sz="1700" b="1" dirty="0">
                          <a:solidFill>
                            <a:schemeClr val="bg1"/>
                          </a:solidFill>
                          <a:effectLst/>
                          <a:latin typeface="Arial" pitchFamily="34" charset="0"/>
                          <a:cs typeface="Arial" pitchFamily="34" charset="0"/>
                        </a:rPr>
                        <a:t>Intermitente</a:t>
                      </a:r>
                    </a:p>
                    <a:p>
                      <a:pPr algn="ctr">
                        <a:lnSpc>
                          <a:spcPct val="115000"/>
                        </a:lnSpc>
                        <a:spcAft>
                          <a:spcPts val="0"/>
                        </a:spcAft>
                      </a:pPr>
                      <a:r>
                        <a:rPr lang="es-CO" sz="1700" b="1" dirty="0">
                          <a:solidFill>
                            <a:schemeClr val="bg1"/>
                          </a:solidFill>
                          <a:effectLst/>
                          <a:latin typeface="Arial" pitchFamily="34" charset="0"/>
                          <a:cs typeface="Arial" pitchFamily="34" charset="0"/>
                        </a:rPr>
                        <a:t>/Bolos</a:t>
                      </a:r>
                      <a:r>
                        <a:rPr lang="es-CO" sz="1700" dirty="0">
                          <a:solidFill>
                            <a:schemeClr val="bg1"/>
                          </a:solidFill>
                          <a:effectLst/>
                          <a:latin typeface="Arial" pitchFamily="34" charset="0"/>
                          <a:cs typeface="Arial" pitchFamily="34" charset="0"/>
                        </a:rPr>
                        <a:t> </a:t>
                      </a:r>
                      <a:endParaRPr lang="es-CO" sz="1700" dirty="0">
                        <a:solidFill>
                          <a:schemeClr val="bg1"/>
                        </a:solidFill>
                        <a:effectLst/>
                        <a:latin typeface="Arial" pitchFamily="34" charset="0"/>
                        <a:ea typeface="Calibri"/>
                        <a:cs typeface="Arial" pitchFamily="34" charset="0"/>
                      </a:endParaRPr>
                    </a:p>
                  </a:txBody>
                  <a:tcPr marL="24095" marR="24095" marT="18071" marB="18071">
                    <a:solidFill>
                      <a:schemeClr val="accent5">
                        <a:lumMod val="50000"/>
                      </a:schemeClr>
                    </a:solidFill>
                  </a:tcPr>
                </a:tc>
                <a:tc>
                  <a:txBody>
                    <a:bodyPr/>
                    <a:lstStyle/>
                    <a:p>
                      <a:pPr algn="l">
                        <a:lnSpc>
                          <a:spcPct val="115000"/>
                        </a:lnSpc>
                        <a:spcAft>
                          <a:spcPts val="0"/>
                        </a:spcAft>
                      </a:pPr>
                      <a:endParaRPr lang="es-CO" sz="1300" dirty="0">
                        <a:effectLst/>
                        <a:latin typeface="Arial" pitchFamily="34" charset="0"/>
                        <a:cs typeface="Arial" pitchFamily="34" charset="0"/>
                      </a:endParaRPr>
                    </a:p>
                    <a:p>
                      <a:pPr algn="l">
                        <a:lnSpc>
                          <a:spcPct val="115000"/>
                        </a:lnSpc>
                        <a:spcAft>
                          <a:spcPts val="0"/>
                        </a:spcAft>
                      </a:pPr>
                      <a:r>
                        <a:rPr lang="es-CO" sz="1300" dirty="0">
                          <a:effectLst/>
                          <a:latin typeface="Arial" pitchFamily="34" charset="0"/>
                          <a:cs typeface="Arial" pitchFamily="34" charset="0"/>
                        </a:rPr>
                        <a:t>Pacientes ambulatorios o en  centros de atención. </a:t>
                      </a:r>
                    </a:p>
                    <a:p>
                      <a:pPr algn="l">
                        <a:lnSpc>
                          <a:spcPct val="115000"/>
                        </a:lnSpc>
                        <a:spcAft>
                          <a:spcPts val="0"/>
                        </a:spcAft>
                      </a:pPr>
                      <a:endParaRPr lang="es-CO" sz="1300" dirty="0">
                        <a:effectLst/>
                        <a:latin typeface="Arial" pitchFamily="34" charset="0"/>
                        <a:cs typeface="Arial" pitchFamily="34" charset="0"/>
                      </a:endParaRPr>
                    </a:p>
                    <a:p>
                      <a:pPr algn="l">
                        <a:lnSpc>
                          <a:spcPct val="115000"/>
                        </a:lnSpc>
                        <a:spcAft>
                          <a:spcPts val="0"/>
                        </a:spcAft>
                      </a:pPr>
                      <a:r>
                        <a:rPr lang="es-CO" sz="1300" dirty="0">
                          <a:effectLst/>
                          <a:latin typeface="Arial" pitchFamily="34" charset="0"/>
                          <a:cs typeface="Arial" pitchFamily="34" charset="0"/>
                        </a:rPr>
                        <a:t>Recomendado en pacientes estables sin daño neurológico con capacidad para proteger la vía aérea. </a:t>
                      </a:r>
                    </a:p>
                    <a:p>
                      <a:pPr algn="l">
                        <a:lnSpc>
                          <a:spcPct val="115000"/>
                        </a:lnSpc>
                        <a:spcAft>
                          <a:spcPts val="0"/>
                        </a:spcAft>
                      </a:pPr>
                      <a:endParaRPr lang="es-CO" sz="1300" dirty="0">
                        <a:effectLst/>
                        <a:latin typeface="Arial" pitchFamily="34" charset="0"/>
                        <a:cs typeface="Arial" pitchFamily="34" charset="0"/>
                      </a:endParaRPr>
                    </a:p>
                    <a:p>
                      <a:pPr algn="l">
                        <a:lnSpc>
                          <a:spcPct val="115000"/>
                        </a:lnSpc>
                        <a:spcAft>
                          <a:spcPts val="0"/>
                        </a:spcAft>
                      </a:pPr>
                      <a:r>
                        <a:rPr lang="es-CO" sz="1300" dirty="0">
                          <a:effectLst/>
                          <a:latin typeface="Arial" pitchFamily="34" charset="0"/>
                          <a:cs typeface="Arial" pitchFamily="34" charset="0"/>
                        </a:rPr>
                        <a:t>Indicado para pacientes con gastrostomías. </a:t>
                      </a:r>
                    </a:p>
                    <a:p>
                      <a:pPr algn="l">
                        <a:lnSpc>
                          <a:spcPct val="115000"/>
                        </a:lnSpc>
                        <a:spcAft>
                          <a:spcPts val="0"/>
                        </a:spcAft>
                      </a:pPr>
                      <a:endParaRPr lang="es-CO" sz="1300" dirty="0">
                        <a:effectLst/>
                        <a:latin typeface="Arial" pitchFamily="34" charset="0"/>
                        <a:cs typeface="Arial" pitchFamily="34" charset="0"/>
                      </a:endParaRPr>
                    </a:p>
                    <a:p>
                      <a:pPr algn="l">
                        <a:lnSpc>
                          <a:spcPct val="115000"/>
                        </a:lnSpc>
                        <a:spcAft>
                          <a:spcPts val="0"/>
                        </a:spcAft>
                      </a:pPr>
                      <a:r>
                        <a:rPr lang="es-CO" sz="1300" dirty="0">
                          <a:effectLst/>
                          <a:latin typeface="Arial" pitchFamily="34" charset="0"/>
                          <a:cs typeface="Arial" pitchFamily="34" charset="0"/>
                        </a:rPr>
                        <a:t>Volúmenes de 100-400 ml son bien tolerados.</a:t>
                      </a:r>
                      <a:endParaRPr lang="es-CO" sz="1300" dirty="0">
                        <a:effectLst/>
                        <a:latin typeface="Arial" pitchFamily="34" charset="0"/>
                        <a:ea typeface="Calibri"/>
                        <a:cs typeface="Arial" pitchFamily="34" charset="0"/>
                      </a:endParaRPr>
                    </a:p>
                  </a:txBody>
                  <a:tcPr marL="24095" marR="24095" marT="18071" marB="18071"/>
                </a:tc>
                <a:tc>
                  <a:txBody>
                    <a:bodyPr/>
                    <a:lstStyle/>
                    <a:p>
                      <a:pPr marL="342900" lvl="0" indent="-342900" algn="l">
                        <a:lnSpc>
                          <a:spcPct val="115000"/>
                        </a:lnSpc>
                        <a:spcAft>
                          <a:spcPts val="1000"/>
                        </a:spcAft>
                        <a:buSzPts val="1000"/>
                        <a:buFont typeface="Symbol"/>
                        <a:buChar char=""/>
                        <a:tabLst>
                          <a:tab pos="457200" algn="l"/>
                        </a:tabLst>
                      </a:pPr>
                      <a:endParaRPr lang="es-CO" sz="1300" dirty="0">
                        <a:effectLst/>
                        <a:latin typeface="Arial" pitchFamily="34" charset="0"/>
                        <a:cs typeface="Arial" pitchFamily="34" charset="0"/>
                      </a:endParaRPr>
                    </a:p>
                    <a:p>
                      <a:pPr marL="342900" lvl="0" indent="-342900" algn="l">
                        <a:lnSpc>
                          <a:spcPct val="115000"/>
                        </a:lnSpc>
                        <a:spcAft>
                          <a:spcPts val="1000"/>
                        </a:spcAft>
                        <a:buSzPts val="1000"/>
                        <a:buFont typeface="Symbol"/>
                        <a:buNone/>
                        <a:tabLst>
                          <a:tab pos="457200" algn="l"/>
                        </a:tabLst>
                      </a:pPr>
                      <a:r>
                        <a:rPr lang="es-CO" sz="1300" dirty="0">
                          <a:effectLst/>
                          <a:latin typeface="Arial" pitchFamily="34" charset="0"/>
                          <a:cs typeface="Arial" pitchFamily="34" charset="0"/>
                        </a:rPr>
                        <a:t>Más fisiológica que la continua, al asemejarse al patrón de alimentación</a:t>
                      </a:r>
                    </a:p>
                    <a:p>
                      <a:pPr marL="342900" lvl="0" indent="-342900" algn="l">
                        <a:lnSpc>
                          <a:spcPct val="115000"/>
                        </a:lnSpc>
                        <a:spcAft>
                          <a:spcPts val="1000"/>
                        </a:spcAft>
                        <a:buSzPts val="1000"/>
                        <a:buFont typeface="Symbol"/>
                        <a:buNone/>
                        <a:tabLst>
                          <a:tab pos="457200" algn="l"/>
                        </a:tabLst>
                      </a:pPr>
                      <a:r>
                        <a:rPr lang="es-CO" sz="1300" dirty="0">
                          <a:effectLst/>
                          <a:latin typeface="Arial" pitchFamily="34" charset="0"/>
                          <a:cs typeface="Arial" pitchFamily="34" charset="0"/>
                        </a:rPr>
                        <a:t>Más económica, al no requerir de bombas de infusión.</a:t>
                      </a:r>
                    </a:p>
                    <a:p>
                      <a:pPr marL="342900" lvl="0" indent="-342900" algn="l">
                        <a:lnSpc>
                          <a:spcPct val="115000"/>
                        </a:lnSpc>
                        <a:spcAft>
                          <a:spcPts val="1000"/>
                        </a:spcAft>
                        <a:buSzPts val="1000"/>
                        <a:buFont typeface="Symbol"/>
                        <a:buNone/>
                        <a:tabLst>
                          <a:tab pos="457200" algn="l"/>
                        </a:tabLst>
                      </a:pPr>
                      <a:r>
                        <a:rPr lang="es-CO" sz="1300" dirty="0">
                          <a:effectLst/>
                          <a:latin typeface="Arial" pitchFamily="34" charset="0"/>
                          <a:cs typeface="Arial" pitchFamily="34" charset="0"/>
                        </a:rPr>
                        <a:t>Fácil de administrar mediante jeringas o gravedad.</a:t>
                      </a:r>
                    </a:p>
                    <a:p>
                      <a:pPr marL="342900" lvl="0" indent="-342900" algn="l">
                        <a:lnSpc>
                          <a:spcPct val="115000"/>
                        </a:lnSpc>
                        <a:spcAft>
                          <a:spcPts val="1000"/>
                        </a:spcAft>
                        <a:buSzPts val="1000"/>
                        <a:buFont typeface="Symbol"/>
                        <a:buNone/>
                        <a:tabLst>
                          <a:tab pos="457200" algn="l"/>
                        </a:tabLst>
                      </a:pPr>
                      <a:r>
                        <a:rPr lang="es-CO" sz="1300" dirty="0">
                          <a:effectLst/>
                          <a:latin typeface="Arial" pitchFamily="34" charset="0"/>
                          <a:cs typeface="Arial" pitchFamily="34" charset="0"/>
                        </a:rPr>
                        <a:t>Fácil de transportar los instrumentos para la infusión.</a:t>
                      </a:r>
                    </a:p>
                    <a:p>
                      <a:pPr marL="342900" lvl="0" indent="-342900" algn="l">
                        <a:lnSpc>
                          <a:spcPct val="115000"/>
                        </a:lnSpc>
                        <a:spcAft>
                          <a:spcPts val="1000"/>
                        </a:spcAft>
                        <a:buSzPts val="1000"/>
                        <a:buFont typeface="Symbol"/>
                        <a:buNone/>
                        <a:tabLst>
                          <a:tab pos="457200" algn="l"/>
                        </a:tabLst>
                      </a:pPr>
                      <a:r>
                        <a:rPr lang="es-CO" sz="1300" dirty="0">
                          <a:effectLst/>
                          <a:latin typeface="Arial" pitchFamily="34" charset="0"/>
                          <a:cs typeface="Arial" pitchFamily="34" charset="0"/>
                        </a:rPr>
                        <a:t>Fomenta la independencia y movilidad del paciente.</a:t>
                      </a:r>
                      <a:endParaRPr lang="es-CO" sz="1300" dirty="0">
                        <a:effectLst/>
                        <a:latin typeface="Arial" pitchFamily="34" charset="0"/>
                        <a:ea typeface="Calibri"/>
                        <a:cs typeface="Arial" pitchFamily="34" charset="0"/>
                      </a:endParaRPr>
                    </a:p>
                  </a:txBody>
                  <a:tcPr marL="24095" marR="24095" marT="18071" marB="18071"/>
                </a:tc>
                <a:tc>
                  <a:txBody>
                    <a:bodyPr/>
                    <a:lstStyle/>
                    <a:p>
                      <a:pPr marL="342900" lvl="0" indent="-342900" algn="l">
                        <a:lnSpc>
                          <a:spcPct val="115000"/>
                        </a:lnSpc>
                        <a:spcAft>
                          <a:spcPts val="1000"/>
                        </a:spcAft>
                        <a:buSzPts val="1000"/>
                        <a:buFont typeface="Symbol"/>
                        <a:buChar char=""/>
                        <a:tabLst>
                          <a:tab pos="457200" algn="l"/>
                        </a:tabLst>
                      </a:pPr>
                      <a:endParaRPr lang="es-CO" sz="1300" dirty="0">
                        <a:effectLst/>
                        <a:latin typeface="Arial" pitchFamily="34" charset="0"/>
                        <a:cs typeface="Arial" pitchFamily="34" charset="0"/>
                      </a:endParaRPr>
                    </a:p>
                    <a:p>
                      <a:pPr marL="342900" lvl="0" indent="-342900" algn="l">
                        <a:lnSpc>
                          <a:spcPct val="115000"/>
                        </a:lnSpc>
                        <a:spcAft>
                          <a:spcPts val="1000"/>
                        </a:spcAft>
                        <a:buSzPts val="1000"/>
                        <a:buFont typeface="Symbol"/>
                        <a:buNone/>
                        <a:tabLst>
                          <a:tab pos="457200" algn="l"/>
                        </a:tabLst>
                      </a:pPr>
                      <a:r>
                        <a:rPr lang="es-CO" sz="1300" dirty="0">
                          <a:effectLst/>
                          <a:latin typeface="Arial" pitchFamily="34" charset="0"/>
                          <a:cs typeface="Arial" pitchFamily="34" charset="0"/>
                        </a:rPr>
                        <a:t>  Pobre tolerancia</a:t>
                      </a:r>
                      <a:r>
                        <a:rPr lang="es-CO" sz="1300" baseline="0" dirty="0">
                          <a:effectLst/>
                          <a:latin typeface="Arial" pitchFamily="34" charset="0"/>
                          <a:cs typeface="Arial" pitchFamily="34" charset="0"/>
                        </a:rPr>
                        <a:t> </a:t>
                      </a:r>
                      <a:r>
                        <a:rPr lang="es-CO" sz="1300" dirty="0">
                          <a:effectLst/>
                          <a:latin typeface="Arial" pitchFamily="34" charset="0"/>
                          <a:cs typeface="Arial" pitchFamily="34" charset="0"/>
                        </a:rPr>
                        <a:t>en intestino delgado.</a:t>
                      </a:r>
                    </a:p>
                    <a:p>
                      <a:pPr marL="342900" lvl="0" indent="-342900" algn="l">
                        <a:lnSpc>
                          <a:spcPct val="115000"/>
                        </a:lnSpc>
                        <a:spcAft>
                          <a:spcPts val="1000"/>
                        </a:spcAft>
                        <a:buSzPts val="1000"/>
                        <a:buFont typeface="Symbol"/>
                        <a:buNone/>
                        <a:tabLst>
                          <a:tab pos="457200" algn="l"/>
                        </a:tabLst>
                      </a:pPr>
                      <a:endParaRPr lang="es-CO" sz="1300" dirty="0">
                        <a:effectLst/>
                        <a:latin typeface="Arial" pitchFamily="34" charset="0"/>
                        <a:cs typeface="Arial" pitchFamily="34" charset="0"/>
                      </a:endParaRPr>
                    </a:p>
                    <a:p>
                      <a:pPr marL="342900" lvl="0" indent="-342900" algn="l">
                        <a:lnSpc>
                          <a:spcPct val="115000"/>
                        </a:lnSpc>
                        <a:spcAft>
                          <a:spcPts val="1000"/>
                        </a:spcAft>
                        <a:buSzPts val="1000"/>
                        <a:buFont typeface="Symbol"/>
                        <a:buNone/>
                        <a:tabLst>
                          <a:tab pos="457200" algn="l"/>
                        </a:tabLst>
                      </a:pPr>
                      <a:r>
                        <a:rPr lang="es-CO" sz="1300" dirty="0">
                          <a:effectLst/>
                          <a:latin typeface="Arial" pitchFamily="34" charset="0"/>
                          <a:cs typeface="Arial" pitchFamily="34" charset="0"/>
                        </a:rPr>
                        <a:t>   Infusiones rápidas incrementan la intolerancia gastrointestinal, presentándose :</a:t>
                      </a:r>
                    </a:p>
                    <a:p>
                      <a:pPr marL="342900" lvl="0" indent="-342900" algn="l">
                        <a:lnSpc>
                          <a:spcPct val="115000"/>
                        </a:lnSpc>
                        <a:spcAft>
                          <a:spcPts val="1000"/>
                        </a:spcAft>
                        <a:buSzPts val="1000"/>
                        <a:buFont typeface="Symbol"/>
                        <a:buNone/>
                        <a:tabLst>
                          <a:tab pos="457200" algn="l"/>
                        </a:tabLst>
                      </a:pPr>
                      <a:r>
                        <a:rPr lang="es-CO" sz="1300" dirty="0">
                          <a:effectLst/>
                          <a:latin typeface="Arial" pitchFamily="34" charset="0"/>
                          <a:cs typeface="Arial" pitchFamily="34" charset="0"/>
                        </a:rPr>
                        <a:t>          Náuseas</a:t>
                      </a:r>
                    </a:p>
                    <a:p>
                      <a:pPr marL="342900" lvl="0" indent="-342900" algn="l">
                        <a:lnSpc>
                          <a:spcPct val="115000"/>
                        </a:lnSpc>
                        <a:spcAft>
                          <a:spcPts val="1000"/>
                        </a:spcAft>
                        <a:buSzPts val="1000"/>
                        <a:buFont typeface="Symbol"/>
                        <a:buNone/>
                        <a:tabLst>
                          <a:tab pos="457200" algn="l"/>
                        </a:tabLst>
                      </a:pPr>
                      <a:r>
                        <a:rPr lang="es-CO" sz="1300" dirty="0">
                          <a:effectLst/>
                          <a:latin typeface="Arial" pitchFamily="34" charset="0"/>
                          <a:cs typeface="Arial" pitchFamily="34" charset="0"/>
                        </a:rPr>
                        <a:t>          Vómitos</a:t>
                      </a:r>
                    </a:p>
                    <a:p>
                      <a:pPr marL="342900" lvl="0" indent="-342900" algn="l">
                        <a:lnSpc>
                          <a:spcPct val="115000"/>
                        </a:lnSpc>
                        <a:spcAft>
                          <a:spcPts val="1000"/>
                        </a:spcAft>
                        <a:buSzPts val="1000"/>
                        <a:buFont typeface="Symbol"/>
                        <a:buNone/>
                        <a:tabLst>
                          <a:tab pos="457200" algn="l"/>
                        </a:tabLst>
                      </a:pPr>
                      <a:r>
                        <a:rPr lang="es-CO" sz="1300" dirty="0">
                          <a:effectLst/>
                          <a:latin typeface="Arial" pitchFamily="34" charset="0"/>
                          <a:cs typeface="Arial" pitchFamily="34" charset="0"/>
                        </a:rPr>
                        <a:t>         Distención abdominal </a:t>
                      </a:r>
                    </a:p>
                    <a:p>
                      <a:pPr marL="342900" lvl="0" indent="-342900" algn="l">
                        <a:lnSpc>
                          <a:spcPct val="115000"/>
                        </a:lnSpc>
                        <a:spcAft>
                          <a:spcPts val="1000"/>
                        </a:spcAft>
                        <a:buSzPts val="1000"/>
                        <a:buFont typeface="Symbol"/>
                        <a:buNone/>
                        <a:tabLst>
                          <a:tab pos="457200" algn="l"/>
                        </a:tabLst>
                      </a:pPr>
                      <a:r>
                        <a:rPr lang="es-CO" sz="1300" dirty="0">
                          <a:effectLst/>
                          <a:latin typeface="Arial" pitchFamily="34" charset="0"/>
                          <a:cs typeface="Arial" pitchFamily="34" charset="0"/>
                        </a:rPr>
                        <a:t>          Diarrea.</a:t>
                      </a:r>
                      <a:endParaRPr lang="es-CO" sz="1300" dirty="0">
                        <a:effectLst/>
                        <a:latin typeface="Arial" pitchFamily="34" charset="0"/>
                        <a:ea typeface="Calibri"/>
                        <a:cs typeface="Arial" pitchFamily="34" charset="0"/>
                      </a:endParaRPr>
                    </a:p>
                  </a:txBody>
                  <a:tcPr marL="24095" marR="24095" marT="18071" marB="18071"/>
                </a:tc>
                <a:extLst>
                  <a:ext uri="{0D108BD9-81ED-4DB2-BD59-A6C34878D82A}">
                    <a16:rowId xmlns:a16="http://schemas.microsoft.com/office/drawing/2014/main" val="10001"/>
                  </a:ext>
                </a:extLst>
              </a:tr>
            </a:tbl>
          </a:graphicData>
        </a:graphic>
      </p:graphicFrame>
      <p:sp>
        <p:nvSpPr>
          <p:cNvPr id="8" name="7 CuadroTexto"/>
          <p:cNvSpPr txBox="1"/>
          <p:nvPr/>
        </p:nvSpPr>
        <p:spPr>
          <a:xfrm>
            <a:off x="977034" y="5785444"/>
            <a:ext cx="10700395" cy="253916"/>
          </a:xfrm>
          <a:prstGeom prst="rect">
            <a:avLst/>
          </a:prstGeom>
          <a:noFill/>
        </p:spPr>
        <p:txBody>
          <a:bodyPr wrap="square" rtlCol="0">
            <a:spAutoFit/>
          </a:bodyPr>
          <a:lstStyle/>
          <a:p>
            <a:r>
              <a:rPr lang="en-US" sz="1000" b="1" i="1" dirty="0">
                <a:solidFill>
                  <a:schemeClr val="bg2">
                    <a:lumMod val="50000"/>
                  </a:schemeClr>
                </a:solidFill>
                <a:latin typeface="Arial" pitchFamily="34" charset="0"/>
                <a:cs typeface="Arial" pitchFamily="34" charset="0"/>
              </a:rPr>
              <a:t>Thompson C. Ch. 4. Initiation, </a:t>
            </a:r>
            <a:r>
              <a:rPr lang="en-US" sz="1000" b="1" i="1" dirty="0" err="1">
                <a:solidFill>
                  <a:schemeClr val="bg2">
                    <a:lumMod val="50000"/>
                  </a:schemeClr>
                </a:solidFill>
                <a:latin typeface="Arial" pitchFamily="34" charset="0"/>
                <a:cs typeface="Arial" pitchFamily="34" charset="0"/>
              </a:rPr>
              <a:t>Advacement</a:t>
            </a:r>
            <a:r>
              <a:rPr lang="en-US" sz="1000" b="1" i="1" dirty="0">
                <a:solidFill>
                  <a:schemeClr val="bg2">
                    <a:lumMod val="50000"/>
                  </a:schemeClr>
                </a:solidFill>
                <a:latin typeface="Arial" pitchFamily="34" charset="0"/>
                <a:cs typeface="Arial" pitchFamily="34" charset="0"/>
              </a:rPr>
              <a:t>, and Transition of Enteral Feeding. En: </a:t>
            </a:r>
            <a:r>
              <a:rPr lang="en-US" sz="1000" b="1" i="1" dirty="0" err="1">
                <a:solidFill>
                  <a:schemeClr val="bg2">
                    <a:lumMod val="50000"/>
                  </a:schemeClr>
                </a:solidFill>
                <a:latin typeface="Arial" pitchFamily="34" charset="0"/>
                <a:cs typeface="Arial" pitchFamily="34" charset="0"/>
              </a:rPr>
              <a:t>Charney</a:t>
            </a:r>
            <a:r>
              <a:rPr lang="en-US" sz="1000" b="1" i="1" dirty="0">
                <a:solidFill>
                  <a:schemeClr val="bg2">
                    <a:lumMod val="50000"/>
                  </a:schemeClr>
                </a:solidFill>
                <a:latin typeface="Arial" pitchFamily="34" charset="0"/>
                <a:cs typeface="Arial" pitchFamily="34" charset="0"/>
              </a:rPr>
              <a:t> P. ADA Pocket Guide to enteral nutrition. American Dietetic Association.</a:t>
            </a:r>
            <a:endParaRPr lang="es-CO" sz="1000" b="1" i="1" dirty="0">
              <a:solidFill>
                <a:schemeClr val="bg2">
                  <a:lumMod val="50000"/>
                </a:schemeClr>
              </a:solidFill>
              <a:latin typeface="Arial" pitchFamily="34" charset="0"/>
              <a:cs typeface="Arial" pitchFamily="34" charset="0"/>
            </a:endParaRPr>
          </a:p>
        </p:txBody>
      </p:sp>
      <p:sp>
        <p:nvSpPr>
          <p:cNvPr id="9" name="8 CuadroTexto"/>
          <p:cNvSpPr txBox="1"/>
          <p:nvPr/>
        </p:nvSpPr>
        <p:spPr>
          <a:xfrm>
            <a:off x="977034" y="5923534"/>
            <a:ext cx="8563534" cy="553998"/>
          </a:xfrm>
          <a:prstGeom prst="rect">
            <a:avLst/>
          </a:prstGeom>
          <a:noFill/>
        </p:spPr>
        <p:txBody>
          <a:bodyPr wrap="square" rtlCol="0">
            <a:spAutoFit/>
          </a:bodyPr>
          <a:lstStyle/>
          <a:p>
            <a:r>
              <a:rPr lang="es-CO" sz="1000" b="1" i="1" dirty="0" err="1">
                <a:solidFill>
                  <a:schemeClr val="bg2">
                    <a:lumMod val="50000"/>
                  </a:schemeClr>
                </a:solidFill>
                <a:latin typeface="Arial" pitchFamily="34" charset="0"/>
                <a:cs typeface="Arial" pitchFamily="34" charset="0"/>
              </a:rPr>
              <a:t>Bankhead</a:t>
            </a:r>
            <a:r>
              <a:rPr lang="es-CO" sz="1000" b="1" i="1" dirty="0">
                <a:solidFill>
                  <a:schemeClr val="bg2">
                    <a:lumMod val="50000"/>
                  </a:schemeClr>
                </a:solidFill>
                <a:latin typeface="Arial" pitchFamily="34" charset="0"/>
                <a:cs typeface="Arial" pitchFamily="34" charset="0"/>
              </a:rPr>
              <a:t> R, </a:t>
            </a:r>
            <a:r>
              <a:rPr lang="es-CO" sz="1000" b="1" i="1" dirty="0" err="1">
                <a:solidFill>
                  <a:schemeClr val="bg2">
                    <a:lumMod val="50000"/>
                  </a:schemeClr>
                </a:solidFill>
                <a:latin typeface="Arial" pitchFamily="34" charset="0"/>
                <a:cs typeface="Arial" pitchFamily="34" charset="0"/>
              </a:rPr>
              <a:t>Boullata</a:t>
            </a:r>
            <a:r>
              <a:rPr lang="es-CO" sz="1000" b="1" i="1" dirty="0">
                <a:solidFill>
                  <a:schemeClr val="bg2">
                    <a:lumMod val="50000"/>
                  </a:schemeClr>
                </a:solidFill>
                <a:latin typeface="Arial" pitchFamily="34" charset="0"/>
                <a:cs typeface="Arial" pitchFamily="34" charset="0"/>
              </a:rPr>
              <a:t> J, </a:t>
            </a:r>
            <a:r>
              <a:rPr lang="es-CO" sz="1000" b="1" i="1" dirty="0" err="1">
                <a:solidFill>
                  <a:schemeClr val="bg2">
                    <a:lumMod val="50000"/>
                  </a:schemeClr>
                </a:solidFill>
                <a:latin typeface="Arial" pitchFamily="34" charset="0"/>
                <a:cs typeface="Arial" pitchFamily="34" charset="0"/>
              </a:rPr>
              <a:t>Brantley</a:t>
            </a:r>
            <a:r>
              <a:rPr lang="es-CO" sz="1000" b="1" i="1" dirty="0">
                <a:solidFill>
                  <a:schemeClr val="bg2">
                    <a:lumMod val="50000"/>
                  </a:schemeClr>
                </a:solidFill>
                <a:latin typeface="Arial" pitchFamily="34" charset="0"/>
                <a:cs typeface="Arial" pitchFamily="34" charset="0"/>
              </a:rPr>
              <a:t> S, </a:t>
            </a:r>
            <a:r>
              <a:rPr lang="es-CO" sz="1000" b="1" i="1" dirty="0" err="1">
                <a:solidFill>
                  <a:schemeClr val="bg2">
                    <a:lumMod val="50000"/>
                  </a:schemeClr>
                </a:solidFill>
                <a:latin typeface="Arial" pitchFamily="34" charset="0"/>
                <a:cs typeface="Arial" pitchFamily="34" charset="0"/>
              </a:rPr>
              <a:t>Corkins</a:t>
            </a:r>
            <a:r>
              <a:rPr lang="es-CO" sz="1000" b="1" i="1" dirty="0">
                <a:solidFill>
                  <a:schemeClr val="bg2">
                    <a:lumMod val="50000"/>
                  </a:schemeClr>
                </a:solidFill>
                <a:latin typeface="Arial" pitchFamily="34" charset="0"/>
                <a:cs typeface="Arial" pitchFamily="34" charset="0"/>
              </a:rPr>
              <a:t> M, </a:t>
            </a:r>
            <a:r>
              <a:rPr lang="es-CO" sz="1000" b="1" i="1" dirty="0" err="1">
                <a:solidFill>
                  <a:schemeClr val="bg2">
                    <a:lumMod val="50000"/>
                  </a:schemeClr>
                </a:solidFill>
                <a:latin typeface="Arial" pitchFamily="34" charset="0"/>
                <a:cs typeface="Arial" pitchFamily="34" charset="0"/>
              </a:rPr>
              <a:t>Guenter</a:t>
            </a:r>
            <a:r>
              <a:rPr lang="es-CO" sz="1000" b="1" i="1" dirty="0">
                <a:solidFill>
                  <a:schemeClr val="bg2">
                    <a:lumMod val="50000"/>
                  </a:schemeClr>
                </a:solidFill>
                <a:latin typeface="Arial" pitchFamily="34" charset="0"/>
                <a:cs typeface="Arial" pitchFamily="34" charset="0"/>
              </a:rPr>
              <a:t> P, </a:t>
            </a:r>
            <a:r>
              <a:rPr lang="es-CO" sz="1000" b="1" i="1" dirty="0" err="1">
                <a:solidFill>
                  <a:schemeClr val="bg2">
                    <a:lumMod val="50000"/>
                  </a:schemeClr>
                </a:solidFill>
                <a:latin typeface="Arial" pitchFamily="34" charset="0"/>
                <a:cs typeface="Arial" pitchFamily="34" charset="0"/>
              </a:rPr>
              <a:t>Krenitsky</a:t>
            </a:r>
            <a:r>
              <a:rPr lang="es-CO" sz="1000" b="1" i="1" dirty="0">
                <a:solidFill>
                  <a:schemeClr val="bg2">
                    <a:lumMod val="50000"/>
                  </a:schemeClr>
                </a:solidFill>
                <a:latin typeface="Arial" pitchFamily="34" charset="0"/>
                <a:cs typeface="Arial" pitchFamily="34" charset="0"/>
              </a:rPr>
              <a:t> J, et al. A.S.P.E.N. Enteral Nutrition </a:t>
            </a:r>
          </a:p>
          <a:p>
            <a:r>
              <a:rPr lang="es-CO" sz="1000" b="1" i="1" dirty="0" err="1">
                <a:solidFill>
                  <a:schemeClr val="bg2">
                    <a:lumMod val="50000"/>
                  </a:schemeClr>
                </a:solidFill>
                <a:latin typeface="Arial" pitchFamily="34" charset="0"/>
                <a:cs typeface="Arial" pitchFamily="34" charset="0"/>
              </a:rPr>
              <a:t>Practice</a:t>
            </a:r>
            <a:r>
              <a:rPr lang="es-CO" sz="1000" b="1" i="1" dirty="0">
                <a:solidFill>
                  <a:schemeClr val="bg2">
                    <a:lumMod val="50000"/>
                  </a:schemeClr>
                </a:solidFill>
                <a:latin typeface="Arial" pitchFamily="34" charset="0"/>
                <a:cs typeface="Arial" pitchFamily="34" charset="0"/>
              </a:rPr>
              <a:t> Recommendations. J </a:t>
            </a:r>
            <a:r>
              <a:rPr lang="es-CO" sz="1000" b="1" i="1" dirty="0" err="1">
                <a:solidFill>
                  <a:schemeClr val="bg2">
                    <a:lumMod val="50000"/>
                  </a:schemeClr>
                </a:solidFill>
                <a:latin typeface="Arial" pitchFamily="34" charset="0"/>
                <a:cs typeface="Arial" pitchFamily="34" charset="0"/>
              </a:rPr>
              <a:t>Parenter</a:t>
            </a:r>
            <a:r>
              <a:rPr lang="es-CO" sz="1000" b="1" i="1" dirty="0">
                <a:solidFill>
                  <a:schemeClr val="bg2">
                    <a:lumMod val="50000"/>
                  </a:schemeClr>
                </a:solidFill>
                <a:latin typeface="Arial" pitchFamily="34" charset="0"/>
                <a:cs typeface="Arial" pitchFamily="34" charset="0"/>
              </a:rPr>
              <a:t> </a:t>
            </a:r>
            <a:r>
              <a:rPr lang="es-CO" sz="1000" b="1" i="1" dirty="0" err="1">
                <a:solidFill>
                  <a:schemeClr val="bg2">
                    <a:lumMod val="50000"/>
                  </a:schemeClr>
                </a:solidFill>
                <a:latin typeface="Arial" pitchFamily="34" charset="0"/>
                <a:cs typeface="Arial" pitchFamily="34" charset="0"/>
              </a:rPr>
              <a:t>Enter</a:t>
            </a:r>
            <a:r>
              <a:rPr lang="es-CO" sz="1000" b="1" i="1" dirty="0">
                <a:solidFill>
                  <a:schemeClr val="bg2">
                    <a:lumMod val="50000"/>
                  </a:schemeClr>
                </a:solidFill>
                <a:latin typeface="Arial" pitchFamily="34" charset="0"/>
                <a:cs typeface="Arial" pitchFamily="34" charset="0"/>
              </a:rPr>
              <a:t> Nutr. marzo de 2009;33(2):122-67.</a:t>
            </a:r>
          </a:p>
          <a:p>
            <a:r>
              <a:rPr lang="en-US" sz="1000" b="1" i="1" dirty="0">
                <a:solidFill>
                  <a:schemeClr val="bg2">
                    <a:lumMod val="50000"/>
                  </a:schemeClr>
                </a:solidFill>
                <a:latin typeface="Arial" pitchFamily="34" charset="0"/>
                <a:cs typeface="Arial" pitchFamily="34" charset="0"/>
              </a:rPr>
              <a:t>Simons R, et al. (2017). A Survey of bolus feeding practices in the UK home enteral feeding population. Clinical Nutrition ESPEN; 22: 122</a:t>
            </a:r>
            <a:endParaRPr lang="es-CO" sz="1000" b="1" i="1" dirty="0">
              <a:solidFill>
                <a:schemeClr val="bg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65087452"/>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3967" y="230188"/>
            <a:ext cx="10972800" cy="1096962"/>
          </a:xfrm>
        </p:spPr>
        <p:txBody>
          <a:bodyPr>
            <a:normAutofit/>
          </a:bodyPr>
          <a:lstStyle/>
          <a:p>
            <a:pPr algn="ctr"/>
            <a:r>
              <a:rPr lang="es-CO" sz="3200" b="1" dirty="0">
                <a:solidFill>
                  <a:srgbClr val="242337"/>
                </a:solidFill>
                <a:latin typeface="Arial" pitchFamily="34" charset="0"/>
                <a:cs typeface="Arial" pitchFamily="34" charset="0"/>
              </a:rPr>
              <a:t>   Sistemas de administración </a:t>
            </a:r>
            <a:br>
              <a:rPr lang="es-CO" sz="3200" b="1" dirty="0">
                <a:solidFill>
                  <a:srgbClr val="242337"/>
                </a:solidFill>
                <a:latin typeface="Arial" pitchFamily="34" charset="0"/>
                <a:cs typeface="Arial" pitchFamily="34" charset="0"/>
              </a:rPr>
            </a:br>
            <a:r>
              <a:rPr lang="es-CO" sz="3200" b="1" dirty="0">
                <a:solidFill>
                  <a:srgbClr val="242337"/>
                </a:solidFill>
                <a:latin typeface="Arial" pitchFamily="34" charset="0"/>
                <a:cs typeface="Arial" pitchFamily="34" charset="0"/>
              </a:rPr>
              <a:t>  de la NE: gravedad /bomba de infusión </a:t>
            </a:r>
          </a:p>
        </p:txBody>
      </p:sp>
      <p:sp>
        <p:nvSpPr>
          <p:cNvPr id="3" name="2 Rectángulo redondeado"/>
          <p:cNvSpPr/>
          <p:nvPr/>
        </p:nvSpPr>
        <p:spPr>
          <a:xfrm>
            <a:off x="649077" y="2268639"/>
            <a:ext cx="5142197" cy="3449255"/>
          </a:xfrm>
          <a:prstGeom prst="roundRect">
            <a:avLst/>
          </a:prstGeom>
          <a:solidFill>
            <a:srgbClr val="1F4E79"/>
          </a:solidFill>
        </p:spPr>
        <p:style>
          <a:lnRef idx="1">
            <a:schemeClr val="accent1"/>
          </a:lnRef>
          <a:fillRef idx="2">
            <a:schemeClr val="accent1"/>
          </a:fillRef>
          <a:effectRef idx="1">
            <a:schemeClr val="accent1"/>
          </a:effectRef>
          <a:fontRef idx="minor">
            <a:schemeClr val="dk1"/>
          </a:fontRef>
        </p:style>
        <p:txBody>
          <a:bodyPr rtlCol="0" anchor="ctr"/>
          <a:lstStyle/>
          <a:p>
            <a:pPr>
              <a:lnSpc>
                <a:spcPct val="150000"/>
              </a:lnSpc>
              <a:buSzPct val="85000"/>
            </a:pPr>
            <a:endParaRPr lang="es-ES_tradnl" sz="2800" b="1" dirty="0">
              <a:solidFill>
                <a:schemeClr val="bg1"/>
              </a:solidFill>
              <a:latin typeface="Arial" pitchFamily="34" charset="0"/>
              <a:ea typeface="Geneva" pitchFamily="-105" charset="-128"/>
              <a:cs typeface="Arial" pitchFamily="34" charset="0"/>
            </a:endParaRPr>
          </a:p>
          <a:p>
            <a:pPr>
              <a:buSzPct val="85000"/>
            </a:pPr>
            <a:r>
              <a:rPr lang="es-ES_tradnl" sz="1600" b="1" dirty="0">
                <a:solidFill>
                  <a:schemeClr val="bg1"/>
                </a:solidFill>
                <a:latin typeface="Arial" pitchFamily="34" charset="0"/>
                <a:ea typeface="Geneva" pitchFamily="-105" charset="-128"/>
                <a:cs typeface="Arial" pitchFamily="34" charset="0"/>
              </a:rPr>
              <a:t>El volumen de la fórmula se ajusta por gotas /minuto. Influenciado por:</a:t>
            </a:r>
          </a:p>
          <a:p>
            <a:pPr marL="742950" lvl="1" indent="-285750">
              <a:lnSpc>
                <a:spcPct val="150000"/>
              </a:lnSpc>
              <a:buSzPct val="85000"/>
              <a:buFont typeface="Arial" panose="020B0604020202020204" pitchFamily="34" charset="0"/>
              <a:buChar char="•"/>
            </a:pPr>
            <a:r>
              <a:rPr lang="es-ES_tradnl" sz="1600" dirty="0">
                <a:solidFill>
                  <a:schemeClr val="bg1"/>
                </a:solidFill>
                <a:latin typeface="Arial" pitchFamily="34" charset="0"/>
                <a:ea typeface="Arial" pitchFamily="34" charset="0"/>
                <a:cs typeface="Arial" pitchFamily="34" charset="0"/>
              </a:rPr>
              <a:t>Posición del paciente</a:t>
            </a:r>
          </a:p>
          <a:p>
            <a:pPr marL="742950" lvl="1" indent="-285750">
              <a:lnSpc>
                <a:spcPct val="150000"/>
              </a:lnSpc>
              <a:buSzPct val="85000"/>
              <a:buFont typeface="Arial" panose="020B0604020202020204" pitchFamily="34" charset="0"/>
              <a:buChar char="•"/>
            </a:pPr>
            <a:r>
              <a:rPr lang="es-ES_tradnl" sz="1600" dirty="0">
                <a:solidFill>
                  <a:schemeClr val="bg1"/>
                </a:solidFill>
                <a:latin typeface="Arial" pitchFamily="34" charset="0"/>
                <a:ea typeface="Arial" pitchFamily="34" charset="0"/>
                <a:cs typeface="Arial" pitchFamily="34" charset="0"/>
              </a:rPr>
              <a:t>Altura de colgado del contenedor</a:t>
            </a:r>
          </a:p>
          <a:p>
            <a:pPr marL="742950" lvl="1" indent="-285750">
              <a:lnSpc>
                <a:spcPct val="150000"/>
              </a:lnSpc>
              <a:buSzPct val="85000"/>
              <a:buFont typeface="Arial" panose="020B0604020202020204" pitchFamily="34" charset="0"/>
              <a:buChar char="•"/>
            </a:pPr>
            <a:r>
              <a:rPr lang="es-ES_tradnl" sz="1600" dirty="0">
                <a:solidFill>
                  <a:schemeClr val="bg1"/>
                </a:solidFill>
                <a:latin typeface="Arial" pitchFamily="34" charset="0"/>
                <a:ea typeface="Arial" pitchFamily="34" charset="0"/>
                <a:cs typeface="Arial" pitchFamily="34" charset="0"/>
              </a:rPr>
              <a:t>Tipo de fórmula</a:t>
            </a:r>
          </a:p>
          <a:p>
            <a:pPr marL="742950" lvl="1" indent="-285750">
              <a:lnSpc>
                <a:spcPct val="150000"/>
              </a:lnSpc>
              <a:buSzPct val="85000"/>
              <a:buFont typeface="Arial" panose="020B0604020202020204" pitchFamily="34" charset="0"/>
              <a:buChar char="•"/>
            </a:pPr>
            <a:r>
              <a:rPr lang="es-ES_tradnl" sz="1600" dirty="0">
                <a:solidFill>
                  <a:schemeClr val="bg1"/>
                </a:solidFill>
                <a:latin typeface="Arial" pitchFamily="34" charset="0"/>
                <a:ea typeface="Arial" pitchFamily="34" charset="0"/>
                <a:cs typeface="Arial" pitchFamily="34" charset="0"/>
              </a:rPr>
              <a:t>Tipo de sonda </a:t>
            </a:r>
            <a:endParaRPr kumimoji="0" lang="es-CO" sz="1600" b="1" i="0" u="none" strike="noStrike" kern="1200" cap="none" spc="0" normalizeH="0" baseline="0" noProof="0" dirty="0">
              <a:ln>
                <a:noFill/>
              </a:ln>
              <a:solidFill>
                <a:schemeClr val="bg1"/>
              </a:solidFill>
              <a:effectLst/>
              <a:uLnTx/>
              <a:uFillTx/>
              <a:latin typeface="Arial" pitchFamily="34" charset="0"/>
              <a:cs typeface="Arial" pitchFamily="34" charset="0"/>
            </a:endParaRPr>
          </a:p>
        </p:txBody>
      </p:sp>
      <p:sp>
        <p:nvSpPr>
          <p:cNvPr id="4" name="3 CuadroTexto"/>
          <p:cNvSpPr txBox="1"/>
          <p:nvPr/>
        </p:nvSpPr>
        <p:spPr>
          <a:xfrm>
            <a:off x="595327" y="2336680"/>
            <a:ext cx="5523470" cy="523220"/>
          </a:xfrm>
          <a:prstGeom prst="rect">
            <a:avLst/>
          </a:prstGeom>
          <a:noFill/>
        </p:spPr>
        <p:txBody>
          <a:bodyPr wrap="square" rtlCol="0">
            <a:spAutoFit/>
          </a:bodyPr>
          <a:lstStyle/>
          <a:p>
            <a:pPr algn="ctr"/>
            <a:r>
              <a:rPr lang="es-CO" sz="2800" b="1" dirty="0">
                <a:solidFill>
                  <a:schemeClr val="bg1"/>
                </a:solidFill>
                <a:latin typeface="Arial" pitchFamily="34" charset="0"/>
                <a:cs typeface="Arial" pitchFamily="34" charset="0"/>
              </a:rPr>
              <a:t>Gravedad</a:t>
            </a:r>
            <a:endParaRPr lang="es-CO" sz="2800" dirty="0">
              <a:solidFill>
                <a:schemeClr val="bg1"/>
              </a:solidFill>
            </a:endParaRPr>
          </a:p>
        </p:txBody>
      </p:sp>
      <p:sp>
        <p:nvSpPr>
          <p:cNvPr id="5" name="4 Rectángulo redondeado"/>
          <p:cNvSpPr/>
          <p:nvPr/>
        </p:nvSpPr>
        <p:spPr>
          <a:xfrm>
            <a:off x="6414448" y="2313529"/>
            <a:ext cx="5140421" cy="3381215"/>
          </a:xfrm>
          <a:prstGeom prst="roundRect">
            <a:avLst/>
          </a:prstGeom>
          <a:solidFill>
            <a:srgbClr val="1F4E79"/>
          </a:solidFill>
        </p:spPr>
        <p:style>
          <a:lnRef idx="1">
            <a:schemeClr val="accent6"/>
          </a:lnRef>
          <a:fillRef idx="2">
            <a:schemeClr val="accent6"/>
          </a:fillRef>
          <a:effectRef idx="1">
            <a:schemeClr val="accent6"/>
          </a:effectRef>
          <a:fontRef idx="minor">
            <a:schemeClr val="dk1"/>
          </a:fontRef>
        </p:style>
        <p:txBody>
          <a:bodyPr rtlCol="0" anchor="ctr"/>
          <a:lstStyle/>
          <a:p>
            <a:pPr>
              <a:spcBef>
                <a:spcPct val="45000"/>
              </a:spcBef>
              <a:buSzPct val="85000"/>
            </a:pPr>
            <a:endParaRPr lang="es-ES_tradnl" sz="2200" dirty="0">
              <a:solidFill>
                <a:schemeClr val="bg1"/>
              </a:solidFill>
              <a:latin typeface="Arial" pitchFamily="34" charset="0"/>
              <a:ea typeface="Geneva" pitchFamily="-105" charset="-128"/>
              <a:cs typeface="Arial" pitchFamily="34" charset="0"/>
            </a:endParaRPr>
          </a:p>
          <a:p>
            <a:pPr>
              <a:spcBef>
                <a:spcPct val="45000"/>
              </a:spcBef>
              <a:buSzPct val="85000"/>
            </a:pPr>
            <a:endParaRPr lang="es-ES_tradnl" sz="2200" dirty="0">
              <a:solidFill>
                <a:schemeClr val="bg1"/>
              </a:solidFill>
              <a:latin typeface="Arial" pitchFamily="34" charset="0"/>
              <a:ea typeface="Geneva" pitchFamily="-105" charset="-128"/>
              <a:cs typeface="Arial" pitchFamily="34" charset="0"/>
            </a:endParaRPr>
          </a:p>
          <a:p>
            <a:pPr marL="285750" indent="-285750">
              <a:spcBef>
                <a:spcPct val="45000"/>
              </a:spcBef>
              <a:buSzPct val="85000"/>
              <a:buFont typeface="Arial" panose="020B0604020202020204" pitchFamily="34" charset="0"/>
              <a:buChar char="•"/>
            </a:pPr>
            <a:r>
              <a:rPr lang="es-ES_tradnl" sz="1600" dirty="0">
                <a:solidFill>
                  <a:schemeClr val="bg1"/>
                </a:solidFill>
                <a:latin typeface="Arial" pitchFamily="34" charset="0"/>
                <a:ea typeface="Geneva" pitchFamily="-105" charset="-128"/>
                <a:cs typeface="Arial" pitchFamily="34" charset="0"/>
              </a:rPr>
              <a:t>Control preciso del flujo de infusión.</a:t>
            </a:r>
          </a:p>
          <a:p>
            <a:pPr marL="285750" indent="-285750">
              <a:spcBef>
                <a:spcPct val="45000"/>
              </a:spcBef>
              <a:buSzPct val="85000"/>
              <a:buFont typeface="Arial" panose="020B0604020202020204" pitchFamily="34" charset="0"/>
              <a:buChar char="•"/>
            </a:pPr>
            <a:r>
              <a:rPr lang="es-ES_tradnl" sz="1600" dirty="0">
                <a:solidFill>
                  <a:schemeClr val="bg1"/>
                </a:solidFill>
                <a:latin typeface="Arial" pitchFamily="34" charset="0"/>
                <a:ea typeface="Geneva" pitchFamily="-105" charset="-128"/>
                <a:cs typeface="Arial" pitchFamily="34" charset="0"/>
              </a:rPr>
              <a:t>Mayor seguridad que por gravedad.</a:t>
            </a:r>
          </a:p>
          <a:p>
            <a:pPr marL="285750" indent="-285750">
              <a:spcBef>
                <a:spcPct val="45000"/>
              </a:spcBef>
              <a:buSzPct val="85000"/>
              <a:buFont typeface="Arial" panose="020B0604020202020204" pitchFamily="34" charset="0"/>
              <a:buChar char="•"/>
            </a:pPr>
            <a:r>
              <a:rPr lang="es-ES_tradnl" sz="1600" dirty="0">
                <a:solidFill>
                  <a:schemeClr val="bg1"/>
                </a:solidFill>
                <a:latin typeface="Arial" pitchFamily="34" charset="0"/>
                <a:ea typeface="Geneva" pitchFamily="-105" charset="-128"/>
                <a:cs typeface="Arial" pitchFamily="34" charset="0"/>
              </a:rPr>
              <a:t>Reducen riesgo de aspiración</a:t>
            </a:r>
          </a:p>
          <a:p>
            <a:pPr marL="285750" indent="-285750">
              <a:spcBef>
                <a:spcPct val="45000"/>
              </a:spcBef>
              <a:buSzPct val="85000"/>
              <a:buFont typeface="Arial" panose="020B0604020202020204" pitchFamily="34" charset="0"/>
              <a:buChar char="•"/>
            </a:pPr>
            <a:r>
              <a:rPr lang="es-ES_tradnl" sz="1600" dirty="0">
                <a:solidFill>
                  <a:schemeClr val="bg1"/>
                </a:solidFill>
                <a:latin typeface="Arial" pitchFamily="34" charset="0"/>
                <a:ea typeface="Geneva" pitchFamily="-105" charset="-128"/>
                <a:cs typeface="Arial" pitchFamily="34" charset="0"/>
              </a:rPr>
              <a:t>Se recomienda en administración post pilórica.</a:t>
            </a:r>
          </a:p>
          <a:p>
            <a:pPr marL="285750" indent="-285750">
              <a:spcBef>
                <a:spcPct val="45000"/>
              </a:spcBef>
              <a:buSzPct val="85000"/>
              <a:buFont typeface="Arial" panose="020B0604020202020204" pitchFamily="34" charset="0"/>
              <a:buChar char="•"/>
            </a:pPr>
            <a:r>
              <a:rPr lang="es-ES_tradnl" sz="1600" dirty="0">
                <a:solidFill>
                  <a:schemeClr val="bg1"/>
                </a:solidFill>
                <a:latin typeface="Arial" pitchFamily="34" charset="0"/>
                <a:ea typeface="Geneva" pitchFamily="-105" charset="-128"/>
                <a:cs typeface="Arial" pitchFamily="34" charset="0"/>
              </a:rPr>
              <a:t>Uso frecuente en unidad de cuidado intensivo</a:t>
            </a:r>
          </a:p>
        </p:txBody>
      </p:sp>
      <p:sp>
        <p:nvSpPr>
          <p:cNvPr id="6" name="5 CuadroTexto"/>
          <p:cNvSpPr txBox="1"/>
          <p:nvPr/>
        </p:nvSpPr>
        <p:spPr>
          <a:xfrm>
            <a:off x="6233883" y="2424006"/>
            <a:ext cx="5958117" cy="523220"/>
          </a:xfrm>
          <a:prstGeom prst="rect">
            <a:avLst/>
          </a:prstGeom>
          <a:noFill/>
        </p:spPr>
        <p:txBody>
          <a:bodyPr wrap="square" rtlCol="0">
            <a:spAutoFit/>
          </a:bodyPr>
          <a:lstStyle/>
          <a:p>
            <a:pPr algn="ctr"/>
            <a:r>
              <a:rPr lang="es-CO" sz="2800" b="1" dirty="0">
                <a:solidFill>
                  <a:schemeClr val="bg1"/>
                </a:solidFill>
                <a:latin typeface="Arial" pitchFamily="34" charset="0"/>
                <a:cs typeface="Arial" pitchFamily="34" charset="0"/>
              </a:rPr>
              <a:t>Bomba de infusión</a:t>
            </a:r>
            <a:endParaRPr lang="es-CO" sz="2800" dirty="0">
              <a:solidFill>
                <a:schemeClr val="bg1"/>
              </a:solidFill>
            </a:endParaRPr>
          </a:p>
        </p:txBody>
      </p:sp>
      <p:sp>
        <p:nvSpPr>
          <p:cNvPr id="7" name="6 CuadroTexto"/>
          <p:cNvSpPr txBox="1"/>
          <p:nvPr/>
        </p:nvSpPr>
        <p:spPr>
          <a:xfrm>
            <a:off x="759839" y="6071139"/>
            <a:ext cx="10948087" cy="400110"/>
          </a:xfrm>
          <a:prstGeom prst="rect">
            <a:avLst/>
          </a:prstGeom>
          <a:noFill/>
        </p:spPr>
        <p:txBody>
          <a:bodyPr wrap="square" rtlCol="0">
            <a:spAutoFit/>
          </a:bodyPr>
          <a:lstStyle/>
          <a:p>
            <a:r>
              <a:rPr lang="en-GB" sz="1000" b="1" i="1" dirty="0">
                <a:solidFill>
                  <a:schemeClr val="bg2">
                    <a:lumMod val="50000"/>
                  </a:schemeClr>
                </a:solidFill>
                <a:latin typeface="Arial" pitchFamily="34" charset="0"/>
                <a:ea typeface="Geneva" pitchFamily="-105" charset="-128"/>
              </a:rPr>
              <a:t>Jones BJM, Payne S, Silk DBA: Indication for pump- assisted enteral feeding. Lancet 1980;1:1057-8</a:t>
            </a:r>
            <a:endParaRPr lang="es-ES" sz="1000" b="1" i="1" dirty="0">
              <a:solidFill>
                <a:schemeClr val="bg2">
                  <a:lumMod val="50000"/>
                </a:schemeClr>
              </a:solidFill>
              <a:latin typeface="Arial" pitchFamily="34" charset="0"/>
              <a:ea typeface="Geneva" pitchFamily="-105" charset="-128"/>
            </a:endParaRPr>
          </a:p>
          <a:p>
            <a:endParaRPr lang="es-CO" sz="1000" b="1" i="1" dirty="0">
              <a:solidFill>
                <a:schemeClr val="bg2">
                  <a:lumMod val="50000"/>
                </a:schemeClr>
              </a:solidFill>
            </a:endParaRPr>
          </a:p>
        </p:txBody>
      </p:sp>
    </p:spTree>
    <p:extLst>
      <p:ext uri="{BB962C8B-B14F-4D97-AF65-F5344CB8AC3E}">
        <p14:creationId xmlns:p14="http://schemas.microsoft.com/office/powerpoint/2010/main" val="2373396786"/>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160" y="219548"/>
            <a:ext cx="10972800" cy="1096962"/>
          </a:xfrm>
        </p:spPr>
        <p:txBody>
          <a:bodyPr>
            <a:normAutofit/>
          </a:bodyPr>
          <a:lstStyle/>
          <a:p>
            <a:pPr algn="ctr"/>
            <a:r>
              <a:rPr lang="es-CO" sz="3200" b="1" dirty="0">
                <a:solidFill>
                  <a:srgbClr val="242337"/>
                </a:solidFill>
                <a:latin typeface="Arial" pitchFamily="34" charset="0"/>
                <a:cs typeface="Arial" pitchFamily="34" charset="0"/>
              </a:rPr>
              <a:t>   Sistemas de administración </a:t>
            </a:r>
            <a:br>
              <a:rPr lang="es-CO" sz="3200" b="1" dirty="0">
                <a:solidFill>
                  <a:srgbClr val="242337"/>
                </a:solidFill>
                <a:latin typeface="Arial" pitchFamily="34" charset="0"/>
                <a:cs typeface="Arial" pitchFamily="34" charset="0"/>
              </a:rPr>
            </a:br>
            <a:r>
              <a:rPr lang="es-CO" sz="3200" b="1" dirty="0">
                <a:solidFill>
                  <a:srgbClr val="242337"/>
                </a:solidFill>
                <a:latin typeface="Arial" pitchFamily="34" charset="0"/>
                <a:cs typeface="Arial" pitchFamily="34" charset="0"/>
              </a:rPr>
              <a:t>  de la NE: contenedores y bombas</a:t>
            </a:r>
          </a:p>
        </p:txBody>
      </p:sp>
      <p:sp>
        <p:nvSpPr>
          <p:cNvPr id="3" name="2 Rectángulo redondeado"/>
          <p:cNvSpPr/>
          <p:nvPr/>
        </p:nvSpPr>
        <p:spPr>
          <a:xfrm>
            <a:off x="1409252" y="1785769"/>
            <a:ext cx="9671124" cy="4496697"/>
          </a:xfrm>
          <a:prstGeom prst="roundRect">
            <a:avLst/>
          </a:prstGeom>
          <a:solidFill>
            <a:srgbClr val="1F4E79"/>
          </a:solidFill>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3200" b="1" i="0" u="none" strike="noStrike" kern="1200" cap="none" spc="0" normalizeH="0" baseline="0" noProof="0" dirty="0">
                <a:ln>
                  <a:noFill/>
                </a:ln>
                <a:solidFill>
                  <a:schemeClr val="bg1"/>
                </a:solidFill>
                <a:effectLst/>
                <a:uLnTx/>
                <a:uFillTx/>
                <a:latin typeface="Arial" pitchFamily="34" charset="0"/>
                <a:ea typeface="+mn-ea"/>
                <a:cs typeface="Arial" pitchFamily="34" charset="0"/>
              </a:rPr>
              <a:t>Contenedores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2400" b="1"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2400" b="1" i="0" u="none" strike="noStrike" kern="1200" cap="none" spc="0" normalizeH="0" baseline="0" noProof="0" dirty="0">
                <a:ln>
                  <a:noFill/>
                </a:ln>
                <a:solidFill>
                  <a:schemeClr val="bg1"/>
                </a:solidFill>
                <a:effectLst/>
                <a:uLnTx/>
                <a:uFillTx/>
                <a:latin typeface="Arial" pitchFamily="34" charset="0"/>
                <a:ea typeface="+mn-ea"/>
                <a:cs typeface="Arial" pitchFamily="34" charset="0"/>
              </a:rPr>
              <a:t>Se dispone de 3 tipos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24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s-CO" sz="2400" b="0" i="0" u="none" strike="noStrike" kern="1200" cap="none" spc="0" normalizeH="0" baseline="0" noProof="0" dirty="0">
                <a:ln>
                  <a:noFill/>
                </a:ln>
                <a:solidFill>
                  <a:schemeClr val="bg1"/>
                </a:solidFill>
                <a:effectLst/>
                <a:uLnTx/>
                <a:uFillTx/>
                <a:latin typeface="Arial" pitchFamily="34" charset="0"/>
                <a:ea typeface="+mn-ea"/>
                <a:cs typeface="Arial" pitchFamily="34" charset="0"/>
              </a:rPr>
              <a:t>Bolsas                                  (capacidad:500 ml – 1000 ml) </a:t>
            </a:r>
          </a:p>
          <a:p>
            <a:pPr marL="342900" marR="0" lvl="0" indent="-342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s-CO" sz="2400" b="0" i="0" u="none" strike="noStrike" kern="1200" cap="none" spc="0" normalizeH="0" baseline="0" noProof="0" dirty="0">
                <a:ln>
                  <a:noFill/>
                </a:ln>
                <a:solidFill>
                  <a:schemeClr val="bg1"/>
                </a:solidFill>
                <a:effectLst/>
                <a:uLnTx/>
                <a:uFillTx/>
                <a:latin typeface="Arial" pitchFamily="34" charset="0"/>
                <a:ea typeface="+mn-ea"/>
                <a:cs typeface="Arial" pitchFamily="34" charset="0"/>
              </a:rPr>
              <a:t>Contenedores semirrígidos (capacidad:500 -  1000 ml- 1500 ml) </a:t>
            </a:r>
          </a:p>
          <a:p>
            <a:pPr marL="342900" marR="0" lvl="0" indent="-342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s-CO" sz="2400" b="0" i="0" u="none" strike="noStrike" kern="1200" cap="none" spc="0" normalizeH="0" baseline="0" noProof="0" dirty="0">
                <a:ln>
                  <a:noFill/>
                </a:ln>
                <a:solidFill>
                  <a:schemeClr val="bg1"/>
                </a:solidFill>
                <a:effectLst/>
                <a:uLnTx/>
                <a:uFillTx/>
                <a:latin typeface="Arial" pitchFamily="34" charset="0"/>
                <a:ea typeface="+mn-ea"/>
                <a:cs typeface="Arial" pitchFamily="34" charset="0"/>
              </a:rPr>
              <a:t>Contenedores flexibles        (capacidad:500-   1000ml). </a:t>
            </a:r>
          </a:p>
          <a:p>
            <a:pPr marL="342900" marR="0" lvl="0" indent="-342900"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es-CO" sz="24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2400" b="0" i="0" u="none" strike="noStrike" kern="1200" cap="none" spc="0" normalizeH="0" baseline="0" noProof="0" dirty="0">
                <a:ln>
                  <a:noFill/>
                </a:ln>
                <a:solidFill>
                  <a:schemeClr val="bg1"/>
                </a:solidFill>
                <a:effectLst/>
                <a:uLnTx/>
                <a:uFillTx/>
                <a:latin typeface="Arial" pitchFamily="34" charset="0"/>
                <a:ea typeface="+mn-ea"/>
                <a:cs typeface="Arial" pitchFamily="34" charset="0"/>
              </a:rPr>
              <a:t>Están calibrados con escalas de medición de volumen y sólo son compatibles con sistemas de administración de nutrición enteral</a:t>
            </a:r>
          </a:p>
        </p:txBody>
      </p:sp>
    </p:spTree>
    <p:extLst>
      <p:ext uri="{BB962C8B-B14F-4D97-AF65-F5344CB8AC3E}">
        <p14:creationId xmlns:p14="http://schemas.microsoft.com/office/powerpoint/2010/main" val="2373396786"/>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p:cNvSpPr>
            <a:spLocks noGrp="1"/>
          </p:cNvSpPr>
          <p:nvPr>
            <p:ph type="title"/>
          </p:nvPr>
        </p:nvSpPr>
        <p:spPr>
          <a:xfrm>
            <a:off x="0" y="188913"/>
            <a:ext cx="12192000" cy="1079500"/>
          </a:xfrm>
        </p:spPr>
        <p:txBody>
          <a:bodyPr>
            <a:normAutofit/>
          </a:bodyPr>
          <a:lstStyle/>
          <a:p>
            <a:pPr algn="ctr"/>
            <a:r>
              <a:rPr lang="es-CO" sz="3200" b="1" dirty="0">
                <a:solidFill>
                  <a:srgbClr val="242337"/>
                </a:solidFill>
                <a:latin typeface="Arial" pitchFamily="34" charset="0"/>
                <a:cs typeface="Arial" pitchFamily="34" charset="0"/>
              </a:rPr>
              <a:t>Sistemas de administración </a:t>
            </a:r>
            <a:br>
              <a:rPr lang="es-CO" sz="3200" b="1" dirty="0">
                <a:solidFill>
                  <a:srgbClr val="242337"/>
                </a:solidFill>
                <a:latin typeface="Arial" pitchFamily="34" charset="0"/>
                <a:cs typeface="Arial" pitchFamily="34" charset="0"/>
              </a:rPr>
            </a:br>
            <a:r>
              <a:rPr lang="es-CO" sz="3200" b="1" dirty="0">
                <a:solidFill>
                  <a:srgbClr val="242337"/>
                </a:solidFill>
                <a:latin typeface="Arial" pitchFamily="34" charset="0"/>
                <a:cs typeface="Arial" pitchFamily="34" charset="0"/>
              </a:rPr>
              <a:t>  de la NE: contenedores y bombas</a:t>
            </a:r>
            <a:endParaRPr lang="es-CO" sz="3200" b="1" dirty="0">
              <a:solidFill>
                <a:srgbClr val="242337"/>
              </a:solidFill>
              <a:latin typeface="Arial" pitchFamily="34" charset="0"/>
              <a:ea typeface="Geneva" pitchFamily="-105" charset="-128"/>
              <a:cs typeface="Arial" pitchFamily="34" charset="0"/>
            </a:endParaRPr>
          </a:p>
        </p:txBody>
      </p:sp>
      <p:sp>
        <p:nvSpPr>
          <p:cNvPr id="11267" name="2 Marcador de contenido"/>
          <p:cNvSpPr>
            <a:spLocks noGrp="1"/>
          </p:cNvSpPr>
          <p:nvPr>
            <p:ph idx="1"/>
          </p:nvPr>
        </p:nvSpPr>
        <p:spPr>
          <a:xfrm>
            <a:off x="1106053" y="1357624"/>
            <a:ext cx="2508888" cy="1081088"/>
          </a:xfrm>
        </p:spPr>
        <p:txBody>
          <a:bodyPr>
            <a:normAutofit/>
          </a:bodyPr>
          <a:lstStyle/>
          <a:p>
            <a:pPr algn="ctr">
              <a:lnSpc>
                <a:spcPct val="100000"/>
              </a:lnSpc>
              <a:buSzPct val="85000"/>
              <a:buFontTx/>
              <a:buNone/>
            </a:pPr>
            <a:r>
              <a:rPr lang="es-CO" sz="2000" b="1" dirty="0">
                <a:solidFill>
                  <a:srgbClr val="242337"/>
                </a:solidFill>
                <a:latin typeface="Arial" pitchFamily="34" charset="0"/>
                <a:ea typeface="Geneva" pitchFamily="-105" charset="-128"/>
                <a:cs typeface="Arial" pitchFamily="34" charset="0"/>
              </a:rPr>
              <a:t>Contenedores flexibles</a:t>
            </a:r>
          </a:p>
        </p:txBody>
      </p:sp>
      <p:sp>
        <p:nvSpPr>
          <p:cNvPr id="11268" name="14 CuadroTexto"/>
          <p:cNvSpPr txBox="1">
            <a:spLocks noChangeArrowheads="1"/>
          </p:cNvSpPr>
          <p:nvPr/>
        </p:nvSpPr>
        <p:spPr bwMode="auto">
          <a:xfrm>
            <a:off x="9289354" y="1544225"/>
            <a:ext cx="198163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lgn="ctr" eaLnBrk="1" hangingPunct="1"/>
            <a:r>
              <a:rPr lang="es-CO" sz="2000" b="1" dirty="0">
                <a:solidFill>
                  <a:srgbClr val="242337"/>
                </a:solidFill>
                <a:latin typeface="Arial" pitchFamily="34" charset="0"/>
                <a:cs typeface="Arial" pitchFamily="34" charset="0"/>
              </a:rPr>
              <a:t>Contenedores </a:t>
            </a:r>
          </a:p>
          <a:p>
            <a:pPr algn="ctr" eaLnBrk="1" hangingPunct="1"/>
            <a:r>
              <a:rPr lang="es-CO" sz="2000" b="1" dirty="0">
                <a:solidFill>
                  <a:srgbClr val="242337"/>
                </a:solidFill>
                <a:latin typeface="Arial" pitchFamily="34" charset="0"/>
                <a:cs typeface="Arial" pitchFamily="34" charset="0"/>
              </a:rPr>
              <a:t>Semi rígidos</a:t>
            </a:r>
          </a:p>
        </p:txBody>
      </p:sp>
      <p:sp>
        <p:nvSpPr>
          <p:cNvPr id="11269" name="16 CuadroTexto"/>
          <p:cNvSpPr txBox="1">
            <a:spLocks noChangeArrowheads="1"/>
          </p:cNvSpPr>
          <p:nvPr/>
        </p:nvSpPr>
        <p:spPr bwMode="auto">
          <a:xfrm>
            <a:off x="4771577" y="2427511"/>
            <a:ext cx="33612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lgn="ctr" eaLnBrk="1" hangingPunct="1"/>
            <a:r>
              <a:rPr lang="es-CO" sz="2000" b="1" dirty="0">
                <a:solidFill>
                  <a:srgbClr val="242337"/>
                </a:solidFill>
                <a:latin typeface="Arial" pitchFamily="34" charset="0"/>
                <a:cs typeface="Arial" pitchFamily="34" charset="0"/>
              </a:rPr>
              <a:t>Bolsas</a:t>
            </a:r>
          </a:p>
        </p:txBody>
      </p:sp>
      <p:pic>
        <p:nvPicPr>
          <p:cNvPr id="11271" name="Picture 14" descr="Slide10 copy.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4278" y="3037110"/>
            <a:ext cx="3393017" cy="26225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pic>
        <p:nvPicPr>
          <p:cNvPr id="2050" name="Picture 2" descr="Resultado de imagen para nutricion enteral  LPC abbott"/>
          <p:cNvPicPr>
            <a:picLocks noChangeAspect="1" noChangeArrowheads="1"/>
          </p:cNvPicPr>
          <p:nvPr/>
        </p:nvPicPr>
        <p:blipFill>
          <a:blip r:embed="rId4"/>
          <a:srcRect l="45248" t="4845" r="13712" b="4644"/>
          <a:stretch>
            <a:fillRect/>
          </a:stretch>
        </p:blipFill>
        <p:spPr bwMode="auto">
          <a:xfrm>
            <a:off x="399564" y="2194319"/>
            <a:ext cx="3933021" cy="3977089"/>
          </a:xfrm>
          <a:prstGeom prst="roundRect">
            <a:avLst>
              <a:gd name="adj" fmla="val 8594"/>
            </a:avLst>
          </a:prstGeom>
          <a:solidFill>
            <a:srgbClr val="FFFFFF">
              <a:shade val="85000"/>
            </a:srgbClr>
          </a:solidFill>
          <a:ln>
            <a:noFill/>
          </a:ln>
          <a:effectLst>
            <a:reflection blurRad="12700" endPos="0" dist="5000" dir="5400000" sy="-100000" algn="bl" rotWithShape="0"/>
          </a:effectLst>
        </p:spPr>
      </p:pic>
      <p:sp>
        <p:nvSpPr>
          <p:cNvPr id="10" name="9 Rectángulo"/>
          <p:cNvSpPr/>
          <p:nvPr/>
        </p:nvSpPr>
        <p:spPr>
          <a:xfrm>
            <a:off x="1916935" y="5321147"/>
            <a:ext cx="804231" cy="37457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052" name="Picture 4" descr="Imagen relacionada"/>
          <p:cNvPicPr>
            <a:picLocks noChangeAspect="1" noChangeArrowheads="1"/>
          </p:cNvPicPr>
          <p:nvPr/>
        </p:nvPicPr>
        <p:blipFill>
          <a:blip r:embed="rId5"/>
          <a:srcRect/>
          <a:stretch>
            <a:fillRect/>
          </a:stretch>
        </p:blipFill>
        <p:spPr bwMode="auto">
          <a:xfrm>
            <a:off x="8774233" y="2239975"/>
            <a:ext cx="2925208" cy="3999124"/>
          </a:xfrm>
          <a:prstGeom prst="roundRect">
            <a:avLst>
              <a:gd name="adj" fmla="val 8594"/>
            </a:avLst>
          </a:prstGeom>
          <a:solidFill>
            <a:srgbClr val="FFFFFF">
              <a:shade val="85000"/>
            </a:srgbClr>
          </a:solidFill>
          <a:ln>
            <a:noFill/>
          </a:ln>
          <a:effectLst>
            <a:reflection blurRad="12700" endPos="0" dist="5000" dir="5400000" sy="-100000" algn="bl" rotWithShape="0"/>
          </a:effectLst>
        </p:spPr>
      </p:pic>
      <p:sp>
        <p:nvSpPr>
          <p:cNvPr id="13" name="12 Rectángulo"/>
          <p:cNvSpPr/>
          <p:nvPr/>
        </p:nvSpPr>
        <p:spPr>
          <a:xfrm>
            <a:off x="1916934" y="2672132"/>
            <a:ext cx="804231" cy="307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13 Rectángulo"/>
          <p:cNvSpPr/>
          <p:nvPr/>
        </p:nvSpPr>
        <p:spPr>
          <a:xfrm>
            <a:off x="9885405" y="4040659"/>
            <a:ext cx="864973" cy="321275"/>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Rectángulo redondeado 1"/>
          <p:cNvSpPr/>
          <p:nvPr/>
        </p:nvSpPr>
        <p:spPr>
          <a:xfrm rot="16200000">
            <a:off x="1659041" y="3617111"/>
            <a:ext cx="1402912" cy="1390389"/>
          </a:xfrm>
          <a:prstGeom prst="roundRect">
            <a:avLst/>
          </a:prstGeom>
          <a:solidFill>
            <a:schemeClr val="accent1"/>
          </a:solidFill>
          <a:ln/>
          <a:effectLst>
            <a:reflection blurRad="6350" stA="52000" endA="300" endPos="35000" dir="5400000" sy="-100000" algn="bl" rotWithShape="0"/>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s-CO"/>
          </a:p>
        </p:txBody>
      </p:sp>
      <p:sp>
        <p:nvSpPr>
          <p:cNvPr id="3" name="Rectángulo 2"/>
          <p:cNvSpPr/>
          <p:nvPr/>
        </p:nvSpPr>
        <p:spPr>
          <a:xfrm>
            <a:off x="9653930" y="3795994"/>
            <a:ext cx="1293227" cy="1665961"/>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833510982"/>
      </p:ext>
    </p:extLst>
  </p:cSld>
  <p:clrMapOvr>
    <a:masterClrMapping/>
  </p:clrMapOvr>
  <p:transition advClick="0" advTm="66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838200" y="269910"/>
            <a:ext cx="10515600" cy="1325563"/>
          </a:xfrm>
        </p:spPr>
        <p:txBody>
          <a:bodyPr>
            <a:normAutofit/>
          </a:bodyPr>
          <a:lstStyle/>
          <a:p>
            <a:pPr algn="ctr"/>
            <a:r>
              <a:rPr lang="es-CO" sz="3200" b="1" dirty="0">
                <a:solidFill>
                  <a:srgbClr val="242337"/>
                </a:solidFill>
                <a:latin typeface="Arial" pitchFamily="34" charset="0"/>
                <a:cs typeface="Arial" pitchFamily="34" charset="0"/>
              </a:rPr>
              <a:t>Bombas de infusión para nutrición enteral</a:t>
            </a:r>
            <a:br>
              <a:rPr lang="es-CO" sz="3200" b="1" dirty="0">
                <a:solidFill>
                  <a:srgbClr val="242337"/>
                </a:solidFill>
                <a:latin typeface="Arial" pitchFamily="34" charset="0"/>
                <a:cs typeface="Arial" pitchFamily="34" charset="0"/>
              </a:rPr>
            </a:br>
            <a:endParaRPr lang="es-CO" sz="3200" dirty="0">
              <a:solidFill>
                <a:srgbClr val="242337"/>
              </a:solidFill>
              <a:latin typeface="Arial" pitchFamily="34" charset="0"/>
              <a:cs typeface="Arial" pitchFamily="34" charset="0"/>
            </a:endParaRPr>
          </a:p>
        </p:txBody>
      </p:sp>
      <p:sp>
        <p:nvSpPr>
          <p:cNvPr id="5" name="4 Rectángulo"/>
          <p:cNvSpPr/>
          <p:nvPr/>
        </p:nvSpPr>
        <p:spPr>
          <a:xfrm>
            <a:off x="609600" y="1036061"/>
            <a:ext cx="10972800" cy="1200329"/>
          </a:xfrm>
          <a:prstGeom prst="rect">
            <a:avLst/>
          </a:prstGeom>
        </p:spPr>
        <p:txBody>
          <a:bodyPr wrap="square">
            <a:spAutoFit/>
          </a:bodyPr>
          <a:lstStyle/>
          <a:p>
            <a:pPr algn="ctr"/>
            <a:r>
              <a:rPr lang="es-CO" sz="2400" b="1" dirty="0">
                <a:solidFill>
                  <a:srgbClr val="242337"/>
                </a:solidFill>
                <a:latin typeface="Arial" pitchFamily="34" charset="0"/>
                <a:cs typeface="Arial" pitchFamily="34" charset="0"/>
              </a:rPr>
              <a:t>Las bombas de infusión tienen ciertas características:</a:t>
            </a:r>
          </a:p>
          <a:p>
            <a:endParaRPr lang="es-CO" sz="2400" dirty="0">
              <a:latin typeface="Arial" pitchFamily="34" charset="0"/>
              <a:cs typeface="Arial" pitchFamily="34" charset="0"/>
            </a:endParaRPr>
          </a:p>
          <a:p>
            <a:endParaRPr lang="es-CO" sz="2400" dirty="0">
              <a:latin typeface="Arial" pitchFamily="34" charset="0"/>
              <a:cs typeface="Arial" pitchFamily="34" charset="0"/>
            </a:endParaRPr>
          </a:p>
        </p:txBody>
      </p:sp>
      <p:grpSp>
        <p:nvGrpSpPr>
          <p:cNvPr id="8" name="Grupo 11">
            <a:extLst>
              <a:ext uri="{FF2B5EF4-FFF2-40B4-BE49-F238E27FC236}">
                <a16:creationId xmlns:a16="http://schemas.microsoft.com/office/drawing/2014/main" id="{6B99E17A-2175-4F9C-AAEA-BB3D5653E70C}"/>
              </a:ext>
            </a:extLst>
          </p:cNvPr>
          <p:cNvGrpSpPr/>
          <p:nvPr/>
        </p:nvGrpSpPr>
        <p:grpSpPr>
          <a:xfrm>
            <a:off x="926756" y="1787192"/>
            <a:ext cx="9625913" cy="4490040"/>
            <a:chOff x="1630926" y="1515495"/>
            <a:chExt cx="8752385" cy="4488996"/>
          </a:xfrm>
        </p:grpSpPr>
        <p:sp>
          <p:nvSpPr>
            <p:cNvPr id="9" name="Hexágono 3">
              <a:extLst>
                <a:ext uri="{FF2B5EF4-FFF2-40B4-BE49-F238E27FC236}">
                  <a16:creationId xmlns:a16="http://schemas.microsoft.com/office/drawing/2014/main" id="{9C0EE1ED-215E-44A2-ACAD-7958C248AA7D}"/>
                </a:ext>
              </a:extLst>
            </p:cNvPr>
            <p:cNvSpPr/>
            <p:nvPr/>
          </p:nvSpPr>
          <p:spPr>
            <a:xfrm>
              <a:off x="1630926" y="2637744"/>
              <a:ext cx="2603618" cy="2244498"/>
            </a:xfrm>
            <a:prstGeom prst="hex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CO" sz="1400" b="1" dirty="0"/>
            </a:p>
          </p:txBody>
        </p:sp>
        <p:sp>
          <p:nvSpPr>
            <p:cNvPr id="10" name="Hexágono 5">
              <a:extLst>
                <a:ext uri="{FF2B5EF4-FFF2-40B4-BE49-F238E27FC236}">
                  <a16:creationId xmlns:a16="http://schemas.microsoft.com/office/drawing/2014/main" id="{5D4D7E54-5496-484C-94E6-6C62A7A4491E}"/>
                </a:ext>
              </a:extLst>
            </p:cNvPr>
            <p:cNvSpPr/>
            <p:nvPr/>
          </p:nvSpPr>
          <p:spPr>
            <a:xfrm>
              <a:off x="3675072" y="1515495"/>
              <a:ext cx="2603618" cy="2244498"/>
            </a:xfrm>
            <a:prstGeom prst="hex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CO" sz="1600" b="1" dirty="0">
                  <a:latin typeface="Arial" pitchFamily="34" charset="0"/>
                  <a:cs typeface="Arial" pitchFamily="34" charset="0"/>
                </a:rPr>
                <a:t>Indicadores visuales del volumen por hora a infundir,  totalización de lo infundido y dosis a infundir</a:t>
              </a:r>
              <a:r>
                <a:rPr lang="es-CO" sz="1600" dirty="0">
                  <a:latin typeface="Arial" pitchFamily="34" charset="0"/>
                  <a:cs typeface="Arial" pitchFamily="34" charset="0"/>
                </a:rPr>
                <a:t>.</a:t>
              </a:r>
            </a:p>
          </p:txBody>
        </p:sp>
        <p:sp>
          <p:nvSpPr>
            <p:cNvPr id="11" name="Hexágono 6">
              <a:extLst>
                <a:ext uri="{FF2B5EF4-FFF2-40B4-BE49-F238E27FC236}">
                  <a16:creationId xmlns:a16="http://schemas.microsoft.com/office/drawing/2014/main" id="{34CC3836-8A0C-4D4B-B2DE-A5369CC03260}"/>
                </a:ext>
              </a:extLst>
            </p:cNvPr>
            <p:cNvSpPr/>
            <p:nvPr/>
          </p:nvSpPr>
          <p:spPr>
            <a:xfrm>
              <a:off x="7779693" y="1531824"/>
              <a:ext cx="2603618" cy="2244498"/>
            </a:xfrm>
            <a:prstGeom prst="hex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CO" sz="2000" dirty="0"/>
            </a:p>
          </p:txBody>
        </p:sp>
        <p:sp>
          <p:nvSpPr>
            <p:cNvPr id="12" name="Hexágono 7">
              <a:extLst>
                <a:ext uri="{FF2B5EF4-FFF2-40B4-BE49-F238E27FC236}">
                  <a16:creationId xmlns:a16="http://schemas.microsoft.com/office/drawing/2014/main" id="{6B27CCE8-98A7-4EDC-9CFD-6644CE0EA45F}"/>
                </a:ext>
              </a:extLst>
            </p:cNvPr>
            <p:cNvSpPr/>
            <p:nvPr/>
          </p:nvSpPr>
          <p:spPr>
            <a:xfrm>
              <a:off x="3675072" y="3759993"/>
              <a:ext cx="2603618" cy="2244498"/>
            </a:xfrm>
            <a:prstGeom prst="hexagon">
              <a:avLst/>
            </a:prstGeom>
            <a:solidFill>
              <a:srgbClr val="B7B7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000" dirty="0">
                  <a:solidFill>
                    <a:srgbClr val="242337"/>
                  </a:solidFill>
                  <a:latin typeface="Arial" pitchFamily="34" charset="0"/>
                  <a:cs typeface="Arial" pitchFamily="34" charset="0"/>
                </a:rPr>
                <a:t>Bombas portátiles para pacientes que deambulan.</a:t>
              </a:r>
              <a:endParaRPr lang="es-CO" sz="2000" dirty="0">
                <a:solidFill>
                  <a:srgbClr val="242337"/>
                </a:solidFill>
              </a:endParaRPr>
            </a:p>
          </p:txBody>
        </p:sp>
        <p:sp>
          <p:nvSpPr>
            <p:cNvPr id="13" name="Hexágono 8">
              <a:extLst>
                <a:ext uri="{FF2B5EF4-FFF2-40B4-BE49-F238E27FC236}">
                  <a16:creationId xmlns:a16="http://schemas.microsoft.com/office/drawing/2014/main" id="{D3929DBE-3A89-4217-9D36-A9D498492936}"/>
                </a:ext>
              </a:extLst>
            </p:cNvPr>
            <p:cNvSpPr/>
            <p:nvPr/>
          </p:nvSpPr>
          <p:spPr>
            <a:xfrm>
              <a:off x="5719218" y="2637744"/>
              <a:ext cx="2603618" cy="2244498"/>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sz="1600" b="1" dirty="0">
                  <a:solidFill>
                    <a:srgbClr val="242337"/>
                  </a:solidFill>
                  <a:latin typeface="Arial" pitchFamily="34" charset="0"/>
                  <a:cs typeface="Arial" pitchFamily="34" charset="0"/>
                </a:rPr>
                <a:t>Rangos de selección de volumen a infundir que usualmente van de 5-300 ml/h en incrementos de 1 ml.</a:t>
              </a:r>
              <a:endParaRPr lang="es-CO" sz="1600" b="1" dirty="0">
                <a:solidFill>
                  <a:srgbClr val="242337"/>
                </a:solidFill>
              </a:endParaRPr>
            </a:p>
          </p:txBody>
        </p:sp>
        <p:sp>
          <p:nvSpPr>
            <p:cNvPr id="14" name="Hexágono 9">
              <a:extLst>
                <a:ext uri="{FF2B5EF4-FFF2-40B4-BE49-F238E27FC236}">
                  <a16:creationId xmlns:a16="http://schemas.microsoft.com/office/drawing/2014/main" id="{E6C5BFA2-228A-4E97-AA4D-F567E392F37C}"/>
                </a:ext>
              </a:extLst>
            </p:cNvPr>
            <p:cNvSpPr/>
            <p:nvPr/>
          </p:nvSpPr>
          <p:spPr>
            <a:xfrm>
              <a:off x="7779693" y="3756931"/>
              <a:ext cx="2603618" cy="2244498"/>
            </a:xfrm>
            <a:prstGeom prst="hexag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000" dirty="0"/>
            </a:p>
          </p:txBody>
        </p:sp>
      </p:grpSp>
      <p:sp>
        <p:nvSpPr>
          <p:cNvPr id="15" name="14 Rectángulo"/>
          <p:cNvSpPr/>
          <p:nvPr/>
        </p:nvSpPr>
        <p:spPr>
          <a:xfrm>
            <a:off x="8143104" y="2156932"/>
            <a:ext cx="1940010" cy="369332"/>
          </a:xfrm>
          <a:prstGeom prst="rect">
            <a:avLst/>
          </a:prstGeom>
        </p:spPr>
        <p:txBody>
          <a:bodyPr wrap="square">
            <a:spAutoFit/>
          </a:bodyPr>
          <a:lstStyle/>
          <a:p>
            <a:pPr algn="ctr"/>
            <a:endParaRPr lang="es-CO" dirty="0">
              <a:latin typeface="Arial" pitchFamily="34" charset="0"/>
              <a:cs typeface="Arial" pitchFamily="34" charset="0"/>
            </a:endParaRPr>
          </a:p>
        </p:txBody>
      </p:sp>
      <p:sp>
        <p:nvSpPr>
          <p:cNvPr id="16" name="15 CuadroTexto"/>
          <p:cNvSpPr txBox="1"/>
          <p:nvPr/>
        </p:nvSpPr>
        <p:spPr>
          <a:xfrm>
            <a:off x="8254314" y="4448428"/>
            <a:ext cx="1705232" cy="1477328"/>
          </a:xfrm>
          <a:prstGeom prst="rect">
            <a:avLst/>
          </a:prstGeom>
          <a:noFill/>
        </p:spPr>
        <p:txBody>
          <a:bodyPr wrap="square" rtlCol="0">
            <a:spAutoFit/>
          </a:bodyPr>
          <a:lstStyle/>
          <a:p>
            <a:pPr algn="ctr"/>
            <a:r>
              <a:rPr lang="es-CO" dirty="0">
                <a:solidFill>
                  <a:schemeClr val="bg1"/>
                </a:solidFill>
                <a:latin typeface="Arial" pitchFamily="34" charset="0"/>
                <a:cs typeface="Arial" pitchFamily="34" charset="0"/>
              </a:rPr>
              <a:t>Los equipos de administración estén libre de PVC.</a:t>
            </a:r>
          </a:p>
        </p:txBody>
      </p:sp>
      <p:sp>
        <p:nvSpPr>
          <p:cNvPr id="17" name="16 Rectángulo"/>
          <p:cNvSpPr/>
          <p:nvPr/>
        </p:nvSpPr>
        <p:spPr>
          <a:xfrm>
            <a:off x="8068962" y="2014151"/>
            <a:ext cx="2174789" cy="1815882"/>
          </a:xfrm>
          <a:prstGeom prst="rect">
            <a:avLst/>
          </a:prstGeom>
        </p:spPr>
        <p:txBody>
          <a:bodyPr wrap="square">
            <a:spAutoFit/>
          </a:bodyPr>
          <a:lstStyle/>
          <a:p>
            <a:pPr algn="ctr"/>
            <a:r>
              <a:rPr lang="es-CO" sz="1600" dirty="0">
                <a:solidFill>
                  <a:srgbClr val="242337"/>
                </a:solidFill>
                <a:latin typeface="Arial" pitchFamily="34" charset="0"/>
                <a:cs typeface="Arial" pitchFamily="34" charset="0"/>
              </a:rPr>
              <a:t>Sistema de alarma para indicar alteraciones en el flujo de infusión, oclusión del sistema, poca batería, fin de la infusión.</a:t>
            </a:r>
            <a:endParaRPr lang="es-CO" sz="1600" dirty="0">
              <a:solidFill>
                <a:srgbClr val="242337"/>
              </a:solidFill>
            </a:endParaRPr>
          </a:p>
        </p:txBody>
      </p:sp>
      <p:sp>
        <p:nvSpPr>
          <p:cNvPr id="18" name="17 Rectángulo"/>
          <p:cNvSpPr/>
          <p:nvPr/>
        </p:nvSpPr>
        <p:spPr>
          <a:xfrm>
            <a:off x="1182043" y="3466756"/>
            <a:ext cx="2203705" cy="1200329"/>
          </a:xfrm>
          <a:prstGeom prst="rect">
            <a:avLst/>
          </a:prstGeom>
        </p:spPr>
        <p:txBody>
          <a:bodyPr wrap="square">
            <a:spAutoFit/>
          </a:bodyPr>
          <a:lstStyle/>
          <a:p>
            <a:pPr algn="ctr">
              <a:defRPr/>
            </a:pPr>
            <a:r>
              <a:rPr lang="es-CO" dirty="0">
                <a:solidFill>
                  <a:srgbClr val="242337"/>
                </a:solidFill>
                <a:latin typeface="Arial" pitchFamily="34" charset="0"/>
                <a:cs typeface="Arial" pitchFamily="34" charset="0"/>
              </a:rPr>
              <a:t>Uso exclusivamente para alimentación enteral</a:t>
            </a:r>
          </a:p>
        </p:txBody>
      </p:sp>
    </p:spTree>
    <p:extLst>
      <p:ext uri="{BB962C8B-B14F-4D97-AF65-F5344CB8AC3E}">
        <p14:creationId xmlns:p14="http://schemas.microsoft.com/office/powerpoint/2010/main" val="2291662214"/>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278907" y="289997"/>
            <a:ext cx="12192000" cy="772795"/>
          </a:xfrm>
        </p:spPr>
        <p:txBody>
          <a:bodyPr>
            <a:normAutofit fontScale="90000"/>
          </a:bodyPr>
          <a:lstStyle/>
          <a:p>
            <a:pPr lvl="0" algn="ctr">
              <a:lnSpc>
                <a:spcPct val="100000"/>
              </a:lnSpc>
              <a:spcBef>
                <a:spcPts val="0"/>
              </a:spcBef>
              <a:defRPr/>
            </a:pPr>
            <a:br>
              <a:rPr lang="es-CO" sz="3200" b="1" dirty="0">
                <a:solidFill>
                  <a:srgbClr val="242337"/>
                </a:solidFill>
                <a:latin typeface="Arial" pitchFamily="34" charset="0"/>
                <a:cs typeface="Arial" pitchFamily="34" charset="0"/>
              </a:rPr>
            </a:br>
            <a:br>
              <a:rPr lang="es-CO" sz="3200" b="1" dirty="0">
                <a:solidFill>
                  <a:srgbClr val="242337"/>
                </a:solidFill>
                <a:latin typeface="Arial" pitchFamily="34" charset="0"/>
                <a:cs typeface="Arial" pitchFamily="34" charset="0"/>
              </a:rPr>
            </a:br>
            <a:r>
              <a:rPr lang="es-CO" sz="3600" b="1" dirty="0">
                <a:solidFill>
                  <a:srgbClr val="242337"/>
                </a:solidFill>
                <a:latin typeface="Arial" pitchFamily="34" charset="0"/>
                <a:cs typeface="Arial" pitchFamily="34" charset="0"/>
              </a:rPr>
              <a:t>Bombas de infusión para nutrición enteral</a:t>
            </a:r>
            <a:br>
              <a:rPr lang="es-CO" sz="3600" b="1" dirty="0">
                <a:solidFill>
                  <a:srgbClr val="242337"/>
                </a:solidFill>
                <a:latin typeface="Arial" pitchFamily="34" charset="0"/>
                <a:cs typeface="Arial" pitchFamily="34" charset="0"/>
              </a:rPr>
            </a:br>
            <a:br>
              <a:rPr lang="es-CO" sz="3200" b="1" dirty="0">
                <a:solidFill>
                  <a:srgbClr val="242337"/>
                </a:solidFill>
                <a:latin typeface="Arial" pitchFamily="34" charset="0"/>
                <a:cs typeface="Arial" pitchFamily="34" charset="0"/>
              </a:rPr>
            </a:br>
            <a:endParaRPr lang="en-US" sz="3200" dirty="0">
              <a:solidFill>
                <a:srgbClr val="242337"/>
              </a:solidFill>
            </a:endParaRPr>
          </a:p>
        </p:txBody>
      </p:sp>
      <p:sp>
        <p:nvSpPr>
          <p:cNvPr id="173059" name="AutoShape 3"/>
          <p:cNvSpPr>
            <a:spLocks noChangeArrowheads="1"/>
          </p:cNvSpPr>
          <p:nvPr/>
        </p:nvSpPr>
        <p:spPr bwMode="invGray">
          <a:xfrm>
            <a:off x="2614928" y="1404215"/>
            <a:ext cx="7312843" cy="4972730"/>
          </a:xfrm>
          <a:prstGeom prst="rightArrow">
            <a:avLst>
              <a:gd name="adj1" fmla="val 79306"/>
              <a:gd name="adj2" fmla="val 25552"/>
            </a:avLst>
          </a:prstGeom>
          <a:solidFill>
            <a:srgbClr val="1F4E79"/>
          </a:solidFill>
          <a:ln w="9525">
            <a:noFill/>
            <a:miter lim="800000"/>
            <a:headEnd/>
            <a:tailEnd/>
          </a:ln>
          <a:effectLst/>
        </p:spPr>
        <p:txBody>
          <a:bodyPr wrap="none" anchor="ctr"/>
          <a:lstStyle/>
          <a:p>
            <a:endParaRPr lang="es-CO"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73060" name="AutoShape 4"/>
          <p:cNvSpPr>
            <a:spLocks noChangeArrowheads="1"/>
          </p:cNvSpPr>
          <p:nvPr/>
        </p:nvSpPr>
        <p:spPr bwMode="blackWhite">
          <a:xfrm>
            <a:off x="2991695" y="1621971"/>
            <a:ext cx="5030079" cy="729597"/>
          </a:xfrm>
          <a:prstGeom prst="roundRect">
            <a:avLst>
              <a:gd name="adj" fmla="val 9106"/>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lvl="0" algn="ctr"/>
            <a:r>
              <a:rPr lang="es-CO" sz="2000" b="1" dirty="0">
                <a:ln/>
                <a:solidFill>
                  <a:srgbClr val="242337"/>
                </a:solidFill>
                <a:latin typeface="Arial" pitchFamily="34" charset="0"/>
                <a:cs typeface="Arial" pitchFamily="34" charset="0"/>
              </a:rPr>
              <a:t>Seguridad eléctrica</a:t>
            </a:r>
            <a:endParaRPr lang="es-CO" sz="2000" b="1" dirty="0">
              <a:solidFill>
                <a:srgbClr val="242337"/>
              </a:solidFill>
            </a:endParaRPr>
          </a:p>
        </p:txBody>
      </p:sp>
      <p:sp>
        <p:nvSpPr>
          <p:cNvPr id="173061" name="AutoShape 5"/>
          <p:cNvSpPr>
            <a:spLocks noChangeArrowheads="1"/>
          </p:cNvSpPr>
          <p:nvPr/>
        </p:nvSpPr>
        <p:spPr bwMode="blackWhite">
          <a:xfrm>
            <a:off x="2991695" y="2540027"/>
            <a:ext cx="5030079" cy="729343"/>
          </a:xfrm>
          <a:prstGeom prst="roundRect">
            <a:avLst>
              <a:gd name="adj" fmla="val 9106"/>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lvl="0" algn="ctr"/>
            <a:r>
              <a:rPr lang="es-CO" sz="2000" b="1" dirty="0">
                <a:ln/>
                <a:solidFill>
                  <a:srgbClr val="242337"/>
                </a:solidFill>
                <a:latin typeface="Arial" pitchFamily="34" charset="0"/>
                <a:cs typeface="Arial" pitchFamily="34" charset="0"/>
              </a:rPr>
              <a:t>Manejo sencillo </a:t>
            </a:r>
            <a:endParaRPr lang="es-CO" sz="2000" b="1" dirty="0">
              <a:solidFill>
                <a:srgbClr val="242337"/>
              </a:solidFill>
            </a:endParaRPr>
          </a:p>
        </p:txBody>
      </p:sp>
      <p:sp>
        <p:nvSpPr>
          <p:cNvPr id="173062" name="AutoShape 6"/>
          <p:cNvSpPr>
            <a:spLocks noChangeArrowheads="1"/>
          </p:cNvSpPr>
          <p:nvPr/>
        </p:nvSpPr>
        <p:spPr bwMode="blackWhite">
          <a:xfrm>
            <a:off x="2991695" y="3497607"/>
            <a:ext cx="5030079" cy="785947"/>
          </a:xfrm>
          <a:prstGeom prst="roundRect">
            <a:avLst>
              <a:gd name="adj" fmla="val 9106"/>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lvl="0" algn="ctr"/>
            <a:r>
              <a:rPr lang="es-CO" sz="2000" b="1" dirty="0">
                <a:ln/>
                <a:solidFill>
                  <a:srgbClr val="242337"/>
                </a:solidFill>
                <a:latin typeface="Arial" pitchFamily="34" charset="0"/>
                <a:cs typeface="Arial" pitchFamily="34" charset="0"/>
              </a:rPr>
              <a:t>Liviana, transportable </a:t>
            </a:r>
            <a:endParaRPr lang="es-CO" sz="2000" b="1" dirty="0">
              <a:solidFill>
                <a:srgbClr val="242337"/>
              </a:solidFill>
            </a:endParaRPr>
          </a:p>
        </p:txBody>
      </p:sp>
      <p:sp>
        <p:nvSpPr>
          <p:cNvPr id="173063" name="AutoShape 7"/>
          <p:cNvSpPr>
            <a:spLocks noChangeArrowheads="1"/>
          </p:cNvSpPr>
          <p:nvPr/>
        </p:nvSpPr>
        <p:spPr bwMode="auto">
          <a:xfrm>
            <a:off x="9048753" y="3294063"/>
            <a:ext cx="3553884" cy="1295400"/>
          </a:xfrm>
          <a:prstGeom prst="roundRect">
            <a:avLst>
              <a:gd name="adj" fmla="val 9106"/>
            </a:avLst>
          </a:prstGeom>
          <a:noFill/>
          <a:ln w="25400">
            <a:noFill/>
            <a:round/>
            <a:headEnd/>
            <a:tailEnd/>
          </a:ln>
          <a:effectLst/>
        </p:spPr>
        <p:txBody>
          <a:bodyPr anchor="ctr"/>
          <a:lstStyle/>
          <a:p>
            <a:pPr algn="ctr"/>
            <a:endParaRPr lang="en-US" sz="3200" b="1" dirty="0">
              <a:effectLst>
                <a:outerShdw blurRad="38100" dist="38100" dir="2700000" algn="tl">
                  <a:srgbClr val="000000"/>
                </a:outerShdw>
              </a:effectLst>
            </a:endParaRPr>
          </a:p>
        </p:txBody>
      </p:sp>
      <p:sp>
        <p:nvSpPr>
          <p:cNvPr id="173066" name="AutoShape 10"/>
          <p:cNvSpPr>
            <a:spLocks noChangeArrowheads="1"/>
          </p:cNvSpPr>
          <p:nvPr/>
        </p:nvSpPr>
        <p:spPr bwMode="blackWhite">
          <a:xfrm>
            <a:off x="2991695" y="4528121"/>
            <a:ext cx="5030079" cy="698009"/>
          </a:xfrm>
          <a:prstGeom prst="roundRect">
            <a:avLst>
              <a:gd name="adj" fmla="val 9106"/>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lvl="0" algn="ctr"/>
            <a:r>
              <a:rPr lang="es-CO" sz="2000" b="1" dirty="0">
                <a:ln/>
                <a:solidFill>
                  <a:srgbClr val="242337"/>
                </a:solidFill>
                <a:latin typeface="Arial" pitchFamily="34" charset="0"/>
                <a:cs typeface="Arial" pitchFamily="34" charset="0"/>
              </a:rPr>
              <a:t>Precisión en la infusión </a:t>
            </a:r>
            <a:endParaRPr lang="es-CO" sz="2000" b="1" dirty="0">
              <a:solidFill>
                <a:srgbClr val="242337"/>
              </a:solidFill>
            </a:endParaRPr>
          </a:p>
        </p:txBody>
      </p:sp>
      <p:sp>
        <p:nvSpPr>
          <p:cNvPr id="173067" name="AutoShape 11"/>
          <p:cNvSpPr>
            <a:spLocks noChangeArrowheads="1"/>
          </p:cNvSpPr>
          <p:nvPr/>
        </p:nvSpPr>
        <p:spPr bwMode="blackWhite">
          <a:xfrm>
            <a:off x="2991695" y="5421713"/>
            <a:ext cx="5030079" cy="725613"/>
          </a:xfrm>
          <a:prstGeom prst="roundRect">
            <a:avLst>
              <a:gd name="adj" fmla="val 9106"/>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es-CO" sz="2000" b="1" dirty="0">
                <a:ln/>
                <a:solidFill>
                  <a:srgbClr val="242337"/>
                </a:solidFill>
                <a:latin typeface="Arial" pitchFamily="34" charset="0"/>
                <a:cs typeface="Arial" pitchFamily="34" charset="0"/>
              </a:rPr>
              <a:t>Silenciosa/ Servicio técnico </a:t>
            </a:r>
            <a:endParaRPr lang="es-CO" sz="2000" b="1" dirty="0">
              <a:solidFill>
                <a:srgbClr val="242337"/>
              </a:solidFill>
            </a:endParaRPr>
          </a:p>
          <a:p>
            <a:pPr lvl="0" algn="ctr"/>
            <a:endParaRPr lang="es-CO" sz="2000" b="1" dirty="0">
              <a:solidFill>
                <a:srgbClr val="242337"/>
              </a:solidFill>
            </a:endParaRPr>
          </a:p>
        </p:txBody>
      </p:sp>
      <p:sp>
        <p:nvSpPr>
          <p:cNvPr id="16" name="15 Rectángulo"/>
          <p:cNvSpPr/>
          <p:nvPr/>
        </p:nvSpPr>
        <p:spPr>
          <a:xfrm>
            <a:off x="10245876" y="3329447"/>
            <a:ext cx="1447797" cy="954107"/>
          </a:xfrm>
          <a:prstGeom prst="rect">
            <a:avLst/>
          </a:prstGeom>
        </p:spPr>
        <p:txBody>
          <a:bodyPr wrap="square">
            <a:spAutoFit/>
          </a:bodyPr>
          <a:lstStyle/>
          <a:p>
            <a:pPr lvl="0"/>
            <a:r>
              <a:rPr lang="es-CO" sz="2800" b="1" dirty="0">
                <a:ln/>
                <a:solidFill>
                  <a:srgbClr val="242337"/>
                </a:solidFill>
                <a:latin typeface="Arial" pitchFamily="34" charset="0"/>
                <a:cs typeface="Arial" pitchFamily="34" charset="0"/>
              </a:rPr>
              <a:t>Bajo </a:t>
            </a:r>
          </a:p>
          <a:p>
            <a:pPr lvl="0"/>
            <a:r>
              <a:rPr lang="es-CO" sz="2800" b="1" dirty="0">
                <a:ln/>
                <a:solidFill>
                  <a:srgbClr val="242337"/>
                </a:solidFill>
                <a:latin typeface="Arial" pitchFamily="34" charset="0"/>
                <a:cs typeface="Arial" pitchFamily="34" charset="0"/>
              </a:rPr>
              <a:t>costo</a:t>
            </a:r>
            <a:endParaRPr lang="es-CO" sz="2800" b="1" dirty="0">
              <a:solidFill>
                <a:srgbClr val="242337"/>
              </a:solidFill>
            </a:endParaRPr>
          </a:p>
        </p:txBody>
      </p:sp>
      <p:sp>
        <p:nvSpPr>
          <p:cNvPr id="2" name="Rectángulo 1">
            <a:extLst>
              <a:ext uri="{FF2B5EF4-FFF2-40B4-BE49-F238E27FC236}">
                <a16:creationId xmlns:a16="http://schemas.microsoft.com/office/drawing/2014/main" id="{91025A09-4F78-8148-B1A0-E989747D02B4}"/>
              </a:ext>
            </a:extLst>
          </p:cNvPr>
          <p:cNvSpPr/>
          <p:nvPr/>
        </p:nvSpPr>
        <p:spPr>
          <a:xfrm>
            <a:off x="185736" y="1929063"/>
            <a:ext cx="2284794" cy="2354491"/>
          </a:xfrm>
          <a:prstGeom prst="rect">
            <a:avLst/>
          </a:prstGeom>
        </p:spPr>
        <p:txBody>
          <a:bodyPr wrap="square">
            <a:spAutoFit/>
          </a:bodyPr>
          <a:lstStyle/>
          <a:p>
            <a:r>
              <a:rPr lang="es-CO" sz="2100" b="1" dirty="0">
                <a:solidFill>
                  <a:srgbClr val="242337"/>
                </a:solidFill>
                <a:latin typeface="Arial" pitchFamily="34" charset="0"/>
                <a:cs typeface="Arial" pitchFamily="34" charset="0"/>
              </a:rPr>
              <a:t>Los modelos ideales de bombas de infusión son las que  te ofrecen</a:t>
            </a:r>
            <a:r>
              <a:rPr lang="es-CO" b="1" dirty="0">
                <a:solidFill>
                  <a:srgbClr val="242337"/>
                </a:solidFill>
                <a:latin typeface="Arial" pitchFamily="34" charset="0"/>
                <a:cs typeface="Arial" pitchFamily="34" charset="0"/>
              </a:rPr>
              <a:t>:</a:t>
            </a:r>
            <a:br>
              <a:rPr lang="es-CO" sz="2400" b="1" dirty="0">
                <a:solidFill>
                  <a:srgbClr val="242337"/>
                </a:solidFill>
                <a:latin typeface="Arial" pitchFamily="34" charset="0"/>
                <a:cs typeface="Arial" pitchFamily="34" charset="0"/>
              </a:rPr>
            </a:br>
            <a:br>
              <a:rPr lang="es-CO" sz="2400" b="1" dirty="0">
                <a:solidFill>
                  <a:srgbClr val="242337"/>
                </a:solidFill>
                <a:latin typeface="Arial" pitchFamily="34" charset="0"/>
                <a:cs typeface="Arial" pitchFamily="34" charset="0"/>
              </a:rPr>
            </a:br>
            <a:endParaRPr lang="es-CO"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838200" y="196059"/>
            <a:ext cx="10515600" cy="1325563"/>
          </a:xfrm>
        </p:spPr>
        <p:txBody>
          <a:bodyPr>
            <a:normAutofit/>
          </a:bodyPr>
          <a:lstStyle/>
          <a:p>
            <a:pPr algn="ctr"/>
            <a:r>
              <a:rPr lang="es-CO" sz="3200" b="1" dirty="0">
                <a:solidFill>
                  <a:srgbClr val="242337"/>
                </a:solidFill>
                <a:latin typeface="Arial" pitchFamily="34" charset="0"/>
                <a:cs typeface="Arial" pitchFamily="34" charset="0"/>
              </a:rPr>
              <a:t>Bombas de infusión para nutrición enteral</a:t>
            </a:r>
            <a:br>
              <a:rPr lang="es-CO" sz="3200" b="1" dirty="0">
                <a:solidFill>
                  <a:srgbClr val="242337"/>
                </a:solidFill>
                <a:latin typeface="Arial" pitchFamily="34" charset="0"/>
                <a:cs typeface="Arial" pitchFamily="34" charset="0"/>
              </a:rPr>
            </a:br>
            <a:endParaRPr lang="en-US" sz="1800" dirty="0">
              <a:solidFill>
                <a:srgbClr val="242337"/>
              </a:solidFill>
            </a:endParaRPr>
          </a:p>
        </p:txBody>
      </p:sp>
      <p:sp>
        <p:nvSpPr>
          <p:cNvPr id="195587" name="AutoShape 3"/>
          <p:cNvSpPr>
            <a:spLocks noChangeArrowheads="1"/>
          </p:cNvSpPr>
          <p:nvPr/>
        </p:nvSpPr>
        <p:spPr bwMode="gray">
          <a:xfrm>
            <a:off x="1488017" y="2500315"/>
            <a:ext cx="3056467" cy="2873375"/>
          </a:xfrm>
          <a:prstGeom prst="roundRect">
            <a:avLst>
              <a:gd name="adj" fmla="val 17509"/>
            </a:avLst>
          </a:prstGeom>
          <a:gradFill rotWithShape="1">
            <a:gsLst>
              <a:gs pos="0">
                <a:srgbClr val="4E91D4"/>
              </a:gs>
              <a:gs pos="100000">
                <a:srgbClr val="3477A4"/>
              </a:gs>
            </a:gsLst>
            <a:lin ang="2700000" scaled="1"/>
          </a:gradFill>
          <a:ln w="9525">
            <a:noFill/>
            <a:round/>
            <a:headEnd/>
            <a:tailEnd/>
          </a:ln>
          <a:effectLst>
            <a:prstShdw prst="shdw12">
              <a:srgbClr val="000000">
                <a:alpha val="50000"/>
              </a:srgbClr>
            </a:prstShdw>
          </a:effectLst>
        </p:spPr>
        <p:txBody>
          <a:bodyPr wrap="none" anchor="ctr"/>
          <a:lstStyle/>
          <a:p>
            <a:endParaRPr lang="es-CO"/>
          </a:p>
        </p:txBody>
      </p:sp>
      <p:sp>
        <p:nvSpPr>
          <p:cNvPr id="195588" name="AutoShape 4"/>
          <p:cNvSpPr>
            <a:spLocks noChangeArrowheads="1"/>
          </p:cNvSpPr>
          <p:nvPr/>
        </p:nvSpPr>
        <p:spPr bwMode="gray">
          <a:xfrm>
            <a:off x="1703921" y="2508251"/>
            <a:ext cx="2798233" cy="2803525"/>
          </a:xfrm>
          <a:prstGeom prst="roundRect">
            <a:avLst>
              <a:gd name="adj" fmla="val 16667"/>
            </a:avLst>
          </a:prstGeom>
          <a:solidFill>
            <a:srgbClr val="1F4E79"/>
          </a:solidFill>
          <a:ln w="9525">
            <a:noFill/>
            <a:round/>
            <a:headEnd/>
            <a:tailEnd/>
          </a:ln>
          <a:effectLst/>
        </p:spPr>
        <p:txBody>
          <a:bodyPr wrap="none" anchor="ctr"/>
          <a:lstStyle/>
          <a:p>
            <a:endParaRPr lang="es-CO"/>
          </a:p>
        </p:txBody>
      </p:sp>
      <p:sp>
        <p:nvSpPr>
          <p:cNvPr id="195589" name="AutoShape 5"/>
          <p:cNvSpPr>
            <a:spLocks noChangeArrowheads="1"/>
          </p:cNvSpPr>
          <p:nvPr/>
        </p:nvSpPr>
        <p:spPr bwMode="gray">
          <a:xfrm>
            <a:off x="1727200" y="4572001"/>
            <a:ext cx="2760133" cy="709613"/>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w="9525">
            <a:noFill/>
            <a:round/>
            <a:headEnd/>
            <a:tailEnd/>
          </a:ln>
          <a:effectLst/>
        </p:spPr>
        <p:txBody>
          <a:bodyPr wrap="none" anchor="ctr"/>
          <a:lstStyle/>
          <a:p>
            <a:endParaRPr lang="es-CO"/>
          </a:p>
        </p:txBody>
      </p:sp>
      <p:sp>
        <p:nvSpPr>
          <p:cNvPr id="195590" name="AutoShape 6"/>
          <p:cNvSpPr>
            <a:spLocks noChangeArrowheads="1"/>
          </p:cNvSpPr>
          <p:nvPr/>
        </p:nvSpPr>
        <p:spPr bwMode="gray">
          <a:xfrm>
            <a:off x="1727200" y="2530478"/>
            <a:ext cx="2760133" cy="708025"/>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w="9525">
            <a:noFill/>
            <a:round/>
            <a:headEnd/>
            <a:tailEnd/>
          </a:ln>
          <a:effectLst/>
        </p:spPr>
        <p:txBody>
          <a:bodyPr wrap="none" anchor="ctr"/>
          <a:lstStyle/>
          <a:p>
            <a:endParaRPr lang="es-CO"/>
          </a:p>
        </p:txBody>
      </p:sp>
      <p:grpSp>
        <p:nvGrpSpPr>
          <p:cNvPr id="2" name="Group 7"/>
          <p:cNvGrpSpPr>
            <a:grpSpLocks/>
          </p:cNvGrpSpPr>
          <p:nvPr/>
        </p:nvGrpSpPr>
        <p:grpSpPr bwMode="auto">
          <a:xfrm>
            <a:off x="2652186" y="2192339"/>
            <a:ext cx="857249" cy="627538"/>
            <a:chOff x="1289" y="582"/>
            <a:chExt cx="668" cy="652"/>
          </a:xfrm>
        </p:grpSpPr>
        <p:sp>
          <p:nvSpPr>
            <p:cNvPr id="195592" name="Oval 8"/>
            <p:cNvSpPr>
              <a:spLocks noChangeArrowheads="1"/>
            </p:cNvSpPr>
            <p:nvPr/>
          </p:nvSpPr>
          <p:spPr bwMode="gray">
            <a:xfrm>
              <a:off x="1289" y="582"/>
              <a:ext cx="668" cy="540"/>
            </a:xfrm>
            <a:prstGeom prst="ellipse">
              <a:avLst/>
            </a:prstGeom>
            <a:solidFill>
              <a:srgbClr val="333333"/>
            </a:solidFill>
            <a:ln w="38100" algn="ctr">
              <a:noFill/>
              <a:round/>
              <a:headEnd/>
              <a:tailEnd/>
            </a:ln>
            <a:effectLst/>
          </p:spPr>
          <p:txBody>
            <a:bodyPr anchor="ctr">
              <a:spAutoFit/>
            </a:bodyPr>
            <a:lstStyle/>
            <a:p>
              <a:endParaRPr lang="es-CO"/>
            </a:p>
          </p:txBody>
        </p:sp>
        <p:sp>
          <p:nvSpPr>
            <p:cNvPr id="195593" name="Oval 9"/>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s-CO"/>
            </a:p>
          </p:txBody>
        </p:sp>
        <p:sp>
          <p:nvSpPr>
            <p:cNvPr id="195594" name="Oval 10"/>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s-CO"/>
            </a:p>
          </p:txBody>
        </p:sp>
        <p:sp>
          <p:nvSpPr>
            <p:cNvPr id="195595" name="Oval 11"/>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s-CO"/>
            </a:p>
          </p:txBody>
        </p:sp>
        <p:sp>
          <p:nvSpPr>
            <p:cNvPr id="195596" name="Oval 12"/>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es-CO"/>
            </a:p>
          </p:txBody>
        </p:sp>
      </p:grpSp>
      <p:sp>
        <p:nvSpPr>
          <p:cNvPr id="195597" name="Text Box 13"/>
          <p:cNvSpPr txBox="1">
            <a:spLocks noChangeArrowheads="1"/>
          </p:cNvSpPr>
          <p:nvPr/>
        </p:nvSpPr>
        <p:spPr bwMode="gray">
          <a:xfrm>
            <a:off x="2836336" y="2284415"/>
            <a:ext cx="385042" cy="523220"/>
          </a:xfrm>
          <a:prstGeom prst="rect">
            <a:avLst/>
          </a:prstGeom>
          <a:noFill/>
          <a:ln w="9525" algn="ctr">
            <a:noFill/>
            <a:miter lim="800000"/>
            <a:headEnd/>
            <a:tailEnd/>
          </a:ln>
          <a:effectLst/>
        </p:spPr>
        <p:txBody>
          <a:bodyPr wrap="none">
            <a:spAutoFit/>
          </a:bodyPr>
          <a:lstStyle/>
          <a:p>
            <a:pPr algn="ctr" eaLnBrk="0" hangingPunct="0"/>
            <a:r>
              <a:rPr lang="en-US" sz="2800" b="1" dirty="0">
                <a:solidFill>
                  <a:srgbClr val="242337"/>
                </a:solidFill>
                <a:latin typeface="Arial" pitchFamily="34" charset="0"/>
                <a:cs typeface="Arial" pitchFamily="34" charset="0"/>
              </a:rPr>
              <a:t>1</a:t>
            </a:r>
          </a:p>
        </p:txBody>
      </p:sp>
      <p:sp>
        <p:nvSpPr>
          <p:cNvPr id="195598" name="Text Box 14"/>
          <p:cNvSpPr txBox="1">
            <a:spLocks noChangeArrowheads="1"/>
          </p:cNvSpPr>
          <p:nvPr/>
        </p:nvSpPr>
        <p:spPr bwMode="gray">
          <a:xfrm>
            <a:off x="1818640" y="3263896"/>
            <a:ext cx="2225040" cy="1569660"/>
          </a:xfrm>
          <a:prstGeom prst="rect">
            <a:avLst/>
          </a:prstGeom>
          <a:noFill/>
          <a:ln w="9525" algn="ctr">
            <a:noFill/>
            <a:miter lim="800000"/>
            <a:headEnd/>
            <a:tailEnd/>
          </a:ln>
          <a:effectLst/>
        </p:spPr>
        <p:txBody>
          <a:bodyPr wrap="square">
            <a:spAutoFit/>
          </a:bodyPr>
          <a:lstStyle/>
          <a:p>
            <a:pPr lvl="0" algn="ctr"/>
            <a:r>
              <a:rPr lang="es-CO" sz="1600" b="1" dirty="0">
                <a:solidFill>
                  <a:schemeClr val="bg1"/>
                </a:solidFill>
                <a:latin typeface="Arial" pitchFamily="34" charset="0"/>
                <a:cs typeface="Arial" pitchFamily="34" charset="0"/>
              </a:rPr>
              <a:t>Volumétrica : </a:t>
            </a:r>
          </a:p>
          <a:p>
            <a:pPr lvl="0" algn="ctr"/>
            <a:r>
              <a:rPr lang="es-CO" sz="1600" b="1" dirty="0">
                <a:solidFill>
                  <a:schemeClr val="bg1"/>
                </a:solidFill>
                <a:latin typeface="Arial" pitchFamily="34" charset="0"/>
                <a:cs typeface="Arial" pitchFamily="34" charset="0"/>
              </a:rPr>
              <a:t>Administra un volumen especifico de líquidos a una velocidad especifica  (ml/hora)</a:t>
            </a:r>
          </a:p>
        </p:txBody>
      </p:sp>
      <p:sp>
        <p:nvSpPr>
          <p:cNvPr id="195599" name="AutoShape 15"/>
          <p:cNvSpPr>
            <a:spLocks noChangeArrowheads="1"/>
          </p:cNvSpPr>
          <p:nvPr/>
        </p:nvSpPr>
        <p:spPr bwMode="gray">
          <a:xfrm>
            <a:off x="7958670" y="2500314"/>
            <a:ext cx="2885017" cy="2857500"/>
          </a:xfrm>
          <a:prstGeom prst="roundRect">
            <a:avLst>
              <a:gd name="adj" fmla="val 17509"/>
            </a:avLst>
          </a:prstGeom>
          <a:gradFill rotWithShape="1">
            <a:gsLst>
              <a:gs pos="0">
                <a:srgbClr val="B59F43"/>
              </a:gs>
              <a:gs pos="100000">
                <a:srgbClr val="8F8849"/>
              </a:gs>
            </a:gsLst>
            <a:lin ang="2700000" scaled="1"/>
          </a:gradFill>
          <a:ln w="9525">
            <a:noFill/>
            <a:round/>
            <a:headEnd/>
            <a:tailEnd/>
          </a:ln>
          <a:effectLst>
            <a:prstShdw prst="shdw11">
              <a:srgbClr val="000000">
                <a:alpha val="50000"/>
              </a:srgbClr>
            </a:prstShdw>
          </a:effectLst>
        </p:spPr>
        <p:txBody>
          <a:bodyPr wrap="none" anchor="ctr"/>
          <a:lstStyle/>
          <a:p>
            <a:endParaRPr lang="es-CO"/>
          </a:p>
        </p:txBody>
      </p:sp>
      <p:sp>
        <p:nvSpPr>
          <p:cNvPr id="195600" name="AutoShape 16"/>
          <p:cNvSpPr>
            <a:spLocks noChangeArrowheads="1"/>
          </p:cNvSpPr>
          <p:nvPr/>
        </p:nvSpPr>
        <p:spPr bwMode="gray">
          <a:xfrm>
            <a:off x="8003117" y="2508251"/>
            <a:ext cx="2988733" cy="2803525"/>
          </a:xfrm>
          <a:prstGeom prst="roundRect">
            <a:avLst>
              <a:gd name="adj" fmla="val 16667"/>
            </a:avLst>
          </a:prstGeom>
          <a:solidFill>
            <a:srgbClr val="242337"/>
          </a:solidFill>
          <a:ln w="9525">
            <a:noFill/>
            <a:round/>
            <a:headEnd/>
            <a:tailEnd/>
          </a:ln>
          <a:effectLst/>
        </p:spPr>
        <p:txBody>
          <a:bodyPr wrap="none" anchor="ctr"/>
          <a:lstStyle/>
          <a:p>
            <a:endParaRPr lang="es-CO"/>
          </a:p>
        </p:txBody>
      </p:sp>
      <p:sp>
        <p:nvSpPr>
          <p:cNvPr id="195601" name="AutoShape 17"/>
          <p:cNvSpPr>
            <a:spLocks noChangeArrowheads="1"/>
          </p:cNvSpPr>
          <p:nvPr/>
        </p:nvSpPr>
        <p:spPr bwMode="gray">
          <a:xfrm>
            <a:off x="8026400" y="4572001"/>
            <a:ext cx="2760133" cy="709613"/>
          </a:xfrm>
          <a:prstGeom prst="roundRect">
            <a:avLst>
              <a:gd name="adj" fmla="val 50000"/>
            </a:avLst>
          </a:prstGeom>
          <a:gradFill rotWithShape="1">
            <a:gsLst>
              <a:gs pos="16000">
                <a:srgbClr val="242337"/>
              </a:gs>
              <a:gs pos="100000">
                <a:schemeClr val="bg2">
                  <a:lumMod val="90000"/>
                </a:schemeClr>
              </a:gs>
            </a:gsLst>
            <a:lin ang="5400000" scaled="1"/>
          </a:gradFill>
          <a:ln w="9525">
            <a:noFill/>
            <a:round/>
            <a:headEnd/>
            <a:tailEnd/>
          </a:ln>
          <a:effectLst/>
        </p:spPr>
        <p:txBody>
          <a:bodyPr wrap="none" anchor="ctr"/>
          <a:lstStyle/>
          <a:p>
            <a:endParaRPr lang="es-CO"/>
          </a:p>
        </p:txBody>
      </p:sp>
      <p:sp>
        <p:nvSpPr>
          <p:cNvPr id="195602" name="AutoShape 18"/>
          <p:cNvSpPr>
            <a:spLocks noChangeArrowheads="1"/>
          </p:cNvSpPr>
          <p:nvPr/>
        </p:nvSpPr>
        <p:spPr bwMode="gray">
          <a:xfrm>
            <a:off x="8026400" y="2530478"/>
            <a:ext cx="2760133" cy="708025"/>
          </a:xfrm>
          <a:prstGeom prst="roundRect">
            <a:avLst>
              <a:gd name="adj" fmla="val 50000"/>
            </a:avLst>
          </a:prstGeom>
          <a:gradFill rotWithShape="1">
            <a:gsLst>
              <a:gs pos="0">
                <a:schemeClr val="bg2">
                  <a:lumMod val="90000"/>
                </a:schemeClr>
              </a:gs>
              <a:gs pos="96000">
                <a:srgbClr val="242337"/>
              </a:gs>
            </a:gsLst>
            <a:lin ang="5400000" scaled="1"/>
          </a:gradFill>
          <a:ln w="9525">
            <a:noFill/>
            <a:round/>
            <a:headEnd/>
            <a:tailEnd/>
          </a:ln>
          <a:effectLst/>
        </p:spPr>
        <p:txBody>
          <a:bodyPr wrap="none" anchor="ctr"/>
          <a:lstStyle/>
          <a:p>
            <a:endParaRPr lang="es-CO"/>
          </a:p>
        </p:txBody>
      </p:sp>
      <p:grpSp>
        <p:nvGrpSpPr>
          <p:cNvPr id="3" name="Group 19"/>
          <p:cNvGrpSpPr>
            <a:grpSpLocks/>
          </p:cNvGrpSpPr>
          <p:nvPr/>
        </p:nvGrpSpPr>
        <p:grpSpPr bwMode="auto">
          <a:xfrm>
            <a:off x="8951388" y="2192339"/>
            <a:ext cx="857249" cy="627538"/>
            <a:chOff x="1289" y="582"/>
            <a:chExt cx="668" cy="652"/>
          </a:xfrm>
        </p:grpSpPr>
        <p:sp>
          <p:nvSpPr>
            <p:cNvPr id="195604" name="Oval 20"/>
            <p:cNvSpPr>
              <a:spLocks noChangeArrowheads="1"/>
            </p:cNvSpPr>
            <p:nvPr/>
          </p:nvSpPr>
          <p:spPr bwMode="gray">
            <a:xfrm>
              <a:off x="1289" y="582"/>
              <a:ext cx="668" cy="540"/>
            </a:xfrm>
            <a:prstGeom prst="ellipse">
              <a:avLst/>
            </a:prstGeom>
            <a:solidFill>
              <a:srgbClr val="333333"/>
            </a:solidFill>
            <a:ln w="38100" algn="ctr">
              <a:noFill/>
              <a:round/>
              <a:headEnd/>
              <a:tailEnd/>
            </a:ln>
            <a:effectLst/>
          </p:spPr>
          <p:txBody>
            <a:bodyPr anchor="ctr">
              <a:spAutoFit/>
            </a:bodyPr>
            <a:lstStyle/>
            <a:p>
              <a:endParaRPr lang="es-CO"/>
            </a:p>
          </p:txBody>
        </p:sp>
        <p:sp>
          <p:nvSpPr>
            <p:cNvPr id="195605" name="Oval 21"/>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s-CO"/>
            </a:p>
          </p:txBody>
        </p:sp>
        <p:sp>
          <p:nvSpPr>
            <p:cNvPr id="195606" name="Oval 22"/>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s-CO"/>
            </a:p>
          </p:txBody>
        </p:sp>
        <p:sp>
          <p:nvSpPr>
            <p:cNvPr id="195607" name="Oval 23"/>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s-CO"/>
            </a:p>
          </p:txBody>
        </p:sp>
        <p:sp>
          <p:nvSpPr>
            <p:cNvPr id="195608" name="Oval 24"/>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es-CO"/>
            </a:p>
          </p:txBody>
        </p:sp>
      </p:grpSp>
      <p:sp>
        <p:nvSpPr>
          <p:cNvPr id="195609" name="Text Box 25"/>
          <p:cNvSpPr txBox="1">
            <a:spLocks noChangeArrowheads="1"/>
          </p:cNvSpPr>
          <p:nvPr/>
        </p:nvSpPr>
        <p:spPr bwMode="gray">
          <a:xfrm>
            <a:off x="9135537" y="2284415"/>
            <a:ext cx="385042" cy="523220"/>
          </a:xfrm>
          <a:prstGeom prst="rect">
            <a:avLst/>
          </a:prstGeom>
          <a:noFill/>
          <a:ln w="9525" algn="ctr">
            <a:noFill/>
            <a:miter lim="800000"/>
            <a:headEnd/>
            <a:tailEnd/>
          </a:ln>
          <a:effectLst/>
        </p:spPr>
        <p:txBody>
          <a:bodyPr wrap="none">
            <a:spAutoFit/>
          </a:bodyPr>
          <a:lstStyle/>
          <a:p>
            <a:pPr algn="ctr" eaLnBrk="0" hangingPunct="0"/>
            <a:r>
              <a:rPr lang="en-US" sz="2800" b="1" dirty="0">
                <a:solidFill>
                  <a:srgbClr val="242337"/>
                </a:solidFill>
                <a:latin typeface="Arial" pitchFamily="34" charset="0"/>
                <a:cs typeface="Arial" pitchFamily="34" charset="0"/>
              </a:rPr>
              <a:t>3</a:t>
            </a:r>
          </a:p>
        </p:txBody>
      </p:sp>
      <p:sp>
        <p:nvSpPr>
          <p:cNvPr id="195610" name="Text Box 26"/>
          <p:cNvSpPr txBox="1">
            <a:spLocks noChangeArrowheads="1"/>
          </p:cNvSpPr>
          <p:nvPr/>
        </p:nvSpPr>
        <p:spPr bwMode="gray">
          <a:xfrm>
            <a:off x="8060271" y="3261401"/>
            <a:ext cx="2882050" cy="1323439"/>
          </a:xfrm>
          <a:prstGeom prst="rect">
            <a:avLst/>
          </a:prstGeom>
          <a:noFill/>
          <a:ln w="9525" algn="ctr">
            <a:noFill/>
            <a:miter lim="800000"/>
            <a:headEnd/>
            <a:tailEnd/>
          </a:ln>
          <a:effectLst/>
        </p:spPr>
        <p:txBody>
          <a:bodyPr wrap="square">
            <a:spAutoFit/>
          </a:bodyPr>
          <a:lstStyle/>
          <a:p>
            <a:pPr lvl="0" algn="ctr"/>
            <a:r>
              <a:rPr lang="es-CO" sz="1600" b="1" dirty="0">
                <a:solidFill>
                  <a:schemeClr val="bg1"/>
                </a:solidFill>
                <a:latin typeface="Arial" pitchFamily="34" charset="0"/>
                <a:cs typeface="Arial" pitchFamily="34" charset="0"/>
              </a:rPr>
              <a:t>Rotatorio peristáltico:  </a:t>
            </a:r>
          </a:p>
          <a:p>
            <a:pPr lvl="0" algn="ctr"/>
            <a:r>
              <a:rPr lang="es-CO" sz="1600" b="1" dirty="0">
                <a:solidFill>
                  <a:schemeClr val="bg1"/>
                </a:solidFill>
                <a:latin typeface="Arial" pitchFamily="34" charset="0"/>
                <a:cs typeface="Arial" pitchFamily="34" charset="0"/>
              </a:rPr>
              <a:t>Utiliza un rotor que presiona el líquidos dentro del tubo atreves del rodillo para el paso del producto.  </a:t>
            </a:r>
          </a:p>
        </p:txBody>
      </p:sp>
      <p:sp>
        <p:nvSpPr>
          <p:cNvPr id="195611" name="AutoShape 27"/>
          <p:cNvSpPr>
            <a:spLocks noChangeArrowheads="1"/>
          </p:cNvSpPr>
          <p:nvPr/>
        </p:nvSpPr>
        <p:spPr bwMode="gray">
          <a:xfrm>
            <a:off x="4809070" y="2500314"/>
            <a:ext cx="2885017" cy="2857500"/>
          </a:xfrm>
          <a:prstGeom prst="roundRect">
            <a:avLst>
              <a:gd name="adj" fmla="val 17509"/>
            </a:avLst>
          </a:prstGeom>
          <a:gradFill rotWithShape="1">
            <a:gsLst>
              <a:gs pos="0">
                <a:srgbClr val="34B034"/>
              </a:gs>
              <a:gs pos="100000">
                <a:srgbClr val="3F8B4A"/>
              </a:gs>
            </a:gsLst>
            <a:lin ang="2700000" scaled="1"/>
          </a:gradFill>
          <a:ln w="9525">
            <a:noFill/>
            <a:round/>
            <a:headEnd/>
            <a:tailEnd/>
          </a:ln>
          <a:effectLst/>
        </p:spPr>
        <p:txBody>
          <a:bodyPr wrap="none" anchor="ctr"/>
          <a:lstStyle/>
          <a:p>
            <a:endParaRPr lang="es-CO"/>
          </a:p>
        </p:txBody>
      </p:sp>
      <p:sp>
        <p:nvSpPr>
          <p:cNvPr id="195612" name="AutoShape 28"/>
          <p:cNvSpPr>
            <a:spLocks noChangeArrowheads="1"/>
          </p:cNvSpPr>
          <p:nvPr/>
        </p:nvSpPr>
        <p:spPr bwMode="gray">
          <a:xfrm>
            <a:off x="4656667" y="2508251"/>
            <a:ext cx="3166533" cy="2803525"/>
          </a:xfrm>
          <a:prstGeom prst="roundRect">
            <a:avLst>
              <a:gd name="adj" fmla="val 16667"/>
            </a:avLst>
          </a:prstGeom>
          <a:solidFill>
            <a:srgbClr val="1D7CD3"/>
          </a:solidFill>
          <a:ln w="9525">
            <a:noFill/>
            <a:round/>
            <a:headEnd/>
            <a:tailEnd/>
          </a:ln>
          <a:effectLst/>
        </p:spPr>
        <p:txBody>
          <a:bodyPr wrap="none" anchor="ctr"/>
          <a:lstStyle/>
          <a:p>
            <a:endParaRPr lang="es-CO"/>
          </a:p>
        </p:txBody>
      </p:sp>
      <p:sp>
        <p:nvSpPr>
          <p:cNvPr id="195613" name="AutoShape 29"/>
          <p:cNvSpPr>
            <a:spLocks noChangeArrowheads="1"/>
          </p:cNvSpPr>
          <p:nvPr/>
        </p:nvSpPr>
        <p:spPr bwMode="gray">
          <a:xfrm>
            <a:off x="4876800" y="4572001"/>
            <a:ext cx="2760133" cy="709613"/>
          </a:xfrm>
          <a:prstGeom prst="roundRect">
            <a:avLst>
              <a:gd name="adj" fmla="val 50000"/>
            </a:avLst>
          </a:prstGeom>
          <a:gradFill rotWithShape="1">
            <a:gsLst>
              <a:gs pos="100000">
                <a:schemeClr val="accent1">
                  <a:lumMod val="20000"/>
                  <a:lumOff val="80000"/>
                </a:schemeClr>
              </a:gs>
              <a:gs pos="18000">
                <a:srgbClr val="1D7CD3"/>
              </a:gs>
            </a:gsLst>
            <a:lin ang="5400000" scaled="1"/>
          </a:gradFill>
          <a:ln w="9525">
            <a:noFill/>
            <a:round/>
            <a:headEnd/>
            <a:tailEnd/>
          </a:ln>
          <a:effectLst/>
        </p:spPr>
        <p:txBody>
          <a:bodyPr wrap="none" anchor="ctr"/>
          <a:lstStyle/>
          <a:p>
            <a:endParaRPr lang="es-CO"/>
          </a:p>
        </p:txBody>
      </p:sp>
      <p:sp>
        <p:nvSpPr>
          <p:cNvPr id="195614" name="AutoShape 30"/>
          <p:cNvSpPr>
            <a:spLocks noChangeArrowheads="1"/>
          </p:cNvSpPr>
          <p:nvPr/>
        </p:nvSpPr>
        <p:spPr bwMode="gray">
          <a:xfrm>
            <a:off x="4876800" y="2530478"/>
            <a:ext cx="2760133" cy="708025"/>
          </a:xfrm>
          <a:prstGeom prst="roundRect">
            <a:avLst>
              <a:gd name="adj" fmla="val 50000"/>
            </a:avLst>
          </a:prstGeom>
          <a:gradFill rotWithShape="1">
            <a:gsLst>
              <a:gs pos="0">
                <a:schemeClr val="accent1">
                  <a:lumMod val="20000"/>
                  <a:lumOff val="80000"/>
                </a:schemeClr>
              </a:gs>
              <a:gs pos="85000">
                <a:srgbClr val="1D7CD3"/>
              </a:gs>
            </a:gsLst>
            <a:lin ang="5400000" scaled="1"/>
          </a:gradFill>
          <a:ln w="9525">
            <a:noFill/>
            <a:round/>
            <a:headEnd/>
            <a:tailEnd/>
          </a:ln>
          <a:effectLst/>
        </p:spPr>
        <p:txBody>
          <a:bodyPr wrap="none" anchor="ctr"/>
          <a:lstStyle/>
          <a:p>
            <a:endParaRPr lang="es-CO"/>
          </a:p>
        </p:txBody>
      </p:sp>
      <p:sp>
        <p:nvSpPr>
          <p:cNvPr id="195615" name="Oval 31"/>
          <p:cNvSpPr>
            <a:spLocks noChangeArrowheads="1"/>
          </p:cNvSpPr>
          <p:nvPr/>
        </p:nvSpPr>
        <p:spPr bwMode="gray">
          <a:xfrm>
            <a:off x="5801788" y="2192340"/>
            <a:ext cx="857249" cy="519351"/>
          </a:xfrm>
          <a:prstGeom prst="ellipse">
            <a:avLst/>
          </a:prstGeom>
          <a:solidFill>
            <a:srgbClr val="333333"/>
          </a:solidFill>
          <a:ln w="38100" algn="ctr">
            <a:noFill/>
            <a:round/>
            <a:headEnd/>
            <a:tailEnd/>
          </a:ln>
          <a:effectLst/>
        </p:spPr>
        <p:txBody>
          <a:bodyPr anchor="ctr">
            <a:spAutoFit/>
          </a:bodyPr>
          <a:lstStyle/>
          <a:p>
            <a:endParaRPr lang="es-CO"/>
          </a:p>
        </p:txBody>
      </p:sp>
      <p:sp>
        <p:nvSpPr>
          <p:cNvPr id="195616" name="Oval 32"/>
          <p:cNvSpPr>
            <a:spLocks noChangeArrowheads="1"/>
          </p:cNvSpPr>
          <p:nvPr/>
        </p:nvSpPr>
        <p:spPr bwMode="gray">
          <a:xfrm>
            <a:off x="5810251" y="2197101"/>
            <a:ext cx="829733" cy="622300"/>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s-CO"/>
          </a:p>
        </p:txBody>
      </p:sp>
      <p:sp>
        <p:nvSpPr>
          <p:cNvPr id="195617" name="Oval 33"/>
          <p:cNvSpPr>
            <a:spLocks noChangeArrowheads="1"/>
          </p:cNvSpPr>
          <p:nvPr/>
        </p:nvSpPr>
        <p:spPr bwMode="gray">
          <a:xfrm>
            <a:off x="5820835" y="2200277"/>
            <a:ext cx="810684" cy="608013"/>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s-CO"/>
          </a:p>
        </p:txBody>
      </p:sp>
      <p:sp>
        <p:nvSpPr>
          <p:cNvPr id="195618" name="Oval 34"/>
          <p:cNvSpPr>
            <a:spLocks noChangeArrowheads="1"/>
          </p:cNvSpPr>
          <p:nvPr/>
        </p:nvSpPr>
        <p:spPr bwMode="gray">
          <a:xfrm>
            <a:off x="5829300" y="2206626"/>
            <a:ext cx="770467" cy="56673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s-CO"/>
          </a:p>
        </p:txBody>
      </p:sp>
      <p:sp>
        <p:nvSpPr>
          <p:cNvPr id="195619" name="Oval 35"/>
          <p:cNvSpPr>
            <a:spLocks noChangeArrowheads="1"/>
          </p:cNvSpPr>
          <p:nvPr/>
        </p:nvSpPr>
        <p:spPr bwMode="gray">
          <a:xfrm>
            <a:off x="5875870" y="2222503"/>
            <a:ext cx="683684" cy="460375"/>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es-CO"/>
          </a:p>
        </p:txBody>
      </p:sp>
      <p:sp>
        <p:nvSpPr>
          <p:cNvPr id="195620" name="Text Box 36"/>
          <p:cNvSpPr txBox="1">
            <a:spLocks noChangeArrowheads="1"/>
          </p:cNvSpPr>
          <p:nvPr/>
        </p:nvSpPr>
        <p:spPr bwMode="gray">
          <a:xfrm>
            <a:off x="5985936" y="2284415"/>
            <a:ext cx="356188" cy="461665"/>
          </a:xfrm>
          <a:prstGeom prst="rect">
            <a:avLst/>
          </a:prstGeom>
          <a:noFill/>
          <a:ln w="9525" algn="ctr">
            <a:noFill/>
            <a:miter lim="800000"/>
            <a:headEnd/>
            <a:tailEnd/>
          </a:ln>
          <a:effectLst/>
        </p:spPr>
        <p:txBody>
          <a:bodyPr wrap="none">
            <a:spAutoFit/>
          </a:bodyPr>
          <a:lstStyle/>
          <a:p>
            <a:pPr algn="ctr" eaLnBrk="0" hangingPunct="0"/>
            <a:r>
              <a:rPr lang="en-US" sz="2400" b="1" dirty="0">
                <a:solidFill>
                  <a:srgbClr val="242337"/>
                </a:solidFill>
                <a:latin typeface="Arial" pitchFamily="34" charset="0"/>
                <a:cs typeface="Arial" pitchFamily="34" charset="0"/>
              </a:rPr>
              <a:t>2</a:t>
            </a:r>
          </a:p>
        </p:txBody>
      </p:sp>
      <p:sp>
        <p:nvSpPr>
          <p:cNvPr id="195621" name="Text Box 37"/>
          <p:cNvSpPr txBox="1">
            <a:spLocks noChangeArrowheads="1"/>
          </p:cNvSpPr>
          <p:nvPr/>
        </p:nvSpPr>
        <p:spPr bwMode="gray">
          <a:xfrm>
            <a:off x="5076910" y="3454402"/>
            <a:ext cx="2174240" cy="1077218"/>
          </a:xfrm>
          <a:prstGeom prst="rect">
            <a:avLst/>
          </a:prstGeom>
          <a:noFill/>
          <a:ln w="9525" algn="ctr">
            <a:noFill/>
            <a:miter lim="800000"/>
            <a:headEnd/>
            <a:tailEnd/>
          </a:ln>
          <a:effectLst/>
        </p:spPr>
        <p:txBody>
          <a:bodyPr wrap="square">
            <a:spAutoFit/>
          </a:bodyPr>
          <a:lstStyle/>
          <a:p>
            <a:pPr lvl="0" algn="ctr"/>
            <a:r>
              <a:rPr lang="es-CO" sz="1600" b="1" dirty="0">
                <a:solidFill>
                  <a:srgbClr val="242337"/>
                </a:solidFill>
                <a:latin typeface="Arial" pitchFamily="34" charset="0"/>
                <a:cs typeface="Arial" pitchFamily="34" charset="0"/>
              </a:rPr>
              <a:t>No volumétrica : </a:t>
            </a:r>
          </a:p>
          <a:p>
            <a:pPr lvl="0" algn="ctr"/>
            <a:r>
              <a:rPr lang="es-CO" sz="1600" b="1" dirty="0">
                <a:solidFill>
                  <a:srgbClr val="242337"/>
                </a:solidFill>
                <a:latin typeface="Arial" pitchFamily="34" charset="0"/>
                <a:cs typeface="Arial" pitchFamily="34" charset="0"/>
              </a:rPr>
              <a:t>Administra por goteo (gotas /minuto)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410712"/>
            <a:ext cx="10972800" cy="1143000"/>
          </a:xfrm>
        </p:spPr>
        <p:txBody>
          <a:bodyPr>
            <a:normAutofit/>
          </a:bodyPr>
          <a:lstStyle/>
          <a:p>
            <a:pPr algn="ctr"/>
            <a:r>
              <a:rPr lang="es-CO" sz="3200" b="1" dirty="0">
                <a:solidFill>
                  <a:srgbClr val="242337"/>
                </a:solidFill>
                <a:latin typeface="Arial" pitchFamily="34" charset="0"/>
                <a:cs typeface="Arial" pitchFamily="34" charset="0"/>
              </a:rPr>
              <a:t>Bombas de infusión para nutrición enteral</a:t>
            </a:r>
            <a:br>
              <a:rPr lang="es-CO" sz="3200" b="1" dirty="0">
                <a:solidFill>
                  <a:srgbClr val="242337"/>
                </a:solidFill>
                <a:latin typeface="Arial" pitchFamily="34" charset="0"/>
                <a:cs typeface="Arial" pitchFamily="34" charset="0"/>
              </a:rPr>
            </a:br>
            <a:endParaRPr lang="es-CO" sz="3200" dirty="0">
              <a:solidFill>
                <a:srgbClr val="242337"/>
              </a:solidFill>
              <a:latin typeface="Arial" pitchFamily="34" charset="0"/>
              <a:cs typeface="Arial" pitchFamily="34" charset="0"/>
            </a:endParaRPr>
          </a:p>
        </p:txBody>
      </p:sp>
      <p:sp>
        <p:nvSpPr>
          <p:cNvPr id="43010" name="AutoShape 2" descr="Resultado de imagen para bomba de infusion  de nutricion enteral volumetric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O"/>
          </a:p>
        </p:txBody>
      </p:sp>
      <p:sp>
        <p:nvSpPr>
          <p:cNvPr id="43012" name="AutoShape 4" descr="Resultado de imagen para bomba de nutricion enteral fri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O"/>
          </a:p>
        </p:txBody>
      </p:sp>
      <p:sp>
        <p:nvSpPr>
          <p:cNvPr id="43014" name="AutoShape 6" descr="Resultado de imagen para bomba de nutricion enteral fri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O"/>
          </a:p>
        </p:txBody>
      </p:sp>
      <p:sp>
        <p:nvSpPr>
          <p:cNvPr id="43016" name="AutoShape 8" descr="Resultado de imagen para bomba de nutricion enteral fri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O"/>
          </a:p>
        </p:txBody>
      </p:sp>
      <p:pic>
        <p:nvPicPr>
          <p:cNvPr id="43018" name="Picture 10" descr="Imagen relacionada"/>
          <p:cNvPicPr>
            <a:picLocks noChangeAspect="1" noChangeArrowheads="1"/>
          </p:cNvPicPr>
          <p:nvPr/>
        </p:nvPicPr>
        <p:blipFill>
          <a:blip r:embed="rId3"/>
          <a:srcRect l="20037" t="7459" r="18397"/>
          <a:stretch>
            <a:fillRect/>
          </a:stretch>
        </p:blipFill>
        <p:spPr bwMode="auto">
          <a:xfrm>
            <a:off x="8303741" y="2384853"/>
            <a:ext cx="3682312" cy="3933568"/>
          </a:xfrm>
          <a:prstGeom prst="roundRect">
            <a:avLst>
              <a:gd name="adj" fmla="val 8594"/>
            </a:avLst>
          </a:prstGeom>
          <a:solidFill>
            <a:srgbClr val="FFFFFF">
              <a:shade val="85000"/>
            </a:srgbClr>
          </a:solidFill>
          <a:ln>
            <a:noFill/>
          </a:ln>
          <a:effectLst>
            <a:reflection blurRad="12700" endPos="0" dist="5000" dir="5400000" sy="-100000" algn="bl" rotWithShape="0"/>
          </a:effectLst>
        </p:spPr>
      </p:pic>
      <p:pic>
        <p:nvPicPr>
          <p:cNvPr id="43022" name="Picture 14" descr="Resultado de imagen para bomba de nutricion abbott"/>
          <p:cNvPicPr>
            <a:picLocks noChangeAspect="1" noChangeArrowheads="1"/>
          </p:cNvPicPr>
          <p:nvPr/>
        </p:nvPicPr>
        <p:blipFill>
          <a:blip r:embed="rId4"/>
          <a:srcRect/>
          <a:stretch>
            <a:fillRect/>
          </a:stretch>
        </p:blipFill>
        <p:spPr bwMode="auto">
          <a:xfrm>
            <a:off x="172994" y="1804086"/>
            <a:ext cx="4065374" cy="4404411"/>
          </a:xfrm>
          <a:prstGeom prst="rect">
            <a:avLst/>
          </a:prstGeom>
          <a:ln>
            <a:noFill/>
          </a:ln>
          <a:effectLst>
            <a:softEdge rad="112500"/>
          </a:effectLst>
        </p:spPr>
      </p:pic>
      <p:pic>
        <p:nvPicPr>
          <p:cNvPr id="43024" name="Picture 16" descr="Resultado de imagen para bomba de nutricion  fresenius"/>
          <p:cNvPicPr>
            <a:picLocks noChangeAspect="1" noChangeArrowheads="1"/>
          </p:cNvPicPr>
          <p:nvPr/>
        </p:nvPicPr>
        <p:blipFill>
          <a:blip r:embed="rId5"/>
          <a:srcRect l="19552" r="20366"/>
          <a:stretch>
            <a:fillRect/>
          </a:stretch>
        </p:blipFill>
        <p:spPr bwMode="auto">
          <a:xfrm>
            <a:off x="4955059" y="2732303"/>
            <a:ext cx="2965622" cy="2990850"/>
          </a:xfrm>
          <a:prstGeom prst="rect">
            <a:avLst/>
          </a:prstGeom>
          <a:noFill/>
        </p:spPr>
      </p:pic>
      <p:sp>
        <p:nvSpPr>
          <p:cNvPr id="14" name="13 Rectángulo"/>
          <p:cNvSpPr/>
          <p:nvPr/>
        </p:nvSpPr>
        <p:spPr>
          <a:xfrm rot="463885">
            <a:off x="9436309" y="3245364"/>
            <a:ext cx="953291" cy="32463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14 Rectángulo"/>
          <p:cNvSpPr/>
          <p:nvPr/>
        </p:nvSpPr>
        <p:spPr>
          <a:xfrm>
            <a:off x="6289589" y="3311611"/>
            <a:ext cx="469557" cy="21006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15 Rectángulo"/>
          <p:cNvSpPr/>
          <p:nvPr/>
        </p:nvSpPr>
        <p:spPr>
          <a:xfrm>
            <a:off x="1198605" y="2187145"/>
            <a:ext cx="1754660" cy="395416"/>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940112386"/>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041400" y="1752601"/>
            <a:ext cx="10134600" cy="415498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s-CO" sz="2400" b="0" i="0" u="none" strike="noStrike" kern="1200" cap="none" spc="0" normalizeH="0" baseline="0" noProof="0" dirty="0">
                <a:ln>
                  <a:noFill/>
                </a:ln>
                <a:solidFill>
                  <a:srgbClr val="242337"/>
                </a:solidFill>
                <a:effectLst/>
                <a:uLnTx/>
                <a:uFillTx/>
                <a:latin typeface="Arial" pitchFamily="34" charset="0"/>
                <a:ea typeface="+mn-ea"/>
                <a:cs typeface="Arial" pitchFamily="34" charset="0"/>
              </a:rPr>
              <a:t>*La selección de la ruta para administrar la fórmula depende de la función y anatomía gastrointestinal, duración de la NE y riesgo de aspiración. </a:t>
            </a:r>
            <a:r>
              <a:rPr kumimoji="0" lang="es-CO" sz="2400" b="1" i="0" u="none" strike="noStrike" kern="1200" cap="none" spc="0" normalizeH="0" baseline="0" noProof="0" dirty="0">
                <a:ln>
                  <a:noFill/>
                </a:ln>
                <a:solidFill>
                  <a:srgbClr val="242337"/>
                </a:solidFill>
                <a:effectLst/>
                <a:uLnTx/>
                <a:uFillTx/>
                <a:latin typeface="Arial" pitchFamily="34" charset="0"/>
                <a:ea typeface="+mn-ea"/>
                <a:cs typeface="Arial" pitchFamily="34" charset="0"/>
              </a:rPr>
              <a:t>(grado B).</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s-CO" sz="2400" b="1" i="0" u="none" strike="noStrike" kern="1200" cap="none" spc="0" normalizeH="0" baseline="0" noProof="0" dirty="0">
              <a:ln>
                <a:noFill/>
              </a:ln>
              <a:solidFill>
                <a:srgbClr val="242337"/>
              </a:solidFill>
              <a:effectLst/>
              <a:uLnTx/>
              <a:uFillTx/>
              <a:latin typeface="Arial" pitchFamily="34" charset="0"/>
              <a:ea typeface="+mn-ea"/>
              <a:cs typeface="Arial" pitchFamily="34"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s-CO" sz="2400" b="1" i="0" u="none" strike="noStrike" kern="1200" cap="none" spc="0" normalizeH="0" baseline="0" noProof="0" dirty="0">
                <a:ln>
                  <a:noFill/>
                </a:ln>
                <a:solidFill>
                  <a:srgbClr val="242337"/>
                </a:solidFill>
                <a:effectLst/>
                <a:uLnTx/>
                <a:uFillTx/>
                <a:latin typeface="Arial" pitchFamily="34" charset="0"/>
                <a:ea typeface="+mn-ea"/>
                <a:cs typeface="Arial" pitchFamily="34" charset="0"/>
              </a:rPr>
              <a:t>*</a:t>
            </a:r>
            <a:r>
              <a:rPr kumimoji="0" lang="es-CO" sz="2400" b="0" i="0" u="none" strike="noStrike" kern="1200" cap="none" spc="0" normalizeH="0" baseline="0" noProof="0" dirty="0">
                <a:ln>
                  <a:noFill/>
                </a:ln>
                <a:solidFill>
                  <a:srgbClr val="242337"/>
                </a:solidFill>
                <a:effectLst/>
                <a:uLnTx/>
                <a:uFillTx/>
                <a:latin typeface="Arial" pitchFamily="34" charset="0"/>
                <a:ea typeface="+mn-ea"/>
                <a:cs typeface="Arial" pitchFamily="34" charset="0"/>
              </a:rPr>
              <a:t>La alimentación enteral a estómago permite más que al intestino fórmulas hipertónicas, altas tasa de infusión y alimentación por bolos. </a:t>
            </a:r>
            <a:r>
              <a:rPr kumimoji="0" lang="es-CO" sz="2400" b="1" i="0" u="none" strike="noStrike" kern="1200" cap="none" spc="0" normalizeH="0" baseline="0" noProof="0" dirty="0">
                <a:ln>
                  <a:noFill/>
                </a:ln>
                <a:solidFill>
                  <a:srgbClr val="242337"/>
                </a:solidFill>
                <a:effectLst/>
                <a:uLnTx/>
                <a:uFillTx/>
                <a:latin typeface="Arial" pitchFamily="34" charset="0"/>
                <a:ea typeface="+mn-ea"/>
                <a:cs typeface="Arial" pitchFamily="34" charset="0"/>
              </a:rPr>
              <a:t>(grado A).</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s-CO" sz="2400" b="1" i="0" u="none" strike="noStrike" kern="1200" cap="none" spc="0" normalizeH="0" baseline="0" noProof="0" dirty="0">
              <a:ln>
                <a:noFill/>
              </a:ln>
              <a:solidFill>
                <a:srgbClr val="242337"/>
              </a:solidFill>
              <a:effectLst/>
              <a:uLnTx/>
              <a:uFillTx/>
              <a:latin typeface="Arial" pitchFamily="34" charset="0"/>
              <a:ea typeface="+mn-ea"/>
              <a:cs typeface="Arial" pitchFamily="34"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s-CO" sz="2400" b="1" i="0" u="none" strike="noStrike" kern="1200" cap="none" spc="0" normalizeH="0" baseline="0" noProof="0" dirty="0">
                <a:ln>
                  <a:noFill/>
                </a:ln>
                <a:solidFill>
                  <a:srgbClr val="242337"/>
                </a:solidFill>
                <a:effectLst/>
                <a:uLnTx/>
                <a:uFillTx/>
                <a:latin typeface="Arial" pitchFamily="34" charset="0"/>
                <a:ea typeface="+mn-ea"/>
                <a:cs typeface="Arial" pitchFamily="34" charset="0"/>
              </a:rPr>
              <a:t>*</a:t>
            </a:r>
            <a:r>
              <a:rPr kumimoji="0" lang="es-CO" sz="2400" b="0" i="0" u="none" strike="noStrike" kern="1200" cap="none" spc="0" normalizeH="0" baseline="0" noProof="0" dirty="0">
                <a:ln>
                  <a:noFill/>
                </a:ln>
                <a:solidFill>
                  <a:srgbClr val="242337"/>
                </a:solidFill>
                <a:effectLst/>
                <a:uLnTx/>
                <a:uFillTx/>
                <a:latin typeface="Arial" pitchFamily="34" charset="0"/>
                <a:ea typeface="+mn-ea"/>
                <a:cs typeface="Arial" pitchFamily="34" charset="0"/>
              </a:rPr>
              <a:t>Se debe prevenir la aspiración identificando los pacientes a riesgo,  elevar la cabecera de la cama , vigilar tolerancia y manejar adecuadamente la vía aérea. </a:t>
            </a:r>
            <a:r>
              <a:rPr kumimoji="0" lang="es-CO" sz="2400" b="1" i="0" u="none" strike="noStrike" kern="1200" cap="none" spc="0" normalizeH="0" baseline="0" noProof="0" dirty="0">
                <a:ln>
                  <a:noFill/>
                </a:ln>
                <a:solidFill>
                  <a:srgbClr val="242337"/>
                </a:solidFill>
                <a:effectLst/>
                <a:uLnTx/>
                <a:uFillTx/>
                <a:latin typeface="Arial" pitchFamily="34" charset="0"/>
                <a:ea typeface="+mn-ea"/>
                <a:cs typeface="Arial" pitchFamily="34" charset="0"/>
              </a:rPr>
              <a:t>(grado C).</a:t>
            </a:r>
            <a:endParaRPr kumimoji="0" lang="es-CO" sz="2400" b="0" i="0" u="none" strike="noStrike" kern="1200" cap="none" spc="0" normalizeH="0" baseline="0" noProof="0" dirty="0">
              <a:ln>
                <a:noFill/>
              </a:ln>
              <a:solidFill>
                <a:srgbClr val="242337"/>
              </a:solidFill>
              <a:effectLst/>
              <a:uLnTx/>
              <a:uFillTx/>
              <a:latin typeface="Arial" pitchFamily="34" charset="0"/>
              <a:ea typeface="+mn-ea"/>
              <a:cs typeface="Arial" pitchFamily="34" charset="0"/>
            </a:endParaRPr>
          </a:p>
        </p:txBody>
      </p:sp>
      <p:sp>
        <p:nvSpPr>
          <p:cNvPr id="3" name="2 CuadroTexto"/>
          <p:cNvSpPr txBox="1"/>
          <p:nvPr/>
        </p:nvSpPr>
        <p:spPr>
          <a:xfrm>
            <a:off x="1041400" y="308451"/>
            <a:ext cx="9601200" cy="1077218"/>
          </a:xfrm>
          <a:prstGeom prst="rect">
            <a:avLst/>
          </a:prstGeom>
          <a:noFill/>
        </p:spPr>
        <p:txBody>
          <a:bodyPr wrap="square" rtlCol="0">
            <a:spAutoFit/>
          </a:bodyPr>
          <a:lstStyle/>
          <a:p>
            <a:pPr algn="ctr"/>
            <a:r>
              <a:rPr lang="es-CO" sz="3200" b="1" dirty="0">
                <a:solidFill>
                  <a:srgbClr val="242337"/>
                </a:solidFill>
                <a:latin typeface="Arial" panose="020B0604020202020204" pitchFamily="34" charset="0"/>
                <a:cs typeface="Arial" panose="020B0604020202020204" pitchFamily="34" charset="0"/>
              </a:rPr>
              <a:t>¿Qué dice la evidencia científica sobre</a:t>
            </a:r>
            <a:endParaRPr lang="es-CO" sz="3200" dirty="0">
              <a:solidFill>
                <a:srgbClr val="242337"/>
              </a:solidFill>
            </a:endParaRPr>
          </a:p>
          <a:p>
            <a:pPr lvl="0" algn="ctr"/>
            <a:r>
              <a:rPr kumimoji="0" lang="es-CO" sz="3200" b="1" i="0" u="none" strike="noStrike" kern="1200" cap="none" spc="0" normalizeH="0" baseline="0" noProof="0" dirty="0">
                <a:ln>
                  <a:noFill/>
                </a:ln>
                <a:solidFill>
                  <a:srgbClr val="242337"/>
                </a:solidFill>
                <a:effectLst/>
                <a:uLnTx/>
                <a:uFillTx/>
                <a:latin typeface="Arial" pitchFamily="34" charset="0"/>
                <a:cs typeface="Arial" pitchFamily="34" charset="0"/>
              </a:rPr>
              <a:t>técnicas de administración de la sonda</a:t>
            </a:r>
            <a:r>
              <a:rPr lang="es-CO" sz="3200" b="1" dirty="0">
                <a:solidFill>
                  <a:srgbClr val="242337"/>
                </a:solidFill>
                <a:latin typeface="Arial" panose="020B0604020202020204" pitchFamily="34" charset="0"/>
                <a:cs typeface="Arial" panose="020B0604020202020204" pitchFamily="34" charset="0"/>
              </a:rPr>
              <a:t>?</a:t>
            </a:r>
            <a:endParaRPr kumimoji="0" lang="es-CO" sz="3200" b="0" i="0" u="none" strike="noStrike" kern="1200" cap="none" spc="0" normalizeH="0" baseline="0" noProof="0" dirty="0">
              <a:ln>
                <a:noFill/>
              </a:ln>
              <a:solidFill>
                <a:srgbClr val="242337"/>
              </a:solidFill>
              <a:effectLst/>
              <a:uLnTx/>
              <a:uFillTx/>
              <a:latin typeface="Arial" pitchFamily="34" charset="0"/>
              <a:cs typeface="Arial" pitchFamily="34" charset="0"/>
            </a:endParaRPr>
          </a:p>
        </p:txBody>
      </p:sp>
      <p:sp>
        <p:nvSpPr>
          <p:cNvPr id="5" name="Rectángulo 4"/>
          <p:cNvSpPr/>
          <p:nvPr/>
        </p:nvSpPr>
        <p:spPr>
          <a:xfrm>
            <a:off x="1041400" y="6108597"/>
            <a:ext cx="7029585" cy="400110"/>
          </a:xfrm>
          <a:prstGeom prst="rect">
            <a:avLst/>
          </a:prstGeom>
        </p:spPr>
        <p:txBody>
          <a:bodyPr wrap="square">
            <a:spAutoFit/>
          </a:bodyPr>
          <a:lstStyle/>
          <a:p>
            <a:pPr lvl="0">
              <a:defRPr/>
            </a:pPr>
            <a:r>
              <a:rPr lang="en-US" sz="1000" b="1" i="1" dirty="0">
                <a:solidFill>
                  <a:schemeClr val="bg2">
                    <a:lumMod val="50000"/>
                  </a:schemeClr>
                </a:solidFill>
                <a:latin typeface="Arial"/>
              </a:rPr>
              <a:t>Journal of Parenteral and Enteral </a:t>
            </a:r>
            <a:r>
              <a:rPr lang="es-CO" sz="1000" b="1" i="1" dirty="0" err="1">
                <a:solidFill>
                  <a:schemeClr val="bg2">
                    <a:lumMod val="50000"/>
                  </a:schemeClr>
                </a:solidFill>
                <a:latin typeface="Arial"/>
              </a:rPr>
              <a:t>Nutrition</a:t>
            </a:r>
            <a:r>
              <a:rPr lang="es-CO" sz="1000" b="1" i="1" dirty="0">
                <a:solidFill>
                  <a:schemeClr val="bg2">
                    <a:lumMod val="50000"/>
                  </a:schemeClr>
                </a:solidFill>
                <a:latin typeface="Arial"/>
              </a:rPr>
              <a:t> Volumen 40 </a:t>
            </a:r>
            <a:r>
              <a:rPr lang="es-CO" sz="1000" b="1" i="1" dirty="0" err="1">
                <a:solidFill>
                  <a:schemeClr val="bg2">
                    <a:lumMod val="50000"/>
                  </a:schemeClr>
                </a:solidFill>
                <a:latin typeface="Arial"/>
              </a:rPr>
              <a:t>Number</a:t>
            </a:r>
            <a:r>
              <a:rPr lang="es-CO" sz="1000" b="1" i="1" dirty="0">
                <a:solidFill>
                  <a:schemeClr val="bg2">
                    <a:lumMod val="50000"/>
                  </a:schemeClr>
                </a:solidFill>
                <a:latin typeface="Arial"/>
              </a:rPr>
              <a:t> 2 </a:t>
            </a:r>
            <a:r>
              <a:rPr lang="es-CO" sz="1000" b="1" i="1" dirty="0" err="1">
                <a:solidFill>
                  <a:schemeClr val="bg2">
                    <a:lumMod val="50000"/>
                  </a:schemeClr>
                </a:solidFill>
                <a:latin typeface="Arial"/>
              </a:rPr>
              <a:t>February</a:t>
            </a:r>
            <a:r>
              <a:rPr lang="es-CO" sz="1000" b="1" i="1" dirty="0">
                <a:solidFill>
                  <a:schemeClr val="bg2">
                    <a:lumMod val="50000"/>
                  </a:schemeClr>
                </a:solidFill>
                <a:latin typeface="Arial"/>
              </a:rPr>
              <a:t> 2016 159–211</a:t>
            </a:r>
          </a:p>
          <a:p>
            <a:pPr lvl="0">
              <a:defRPr/>
            </a:pPr>
            <a:endParaRPr lang="es-CO" sz="1000" b="1" i="1" dirty="0">
              <a:solidFill>
                <a:schemeClr val="bg2">
                  <a:lumMod val="50000"/>
                </a:schemeClr>
              </a:solidFill>
            </a:endParaRPr>
          </a:p>
        </p:txBody>
      </p:sp>
    </p:spTree>
    <p:extLst>
      <p:ext uri="{BB962C8B-B14F-4D97-AF65-F5344CB8AC3E}">
        <p14:creationId xmlns:p14="http://schemas.microsoft.com/office/powerpoint/2010/main" val="2588538473"/>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555531" y="379408"/>
            <a:ext cx="9354207" cy="3724096"/>
          </a:xfrm>
          <a:prstGeom prst="rect">
            <a:avLst/>
          </a:prstGeom>
          <a:noFill/>
        </p:spPr>
        <p:txBody>
          <a:bodyPr wrap="square" rtlCol="0">
            <a:spAutoFit/>
          </a:bodyPr>
          <a:lstStyle/>
          <a:p>
            <a:pPr algn="ctr"/>
            <a:r>
              <a:rPr lang="es-CO" sz="3200" b="1" dirty="0">
                <a:solidFill>
                  <a:srgbClr val="242337"/>
                </a:solidFill>
                <a:latin typeface="Arial" pitchFamily="34" charset="0"/>
                <a:cs typeface="Arial" pitchFamily="34" charset="0"/>
              </a:rPr>
              <a:t>Objetivos del aprendizaje</a:t>
            </a:r>
          </a:p>
          <a:p>
            <a:pPr algn="ctr"/>
            <a:endParaRPr lang="es-CO" sz="3200" b="1" dirty="0">
              <a:solidFill>
                <a:srgbClr val="FF0000"/>
              </a:solidFill>
              <a:latin typeface="Arial" pitchFamily="34" charset="0"/>
              <a:cs typeface="Arial" pitchFamily="34" charset="0"/>
            </a:endParaRPr>
          </a:p>
          <a:p>
            <a:pPr marL="457200" indent="-457200">
              <a:buClr>
                <a:srgbClr val="242337"/>
              </a:buClr>
              <a:buSzPct val="121000"/>
              <a:buFont typeface="Arial" panose="020B0604020202020204" pitchFamily="34" charset="0"/>
              <a:buChar char="•"/>
            </a:pPr>
            <a:r>
              <a:rPr lang="es-CO" sz="2400" dirty="0">
                <a:solidFill>
                  <a:srgbClr val="242337"/>
                </a:solidFill>
                <a:latin typeface="Arial" pitchFamily="34" charset="0"/>
                <a:cs typeface="Arial" pitchFamily="34" charset="0"/>
              </a:rPr>
              <a:t>Conocer los diferentes métodos y sistemas de administración de alimentación enteral, sus indicaciones, ventajas y desventajas.</a:t>
            </a:r>
          </a:p>
          <a:p>
            <a:pPr marL="457200" indent="-457200">
              <a:buClr>
                <a:srgbClr val="242337"/>
              </a:buClr>
              <a:buSzPct val="121000"/>
              <a:buFont typeface="Arial" panose="020B0604020202020204" pitchFamily="34" charset="0"/>
              <a:buChar char="•"/>
            </a:pPr>
            <a:endParaRPr lang="es-CO" sz="2400" dirty="0">
              <a:solidFill>
                <a:srgbClr val="242337"/>
              </a:solidFill>
              <a:latin typeface="Arial" pitchFamily="34" charset="0"/>
              <a:cs typeface="Arial" pitchFamily="34" charset="0"/>
            </a:endParaRPr>
          </a:p>
          <a:p>
            <a:pPr marL="457200" indent="-457200">
              <a:buClr>
                <a:srgbClr val="242337"/>
              </a:buClr>
              <a:buSzPct val="121000"/>
              <a:buFont typeface="Arial" panose="020B0604020202020204" pitchFamily="34" charset="0"/>
              <a:buChar char="•"/>
            </a:pPr>
            <a:r>
              <a:rPr lang="es-CO" sz="2400" dirty="0">
                <a:solidFill>
                  <a:srgbClr val="242337"/>
                </a:solidFill>
                <a:latin typeface="Arial" pitchFamily="34" charset="0"/>
                <a:cs typeface="Arial" pitchFamily="34" charset="0"/>
              </a:rPr>
              <a:t>Adquirir las habilidades necesarias para seleccionar el método y sistema de alimentación  más adecuado para la situación particular de cada paciente</a:t>
            </a:r>
            <a:r>
              <a:rPr lang="es-CO" sz="2800" dirty="0">
                <a:solidFill>
                  <a:srgbClr val="242337"/>
                </a:solidFill>
                <a:latin typeface="Arial" pitchFamily="34" charset="0"/>
                <a:cs typeface="Arial" pitchFamily="34" charset="0"/>
              </a:rPr>
              <a:t>.</a:t>
            </a:r>
          </a:p>
        </p:txBody>
      </p:sp>
    </p:spTree>
    <p:extLst>
      <p:ext uri="{BB962C8B-B14F-4D97-AF65-F5344CB8AC3E}">
        <p14:creationId xmlns:p14="http://schemas.microsoft.com/office/powerpoint/2010/main" val="238008143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6967" y="686408"/>
            <a:ext cx="12192000" cy="863600"/>
          </a:xfrm>
        </p:spPr>
        <p:txBody>
          <a:bodyPr>
            <a:noAutofit/>
          </a:bodyPr>
          <a:lstStyle/>
          <a:p>
            <a:pPr algn="ctr" eaLnBrk="1" hangingPunct="1"/>
            <a:r>
              <a:rPr lang="es-ES_tradnl" sz="3600" b="1" dirty="0">
                <a:solidFill>
                  <a:srgbClr val="242337"/>
                </a:solidFill>
                <a:latin typeface="Arial" pitchFamily="34" charset="0"/>
                <a:ea typeface="Geneva" pitchFamily="-105" charset="-128"/>
                <a:cs typeface="Arial" pitchFamily="34" charset="0"/>
              </a:rPr>
              <a:t>Programa de inicio</a:t>
            </a:r>
            <a:br>
              <a:rPr lang="es-ES_tradnl" sz="3600" dirty="0">
                <a:solidFill>
                  <a:srgbClr val="242337"/>
                </a:solidFill>
                <a:latin typeface="Arial" pitchFamily="34" charset="0"/>
                <a:ea typeface="Geneva" pitchFamily="-105" charset="-128"/>
                <a:cs typeface="Arial" pitchFamily="34" charset="0"/>
              </a:rPr>
            </a:br>
            <a:endParaRPr lang="es-ES_tradnl" sz="3600" dirty="0">
              <a:solidFill>
                <a:srgbClr val="242337"/>
              </a:solidFill>
              <a:latin typeface="Arial" pitchFamily="34" charset="0"/>
              <a:ea typeface="Geneva" pitchFamily="-105" charset="-128"/>
              <a:cs typeface="Arial" pitchFamily="34" charset="0"/>
            </a:endParaRPr>
          </a:p>
        </p:txBody>
      </p:sp>
      <p:sp>
        <p:nvSpPr>
          <p:cNvPr id="18435" name="Rectangle 3"/>
          <p:cNvSpPr>
            <a:spLocks noGrp="1" noChangeArrowheads="1"/>
          </p:cNvSpPr>
          <p:nvPr>
            <p:ph idx="1"/>
          </p:nvPr>
        </p:nvSpPr>
        <p:spPr>
          <a:xfrm>
            <a:off x="431801" y="1805595"/>
            <a:ext cx="11425767" cy="609600"/>
          </a:xfrm>
        </p:spPr>
        <p:txBody>
          <a:bodyPr>
            <a:normAutofit fontScale="25000" lnSpcReduction="20000"/>
          </a:bodyPr>
          <a:lstStyle/>
          <a:p>
            <a:pPr algn="ctr" eaLnBrk="1" hangingPunct="1">
              <a:lnSpc>
                <a:spcPct val="90000"/>
              </a:lnSpc>
              <a:buFontTx/>
              <a:buNone/>
            </a:pPr>
            <a:r>
              <a:rPr lang="es-ES_tradnl" sz="2800" b="1" dirty="0">
                <a:solidFill>
                  <a:srgbClr val="242337"/>
                </a:solidFill>
                <a:latin typeface="Arial" pitchFamily="34" charset="0"/>
                <a:ea typeface="Geneva" pitchFamily="-105" charset="-128"/>
                <a:cs typeface="Arial" pitchFamily="34" charset="0"/>
              </a:rPr>
              <a:t>  </a:t>
            </a:r>
            <a:r>
              <a:rPr lang="es-ES_tradnl" sz="14400" dirty="0">
                <a:solidFill>
                  <a:srgbClr val="242337"/>
                </a:solidFill>
                <a:latin typeface="Arial" pitchFamily="34" charset="0"/>
                <a:ea typeface="Geneva" pitchFamily="-105" charset="-128"/>
                <a:cs typeface="Arial" pitchFamily="34" charset="0"/>
              </a:rPr>
              <a:t>“Prueba de tolerancia” con fórmulas diluidas </a:t>
            </a:r>
          </a:p>
          <a:p>
            <a:pPr algn="ctr" eaLnBrk="1" hangingPunct="1">
              <a:lnSpc>
                <a:spcPct val="90000"/>
              </a:lnSpc>
              <a:spcBef>
                <a:spcPct val="55000"/>
              </a:spcBef>
              <a:buFontTx/>
              <a:buNone/>
            </a:pPr>
            <a:endParaRPr lang="es-ES_tradnl" sz="14400" dirty="0">
              <a:solidFill>
                <a:srgbClr val="242337"/>
              </a:solidFill>
              <a:latin typeface="Arial" pitchFamily="34" charset="0"/>
              <a:ea typeface="Geneva" pitchFamily="-105" charset="-128"/>
              <a:cs typeface="Arial" pitchFamily="34" charset="0"/>
            </a:endParaRPr>
          </a:p>
          <a:p>
            <a:pPr algn="ctr" eaLnBrk="1" hangingPunct="1">
              <a:lnSpc>
                <a:spcPct val="90000"/>
              </a:lnSpc>
              <a:spcBef>
                <a:spcPct val="55000"/>
              </a:spcBef>
              <a:buFontTx/>
              <a:buNone/>
            </a:pPr>
            <a:r>
              <a:rPr lang="es-ES_tradnl" sz="14400" dirty="0">
                <a:solidFill>
                  <a:srgbClr val="242337"/>
                </a:solidFill>
                <a:latin typeface="Arial" pitchFamily="34" charset="0"/>
                <a:ea typeface="Geneva" pitchFamily="-105" charset="-128"/>
                <a:cs typeface="Arial" pitchFamily="34" charset="0"/>
              </a:rPr>
              <a:t>		</a:t>
            </a:r>
          </a:p>
        </p:txBody>
      </p:sp>
      <p:sp>
        <p:nvSpPr>
          <p:cNvPr id="18436" name="Text Box 6"/>
          <p:cNvSpPr txBox="1">
            <a:spLocks noChangeArrowheads="1"/>
          </p:cNvSpPr>
          <p:nvPr/>
        </p:nvSpPr>
        <p:spPr bwMode="auto">
          <a:xfrm>
            <a:off x="2734733" y="2670782"/>
            <a:ext cx="6705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lgn="ctr" eaLnBrk="1" hangingPunct="1">
              <a:spcBef>
                <a:spcPct val="50000"/>
              </a:spcBef>
            </a:pPr>
            <a:r>
              <a:rPr lang="es-ES_tradnl" sz="3200" dirty="0">
                <a:solidFill>
                  <a:srgbClr val="242337"/>
                </a:solidFill>
                <a:latin typeface="Arial" pitchFamily="34" charset="0"/>
                <a:cs typeface="Arial" pitchFamily="34" charset="0"/>
              </a:rPr>
              <a:t>Aporte insuficiente</a:t>
            </a:r>
            <a:endParaRPr lang="es-ES" sz="3200" dirty="0">
              <a:solidFill>
                <a:srgbClr val="242337"/>
              </a:solidFill>
              <a:latin typeface="Arial" pitchFamily="34" charset="0"/>
              <a:cs typeface="Arial" pitchFamily="34" charset="0"/>
            </a:endParaRPr>
          </a:p>
        </p:txBody>
      </p:sp>
      <p:sp>
        <p:nvSpPr>
          <p:cNvPr id="18437" name="Text Box 7"/>
          <p:cNvSpPr txBox="1">
            <a:spLocks noChangeArrowheads="1"/>
          </p:cNvSpPr>
          <p:nvPr/>
        </p:nvSpPr>
        <p:spPr bwMode="auto">
          <a:xfrm>
            <a:off x="1007533" y="3462945"/>
            <a:ext cx="10160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lgn="ctr" eaLnBrk="1" hangingPunct="1">
              <a:spcBef>
                <a:spcPct val="50000"/>
              </a:spcBef>
            </a:pPr>
            <a:r>
              <a:rPr lang="es-ES_tradnl" sz="3200" dirty="0">
                <a:solidFill>
                  <a:srgbClr val="242337"/>
                </a:solidFill>
                <a:latin typeface="Arial" pitchFamily="34" charset="0"/>
                <a:cs typeface="Arial" pitchFamily="34" charset="0"/>
              </a:rPr>
              <a:t>Innecesario para alcanzar buena tolerancia</a:t>
            </a:r>
            <a:endParaRPr lang="es-ES" sz="3200" dirty="0">
              <a:solidFill>
                <a:srgbClr val="242337"/>
              </a:solidFill>
              <a:latin typeface="Arial" pitchFamily="34" charset="0"/>
              <a:cs typeface="Arial" pitchFamily="34" charset="0"/>
            </a:endParaRPr>
          </a:p>
        </p:txBody>
      </p:sp>
      <p:sp>
        <p:nvSpPr>
          <p:cNvPr id="27655" name="Text Box 11"/>
          <p:cNvSpPr>
            <a:spLocks noChangeArrowheads="1"/>
          </p:cNvSpPr>
          <p:nvPr/>
        </p:nvSpPr>
        <p:spPr bwMode="auto">
          <a:xfrm>
            <a:off x="3087817" y="4971540"/>
            <a:ext cx="5922433" cy="578882"/>
          </a:xfrm>
          <a:prstGeom prst="roundRect">
            <a:avLst>
              <a:gd name="adj" fmla="val 16667"/>
            </a:avLst>
          </a:prstGeom>
          <a:ln>
            <a:solidFill>
              <a:srgbClr val="1F4E79"/>
            </a:solidFill>
            <a:headEnd/>
            <a:tailEnd/>
          </a:ln>
        </p:spPr>
        <p:style>
          <a:lnRef idx="2">
            <a:schemeClr val="dk1"/>
          </a:lnRef>
          <a:fillRef idx="1">
            <a:schemeClr val="lt1"/>
          </a:fillRef>
          <a:effectRef idx="0">
            <a:schemeClr val="dk1"/>
          </a:effectRef>
          <a:fontRef idx="minor">
            <a:schemeClr val="dk1"/>
          </a:fontRef>
        </p:style>
        <p:txBody>
          <a:bodyPr>
            <a:spAutoFit/>
          </a:bodyPr>
          <a:lstStyle/>
          <a:p>
            <a:pPr algn="ctr">
              <a:spcBef>
                <a:spcPct val="50000"/>
              </a:spcBef>
              <a:defRPr/>
            </a:pPr>
            <a:r>
              <a:rPr lang="es-ES_tradnl" sz="2800" b="1" dirty="0">
                <a:solidFill>
                  <a:srgbClr val="242337"/>
                </a:solidFill>
                <a:latin typeface="Arial" pitchFamily="34" charset="0"/>
                <a:ea typeface="ＭＳ Ｐゴシック" pitchFamily="34" charset="-128"/>
                <a:cs typeface="Arial" pitchFamily="34" charset="0"/>
              </a:rPr>
              <a:t>¡¡¡CONTAMINACIÓN!!!</a:t>
            </a:r>
            <a:endParaRPr lang="es-ES" sz="2800" b="1" dirty="0">
              <a:solidFill>
                <a:srgbClr val="242337"/>
              </a:solidFill>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319158286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100411"/>
            <a:ext cx="12192000" cy="1371600"/>
          </a:xfrm>
        </p:spPr>
        <p:txBody>
          <a:bodyPr>
            <a:normAutofit/>
          </a:bodyPr>
          <a:lstStyle/>
          <a:p>
            <a:pPr algn="ctr" eaLnBrk="1" hangingPunct="1"/>
            <a:r>
              <a:rPr lang="es-ES_tradnl" sz="3200" b="1" dirty="0">
                <a:solidFill>
                  <a:srgbClr val="242337"/>
                </a:solidFill>
                <a:latin typeface="Arial" pitchFamily="34" charset="0"/>
                <a:ea typeface="Geneva" pitchFamily="-105" charset="-128"/>
                <a:cs typeface="Arial" pitchFamily="34" charset="0"/>
              </a:rPr>
              <a:t>Programa de inicio de nutrición enteral </a:t>
            </a:r>
            <a:br>
              <a:rPr lang="es-ES_tradnl" sz="3200" dirty="0">
                <a:solidFill>
                  <a:srgbClr val="242337"/>
                </a:solidFill>
                <a:latin typeface="Arial" pitchFamily="34" charset="0"/>
                <a:ea typeface="Geneva" pitchFamily="-105" charset="-128"/>
                <a:cs typeface="Arial" pitchFamily="34" charset="0"/>
              </a:rPr>
            </a:br>
            <a:endParaRPr lang="es-ES_tradnl" sz="1600" dirty="0">
              <a:solidFill>
                <a:srgbClr val="242337"/>
              </a:solidFill>
              <a:latin typeface="Arial" pitchFamily="34" charset="0"/>
              <a:ea typeface="Geneva" pitchFamily="-105" charset="-128"/>
              <a:cs typeface="Arial" pitchFamily="34" charset="0"/>
            </a:endParaRPr>
          </a:p>
        </p:txBody>
      </p:sp>
      <p:graphicFrame>
        <p:nvGraphicFramePr>
          <p:cNvPr id="8" name="7 Tabla"/>
          <p:cNvGraphicFramePr>
            <a:graphicFrameLocks noGrp="1"/>
          </p:cNvGraphicFramePr>
          <p:nvPr>
            <p:extLst>
              <p:ext uri="{D42A27DB-BD31-4B8C-83A1-F6EECF244321}">
                <p14:modId xmlns:p14="http://schemas.microsoft.com/office/powerpoint/2010/main" val="2712805087"/>
              </p:ext>
            </p:extLst>
          </p:nvPr>
        </p:nvGraphicFramePr>
        <p:xfrm>
          <a:off x="420930" y="1471528"/>
          <a:ext cx="11032067" cy="4388804"/>
        </p:xfrm>
        <a:graphic>
          <a:graphicData uri="http://schemas.openxmlformats.org/drawingml/2006/table">
            <a:tbl>
              <a:tblPr>
                <a:tableStyleId>{616DA210-FB5B-4158-B5E0-FEB733F419BA}</a:tableStyleId>
              </a:tblPr>
              <a:tblGrid>
                <a:gridCol w="4705351">
                  <a:extLst>
                    <a:ext uri="{9D8B030D-6E8A-4147-A177-3AD203B41FA5}">
                      <a16:colId xmlns:a16="http://schemas.microsoft.com/office/drawing/2014/main" val="20000"/>
                    </a:ext>
                  </a:extLst>
                </a:gridCol>
                <a:gridCol w="6326716">
                  <a:extLst>
                    <a:ext uri="{9D8B030D-6E8A-4147-A177-3AD203B41FA5}">
                      <a16:colId xmlns:a16="http://schemas.microsoft.com/office/drawing/2014/main" val="20001"/>
                    </a:ext>
                  </a:extLst>
                </a:gridCol>
              </a:tblGrid>
              <a:tr h="8636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s-CO" sz="2400" u="none" strike="noStrike" cap="none" normalizeH="0" baseline="0" dirty="0">
                          <a:ln>
                            <a:noFill/>
                          </a:ln>
                          <a:solidFill>
                            <a:srgbClr val="242337"/>
                          </a:solidFill>
                          <a:effectLst/>
                          <a:latin typeface="Arial" pitchFamily="34" charset="0"/>
                          <a:cs typeface="Arial" pitchFamily="34" charset="0"/>
                        </a:rPr>
                        <a:t>Sistema</a:t>
                      </a:r>
                      <a:br>
                        <a:rPr kumimoji="0" lang="es-CO" sz="2400" u="none" strike="noStrike" cap="none" normalizeH="0" baseline="0" dirty="0">
                          <a:ln>
                            <a:noFill/>
                          </a:ln>
                          <a:solidFill>
                            <a:srgbClr val="242337"/>
                          </a:solidFill>
                          <a:effectLst/>
                          <a:latin typeface="Arial" pitchFamily="34" charset="0"/>
                          <a:cs typeface="Arial" pitchFamily="34" charset="0"/>
                        </a:rPr>
                      </a:br>
                      <a:r>
                        <a:rPr kumimoji="0" lang="es-CO" sz="2400" u="none" strike="noStrike" cap="none" normalizeH="0" baseline="0" dirty="0">
                          <a:ln>
                            <a:noFill/>
                          </a:ln>
                          <a:solidFill>
                            <a:srgbClr val="242337"/>
                          </a:solidFill>
                          <a:effectLst/>
                          <a:latin typeface="Arial" pitchFamily="34" charset="0"/>
                          <a:cs typeface="Arial" pitchFamily="34" charset="0"/>
                        </a:rPr>
                        <a:t>de Administración</a:t>
                      </a:r>
                      <a:endParaRPr kumimoji="0" lang="es-CO" sz="2400" b="1" i="0" u="none" strike="noStrike" cap="none" normalizeH="0" baseline="0" dirty="0">
                        <a:ln>
                          <a:noFill/>
                        </a:ln>
                        <a:solidFill>
                          <a:srgbClr val="242337"/>
                        </a:solidFill>
                        <a:effectLst/>
                        <a:latin typeface="Arial" pitchFamily="34" charset="0"/>
                        <a:ea typeface="ＭＳ Ｐゴシック" pitchFamily="34" charset="-128"/>
                        <a:cs typeface="Arial" pitchFamily="34" charset="0"/>
                      </a:endParaRPr>
                    </a:p>
                  </a:txBody>
                  <a:tcPr marL="121920" marR="12192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s-CO" sz="2400" u="none" strike="noStrike" cap="none" normalizeH="0" baseline="0" dirty="0">
                          <a:ln>
                            <a:noFill/>
                          </a:ln>
                          <a:solidFill>
                            <a:srgbClr val="242337"/>
                          </a:solidFill>
                          <a:effectLst/>
                          <a:latin typeface="Arial" pitchFamily="34" charset="0"/>
                          <a:cs typeface="Arial" pitchFamily="34" charset="0"/>
                        </a:rPr>
                        <a:t>Tasa de infusión</a:t>
                      </a:r>
                      <a:br>
                        <a:rPr kumimoji="0" lang="es-CO" sz="2400" u="none" strike="noStrike" cap="none" normalizeH="0" baseline="0" dirty="0">
                          <a:ln>
                            <a:noFill/>
                          </a:ln>
                          <a:solidFill>
                            <a:srgbClr val="242337"/>
                          </a:solidFill>
                          <a:effectLst/>
                          <a:latin typeface="Arial" pitchFamily="34" charset="0"/>
                          <a:cs typeface="Arial" pitchFamily="34" charset="0"/>
                        </a:rPr>
                      </a:br>
                      <a:r>
                        <a:rPr kumimoji="0" lang="es-CO" sz="2400" u="none" strike="noStrike" cap="none" normalizeH="0" baseline="0" dirty="0">
                          <a:ln>
                            <a:noFill/>
                          </a:ln>
                          <a:solidFill>
                            <a:srgbClr val="242337"/>
                          </a:solidFill>
                          <a:effectLst/>
                          <a:latin typeface="Arial" pitchFamily="34" charset="0"/>
                          <a:cs typeface="Arial" pitchFamily="34" charset="0"/>
                        </a:rPr>
                        <a:t>recomendada</a:t>
                      </a:r>
                      <a:endParaRPr kumimoji="0" lang="es-CO" sz="2400" b="1" i="0" u="none" strike="noStrike" cap="none" normalizeH="0" baseline="0" dirty="0">
                        <a:ln>
                          <a:noFill/>
                        </a:ln>
                        <a:solidFill>
                          <a:srgbClr val="242337"/>
                        </a:solidFill>
                        <a:effectLst/>
                        <a:latin typeface="Arial" pitchFamily="34" charset="0"/>
                        <a:ea typeface="ＭＳ Ｐゴシック" pitchFamily="34" charset="-128"/>
                        <a:cs typeface="Arial" pitchFamily="34" charset="0"/>
                      </a:endParaRPr>
                    </a:p>
                  </a:txBody>
                  <a:tcPr marL="121920" marR="121920" anchor="ctr" horzOverflow="overflow"/>
                </a:tc>
                <a:extLst>
                  <a:ext uri="{0D108BD9-81ED-4DB2-BD59-A6C34878D82A}">
                    <a16:rowId xmlns:a16="http://schemas.microsoft.com/office/drawing/2014/main" val="10000"/>
                  </a:ext>
                </a:extLst>
              </a:tr>
              <a:tr h="839788">
                <a:tc row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s-CO" sz="2400" u="none" strike="noStrike" cap="none" normalizeH="0" baseline="0" dirty="0">
                          <a:ln>
                            <a:noFill/>
                          </a:ln>
                          <a:solidFill>
                            <a:srgbClr val="242337"/>
                          </a:solidFill>
                          <a:effectLst/>
                          <a:latin typeface="Arial" pitchFamily="34" charset="0"/>
                          <a:cs typeface="Arial" pitchFamily="34" charset="0"/>
                        </a:rPr>
                        <a:t>Continuo</a:t>
                      </a:r>
                      <a:endParaRPr kumimoji="0" lang="es-CO" sz="2400" b="1" i="0" u="none" strike="noStrike" cap="none" normalizeH="0" baseline="0" dirty="0">
                        <a:ln>
                          <a:noFill/>
                        </a:ln>
                        <a:solidFill>
                          <a:srgbClr val="242337"/>
                        </a:solidFill>
                        <a:effectLst/>
                        <a:latin typeface="Arial" pitchFamily="34" charset="0"/>
                        <a:ea typeface="ＭＳ Ｐゴシック" pitchFamily="34" charset="-128"/>
                        <a:cs typeface="Arial" pitchFamily="34" charset="0"/>
                      </a:endParaRPr>
                    </a:p>
                  </a:txBody>
                  <a:tcPr marL="121920" marR="12192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s-CO" sz="2000" u="none" strike="noStrike" cap="none" normalizeH="0" baseline="0" dirty="0">
                          <a:ln>
                            <a:noFill/>
                          </a:ln>
                          <a:solidFill>
                            <a:srgbClr val="242337"/>
                          </a:solidFill>
                          <a:effectLst/>
                          <a:latin typeface="Arial" pitchFamily="34" charset="0"/>
                          <a:cs typeface="Arial" pitchFamily="34" charset="0"/>
                        </a:rPr>
                        <a:t>20 – 50 ml/hora</a:t>
                      </a:r>
                    </a:p>
                    <a:p>
                      <a:pPr marL="0" marR="0" lvl="0" indent="0" algn="ctr" defTabSz="457200" rtl="0" eaLnBrk="1" fontAlgn="base" latinLnBrk="0" hangingPunct="1">
                        <a:lnSpc>
                          <a:spcPct val="100000"/>
                        </a:lnSpc>
                        <a:spcBef>
                          <a:spcPct val="0"/>
                        </a:spcBef>
                        <a:spcAft>
                          <a:spcPct val="0"/>
                        </a:spcAft>
                        <a:buClrTx/>
                        <a:buSzTx/>
                        <a:buFontTx/>
                        <a:buNone/>
                        <a:tabLst/>
                      </a:pPr>
                      <a:r>
                        <a:rPr kumimoji="0" lang="es-CO" sz="2000" u="none" strike="noStrike" cap="none" normalizeH="0" baseline="0" dirty="0">
                          <a:ln>
                            <a:noFill/>
                          </a:ln>
                          <a:solidFill>
                            <a:srgbClr val="242337"/>
                          </a:solidFill>
                          <a:effectLst/>
                          <a:latin typeface="Arial" pitchFamily="34" charset="0"/>
                          <a:cs typeface="Arial" pitchFamily="34" charset="0"/>
                        </a:rPr>
                        <a:t>Progresar 30 ml/hora cada 8 horas</a:t>
                      </a:r>
                      <a:endParaRPr kumimoji="0" lang="es-CO" sz="2000" b="0" i="0" u="none" strike="noStrike" cap="none" normalizeH="0" baseline="0" dirty="0">
                        <a:ln>
                          <a:noFill/>
                        </a:ln>
                        <a:solidFill>
                          <a:srgbClr val="242337"/>
                        </a:solidFill>
                        <a:effectLst/>
                        <a:latin typeface="Arial" pitchFamily="34" charset="0"/>
                        <a:ea typeface="ＭＳ Ｐゴシック" pitchFamily="34" charset="-128"/>
                        <a:cs typeface="Arial" pitchFamily="34" charset="0"/>
                      </a:endParaRPr>
                    </a:p>
                  </a:txBody>
                  <a:tcPr marL="121920" marR="121920" anchor="ctr" horzOverflow="overflow"/>
                </a:tc>
                <a:extLst>
                  <a:ext uri="{0D108BD9-81ED-4DB2-BD59-A6C34878D82A}">
                    <a16:rowId xmlns:a16="http://schemas.microsoft.com/office/drawing/2014/main" val="10001"/>
                  </a:ext>
                </a:extLst>
              </a:tr>
              <a:tr h="839788">
                <a:tc vMerge="1">
                  <a:txBody>
                    <a:bodyPr/>
                    <a:lstStyle/>
                    <a:p>
                      <a:endParaRPr lang="af-ZA"/>
                    </a:p>
                  </a:txBody>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s-CO" sz="2000" u="none" strike="noStrike" cap="none" normalizeH="0" baseline="0" dirty="0">
                          <a:ln>
                            <a:noFill/>
                          </a:ln>
                          <a:solidFill>
                            <a:srgbClr val="242337"/>
                          </a:solidFill>
                          <a:effectLst/>
                          <a:latin typeface="Arial" pitchFamily="34" charset="0"/>
                          <a:cs typeface="Arial" pitchFamily="34" charset="0"/>
                        </a:rPr>
                        <a:t>10 – 30  ml/hora</a:t>
                      </a:r>
                    </a:p>
                    <a:p>
                      <a:pPr marL="0" marR="0" lvl="0" indent="0" algn="ctr" defTabSz="457200" rtl="0" eaLnBrk="1" fontAlgn="base" latinLnBrk="0" hangingPunct="1">
                        <a:lnSpc>
                          <a:spcPct val="100000"/>
                        </a:lnSpc>
                        <a:spcBef>
                          <a:spcPct val="0"/>
                        </a:spcBef>
                        <a:spcAft>
                          <a:spcPct val="0"/>
                        </a:spcAft>
                        <a:buClrTx/>
                        <a:buSzTx/>
                        <a:buFontTx/>
                        <a:buNone/>
                        <a:tabLst/>
                      </a:pPr>
                      <a:r>
                        <a:rPr kumimoji="0" lang="es-CO" sz="2000" u="none" strike="noStrike" cap="none" normalizeH="0" baseline="0" dirty="0">
                          <a:ln>
                            <a:noFill/>
                          </a:ln>
                          <a:solidFill>
                            <a:srgbClr val="242337"/>
                          </a:solidFill>
                          <a:effectLst/>
                          <a:latin typeface="Arial" pitchFamily="34" charset="0"/>
                          <a:cs typeface="Arial" pitchFamily="34" charset="0"/>
                        </a:rPr>
                        <a:t>Progresar 25 ml cada 8 - 12 horas</a:t>
                      </a:r>
                      <a:endParaRPr kumimoji="0" lang="es-CO" sz="2000" b="0" i="0" u="none" strike="noStrike" cap="none" normalizeH="0" baseline="0" dirty="0">
                        <a:ln>
                          <a:noFill/>
                        </a:ln>
                        <a:solidFill>
                          <a:srgbClr val="242337"/>
                        </a:solidFill>
                        <a:effectLst/>
                        <a:latin typeface="Arial" pitchFamily="34" charset="0"/>
                        <a:ea typeface="ＭＳ Ｐゴシック" pitchFamily="34" charset="-128"/>
                        <a:cs typeface="Arial" pitchFamily="34" charset="0"/>
                      </a:endParaRPr>
                    </a:p>
                  </a:txBody>
                  <a:tcPr marL="121920" marR="121920" anchor="ctr" horzOverflow="overflow"/>
                </a:tc>
                <a:extLst>
                  <a:ext uri="{0D108BD9-81ED-4DB2-BD59-A6C34878D82A}">
                    <a16:rowId xmlns:a16="http://schemas.microsoft.com/office/drawing/2014/main" val="10002"/>
                  </a:ext>
                </a:extLst>
              </a:tr>
              <a:tr h="914400">
                <a:tc row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s-CO" sz="2400" u="none" strike="noStrike" cap="none" normalizeH="0" baseline="0" dirty="0">
                          <a:ln>
                            <a:noFill/>
                          </a:ln>
                          <a:solidFill>
                            <a:srgbClr val="242337"/>
                          </a:solidFill>
                          <a:effectLst/>
                          <a:latin typeface="Arial" pitchFamily="34" charset="0"/>
                          <a:cs typeface="Arial" pitchFamily="34" charset="0"/>
                        </a:rPr>
                        <a:t>Intermitente</a:t>
                      </a:r>
                      <a:endParaRPr kumimoji="0" lang="es-CO" sz="2400" b="1" i="0" u="none" strike="noStrike" cap="none" normalizeH="0" baseline="0" dirty="0">
                        <a:ln>
                          <a:noFill/>
                        </a:ln>
                        <a:solidFill>
                          <a:srgbClr val="242337"/>
                        </a:solidFill>
                        <a:effectLst/>
                        <a:latin typeface="Arial" pitchFamily="34" charset="0"/>
                        <a:ea typeface="ＭＳ Ｐゴシック" pitchFamily="34" charset="-128"/>
                        <a:cs typeface="Arial" pitchFamily="34" charset="0"/>
                      </a:endParaRPr>
                    </a:p>
                  </a:txBody>
                  <a:tcPr marL="121920" marR="12192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s-CO" sz="2000" u="none" strike="noStrike" cap="none" normalizeH="0" baseline="0" dirty="0">
                          <a:ln>
                            <a:noFill/>
                          </a:ln>
                          <a:solidFill>
                            <a:srgbClr val="242337"/>
                          </a:solidFill>
                          <a:effectLst/>
                          <a:latin typeface="Arial" pitchFamily="34" charset="0"/>
                          <a:cs typeface="Arial" pitchFamily="34" charset="0"/>
                        </a:rPr>
                        <a:t>120 ml cada 4 horas</a:t>
                      </a:r>
                    </a:p>
                    <a:p>
                      <a:pPr marL="0" marR="0" lvl="0" indent="0" algn="ctr" defTabSz="457200" rtl="0" eaLnBrk="1" fontAlgn="base" latinLnBrk="0" hangingPunct="1">
                        <a:lnSpc>
                          <a:spcPct val="100000"/>
                        </a:lnSpc>
                        <a:spcBef>
                          <a:spcPct val="0"/>
                        </a:spcBef>
                        <a:spcAft>
                          <a:spcPct val="0"/>
                        </a:spcAft>
                        <a:buClrTx/>
                        <a:buSzTx/>
                        <a:buFontTx/>
                        <a:buNone/>
                        <a:tabLst/>
                      </a:pPr>
                      <a:r>
                        <a:rPr kumimoji="0" lang="es-CO" sz="2000" u="none" strike="noStrike" cap="none" normalizeH="0" baseline="0" dirty="0">
                          <a:ln>
                            <a:noFill/>
                          </a:ln>
                          <a:solidFill>
                            <a:srgbClr val="242337"/>
                          </a:solidFill>
                          <a:effectLst/>
                          <a:latin typeface="Arial" pitchFamily="34" charset="0"/>
                          <a:cs typeface="Arial" pitchFamily="34" charset="0"/>
                        </a:rPr>
                        <a:t>Progresar adicionando 60 ml cada </a:t>
                      </a:r>
                    </a:p>
                    <a:p>
                      <a:pPr marL="0" marR="0" lvl="0" indent="0" algn="ctr" defTabSz="457200" rtl="0" eaLnBrk="1" fontAlgn="base" latinLnBrk="0" hangingPunct="1">
                        <a:lnSpc>
                          <a:spcPct val="100000"/>
                        </a:lnSpc>
                        <a:spcBef>
                          <a:spcPct val="0"/>
                        </a:spcBef>
                        <a:spcAft>
                          <a:spcPct val="0"/>
                        </a:spcAft>
                        <a:buClrTx/>
                        <a:buSzTx/>
                        <a:buFontTx/>
                        <a:buNone/>
                        <a:tabLst/>
                      </a:pPr>
                      <a:r>
                        <a:rPr kumimoji="0" lang="es-CO" sz="2000" u="none" strike="noStrike" cap="none" normalizeH="0" baseline="0" dirty="0">
                          <a:ln>
                            <a:noFill/>
                          </a:ln>
                          <a:solidFill>
                            <a:srgbClr val="242337"/>
                          </a:solidFill>
                          <a:effectLst/>
                          <a:latin typeface="Arial" pitchFamily="34" charset="0"/>
                          <a:cs typeface="Arial" pitchFamily="34" charset="0"/>
                        </a:rPr>
                        <a:t>8 – 12 horas</a:t>
                      </a:r>
                      <a:endParaRPr kumimoji="0" lang="es-CO" sz="2000" b="0" i="0" u="none" strike="noStrike" cap="none" normalizeH="0" baseline="0" dirty="0">
                        <a:ln>
                          <a:noFill/>
                        </a:ln>
                        <a:solidFill>
                          <a:srgbClr val="242337"/>
                        </a:solidFill>
                        <a:effectLst/>
                        <a:latin typeface="Arial" pitchFamily="34" charset="0"/>
                        <a:ea typeface="ＭＳ Ｐゴシック" pitchFamily="34" charset="-128"/>
                        <a:cs typeface="Arial" pitchFamily="34" charset="0"/>
                      </a:endParaRPr>
                    </a:p>
                  </a:txBody>
                  <a:tcPr marL="121920" marR="121920" anchor="ctr" horzOverflow="overflow"/>
                </a:tc>
                <a:extLst>
                  <a:ext uri="{0D108BD9-81ED-4DB2-BD59-A6C34878D82A}">
                    <a16:rowId xmlns:a16="http://schemas.microsoft.com/office/drawing/2014/main" val="10003"/>
                  </a:ext>
                </a:extLst>
              </a:tr>
              <a:tr h="839788">
                <a:tc vMerge="1">
                  <a:txBody>
                    <a:bodyPr/>
                    <a:lstStyle/>
                    <a:p>
                      <a:endParaRPr lang="af-ZA"/>
                    </a:p>
                  </a:txBody>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s-CO" sz="2000" u="none" strike="noStrike" cap="none" normalizeH="0" baseline="0" dirty="0">
                          <a:ln>
                            <a:noFill/>
                          </a:ln>
                          <a:solidFill>
                            <a:srgbClr val="242337"/>
                          </a:solidFill>
                          <a:effectLst/>
                          <a:latin typeface="Arial" pitchFamily="34" charset="0"/>
                          <a:cs typeface="Arial" pitchFamily="34" charset="0"/>
                        </a:rPr>
                        <a:t>100 ml cada 4 horas, pasados en 30 minutos</a:t>
                      </a:r>
                    </a:p>
                    <a:p>
                      <a:pPr marL="0" marR="0" lvl="0" indent="0" algn="ctr" defTabSz="457200" rtl="0" eaLnBrk="1" fontAlgn="base" latinLnBrk="0" hangingPunct="1">
                        <a:lnSpc>
                          <a:spcPct val="100000"/>
                        </a:lnSpc>
                        <a:spcBef>
                          <a:spcPct val="0"/>
                        </a:spcBef>
                        <a:spcAft>
                          <a:spcPct val="0"/>
                        </a:spcAft>
                        <a:buClrTx/>
                        <a:buSzTx/>
                        <a:buFontTx/>
                        <a:buNone/>
                        <a:tabLst/>
                      </a:pPr>
                      <a:r>
                        <a:rPr kumimoji="0" lang="es-CO" sz="2000" u="none" strike="noStrike" cap="none" normalizeH="0" baseline="0" dirty="0">
                          <a:ln>
                            <a:noFill/>
                          </a:ln>
                          <a:solidFill>
                            <a:srgbClr val="242337"/>
                          </a:solidFill>
                          <a:effectLst/>
                          <a:latin typeface="Arial" pitchFamily="34" charset="0"/>
                          <a:cs typeface="Arial" pitchFamily="34" charset="0"/>
                        </a:rPr>
                        <a:t>Progresar adicionando 50 ml cada 4 horas</a:t>
                      </a:r>
                      <a:endParaRPr kumimoji="0" lang="es-CO" sz="2000" b="0" i="0" u="none" strike="noStrike" cap="none" normalizeH="0" baseline="0" dirty="0">
                        <a:ln>
                          <a:noFill/>
                        </a:ln>
                        <a:solidFill>
                          <a:srgbClr val="242337"/>
                        </a:solidFill>
                        <a:effectLst/>
                        <a:latin typeface="Arial" pitchFamily="34" charset="0"/>
                        <a:ea typeface="ＭＳ Ｐゴシック" pitchFamily="34" charset="-128"/>
                        <a:cs typeface="Arial" pitchFamily="34" charset="0"/>
                      </a:endParaRPr>
                    </a:p>
                  </a:txBody>
                  <a:tcPr marL="121920" marR="121920" anchor="ctr"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1902323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33631" y="56200"/>
            <a:ext cx="11640065" cy="1325563"/>
          </a:xfrm>
        </p:spPr>
        <p:txBody>
          <a:bodyPr>
            <a:normAutofit/>
          </a:bodyPr>
          <a:lstStyle/>
          <a:p>
            <a:pPr algn="ctr"/>
            <a:r>
              <a:rPr lang="es-CO" sz="3200" b="1" dirty="0">
                <a:solidFill>
                  <a:srgbClr val="242337"/>
                </a:solidFill>
                <a:latin typeface="Arial" pitchFamily="34" charset="0"/>
                <a:cs typeface="Arial" pitchFamily="34" charset="0"/>
              </a:rPr>
              <a:t>Horario de alimentación basado en volumen</a:t>
            </a:r>
          </a:p>
        </p:txBody>
      </p:sp>
      <p:pic>
        <p:nvPicPr>
          <p:cNvPr id="1026" name="Picture 2"/>
          <p:cNvPicPr>
            <a:picLocks noChangeAspect="1" noChangeArrowheads="1"/>
          </p:cNvPicPr>
          <p:nvPr/>
        </p:nvPicPr>
        <p:blipFill>
          <a:blip r:embed="rId3"/>
          <a:srcRect t="9725"/>
          <a:stretch>
            <a:fillRect/>
          </a:stretch>
        </p:blipFill>
        <p:spPr bwMode="auto">
          <a:xfrm>
            <a:off x="719138" y="1532238"/>
            <a:ext cx="10753725" cy="4806778"/>
          </a:xfrm>
          <a:prstGeom prst="rect">
            <a:avLst/>
          </a:prstGeom>
          <a:noFill/>
          <a:ln w="9525">
            <a:noFill/>
            <a:miter lim="800000"/>
            <a:headEnd/>
            <a:tailEnd/>
          </a:ln>
          <a:effectLst/>
        </p:spPr>
      </p:pic>
      <p:sp>
        <p:nvSpPr>
          <p:cNvPr id="6" name="5 CuadroTexto"/>
          <p:cNvSpPr txBox="1"/>
          <p:nvPr/>
        </p:nvSpPr>
        <p:spPr>
          <a:xfrm>
            <a:off x="1618735" y="1149174"/>
            <a:ext cx="983597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dirty="0"/>
              <a:t>Horas restantes en el día para alimentar el volumen de 24 horas</a:t>
            </a:r>
          </a:p>
        </p:txBody>
      </p:sp>
      <p:sp>
        <p:nvSpPr>
          <p:cNvPr id="7" name="6 CuadroTexto"/>
          <p:cNvSpPr txBox="1"/>
          <p:nvPr/>
        </p:nvSpPr>
        <p:spPr>
          <a:xfrm>
            <a:off x="704335" y="1173892"/>
            <a:ext cx="902043"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200" b="1" dirty="0"/>
              <a:t>ML hora /</a:t>
            </a:r>
          </a:p>
          <a:p>
            <a:pPr algn="ctr"/>
            <a:r>
              <a:rPr lang="es-CO" sz="1200" b="1" dirty="0"/>
              <a:t>24 horas</a:t>
            </a:r>
          </a:p>
          <a:p>
            <a:pPr algn="ctr"/>
            <a:endParaRPr lang="es-CO" sz="1200" b="1" dirty="0"/>
          </a:p>
        </p:txBody>
      </p:sp>
      <p:cxnSp>
        <p:nvCxnSpPr>
          <p:cNvPr id="9" name="8 Conector recto"/>
          <p:cNvCxnSpPr/>
          <p:nvPr/>
        </p:nvCxnSpPr>
        <p:spPr>
          <a:xfrm rot="16200000" flipH="1">
            <a:off x="-1513703" y="4022124"/>
            <a:ext cx="4485502" cy="24713"/>
          </a:xfrm>
          <a:prstGeom prst="line">
            <a:avLst/>
          </a:prstGeom>
        </p:spPr>
        <p:style>
          <a:lnRef idx="1">
            <a:schemeClr val="dk1"/>
          </a:lnRef>
          <a:fillRef idx="0">
            <a:schemeClr val="dk1"/>
          </a:fillRef>
          <a:effectRef idx="0">
            <a:schemeClr val="dk1"/>
          </a:effectRef>
          <a:fontRef idx="minor">
            <a:schemeClr val="tx1"/>
          </a:fontRef>
        </p:style>
      </p:cxnSp>
      <p:sp>
        <p:nvSpPr>
          <p:cNvPr id="11" name="10 CuadroTexto"/>
          <p:cNvSpPr txBox="1"/>
          <p:nvPr/>
        </p:nvSpPr>
        <p:spPr>
          <a:xfrm>
            <a:off x="753761" y="6277232"/>
            <a:ext cx="8192530" cy="246221"/>
          </a:xfrm>
          <a:prstGeom prst="rect">
            <a:avLst/>
          </a:prstGeom>
          <a:noFill/>
        </p:spPr>
        <p:txBody>
          <a:bodyPr wrap="square" rtlCol="0">
            <a:spAutoFit/>
          </a:bodyPr>
          <a:lstStyle/>
          <a:p>
            <a:r>
              <a:rPr lang="en-US" sz="1000" dirty="0">
                <a:solidFill>
                  <a:schemeClr val="bg2">
                    <a:lumMod val="50000"/>
                  </a:schemeClr>
                </a:solidFill>
              </a:rPr>
              <a:t>Adapted from Dr. Daren </a:t>
            </a:r>
            <a:r>
              <a:rPr lang="en-US" sz="1000" dirty="0" err="1">
                <a:solidFill>
                  <a:schemeClr val="bg2">
                    <a:lumMod val="50000"/>
                  </a:schemeClr>
                </a:solidFill>
              </a:rPr>
              <a:t>Heyland</a:t>
            </a:r>
            <a:r>
              <a:rPr lang="en-US" sz="1000" dirty="0">
                <a:solidFill>
                  <a:schemeClr val="bg2">
                    <a:lumMod val="50000"/>
                  </a:schemeClr>
                </a:solidFill>
              </a:rPr>
              <a:t>, Critical Care Nutrition </a:t>
            </a:r>
            <a:endParaRPr lang="es-CO" sz="1000" dirty="0">
              <a:solidFill>
                <a:schemeClr val="bg2">
                  <a:lumMod val="50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425906" y="439003"/>
            <a:ext cx="7340188" cy="549275"/>
          </a:xfrm>
        </p:spPr>
        <p:txBody>
          <a:bodyPr>
            <a:normAutofit fontScale="90000"/>
          </a:bodyPr>
          <a:lstStyle/>
          <a:p>
            <a:pPr algn="ctr"/>
            <a:r>
              <a:rPr lang="es-ES_tradnl" sz="3200" b="1" dirty="0">
                <a:solidFill>
                  <a:srgbClr val="242337"/>
                </a:solidFill>
                <a:latin typeface="Arial" pitchFamily="34" charset="0"/>
                <a:ea typeface="Geneva" pitchFamily="-105" charset="-128"/>
                <a:cs typeface="Arial" pitchFamily="34" charset="0"/>
              </a:rPr>
              <a:t>Criterios </a:t>
            </a:r>
            <a:r>
              <a:rPr lang="es-CO" sz="3200" b="1" dirty="0">
                <a:solidFill>
                  <a:srgbClr val="242337"/>
                </a:solidFill>
                <a:latin typeface="Arial" pitchFamily="34" charset="0"/>
                <a:cs typeface="Arial" pitchFamily="34" charset="0"/>
              </a:rPr>
              <a:t>de selección del método de administración </a:t>
            </a:r>
            <a:endParaRPr lang="es-CO" sz="3200" b="1" dirty="0">
              <a:solidFill>
                <a:srgbClr val="242337"/>
              </a:solidFill>
            </a:endParaRPr>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3111805534"/>
              </p:ext>
            </p:extLst>
          </p:nvPr>
        </p:nvGraphicFramePr>
        <p:xfrm>
          <a:off x="838200" y="1068770"/>
          <a:ext cx="10515600" cy="53614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CuadroTexto"/>
          <p:cNvSpPr txBox="1"/>
          <p:nvPr/>
        </p:nvSpPr>
        <p:spPr>
          <a:xfrm>
            <a:off x="4633784" y="3910815"/>
            <a:ext cx="6722076" cy="58477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373063" lvl="0" indent="-187325">
              <a:buFont typeface="Arial" panose="020B0604020202020204" pitchFamily="34" charset="0"/>
              <a:buChar char="•"/>
            </a:pPr>
            <a:r>
              <a:rPr lang="es-CO" sz="1600" dirty="0">
                <a:solidFill>
                  <a:srgbClr val="242337"/>
                </a:solidFill>
              </a:rPr>
              <a:t>Normal:   método continuo o intermitente </a:t>
            </a:r>
          </a:p>
          <a:p>
            <a:pPr marL="373063" lvl="0" indent="-187325">
              <a:buFont typeface="Arial" panose="020B0604020202020204" pitchFamily="34" charset="0"/>
              <a:buChar char="•"/>
            </a:pPr>
            <a:r>
              <a:rPr lang="es-CO" sz="1600" dirty="0">
                <a:solidFill>
                  <a:srgbClr val="242337"/>
                </a:solidFill>
              </a:rPr>
              <a:t>Alterada: método continuo.</a:t>
            </a:r>
          </a:p>
        </p:txBody>
      </p:sp>
      <p:sp>
        <p:nvSpPr>
          <p:cNvPr id="6" name="5 CuadroTexto"/>
          <p:cNvSpPr txBox="1"/>
          <p:nvPr/>
        </p:nvSpPr>
        <p:spPr>
          <a:xfrm>
            <a:off x="4621425" y="4738724"/>
            <a:ext cx="6722077" cy="7848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373063" indent="-187325">
              <a:lnSpc>
                <a:spcPct val="90000"/>
              </a:lnSpc>
              <a:buSzPct val="85000"/>
              <a:buFont typeface="Arial" panose="020B0604020202020204" pitchFamily="34" charset="0"/>
              <a:buChar char="•"/>
            </a:pPr>
            <a:r>
              <a:rPr lang="es-ES_tradnl" sz="1600" dirty="0">
                <a:solidFill>
                  <a:srgbClr val="242337"/>
                </a:solidFill>
                <a:latin typeface="Arial" pitchFamily="34" charset="0"/>
                <a:ea typeface="Geneva" pitchFamily="-105" charset="-128"/>
                <a:cs typeface="Arial" pitchFamily="34" charset="0"/>
              </a:rPr>
              <a:t>Fórmulas adicionadas con fibra</a:t>
            </a:r>
          </a:p>
          <a:p>
            <a:pPr marL="373063" indent="-187325">
              <a:lnSpc>
                <a:spcPct val="90000"/>
              </a:lnSpc>
              <a:buSzPct val="85000"/>
              <a:buFont typeface="Arial" panose="020B0604020202020204" pitchFamily="34" charset="0"/>
              <a:buChar char="•"/>
            </a:pPr>
            <a:r>
              <a:rPr lang="es-ES_tradnl" sz="1600" dirty="0">
                <a:solidFill>
                  <a:srgbClr val="242337"/>
                </a:solidFill>
                <a:latin typeface="Arial" pitchFamily="34" charset="0"/>
                <a:ea typeface="Geneva" pitchFamily="-105" charset="-128"/>
                <a:cs typeface="Arial" pitchFamily="34" charset="0"/>
              </a:rPr>
              <a:t>Fórmulas alta Osmolaridad</a:t>
            </a:r>
          </a:p>
          <a:p>
            <a:pPr marL="373063" indent="-187325">
              <a:lnSpc>
                <a:spcPct val="90000"/>
              </a:lnSpc>
              <a:buSzPct val="85000"/>
              <a:buFont typeface="Arial" panose="020B0604020202020204" pitchFamily="34" charset="0"/>
              <a:buChar char="•"/>
            </a:pPr>
            <a:r>
              <a:rPr lang="es-ES_tradnl" sz="1600" dirty="0">
                <a:solidFill>
                  <a:srgbClr val="242337"/>
                </a:solidFill>
                <a:latin typeface="Arial" pitchFamily="34" charset="0"/>
                <a:ea typeface="Geneva" pitchFamily="-105" charset="-128"/>
                <a:cs typeface="Arial" pitchFamily="34" charset="0"/>
              </a:rPr>
              <a:t>Fórmulas alta densidad calórica</a:t>
            </a:r>
            <a:r>
              <a:rPr lang="es-ES_tradnl" dirty="0">
                <a:solidFill>
                  <a:srgbClr val="242337"/>
                </a:solidFill>
                <a:latin typeface="Arial" pitchFamily="34" charset="0"/>
                <a:ea typeface="Geneva" pitchFamily="-105" charset="-128"/>
                <a:cs typeface="Arial" pitchFamily="34" charset="0"/>
              </a:rPr>
              <a:t>	</a:t>
            </a:r>
            <a:endParaRPr lang="es-CO" dirty="0">
              <a:solidFill>
                <a:srgbClr val="242337"/>
              </a:solidFill>
            </a:endParaRPr>
          </a:p>
        </p:txBody>
      </p:sp>
      <p:sp>
        <p:nvSpPr>
          <p:cNvPr id="7" name="6 Cerrar llave"/>
          <p:cNvSpPr/>
          <p:nvPr/>
        </p:nvSpPr>
        <p:spPr>
          <a:xfrm>
            <a:off x="8106032" y="4764470"/>
            <a:ext cx="222422" cy="71669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CO">
              <a:solidFill>
                <a:srgbClr val="242337"/>
              </a:solidFill>
            </a:endParaRPr>
          </a:p>
        </p:txBody>
      </p:sp>
      <p:sp>
        <p:nvSpPr>
          <p:cNvPr id="8" name="7 CuadroTexto"/>
          <p:cNvSpPr txBox="1"/>
          <p:nvPr/>
        </p:nvSpPr>
        <p:spPr>
          <a:xfrm>
            <a:off x="8427308" y="4751081"/>
            <a:ext cx="2458995" cy="646331"/>
          </a:xfrm>
          <a:prstGeom prst="rect">
            <a:avLst/>
          </a:prstGeom>
          <a:noFill/>
        </p:spPr>
        <p:txBody>
          <a:bodyPr wrap="square" rtlCol="0">
            <a:spAutoFit/>
          </a:bodyPr>
          <a:lstStyle/>
          <a:p>
            <a:pPr algn="ctr"/>
            <a:r>
              <a:rPr lang="es-ES_tradnl" b="1" dirty="0">
                <a:solidFill>
                  <a:srgbClr val="242337"/>
                </a:solidFill>
                <a:latin typeface="Arial" pitchFamily="34" charset="0"/>
                <a:cs typeface="Arial" pitchFamily="34" charset="0"/>
              </a:rPr>
              <a:t>Continuo asistido con bomba</a:t>
            </a:r>
            <a:endParaRPr lang="es-CO" dirty="0">
              <a:solidFill>
                <a:srgbClr val="242337"/>
              </a:solidFill>
            </a:endParaRPr>
          </a:p>
        </p:txBody>
      </p:sp>
      <p:sp>
        <p:nvSpPr>
          <p:cNvPr id="9" name="8 CuadroTexto"/>
          <p:cNvSpPr txBox="1"/>
          <p:nvPr/>
        </p:nvSpPr>
        <p:spPr>
          <a:xfrm>
            <a:off x="4621426" y="5739625"/>
            <a:ext cx="6746789"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409575" indent="-185738">
              <a:buFont typeface="Arial" panose="020B0604020202020204" pitchFamily="34" charset="0"/>
              <a:buChar char="•"/>
            </a:pPr>
            <a:r>
              <a:rPr lang="es-ES_tradnl" sz="1600" dirty="0">
                <a:solidFill>
                  <a:srgbClr val="242337"/>
                </a:solidFill>
                <a:latin typeface="Arial" pitchFamily="34" charset="0"/>
                <a:ea typeface="Geneva" pitchFamily="-105" charset="-128"/>
                <a:cs typeface="Arial" pitchFamily="34" charset="0"/>
              </a:rPr>
              <a:t>Continua/cíclica:</a:t>
            </a:r>
          </a:p>
          <a:p>
            <a:pPr marL="409575" indent="-185738">
              <a:buFont typeface="Arial" panose="020B0604020202020204" pitchFamily="34" charset="0"/>
              <a:buChar char="•"/>
            </a:pPr>
            <a:r>
              <a:rPr lang="es-CO" sz="1600" dirty="0">
                <a:solidFill>
                  <a:srgbClr val="242337"/>
                </a:solidFill>
              </a:rPr>
              <a:t>Según el objetivo nutricional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76200"/>
            <a:ext cx="12192000" cy="1371600"/>
          </a:xfrm>
        </p:spPr>
        <p:txBody>
          <a:bodyPr>
            <a:normAutofit/>
          </a:bodyPr>
          <a:lstStyle/>
          <a:p>
            <a:pPr algn="ctr" eaLnBrk="1" hangingPunct="1"/>
            <a:r>
              <a:rPr lang="es-AR" sz="3200" b="1" dirty="0">
                <a:solidFill>
                  <a:srgbClr val="242337"/>
                </a:solidFill>
                <a:latin typeface="Arial" pitchFamily="34" charset="0"/>
                <a:ea typeface="Geneva" pitchFamily="-105" charset="-128"/>
                <a:cs typeface="Arial" pitchFamily="34" charset="0"/>
              </a:rPr>
              <a:t>Conclusión</a:t>
            </a:r>
            <a:r>
              <a:rPr lang="es-AR" sz="3200" dirty="0">
                <a:solidFill>
                  <a:srgbClr val="242337"/>
                </a:solidFill>
                <a:latin typeface="Arial" pitchFamily="34" charset="0"/>
                <a:ea typeface="Geneva" pitchFamily="-105" charset="-128"/>
                <a:cs typeface="Arial" pitchFamily="34" charset="0"/>
              </a:rPr>
              <a:t> </a:t>
            </a:r>
          </a:p>
        </p:txBody>
      </p:sp>
      <p:graphicFrame>
        <p:nvGraphicFramePr>
          <p:cNvPr id="9" name="8 Diagrama"/>
          <p:cNvGraphicFramePr/>
          <p:nvPr>
            <p:extLst>
              <p:ext uri="{D42A27DB-BD31-4B8C-83A1-F6EECF244321}">
                <p14:modId xmlns:p14="http://schemas.microsoft.com/office/powerpoint/2010/main" val="3399885750"/>
              </p:ext>
            </p:extLst>
          </p:nvPr>
        </p:nvGraphicFramePr>
        <p:xfrm>
          <a:off x="431371" y="1268760"/>
          <a:ext cx="11137237" cy="4320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7460699"/>
      </p:ext>
    </p:extLst>
  </p:cSld>
  <p:clrMapOvr>
    <a:masterClrMapping/>
  </p:clrMapOvr>
  <p:transition advTm="66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6380" y="112544"/>
            <a:ext cx="11178534" cy="1143000"/>
          </a:xfrm>
        </p:spPr>
        <p:txBody>
          <a:bodyPr>
            <a:normAutofit/>
          </a:bodyPr>
          <a:lstStyle/>
          <a:p>
            <a:pPr algn="ctr"/>
            <a:r>
              <a:rPr lang="es-CO" sz="3200" b="1" dirty="0">
                <a:solidFill>
                  <a:srgbClr val="242337"/>
                </a:solidFill>
                <a:latin typeface="Arial" pitchFamily="34" charset="0"/>
                <a:cs typeface="Arial" pitchFamily="34" charset="0"/>
              </a:rPr>
              <a:t>Selección del método de administración </a:t>
            </a:r>
            <a:endParaRPr lang="es-CO" sz="4000" b="1" dirty="0">
              <a:solidFill>
                <a:srgbClr val="242337"/>
              </a:solidFill>
              <a:latin typeface="Arial" pitchFamily="34" charset="0"/>
              <a:cs typeface="Arial" pitchFamily="34" charset="0"/>
            </a:endParaRPr>
          </a:p>
        </p:txBody>
      </p:sp>
      <p:graphicFrame>
        <p:nvGraphicFramePr>
          <p:cNvPr id="3" name="2 Diagrama"/>
          <p:cNvGraphicFramePr/>
          <p:nvPr>
            <p:extLst>
              <p:ext uri="{D42A27DB-BD31-4B8C-83A1-F6EECF244321}">
                <p14:modId xmlns:p14="http://schemas.microsoft.com/office/powerpoint/2010/main" val="3148114371"/>
              </p:ext>
            </p:extLst>
          </p:nvPr>
        </p:nvGraphicFramePr>
        <p:xfrm>
          <a:off x="1711926" y="1143000"/>
          <a:ext cx="8787442" cy="50209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047924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ED2A009C-DBAE-5C4E-A3D7-1F5465A45159}"/>
              </a:ext>
            </a:extLst>
          </p:cNvPr>
          <p:cNvSpPr txBox="1">
            <a:spLocks/>
          </p:cNvSpPr>
          <p:nvPr/>
        </p:nvSpPr>
        <p:spPr>
          <a:xfrm>
            <a:off x="740899" y="171163"/>
            <a:ext cx="3094892" cy="2371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200" dirty="0">
                <a:solidFill>
                  <a:srgbClr val="FFFFFF"/>
                </a:solidFill>
              </a:rPr>
              <a:t>Caso clínico # 1</a:t>
            </a:r>
          </a:p>
        </p:txBody>
      </p:sp>
      <p:sp>
        <p:nvSpPr>
          <p:cNvPr id="5" name="4 CuadroTexto"/>
          <p:cNvSpPr txBox="1"/>
          <p:nvPr/>
        </p:nvSpPr>
        <p:spPr>
          <a:xfrm>
            <a:off x="1994086" y="279519"/>
            <a:ext cx="8203828" cy="1077218"/>
          </a:xfrm>
          <a:prstGeom prst="rect">
            <a:avLst/>
          </a:prstGeom>
          <a:noFill/>
        </p:spPr>
        <p:txBody>
          <a:bodyPr wrap="square" rtlCol="0">
            <a:spAutoFit/>
          </a:bodyPr>
          <a:lstStyle/>
          <a:p>
            <a:pPr algn="ctr"/>
            <a:r>
              <a:rPr lang="es-ES_tradnl" sz="3200" b="1" dirty="0">
                <a:solidFill>
                  <a:srgbClr val="242337"/>
                </a:solidFill>
              </a:rPr>
              <a:t>Método de administración para el inicio de la terapia nutricional</a:t>
            </a:r>
            <a:endParaRPr lang="es-CO" sz="3200" b="1" dirty="0">
              <a:solidFill>
                <a:srgbClr val="242337"/>
              </a:solidFill>
              <a:latin typeface="Arial" pitchFamily="34" charset="0"/>
              <a:cs typeface="Arial" pitchFamily="34" charset="0"/>
            </a:endParaRPr>
          </a:p>
        </p:txBody>
      </p:sp>
      <p:pic>
        <p:nvPicPr>
          <p:cNvPr id="6" name="Imagen 4"/>
          <p:cNvPicPr>
            <a:picLocks noChangeAspect="1"/>
          </p:cNvPicPr>
          <p:nvPr/>
        </p:nvPicPr>
        <p:blipFill>
          <a:blip r:embed="rId3"/>
          <a:stretch>
            <a:fillRect/>
          </a:stretch>
        </p:blipFill>
        <p:spPr>
          <a:xfrm>
            <a:off x="1638921" y="1892977"/>
            <a:ext cx="8965889" cy="3308166"/>
          </a:xfrm>
          <a:prstGeom prst="rect">
            <a:avLst/>
          </a:prstGeom>
          <a:solidFill>
            <a:srgbClr val="000000">
              <a:shade val="95000"/>
            </a:srgbClr>
          </a:solidFill>
          <a:ln w="444500" cap="sq">
            <a:solidFill>
              <a:srgbClr val="494553"/>
            </a:solidFill>
            <a:miter lim="800000"/>
          </a:ln>
          <a:effectLst>
            <a:outerShdw blurRad="254000" dist="190500" dir="2700000" sy="90000" algn="bl" rotWithShape="0">
              <a:srgbClr val="000000">
                <a:alpha val="40000"/>
              </a:srgbClr>
            </a:outerShdw>
          </a:effectLst>
        </p:spPr>
      </p:pic>
      <p:sp>
        <p:nvSpPr>
          <p:cNvPr id="7" name="CuadroTexto 5"/>
          <p:cNvSpPr txBox="1"/>
          <p:nvPr/>
        </p:nvSpPr>
        <p:spPr>
          <a:xfrm>
            <a:off x="1192784" y="5888387"/>
            <a:ext cx="9975088" cy="553998"/>
          </a:xfrm>
          <a:prstGeom prst="rect">
            <a:avLst/>
          </a:prstGeom>
          <a:noFill/>
        </p:spPr>
        <p:txBody>
          <a:bodyPr wrap="square" rtlCol="0">
            <a:spAutoFit/>
          </a:bodyPr>
          <a:lstStyle/>
          <a:p>
            <a:r>
              <a:rPr lang="es-ES" sz="1000" i="1" dirty="0">
                <a:solidFill>
                  <a:schemeClr val="bg2">
                    <a:lumMod val="50000"/>
                  </a:schemeClr>
                </a:solidFill>
                <a:latin typeface="Arial" pitchFamily="34" charset="0"/>
                <a:cs typeface="Arial" pitchFamily="34" charset="0"/>
              </a:rPr>
              <a:t>Figura 1. Métodos de administración de la alimentación enteral por sonda. </a:t>
            </a:r>
          </a:p>
          <a:p>
            <a:r>
              <a:rPr lang="es-ES" sz="1000" i="1" dirty="0">
                <a:solidFill>
                  <a:schemeClr val="bg2">
                    <a:lumMod val="50000"/>
                  </a:schemeClr>
                </a:solidFill>
                <a:latin typeface="Arial" pitchFamily="34" charset="0"/>
                <a:cs typeface="Arial" pitchFamily="34" charset="0"/>
              </a:rPr>
              <a:t>(Reimpreso con permiso de </a:t>
            </a:r>
            <a:r>
              <a:rPr lang="es-ES" sz="1000" i="1" dirty="0" err="1">
                <a:solidFill>
                  <a:schemeClr val="bg2">
                    <a:lumMod val="50000"/>
                  </a:schemeClr>
                </a:solidFill>
                <a:latin typeface="Arial" pitchFamily="34" charset="0"/>
                <a:cs typeface="Arial" pitchFamily="34" charset="0"/>
              </a:rPr>
              <a:t>Springer</a:t>
            </a:r>
            <a:r>
              <a:rPr lang="es-ES" sz="1000" i="1" dirty="0">
                <a:solidFill>
                  <a:schemeClr val="bg2">
                    <a:lumMod val="50000"/>
                  </a:schemeClr>
                </a:solidFill>
                <a:latin typeface="Arial" pitchFamily="34" charset="0"/>
                <a:cs typeface="Arial" pitchFamily="34" charset="0"/>
              </a:rPr>
              <a:t> </a:t>
            </a:r>
            <a:r>
              <a:rPr lang="es-ES" sz="1000" i="1" dirty="0" err="1">
                <a:solidFill>
                  <a:schemeClr val="bg2">
                    <a:lumMod val="50000"/>
                  </a:schemeClr>
                </a:solidFill>
                <a:latin typeface="Arial" pitchFamily="34" charset="0"/>
                <a:cs typeface="Arial" pitchFamily="34" charset="0"/>
              </a:rPr>
              <a:t>Nature</a:t>
            </a:r>
            <a:r>
              <a:rPr lang="es-ES" sz="1000" i="1" dirty="0">
                <a:solidFill>
                  <a:schemeClr val="bg2">
                    <a:lumMod val="50000"/>
                  </a:schemeClr>
                </a:solidFill>
                <a:latin typeface="Arial" pitchFamily="34" charset="0"/>
                <a:cs typeface="Arial" pitchFamily="34" charset="0"/>
              </a:rPr>
              <a:t>: </a:t>
            </a:r>
            <a:r>
              <a:rPr lang="es-ES" sz="1000" i="1" dirty="0" err="1">
                <a:solidFill>
                  <a:schemeClr val="bg2">
                    <a:lumMod val="50000"/>
                  </a:schemeClr>
                </a:solidFill>
                <a:latin typeface="Arial" pitchFamily="34" charset="0"/>
                <a:cs typeface="Arial" pitchFamily="34" charset="0"/>
              </a:rPr>
              <a:t>Diet</a:t>
            </a:r>
            <a:r>
              <a:rPr lang="es-ES" sz="1000" i="1" dirty="0">
                <a:solidFill>
                  <a:schemeClr val="bg2">
                    <a:lumMod val="50000"/>
                  </a:schemeClr>
                </a:solidFill>
                <a:latin typeface="Arial" pitchFamily="34" charset="0"/>
                <a:cs typeface="Arial" pitchFamily="34" charset="0"/>
              </a:rPr>
              <a:t> and Nutrition in Cuidados críticos, métodos intermitentes y en bolo de alimentación en cuidados críticos, </a:t>
            </a:r>
            <a:r>
              <a:rPr lang="es-ES" sz="1000" i="1" dirty="0" err="1">
                <a:solidFill>
                  <a:schemeClr val="bg2">
                    <a:lumMod val="50000"/>
                  </a:schemeClr>
                </a:solidFill>
                <a:latin typeface="Arial" pitchFamily="34" charset="0"/>
                <a:cs typeface="Arial" pitchFamily="34" charset="0"/>
              </a:rPr>
              <a:t>Ichimaru</a:t>
            </a:r>
            <a:r>
              <a:rPr lang="es-ES" sz="1000" i="1" dirty="0">
                <a:solidFill>
                  <a:schemeClr val="bg2">
                    <a:lumMod val="50000"/>
                  </a:schemeClr>
                </a:solidFill>
                <a:latin typeface="Arial" pitchFamily="34" charset="0"/>
                <a:cs typeface="Arial" pitchFamily="34" charset="0"/>
              </a:rPr>
              <a:t> S y </a:t>
            </a:r>
            <a:r>
              <a:rPr lang="es-ES" sz="1000" i="1" dirty="0" err="1">
                <a:solidFill>
                  <a:schemeClr val="bg2">
                    <a:lumMod val="50000"/>
                  </a:schemeClr>
                </a:solidFill>
                <a:latin typeface="Arial" pitchFamily="34" charset="0"/>
                <a:cs typeface="Arial" pitchFamily="34" charset="0"/>
              </a:rPr>
              <a:t>Amagai</a:t>
            </a:r>
            <a:r>
              <a:rPr lang="es-ES" sz="1000" i="1" dirty="0">
                <a:solidFill>
                  <a:schemeClr val="bg2">
                    <a:lumMod val="50000"/>
                  </a:schemeClr>
                </a:solidFill>
                <a:latin typeface="Arial" pitchFamily="34" charset="0"/>
                <a:cs typeface="Arial" pitchFamily="34" charset="0"/>
              </a:rPr>
              <a:t> T, </a:t>
            </a:r>
            <a:r>
              <a:rPr lang="es-ES" sz="1000" i="1" dirty="0" err="1">
                <a:solidFill>
                  <a:schemeClr val="bg2">
                    <a:lumMod val="50000"/>
                  </a:schemeClr>
                </a:solidFill>
                <a:latin typeface="Arial" pitchFamily="34" charset="0"/>
                <a:cs typeface="Arial" pitchFamily="34" charset="0"/>
              </a:rPr>
              <a:t>Springer</a:t>
            </a:r>
            <a:r>
              <a:rPr lang="es-ES" sz="1000" i="1" dirty="0">
                <a:solidFill>
                  <a:schemeClr val="bg2">
                    <a:lumMod val="50000"/>
                  </a:schemeClr>
                </a:solidFill>
                <a:latin typeface="Arial" pitchFamily="34" charset="0"/>
                <a:cs typeface="Arial" pitchFamily="34" charset="0"/>
              </a:rPr>
              <a:t> </a:t>
            </a:r>
            <a:r>
              <a:rPr lang="es-ES" sz="1000" i="1" dirty="0" err="1">
                <a:solidFill>
                  <a:schemeClr val="bg2">
                    <a:lumMod val="50000"/>
                  </a:schemeClr>
                </a:solidFill>
                <a:latin typeface="Arial" pitchFamily="34" charset="0"/>
                <a:cs typeface="Arial" pitchFamily="34" charset="0"/>
              </a:rPr>
              <a:t>Science</a:t>
            </a:r>
            <a:r>
              <a:rPr lang="es-ES" sz="1000" i="1" dirty="0">
                <a:solidFill>
                  <a:schemeClr val="bg2">
                    <a:lumMod val="50000"/>
                  </a:schemeClr>
                </a:solidFill>
                <a:latin typeface="Arial" pitchFamily="34" charset="0"/>
                <a:cs typeface="Arial" pitchFamily="34" charset="0"/>
              </a:rPr>
              <a:t> + </a:t>
            </a:r>
            <a:r>
              <a:rPr lang="es-ES" sz="1000" i="1" dirty="0" err="1">
                <a:solidFill>
                  <a:schemeClr val="bg2">
                    <a:lumMod val="50000"/>
                  </a:schemeClr>
                </a:solidFill>
                <a:latin typeface="Arial" pitchFamily="34" charset="0"/>
                <a:cs typeface="Arial" pitchFamily="34" charset="0"/>
              </a:rPr>
              <a:t>BusinessMedia</a:t>
            </a:r>
            <a:r>
              <a:rPr lang="es-ES" sz="1000" i="1" dirty="0">
                <a:solidFill>
                  <a:schemeClr val="bg2">
                    <a:lumMod val="50000"/>
                  </a:schemeClr>
                </a:solidFill>
                <a:latin typeface="Arial" pitchFamily="34" charset="0"/>
                <a:cs typeface="Arial" pitchFamily="34" charset="0"/>
              </a:rPr>
              <a:t> New York 2015)</a:t>
            </a:r>
            <a:endParaRPr lang="es-CO" sz="1000" i="1" dirty="0" err="1">
              <a:solidFill>
                <a:schemeClr val="bg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297138127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7536"/>
            <a:ext cx="12192000" cy="1325563"/>
          </a:xfrm>
        </p:spPr>
        <p:txBody>
          <a:bodyPr>
            <a:noAutofit/>
          </a:bodyPr>
          <a:lstStyle/>
          <a:p>
            <a:pPr algn="ctr"/>
            <a:br>
              <a:rPr lang="es-CO" sz="3200" b="1" dirty="0">
                <a:solidFill>
                  <a:srgbClr val="242337"/>
                </a:solidFill>
                <a:latin typeface="Arial" panose="020B0604020202020204" pitchFamily="34" charset="0"/>
                <a:cs typeface="Arial" panose="020B0604020202020204" pitchFamily="34" charset="0"/>
              </a:rPr>
            </a:br>
            <a:r>
              <a:rPr lang="es-ES_tradnl" sz="3200" b="1" dirty="0">
                <a:solidFill>
                  <a:srgbClr val="242337"/>
                </a:solidFill>
                <a:latin typeface="Arial" pitchFamily="34" charset="0"/>
                <a:cs typeface="Arial" pitchFamily="34" charset="0"/>
              </a:rPr>
              <a:t>Método de administración </a:t>
            </a:r>
            <a:r>
              <a:rPr lang="es-CO" sz="3200" b="1" dirty="0">
                <a:solidFill>
                  <a:srgbClr val="242337"/>
                </a:solidFill>
                <a:latin typeface="Arial" pitchFamily="34" charset="0"/>
                <a:cs typeface="Arial" pitchFamily="34" charset="0"/>
              </a:rPr>
              <a:t>de</a:t>
            </a:r>
            <a:br>
              <a:rPr lang="es-CO" sz="3200" b="1" dirty="0">
                <a:solidFill>
                  <a:srgbClr val="242337"/>
                </a:solidFill>
                <a:latin typeface="Arial" pitchFamily="34" charset="0"/>
                <a:cs typeface="Arial" pitchFamily="34" charset="0"/>
              </a:rPr>
            </a:br>
            <a:r>
              <a:rPr lang="es-CO" sz="3200" b="1" dirty="0">
                <a:solidFill>
                  <a:srgbClr val="242337"/>
                </a:solidFill>
                <a:latin typeface="Arial" pitchFamily="34" charset="0"/>
                <a:cs typeface="Arial" pitchFamily="34" charset="0"/>
              </a:rPr>
              <a:t> nutrición enteral</a:t>
            </a:r>
            <a:endParaRPr lang="es-CO" sz="3200" dirty="0">
              <a:solidFill>
                <a:srgbClr val="242337"/>
              </a:solidFill>
              <a:latin typeface="Arial" pitchFamily="34" charset="0"/>
              <a:cs typeface="Arial" pitchFamily="34" charset="0"/>
            </a:endParaRPr>
          </a:p>
        </p:txBody>
      </p:sp>
      <p:graphicFrame>
        <p:nvGraphicFramePr>
          <p:cNvPr id="4" name="3 Diagrama"/>
          <p:cNvGraphicFramePr/>
          <p:nvPr>
            <p:extLst>
              <p:ext uri="{D42A27DB-BD31-4B8C-83A1-F6EECF244321}">
                <p14:modId xmlns:p14="http://schemas.microsoft.com/office/powerpoint/2010/main" val="3156966949"/>
              </p:ext>
            </p:extLst>
          </p:nvPr>
        </p:nvGraphicFramePr>
        <p:xfrm>
          <a:off x="781097" y="1510252"/>
          <a:ext cx="9811458" cy="45390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213854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36668" y="191789"/>
            <a:ext cx="11955332" cy="1508105"/>
          </a:xfrm>
          <a:prstGeom prst="rect">
            <a:avLst/>
          </a:prstGeom>
        </p:spPr>
        <p:txBody>
          <a:bodyPr wrap="square">
            <a:spAutoFit/>
          </a:bodyPr>
          <a:lstStyle/>
          <a:p>
            <a:pPr algn="ctr"/>
            <a:r>
              <a:rPr lang="es-CO" sz="3200" b="1" dirty="0">
                <a:solidFill>
                  <a:srgbClr val="242337"/>
                </a:solidFill>
                <a:latin typeface="Arial" pitchFamily="34" charset="0"/>
                <a:cs typeface="Arial" pitchFamily="34" charset="0"/>
              </a:rPr>
              <a:t>Ventajas y desventajas de los métodos de</a:t>
            </a:r>
          </a:p>
          <a:p>
            <a:pPr algn="ctr"/>
            <a:r>
              <a:rPr lang="es-CO" sz="3200" b="1" dirty="0">
                <a:solidFill>
                  <a:srgbClr val="242337"/>
                </a:solidFill>
                <a:latin typeface="Arial" pitchFamily="34" charset="0"/>
                <a:cs typeface="Arial" pitchFamily="34" charset="0"/>
              </a:rPr>
              <a:t>infusión en nutrición enteral </a:t>
            </a:r>
          </a:p>
          <a:p>
            <a:pPr algn="ctr"/>
            <a:endParaRPr lang="es-CO" sz="2800" dirty="0">
              <a:solidFill>
                <a:srgbClr val="242337"/>
              </a:solidFill>
              <a:latin typeface="Arial" pitchFamily="34" charset="0"/>
              <a:cs typeface="Arial" pitchFamily="34" charset="0"/>
            </a:endParaRPr>
          </a:p>
        </p:txBody>
      </p:sp>
      <p:graphicFrame>
        <p:nvGraphicFramePr>
          <p:cNvPr id="5" name="4 Tabla"/>
          <p:cNvGraphicFramePr>
            <a:graphicFrameLocks noGrp="1"/>
          </p:cNvGraphicFramePr>
          <p:nvPr>
            <p:extLst>
              <p:ext uri="{D42A27DB-BD31-4B8C-83A1-F6EECF244321}">
                <p14:modId xmlns:p14="http://schemas.microsoft.com/office/powerpoint/2010/main" val="800395980"/>
              </p:ext>
            </p:extLst>
          </p:nvPr>
        </p:nvGraphicFramePr>
        <p:xfrm>
          <a:off x="1600170" y="1323928"/>
          <a:ext cx="9228328" cy="4563373"/>
        </p:xfrm>
        <a:graphic>
          <a:graphicData uri="http://schemas.openxmlformats.org/drawingml/2006/table">
            <a:tbl>
              <a:tblPr firstRow="1" firstCol="1" bandRow="1">
                <a:tableStyleId>{7DF18680-E054-41AD-8BC1-D1AEF772440D}</a:tableStyleId>
              </a:tblPr>
              <a:tblGrid>
                <a:gridCol w="1348018">
                  <a:extLst>
                    <a:ext uri="{9D8B030D-6E8A-4147-A177-3AD203B41FA5}">
                      <a16:colId xmlns:a16="http://schemas.microsoft.com/office/drawing/2014/main" val="20000"/>
                    </a:ext>
                  </a:extLst>
                </a:gridCol>
                <a:gridCol w="2230313">
                  <a:extLst>
                    <a:ext uri="{9D8B030D-6E8A-4147-A177-3AD203B41FA5}">
                      <a16:colId xmlns:a16="http://schemas.microsoft.com/office/drawing/2014/main" val="20001"/>
                    </a:ext>
                  </a:extLst>
                </a:gridCol>
                <a:gridCol w="2919164">
                  <a:extLst>
                    <a:ext uri="{9D8B030D-6E8A-4147-A177-3AD203B41FA5}">
                      <a16:colId xmlns:a16="http://schemas.microsoft.com/office/drawing/2014/main" val="20002"/>
                    </a:ext>
                  </a:extLst>
                </a:gridCol>
                <a:gridCol w="2730833">
                  <a:extLst>
                    <a:ext uri="{9D8B030D-6E8A-4147-A177-3AD203B41FA5}">
                      <a16:colId xmlns:a16="http://schemas.microsoft.com/office/drawing/2014/main" val="20003"/>
                    </a:ext>
                  </a:extLst>
                </a:gridCol>
              </a:tblGrid>
              <a:tr h="276234">
                <a:tc>
                  <a:txBody>
                    <a:bodyPr/>
                    <a:lstStyle/>
                    <a:p>
                      <a:pPr algn="ctr">
                        <a:lnSpc>
                          <a:spcPct val="115000"/>
                        </a:lnSpc>
                        <a:spcAft>
                          <a:spcPts val="0"/>
                        </a:spcAft>
                      </a:pPr>
                      <a:r>
                        <a:rPr lang="es-CO" sz="1400" dirty="0">
                          <a:effectLst/>
                          <a:latin typeface="Arial" pitchFamily="34" charset="0"/>
                          <a:cs typeface="Arial" pitchFamily="34" charset="0"/>
                        </a:rPr>
                        <a:t>Método</a:t>
                      </a:r>
                      <a:endParaRPr lang="es-CO" sz="1300" b="1" dirty="0">
                        <a:solidFill>
                          <a:schemeClr val="tx1"/>
                        </a:solidFill>
                        <a:effectLst/>
                        <a:latin typeface="Arial" pitchFamily="34" charset="0"/>
                        <a:ea typeface="Calibri"/>
                        <a:cs typeface="Arial" pitchFamily="34" charset="0"/>
                      </a:endParaRPr>
                    </a:p>
                  </a:txBody>
                  <a:tcPr marL="19844" marR="19844" marT="14884" marB="14884" anchor="ctr">
                    <a:solidFill>
                      <a:schemeClr val="accent5">
                        <a:lumMod val="50000"/>
                      </a:schemeClr>
                    </a:solidFill>
                  </a:tcPr>
                </a:tc>
                <a:tc>
                  <a:txBody>
                    <a:bodyPr/>
                    <a:lstStyle/>
                    <a:p>
                      <a:pPr algn="ctr">
                        <a:lnSpc>
                          <a:spcPct val="115000"/>
                        </a:lnSpc>
                        <a:spcAft>
                          <a:spcPts val="0"/>
                        </a:spcAft>
                      </a:pPr>
                      <a:r>
                        <a:rPr lang="es-CO" sz="1400" dirty="0">
                          <a:effectLst/>
                          <a:latin typeface="Arial" pitchFamily="34" charset="0"/>
                          <a:cs typeface="Arial" pitchFamily="34" charset="0"/>
                        </a:rPr>
                        <a:t>Indicaciones</a:t>
                      </a:r>
                      <a:endParaRPr lang="es-CO" sz="1300" dirty="0">
                        <a:solidFill>
                          <a:schemeClr val="tx1"/>
                        </a:solidFill>
                        <a:effectLst/>
                        <a:latin typeface="Arial" pitchFamily="34" charset="0"/>
                        <a:ea typeface="Calibri"/>
                        <a:cs typeface="Arial" pitchFamily="34" charset="0"/>
                      </a:endParaRPr>
                    </a:p>
                  </a:txBody>
                  <a:tcPr marL="19844" marR="19844" marT="14884" marB="14884" anchor="ctr">
                    <a:solidFill>
                      <a:schemeClr val="accent5">
                        <a:lumMod val="50000"/>
                      </a:schemeClr>
                    </a:solidFill>
                  </a:tcPr>
                </a:tc>
                <a:tc>
                  <a:txBody>
                    <a:bodyPr/>
                    <a:lstStyle/>
                    <a:p>
                      <a:pPr algn="ctr">
                        <a:lnSpc>
                          <a:spcPct val="115000"/>
                        </a:lnSpc>
                        <a:spcAft>
                          <a:spcPts val="0"/>
                        </a:spcAft>
                      </a:pPr>
                      <a:r>
                        <a:rPr lang="es-CO" sz="1400" dirty="0">
                          <a:effectLst/>
                          <a:latin typeface="Arial" pitchFamily="34" charset="0"/>
                          <a:cs typeface="Arial" pitchFamily="34" charset="0"/>
                        </a:rPr>
                        <a:t>Ventajas</a:t>
                      </a:r>
                      <a:endParaRPr lang="es-CO" sz="1300" dirty="0">
                        <a:solidFill>
                          <a:schemeClr val="tx1"/>
                        </a:solidFill>
                        <a:effectLst/>
                        <a:latin typeface="Arial" pitchFamily="34" charset="0"/>
                        <a:ea typeface="Calibri"/>
                        <a:cs typeface="Arial" pitchFamily="34" charset="0"/>
                      </a:endParaRPr>
                    </a:p>
                  </a:txBody>
                  <a:tcPr marL="19844" marR="19844" marT="14884" marB="14884" anchor="ctr">
                    <a:solidFill>
                      <a:schemeClr val="accent5">
                        <a:lumMod val="50000"/>
                      </a:schemeClr>
                    </a:solidFill>
                  </a:tcPr>
                </a:tc>
                <a:tc>
                  <a:txBody>
                    <a:bodyPr/>
                    <a:lstStyle/>
                    <a:p>
                      <a:pPr algn="ctr">
                        <a:lnSpc>
                          <a:spcPct val="115000"/>
                        </a:lnSpc>
                        <a:spcAft>
                          <a:spcPts val="0"/>
                        </a:spcAft>
                      </a:pPr>
                      <a:r>
                        <a:rPr lang="es-CO" sz="1400" dirty="0">
                          <a:effectLst/>
                          <a:latin typeface="Arial" pitchFamily="34" charset="0"/>
                          <a:cs typeface="Arial" pitchFamily="34" charset="0"/>
                        </a:rPr>
                        <a:t>Desventajas</a:t>
                      </a:r>
                      <a:endParaRPr lang="es-CO" sz="1300" b="1" dirty="0">
                        <a:solidFill>
                          <a:schemeClr val="tx1"/>
                        </a:solidFill>
                        <a:effectLst/>
                        <a:latin typeface="Arial" pitchFamily="34" charset="0"/>
                        <a:ea typeface="Calibri"/>
                        <a:cs typeface="Arial" pitchFamily="34" charset="0"/>
                      </a:endParaRPr>
                    </a:p>
                  </a:txBody>
                  <a:tcPr marL="19844" marR="19844" marT="14884" marB="14884" anchor="ctr">
                    <a:solidFill>
                      <a:schemeClr val="accent5">
                        <a:lumMod val="50000"/>
                      </a:schemeClr>
                    </a:solidFill>
                  </a:tcPr>
                </a:tc>
                <a:extLst>
                  <a:ext uri="{0D108BD9-81ED-4DB2-BD59-A6C34878D82A}">
                    <a16:rowId xmlns:a16="http://schemas.microsoft.com/office/drawing/2014/main" val="10000"/>
                  </a:ext>
                </a:extLst>
              </a:tr>
              <a:tr h="4199624">
                <a:tc>
                  <a:txBody>
                    <a:bodyPr/>
                    <a:lstStyle/>
                    <a:p>
                      <a:pPr algn="ctr">
                        <a:lnSpc>
                          <a:spcPct val="115000"/>
                        </a:lnSpc>
                        <a:spcAft>
                          <a:spcPts val="0"/>
                        </a:spcAft>
                      </a:pPr>
                      <a:endParaRPr lang="es-CO" sz="1600" kern="1200" dirty="0">
                        <a:effectLst/>
                        <a:latin typeface="Arial" pitchFamily="34" charset="0"/>
                        <a:cs typeface="Arial" pitchFamily="34" charset="0"/>
                      </a:endParaRPr>
                    </a:p>
                    <a:p>
                      <a:pPr algn="ctr">
                        <a:lnSpc>
                          <a:spcPct val="115000"/>
                        </a:lnSpc>
                        <a:spcAft>
                          <a:spcPts val="0"/>
                        </a:spcAft>
                      </a:pPr>
                      <a:endParaRPr lang="es-CO" sz="1600" kern="1200" dirty="0">
                        <a:effectLst/>
                        <a:latin typeface="Arial" pitchFamily="34" charset="0"/>
                        <a:cs typeface="Arial" pitchFamily="34" charset="0"/>
                      </a:endParaRPr>
                    </a:p>
                    <a:p>
                      <a:pPr algn="ctr">
                        <a:lnSpc>
                          <a:spcPct val="115000"/>
                        </a:lnSpc>
                        <a:spcAft>
                          <a:spcPts val="0"/>
                        </a:spcAft>
                      </a:pPr>
                      <a:endParaRPr lang="es-CO" sz="1600" kern="1200" dirty="0">
                        <a:effectLst/>
                        <a:latin typeface="Arial" pitchFamily="34" charset="0"/>
                        <a:cs typeface="Arial" pitchFamily="34" charset="0"/>
                      </a:endParaRPr>
                    </a:p>
                    <a:p>
                      <a:pPr algn="ctr">
                        <a:lnSpc>
                          <a:spcPct val="115000"/>
                        </a:lnSpc>
                        <a:spcAft>
                          <a:spcPts val="0"/>
                        </a:spcAft>
                      </a:pPr>
                      <a:endParaRPr lang="es-CO" sz="1600" kern="1200" dirty="0">
                        <a:effectLst/>
                        <a:latin typeface="Arial" pitchFamily="34" charset="0"/>
                        <a:cs typeface="Arial" pitchFamily="34" charset="0"/>
                      </a:endParaRPr>
                    </a:p>
                    <a:p>
                      <a:pPr algn="ctr">
                        <a:lnSpc>
                          <a:spcPct val="115000"/>
                        </a:lnSpc>
                        <a:spcAft>
                          <a:spcPts val="0"/>
                        </a:spcAft>
                      </a:pPr>
                      <a:endParaRPr lang="es-CO" sz="1600" kern="1200" dirty="0">
                        <a:effectLst/>
                        <a:latin typeface="Arial" pitchFamily="34" charset="0"/>
                        <a:cs typeface="Arial" pitchFamily="34" charset="0"/>
                      </a:endParaRPr>
                    </a:p>
                    <a:p>
                      <a:pPr algn="ctr">
                        <a:lnSpc>
                          <a:spcPct val="115000"/>
                        </a:lnSpc>
                        <a:spcAft>
                          <a:spcPts val="0"/>
                        </a:spcAft>
                      </a:pPr>
                      <a:r>
                        <a:rPr lang="es-CO" sz="1900" kern="1200" dirty="0">
                          <a:effectLst/>
                          <a:latin typeface="Arial" pitchFamily="34" charset="0"/>
                          <a:cs typeface="Arial" pitchFamily="34" charset="0"/>
                        </a:rPr>
                        <a:t>Infusión</a:t>
                      </a:r>
                    </a:p>
                    <a:p>
                      <a:pPr algn="ctr">
                        <a:lnSpc>
                          <a:spcPct val="115000"/>
                        </a:lnSpc>
                        <a:spcAft>
                          <a:spcPts val="0"/>
                        </a:spcAft>
                      </a:pPr>
                      <a:r>
                        <a:rPr lang="es-CO" sz="1900" kern="1200" dirty="0">
                          <a:effectLst/>
                          <a:latin typeface="Arial" pitchFamily="34" charset="0"/>
                          <a:cs typeface="Arial" pitchFamily="34" charset="0"/>
                        </a:rPr>
                        <a:t>continua</a:t>
                      </a:r>
                      <a:r>
                        <a:rPr lang="es-CO" sz="2200" dirty="0">
                          <a:effectLst/>
                          <a:latin typeface="Arial" pitchFamily="34" charset="0"/>
                          <a:cs typeface="Arial" pitchFamily="34" charset="0"/>
                        </a:rPr>
                        <a:t> </a:t>
                      </a:r>
                      <a:endParaRPr lang="es-CO" sz="1900" b="1" dirty="0">
                        <a:solidFill>
                          <a:schemeClr val="tx1"/>
                        </a:solidFill>
                        <a:effectLst/>
                        <a:latin typeface="Arial" pitchFamily="34" charset="0"/>
                        <a:ea typeface="Calibri"/>
                        <a:cs typeface="Arial" pitchFamily="34" charset="0"/>
                      </a:endParaRPr>
                    </a:p>
                  </a:txBody>
                  <a:tcPr marL="19844" marR="19844" marT="14884" marB="14884">
                    <a:solidFill>
                      <a:schemeClr val="accent5">
                        <a:lumMod val="50000"/>
                      </a:schemeClr>
                    </a:solidFill>
                  </a:tcPr>
                </a:tc>
                <a:tc>
                  <a:txBody>
                    <a:bodyPr/>
                    <a:lstStyle/>
                    <a:p>
                      <a:pPr algn="l">
                        <a:lnSpc>
                          <a:spcPct val="115000"/>
                        </a:lnSpc>
                        <a:spcAft>
                          <a:spcPts val="0"/>
                        </a:spcAft>
                      </a:pPr>
                      <a:endParaRPr lang="es-CO" sz="1300" kern="1200" dirty="0">
                        <a:solidFill>
                          <a:srgbClr val="242337"/>
                        </a:solidFill>
                        <a:effectLst/>
                        <a:latin typeface="Arial" pitchFamily="34" charset="0"/>
                        <a:cs typeface="Arial" pitchFamily="34" charset="0"/>
                      </a:endParaRPr>
                    </a:p>
                    <a:p>
                      <a:pPr marL="285750" indent="-285750" algn="l">
                        <a:lnSpc>
                          <a:spcPct val="115000"/>
                        </a:lnSpc>
                        <a:spcAft>
                          <a:spcPts val="0"/>
                        </a:spcAft>
                        <a:buClr>
                          <a:schemeClr val="accent1">
                            <a:lumMod val="75000"/>
                          </a:schemeClr>
                        </a:buClr>
                        <a:buSzPct val="107000"/>
                        <a:buFont typeface="Arial" panose="020B0604020202020204" pitchFamily="34" charset="0"/>
                        <a:buChar char="•"/>
                      </a:pPr>
                      <a:r>
                        <a:rPr lang="es-CO" sz="1300" kern="1200" dirty="0">
                          <a:solidFill>
                            <a:srgbClr val="242337"/>
                          </a:solidFill>
                          <a:effectLst/>
                          <a:latin typeface="Arial" pitchFamily="34" charset="0"/>
                          <a:cs typeface="Arial" pitchFamily="34" charset="0"/>
                        </a:rPr>
                        <a:t>Tolerada en pacientes con sondas post pilóricas.</a:t>
                      </a:r>
                    </a:p>
                    <a:p>
                      <a:pPr marL="285750" indent="-285750" algn="l">
                        <a:lnSpc>
                          <a:spcPct val="115000"/>
                        </a:lnSpc>
                        <a:spcAft>
                          <a:spcPts val="0"/>
                        </a:spcAft>
                        <a:buClr>
                          <a:schemeClr val="accent1">
                            <a:lumMod val="75000"/>
                          </a:schemeClr>
                        </a:buClr>
                        <a:buSzPct val="107000"/>
                        <a:buFont typeface="Arial" panose="020B0604020202020204" pitchFamily="34" charset="0"/>
                        <a:buChar char="•"/>
                      </a:pPr>
                      <a:endParaRPr lang="es-CO" sz="1300" kern="1200" dirty="0">
                        <a:solidFill>
                          <a:srgbClr val="242337"/>
                        </a:solidFill>
                        <a:effectLst/>
                        <a:latin typeface="Arial" pitchFamily="34" charset="0"/>
                        <a:cs typeface="Arial" pitchFamily="34" charset="0"/>
                      </a:endParaRPr>
                    </a:p>
                    <a:p>
                      <a:pPr marL="285750" indent="-285750" algn="l">
                        <a:lnSpc>
                          <a:spcPct val="115000"/>
                        </a:lnSpc>
                        <a:spcAft>
                          <a:spcPts val="0"/>
                        </a:spcAft>
                        <a:buClr>
                          <a:schemeClr val="accent1">
                            <a:lumMod val="75000"/>
                          </a:schemeClr>
                        </a:buClr>
                        <a:buSzPct val="107000"/>
                        <a:buFont typeface="Arial" panose="020B0604020202020204" pitchFamily="34" charset="0"/>
                        <a:buChar char="•"/>
                      </a:pPr>
                      <a:r>
                        <a:rPr lang="es-CO" sz="1300" kern="1200" dirty="0">
                          <a:solidFill>
                            <a:srgbClr val="242337"/>
                          </a:solidFill>
                          <a:effectLst/>
                          <a:latin typeface="Arial" pitchFamily="34" charset="0"/>
                          <a:cs typeface="Arial" pitchFamily="34" charset="0"/>
                        </a:rPr>
                        <a:t>Pacientes con intolerancia a la nutrición intermitente. </a:t>
                      </a:r>
                    </a:p>
                    <a:p>
                      <a:pPr marL="285750" indent="-285750" algn="l">
                        <a:lnSpc>
                          <a:spcPct val="115000"/>
                        </a:lnSpc>
                        <a:spcAft>
                          <a:spcPts val="0"/>
                        </a:spcAft>
                        <a:buClr>
                          <a:schemeClr val="accent1">
                            <a:lumMod val="75000"/>
                          </a:schemeClr>
                        </a:buClr>
                        <a:buSzPct val="107000"/>
                        <a:buFont typeface="Arial" panose="020B0604020202020204" pitchFamily="34" charset="0"/>
                        <a:buChar char="•"/>
                      </a:pPr>
                      <a:endParaRPr lang="es-CO" sz="1300" kern="1200" dirty="0">
                        <a:solidFill>
                          <a:srgbClr val="242337"/>
                        </a:solidFill>
                        <a:effectLst/>
                        <a:latin typeface="Arial" pitchFamily="34" charset="0"/>
                        <a:cs typeface="Arial" pitchFamily="34" charset="0"/>
                      </a:endParaRPr>
                    </a:p>
                    <a:p>
                      <a:pPr marL="285750" indent="-285750" algn="l">
                        <a:lnSpc>
                          <a:spcPct val="115000"/>
                        </a:lnSpc>
                        <a:spcAft>
                          <a:spcPts val="0"/>
                        </a:spcAft>
                        <a:buClr>
                          <a:schemeClr val="accent1">
                            <a:lumMod val="75000"/>
                          </a:schemeClr>
                        </a:buClr>
                        <a:buSzPct val="107000"/>
                        <a:buFont typeface="Arial" panose="020B0604020202020204" pitchFamily="34" charset="0"/>
                        <a:buChar char="•"/>
                      </a:pPr>
                      <a:r>
                        <a:rPr lang="es-CO" sz="1300" kern="1200" dirty="0">
                          <a:solidFill>
                            <a:srgbClr val="242337"/>
                          </a:solidFill>
                          <a:effectLst/>
                          <a:latin typeface="Arial" pitchFamily="34" charset="0"/>
                          <a:cs typeface="Arial" pitchFamily="34" charset="0"/>
                        </a:rPr>
                        <a:t>Con ventilación mecánica.</a:t>
                      </a:r>
                    </a:p>
                    <a:p>
                      <a:pPr marL="285750" indent="-285750" algn="l">
                        <a:lnSpc>
                          <a:spcPct val="115000"/>
                        </a:lnSpc>
                        <a:spcAft>
                          <a:spcPts val="0"/>
                        </a:spcAft>
                        <a:buClr>
                          <a:schemeClr val="accent1">
                            <a:lumMod val="75000"/>
                          </a:schemeClr>
                        </a:buClr>
                        <a:buSzPct val="107000"/>
                        <a:buFont typeface="Arial" panose="020B0604020202020204" pitchFamily="34" charset="0"/>
                        <a:buChar char="•"/>
                      </a:pPr>
                      <a:endParaRPr lang="es-CO" sz="1300" kern="1200" dirty="0">
                        <a:solidFill>
                          <a:srgbClr val="242337"/>
                        </a:solidFill>
                        <a:effectLst/>
                        <a:latin typeface="Arial" pitchFamily="34" charset="0"/>
                        <a:cs typeface="Arial" pitchFamily="34" charset="0"/>
                      </a:endParaRPr>
                    </a:p>
                    <a:p>
                      <a:pPr marL="285750" indent="-285750" algn="l">
                        <a:lnSpc>
                          <a:spcPct val="115000"/>
                        </a:lnSpc>
                        <a:spcAft>
                          <a:spcPts val="0"/>
                        </a:spcAft>
                        <a:buClr>
                          <a:schemeClr val="accent1">
                            <a:lumMod val="75000"/>
                          </a:schemeClr>
                        </a:buClr>
                        <a:buSzPct val="107000"/>
                        <a:buFont typeface="Arial" panose="020B0604020202020204" pitchFamily="34" charset="0"/>
                        <a:buChar char="•"/>
                      </a:pPr>
                      <a:r>
                        <a:rPr lang="es-CO" sz="1300" kern="1200" dirty="0">
                          <a:solidFill>
                            <a:srgbClr val="242337"/>
                          </a:solidFill>
                          <a:effectLst/>
                          <a:latin typeface="Arial" pitchFamily="34" charset="0"/>
                          <a:cs typeface="Arial" pitchFamily="34" charset="0"/>
                        </a:rPr>
                        <a:t> Tasa de infusión bajas. (inicio de NE).</a:t>
                      </a:r>
                    </a:p>
                    <a:p>
                      <a:pPr marL="285750" indent="-285750" algn="l">
                        <a:lnSpc>
                          <a:spcPct val="115000"/>
                        </a:lnSpc>
                        <a:spcAft>
                          <a:spcPts val="0"/>
                        </a:spcAft>
                        <a:buClr>
                          <a:schemeClr val="accent1">
                            <a:lumMod val="75000"/>
                          </a:schemeClr>
                        </a:buClr>
                        <a:buSzPct val="107000"/>
                        <a:buFont typeface="Arial" panose="020B0604020202020204" pitchFamily="34" charset="0"/>
                        <a:buChar char="•"/>
                      </a:pPr>
                      <a:endParaRPr lang="es-CO" sz="1300" kern="1200" dirty="0">
                        <a:solidFill>
                          <a:srgbClr val="242337"/>
                        </a:solidFill>
                        <a:effectLst/>
                        <a:latin typeface="Arial" pitchFamily="34" charset="0"/>
                        <a:cs typeface="Arial" pitchFamily="34" charset="0"/>
                      </a:endParaRPr>
                    </a:p>
                    <a:p>
                      <a:pPr marL="285750" indent="-285750" algn="l">
                        <a:lnSpc>
                          <a:spcPct val="115000"/>
                        </a:lnSpc>
                        <a:spcAft>
                          <a:spcPts val="0"/>
                        </a:spcAft>
                        <a:buClr>
                          <a:schemeClr val="accent1">
                            <a:lumMod val="75000"/>
                          </a:schemeClr>
                        </a:buClr>
                        <a:buSzPct val="107000"/>
                        <a:buFont typeface="Arial" panose="020B0604020202020204" pitchFamily="34" charset="0"/>
                        <a:buChar char="•"/>
                      </a:pPr>
                      <a:r>
                        <a:rPr lang="es-CO" sz="1300" kern="1200" dirty="0">
                          <a:solidFill>
                            <a:srgbClr val="242337"/>
                          </a:solidFill>
                          <a:effectLst/>
                          <a:latin typeface="Arial" pitchFamily="34" charset="0"/>
                          <a:cs typeface="Arial" pitchFamily="34" charset="0"/>
                        </a:rPr>
                        <a:t>Infusiones de 100-120 ml/h tolerada a intestino.</a:t>
                      </a:r>
                    </a:p>
                    <a:p>
                      <a:pPr marL="285750" indent="-285750" algn="l">
                        <a:lnSpc>
                          <a:spcPct val="115000"/>
                        </a:lnSpc>
                        <a:spcAft>
                          <a:spcPts val="0"/>
                        </a:spcAft>
                        <a:buClr>
                          <a:schemeClr val="accent1">
                            <a:lumMod val="75000"/>
                          </a:schemeClr>
                        </a:buClr>
                        <a:buSzPct val="107000"/>
                        <a:buFont typeface="Arial" panose="020B0604020202020204" pitchFamily="34" charset="0"/>
                        <a:buChar char="•"/>
                      </a:pPr>
                      <a:endParaRPr lang="es-CO" sz="1300" kern="1200" dirty="0">
                        <a:solidFill>
                          <a:srgbClr val="242337"/>
                        </a:solidFill>
                        <a:effectLst/>
                        <a:latin typeface="Arial" pitchFamily="34" charset="0"/>
                        <a:cs typeface="Arial" pitchFamily="34" charset="0"/>
                      </a:endParaRPr>
                    </a:p>
                    <a:p>
                      <a:pPr marL="285750" indent="-285750" algn="l">
                        <a:lnSpc>
                          <a:spcPct val="115000"/>
                        </a:lnSpc>
                        <a:spcAft>
                          <a:spcPts val="0"/>
                        </a:spcAft>
                        <a:buClr>
                          <a:schemeClr val="accent1">
                            <a:lumMod val="75000"/>
                          </a:schemeClr>
                        </a:buClr>
                        <a:buSzPct val="107000"/>
                        <a:buFont typeface="Arial" panose="020B0604020202020204" pitchFamily="34" charset="0"/>
                        <a:buChar char="•"/>
                      </a:pPr>
                      <a:r>
                        <a:rPr lang="es-CO" sz="1300" kern="1200" dirty="0">
                          <a:solidFill>
                            <a:srgbClr val="242337"/>
                          </a:solidFill>
                          <a:effectLst/>
                          <a:latin typeface="Arial" pitchFamily="34" charset="0"/>
                          <a:cs typeface="Arial" pitchFamily="34" charset="0"/>
                        </a:rPr>
                        <a:t>Gástricas hasta 250 ml/h.</a:t>
                      </a:r>
                      <a:endParaRPr lang="es-CO" sz="1300" dirty="0">
                        <a:solidFill>
                          <a:srgbClr val="242337"/>
                        </a:solidFill>
                        <a:effectLst/>
                        <a:latin typeface="Arial" pitchFamily="34" charset="0"/>
                        <a:ea typeface="Calibri"/>
                        <a:cs typeface="Arial" pitchFamily="34" charset="0"/>
                      </a:endParaRPr>
                    </a:p>
                  </a:txBody>
                  <a:tcPr marL="19844" marR="19844" marT="14884" marB="14884"/>
                </a:tc>
                <a:tc>
                  <a:txBody>
                    <a:bodyPr/>
                    <a:lstStyle/>
                    <a:p>
                      <a:pPr marL="342900" lvl="0" indent="-342900" algn="l">
                        <a:lnSpc>
                          <a:spcPct val="115000"/>
                        </a:lnSpc>
                        <a:spcAft>
                          <a:spcPts val="1000"/>
                        </a:spcAft>
                        <a:buSzPts val="1000"/>
                        <a:buFont typeface="Symbol"/>
                        <a:buChar char=""/>
                        <a:tabLst>
                          <a:tab pos="457200" algn="l"/>
                        </a:tabLst>
                      </a:pPr>
                      <a:endParaRPr lang="es-CO" sz="1300" dirty="0">
                        <a:solidFill>
                          <a:srgbClr val="242337"/>
                        </a:solidFill>
                        <a:effectLst/>
                        <a:latin typeface="Arial" pitchFamily="34" charset="0"/>
                        <a:cs typeface="Arial" pitchFamily="34" charset="0"/>
                      </a:endParaRPr>
                    </a:p>
                    <a:p>
                      <a:pPr marL="285750" lvl="0" indent="-285750" algn="l">
                        <a:lnSpc>
                          <a:spcPct val="115000"/>
                        </a:lnSpc>
                        <a:spcAft>
                          <a:spcPts val="1000"/>
                        </a:spcAft>
                        <a:buClr>
                          <a:schemeClr val="accent1">
                            <a:lumMod val="75000"/>
                          </a:schemeClr>
                        </a:buClr>
                        <a:buSzPct val="106000"/>
                        <a:buFont typeface="Arial" panose="020B0604020202020204" pitchFamily="34" charset="0"/>
                        <a:buChar char="•"/>
                        <a:tabLst>
                          <a:tab pos="457200" algn="l"/>
                        </a:tabLst>
                      </a:pPr>
                      <a:r>
                        <a:rPr lang="es-CO" sz="1300" u="sng" dirty="0">
                          <a:solidFill>
                            <a:srgbClr val="242337"/>
                          </a:solidFill>
                          <a:effectLst/>
                          <a:latin typeface="Arial" pitchFamily="34" charset="0"/>
                          <a:cs typeface="Arial" pitchFamily="34" charset="0"/>
                        </a:rPr>
                        <a:t>Posible disminución </a:t>
                      </a:r>
                      <a:r>
                        <a:rPr lang="es-CO" sz="1300" dirty="0">
                          <a:solidFill>
                            <a:srgbClr val="242337"/>
                          </a:solidFill>
                          <a:effectLst/>
                          <a:latin typeface="Arial" pitchFamily="34" charset="0"/>
                          <a:cs typeface="Arial" pitchFamily="34" charset="0"/>
                        </a:rPr>
                        <a:t>del riesgo de aspiración y distensión abdominal.</a:t>
                      </a:r>
                    </a:p>
                    <a:p>
                      <a:pPr marL="285750" lvl="0" indent="-285750" algn="l">
                        <a:lnSpc>
                          <a:spcPct val="115000"/>
                        </a:lnSpc>
                        <a:spcAft>
                          <a:spcPts val="1000"/>
                        </a:spcAft>
                        <a:buClr>
                          <a:schemeClr val="accent1">
                            <a:lumMod val="75000"/>
                          </a:schemeClr>
                        </a:buClr>
                        <a:buSzPct val="106000"/>
                        <a:buFont typeface="Arial" panose="020B0604020202020204" pitchFamily="34" charset="0"/>
                        <a:buChar char="•"/>
                        <a:tabLst>
                          <a:tab pos="457200" algn="l"/>
                        </a:tabLst>
                      </a:pPr>
                      <a:endParaRPr lang="es-CO" sz="1300" dirty="0">
                        <a:solidFill>
                          <a:srgbClr val="242337"/>
                        </a:solidFill>
                        <a:effectLst/>
                        <a:latin typeface="Arial" pitchFamily="34" charset="0"/>
                        <a:cs typeface="Arial" pitchFamily="34" charset="0"/>
                      </a:endParaRPr>
                    </a:p>
                    <a:p>
                      <a:pPr marL="285750" lvl="0" indent="-285750" algn="l">
                        <a:lnSpc>
                          <a:spcPct val="115000"/>
                        </a:lnSpc>
                        <a:spcAft>
                          <a:spcPts val="1000"/>
                        </a:spcAft>
                        <a:buClr>
                          <a:schemeClr val="accent1">
                            <a:lumMod val="75000"/>
                          </a:schemeClr>
                        </a:buClr>
                        <a:buSzPct val="106000"/>
                        <a:buFont typeface="Arial" panose="020B0604020202020204" pitchFamily="34" charset="0"/>
                        <a:buChar char="•"/>
                        <a:tabLst>
                          <a:tab pos="457200" algn="l"/>
                        </a:tabLst>
                      </a:pPr>
                      <a:r>
                        <a:rPr lang="es-CO" sz="1300" dirty="0">
                          <a:solidFill>
                            <a:srgbClr val="242337"/>
                          </a:solidFill>
                          <a:effectLst/>
                          <a:latin typeface="Arial" pitchFamily="34" charset="0"/>
                          <a:cs typeface="Arial" pitchFamily="34" charset="0"/>
                        </a:rPr>
                        <a:t>Menor riesgo de complicaciones metabólicas (hiperglucemias, consumo de oxígeno, producción de dióxido de carbono) en pacientes críticos.</a:t>
                      </a:r>
                    </a:p>
                    <a:p>
                      <a:pPr marL="285750" lvl="0" indent="-285750" algn="l">
                        <a:lnSpc>
                          <a:spcPct val="115000"/>
                        </a:lnSpc>
                        <a:spcAft>
                          <a:spcPts val="1000"/>
                        </a:spcAft>
                        <a:buClr>
                          <a:schemeClr val="accent1">
                            <a:lumMod val="75000"/>
                          </a:schemeClr>
                        </a:buClr>
                        <a:buSzPct val="106000"/>
                        <a:buFont typeface="Arial" panose="020B0604020202020204" pitchFamily="34" charset="0"/>
                        <a:buChar char="•"/>
                        <a:tabLst>
                          <a:tab pos="457200" algn="l"/>
                        </a:tabLst>
                      </a:pPr>
                      <a:endParaRPr lang="es-CO" sz="1300" dirty="0">
                        <a:solidFill>
                          <a:srgbClr val="242337"/>
                        </a:solidFill>
                        <a:effectLst/>
                        <a:latin typeface="Arial" pitchFamily="34" charset="0"/>
                        <a:cs typeface="Arial" pitchFamily="34" charset="0"/>
                      </a:endParaRPr>
                    </a:p>
                    <a:p>
                      <a:pPr marL="285750" lvl="0" indent="-285750" algn="l">
                        <a:lnSpc>
                          <a:spcPct val="115000"/>
                        </a:lnSpc>
                        <a:spcAft>
                          <a:spcPts val="1000"/>
                        </a:spcAft>
                        <a:buClr>
                          <a:schemeClr val="accent1">
                            <a:lumMod val="75000"/>
                          </a:schemeClr>
                        </a:buClr>
                        <a:buSzPct val="106000"/>
                        <a:buFont typeface="Arial" panose="020B0604020202020204" pitchFamily="34" charset="0"/>
                        <a:buChar char="•"/>
                        <a:tabLst>
                          <a:tab pos="457200" algn="l"/>
                        </a:tabLst>
                      </a:pPr>
                      <a:r>
                        <a:rPr lang="es-CO" sz="1300" dirty="0">
                          <a:solidFill>
                            <a:srgbClr val="242337"/>
                          </a:solidFill>
                          <a:effectLst/>
                          <a:latin typeface="Arial" pitchFamily="34" charset="0"/>
                          <a:cs typeface="Arial" pitchFamily="34" charset="0"/>
                        </a:rPr>
                        <a:t>Disminución de la termogénesis alimentaria.</a:t>
                      </a:r>
                    </a:p>
                    <a:p>
                      <a:pPr marL="285750" lvl="0" indent="-285750" algn="l">
                        <a:lnSpc>
                          <a:spcPct val="115000"/>
                        </a:lnSpc>
                        <a:spcAft>
                          <a:spcPts val="1000"/>
                        </a:spcAft>
                        <a:buClr>
                          <a:schemeClr val="accent1">
                            <a:lumMod val="75000"/>
                          </a:schemeClr>
                        </a:buClr>
                        <a:buSzPct val="106000"/>
                        <a:buFont typeface="Arial" panose="020B0604020202020204" pitchFamily="34" charset="0"/>
                        <a:buChar char="•"/>
                        <a:tabLst>
                          <a:tab pos="457200" algn="l"/>
                        </a:tabLst>
                      </a:pPr>
                      <a:endParaRPr lang="es-CO" sz="1300" dirty="0">
                        <a:solidFill>
                          <a:srgbClr val="242337"/>
                        </a:solidFill>
                        <a:effectLst/>
                        <a:latin typeface="Arial" pitchFamily="34" charset="0"/>
                        <a:cs typeface="Arial" pitchFamily="34" charset="0"/>
                      </a:endParaRPr>
                    </a:p>
                    <a:p>
                      <a:pPr marL="285750" lvl="0" indent="-285750" algn="l">
                        <a:lnSpc>
                          <a:spcPct val="115000"/>
                        </a:lnSpc>
                        <a:spcAft>
                          <a:spcPts val="1000"/>
                        </a:spcAft>
                        <a:buClr>
                          <a:schemeClr val="accent1">
                            <a:lumMod val="75000"/>
                          </a:schemeClr>
                        </a:buClr>
                        <a:buSzPct val="106000"/>
                        <a:buFont typeface="Arial" panose="020B0604020202020204" pitchFamily="34" charset="0"/>
                        <a:buChar char="•"/>
                        <a:tabLst>
                          <a:tab pos="457200" algn="l"/>
                        </a:tabLst>
                      </a:pPr>
                      <a:r>
                        <a:rPr lang="es-CO" sz="1300" kern="1200" dirty="0">
                          <a:solidFill>
                            <a:srgbClr val="242337"/>
                          </a:solidFill>
                          <a:effectLst/>
                          <a:latin typeface="Arial" pitchFamily="34" charset="0"/>
                          <a:cs typeface="Arial" pitchFamily="34" charset="0"/>
                        </a:rPr>
                        <a:t> Mejoría del control glucémico en el paciente crítico.</a:t>
                      </a:r>
                      <a:endParaRPr lang="es-CO" sz="1300" dirty="0">
                        <a:solidFill>
                          <a:srgbClr val="242337"/>
                        </a:solidFill>
                        <a:effectLst/>
                        <a:latin typeface="Arial" pitchFamily="34" charset="0"/>
                        <a:ea typeface="Calibri"/>
                        <a:cs typeface="Arial" pitchFamily="34" charset="0"/>
                      </a:endParaRPr>
                    </a:p>
                  </a:txBody>
                  <a:tcPr marL="29766" marR="29766" marT="0" marB="0"/>
                </a:tc>
                <a:tc>
                  <a:txBody>
                    <a:bodyPr/>
                    <a:lstStyle/>
                    <a:p>
                      <a:pPr marL="0" lvl="0" indent="0" algn="l">
                        <a:lnSpc>
                          <a:spcPct val="115000"/>
                        </a:lnSpc>
                        <a:spcAft>
                          <a:spcPts val="1000"/>
                        </a:spcAft>
                        <a:buSzPts val="1000"/>
                        <a:buFont typeface="Symbol"/>
                        <a:buNone/>
                        <a:tabLst>
                          <a:tab pos="457200" algn="l"/>
                        </a:tabLst>
                      </a:pPr>
                      <a:endParaRPr lang="es-CO" sz="1300" kern="1200" dirty="0">
                        <a:solidFill>
                          <a:srgbClr val="242337"/>
                        </a:solidFill>
                        <a:effectLst/>
                        <a:latin typeface="Arial" pitchFamily="34" charset="0"/>
                        <a:cs typeface="Arial" pitchFamily="34" charset="0"/>
                      </a:endParaRPr>
                    </a:p>
                    <a:p>
                      <a:pPr marL="285750" lvl="0" indent="-285750" algn="l">
                        <a:lnSpc>
                          <a:spcPct val="115000"/>
                        </a:lnSpc>
                        <a:spcAft>
                          <a:spcPts val="1000"/>
                        </a:spcAft>
                        <a:buClr>
                          <a:schemeClr val="accent1">
                            <a:lumMod val="75000"/>
                          </a:schemeClr>
                        </a:buClr>
                        <a:buSzPct val="106000"/>
                        <a:buFont typeface="Arial" panose="020B0604020202020204" pitchFamily="34" charset="0"/>
                        <a:buChar char="•"/>
                        <a:tabLst>
                          <a:tab pos="457200" algn="l"/>
                        </a:tabLst>
                      </a:pPr>
                      <a:r>
                        <a:rPr lang="es-CO" sz="1300" kern="1200" dirty="0">
                          <a:solidFill>
                            <a:srgbClr val="242337"/>
                          </a:solidFill>
                          <a:effectLst/>
                          <a:latin typeface="Arial" pitchFamily="34" charset="0"/>
                          <a:cs typeface="Arial" pitchFamily="34" charset="0"/>
                        </a:rPr>
                        <a:t>Se necesita de una bomba de infusión.</a:t>
                      </a:r>
                    </a:p>
                    <a:p>
                      <a:pPr marL="285750" lvl="0" indent="-285750" algn="l">
                        <a:lnSpc>
                          <a:spcPct val="115000"/>
                        </a:lnSpc>
                        <a:spcAft>
                          <a:spcPts val="1000"/>
                        </a:spcAft>
                        <a:buClr>
                          <a:schemeClr val="accent1">
                            <a:lumMod val="75000"/>
                          </a:schemeClr>
                        </a:buClr>
                        <a:buSzPct val="106000"/>
                        <a:buFont typeface="Arial" panose="020B0604020202020204" pitchFamily="34" charset="0"/>
                        <a:buChar char="•"/>
                        <a:tabLst>
                          <a:tab pos="457200" algn="l"/>
                        </a:tabLst>
                      </a:pPr>
                      <a:endParaRPr lang="es-CO" sz="1300" kern="1200" dirty="0">
                        <a:solidFill>
                          <a:srgbClr val="242337"/>
                        </a:solidFill>
                        <a:effectLst/>
                        <a:latin typeface="Arial" pitchFamily="34" charset="0"/>
                        <a:cs typeface="Arial" pitchFamily="34" charset="0"/>
                      </a:endParaRPr>
                    </a:p>
                    <a:p>
                      <a:pPr marL="285750" lvl="0" indent="-285750" algn="l">
                        <a:lnSpc>
                          <a:spcPct val="115000"/>
                        </a:lnSpc>
                        <a:spcAft>
                          <a:spcPts val="1000"/>
                        </a:spcAft>
                        <a:buClr>
                          <a:schemeClr val="accent1">
                            <a:lumMod val="75000"/>
                          </a:schemeClr>
                        </a:buClr>
                        <a:buSzPct val="106000"/>
                        <a:buFont typeface="Arial" panose="020B0604020202020204" pitchFamily="34" charset="0"/>
                        <a:buChar char="•"/>
                        <a:tabLst>
                          <a:tab pos="457200" algn="l"/>
                        </a:tabLst>
                      </a:pPr>
                      <a:r>
                        <a:rPr lang="es-CO" sz="1300" kern="1200" dirty="0">
                          <a:solidFill>
                            <a:srgbClr val="242337"/>
                          </a:solidFill>
                          <a:effectLst/>
                          <a:latin typeface="Arial" pitchFamily="34" charset="0"/>
                          <a:cs typeface="Arial" pitchFamily="34" charset="0"/>
                        </a:rPr>
                        <a:t>Limita la movilidad del paciente.</a:t>
                      </a:r>
                    </a:p>
                    <a:p>
                      <a:pPr marL="285750" lvl="0" indent="-285750" algn="l">
                        <a:lnSpc>
                          <a:spcPct val="115000"/>
                        </a:lnSpc>
                        <a:spcAft>
                          <a:spcPts val="1000"/>
                        </a:spcAft>
                        <a:buClr>
                          <a:schemeClr val="accent1">
                            <a:lumMod val="75000"/>
                          </a:schemeClr>
                        </a:buClr>
                        <a:buSzPct val="106000"/>
                        <a:buFont typeface="Arial" panose="020B0604020202020204" pitchFamily="34" charset="0"/>
                        <a:buChar char="•"/>
                        <a:tabLst>
                          <a:tab pos="457200" algn="l"/>
                        </a:tabLst>
                      </a:pPr>
                      <a:endParaRPr lang="es-CO" sz="1300" kern="1200" dirty="0">
                        <a:solidFill>
                          <a:srgbClr val="242337"/>
                        </a:solidFill>
                        <a:effectLst/>
                        <a:latin typeface="Arial" pitchFamily="34" charset="0"/>
                        <a:cs typeface="Arial" pitchFamily="34" charset="0"/>
                      </a:endParaRPr>
                    </a:p>
                    <a:p>
                      <a:pPr marL="285750" lvl="0" indent="-285750" algn="l">
                        <a:lnSpc>
                          <a:spcPct val="115000"/>
                        </a:lnSpc>
                        <a:spcAft>
                          <a:spcPts val="1000"/>
                        </a:spcAft>
                        <a:buClr>
                          <a:schemeClr val="accent1">
                            <a:lumMod val="75000"/>
                          </a:schemeClr>
                        </a:buClr>
                        <a:buSzPct val="106000"/>
                        <a:buFont typeface="Arial" panose="020B0604020202020204" pitchFamily="34" charset="0"/>
                        <a:buChar char="•"/>
                        <a:tabLst>
                          <a:tab pos="457200" algn="l"/>
                        </a:tabLst>
                      </a:pPr>
                      <a:r>
                        <a:rPr lang="es-CO" sz="1300" kern="1200" dirty="0">
                          <a:solidFill>
                            <a:srgbClr val="242337"/>
                          </a:solidFill>
                          <a:effectLst/>
                          <a:latin typeface="Arial" pitchFamily="34" charset="0"/>
                          <a:cs typeface="Arial" pitchFamily="34" charset="0"/>
                        </a:rPr>
                        <a:t>En los casos donde el paciente recibe antiácidos, el pH gástrico es mayor que en la alimentación por bolos, lo que promueve el sobre crecimiento bacteriano.</a:t>
                      </a:r>
                      <a:endParaRPr lang="es-CO" sz="1300" dirty="0">
                        <a:solidFill>
                          <a:srgbClr val="242337"/>
                        </a:solidFill>
                        <a:effectLst/>
                        <a:latin typeface="Arial" pitchFamily="34" charset="0"/>
                        <a:ea typeface="Calibri"/>
                        <a:cs typeface="Arial" pitchFamily="34" charset="0"/>
                      </a:endParaRPr>
                    </a:p>
                  </a:txBody>
                  <a:tcPr marL="19844" marR="19844" marT="14884" marB="14884"/>
                </a:tc>
                <a:extLst>
                  <a:ext uri="{0D108BD9-81ED-4DB2-BD59-A6C34878D82A}">
                    <a16:rowId xmlns:a16="http://schemas.microsoft.com/office/drawing/2014/main" val="10001"/>
                  </a:ext>
                </a:extLst>
              </a:tr>
            </a:tbl>
          </a:graphicData>
        </a:graphic>
      </p:graphicFrame>
      <p:sp>
        <p:nvSpPr>
          <p:cNvPr id="7" name="6 CuadroTexto"/>
          <p:cNvSpPr txBox="1"/>
          <p:nvPr/>
        </p:nvSpPr>
        <p:spPr>
          <a:xfrm>
            <a:off x="1600170" y="5887365"/>
            <a:ext cx="11495197" cy="553998"/>
          </a:xfrm>
          <a:prstGeom prst="rect">
            <a:avLst/>
          </a:prstGeom>
          <a:noFill/>
        </p:spPr>
        <p:txBody>
          <a:bodyPr wrap="square" rtlCol="0">
            <a:spAutoFit/>
          </a:bodyPr>
          <a:lstStyle/>
          <a:p>
            <a:r>
              <a:rPr lang="en-US" sz="1000" b="1" i="1" dirty="0">
                <a:solidFill>
                  <a:schemeClr val="bg2">
                    <a:lumMod val="50000"/>
                  </a:schemeClr>
                </a:solidFill>
                <a:latin typeface="Arial" pitchFamily="34" charset="0"/>
                <a:cs typeface="Arial" pitchFamily="34" charset="0"/>
              </a:rPr>
              <a:t>Thompson C. Ch. 4. Initiation, </a:t>
            </a:r>
            <a:r>
              <a:rPr lang="en-US" sz="1000" b="1" i="1" dirty="0" err="1">
                <a:solidFill>
                  <a:schemeClr val="bg2">
                    <a:lumMod val="50000"/>
                  </a:schemeClr>
                </a:solidFill>
                <a:latin typeface="Arial" pitchFamily="34" charset="0"/>
                <a:cs typeface="Arial" pitchFamily="34" charset="0"/>
              </a:rPr>
              <a:t>Advacement</a:t>
            </a:r>
            <a:r>
              <a:rPr lang="en-US" sz="1000" b="1" i="1" dirty="0">
                <a:solidFill>
                  <a:schemeClr val="bg2">
                    <a:lumMod val="50000"/>
                  </a:schemeClr>
                </a:solidFill>
                <a:latin typeface="Arial" pitchFamily="34" charset="0"/>
                <a:cs typeface="Arial" pitchFamily="34" charset="0"/>
              </a:rPr>
              <a:t>, and Transition of Enteral Feeding. </a:t>
            </a:r>
            <a:r>
              <a:rPr lang="en-US" sz="1000" b="1" i="1" dirty="0" err="1">
                <a:solidFill>
                  <a:schemeClr val="bg2">
                    <a:lumMod val="50000"/>
                  </a:schemeClr>
                </a:solidFill>
                <a:latin typeface="Arial" pitchFamily="34" charset="0"/>
                <a:cs typeface="Arial" pitchFamily="34" charset="0"/>
              </a:rPr>
              <a:t>En</a:t>
            </a:r>
            <a:r>
              <a:rPr lang="en-US" sz="1000" b="1" i="1" dirty="0">
                <a:solidFill>
                  <a:schemeClr val="bg2">
                    <a:lumMod val="50000"/>
                  </a:schemeClr>
                </a:solidFill>
                <a:latin typeface="Arial" pitchFamily="34" charset="0"/>
                <a:cs typeface="Arial" pitchFamily="34" charset="0"/>
              </a:rPr>
              <a:t>: </a:t>
            </a:r>
            <a:r>
              <a:rPr lang="en-US" sz="1000" b="1" i="1" dirty="0" err="1">
                <a:solidFill>
                  <a:schemeClr val="bg2">
                    <a:lumMod val="50000"/>
                  </a:schemeClr>
                </a:solidFill>
                <a:latin typeface="Arial" pitchFamily="34" charset="0"/>
                <a:cs typeface="Arial" pitchFamily="34" charset="0"/>
              </a:rPr>
              <a:t>Charney</a:t>
            </a:r>
            <a:r>
              <a:rPr lang="en-US" sz="1000" b="1" i="1" dirty="0">
                <a:solidFill>
                  <a:schemeClr val="bg2">
                    <a:lumMod val="50000"/>
                  </a:schemeClr>
                </a:solidFill>
                <a:latin typeface="Arial" pitchFamily="34" charset="0"/>
                <a:cs typeface="Arial" pitchFamily="34" charset="0"/>
              </a:rPr>
              <a:t> P. ADA Pocket Guide to enteral nutrition. American Dietetic Association.</a:t>
            </a:r>
          </a:p>
          <a:p>
            <a:r>
              <a:rPr lang="es-CO" sz="1000" b="1" i="1" dirty="0" err="1">
                <a:solidFill>
                  <a:schemeClr val="bg2">
                    <a:lumMod val="50000"/>
                  </a:schemeClr>
                </a:solidFill>
                <a:latin typeface="Arial" pitchFamily="34" charset="0"/>
                <a:cs typeface="Arial" pitchFamily="34" charset="0"/>
              </a:rPr>
              <a:t>Bankhead</a:t>
            </a:r>
            <a:r>
              <a:rPr lang="es-CO" sz="1000" b="1" i="1" dirty="0">
                <a:solidFill>
                  <a:schemeClr val="bg2">
                    <a:lumMod val="50000"/>
                  </a:schemeClr>
                </a:solidFill>
                <a:latin typeface="Arial" pitchFamily="34" charset="0"/>
                <a:cs typeface="Arial" pitchFamily="34" charset="0"/>
              </a:rPr>
              <a:t> R, </a:t>
            </a:r>
            <a:r>
              <a:rPr lang="es-CO" sz="1000" b="1" i="1" dirty="0" err="1">
                <a:solidFill>
                  <a:schemeClr val="bg2">
                    <a:lumMod val="50000"/>
                  </a:schemeClr>
                </a:solidFill>
                <a:latin typeface="Arial" pitchFamily="34" charset="0"/>
                <a:cs typeface="Arial" pitchFamily="34" charset="0"/>
              </a:rPr>
              <a:t>Boullata</a:t>
            </a:r>
            <a:r>
              <a:rPr lang="es-CO" sz="1000" b="1" i="1" dirty="0">
                <a:solidFill>
                  <a:schemeClr val="bg2">
                    <a:lumMod val="50000"/>
                  </a:schemeClr>
                </a:solidFill>
                <a:latin typeface="Arial" pitchFamily="34" charset="0"/>
                <a:cs typeface="Arial" pitchFamily="34" charset="0"/>
              </a:rPr>
              <a:t> J, </a:t>
            </a:r>
            <a:r>
              <a:rPr lang="es-CO" sz="1000" b="1" i="1" dirty="0" err="1">
                <a:solidFill>
                  <a:schemeClr val="bg2">
                    <a:lumMod val="50000"/>
                  </a:schemeClr>
                </a:solidFill>
                <a:latin typeface="Arial" pitchFamily="34" charset="0"/>
                <a:cs typeface="Arial" pitchFamily="34" charset="0"/>
              </a:rPr>
              <a:t>Brantley</a:t>
            </a:r>
            <a:r>
              <a:rPr lang="es-CO" sz="1000" b="1" i="1" dirty="0">
                <a:solidFill>
                  <a:schemeClr val="bg2">
                    <a:lumMod val="50000"/>
                  </a:schemeClr>
                </a:solidFill>
                <a:latin typeface="Arial" pitchFamily="34" charset="0"/>
                <a:cs typeface="Arial" pitchFamily="34" charset="0"/>
              </a:rPr>
              <a:t> S, </a:t>
            </a:r>
            <a:r>
              <a:rPr lang="es-CO" sz="1000" b="1" i="1" dirty="0" err="1">
                <a:solidFill>
                  <a:schemeClr val="bg2">
                    <a:lumMod val="50000"/>
                  </a:schemeClr>
                </a:solidFill>
                <a:latin typeface="Arial" pitchFamily="34" charset="0"/>
                <a:cs typeface="Arial" pitchFamily="34" charset="0"/>
              </a:rPr>
              <a:t>Corkins</a:t>
            </a:r>
            <a:r>
              <a:rPr lang="es-CO" sz="1000" b="1" i="1" dirty="0">
                <a:solidFill>
                  <a:schemeClr val="bg2">
                    <a:lumMod val="50000"/>
                  </a:schemeClr>
                </a:solidFill>
                <a:latin typeface="Arial" pitchFamily="34" charset="0"/>
                <a:cs typeface="Arial" pitchFamily="34" charset="0"/>
              </a:rPr>
              <a:t> M, </a:t>
            </a:r>
            <a:r>
              <a:rPr lang="es-CO" sz="1000" b="1" i="1" dirty="0" err="1">
                <a:solidFill>
                  <a:schemeClr val="bg2">
                    <a:lumMod val="50000"/>
                  </a:schemeClr>
                </a:solidFill>
                <a:latin typeface="Arial" pitchFamily="34" charset="0"/>
                <a:cs typeface="Arial" pitchFamily="34" charset="0"/>
              </a:rPr>
              <a:t>Guenter</a:t>
            </a:r>
            <a:r>
              <a:rPr lang="es-CO" sz="1000" b="1" i="1" dirty="0">
                <a:solidFill>
                  <a:schemeClr val="bg2">
                    <a:lumMod val="50000"/>
                  </a:schemeClr>
                </a:solidFill>
                <a:latin typeface="Arial" pitchFamily="34" charset="0"/>
                <a:cs typeface="Arial" pitchFamily="34" charset="0"/>
              </a:rPr>
              <a:t> P, </a:t>
            </a:r>
            <a:r>
              <a:rPr lang="es-CO" sz="1000" b="1" i="1" dirty="0" err="1">
                <a:solidFill>
                  <a:schemeClr val="bg2">
                    <a:lumMod val="50000"/>
                  </a:schemeClr>
                </a:solidFill>
                <a:latin typeface="Arial" pitchFamily="34" charset="0"/>
                <a:cs typeface="Arial" pitchFamily="34" charset="0"/>
              </a:rPr>
              <a:t>Krenitsky</a:t>
            </a:r>
            <a:r>
              <a:rPr lang="es-CO" sz="1000" b="1" i="1" dirty="0">
                <a:solidFill>
                  <a:schemeClr val="bg2">
                    <a:lumMod val="50000"/>
                  </a:schemeClr>
                </a:solidFill>
                <a:latin typeface="Arial" pitchFamily="34" charset="0"/>
                <a:cs typeface="Arial" pitchFamily="34" charset="0"/>
              </a:rPr>
              <a:t> J, et al. A.S.P.E.N. Enteral Nutrition </a:t>
            </a:r>
          </a:p>
          <a:p>
            <a:r>
              <a:rPr lang="es-CO" sz="1000" b="1" i="1" dirty="0" err="1">
                <a:solidFill>
                  <a:schemeClr val="bg2">
                    <a:lumMod val="50000"/>
                  </a:schemeClr>
                </a:solidFill>
                <a:latin typeface="Arial" pitchFamily="34" charset="0"/>
                <a:cs typeface="Arial" pitchFamily="34" charset="0"/>
              </a:rPr>
              <a:t>Practice</a:t>
            </a:r>
            <a:r>
              <a:rPr lang="es-CO" sz="1000" b="1" i="1" dirty="0">
                <a:solidFill>
                  <a:schemeClr val="bg2">
                    <a:lumMod val="50000"/>
                  </a:schemeClr>
                </a:solidFill>
                <a:latin typeface="Arial" pitchFamily="34" charset="0"/>
                <a:cs typeface="Arial" pitchFamily="34" charset="0"/>
              </a:rPr>
              <a:t> Recommendations. J </a:t>
            </a:r>
            <a:r>
              <a:rPr lang="es-CO" sz="1000" b="1" i="1" dirty="0" err="1">
                <a:solidFill>
                  <a:schemeClr val="bg2">
                    <a:lumMod val="50000"/>
                  </a:schemeClr>
                </a:solidFill>
                <a:latin typeface="Arial" pitchFamily="34" charset="0"/>
                <a:cs typeface="Arial" pitchFamily="34" charset="0"/>
              </a:rPr>
              <a:t>Parenter</a:t>
            </a:r>
            <a:r>
              <a:rPr lang="es-CO" sz="1000" b="1" i="1" dirty="0">
                <a:solidFill>
                  <a:schemeClr val="bg2">
                    <a:lumMod val="50000"/>
                  </a:schemeClr>
                </a:solidFill>
                <a:latin typeface="Arial" pitchFamily="34" charset="0"/>
                <a:cs typeface="Arial" pitchFamily="34" charset="0"/>
              </a:rPr>
              <a:t> </a:t>
            </a:r>
            <a:r>
              <a:rPr lang="es-CO" sz="1000" b="1" i="1" dirty="0" err="1">
                <a:solidFill>
                  <a:schemeClr val="bg2">
                    <a:lumMod val="50000"/>
                  </a:schemeClr>
                </a:solidFill>
                <a:latin typeface="Arial" pitchFamily="34" charset="0"/>
                <a:cs typeface="Arial" pitchFamily="34" charset="0"/>
              </a:rPr>
              <a:t>Enter</a:t>
            </a:r>
            <a:r>
              <a:rPr lang="es-CO" sz="1000" b="1" i="1" dirty="0">
                <a:solidFill>
                  <a:schemeClr val="bg2">
                    <a:lumMod val="50000"/>
                  </a:schemeClr>
                </a:solidFill>
                <a:latin typeface="Arial" pitchFamily="34" charset="0"/>
                <a:cs typeface="Arial" pitchFamily="34" charset="0"/>
              </a:rPr>
              <a:t> Nutr. marzo de 2009;33(2):122-67.</a:t>
            </a:r>
          </a:p>
        </p:txBody>
      </p:sp>
    </p:spTree>
    <p:extLst>
      <p:ext uri="{BB962C8B-B14F-4D97-AF65-F5344CB8AC3E}">
        <p14:creationId xmlns:p14="http://schemas.microsoft.com/office/powerpoint/2010/main" val="39085135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1600" y="235066"/>
            <a:ext cx="12192000" cy="856035"/>
          </a:xfrm>
        </p:spPr>
        <p:txBody>
          <a:bodyPr>
            <a:noAutofit/>
          </a:bodyPr>
          <a:lstStyle/>
          <a:p>
            <a:pPr algn="ctr"/>
            <a:br>
              <a:rPr lang="es-CO" sz="3200" b="1" dirty="0">
                <a:solidFill>
                  <a:srgbClr val="242337"/>
                </a:solidFill>
                <a:latin typeface="Arial" panose="020B0604020202020204" pitchFamily="34" charset="0"/>
                <a:cs typeface="Arial" panose="020B0604020202020204" pitchFamily="34" charset="0"/>
              </a:rPr>
            </a:br>
            <a:r>
              <a:rPr lang="es-ES_tradnl" sz="3200" b="1" dirty="0">
                <a:solidFill>
                  <a:srgbClr val="242337"/>
                </a:solidFill>
                <a:latin typeface="Arial" pitchFamily="34" charset="0"/>
                <a:cs typeface="Arial" pitchFamily="34" charset="0"/>
              </a:rPr>
              <a:t>Método de administración </a:t>
            </a:r>
            <a:r>
              <a:rPr lang="es-CO" sz="3200" b="1" dirty="0">
                <a:solidFill>
                  <a:srgbClr val="242337"/>
                </a:solidFill>
                <a:latin typeface="Arial" pitchFamily="34" charset="0"/>
                <a:cs typeface="Arial" pitchFamily="34" charset="0"/>
              </a:rPr>
              <a:t>de</a:t>
            </a:r>
            <a:br>
              <a:rPr lang="es-CO" sz="3200" b="1" dirty="0">
                <a:solidFill>
                  <a:srgbClr val="242337"/>
                </a:solidFill>
                <a:latin typeface="Arial" pitchFamily="34" charset="0"/>
                <a:cs typeface="Arial" pitchFamily="34" charset="0"/>
              </a:rPr>
            </a:br>
            <a:r>
              <a:rPr lang="es-CO" sz="3200" b="1" dirty="0">
                <a:solidFill>
                  <a:srgbClr val="242337"/>
                </a:solidFill>
                <a:latin typeface="Arial" pitchFamily="34" charset="0"/>
                <a:cs typeface="Arial" pitchFamily="34" charset="0"/>
              </a:rPr>
              <a:t> nutrición enteral</a:t>
            </a:r>
            <a:endParaRPr lang="es-CO" sz="3200" dirty="0">
              <a:solidFill>
                <a:srgbClr val="242337"/>
              </a:solidFill>
              <a:latin typeface="Arial" pitchFamily="34" charset="0"/>
              <a:cs typeface="Arial" pitchFamily="34" charset="0"/>
            </a:endParaRPr>
          </a:p>
        </p:txBody>
      </p:sp>
      <p:graphicFrame>
        <p:nvGraphicFramePr>
          <p:cNvPr id="4" name="3 Diagrama"/>
          <p:cNvGraphicFramePr/>
          <p:nvPr>
            <p:extLst>
              <p:ext uri="{D42A27DB-BD31-4B8C-83A1-F6EECF244321}">
                <p14:modId xmlns:p14="http://schemas.microsoft.com/office/powerpoint/2010/main" val="3445364825"/>
              </p:ext>
            </p:extLst>
          </p:nvPr>
        </p:nvGraphicFramePr>
        <p:xfrm>
          <a:off x="195000" y="1515591"/>
          <a:ext cx="11158800" cy="46678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802561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48235" y="209320"/>
            <a:ext cx="11295530" cy="1077218"/>
          </a:xfrm>
          <a:prstGeom prst="rect">
            <a:avLst/>
          </a:prstGeom>
        </p:spPr>
        <p:txBody>
          <a:bodyPr wrap="square">
            <a:spAutoFit/>
          </a:bodyPr>
          <a:lstStyle/>
          <a:p>
            <a:pPr algn="ctr"/>
            <a:r>
              <a:rPr lang="es-CO" sz="3200" b="1" dirty="0">
                <a:solidFill>
                  <a:srgbClr val="242337"/>
                </a:solidFill>
                <a:latin typeface="Arial" pitchFamily="34" charset="0"/>
                <a:cs typeface="Arial" pitchFamily="34" charset="0"/>
              </a:rPr>
              <a:t>Ventajas y desventajas de las </a:t>
            </a:r>
          </a:p>
          <a:p>
            <a:pPr algn="ctr"/>
            <a:r>
              <a:rPr lang="es-CO" sz="3200" b="1" dirty="0">
                <a:solidFill>
                  <a:srgbClr val="242337"/>
                </a:solidFill>
                <a:latin typeface="Arial" pitchFamily="34" charset="0"/>
                <a:cs typeface="Arial" pitchFamily="34" charset="0"/>
              </a:rPr>
              <a:t>modalidades de infusión </a:t>
            </a:r>
          </a:p>
        </p:txBody>
      </p:sp>
      <p:graphicFrame>
        <p:nvGraphicFramePr>
          <p:cNvPr id="5" name="4 Tabla"/>
          <p:cNvGraphicFramePr>
            <a:graphicFrameLocks noGrp="1"/>
          </p:cNvGraphicFramePr>
          <p:nvPr>
            <p:extLst>
              <p:ext uri="{D42A27DB-BD31-4B8C-83A1-F6EECF244321}">
                <p14:modId xmlns:p14="http://schemas.microsoft.com/office/powerpoint/2010/main" val="757907294"/>
              </p:ext>
            </p:extLst>
          </p:nvPr>
        </p:nvGraphicFramePr>
        <p:xfrm>
          <a:off x="611890" y="1450343"/>
          <a:ext cx="10968219" cy="4186626"/>
        </p:xfrm>
        <a:graphic>
          <a:graphicData uri="http://schemas.openxmlformats.org/drawingml/2006/table">
            <a:tbl>
              <a:tblPr firstRow="1" firstCol="1" bandRow="1">
                <a:tableStyleId>{7DF18680-E054-41AD-8BC1-D1AEF772440D}</a:tableStyleId>
              </a:tblPr>
              <a:tblGrid>
                <a:gridCol w="1664824">
                  <a:extLst>
                    <a:ext uri="{9D8B030D-6E8A-4147-A177-3AD203B41FA5}">
                      <a16:colId xmlns:a16="http://schemas.microsoft.com/office/drawing/2014/main" val="20000"/>
                    </a:ext>
                  </a:extLst>
                </a:gridCol>
                <a:gridCol w="2588159">
                  <a:extLst>
                    <a:ext uri="{9D8B030D-6E8A-4147-A177-3AD203B41FA5}">
                      <a16:colId xmlns:a16="http://schemas.microsoft.com/office/drawing/2014/main" val="20001"/>
                    </a:ext>
                  </a:extLst>
                </a:gridCol>
                <a:gridCol w="3469538">
                  <a:extLst>
                    <a:ext uri="{9D8B030D-6E8A-4147-A177-3AD203B41FA5}">
                      <a16:colId xmlns:a16="http://schemas.microsoft.com/office/drawing/2014/main" val="20002"/>
                    </a:ext>
                  </a:extLst>
                </a:gridCol>
                <a:gridCol w="3245698">
                  <a:extLst>
                    <a:ext uri="{9D8B030D-6E8A-4147-A177-3AD203B41FA5}">
                      <a16:colId xmlns:a16="http://schemas.microsoft.com/office/drawing/2014/main" val="20003"/>
                    </a:ext>
                  </a:extLst>
                </a:gridCol>
              </a:tblGrid>
              <a:tr h="330019">
                <a:tc>
                  <a:txBody>
                    <a:bodyPr/>
                    <a:lstStyle/>
                    <a:p>
                      <a:pPr algn="ctr">
                        <a:lnSpc>
                          <a:spcPct val="115000"/>
                        </a:lnSpc>
                        <a:spcAft>
                          <a:spcPts val="0"/>
                        </a:spcAft>
                      </a:pPr>
                      <a:r>
                        <a:rPr lang="es-CO" sz="1900" dirty="0">
                          <a:effectLst/>
                          <a:latin typeface="Arial" pitchFamily="34" charset="0"/>
                          <a:cs typeface="Arial" pitchFamily="34" charset="0"/>
                        </a:rPr>
                        <a:t>Método</a:t>
                      </a:r>
                      <a:endParaRPr lang="es-CO" sz="1700" b="1" dirty="0">
                        <a:solidFill>
                          <a:schemeClr val="tx1"/>
                        </a:solidFill>
                        <a:effectLst/>
                        <a:latin typeface="Arial" pitchFamily="34" charset="0"/>
                        <a:ea typeface="Calibri"/>
                        <a:cs typeface="Arial" pitchFamily="34" charset="0"/>
                      </a:endParaRPr>
                    </a:p>
                  </a:txBody>
                  <a:tcPr marL="24318" marR="24318" marT="18238" marB="18238" anchor="ctr">
                    <a:solidFill>
                      <a:schemeClr val="accent5">
                        <a:lumMod val="50000"/>
                      </a:schemeClr>
                    </a:solidFill>
                  </a:tcPr>
                </a:tc>
                <a:tc>
                  <a:txBody>
                    <a:bodyPr/>
                    <a:lstStyle/>
                    <a:p>
                      <a:pPr algn="ctr">
                        <a:lnSpc>
                          <a:spcPct val="115000"/>
                        </a:lnSpc>
                        <a:spcAft>
                          <a:spcPts val="0"/>
                        </a:spcAft>
                      </a:pPr>
                      <a:r>
                        <a:rPr lang="es-CO" sz="1900" dirty="0">
                          <a:effectLst/>
                          <a:latin typeface="Arial" pitchFamily="34" charset="0"/>
                          <a:cs typeface="Arial" pitchFamily="34" charset="0"/>
                        </a:rPr>
                        <a:t>Indicaciones</a:t>
                      </a:r>
                      <a:endParaRPr lang="es-CO" sz="1700" b="1" dirty="0">
                        <a:solidFill>
                          <a:schemeClr val="tx1"/>
                        </a:solidFill>
                        <a:effectLst/>
                        <a:latin typeface="Arial" pitchFamily="34" charset="0"/>
                        <a:ea typeface="Calibri"/>
                        <a:cs typeface="Arial" pitchFamily="34" charset="0"/>
                      </a:endParaRPr>
                    </a:p>
                  </a:txBody>
                  <a:tcPr marL="24318" marR="24318" marT="18238" marB="18238" anchor="ctr">
                    <a:solidFill>
                      <a:schemeClr val="accent5">
                        <a:lumMod val="50000"/>
                      </a:schemeClr>
                    </a:solidFill>
                  </a:tcPr>
                </a:tc>
                <a:tc>
                  <a:txBody>
                    <a:bodyPr/>
                    <a:lstStyle/>
                    <a:p>
                      <a:pPr algn="ctr">
                        <a:lnSpc>
                          <a:spcPct val="115000"/>
                        </a:lnSpc>
                        <a:spcAft>
                          <a:spcPts val="0"/>
                        </a:spcAft>
                      </a:pPr>
                      <a:r>
                        <a:rPr lang="es-CO" sz="1900" dirty="0">
                          <a:effectLst/>
                          <a:latin typeface="Arial" pitchFamily="34" charset="0"/>
                          <a:cs typeface="Arial" pitchFamily="34" charset="0"/>
                        </a:rPr>
                        <a:t>Ventajas</a:t>
                      </a:r>
                      <a:endParaRPr lang="es-CO" sz="1700" b="1" dirty="0">
                        <a:solidFill>
                          <a:schemeClr val="tx1"/>
                        </a:solidFill>
                        <a:effectLst/>
                        <a:latin typeface="Arial" pitchFamily="34" charset="0"/>
                        <a:ea typeface="Calibri"/>
                        <a:cs typeface="Arial" pitchFamily="34" charset="0"/>
                      </a:endParaRPr>
                    </a:p>
                  </a:txBody>
                  <a:tcPr marL="24318" marR="24318" marT="18238" marB="18238" anchor="ctr">
                    <a:solidFill>
                      <a:schemeClr val="accent5">
                        <a:lumMod val="50000"/>
                      </a:schemeClr>
                    </a:solidFill>
                  </a:tcPr>
                </a:tc>
                <a:tc>
                  <a:txBody>
                    <a:bodyPr/>
                    <a:lstStyle/>
                    <a:p>
                      <a:pPr algn="ctr">
                        <a:lnSpc>
                          <a:spcPct val="115000"/>
                        </a:lnSpc>
                        <a:spcAft>
                          <a:spcPts val="0"/>
                        </a:spcAft>
                      </a:pPr>
                      <a:r>
                        <a:rPr lang="es-CO" sz="1900" dirty="0">
                          <a:effectLst/>
                          <a:latin typeface="Arial" pitchFamily="34" charset="0"/>
                          <a:cs typeface="Arial" pitchFamily="34" charset="0"/>
                        </a:rPr>
                        <a:t>Desventajas</a:t>
                      </a:r>
                      <a:endParaRPr lang="es-CO" sz="1700" b="1" dirty="0">
                        <a:solidFill>
                          <a:schemeClr val="tx1"/>
                        </a:solidFill>
                        <a:effectLst/>
                        <a:latin typeface="Arial" pitchFamily="34" charset="0"/>
                        <a:ea typeface="Calibri"/>
                        <a:cs typeface="Arial" pitchFamily="34" charset="0"/>
                      </a:endParaRPr>
                    </a:p>
                  </a:txBody>
                  <a:tcPr marL="24318" marR="24318" marT="18238" marB="18238" anchor="ctr">
                    <a:solidFill>
                      <a:schemeClr val="accent5">
                        <a:lumMod val="50000"/>
                      </a:schemeClr>
                    </a:solidFill>
                  </a:tcPr>
                </a:tc>
                <a:extLst>
                  <a:ext uri="{0D108BD9-81ED-4DB2-BD59-A6C34878D82A}">
                    <a16:rowId xmlns:a16="http://schemas.microsoft.com/office/drawing/2014/main" val="10000"/>
                  </a:ext>
                </a:extLst>
              </a:tr>
              <a:tr h="3845477">
                <a:tc>
                  <a:txBody>
                    <a:bodyPr/>
                    <a:lstStyle/>
                    <a:p>
                      <a:pPr algn="ctr">
                        <a:lnSpc>
                          <a:spcPct val="115000"/>
                        </a:lnSpc>
                        <a:spcAft>
                          <a:spcPts val="0"/>
                        </a:spcAft>
                      </a:pPr>
                      <a:endParaRPr lang="es-CO" sz="1700" dirty="0">
                        <a:effectLst/>
                        <a:latin typeface="Arial" pitchFamily="34" charset="0"/>
                        <a:cs typeface="Arial" pitchFamily="34" charset="0"/>
                      </a:endParaRPr>
                    </a:p>
                    <a:p>
                      <a:pPr algn="ctr">
                        <a:lnSpc>
                          <a:spcPct val="115000"/>
                        </a:lnSpc>
                        <a:spcAft>
                          <a:spcPts val="0"/>
                        </a:spcAft>
                      </a:pPr>
                      <a:endParaRPr lang="es-CO" sz="1700" dirty="0">
                        <a:effectLst/>
                        <a:latin typeface="Arial" pitchFamily="34" charset="0"/>
                        <a:cs typeface="Arial" pitchFamily="34" charset="0"/>
                      </a:endParaRPr>
                    </a:p>
                    <a:p>
                      <a:pPr algn="ctr">
                        <a:lnSpc>
                          <a:spcPct val="115000"/>
                        </a:lnSpc>
                        <a:spcAft>
                          <a:spcPts val="0"/>
                        </a:spcAft>
                      </a:pPr>
                      <a:endParaRPr lang="es-CO" sz="1700" dirty="0">
                        <a:effectLst/>
                        <a:latin typeface="Arial" pitchFamily="34" charset="0"/>
                        <a:cs typeface="Arial" pitchFamily="34" charset="0"/>
                      </a:endParaRPr>
                    </a:p>
                    <a:p>
                      <a:pPr algn="ctr">
                        <a:lnSpc>
                          <a:spcPct val="115000"/>
                        </a:lnSpc>
                        <a:spcAft>
                          <a:spcPts val="0"/>
                        </a:spcAft>
                      </a:pPr>
                      <a:endParaRPr lang="es-CO" sz="1700" dirty="0">
                        <a:effectLst/>
                        <a:latin typeface="Arial" pitchFamily="34" charset="0"/>
                        <a:cs typeface="Arial" pitchFamily="34" charset="0"/>
                      </a:endParaRPr>
                    </a:p>
                    <a:p>
                      <a:pPr algn="ctr">
                        <a:lnSpc>
                          <a:spcPct val="115000"/>
                        </a:lnSpc>
                        <a:spcAft>
                          <a:spcPts val="0"/>
                        </a:spcAft>
                      </a:pPr>
                      <a:endParaRPr lang="es-CO" sz="1700" dirty="0">
                        <a:effectLst/>
                        <a:latin typeface="Arial" pitchFamily="34" charset="0"/>
                        <a:cs typeface="Arial" pitchFamily="34" charset="0"/>
                      </a:endParaRPr>
                    </a:p>
                    <a:p>
                      <a:pPr algn="ctr">
                        <a:lnSpc>
                          <a:spcPct val="115000"/>
                        </a:lnSpc>
                        <a:spcAft>
                          <a:spcPts val="0"/>
                        </a:spcAft>
                      </a:pPr>
                      <a:endParaRPr lang="es-CO" sz="1700" dirty="0">
                        <a:effectLst/>
                        <a:latin typeface="Arial" pitchFamily="34" charset="0"/>
                        <a:cs typeface="Arial" pitchFamily="34" charset="0"/>
                      </a:endParaRPr>
                    </a:p>
                    <a:p>
                      <a:pPr algn="ctr">
                        <a:lnSpc>
                          <a:spcPct val="115000"/>
                        </a:lnSpc>
                        <a:spcAft>
                          <a:spcPts val="0"/>
                        </a:spcAft>
                      </a:pPr>
                      <a:r>
                        <a:rPr lang="es-CO" sz="1700" dirty="0">
                          <a:effectLst/>
                          <a:latin typeface="Arial" pitchFamily="34" charset="0"/>
                          <a:cs typeface="Arial" pitchFamily="34" charset="0"/>
                        </a:rPr>
                        <a:t>Cíclica</a:t>
                      </a:r>
                    </a:p>
                  </a:txBody>
                  <a:tcPr marL="24318" marR="24318" marT="18238" marB="18238">
                    <a:solidFill>
                      <a:schemeClr val="accent5">
                        <a:lumMod val="50000"/>
                      </a:schemeClr>
                    </a:solidFill>
                  </a:tcPr>
                </a:tc>
                <a:tc>
                  <a:txBody>
                    <a:bodyPr/>
                    <a:lstStyle/>
                    <a:p>
                      <a:pPr algn="ctr">
                        <a:lnSpc>
                          <a:spcPct val="115000"/>
                        </a:lnSpc>
                        <a:spcAft>
                          <a:spcPts val="0"/>
                        </a:spcAft>
                      </a:pPr>
                      <a:endParaRPr lang="es-CO" sz="1300" dirty="0">
                        <a:solidFill>
                          <a:srgbClr val="242337"/>
                        </a:solidFill>
                        <a:effectLst/>
                        <a:latin typeface="Arial" pitchFamily="34" charset="0"/>
                        <a:cs typeface="Arial" pitchFamily="34" charset="0"/>
                      </a:endParaRPr>
                    </a:p>
                    <a:p>
                      <a:pPr algn="ctr">
                        <a:lnSpc>
                          <a:spcPct val="115000"/>
                        </a:lnSpc>
                        <a:spcAft>
                          <a:spcPts val="0"/>
                        </a:spcAft>
                      </a:pPr>
                      <a:endParaRPr lang="es-CO" sz="1300" dirty="0">
                        <a:solidFill>
                          <a:srgbClr val="242337"/>
                        </a:solidFill>
                        <a:effectLst/>
                        <a:latin typeface="Arial" pitchFamily="34" charset="0"/>
                        <a:cs typeface="Arial" pitchFamily="34" charset="0"/>
                      </a:endParaRPr>
                    </a:p>
                    <a:p>
                      <a:pPr algn="ctr">
                        <a:lnSpc>
                          <a:spcPct val="115000"/>
                        </a:lnSpc>
                        <a:spcAft>
                          <a:spcPts val="0"/>
                        </a:spcAft>
                      </a:pPr>
                      <a:r>
                        <a:rPr lang="es-CO" sz="1300" dirty="0">
                          <a:solidFill>
                            <a:srgbClr val="242337"/>
                          </a:solidFill>
                          <a:effectLst/>
                          <a:latin typeface="Arial" pitchFamily="34" charset="0"/>
                          <a:cs typeface="Arial" pitchFamily="34" charset="0"/>
                        </a:rPr>
                        <a:t>Utilizado durante la transición de continua a bolos o a vía oral.</a:t>
                      </a:r>
                    </a:p>
                    <a:p>
                      <a:pPr algn="ctr">
                        <a:lnSpc>
                          <a:spcPct val="115000"/>
                        </a:lnSpc>
                        <a:spcAft>
                          <a:spcPts val="0"/>
                        </a:spcAft>
                      </a:pPr>
                      <a:endParaRPr lang="es-CO" sz="1300" dirty="0">
                        <a:solidFill>
                          <a:srgbClr val="242337"/>
                        </a:solidFill>
                        <a:effectLst/>
                        <a:latin typeface="Arial" pitchFamily="34" charset="0"/>
                        <a:cs typeface="Arial" pitchFamily="34" charset="0"/>
                      </a:endParaRPr>
                    </a:p>
                    <a:p>
                      <a:pPr algn="ctr">
                        <a:lnSpc>
                          <a:spcPct val="115000"/>
                        </a:lnSpc>
                        <a:spcAft>
                          <a:spcPts val="0"/>
                        </a:spcAft>
                      </a:pPr>
                      <a:r>
                        <a:rPr lang="es-CO" sz="1300" dirty="0">
                          <a:solidFill>
                            <a:srgbClr val="242337"/>
                          </a:solidFill>
                          <a:effectLst/>
                          <a:latin typeface="Arial" pitchFamily="34" charset="0"/>
                          <a:cs typeface="Arial" pitchFamily="34" charset="0"/>
                        </a:rPr>
                        <a:t>El tiempo de infusión puede ser durante el día o nocturno.</a:t>
                      </a:r>
                    </a:p>
                    <a:p>
                      <a:pPr algn="ctr">
                        <a:lnSpc>
                          <a:spcPct val="115000"/>
                        </a:lnSpc>
                        <a:spcAft>
                          <a:spcPts val="0"/>
                        </a:spcAft>
                      </a:pPr>
                      <a:endParaRPr lang="es-CO" sz="1300" dirty="0">
                        <a:solidFill>
                          <a:srgbClr val="242337"/>
                        </a:solidFill>
                        <a:effectLst/>
                        <a:latin typeface="Arial" pitchFamily="34" charset="0"/>
                        <a:cs typeface="Arial" pitchFamily="34" charset="0"/>
                      </a:endParaRPr>
                    </a:p>
                    <a:p>
                      <a:pPr marL="0" marR="0" lvl="0" indent="0" algn="ctr" defTabSz="914400" rtl="0" eaLnBrk="1" fontAlgn="auto" latinLnBrk="0" hangingPunct="1">
                        <a:lnSpc>
                          <a:spcPct val="115000"/>
                        </a:lnSpc>
                        <a:spcBef>
                          <a:spcPts val="0"/>
                        </a:spcBef>
                        <a:spcAft>
                          <a:spcPts val="0"/>
                        </a:spcAft>
                        <a:buClrTx/>
                        <a:buSzTx/>
                        <a:buFontTx/>
                        <a:buNone/>
                        <a:tabLst/>
                        <a:defRPr/>
                      </a:pPr>
                      <a:r>
                        <a:rPr lang="es-CO" sz="1300" dirty="0">
                          <a:solidFill>
                            <a:srgbClr val="242337"/>
                          </a:solidFill>
                          <a:latin typeface="Arial" pitchFamily="34" charset="0"/>
                          <a:cs typeface="Arial" pitchFamily="34" charset="0"/>
                        </a:rPr>
                        <a:t>Administración controlada por gravedad o por bomba de infusión</a:t>
                      </a:r>
                    </a:p>
                    <a:p>
                      <a:pPr algn="l">
                        <a:lnSpc>
                          <a:spcPct val="115000"/>
                        </a:lnSpc>
                        <a:spcAft>
                          <a:spcPts val="0"/>
                        </a:spcAft>
                      </a:pPr>
                      <a:endParaRPr lang="es-CO" sz="1300" b="1" dirty="0">
                        <a:solidFill>
                          <a:srgbClr val="242337"/>
                        </a:solidFill>
                        <a:effectLst/>
                        <a:latin typeface="Arial" pitchFamily="34" charset="0"/>
                        <a:ea typeface="Calibri"/>
                        <a:cs typeface="Arial" pitchFamily="34" charset="0"/>
                      </a:endParaRPr>
                    </a:p>
                  </a:txBody>
                  <a:tcPr marL="24318" marR="24318" marT="18238" marB="18238"/>
                </a:tc>
                <a:tc>
                  <a:txBody>
                    <a:bodyPr/>
                    <a:lstStyle/>
                    <a:p>
                      <a:pPr marL="342900" lvl="0" indent="-342900" algn="ctr">
                        <a:lnSpc>
                          <a:spcPct val="115000"/>
                        </a:lnSpc>
                        <a:spcAft>
                          <a:spcPts val="1000"/>
                        </a:spcAft>
                        <a:buSzPts val="1000"/>
                        <a:buFont typeface="Symbol"/>
                        <a:buNone/>
                        <a:tabLst>
                          <a:tab pos="457200" algn="l"/>
                        </a:tabLst>
                      </a:pPr>
                      <a:endParaRPr lang="es-CO" sz="1300" dirty="0">
                        <a:solidFill>
                          <a:srgbClr val="242337"/>
                        </a:solidFill>
                        <a:effectLst/>
                        <a:latin typeface="Arial" pitchFamily="34" charset="0"/>
                        <a:cs typeface="Arial" pitchFamily="34" charset="0"/>
                      </a:endParaRPr>
                    </a:p>
                    <a:p>
                      <a:pPr marL="342900" lvl="0" indent="-342900" algn="ctr">
                        <a:lnSpc>
                          <a:spcPct val="115000"/>
                        </a:lnSpc>
                        <a:spcAft>
                          <a:spcPts val="1000"/>
                        </a:spcAft>
                        <a:buSzPts val="1000"/>
                        <a:buFont typeface="Symbol"/>
                        <a:buNone/>
                        <a:tabLst>
                          <a:tab pos="457200" algn="l"/>
                        </a:tabLst>
                      </a:pPr>
                      <a:r>
                        <a:rPr lang="es-CO" sz="1300" dirty="0">
                          <a:solidFill>
                            <a:srgbClr val="242337"/>
                          </a:solidFill>
                          <a:effectLst/>
                          <a:latin typeface="Arial" pitchFamily="34" charset="0"/>
                          <a:cs typeface="Arial" pitchFamily="34" charset="0"/>
                        </a:rPr>
                        <a:t>Promueve la ingesta por vía oral, debido a que la alimentación continua puede suprimir el apetito.</a:t>
                      </a:r>
                    </a:p>
                    <a:p>
                      <a:pPr marL="342900" lvl="0" indent="-342900" algn="ctr">
                        <a:lnSpc>
                          <a:spcPct val="115000"/>
                        </a:lnSpc>
                        <a:spcAft>
                          <a:spcPts val="1000"/>
                        </a:spcAft>
                        <a:buSzPts val="1000"/>
                        <a:buFont typeface="Symbol"/>
                        <a:buNone/>
                        <a:tabLst>
                          <a:tab pos="457200" algn="l"/>
                        </a:tabLst>
                      </a:pPr>
                      <a:r>
                        <a:rPr lang="es-CO" sz="1300" dirty="0">
                          <a:solidFill>
                            <a:srgbClr val="242337"/>
                          </a:solidFill>
                          <a:effectLst/>
                          <a:latin typeface="Arial" pitchFamily="34" charset="0"/>
                          <a:cs typeface="Arial" pitchFamily="34" charset="0"/>
                        </a:rPr>
                        <a:t>La infusión durante el día reduce el riesgo de broncoaspiración en casos donde es imposible mantener al paciente en 30° durante la noche.</a:t>
                      </a:r>
                    </a:p>
                    <a:p>
                      <a:pPr marL="342900" lvl="0" indent="-342900" algn="ctr">
                        <a:lnSpc>
                          <a:spcPct val="115000"/>
                        </a:lnSpc>
                        <a:spcAft>
                          <a:spcPts val="1000"/>
                        </a:spcAft>
                        <a:buSzPts val="1000"/>
                        <a:buFont typeface="Symbol"/>
                        <a:buNone/>
                        <a:tabLst>
                          <a:tab pos="457200" algn="l"/>
                        </a:tabLst>
                      </a:pPr>
                      <a:r>
                        <a:rPr lang="es-CO" sz="1300" dirty="0">
                          <a:solidFill>
                            <a:srgbClr val="242337"/>
                          </a:solidFill>
                          <a:effectLst/>
                          <a:latin typeface="Arial" pitchFamily="34" charset="0"/>
                          <a:cs typeface="Arial" pitchFamily="34" charset="0"/>
                        </a:rPr>
                        <a:t>Más fisiológico, al  promover el reposo intestinal, la motilidad gastrointestinal y promover la acidificación del estómago.</a:t>
                      </a:r>
                    </a:p>
                    <a:p>
                      <a:pPr marL="342900" lvl="0" indent="-342900" algn="ctr">
                        <a:lnSpc>
                          <a:spcPct val="115000"/>
                        </a:lnSpc>
                        <a:spcAft>
                          <a:spcPts val="1000"/>
                        </a:spcAft>
                        <a:buSzPts val="1000"/>
                        <a:buFont typeface="Symbol"/>
                        <a:buNone/>
                        <a:tabLst>
                          <a:tab pos="457200" algn="l"/>
                        </a:tabLst>
                      </a:pPr>
                      <a:r>
                        <a:rPr lang="es-CO" sz="1300" dirty="0">
                          <a:solidFill>
                            <a:srgbClr val="242337"/>
                          </a:solidFill>
                          <a:effectLst/>
                          <a:latin typeface="Arial" pitchFamily="34" charset="0"/>
                          <a:cs typeface="Arial" pitchFamily="34" charset="0"/>
                        </a:rPr>
                        <a:t>Promueve la movilidad e independencia del paciente.</a:t>
                      </a:r>
                      <a:endParaRPr lang="es-CO" sz="1300" b="1" dirty="0">
                        <a:solidFill>
                          <a:srgbClr val="242337"/>
                        </a:solidFill>
                        <a:effectLst/>
                        <a:latin typeface="Arial" pitchFamily="34" charset="0"/>
                        <a:ea typeface="Calibri"/>
                        <a:cs typeface="Arial" pitchFamily="34" charset="0"/>
                      </a:endParaRPr>
                    </a:p>
                    <a:p>
                      <a:pPr marL="342900" lvl="0" indent="-342900" algn="ctr">
                        <a:lnSpc>
                          <a:spcPct val="115000"/>
                        </a:lnSpc>
                        <a:spcAft>
                          <a:spcPts val="1000"/>
                        </a:spcAft>
                        <a:buSzPts val="1000"/>
                        <a:buFont typeface="Arial" pitchFamily="34" charset="0"/>
                        <a:buNone/>
                        <a:tabLst>
                          <a:tab pos="457200" algn="l"/>
                        </a:tabLst>
                      </a:pPr>
                      <a:endParaRPr lang="es-CO" sz="1300" b="1" dirty="0">
                        <a:solidFill>
                          <a:srgbClr val="242337"/>
                        </a:solidFill>
                        <a:effectLst/>
                        <a:latin typeface="Arial" pitchFamily="34" charset="0"/>
                        <a:ea typeface="Calibri"/>
                        <a:cs typeface="Arial" pitchFamily="34" charset="0"/>
                      </a:endParaRPr>
                    </a:p>
                  </a:txBody>
                  <a:tcPr marL="24318" marR="24318" marT="18238" marB="18238"/>
                </a:tc>
                <a:tc>
                  <a:txBody>
                    <a:bodyPr/>
                    <a:lstStyle/>
                    <a:p>
                      <a:pPr marL="342900" lvl="0" indent="-342900" algn="l">
                        <a:lnSpc>
                          <a:spcPct val="115000"/>
                        </a:lnSpc>
                        <a:spcAft>
                          <a:spcPts val="1000"/>
                        </a:spcAft>
                        <a:buSzPts val="1000"/>
                        <a:buFont typeface="Symbol"/>
                        <a:buChar char=""/>
                        <a:tabLst>
                          <a:tab pos="457200" algn="l"/>
                        </a:tabLst>
                      </a:pPr>
                      <a:endParaRPr lang="es-CO" sz="1300" dirty="0">
                        <a:solidFill>
                          <a:srgbClr val="242337"/>
                        </a:solidFill>
                        <a:effectLst/>
                        <a:latin typeface="Arial" pitchFamily="34" charset="0"/>
                        <a:cs typeface="Arial" pitchFamily="34" charset="0"/>
                      </a:endParaRPr>
                    </a:p>
                    <a:p>
                      <a:pPr marL="342900" lvl="0" indent="-342900" algn="ctr">
                        <a:lnSpc>
                          <a:spcPct val="115000"/>
                        </a:lnSpc>
                        <a:spcAft>
                          <a:spcPts val="1000"/>
                        </a:spcAft>
                        <a:buSzPts val="1000"/>
                        <a:buFont typeface="Symbol"/>
                        <a:buNone/>
                        <a:tabLst>
                          <a:tab pos="457200" algn="l"/>
                        </a:tabLst>
                      </a:pPr>
                      <a:r>
                        <a:rPr lang="es-CO" sz="1300" dirty="0">
                          <a:solidFill>
                            <a:srgbClr val="242337"/>
                          </a:solidFill>
                          <a:effectLst/>
                          <a:latin typeface="Arial" pitchFamily="34" charset="0"/>
                          <a:cs typeface="Arial" pitchFamily="34" charset="0"/>
                        </a:rPr>
                        <a:t>Requiere tasas de infusión más elevadas, lo que puede ser menos tolerado.</a:t>
                      </a:r>
                    </a:p>
                    <a:p>
                      <a:pPr marL="342900" lvl="0" indent="-342900" algn="ctr">
                        <a:lnSpc>
                          <a:spcPct val="115000"/>
                        </a:lnSpc>
                        <a:spcAft>
                          <a:spcPts val="1000"/>
                        </a:spcAft>
                        <a:buSzPts val="1000"/>
                        <a:buFont typeface="Symbol"/>
                        <a:buNone/>
                        <a:tabLst>
                          <a:tab pos="457200" algn="l"/>
                        </a:tabLst>
                      </a:pPr>
                      <a:endParaRPr lang="es-CO" sz="1300" dirty="0">
                        <a:solidFill>
                          <a:srgbClr val="242337"/>
                        </a:solidFill>
                        <a:effectLst/>
                        <a:latin typeface="Arial" pitchFamily="34" charset="0"/>
                        <a:cs typeface="Arial" pitchFamily="34" charset="0"/>
                      </a:endParaRPr>
                    </a:p>
                    <a:p>
                      <a:pPr marL="342900" lvl="0" indent="-342900" algn="ctr">
                        <a:lnSpc>
                          <a:spcPct val="115000"/>
                        </a:lnSpc>
                        <a:spcAft>
                          <a:spcPts val="1000"/>
                        </a:spcAft>
                        <a:buSzPts val="1000"/>
                        <a:buFont typeface="Symbol"/>
                        <a:buNone/>
                        <a:tabLst>
                          <a:tab pos="457200" algn="l"/>
                        </a:tabLst>
                      </a:pPr>
                      <a:r>
                        <a:rPr lang="es-CO" sz="1300" dirty="0">
                          <a:solidFill>
                            <a:srgbClr val="242337"/>
                          </a:solidFill>
                          <a:effectLst/>
                          <a:latin typeface="Arial" pitchFamily="34" charset="0"/>
                          <a:cs typeface="Arial" pitchFamily="34" charset="0"/>
                        </a:rPr>
                        <a:t>Suelen presentarse problemas</a:t>
                      </a:r>
                    </a:p>
                    <a:p>
                      <a:pPr marL="342900" lvl="0" indent="-342900" algn="ctr">
                        <a:lnSpc>
                          <a:spcPct val="115000"/>
                        </a:lnSpc>
                        <a:spcAft>
                          <a:spcPts val="1000"/>
                        </a:spcAft>
                        <a:buSzPts val="1000"/>
                        <a:buFont typeface="Symbol"/>
                        <a:buNone/>
                        <a:tabLst>
                          <a:tab pos="457200" algn="l"/>
                        </a:tabLst>
                      </a:pPr>
                      <a:r>
                        <a:rPr lang="es-CO" sz="1300" dirty="0">
                          <a:solidFill>
                            <a:srgbClr val="242337"/>
                          </a:solidFill>
                          <a:effectLst/>
                          <a:latin typeface="Arial" pitchFamily="34" charset="0"/>
                          <a:cs typeface="Arial" pitchFamily="34" charset="0"/>
                        </a:rPr>
                        <a:t> Reflujo.</a:t>
                      </a:r>
                    </a:p>
                    <a:p>
                      <a:pPr marL="342900" lvl="0" indent="-342900" algn="ctr">
                        <a:lnSpc>
                          <a:spcPct val="115000"/>
                        </a:lnSpc>
                        <a:spcAft>
                          <a:spcPts val="1000"/>
                        </a:spcAft>
                        <a:buSzPts val="1000"/>
                        <a:buFont typeface="Symbol"/>
                        <a:buNone/>
                        <a:tabLst>
                          <a:tab pos="457200" algn="l"/>
                        </a:tabLst>
                      </a:pPr>
                      <a:r>
                        <a:rPr lang="es-CO" sz="1300" dirty="0">
                          <a:solidFill>
                            <a:srgbClr val="242337"/>
                          </a:solidFill>
                          <a:effectLst/>
                          <a:latin typeface="Arial" pitchFamily="34" charset="0"/>
                          <a:cs typeface="Arial" pitchFamily="34" charset="0"/>
                        </a:rPr>
                        <a:t> Aspiración. </a:t>
                      </a:r>
                    </a:p>
                    <a:p>
                      <a:pPr marL="342900" lvl="0" indent="-342900" algn="ctr">
                        <a:lnSpc>
                          <a:spcPct val="115000"/>
                        </a:lnSpc>
                        <a:spcAft>
                          <a:spcPts val="1000"/>
                        </a:spcAft>
                        <a:buSzPts val="1000"/>
                        <a:buFont typeface="Symbol"/>
                        <a:buNone/>
                        <a:tabLst>
                          <a:tab pos="457200" algn="l"/>
                        </a:tabLst>
                      </a:pPr>
                      <a:r>
                        <a:rPr lang="es-CO" sz="1300" dirty="0">
                          <a:solidFill>
                            <a:srgbClr val="242337"/>
                          </a:solidFill>
                          <a:effectLst/>
                          <a:latin typeface="Arial" pitchFamily="34" charset="0"/>
                          <a:cs typeface="Arial" pitchFamily="34" charset="0"/>
                        </a:rPr>
                        <a:t>Distensión.</a:t>
                      </a:r>
                    </a:p>
                    <a:p>
                      <a:pPr marL="342900" lvl="0" indent="-342900" algn="ctr">
                        <a:lnSpc>
                          <a:spcPct val="115000"/>
                        </a:lnSpc>
                        <a:spcAft>
                          <a:spcPts val="1000"/>
                        </a:spcAft>
                        <a:buSzPts val="1000"/>
                        <a:buFont typeface="Symbol"/>
                        <a:buNone/>
                        <a:tabLst>
                          <a:tab pos="457200" algn="l"/>
                        </a:tabLst>
                      </a:pPr>
                      <a:r>
                        <a:rPr lang="es-CO" sz="1300" dirty="0">
                          <a:solidFill>
                            <a:srgbClr val="242337"/>
                          </a:solidFill>
                          <a:effectLst/>
                          <a:latin typeface="Arial" pitchFamily="34" charset="0"/>
                          <a:cs typeface="Arial" pitchFamily="34" charset="0"/>
                        </a:rPr>
                        <a:t>Diarrea.  </a:t>
                      </a:r>
                    </a:p>
                    <a:p>
                      <a:pPr marL="342900" lvl="0" indent="-342900" algn="ctr">
                        <a:lnSpc>
                          <a:spcPct val="115000"/>
                        </a:lnSpc>
                        <a:spcAft>
                          <a:spcPts val="1000"/>
                        </a:spcAft>
                        <a:buSzPts val="1000"/>
                        <a:buFont typeface="Symbol"/>
                        <a:buNone/>
                        <a:tabLst>
                          <a:tab pos="457200" algn="l"/>
                        </a:tabLst>
                      </a:pPr>
                      <a:r>
                        <a:rPr lang="es-CO" sz="1300" dirty="0">
                          <a:solidFill>
                            <a:srgbClr val="242337"/>
                          </a:solidFill>
                          <a:effectLst/>
                          <a:latin typeface="Arial" pitchFamily="34" charset="0"/>
                          <a:cs typeface="Arial" pitchFamily="34" charset="0"/>
                        </a:rPr>
                        <a:t> Náuseas.</a:t>
                      </a:r>
                    </a:p>
                    <a:p>
                      <a:pPr marL="342900" lvl="0" indent="-342900" algn="ctr">
                        <a:lnSpc>
                          <a:spcPct val="115000"/>
                        </a:lnSpc>
                        <a:spcAft>
                          <a:spcPts val="1000"/>
                        </a:spcAft>
                        <a:buSzPts val="1000"/>
                        <a:buFont typeface="Symbol"/>
                        <a:buNone/>
                        <a:tabLst>
                          <a:tab pos="457200" algn="l"/>
                        </a:tabLst>
                      </a:pPr>
                      <a:r>
                        <a:rPr lang="es-CO" sz="1300" b="0" dirty="0">
                          <a:solidFill>
                            <a:srgbClr val="242337"/>
                          </a:solidFill>
                          <a:effectLst/>
                          <a:latin typeface="Arial" pitchFamily="34" charset="0"/>
                          <a:ea typeface="Calibri"/>
                          <a:cs typeface="Arial" pitchFamily="34" charset="0"/>
                        </a:rPr>
                        <a:t>Saciedad.</a:t>
                      </a:r>
                    </a:p>
                  </a:txBody>
                  <a:tcPr marL="24318" marR="24318" marT="18238" marB="18238"/>
                </a:tc>
                <a:extLst>
                  <a:ext uri="{0D108BD9-81ED-4DB2-BD59-A6C34878D82A}">
                    <a16:rowId xmlns:a16="http://schemas.microsoft.com/office/drawing/2014/main" val="10001"/>
                  </a:ext>
                </a:extLst>
              </a:tr>
            </a:tbl>
          </a:graphicData>
        </a:graphic>
      </p:graphicFrame>
      <p:sp>
        <p:nvSpPr>
          <p:cNvPr id="8" name="7 CuadroTexto"/>
          <p:cNvSpPr txBox="1"/>
          <p:nvPr/>
        </p:nvSpPr>
        <p:spPr>
          <a:xfrm>
            <a:off x="611890" y="6004501"/>
            <a:ext cx="10305825" cy="246221"/>
          </a:xfrm>
          <a:prstGeom prst="rect">
            <a:avLst/>
          </a:prstGeom>
          <a:noFill/>
        </p:spPr>
        <p:txBody>
          <a:bodyPr wrap="square" rtlCol="0">
            <a:spAutoFit/>
          </a:bodyPr>
          <a:lstStyle/>
          <a:p>
            <a:r>
              <a:rPr lang="en-US" sz="1000" b="1" i="1" dirty="0">
                <a:solidFill>
                  <a:schemeClr val="bg2">
                    <a:lumMod val="50000"/>
                  </a:schemeClr>
                </a:solidFill>
                <a:latin typeface="Arial" pitchFamily="34" charset="0"/>
                <a:cs typeface="Arial" pitchFamily="34" charset="0"/>
              </a:rPr>
              <a:t>Thompson C. Ch. 4. Initiation, </a:t>
            </a:r>
            <a:r>
              <a:rPr lang="en-US" sz="1000" b="1" i="1" dirty="0" err="1">
                <a:solidFill>
                  <a:schemeClr val="bg2">
                    <a:lumMod val="50000"/>
                  </a:schemeClr>
                </a:solidFill>
                <a:latin typeface="Arial" pitchFamily="34" charset="0"/>
                <a:cs typeface="Arial" pitchFamily="34" charset="0"/>
              </a:rPr>
              <a:t>Advacement</a:t>
            </a:r>
            <a:r>
              <a:rPr lang="en-US" sz="1000" b="1" i="1" dirty="0">
                <a:solidFill>
                  <a:schemeClr val="bg2">
                    <a:lumMod val="50000"/>
                  </a:schemeClr>
                </a:solidFill>
                <a:latin typeface="Arial" pitchFamily="34" charset="0"/>
                <a:cs typeface="Arial" pitchFamily="34" charset="0"/>
              </a:rPr>
              <a:t>, and Transition of Enteral Feeding. En: </a:t>
            </a:r>
            <a:r>
              <a:rPr lang="en-US" sz="1000" b="1" i="1" dirty="0" err="1">
                <a:solidFill>
                  <a:schemeClr val="bg2">
                    <a:lumMod val="50000"/>
                  </a:schemeClr>
                </a:solidFill>
                <a:latin typeface="Arial" pitchFamily="34" charset="0"/>
                <a:cs typeface="Arial" pitchFamily="34" charset="0"/>
              </a:rPr>
              <a:t>Charney</a:t>
            </a:r>
            <a:r>
              <a:rPr lang="en-US" sz="1000" b="1" i="1" dirty="0">
                <a:solidFill>
                  <a:schemeClr val="bg2">
                    <a:lumMod val="50000"/>
                  </a:schemeClr>
                </a:solidFill>
                <a:latin typeface="Arial" pitchFamily="34" charset="0"/>
                <a:cs typeface="Arial" pitchFamily="34" charset="0"/>
              </a:rPr>
              <a:t> P. ADA Pocket Guide to enteral nutrition. American Dietetic Association.</a:t>
            </a:r>
            <a:endParaRPr lang="es-CO" sz="1000" b="1" i="1" dirty="0">
              <a:solidFill>
                <a:schemeClr val="bg2">
                  <a:lumMod val="50000"/>
                </a:schemeClr>
              </a:solidFill>
              <a:latin typeface="Arial" pitchFamily="34" charset="0"/>
              <a:cs typeface="Arial" pitchFamily="34" charset="0"/>
            </a:endParaRPr>
          </a:p>
        </p:txBody>
      </p:sp>
      <p:sp>
        <p:nvSpPr>
          <p:cNvPr id="9" name="8 CuadroTexto"/>
          <p:cNvSpPr txBox="1"/>
          <p:nvPr/>
        </p:nvSpPr>
        <p:spPr>
          <a:xfrm>
            <a:off x="611890" y="6144256"/>
            <a:ext cx="11714206" cy="400110"/>
          </a:xfrm>
          <a:prstGeom prst="rect">
            <a:avLst/>
          </a:prstGeom>
          <a:noFill/>
        </p:spPr>
        <p:txBody>
          <a:bodyPr wrap="square" rtlCol="0">
            <a:spAutoFit/>
          </a:bodyPr>
          <a:lstStyle/>
          <a:p>
            <a:r>
              <a:rPr lang="es-CO" sz="1000" b="1" dirty="0" err="1">
                <a:solidFill>
                  <a:schemeClr val="bg2">
                    <a:lumMod val="50000"/>
                  </a:schemeClr>
                </a:solidFill>
                <a:latin typeface="Arial" panose="020B0604020202020204" pitchFamily="34" charset="0"/>
                <a:cs typeface="Arial" panose="020B0604020202020204" pitchFamily="34" charset="0"/>
              </a:rPr>
              <a:t>Bankhead</a:t>
            </a:r>
            <a:r>
              <a:rPr lang="es-CO" sz="1000" b="1" dirty="0">
                <a:solidFill>
                  <a:schemeClr val="bg2">
                    <a:lumMod val="50000"/>
                  </a:schemeClr>
                </a:solidFill>
                <a:latin typeface="Arial" panose="020B0604020202020204" pitchFamily="34" charset="0"/>
                <a:cs typeface="Arial" panose="020B0604020202020204" pitchFamily="34" charset="0"/>
              </a:rPr>
              <a:t> R, </a:t>
            </a:r>
            <a:r>
              <a:rPr lang="es-CO" sz="1000" b="1" dirty="0" err="1">
                <a:solidFill>
                  <a:schemeClr val="bg2">
                    <a:lumMod val="50000"/>
                  </a:schemeClr>
                </a:solidFill>
                <a:latin typeface="Arial" panose="020B0604020202020204" pitchFamily="34" charset="0"/>
                <a:cs typeface="Arial" panose="020B0604020202020204" pitchFamily="34" charset="0"/>
              </a:rPr>
              <a:t>Boullata</a:t>
            </a:r>
            <a:r>
              <a:rPr lang="es-CO" sz="1000" b="1" dirty="0">
                <a:solidFill>
                  <a:schemeClr val="bg2">
                    <a:lumMod val="50000"/>
                  </a:schemeClr>
                </a:solidFill>
                <a:latin typeface="Arial" panose="020B0604020202020204" pitchFamily="34" charset="0"/>
                <a:cs typeface="Arial" panose="020B0604020202020204" pitchFamily="34" charset="0"/>
              </a:rPr>
              <a:t> J, </a:t>
            </a:r>
            <a:r>
              <a:rPr lang="es-CO" sz="1000" b="1" dirty="0" err="1">
                <a:solidFill>
                  <a:schemeClr val="bg2">
                    <a:lumMod val="50000"/>
                  </a:schemeClr>
                </a:solidFill>
                <a:latin typeface="Arial" panose="020B0604020202020204" pitchFamily="34" charset="0"/>
                <a:cs typeface="Arial" panose="020B0604020202020204" pitchFamily="34" charset="0"/>
              </a:rPr>
              <a:t>Brantley</a:t>
            </a:r>
            <a:r>
              <a:rPr lang="es-CO" sz="1000" b="1" dirty="0">
                <a:solidFill>
                  <a:schemeClr val="bg2">
                    <a:lumMod val="50000"/>
                  </a:schemeClr>
                </a:solidFill>
                <a:latin typeface="Arial" panose="020B0604020202020204" pitchFamily="34" charset="0"/>
                <a:cs typeface="Arial" panose="020B0604020202020204" pitchFamily="34" charset="0"/>
              </a:rPr>
              <a:t> S, </a:t>
            </a:r>
            <a:r>
              <a:rPr lang="es-CO" sz="1000" b="1" dirty="0" err="1">
                <a:solidFill>
                  <a:schemeClr val="bg2">
                    <a:lumMod val="50000"/>
                  </a:schemeClr>
                </a:solidFill>
                <a:latin typeface="Arial" panose="020B0604020202020204" pitchFamily="34" charset="0"/>
                <a:cs typeface="Arial" panose="020B0604020202020204" pitchFamily="34" charset="0"/>
              </a:rPr>
              <a:t>Corkins</a:t>
            </a:r>
            <a:r>
              <a:rPr lang="es-CO" sz="1000" b="1" dirty="0">
                <a:solidFill>
                  <a:schemeClr val="bg2">
                    <a:lumMod val="50000"/>
                  </a:schemeClr>
                </a:solidFill>
                <a:latin typeface="Arial" panose="020B0604020202020204" pitchFamily="34" charset="0"/>
                <a:cs typeface="Arial" panose="020B0604020202020204" pitchFamily="34" charset="0"/>
              </a:rPr>
              <a:t> M, </a:t>
            </a:r>
            <a:r>
              <a:rPr lang="es-CO" sz="1000" b="1" dirty="0" err="1">
                <a:solidFill>
                  <a:schemeClr val="bg2">
                    <a:lumMod val="50000"/>
                  </a:schemeClr>
                </a:solidFill>
                <a:latin typeface="Arial" panose="020B0604020202020204" pitchFamily="34" charset="0"/>
                <a:cs typeface="Arial" panose="020B0604020202020204" pitchFamily="34" charset="0"/>
              </a:rPr>
              <a:t>Guenter</a:t>
            </a:r>
            <a:r>
              <a:rPr lang="es-CO" sz="1000" b="1" dirty="0">
                <a:solidFill>
                  <a:schemeClr val="bg2">
                    <a:lumMod val="50000"/>
                  </a:schemeClr>
                </a:solidFill>
                <a:latin typeface="Arial" panose="020B0604020202020204" pitchFamily="34" charset="0"/>
                <a:cs typeface="Arial" panose="020B0604020202020204" pitchFamily="34" charset="0"/>
              </a:rPr>
              <a:t> P, </a:t>
            </a:r>
            <a:r>
              <a:rPr lang="es-CO" sz="1000" b="1" dirty="0" err="1">
                <a:solidFill>
                  <a:schemeClr val="bg2">
                    <a:lumMod val="50000"/>
                  </a:schemeClr>
                </a:solidFill>
                <a:latin typeface="Arial" panose="020B0604020202020204" pitchFamily="34" charset="0"/>
                <a:cs typeface="Arial" panose="020B0604020202020204" pitchFamily="34" charset="0"/>
              </a:rPr>
              <a:t>Krenitsky</a:t>
            </a:r>
            <a:r>
              <a:rPr lang="es-CO" sz="1000" b="1" dirty="0">
                <a:solidFill>
                  <a:schemeClr val="bg2">
                    <a:lumMod val="50000"/>
                  </a:schemeClr>
                </a:solidFill>
                <a:latin typeface="Arial" panose="020B0604020202020204" pitchFamily="34" charset="0"/>
                <a:cs typeface="Arial" panose="020B0604020202020204" pitchFamily="34" charset="0"/>
              </a:rPr>
              <a:t> J, et al. A.S.P.E.N. Enteral Nutrition </a:t>
            </a:r>
          </a:p>
          <a:p>
            <a:r>
              <a:rPr lang="es-CO" sz="1000" b="1" dirty="0" err="1">
                <a:solidFill>
                  <a:schemeClr val="bg2">
                    <a:lumMod val="50000"/>
                  </a:schemeClr>
                </a:solidFill>
                <a:latin typeface="Arial" panose="020B0604020202020204" pitchFamily="34" charset="0"/>
                <a:cs typeface="Arial" panose="020B0604020202020204" pitchFamily="34" charset="0"/>
              </a:rPr>
              <a:t>Practice</a:t>
            </a:r>
            <a:r>
              <a:rPr lang="es-CO" sz="1000" b="1" dirty="0">
                <a:solidFill>
                  <a:schemeClr val="bg2">
                    <a:lumMod val="50000"/>
                  </a:schemeClr>
                </a:solidFill>
                <a:latin typeface="Arial" panose="020B0604020202020204" pitchFamily="34" charset="0"/>
                <a:cs typeface="Arial" panose="020B0604020202020204" pitchFamily="34" charset="0"/>
              </a:rPr>
              <a:t> Recommendations. J </a:t>
            </a:r>
            <a:r>
              <a:rPr lang="es-CO" sz="1000" b="1" dirty="0" err="1">
                <a:solidFill>
                  <a:schemeClr val="bg2">
                    <a:lumMod val="50000"/>
                  </a:schemeClr>
                </a:solidFill>
                <a:latin typeface="Arial" panose="020B0604020202020204" pitchFamily="34" charset="0"/>
                <a:cs typeface="Arial" panose="020B0604020202020204" pitchFamily="34" charset="0"/>
              </a:rPr>
              <a:t>Parenter</a:t>
            </a:r>
            <a:r>
              <a:rPr lang="es-CO" sz="1000" b="1" dirty="0">
                <a:solidFill>
                  <a:schemeClr val="bg2">
                    <a:lumMod val="50000"/>
                  </a:schemeClr>
                </a:solidFill>
                <a:latin typeface="Arial" panose="020B0604020202020204" pitchFamily="34" charset="0"/>
                <a:cs typeface="Arial" panose="020B0604020202020204" pitchFamily="34" charset="0"/>
              </a:rPr>
              <a:t> </a:t>
            </a:r>
            <a:r>
              <a:rPr lang="es-CO" sz="1000" b="1" dirty="0" err="1">
                <a:solidFill>
                  <a:schemeClr val="bg2">
                    <a:lumMod val="50000"/>
                  </a:schemeClr>
                </a:solidFill>
                <a:latin typeface="Arial" panose="020B0604020202020204" pitchFamily="34" charset="0"/>
                <a:cs typeface="Arial" panose="020B0604020202020204" pitchFamily="34" charset="0"/>
              </a:rPr>
              <a:t>Enter</a:t>
            </a:r>
            <a:r>
              <a:rPr lang="es-CO" sz="1000" b="1" dirty="0">
                <a:solidFill>
                  <a:schemeClr val="bg2">
                    <a:lumMod val="50000"/>
                  </a:schemeClr>
                </a:solidFill>
                <a:latin typeface="Arial" panose="020B0604020202020204" pitchFamily="34" charset="0"/>
                <a:cs typeface="Arial" panose="020B0604020202020204" pitchFamily="34" charset="0"/>
              </a:rPr>
              <a:t> Nutr. marzo de 2009;33(2):122-67.</a:t>
            </a:r>
          </a:p>
        </p:txBody>
      </p:sp>
    </p:spTree>
    <p:extLst>
      <p:ext uri="{BB962C8B-B14F-4D97-AF65-F5344CB8AC3E}">
        <p14:creationId xmlns:p14="http://schemas.microsoft.com/office/powerpoint/2010/main" val="348472213"/>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p:cNvGraphicFramePr/>
          <p:nvPr>
            <p:extLst>
              <p:ext uri="{D42A27DB-BD31-4B8C-83A1-F6EECF244321}">
                <p14:modId xmlns:p14="http://schemas.microsoft.com/office/powerpoint/2010/main" val="3360049707"/>
              </p:ext>
            </p:extLst>
          </p:nvPr>
        </p:nvGraphicFramePr>
        <p:xfrm>
          <a:off x="2315141" y="1180506"/>
          <a:ext cx="7561716" cy="5041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uadroTexto 2"/>
          <p:cNvSpPr txBox="1"/>
          <p:nvPr/>
        </p:nvSpPr>
        <p:spPr>
          <a:xfrm>
            <a:off x="444229" y="160330"/>
            <a:ext cx="11303541" cy="1077218"/>
          </a:xfrm>
          <a:prstGeom prst="rect">
            <a:avLst/>
          </a:prstGeom>
          <a:noFill/>
        </p:spPr>
        <p:txBody>
          <a:bodyPr wrap="square" rtlCol="0">
            <a:spAutoFit/>
          </a:bodyPr>
          <a:lstStyle/>
          <a:p>
            <a:pPr algn="ctr"/>
            <a:r>
              <a:rPr lang="es-ES_tradnl" sz="3200" b="1" dirty="0">
                <a:solidFill>
                  <a:srgbClr val="242337"/>
                </a:solidFill>
                <a:latin typeface="Arial" pitchFamily="34" charset="0"/>
                <a:cs typeface="Arial" pitchFamily="34" charset="0"/>
              </a:rPr>
              <a:t>Método de administración </a:t>
            </a:r>
            <a:r>
              <a:rPr lang="es-CO" sz="3200" b="1" dirty="0">
                <a:solidFill>
                  <a:srgbClr val="242337"/>
                </a:solidFill>
                <a:latin typeface="Arial" pitchFamily="34" charset="0"/>
                <a:cs typeface="Arial" pitchFamily="34" charset="0"/>
              </a:rPr>
              <a:t>de</a:t>
            </a:r>
          </a:p>
          <a:p>
            <a:pPr algn="ctr"/>
            <a:r>
              <a:rPr lang="es-CO" sz="3200" b="1" dirty="0">
                <a:solidFill>
                  <a:srgbClr val="242337"/>
                </a:solidFill>
                <a:latin typeface="Arial" pitchFamily="34" charset="0"/>
                <a:cs typeface="Arial" pitchFamily="34" charset="0"/>
              </a:rPr>
              <a:t> nutrición enteral</a:t>
            </a:r>
            <a:endParaRPr lang="es-CO" sz="3200" dirty="0">
              <a:solidFill>
                <a:srgbClr val="242337"/>
              </a:solidFill>
              <a:latin typeface="Arial" pitchFamily="34" charset="0"/>
              <a:cs typeface="Arial" pitchFamily="34" charset="0"/>
            </a:endParaRPr>
          </a:p>
        </p:txBody>
      </p:sp>
      <p:sp>
        <p:nvSpPr>
          <p:cNvPr id="7" name="CuadroTexto 6"/>
          <p:cNvSpPr txBox="1"/>
          <p:nvPr/>
        </p:nvSpPr>
        <p:spPr>
          <a:xfrm>
            <a:off x="2315141" y="6021595"/>
            <a:ext cx="7561716" cy="553998"/>
          </a:xfrm>
          <a:prstGeom prst="rect">
            <a:avLst/>
          </a:prstGeom>
          <a:noFill/>
        </p:spPr>
        <p:txBody>
          <a:bodyPr wrap="square" rtlCol="0">
            <a:spAutoFit/>
          </a:bodyPr>
          <a:lstStyle/>
          <a:p>
            <a:r>
              <a:rPr lang="es-ES" altLang="es-CO" sz="1000" b="1" i="1" dirty="0">
                <a:solidFill>
                  <a:schemeClr val="bg2">
                    <a:lumMod val="50000"/>
                  </a:schemeClr>
                </a:solidFill>
                <a:latin typeface="Arial" panose="020B0604020202020204" pitchFamily="34" charset="0"/>
                <a:cs typeface="Arial" panose="020B0604020202020204" pitchFamily="34" charset="0"/>
              </a:rPr>
              <a:t>Nutrition </a:t>
            </a:r>
            <a:r>
              <a:rPr lang="es-ES" altLang="es-CO" sz="1000" b="1" i="1" dirty="0" err="1">
                <a:solidFill>
                  <a:schemeClr val="bg2">
                    <a:lumMod val="50000"/>
                  </a:schemeClr>
                </a:solidFill>
                <a:latin typeface="Arial" panose="020B0604020202020204" pitchFamily="34" charset="0"/>
                <a:cs typeface="Arial" panose="020B0604020202020204" pitchFamily="34" charset="0"/>
              </a:rPr>
              <a:t>support</a:t>
            </a:r>
            <a:r>
              <a:rPr lang="es-ES" altLang="es-CO" sz="1000" b="1" i="1" dirty="0">
                <a:solidFill>
                  <a:schemeClr val="bg2">
                    <a:lumMod val="50000"/>
                  </a:schemeClr>
                </a:solidFill>
                <a:latin typeface="Arial" panose="020B0604020202020204" pitchFamily="34" charset="0"/>
                <a:cs typeface="Arial" panose="020B0604020202020204" pitchFamily="34" charset="0"/>
              </a:rPr>
              <a:t> </a:t>
            </a:r>
            <a:r>
              <a:rPr lang="es-ES" altLang="es-CO" sz="1000" b="1" i="1" dirty="0" err="1">
                <a:solidFill>
                  <a:schemeClr val="bg2">
                    <a:lumMod val="50000"/>
                  </a:schemeClr>
                </a:solidFill>
                <a:latin typeface="Arial" panose="020B0604020202020204" pitchFamily="34" charset="0"/>
                <a:cs typeface="Arial" panose="020B0604020202020204" pitchFamily="34" charset="0"/>
              </a:rPr>
              <a:t>for</a:t>
            </a:r>
            <a:r>
              <a:rPr lang="es-ES" altLang="es-CO" sz="1000" b="1" i="1" dirty="0">
                <a:solidFill>
                  <a:schemeClr val="bg2">
                    <a:lumMod val="50000"/>
                  </a:schemeClr>
                </a:solidFill>
                <a:latin typeface="Arial" panose="020B0604020202020204" pitchFamily="34" charset="0"/>
                <a:cs typeface="Arial" panose="020B0604020202020204" pitchFamily="34" charset="0"/>
              </a:rPr>
              <a:t> </a:t>
            </a:r>
            <a:r>
              <a:rPr lang="es-ES" altLang="es-CO" sz="1000" b="1" i="1" dirty="0" err="1">
                <a:solidFill>
                  <a:schemeClr val="bg2">
                    <a:lumMod val="50000"/>
                  </a:schemeClr>
                </a:solidFill>
                <a:latin typeface="Arial" panose="020B0604020202020204" pitchFamily="34" charset="0"/>
                <a:cs typeface="Arial" panose="020B0604020202020204" pitchFamily="34" charset="0"/>
              </a:rPr>
              <a:t>adults</a:t>
            </a:r>
            <a:r>
              <a:rPr lang="es-ES" altLang="es-CO" sz="1000" b="1" i="1" dirty="0">
                <a:solidFill>
                  <a:schemeClr val="bg2">
                    <a:lumMod val="50000"/>
                  </a:schemeClr>
                </a:solidFill>
                <a:latin typeface="Arial" panose="020B0604020202020204" pitchFamily="34" charset="0"/>
                <a:cs typeface="Arial" panose="020B0604020202020204" pitchFamily="34" charset="0"/>
              </a:rPr>
              <a:t>: Oral nutrition </a:t>
            </a:r>
            <a:r>
              <a:rPr lang="es-ES" altLang="es-CO" sz="1000" b="1" i="1" dirty="0" err="1">
                <a:solidFill>
                  <a:schemeClr val="bg2">
                    <a:lumMod val="50000"/>
                  </a:schemeClr>
                </a:solidFill>
                <a:latin typeface="Arial" panose="020B0604020202020204" pitchFamily="34" charset="0"/>
                <a:cs typeface="Arial" panose="020B0604020202020204" pitchFamily="34" charset="0"/>
              </a:rPr>
              <a:t>support</a:t>
            </a:r>
            <a:r>
              <a:rPr lang="es-ES" altLang="es-CO" sz="1000" b="1" i="1" dirty="0">
                <a:solidFill>
                  <a:schemeClr val="bg2">
                    <a:lumMod val="50000"/>
                  </a:schemeClr>
                </a:solidFill>
                <a:latin typeface="Arial" panose="020B0604020202020204" pitchFamily="34" charset="0"/>
                <a:cs typeface="Arial" panose="020B0604020202020204" pitchFamily="34" charset="0"/>
              </a:rPr>
              <a:t>, Enteral </a:t>
            </a:r>
            <a:r>
              <a:rPr lang="es-ES" altLang="es-CO" sz="1000" b="1" i="1" dirty="0" err="1">
                <a:solidFill>
                  <a:schemeClr val="bg2">
                    <a:lumMod val="50000"/>
                  </a:schemeClr>
                </a:solidFill>
                <a:latin typeface="Arial" panose="020B0604020202020204" pitchFamily="34" charset="0"/>
                <a:cs typeface="Arial" panose="020B0604020202020204" pitchFamily="34" charset="0"/>
              </a:rPr>
              <a:t>Tube</a:t>
            </a:r>
            <a:r>
              <a:rPr lang="es-ES" altLang="es-CO" sz="1000" b="1" i="1" dirty="0">
                <a:solidFill>
                  <a:schemeClr val="bg2">
                    <a:lumMod val="50000"/>
                  </a:schemeClr>
                </a:solidFill>
                <a:latin typeface="Arial" panose="020B0604020202020204" pitchFamily="34" charset="0"/>
                <a:cs typeface="Arial" panose="020B0604020202020204" pitchFamily="34" charset="0"/>
              </a:rPr>
              <a:t> </a:t>
            </a:r>
            <a:r>
              <a:rPr lang="es-ES" altLang="es-CO" sz="1000" b="1" i="1" dirty="0" err="1">
                <a:solidFill>
                  <a:schemeClr val="bg2">
                    <a:lumMod val="50000"/>
                  </a:schemeClr>
                </a:solidFill>
                <a:latin typeface="Arial" panose="020B0604020202020204" pitchFamily="34" charset="0"/>
                <a:cs typeface="Arial" panose="020B0604020202020204" pitchFamily="34" charset="0"/>
              </a:rPr>
              <a:t>Feeding</a:t>
            </a:r>
            <a:r>
              <a:rPr lang="es-ES" altLang="es-CO" sz="1000" b="1" i="1" dirty="0">
                <a:solidFill>
                  <a:schemeClr val="bg2">
                    <a:lumMod val="50000"/>
                  </a:schemeClr>
                </a:solidFill>
                <a:latin typeface="Arial" panose="020B0604020202020204" pitchFamily="34" charset="0"/>
                <a:cs typeface="Arial" panose="020B0604020202020204" pitchFamily="34" charset="0"/>
              </a:rPr>
              <a:t> and Parenteral Nutrition. </a:t>
            </a:r>
            <a:r>
              <a:rPr lang="es-ES" altLang="es-CO" sz="1000" b="1" i="1" dirty="0" err="1">
                <a:solidFill>
                  <a:schemeClr val="bg2">
                    <a:lumMod val="50000"/>
                  </a:schemeClr>
                </a:solidFill>
                <a:latin typeface="Arial" panose="020B0604020202020204" pitchFamily="34" charset="0"/>
                <a:cs typeface="Arial" panose="020B0604020202020204" pitchFamily="34" charset="0"/>
              </a:rPr>
              <a:t>National</a:t>
            </a:r>
            <a:r>
              <a:rPr lang="es-ES" altLang="es-CO" sz="1000" b="1" i="1" dirty="0">
                <a:solidFill>
                  <a:schemeClr val="bg2">
                    <a:lumMod val="50000"/>
                  </a:schemeClr>
                </a:solidFill>
                <a:latin typeface="Arial" panose="020B0604020202020204" pitchFamily="34" charset="0"/>
                <a:cs typeface="Arial" panose="020B0604020202020204" pitchFamily="34" charset="0"/>
              </a:rPr>
              <a:t> </a:t>
            </a:r>
            <a:r>
              <a:rPr lang="es-ES" altLang="es-CO" sz="1000" b="1" i="1" dirty="0" err="1">
                <a:solidFill>
                  <a:schemeClr val="bg2">
                    <a:lumMod val="50000"/>
                  </a:schemeClr>
                </a:solidFill>
                <a:latin typeface="Arial" panose="020B0604020202020204" pitchFamily="34" charset="0"/>
                <a:cs typeface="Arial" panose="020B0604020202020204" pitchFamily="34" charset="0"/>
              </a:rPr>
              <a:t>Collaborating</a:t>
            </a:r>
            <a:r>
              <a:rPr lang="es-ES" altLang="es-CO" sz="1000" b="1" i="1" dirty="0">
                <a:solidFill>
                  <a:schemeClr val="bg2">
                    <a:lumMod val="50000"/>
                  </a:schemeClr>
                </a:solidFill>
                <a:latin typeface="Arial" panose="020B0604020202020204" pitchFamily="34" charset="0"/>
                <a:cs typeface="Arial" panose="020B0604020202020204" pitchFamily="34" charset="0"/>
              </a:rPr>
              <a:t> Centre </a:t>
            </a:r>
            <a:r>
              <a:rPr lang="es-ES" altLang="es-CO" sz="1000" b="1" i="1" dirty="0" err="1">
                <a:solidFill>
                  <a:schemeClr val="bg2">
                    <a:lumMod val="50000"/>
                  </a:schemeClr>
                </a:solidFill>
                <a:latin typeface="Arial" panose="020B0604020202020204" pitchFamily="34" charset="0"/>
                <a:cs typeface="Arial" panose="020B0604020202020204" pitchFamily="34" charset="0"/>
              </a:rPr>
              <a:t>for</a:t>
            </a:r>
            <a:r>
              <a:rPr lang="es-ES" altLang="es-CO" sz="1000" b="1" i="1" dirty="0">
                <a:solidFill>
                  <a:schemeClr val="bg2">
                    <a:lumMod val="50000"/>
                  </a:schemeClr>
                </a:solidFill>
                <a:latin typeface="Arial" panose="020B0604020202020204" pitchFamily="34" charset="0"/>
                <a:cs typeface="Arial" panose="020B0604020202020204" pitchFamily="34" charset="0"/>
              </a:rPr>
              <a:t> </a:t>
            </a:r>
            <a:r>
              <a:rPr lang="es-ES" altLang="es-CO" sz="1000" b="1" i="1" dirty="0" err="1">
                <a:solidFill>
                  <a:schemeClr val="bg2">
                    <a:lumMod val="50000"/>
                  </a:schemeClr>
                </a:solidFill>
                <a:latin typeface="Arial" panose="020B0604020202020204" pitchFamily="34" charset="0"/>
                <a:cs typeface="Arial" panose="020B0604020202020204" pitchFamily="34" charset="0"/>
              </a:rPr>
              <a:t>Acute</a:t>
            </a:r>
            <a:r>
              <a:rPr lang="es-ES" altLang="es-CO" sz="1000" b="1" i="1" dirty="0">
                <a:solidFill>
                  <a:schemeClr val="bg2">
                    <a:lumMod val="50000"/>
                  </a:schemeClr>
                </a:solidFill>
                <a:latin typeface="Arial" panose="020B0604020202020204" pitchFamily="34" charset="0"/>
                <a:cs typeface="Arial" panose="020B0604020202020204" pitchFamily="34" charset="0"/>
              </a:rPr>
              <a:t> </a:t>
            </a:r>
            <a:r>
              <a:rPr lang="es-ES" altLang="es-CO" sz="1000" b="1" i="1" dirty="0" err="1">
                <a:solidFill>
                  <a:schemeClr val="bg2">
                    <a:lumMod val="50000"/>
                  </a:schemeClr>
                </a:solidFill>
                <a:latin typeface="Arial" panose="020B0604020202020204" pitchFamily="34" charset="0"/>
                <a:cs typeface="Arial" panose="020B0604020202020204" pitchFamily="34" charset="0"/>
              </a:rPr>
              <a:t>Care</a:t>
            </a:r>
            <a:r>
              <a:rPr lang="es-ES" altLang="es-CO" sz="1000" b="1" i="1" dirty="0">
                <a:solidFill>
                  <a:schemeClr val="bg2">
                    <a:lumMod val="50000"/>
                  </a:schemeClr>
                </a:solidFill>
                <a:latin typeface="Arial" panose="020B0604020202020204" pitchFamily="34" charset="0"/>
                <a:cs typeface="Arial" panose="020B0604020202020204" pitchFamily="34" charset="0"/>
              </a:rPr>
              <a:t>, London. </a:t>
            </a:r>
            <a:endParaRPr lang="es-ES" altLang="es-CO" sz="1000" b="1" i="1" u="sng" dirty="0">
              <a:solidFill>
                <a:schemeClr val="bg2">
                  <a:lumMod val="50000"/>
                </a:schemeClr>
              </a:solidFill>
              <a:latin typeface="Arial" panose="020B0604020202020204" pitchFamily="34" charset="0"/>
              <a:cs typeface="Arial" panose="020B0604020202020204" pitchFamily="34" charset="0"/>
            </a:endParaRPr>
          </a:p>
          <a:p>
            <a:endParaRPr lang="es-CO" sz="1000" b="1" i="1" dirty="0">
              <a:solidFill>
                <a:schemeClr val="bg2">
                  <a:lumMod val="50000"/>
                </a:schemeClr>
              </a:solidFill>
            </a:endParaRPr>
          </a:p>
        </p:txBody>
      </p:sp>
    </p:spTree>
    <p:extLst>
      <p:ext uri="{BB962C8B-B14F-4D97-AF65-F5344CB8AC3E}">
        <p14:creationId xmlns:p14="http://schemas.microsoft.com/office/powerpoint/2010/main" val="1997829142"/>
      </p:ext>
    </p:extLst>
  </p:cSld>
  <p:clrMapOvr>
    <a:masterClrMapping/>
  </p:clrMapOvr>
  <p:transition/>
</p:sld>
</file>

<file path=ppt/theme/theme1.xml><?xml version="1.0" encoding="utf-8"?>
<a:theme xmlns:a="http://schemas.openxmlformats.org/drawingml/2006/main" name="Tema de Office">
  <a:themeElements>
    <a:clrScheme name="Escala de grise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lásico de Offic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1719</TotalTime>
  <Words>4476</Words>
  <Application>Microsoft Macintosh PowerPoint</Application>
  <PresentationFormat>Panorámica</PresentationFormat>
  <Paragraphs>428</Paragraphs>
  <Slides>24</Slides>
  <Notes>24</Notes>
  <HiddenSlides>0</HiddenSlides>
  <MMClips>0</MMClips>
  <ScaleCrop>false</ScaleCrop>
  <HeadingPairs>
    <vt:vector size="6" baseType="variant">
      <vt:variant>
        <vt:lpstr>Fuentes usadas</vt:lpstr>
      </vt:variant>
      <vt:variant>
        <vt:i4>9</vt:i4>
      </vt:variant>
      <vt:variant>
        <vt:lpstr>Tema</vt:lpstr>
      </vt:variant>
      <vt:variant>
        <vt:i4>6</vt:i4>
      </vt:variant>
      <vt:variant>
        <vt:lpstr>Títulos de diapositiva</vt:lpstr>
      </vt:variant>
      <vt:variant>
        <vt:i4>24</vt:i4>
      </vt:variant>
    </vt:vector>
  </HeadingPairs>
  <TitlesOfParts>
    <vt:vector size="39" baseType="lpstr">
      <vt:lpstr>ＭＳ Ｐゴシック</vt:lpstr>
      <vt:lpstr>ＭＳ Ｐゴシック</vt:lpstr>
      <vt:lpstr>Arial</vt:lpstr>
      <vt:lpstr>Arial Bold</vt:lpstr>
      <vt:lpstr>Calibri</vt:lpstr>
      <vt:lpstr>Calibri Light</vt:lpstr>
      <vt:lpstr>Geneva</vt:lpstr>
      <vt:lpstr>Symbol</vt:lpstr>
      <vt:lpstr>Verdana</vt:lpstr>
      <vt:lpstr>Tema de Office</vt:lpstr>
      <vt:lpstr>1_Tema de Office</vt:lpstr>
      <vt:lpstr>2_Tema de Office</vt:lpstr>
      <vt:lpstr>3_Tema de Office</vt:lpstr>
      <vt:lpstr>4_Tema de Office</vt:lpstr>
      <vt:lpstr>5_Tema de Office</vt:lpstr>
      <vt:lpstr>PROFESIONALES CLÍNICOS</vt:lpstr>
      <vt:lpstr>Presentación de PowerPoint</vt:lpstr>
      <vt:lpstr>Selección del método de administración </vt:lpstr>
      <vt:lpstr>Presentación de PowerPoint</vt:lpstr>
      <vt:lpstr> Método de administración de  nutrición enteral</vt:lpstr>
      <vt:lpstr>Presentación de PowerPoint</vt:lpstr>
      <vt:lpstr> Método de administración de  nutrición enteral</vt:lpstr>
      <vt:lpstr>Presentación de PowerPoint</vt:lpstr>
      <vt:lpstr>Presentación de PowerPoint</vt:lpstr>
      <vt:lpstr> Método de administración de nutrición enteral</vt:lpstr>
      <vt:lpstr>Presentación de PowerPoint</vt:lpstr>
      <vt:lpstr>   Sistemas de administración    de la NE: gravedad /bomba de infusión </vt:lpstr>
      <vt:lpstr>   Sistemas de administración    de la NE: contenedores y bombas</vt:lpstr>
      <vt:lpstr>Sistemas de administración    de la NE: contenedores y bombas</vt:lpstr>
      <vt:lpstr>Bombas de infusión para nutrición enteral </vt:lpstr>
      <vt:lpstr>  Bombas de infusión para nutrición enteral  </vt:lpstr>
      <vt:lpstr>Bombas de infusión para nutrición enteral </vt:lpstr>
      <vt:lpstr>Bombas de infusión para nutrición enteral </vt:lpstr>
      <vt:lpstr>Presentación de PowerPoint</vt:lpstr>
      <vt:lpstr>Programa de inicio </vt:lpstr>
      <vt:lpstr>Programa de inicio de nutrición enteral  </vt:lpstr>
      <vt:lpstr>Horario de alimentación basado en volumen</vt:lpstr>
      <vt:lpstr>Criterios de selección del método de administración </vt:lpstr>
      <vt:lpstr>Conclusión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Renal</dc:title>
  <dc:creator>USER</dc:creator>
  <cp:lastModifiedBy>Microsoft Office User</cp:lastModifiedBy>
  <cp:revision>96</cp:revision>
  <dcterms:created xsi:type="dcterms:W3CDTF">2019-03-12T20:23:04Z</dcterms:created>
  <dcterms:modified xsi:type="dcterms:W3CDTF">2020-10-05T14:08:27Z</dcterms:modified>
</cp:coreProperties>
</file>