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2"/>
  </p:notesMasterIdLst>
  <p:sldIdLst>
    <p:sldId id="701" r:id="rId2"/>
    <p:sldId id="373" r:id="rId3"/>
    <p:sldId id="526" r:id="rId4"/>
    <p:sldId id="377" r:id="rId5"/>
    <p:sldId id="406" r:id="rId6"/>
    <p:sldId id="693" r:id="rId7"/>
    <p:sldId id="694" r:id="rId8"/>
    <p:sldId id="359" r:id="rId9"/>
    <p:sldId id="407" r:id="rId10"/>
    <p:sldId id="695" r:id="rId11"/>
    <p:sldId id="393" r:id="rId12"/>
    <p:sldId id="394" r:id="rId13"/>
    <p:sldId id="395" r:id="rId14"/>
    <p:sldId id="396" r:id="rId15"/>
    <p:sldId id="390" r:id="rId16"/>
    <p:sldId id="362" r:id="rId17"/>
    <p:sldId id="702" r:id="rId18"/>
    <p:sldId id="399" r:id="rId19"/>
    <p:sldId id="379" r:id="rId20"/>
    <p:sldId id="405" r:id="rId21"/>
    <p:sldId id="703" r:id="rId22"/>
    <p:sldId id="697" r:id="rId23"/>
    <p:sldId id="698" r:id="rId24"/>
    <p:sldId id="704" r:id="rId25"/>
    <p:sldId id="411" r:id="rId26"/>
    <p:sldId id="525" r:id="rId27"/>
    <p:sldId id="417" r:id="rId28"/>
    <p:sldId id="705" r:id="rId29"/>
    <p:sldId id="706" r:id="rId30"/>
    <p:sldId id="689" r:id="rId31"/>
    <p:sldId id="688" r:id="rId32"/>
    <p:sldId id="350" r:id="rId33"/>
    <p:sldId id="699" r:id="rId34"/>
    <p:sldId id="687" r:id="rId35"/>
    <p:sldId id="522" r:id="rId36"/>
    <p:sldId id="690" r:id="rId37"/>
    <p:sldId id="691" r:id="rId38"/>
    <p:sldId id="692" r:id="rId39"/>
    <p:sldId id="502" r:id="rId40"/>
    <p:sldId id="426" r:id="rId4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a Fernanda" initials="LF" lastIdx="4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020"/>
    <a:srgbClr val="3D71A1"/>
    <a:srgbClr val="BCD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72668" autoAdjust="0"/>
  </p:normalViewPr>
  <p:slideViewPr>
    <p:cSldViewPr snapToGrid="0">
      <p:cViewPr varScale="1">
        <p:scale>
          <a:sx n="70" d="100"/>
          <a:sy n="70" d="100"/>
        </p:scale>
        <p:origin x="1664" y="184"/>
      </p:cViewPr>
      <p:guideLst>
        <p:guide orient="horz" pos="2183"/>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2D75-DE7E-4C1B-92F6-581D22200B79}" type="doc">
      <dgm:prSet loTypeId="urn:microsoft.com/office/officeart/2005/8/layout/hierarchy5" loCatId="hierarchy" qsTypeId="urn:microsoft.com/office/officeart/2005/8/quickstyle/simple5" qsCatId="simple" csTypeId="urn:microsoft.com/office/officeart/2005/8/colors/accent3_1" csCatId="accent3" phldr="1"/>
      <dgm:spPr/>
      <dgm:t>
        <a:bodyPr/>
        <a:lstStyle/>
        <a:p>
          <a:endParaRPr lang="es-CO"/>
        </a:p>
      </dgm:t>
    </dgm:pt>
    <dgm:pt modelId="{B25AE256-7F2E-4FBC-A7C1-A0E2A364C6C1}">
      <dgm:prSet phldrT="[Texto]" custT="1"/>
      <dgm:spPr/>
      <dgm:t>
        <a:bodyPr/>
        <a:lstStyle/>
        <a:p>
          <a:r>
            <a:rPr lang="es-CO" sz="2000" b="1" dirty="0">
              <a:solidFill>
                <a:srgbClr val="101020"/>
              </a:solidFill>
              <a:effectLst/>
              <a:latin typeface="Arial" panose="020B0604020202020204" pitchFamily="34" charset="0"/>
              <a:cs typeface="Arial" panose="020B0604020202020204" pitchFamily="34" charset="0"/>
            </a:rPr>
            <a:t>Proteína  intacta</a:t>
          </a:r>
        </a:p>
      </dgm:t>
    </dgm:pt>
    <dgm:pt modelId="{4E269C36-DFF5-4E44-828B-87A25116B5D6}" type="parTrans" cxnId="{1742E193-FB68-4955-A928-0DEDDFD4611A}">
      <dgm:prSet/>
      <dgm:spPr/>
      <dgm:t>
        <a:bodyPr/>
        <a:lstStyle/>
        <a:p>
          <a:endParaRPr lang="es-CO">
            <a:solidFill>
              <a:srgbClr val="002060"/>
            </a:solidFill>
          </a:endParaRPr>
        </a:p>
      </dgm:t>
    </dgm:pt>
    <dgm:pt modelId="{EABDE831-0135-42A4-9EF3-F9425BD0E7BB}" type="sibTrans" cxnId="{1742E193-FB68-4955-A928-0DEDDFD4611A}">
      <dgm:prSet/>
      <dgm:spPr/>
      <dgm:t>
        <a:bodyPr/>
        <a:lstStyle/>
        <a:p>
          <a:endParaRPr lang="es-CO">
            <a:solidFill>
              <a:srgbClr val="002060"/>
            </a:solidFill>
          </a:endParaRPr>
        </a:p>
      </dgm:t>
    </dgm:pt>
    <dgm:pt modelId="{8A6D370C-4D7A-4975-89AE-726BB4759990}">
      <dgm:prSet phldrT="[Texto]" custT="1"/>
      <dgm:spPr/>
      <dgm:t>
        <a:bodyPr/>
        <a:lstStyle/>
        <a:p>
          <a:r>
            <a:rPr lang="es-CO" sz="1600" b="1" dirty="0">
              <a:solidFill>
                <a:srgbClr val="101020"/>
              </a:solidFill>
              <a:latin typeface="Arial" pitchFamily="34" charset="0"/>
              <a:cs typeface="Arial" pitchFamily="34" charset="0"/>
            </a:rPr>
            <a:t>Aislados de caseína, soya</a:t>
          </a:r>
        </a:p>
      </dgm:t>
    </dgm:pt>
    <dgm:pt modelId="{09B6DF88-6779-4878-9217-4190FE4A08E1}" type="parTrans" cxnId="{439250F9-AB5B-47E7-B5E0-E16599FE4FD9}">
      <dgm:prSet/>
      <dgm:spPr/>
      <dgm:t>
        <a:bodyPr/>
        <a:lstStyle/>
        <a:p>
          <a:endParaRPr lang="es-CO" dirty="0">
            <a:solidFill>
              <a:srgbClr val="002060"/>
            </a:solidFill>
          </a:endParaRPr>
        </a:p>
      </dgm:t>
    </dgm:pt>
    <dgm:pt modelId="{987889F5-0195-4757-A062-6CB0828818C8}" type="sibTrans" cxnId="{439250F9-AB5B-47E7-B5E0-E16599FE4FD9}">
      <dgm:prSet/>
      <dgm:spPr/>
      <dgm:t>
        <a:bodyPr/>
        <a:lstStyle/>
        <a:p>
          <a:endParaRPr lang="es-CO">
            <a:solidFill>
              <a:srgbClr val="002060"/>
            </a:solidFill>
          </a:endParaRPr>
        </a:p>
      </dgm:t>
    </dgm:pt>
    <dgm:pt modelId="{4CEC55BF-8FF3-42C4-AFBA-ADCAB20AB889}">
      <dgm:prSet phldrT="[Texto]" custT="1"/>
      <dgm:spPr/>
      <dgm:t>
        <a:bodyPr vert="horz" anchor="ctr"/>
        <a:lstStyle/>
        <a:p>
          <a:r>
            <a:rPr lang="es-CO" sz="1800" b="1" dirty="0">
              <a:solidFill>
                <a:srgbClr val="101020"/>
              </a:solidFill>
              <a:effectLst/>
              <a:latin typeface="Arial" panose="020B0604020202020204" pitchFamily="34" charset="0"/>
              <a:cs typeface="Arial" panose="020B0604020202020204" pitchFamily="34" charset="0"/>
            </a:rPr>
            <a:t>TGI normal</a:t>
          </a:r>
        </a:p>
      </dgm:t>
    </dgm:pt>
    <dgm:pt modelId="{B0417E0D-E6C0-4BB5-9E74-A1E6A17821F3}" type="parTrans" cxnId="{AAB6F039-9FDF-4140-ACB1-FDB0C6C208B3}">
      <dgm:prSet/>
      <dgm:spPr/>
      <dgm:t>
        <a:bodyPr/>
        <a:lstStyle/>
        <a:p>
          <a:endParaRPr lang="es-CO" dirty="0">
            <a:solidFill>
              <a:srgbClr val="002060"/>
            </a:solidFill>
          </a:endParaRPr>
        </a:p>
      </dgm:t>
    </dgm:pt>
    <dgm:pt modelId="{8D55F8B2-33EE-49F9-B3E0-86BC6D8E51BB}" type="sibTrans" cxnId="{AAB6F039-9FDF-4140-ACB1-FDB0C6C208B3}">
      <dgm:prSet/>
      <dgm:spPr/>
      <dgm:t>
        <a:bodyPr/>
        <a:lstStyle/>
        <a:p>
          <a:endParaRPr lang="es-CO">
            <a:solidFill>
              <a:srgbClr val="002060"/>
            </a:solidFill>
          </a:endParaRPr>
        </a:p>
      </dgm:t>
    </dgm:pt>
    <dgm:pt modelId="{05BB8886-7B2C-4933-8544-D872508B575F}">
      <dgm:prSet phldrT="[Texto]" custT="1"/>
      <dgm:spPr/>
      <dgm:t>
        <a:bodyPr/>
        <a:lstStyle/>
        <a:p>
          <a:r>
            <a:rPr lang="es-CO" sz="1800" b="1" dirty="0">
              <a:solidFill>
                <a:srgbClr val="101020"/>
              </a:solidFill>
              <a:effectLst/>
              <a:latin typeface="Arial" panose="020B0604020202020204" pitchFamily="34" charset="0"/>
              <a:cs typeface="Arial" panose="020B0604020202020204" pitchFamily="34" charset="0"/>
            </a:rPr>
            <a:t>Enzimas pancreáticas</a:t>
          </a:r>
        </a:p>
      </dgm:t>
    </dgm:pt>
    <dgm:pt modelId="{92E3C129-594B-47B3-9FA3-D5D665D33701}" type="parTrans" cxnId="{96DDDEB8-2D54-49D4-90EA-F2DD7591D5FA}">
      <dgm:prSet/>
      <dgm:spPr/>
      <dgm:t>
        <a:bodyPr/>
        <a:lstStyle/>
        <a:p>
          <a:endParaRPr lang="es-CO" dirty="0">
            <a:solidFill>
              <a:srgbClr val="002060"/>
            </a:solidFill>
          </a:endParaRPr>
        </a:p>
      </dgm:t>
    </dgm:pt>
    <dgm:pt modelId="{4C50D44B-7483-47B3-9F23-B4DE2AB71225}" type="sibTrans" cxnId="{96DDDEB8-2D54-49D4-90EA-F2DD7591D5FA}">
      <dgm:prSet/>
      <dgm:spPr/>
      <dgm:t>
        <a:bodyPr/>
        <a:lstStyle/>
        <a:p>
          <a:endParaRPr lang="es-CO">
            <a:solidFill>
              <a:srgbClr val="002060"/>
            </a:solidFill>
          </a:endParaRPr>
        </a:p>
      </dgm:t>
    </dgm:pt>
    <dgm:pt modelId="{D3DAEE3A-1361-4DCC-9D3A-5EB43751C789}">
      <dgm:prSet phldrT="[Texto]" custT="1"/>
      <dgm:spPr/>
      <dgm:t>
        <a:bodyPr/>
        <a:lstStyle/>
        <a:p>
          <a:pPr algn="ctr"/>
          <a:r>
            <a:rPr lang="es-CO" sz="1400" b="1" dirty="0">
              <a:solidFill>
                <a:srgbClr val="101020"/>
              </a:solidFill>
              <a:latin typeface="Arial" panose="020B0604020202020204" pitchFamily="34" charset="0"/>
              <a:cs typeface="Arial" panose="020B0604020202020204" pitchFamily="34" charset="0"/>
            </a:rPr>
            <a:t>Lacto albúmina,</a:t>
          </a:r>
        </a:p>
        <a:p>
          <a:pPr algn="ctr"/>
          <a:r>
            <a:rPr lang="es-CO" sz="1400" b="1" dirty="0">
              <a:solidFill>
                <a:srgbClr val="101020"/>
              </a:solidFill>
              <a:latin typeface="Arial" panose="020B0604020202020204" pitchFamily="34" charset="0"/>
              <a:cs typeface="Arial" panose="020B0604020202020204" pitchFamily="34" charset="0"/>
            </a:rPr>
            <a:t>sólidos de clara de huevo</a:t>
          </a:r>
        </a:p>
      </dgm:t>
    </dgm:pt>
    <dgm:pt modelId="{42B6DFC0-0E37-406F-8694-97086F33EC0A}" type="parTrans" cxnId="{FD05C1AF-A4D9-4E27-9876-CC5215D4C5D9}">
      <dgm:prSet/>
      <dgm:spPr/>
      <dgm:t>
        <a:bodyPr/>
        <a:lstStyle/>
        <a:p>
          <a:endParaRPr lang="es-CO" dirty="0">
            <a:solidFill>
              <a:srgbClr val="002060"/>
            </a:solidFill>
          </a:endParaRPr>
        </a:p>
      </dgm:t>
    </dgm:pt>
    <dgm:pt modelId="{68714CA1-3D92-416C-A148-CFEFF766AAF8}" type="sibTrans" cxnId="{FD05C1AF-A4D9-4E27-9876-CC5215D4C5D9}">
      <dgm:prSet/>
      <dgm:spPr/>
      <dgm:t>
        <a:bodyPr/>
        <a:lstStyle/>
        <a:p>
          <a:endParaRPr lang="es-CO">
            <a:solidFill>
              <a:srgbClr val="002060"/>
            </a:solidFill>
          </a:endParaRPr>
        </a:p>
      </dgm:t>
    </dgm:pt>
    <dgm:pt modelId="{1758BC49-7D12-4B9F-A96B-ECF561A87E8B}">
      <dgm:prSet phldrT="[Texto]" custT="1"/>
      <dgm:spPr/>
      <dgm:t>
        <a:bodyPr/>
        <a:lstStyle/>
        <a:p>
          <a:r>
            <a:rPr lang="es-CO" sz="1800" b="1" dirty="0">
              <a:solidFill>
                <a:srgbClr val="101020"/>
              </a:solidFill>
              <a:effectLst/>
              <a:latin typeface="Arial" panose="020B0604020202020204" pitchFamily="34" charset="0"/>
              <a:cs typeface="Arial" panose="020B0604020202020204" pitchFamily="34" charset="0"/>
            </a:rPr>
            <a:t>Menor osmolaridad</a:t>
          </a:r>
        </a:p>
      </dgm:t>
    </dgm:pt>
    <dgm:pt modelId="{A54C0DBD-645C-475A-8778-5FEFB95D5664}" type="parTrans" cxnId="{D5537B9E-A1BB-4C79-8399-9912506B4693}">
      <dgm:prSet/>
      <dgm:spPr/>
      <dgm:t>
        <a:bodyPr/>
        <a:lstStyle/>
        <a:p>
          <a:endParaRPr lang="es-CO" dirty="0">
            <a:solidFill>
              <a:srgbClr val="002060"/>
            </a:solidFill>
          </a:endParaRPr>
        </a:p>
      </dgm:t>
    </dgm:pt>
    <dgm:pt modelId="{7C72B62F-E017-44A4-B4EE-B311C77271D4}" type="sibTrans" cxnId="{D5537B9E-A1BB-4C79-8399-9912506B4693}">
      <dgm:prSet/>
      <dgm:spPr/>
      <dgm:t>
        <a:bodyPr/>
        <a:lstStyle/>
        <a:p>
          <a:endParaRPr lang="es-CO">
            <a:solidFill>
              <a:srgbClr val="002060"/>
            </a:solidFill>
          </a:endParaRPr>
        </a:p>
      </dgm:t>
    </dgm:pt>
    <dgm:pt modelId="{CD24E5B9-7459-4015-973D-AEEBB5292129}">
      <dgm:prSet phldrT="[Texto]" custT="1"/>
      <dgm:spPr/>
      <dgm:t>
        <a:bodyPr/>
        <a:lstStyle/>
        <a:p>
          <a:r>
            <a:rPr lang="es-CO" sz="2000" b="1" u="sng" dirty="0">
              <a:solidFill>
                <a:srgbClr val="002060"/>
              </a:solidFill>
              <a:effectLst/>
              <a:latin typeface="Arial" panose="020B0604020202020204" pitchFamily="34" charset="0"/>
              <a:cs typeface="Arial" panose="020B0604020202020204" pitchFamily="34" charset="0"/>
            </a:rPr>
            <a:t>Nutriente</a:t>
          </a:r>
        </a:p>
      </dgm:t>
    </dgm:pt>
    <dgm:pt modelId="{917E26E8-54C7-4600-9F4C-44C9D203CEF8}" type="parTrans" cxnId="{6B4EE66A-D454-438C-BDE7-DC0001C16948}">
      <dgm:prSet/>
      <dgm:spPr/>
      <dgm:t>
        <a:bodyPr/>
        <a:lstStyle/>
        <a:p>
          <a:endParaRPr lang="es-CO">
            <a:solidFill>
              <a:srgbClr val="002060"/>
            </a:solidFill>
          </a:endParaRPr>
        </a:p>
      </dgm:t>
    </dgm:pt>
    <dgm:pt modelId="{61CA8C27-7D83-40E5-B1E5-B79C08A247AA}" type="sibTrans" cxnId="{6B4EE66A-D454-438C-BDE7-DC0001C16948}">
      <dgm:prSet/>
      <dgm:spPr/>
      <dgm:t>
        <a:bodyPr/>
        <a:lstStyle/>
        <a:p>
          <a:endParaRPr lang="es-CO">
            <a:solidFill>
              <a:srgbClr val="002060"/>
            </a:solidFill>
          </a:endParaRPr>
        </a:p>
      </dgm:t>
    </dgm:pt>
    <dgm:pt modelId="{FD568BBC-46CB-4B78-9419-4E668CAC9689}">
      <dgm:prSet phldrT="[Texto]" custT="1"/>
      <dgm:spPr/>
      <dgm:t>
        <a:bodyPr/>
        <a:lstStyle/>
        <a:p>
          <a:r>
            <a:rPr lang="es-CO" sz="2400" b="1" u="sng" dirty="0">
              <a:solidFill>
                <a:srgbClr val="002060"/>
              </a:solidFill>
              <a:effectLst/>
              <a:latin typeface="Arial" panose="020B0604020202020204" pitchFamily="34" charset="0"/>
              <a:cs typeface="Arial" panose="020B0604020202020204" pitchFamily="34" charset="0"/>
            </a:rPr>
            <a:t>Fuente</a:t>
          </a:r>
        </a:p>
      </dgm:t>
    </dgm:pt>
    <dgm:pt modelId="{6BBFA68A-BEC8-4F28-A5B5-31E28D793882}" type="parTrans" cxnId="{BBBE8F26-3AFB-4B3C-921F-682A6F812E62}">
      <dgm:prSet/>
      <dgm:spPr/>
      <dgm:t>
        <a:bodyPr/>
        <a:lstStyle/>
        <a:p>
          <a:endParaRPr lang="es-CO">
            <a:solidFill>
              <a:srgbClr val="002060"/>
            </a:solidFill>
          </a:endParaRPr>
        </a:p>
      </dgm:t>
    </dgm:pt>
    <dgm:pt modelId="{E2D61B4A-1042-4375-A96F-D97D5985B8D1}" type="sibTrans" cxnId="{BBBE8F26-3AFB-4B3C-921F-682A6F812E62}">
      <dgm:prSet/>
      <dgm:spPr/>
      <dgm:t>
        <a:bodyPr/>
        <a:lstStyle/>
        <a:p>
          <a:endParaRPr lang="es-CO">
            <a:solidFill>
              <a:srgbClr val="002060"/>
            </a:solidFill>
          </a:endParaRPr>
        </a:p>
      </dgm:t>
    </dgm:pt>
    <dgm:pt modelId="{80D98A5E-D60C-4A93-9DAA-13F819B67E9C}">
      <dgm:prSet phldrT="[Texto]" custT="1"/>
      <dgm:spPr/>
      <dgm:t>
        <a:bodyPr/>
        <a:lstStyle/>
        <a:p>
          <a:r>
            <a:rPr lang="es-CO" sz="2400" b="1" u="sng" dirty="0">
              <a:solidFill>
                <a:srgbClr val="002060"/>
              </a:solidFill>
              <a:effectLst/>
              <a:latin typeface="Arial" panose="020B0604020202020204" pitchFamily="34" charset="0"/>
              <a:cs typeface="Arial" panose="020B0604020202020204" pitchFamily="34" charset="0"/>
            </a:rPr>
            <a:t>Utilización</a:t>
          </a:r>
        </a:p>
      </dgm:t>
    </dgm:pt>
    <dgm:pt modelId="{F034370E-4A12-4D74-8A7F-F3680D7C2603}" type="parTrans" cxnId="{DE284172-E83C-41B6-862C-CEE48E2213AC}">
      <dgm:prSet/>
      <dgm:spPr/>
      <dgm:t>
        <a:bodyPr/>
        <a:lstStyle/>
        <a:p>
          <a:endParaRPr lang="es-CO">
            <a:solidFill>
              <a:srgbClr val="002060"/>
            </a:solidFill>
          </a:endParaRPr>
        </a:p>
      </dgm:t>
    </dgm:pt>
    <dgm:pt modelId="{3FAEED4B-9B91-45A3-94C0-95C300AC274E}" type="sibTrans" cxnId="{DE284172-E83C-41B6-862C-CEE48E2213AC}">
      <dgm:prSet/>
      <dgm:spPr/>
      <dgm:t>
        <a:bodyPr/>
        <a:lstStyle/>
        <a:p>
          <a:endParaRPr lang="es-CO">
            <a:solidFill>
              <a:srgbClr val="002060"/>
            </a:solidFill>
          </a:endParaRPr>
        </a:p>
      </dgm:t>
    </dgm:pt>
    <dgm:pt modelId="{4A7FAF57-D436-46BF-9DF2-1599A997007C}">
      <dgm:prSet phldrT="[Texto]" custT="1"/>
      <dgm:spPr/>
      <dgm:t>
        <a:bodyPr/>
        <a:lstStyle/>
        <a:p>
          <a:r>
            <a:rPr lang="es-CO" sz="1600" b="1" dirty="0">
              <a:solidFill>
                <a:srgbClr val="101020"/>
              </a:solidFill>
              <a:latin typeface="Arial" panose="020B0604020202020204" pitchFamily="34" charset="0"/>
              <a:cs typeface="Arial" panose="020B0604020202020204" pitchFamily="34" charset="0"/>
            </a:rPr>
            <a:t>Leche en polvo sin grasa</a:t>
          </a:r>
        </a:p>
      </dgm:t>
    </dgm:pt>
    <dgm:pt modelId="{73563574-8946-4711-AB21-CB5CB84BBD25}" type="parTrans" cxnId="{CF3BD221-20EA-4A44-8B42-1B601603944D}">
      <dgm:prSet/>
      <dgm:spPr/>
      <dgm:t>
        <a:bodyPr/>
        <a:lstStyle/>
        <a:p>
          <a:endParaRPr lang="es-CO" dirty="0">
            <a:solidFill>
              <a:srgbClr val="002060"/>
            </a:solidFill>
          </a:endParaRPr>
        </a:p>
      </dgm:t>
    </dgm:pt>
    <dgm:pt modelId="{1CCCF6DD-8E28-4F37-9734-424D570A8E04}" type="sibTrans" cxnId="{CF3BD221-20EA-4A44-8B42-1B601603944D}">
      <dgm:prSet/>
      <dgm:spPr/>
      <dgm:t>
        <a:bodyPr/>
        <a:lstStyle/>
        <a:p>
          <a:endParaRPr lang="es-CO">
            <a:solidFill>
              <a:srgbClr val="002060"/>
            </a:solidFill>
          </a:endParaRPr>
        </a:p>
      </dgm:t>
    </dgm:pt>
    <dgm:pt modelId="{F1B5020A-2ED4-4FA5-9F9B-00416B1B729F}" type="pres">
      <dgm:prSet presAssocID="{38C12D75-DE7E-4C1B-92F6-581D22200B79}" presName="mainComposite" presStyleCnt="0">
        <dgm:presLayoutVars>
          <dgm:chPref val="1"/>
          <dgm:dir/>
          <dgm:animOne val="branch"/>
          <dgm:animLvl val="lvl"/>
          <dgm:resizeHandles val="exact"/>
        </dgm:presLayoutVars>
      </dgm:prSet>
      <dgm:spPr/>
    </dgm:pt>
    <dgm:pt modelId="{71A648BA-FD8D-413C-A952-29DF170A2F1F}" type="pres">
      <dgm:prSet presAssocID="{38C12D75-DE7E-4C1B-92F6-581D22200B79}" presName="hierFlow" presStyleCnt="0"/>
      <dgm:spPr/>
    </dgm:pt>
    <dgm:pt modelId="{4BB90273-918F-4396-B238-1635CDA87B44}" type="pres">
      <dgm:prSet presAssocID="{38C12D75-DE7E-4C1B-92F6-581D22200B79}" presName="firstBuf" presStyleCnt="0"/>
      <dgm:spPr/>
    </dgm:pt>
    <dgm:pt modelId="{574D53F8-0561-401A-AF6B-F10A83BE410C}" type="pres">
      <dgm:prSet presAssocID="{38C12D75-DE7E-4C1B-92F6-581D22200B79}" presName="hierChild1" presStyleCnt="0">
        <dgm:presLayoutVars>
          <dgm:chPref val="1"/>
          <dgm:animOne val="branch"/>
          <dgm:animLvl val="lvl"/>
        </dgm:presLayoutVars>
      </dgm:prSet>
      <dgm:spPr/>
    </dgm:pt>
    <dgm:pt modelId="{E76F0749-FC93-4046-AD1F-D71AE2D15B40}" type="pres">
      <dgm:prSet presAssocID="{B25AE256-7F2E-4FBC-A7C1-A0E2A364C6C1}" presName="Name17" presStyleCnt="0"/>
      <dgm:spPr/>
    </dgm:pt>
    <dgm:pt modelId="{1605F2C3-A00D-4C67-85F0-F828DBA9A48C}" type="pres">
      <dgm:prSet presAssocID="{B25AE256-7F2E-4FBC-A7C1-A0E2A364C6C1}" presName="level1Shape" presStyleLbl="node0" presStyleIdx="0" presStyleCnt="1" custLinFactNeighborX="9642" custLinFactNeighborY="-86779">
        <dgm:presLayoutVars>
          <dgm:chPref val="3"/>
        </dgm:presLayoutVars>
      </dgm:prSet>
      <dgm:spPr/>
    </dgm:pt>
    <dgm:pt modelId="{EB1FE555-D099-4B45-AA5A-9112B8EEF956}" type="pres">
      <dgm:prSet presAssocID="{B25AE256-7F2E-4FBC-A7C1-A0E2A364C6C1}" presName="hierChild2" presStyleCnt="0"/>
      <dgm:spPr/>
    </dgm:pt>
    <dgm:pt modelId="{766EF21C-8E22-44C3-8BA2-297EDDB11A02}" type="pres">
      <dgm:prSet presAssocID="{09B6DF88-6779-4878-9217-4190FE4A08E1}" presName="Name25" presStyleLbl="parChTrans1D2" presStyleIdx="0" presStyleCnt="3"/>
      <dgm:spPr/>
    </dgm:pt>
    <dgm:pt modelId="{16A5C352-57AC-430A-B176-4F37BF147E75}" type="pres">
      <dgm:prSet presAssocID="{09B6DF88-6779-4878-9217-4190FE4A08E1}" presName="connTx" presStyleLbl="parChTrans1D2" presStyleIdx="0" presStyleCnt="3"/>
      <dgm:spPr/>
    </dgm:pt>
    <dgm:pt modelId="{F60F857D-E78B-407D-8458-541996979649}" type="pres">
      <dgm:prSet presAssocID="{8A6D370C-4D7A-4975-89AE-726BB4759990}" presName="Name30" presStyleCnt="0"/>
      <dgm:spPr/>
    </dgm:pt>
    <dgm:pt modelId="{C08F7417-0615-43AA-8E6D-BFD8E1CE5193}" type="pres">
      <dgm:prSet presAssocID="{8A6D370C-4D7A-4975-89AE-726BB4759990}" presName="level2Shape" presStyleLbl="node2" presStyleIdx="0" presStyleCnt="3" custScaleY="90909" custLinFactNeighborX="34002" custLinFactNeighborY="-83903"/>
      <dgm:spPr/>
    </dgm:pt>
    <dgm:pt modelId="{66E6DB2D-A125-4FB8-9CE9-42B5558E1849}" type="pres">
      <dgm:prSet presAssocID="{8A6D370C-4D7A-4975-89AE-726BB4759990}" presName="hierChild3" presStyleCnt="0"/>
      <dgm:spPr/>
    </dgm:pt>
    <dgm:pt modelId="{55ED8439-5466-4043-86D9-D0D189E38475}" type="pres">
      <dgm:prSet presAssocID="{B0417E0D-E6C0-4BB5-9E74-A1E6A17821F3}" presName="Name25" presStyleLbl="parChTrans1D3" presStyleIdx="0" presStyleCnt="3"/>
      <dgm:spPr/>
    </dgm:pt>
    <dgm:pt modelId="{56BC034E-EB06-4DB3-B8EA-E011A0DD25D3}" type="pres">
      <dgm:prSet presAssocID="{B0417E0D-E6C0-4BB5-9E74-A1E6A17821F3}" presName="connTx" presStyleLbl="parChTrans1D3" presStyleIdx="0" presStyleCnt="3"/>
      <dgm:spPr/>
    </dgm:pt>
    <dgm:pt modelId="{41209EB5-CA98-4E36-90FD-56C57EE5B402}" type="pres">
      <dgm:prSet presAssocID="{4CEC55BF-8FF3-42C4-AFBA-ADCAB20AB889}" presName="Name30" presStyleCnt="0"/>
      <dgm:spPr/>
    </dgm:pt>
    <dgm:pt modelId="{AAC8B32A-A667-4D21-B122-E8DCCFB90D04}" type="pres">
      <dgm:prSet presAssocID="{4CEC55BF-8FF3-42C4-AFBA-ADCAB20AB889}" presName="level2Shape" presStyleLbl="node3" presStyleIdx="0" presStyleCnt="3" custAng="60000" custScaleX="117832" custLinFactNeighborX="48350" custLinFactNeighborY="-44959"/>
      <dgm:spPr/>
    </dgm:pt>
    <dgm:pt modelId="{FF78FB7D-826D-4AA4-8A61-485D3F5C599C}" type="pres">
      <dgm:prSet presAssocID="{4CEC55BF-8FF3-42C4-AFBA-ADCAB20AB889}" presName="hierChild3" presStyleCnt="0"/>
      <dgm:spPr/>
    </dgm:pt>
    <dgm:pt modelId="{52D240B1-1CE8-48D6-A03E-9C5CD2A9DD6E}" type="pres">
      <dgm:prSet presAssocID="{92E3C129-594B-47B3-9FA3-D5D665D33701}" presName="Name25" presStyleLbl="parChTrans1D3" presStyleIdx="1" presStyleCnt="3"/>
      <dgm:spPr/>
    </dgm:pt>
    <dgm:pt modelId="{53551541-8E4B-4EAF-9CDE-50ADF3D0F71F}" type="pres">
      <dgm:prSet presAssocID="{92E3C129-594B-47B3-9FA3-D5D665D33701}" presName="connTx" presStyleLbl="parChTrans1D3" presStyleIdx="1" presStyleCnt="3"/>
      <dgm:spPr/>
    </dgm:pt>
    <dgm:pt modelId="{74055430-8B43-40F3-80C4-66650F48560C}" type="pres">
      <dgm:prSet presAssocID="{05BB8886-7B2C-4933-8544-D872508B575F}" presName="Name30" presStyleCnt="0"/>
      <dgm:spPr/>
    </dgm:pt>
    <dgm:pt modelId="{FE21E632-4550-484E-B37E-894275EA7E02}" type="pres">
      <dgm:prSet presAssocID="{05BB8886-7B2C-4933-8544-D872508B575F}" presName="level2Shape" presStyleLbl="node3" presStyleIdx="1" presStyleCnt="3" custScaleX="131885" custLinFactNeighborX="48350" custLinFactNeighborY="-45735"/>
      <dgm:spPr/>
    </dgm:pt>
    <dgm:pt modelId="{C6D01B68-FADF-491E-A7BE-EDCBF7790E98}" type="pres">
      <dgm:prSet presAssocID="{05BB8886-7B2C-4933-8544-D872508B575F}" presName="hierChild3" presStyleCnt="0"/>
      <dgm:spPr/>
    </dgm:pt>
    <dgm:pt modelId="{BB488842-FF22-4A8B-B2A2-C11BB88BF74A}" type="pres">
      <dgm:prSet presAssocID="{42B6DFC0-0E37-406F-8694-97086F33EC0A}" presName="Name25" presStyleLbl="parChTrans1D2" presStyleIdx="1" presStyleCnt="3"/>
      <dgm:spPr/>
    </dgm:pt>
    <dgm:pt modelId="{496B1524-2122-4435-867E-168DACF1C472}" type="pres">
      <dgm:prSet presAssocID="{42B6DFC0-0E37-406F-8694-97086F33EC0A}" presName="connTx" presStyleLbl="parChTrans1D2" presStyleIdx="1" presStyleCnt="3"/>
      <dgm:spPr/>
    </dgm:pt>
    <dgm:pt modelId="{D38FEFEC-4A00-4A90-AAC7-AC6DCE9E2E2C}" type="pres">
      <dgm:prSet presAssocID="{D3DAEE3A-1361-4DCC-9D3A-5EB43751C789}" presName="Name30" presStyleCnt="0"/>
      <dgm:spPr/>
    </dgm:pt>
    <dgm:pt modelId="{43080F1E-A310-4AF5-8CA2-9FBBCC4C3D69}" type="pres">
      <dgm:prSet presAssocID="{D3DAEE3A-1361-4DCC-9D3A-5EB43751C789}" presName="level2Shape" presStyleLbl="node2" presStyleIdx="1" presStyleCnt="3" custScaleX="117349" custLinFactNeighborX="31433" custLinFactNeighborY="-70610"/>
      <dgm:spPr/>
    </dgm:pt>
    <dgm:pt modelId="{C19683A5-5926-45F2-8B35-CD7F5F52558D}" type="pres">
      <dgm:prSet presAssocID="{D3DAEE3A-1361-4DCC-9D3A-5EB43751C789}" presName="hierChild3" presStyleCnt="0"/>
      <dgm:spPr/>
    </dgm:pt>
    <dgm:pt modelId="{C95EAF83-76D5-474E-BB07-654A020BB3AD}" type="pres">
      <dgm:prSet presAssocID="{73563574-8946-4711-AB21-CB5CB84BBD25}" presName="Name25" presStyleLbl="parChTrans1D2" presStyleIdx="2" presStyleCnt="3"/>
      <dgm:spPr/>
    </dgm:pt>
    <dgm:pt modelId="{3257A524-659F-4FBD-9EB5-E1C6D7E78675}" type="pres">
      <dgm:prSet presAssocID="{73563574-8946-4711-AB21-CB5CB84BBD25}" presName="connTx" presStyleLbl="parChTrans1D2" presStyleIdx="2" presStyleCnt="3"/>
      <dgm:spPr/>
    </dgm:pt>
    <dgm:pt modelId="{225A6DE5-F1BD-40EC-B0FE-D6D94E29F7AB}" type="pres">
      <dgm:prSet presAssocID="{4A7FAF57-D436-46BF-9DF2-1599A997007C}" presName="Name30" presStyleCnt="0"/>
      <dgm:spPr/>
    </dgm:pt>
    <dgm:pt modelId="{4F56A7B9-78C2-4B03-AE1F-1E7BB0BA1B23}" type="pres">
      <dgm:prSet presAssocID="{4A7FAF57-D436-46BF-9DF2-1599A997007C}" presName="level2Shape" presStyleLbl="node2" presStyleIdx="2" presStyleCnt="3" custLinFactNeighborX="40108" custLinFactNeighborY="-58951"/>
      <dgm:spPr/>
    </dgm:pt>
    <dgm:pt modelId="{DC032651-A915-47DE-B2FE-CAF7A1D2EB43}" type="pres">
      <dgm:prSet presAssocID="{4A7FAF57-D436-46BF-9DF2-1599A997007C}" presName="hierChild3" presStyleCnt="0"/>
      <dgm:spPr/>
    </dgm:pt>
    <dgm:pt modelId="{FB3169DB-7CEE-455D-BACA-F51DFA824B75}" type="pres">
      <dgm:prSet presAssocID="{A54C0DBD-645C-475A-8778-5FEFB95D5664}" presName="Name25" presStyleLbl="parChTrans1D3" presStyleIdx="2" presStyleCnt="3"/>
      <dgm:spPr/>
    </dgm:pt>
    <dgm:pt modelId="{FAD7D7AB-6B7F-478D-B87B-A2E343C2E950}" type="pres">
      <dgm:prSet presAssocID="{A54C0DBD-645C-475A-8778-5FEFB95D5664}" presName="connTx" presStyleLbl="parChTrans1D3" presStyleIdx="2" presStyleCnt="3"/>
      <dgm:spPr/>
    </dgm:pt>
    <dgm:pt modelId="{901E82FD-A68A-49FA-A178-02D450976DD0}" type="pres">
      <dgm:prSet presAssocID="{1758BC49-7D12-4B9F-A96B-ECF561A87E8B}" presName="Name30" presStyleCnt="0"/>
      <dgm:spPr/>
    </dgm:pt>
    <dgm:pt modelId="{D48EAF9E-0916-4899-9B65-6481263B02B2}" type="pres">
      <dgm:prSet presAssocID="{1758BC49-7D12-4B9F-A96B-ECF561A87E8B}" presName="level2Shape" presStyleLbl="node3" presStyleIdx="2" presStyleCnt="3" custScaleX="117587" custLinFactNeighborX="48025" custLinFactNeighborY="-97310"/>
      <dgm:spPr/>
    </dgm:pt>
    <dgm:pt modelId="{CA4F84BF-AACD-4F6D-A539-DC485F92010C}" type="pres">
      <dgm:prSet presAssocID="{1758BC49-7D12-4B9F-A96B-ECF561A87E8B}" presName="hierChild3" presStyleCnt="0"/>
      <dgm:spPr/>
    </dgm:pt>
    <dgm:pt modelId="{A634FC79-7D30-4A47-82B8-7F93AC25E053}" type="pres">
      <dgm:prSet presAssocID="{38C12D75-DE7E-4C1B-92F6-581D22200B79}" presName="bgShapesFlow" presStyleCnt="0"/>
      <dgm:spPr/>
    </dgm:pt>
    <dgm:pt modelId="{6B5F1F57-0E94-4AD4-9963-CFA1AB868732}" type="pres">
      <dgm:prSet presAssocID="{CD24E5B9-7459-4015-973D-AEEBB5292129}" presName="rectComp" presStyleCnt="0"/>
      <dgm:spPr/>
    </dgm:pt>
    <dgm:pt modelId="{C6871E9F-CC55-4184-A05B-180C7AE76E5E}" type="pres">
      <dgm:prSet presAssocID="{CD24E5B9-7459-4015-973D-AEEBB5292129}" presName="bgRect" presStyleLbl="bgShp" presStyleIdx="0" presStyleCnt="3" custScaleX="125461" custScaleY="75772" custLinFactNeighborX="-3802"/>
      <dgm:spPr/>
    </dgm:pt>
    <dgm:pt modelId="{5B5031F1-3034-4939-9637-0AE2A22D7DD0}" type="pres">
      <dgm:prSet presAssocID="{CD24E5B9-7459-4015-973D-AEEBB5292129}" presName="bgRectTx" presStyleLbl="bgShp" presStyleIdx="0" presStyleCnt="3">
        <dgm:presLayoutVars>
          <dgm:bulletEnabled val="1"/>
        </dgm:presLayoutVars>
      </dgm:prSet>
      <dgm:spPr/>
    </dgm:pt>
    <dgm:pt modelId="{46628387-14B8-4ADA-BB09-B6349ECFECB0}" type="pres">
      <dgm:prSet presAssocID="{CD24E5B9-7459-4015-973D-AEEBB5292129}" presName="spComp" presStyleCnt="0"/>
      <dgm:spPr/>
    </dgm:pt>
    <dgm:pt modelId="{E612E055-736D-4853-80B6-E546FC127A5B}" type="pres">
      <dgm:prSet presAssocID="{CD24E5B9-7459-4015-973D-AEEBB5292129}" presName="hSp" presStyleCnt="0"/>
      <dgm:spPr/>
    </dgm:pt>
    <dgm:pt modelId="{C46A6007-E35F-43AA-B78C-E4B2A6D6D2AA}" type="pres">
      <dgm:prSet presAssocID="{FD568BBC-46CB-4B78-9419-4E668CAC9689}" presName="rectComp" presStyleCnt="0"/>
      <dgm:spPr/>
    </dgm:pt>
    <dgm:pt modelId="{DE537AE0-CA8B-4784-AA43-E9EEFA2A3295}" type="pres">
      <dgm:prSet presAssocID="{FD568BBC-46CB-4B78-9419-4E668CAC9689}" presName="bgRect" presStyleLbl="bgShp" presStyleIdx="1" presStyleCnt="3" custScaleX="112530" custScaleY="84706" custLinFactNeighborX="774" custLinFactNeighborY="-4314"/>
      <dgm:spPr/>
    </dgm:pt>
    <dgm:pt modelId="{827AC398-FDC2-4400-B085-CAD1BD7434B0}" type="pres">
      <dgm:prSet presAssocID="{FD568BBC-46CB-4B78-9419-4E668CAC9689}" presName="bgRectTx" presStyleLbl="bgShp" presStyleIdx="1" presStyleCnt="3">
        <dgm:presLayoutVars>
          <dgm:bulletEnabled val="1"/>
        </dgm:presLayoutVars>
      </dgm:prSet>
      <dgm:spPr/>
    </dgm:pt>
    <dgm:pt modelId="{08CFB617-85D2-4C71-B93C-9894AC0BC768}" type="pres">
      <dgm:prSet presAssocID="{FD568BBC-46CB-4B78-9419-4E668CAC9689}" presName="spComp" presStyleCnt="0"/>
      <dgm:spPr/>
    </dgm:pt>
    <dgm:pt modelId="{E6B05388-4EB4-4CC5-B8C2-8BA35A07DDAF}" type="pres">
      <dgm:prSet presAssocID="{FD568BBC-46CB-4B78-9419-4E668CAC9689}" presName="hSp" presStyleCnt="0"/>
      <dgm:spPr/>
    </dgm:pt>
    <dgm:pt modelId="{4D050B9E-953D-4E23-9F0D-24BDBC55357D}" type="pres">
      <dgm:prSet presAssocID="{80D98A5E-D60C-4A93-9DAA-13F819B67E9C}" presName="rectComp" presStyleCnt="0"/>
      <dgm:spPr/>
    </dgm:pt>
    <dgm:pt modelId="{23FF3950-591F-4E74-8163-0A9B21433446}" type="pres">
      <dgm:prSet presAssocID="{80D98A5E-D60C-4A93-9DAA-13F819B67E9C}" presName="bgRect" presStyleLbl="bgShp" presStyleIdx="2" presStyleCnt="3" custScaleX="128855" custScaleY="94155" custLinFactNeighborX="2779" custLinFactNeighborY="-2923"/>
      <dgm:spPr/>
    </dgm:pt>
    <dgm:pt modelId="{DC674CF4-DBC4-4AD4-86B3-5825FAF71EAD}" type="pres">
      <dgm:prSet presAssocID="{80D98A5E-D60C-4A93-9DAA-13F819B67E9C}" presName="bgRectTx" presStyleLbl="bgShp" presStyleIdx="2" presStyleCnt="3">
        <dgm:presLayoutVars>
          <dgm:bulletEnabled val="1"/>
        </dgm:presLayoutVars>
      </dgm:prSet>
      <dgm:spPr/>
    </dgm:pt>
  </dgm:ptLst>
  <dgm:cxnLst>
    <dgm:cxn modelId="{56D81113-22F1-4C96-BF07-6C83BAA52B49}" type="presOf" srcId="{FD568BBC-46CB-4B78-9419-4E668CAC9689}" destId="{827AC398-FDC2-4400-B085-CAD1BD7434B0}" srcOrd="1" destOrd="0" presId="urn:microsoft.com/office/officeart/2005/8/layout/hierarchy5"/>
    <dgm:cxn modelId="{9DC7C119-61F9-4117-A8A4-DC08A3ACF185}" type="presOf" srcId="{A54C0DBD-645C-475A-8778-5FEFB95D5664}" destId="{FAD7D7AB-6B7F-478D-B87B-A2E343C2E950}" srcOrd="1" destOrd="0" presId="urn:microsoft.com/office/officeart/2005/8/layout/hierarchy5"/>
    <dgm:cxn modelId="{CF3BD221-20EA-4A44-8B42-1B601603944D}" srcId="{B25AE256-7F2E-4FBC-A7C1-A0E2A364C6C1}" destId="{4A7FAF57-D436-46BF-9DF2-1599A997007C}" srcOrd="2" destOrd="0" parTransId="{73563574-8946-4711-AB21-CB5CB84BBD25}" sibTransId="{1CCCF6DD-8E28-4F37-9734-424D570A8E04}"/>
    <dgm:cxn modelId="{0D6E0B26-F9BB-452A-9247-9E877A9AD688}" type="presOf" srcId="{05BB8886-7B2C-4933-8544-D872508B575F}" destId="{FE21E632-4550-484E-B37E-894275EA7E02}" srcOrd="0" destOrd="0" presId="urn:microsoft.com/office/officeart/2005/8/layout/hierarchy5"/>
    <dgm:cxn modelId="{BBBE8F26-3AFB-4B3C-921F-682A6F812E62}" srcId="{38C12D75-DE7E-4C1B-92F6-581D22200B79}" destId="{FD568BBC-46CB-4B78-9419-4E668CAC9689}" srcOrd="2" destOrd="0" parTransId="{6BBFA68A-BEC8-4F28-A5B5-31E28D793882}" sibTransId="{E2D61B4A-1042-4375-A96F-D97D5985B8D1}"/>
    <dgm:cxn modelId="{A97CFE2C-C94E-4039-A715-2D1C918998D0}" type="presOf" srcId="{09B6DF88-6779-4878-9217-4190FE4A08E1}" destId="{16A5C352-57AC-430A-B176-4F37BF147E75}" srcOrd="1" destOrd="0" presId="urn:microsoft.com/office/officeart/2005/8/layout/hierarchy5"/>
    <dgm:cxn modelId="{BB155C36-F917-440B-82C4-670CA7F26750}" type="presOf" srcId="{B0417E0D-E6C0-4BB5-9E74-A1E6A17821F3}" destId="{56BC034E-EB06-4DB3-B8EA-E011A0DD25D3}" srcOrd="1" destOrd="0" presId="urn:microsoft.com/office/officeart/2005/8/layout/hierarchy5"/>
    <dgm:cxn modelId="{F373CC36-957E-4343-88B3-2239213AF193}" type="presOf" srcId="{8A6D370C-4D7A-4975-89AE-726BB4759990}" destId="{C08F7417-0615-43AA-8E6D-BFD8E1CE5193}" srcOrd="0" destOrd="0" presId="urn:microsoft.com/office/officeart/2005/8/layout/hierarchy5"/>
    <dgm:cxn modelId="{AAB6F039-9FDF-4140-ACB1-FDB0C6C208B3}" srcId="{8A6D370C-4D7A-4975-89AE-726BB4759990}" destId="{4CEC55BF-8FF3-42C4-AFBA-ADCAB20AB889}" srcOrd="0" destOrd="0" parTransId="{B0417E0D-E6C0-4BB5-9E74-A1E6A17821F3}" sibTransId="{8D55F8B2-33EE-49F9-B3E0-86BC6D8E51BB}"/>
    <dgm:cxn modelId="{2578BE4C-5206-497A-87B1-CBEB2B7FB65A}" type="presOf" srcId="{80D98A5E-D60C-4A93-9DAA-13F819B67E9C}" destId="{23FF3950-591F-4E74-8163-0A9B21433446}" srcOrd="0" destOrd="0" presId="urn:microsoft.com/office/officeart/2005/8/layout/hierarchy5"/>
    <dgm:cxn modelId="{49F22351-3482-4B84-AF61-263212EA3F68}" type="presOf" srcId="{FD568BBC-46CB-4B78-9419-4E668CAC9689}" destId="{DE537AE0-CA8B-4784-AA43-E9EEFA2A3295}" srcOrd="0" destOrd="0" presId="urn:microsoft.com/office/officeart/2005/8/layout/hierarchy5"/>
    <dgm:cxn modelId="{6B4EE66A-D454-438C-BDE7-DC0001C16948}" srcId="{38C12D75-DE7E-4C1B-92F6-581D22200B79}" destId="{CD24E5B9-7459-4015-973D-AEEBB5292129}" srcOrd="1" destOrd="0" parTransId="{917E26E8-54C7-4600-9F4C-44C9D203CEF8}" sibTransId="{61CA8C27-7D83-40E5-B1E5-B79C08A247AA}"/>
    <dgm:cxn modelId="{DE284172-E83C-41B6-862C-CEE48E2213AC}" srcId="{38C12D75-DE7E-4C1B-92F6-581D22200B79}" destId="{80D98A5E-D60C-4A93-9DAA-13F819B67E9C}" srcOrd="3" destOrd="0" parTransId="{F034370E-4A12-4D74-8A7F-F3680D7C2603}" sibTransId="{3FAEED4B-9B91-45A3-94C0-95C300AC274E}"/>
    <dgm:cxn modelId="{6286B984-E544-48C8-A779-7F7AC1FBCAE6}" type="presOf" srcId="{A54C0DBD-645C-475A-8778-5FEFB95D5664}" destId="{FB3169DB-7CEE-455D-BACA-F51DFA824B75}" srcOrd="0" destOrd="0" presId="urn:microsoft.com/office/officeart/2005/8/layout/hierarchy5"/>
    <dgm:cxn modelId="{BEDD1387-476F-438B-BF0E-A7DD596EF70B}" type="presOf" srcId="{1758BC49-7D12-4B9F-A96B-ECF561A87E8B}" destId="{D48EAF9E-0916-4899-9B65-6481263B02B2}" srcOrd="0" destOrd="0" presId="urn:microsoft.com/office/officeart/2005/8/layout/hierarchy5"/>
    <dgm:cxn modelId="{98A85088-BA04-43AA-B0D2-CAE52D81054C}" type="presOf" srcId="{D3DAEE3A-1361-4DCC-9D3A-5EB43751C789}" destId="{43080F1E-A310-4AF5-8CA2-9FBBCC4C3D69}" srcOrd="0" destOrd="0" presId="urn:microsoft.com/office/officeart/2005/8/layout/hierarchy5"/>
    <dgm:cxn modelId="{2F79238E-CAB8-46B9-A07F-B73E4754A9B4}" type="presOf" srcId="{38C12D75-DE7E-4C1B-92F6-581D22200B79}" destId="{F1B5020A-2ED4-4FA5-9F9B-00416B1B729F}" srcOrd="0" destOrd="0" presId="urn:microsoft.com/office/officeart/2005/8/layout/hierarchy5"/>
    <dgm:cxn modelId="{1742E193-FB68-4955-A928-0DEDDFD4611A}" srcId="{38C12D75-DE7E-4C1B-92F6-581D22200B79}" destId="{B25AE256-7F2E-4FBC-A7C1-A0E2A364C6C1}" srcOrd="0" destOrd="0" parTransId="{4E269C36-DFF5-4E44-828B-87A25116B5D6}" sibTransId="{EABDE831-0135-42A4-9EF3-F9425BD0E7BB}"/>
    <dgm:cxn modelId="{15D12598-E07A-4135-9ECC-E79A2A455E7D}" type="presOf" srcId="{4CEC55BF-8FF3-42C4-AFBA-ADCAB20AB889}" destId="{AAC8B32A-A667-4D21-B122-E8DCCFB90D04}" srcOrd="0" destOrd="0" presId="urn:microsoft.com/office/officeart/2005/8/layout/hierarchy5"/>
    <dgm:cxn modelId="{4EA8AA9A-E220-4F27-8B10-A74D4FF3A884}" type="presOf" srcId="{73563574-8946-4711-AB21-CB5CB84BBD25}" destId="{3257A524-659F-4FBD-9EB5-E1C6D7E78675}" srcOrd="1" destOrd="0" presId="urn:microsoft.com/office/officeart/2005/8/layout/hierarchy5"/>
    <dgm:cxn modelId="{D5537B9E-A1BB-4C79-8399-9912506B4693}" srcId="{4A7FAF57-D436-46BF-9DF2-1599A997007C}" destId="{1758BC49-7D12-4B9F-A96B-ECF561A87E8B}" srcOrd="0" destOrd="0" parTransId="{A54C0DBD-645C-475A-8778-5FEFB95D5664}" sibTransId="{7C72B62F-E017-44A4-B4EE-B311C77271D4}"/>
    <dgm:cxn modelId="{FD05C1AF-A4D9-4E27-9876-CC5215D4C5D9}" srcId="{B25AE256-7F2E-4FBC-A7C1-A0E2A364C6C1}" destId="{D3DAEE3A-1361-4DCC-9D3A-5EB43751C789}" srcOrd="1" destOrd="0" parTransId="{42B6DFC0-0E37-406F-8694-97086F33EC0A}" sibTransId="{68714CA1-3D92-416C-A148-CFEFF766AAF8}"/>
    <dgm:cxn modelId="{B5FE3BB0-1AAA-4914-BFD1-9061042FF112}" type="presOf" srcId="{80D98A5E-D60C-4A93-9DAA-13F819B67E9C}" destId="{DC674CF4-DBC4-4AD4-86B3-5825FAF71EAD}" srcOrd="1" destOrd="0" presId="urn:microsoft.com/office/officeart/2005/8/layout/hierarchy5"/>
    <dgm:cxn modelId="{9C0622B8-79E4-4BD1-AEB4-DF52D5C091A0}" type="presOf" srcId="{73563574-8946-4711-AB21-CB5CB84BBD25}" destId="{C95EAF83-76D5-474E-BB07-654A020BB3AD}" srcOrd="0" destOrd="0" presId="urn:microsoft.com/office/officeart/2005/8/layout/hierarchy5"/>
    <dgm:cxn modelId="{96DDDEB8-2D54-49D4-90EA-F2DD7591D5FA}" srcId="{8A6D370C-4D7A-4975-89AE-726BB4759990}" destId="{05BB8886-7B2C-4933-8544-D872508B575F}" srcOrd="1" destOrd="0" parTransId="{92E3C129-594B-47B3-9FA3-D5D665D33701}" sibTransId="{4C50D44B-7483-47B3-9F23-B4DE2AB71225}"/>
    <dgm:cxn modelId="{BFEB19CD-16AB-4F0F-A5EE-C913C40DFA64}" type="presOf" srcId="{92E3C129-594B-47B3-9FA3-D5D665D33701}" destId="{53551541-8E4B-4EAF-9CDE-50ADF3D0F71F}" srcOrd="1" destOrd="0" presId="urn:microsoft.com/office/officeart/2005/8/layout/hierarchy5"/>
    <dgm:cxn modelId="{8F2F9FD6-9A8D-41B6-83AF-95202CCC05C9}" type="presOf" srcId="{09B6DF88-6779-4878-9217-4190FE4A08E1}" destId="{766EF21C-8E22-44C3-8BA2-297EDDB11A02}" srcOrd="0" destOrd="0" presId="urn:microsoft.com/office/officeart/2005/8/layout/hierarchy5"/>
    <dgm:cxn modelId="{1F0A0ADA-1F6A-4F6D-91C4-E95C0CC24DFC}" type="presOf" srcId="{CD24E5B9-7459-4015-973D-AEEBB5292129}" destId="{5B5031F1-3034-4939-9637-0AE2A22D7DD0}" srcOrd="1" destOrd="0" presId="urn:microsoft.com/office/officeart/2005/8/layout/hierarchy5"/>
    <dgm:cxn modelId="{410984DE-B986-44B0-9591-898DAA24CA76}" type="presOf" srcId="{4A7FAF57-D436-46BF-9DF2-1599A997007C}" destId="{4F56A7B9-78C2-4B03-AE1F-1E7BB0BA1B23}" srcOrd="0" destOrd="0" presId="urn:microsoft.com/office/officeart/2005/8/layout/hierarchy5"/>
    <dgm:cxn modelId="{EAAC6CE0-E553-4BC3-9B92-A0997134DE9C}" type="presOf" srcId="{B0417E0D-E6C0-4BB5-9E74-A1E6A17821F3}" destId="{55ED8439-5466-4043-86D9-D0D189E38475}" srcOrd="0" destOrd="0" presId="urn:microsoft.com/office/officeart/2005/8/layout/hierarchy5"/>
    <dgm:cxn modelId="{57B247E4-BC8B-49EE-BA41-710F5CDE27DC}" type="presOf" srcId="{B25AE256-7F2E-4FBC-A7C1-A0E2A364C6C1}" destId="{1605F2C3-A00D-4C67-85F0-F828DBA9A48C}" srcOrd="0" destOrd="0" presId="urn:microsoft.com/office/officeart/2005/8/layout/hierarchy5"/>
    <dgm:cxn modelId="{14980CE7-FD74-428B-86C2-2E26DF42BF22}" type="presOf" srcId="{92E3C129-594B-47B3-9FA3-D5D665D33701}" destId="{52D240B1-1CE8-48D6-A03E-9C5CD2A9DD6E}" srcOrd="0" destOrd="0" presId="urn:microsoft.com/office/officeart/2005/8/layout/hierarchy5"/>
    <dgm:cxn modelId="{D16DABEB-96A6-4133-B6A1-29865507C328}" type="presOf" srcId="{42B6DFC0-0E37-406F-8694-97086F33EC0A}" destId="{BB488842-FF22-4A8B-B2A2-C11BB88BF74A}" srcOrd="0" destOrd="0" presId="urn:microsoft.com/office/officeart/2005/8/layout/hierarchy5"/>
    <dgm:cxn modelId="{13145DED-7590-4DCD-9ACB-596C6FEF58E1}" type="presOf" srcId="{42B6DFC0-0E37-406F-8694-97086F33EC0A}" destId="{496B1524-2122-4435-867E-168DACF1C472}" srcOrd="1" destOrd="0" presId="urn:microsoft.com/office/officeart/2005/8/layout/hierarchy5"/>
    <dgm:cxn modelId="{439250F9-AB5B-47E7-B5E0-E16599FE4FD9}" srcId="{B25AE256-7F2E-4FBC-A7C1-A0E2A364C6C1}" destId="{8A6D370C-4D7A-4975-89AE-726BB4759990}" srcOrd="0" destOrd="0" parTransId="{09B6DF88-6779-4878-9217-4190FE4A08E1}" sibTransId="{987889F5-0195-4757-A062-6CB0828818C8}"/>
    <dgm:cxn modelId="{E22EC1F9-FF70-473D-A657-018877876632}" type="presOf" srcId="{CD24E5B9-7459-4015-973D-AEEBB5292129}" destId="{C6871E9F-CC55-4184-A05B-180C7AE76E5E}" srcOrd="0" destOrd="0" presId="urn:microsoft.com/office/officeart/2005/8/layout/hierarchy5"/>
    <dgm:cxn modelId="{00F75C81-FAFB-4A61-90DB-5E79535C9728}" type="presParOf" srcId="{F1B5020A-2ED4-4FA5-9F9B-00416B1B729F}" destId="{71A648BA-FD8D-413C-A952-29DF170A2F1F}" srcOrd="0" destOrd="0" presId="urn:microsoft.com/office/officeart/2005/8/layout/hierarchy5"/>
    <dgm:cxn modelId="{75991340-2DFE-43D6-A439-4FA414E57F8E}" type="presParOf" srcId="{71A648BA-FD8D-413C-A952-29DF170A2F1F}" destId="{4BB90273-918F-4396-B238-1635CDA87B44}" srcOrd="0" destOrd="0" presId="urn:microsoft.com/office/officeart/2005/8/layout/hierarchy5"/>
    <dgm:cxn modelId="{AE6172D8-CE3B-4DC8-BCD2-13B22A1B43F7}" type="presParOf" srcId="{71A648BA-FD8D-413C-A952-29DF170A2F1F}" destId="{574D53F8-0561-401A-AF6B-F10A83BE410C}" srcOrd="1" destOrd="0" presId="urn:microsoft.com/office/officeart/2005/8/layout/hierarchy5"/>
    <dgm:cxn modelId="{91E485EA-2D5C-4F47-89D6-46956C443BD8}" type="presParOf" srcId="{574D53F8-0561-401A-AF6B-F10A83BE410C}" destId="{E76F0749-FC93-4046-AD1F-D71AE2D15B40}" srcOrd="0" destOrd="0" presId="urn:microsoft.com/office/officeart/2005/8/layout/hierarchy5"/>
    <dgm:cxn modelId="{33C485D2-5484-4985-A6BF-498547447558}" type="presParOf" srcId="{E76F0749-FC93-4046-AD1F-D71AE2D15B40}" destId="{1605F2C3-A00D-4C67-85F0-F828DBA9A48C}" srcOrd="0" destOrd="0" presId="urn:microsoft.com/office/officeart/2005/8/layout/hierarchy5"/>
    <dgm:cxn modelId="{78256DD8-7D9E-48C8-9424-11C2D08CA86A}" type="presParOf" srcId="{E76F0749-FC93-4046-AD1F-D71AE2D15B40}" destId="{EB1FE555-D099-4B45-AA5A-9112B8EEF956}" srcOrd="1" destOrd="0" presId="urn:microsoft.com/office/officeart/2005/8/layout/hierarchy5"/>
    <dgm:cxn modelId="{2B26474D-1CA5-446A-BEA2-D6680DCAF45B}" type="presParOf" srcId="{EB1FE555-D099-4B45-AA5A-9112B8EEF956}" destId="{766EF21C-8E22-44C3-8BA2-297EDDB11A02}" srcOrd="0" destOrd="0" presId="urn:microsoft.com/office/officeart/2005/8/layout/hierarchy5"/>
    <dgm:cxn modelId="{844F1FE3-8876-43B1-8890-F01DE7A4EFA6}" type="presParOf" srcId="{766EF21C-8E22-44C3-8BA2-297EDDB11A02}" destId="{16A5C352-57AC-430A-B176-4F37BF147E75}" srcOrd="0" destOrd="0" presId="urn:microsoft.com/office/officeart/2005/8/layout/hierarchy5"/>
    <dgm:cxn modelId="{15895157-AD83-474A-9020-D600B9108373}" type="presParOf" srcId="{EB1FE555-D099-4B45-AA5A-9112B8EEF956}" destId="{F60F857D-E78B-407D-8458-541996979649}" srcOrd="1" destOrd="0" presId="urn:microsoft.com/office/officeart/2005/8/layout/hierarchy5"/>
    <dgm:cxn modelId="{C2995553-B6A8-49E3-AE9B-A0C555CCC971}" type="presParOf" srcId="{F60F857D-E78B-407D-8458-541996979649}" destId="{C08F7417-0615-43AA-8E6D-BFD8E1CE5193}" srcOrd="0" destOrd="0" presId="urn:microsoft.com/office/officeart/2005/8/layout/hierarchy5"/>
    <dgm:cxn modelId="{53D39C9A-8407-48A0-8CF2-8F1EC0D7DAF8}" type="presParOf" srcId="{F60F857D-E78B-407D-8458-541996979649}" destId="{66E6DB2D-A125-4FB8-9CE9-42B5558E1849}" srcOrd="1" destOrd="0" presId="urn:microsoft.com/office/officeart/2005/8/layout/hierarchy5"/>
    <dgm:cxn modelId="{F1BC1463-60AF-44CB-91EA-B657203B713E}" type="presParOf" srcId="{66E6DB2D-A125-4FB8-9CE9-42B5558E1849}" destId="{55ED8439-5466-4043-86D9-D0D189E38475}" srcOrd="0" destOrd="0" presId="urn:microsoft.com/office/officeart/2005/8/layout/hierarchy5"/>
    <dgm:cxn modelId="{68AA841F-32A6-4C84-8D14-2F17A989EDC5}" type="presParOf" srcId="{55ED8439-5466-4043-86D9-D0D189E38475}" destId="{56BC034E-EB06-4DB3-B8EA-E011A0DD25D3}" srcOrd="0" destOrd="0" presId="urn:microsoft.com/office/officeart/2005/8/layout/hierarchy5"/>
    <dgm:cxn modelId="{56CD80C0-C78D-40F6-96DD-4BCC92AF1639}" type="presParOf" srcId="{66E6DB2D-A125-4FB8-9CE9-42B5558E1849}" destId="{41209EB5-CA98-4E36-90FD-56C57EE5B402}" srcOrd="1" destOrd="0" presId="urn:microsoft.com/office/officeart/2005/8/layout/hierarchy5"/>
    <dgm:cxn modelId="{50C11DDE-E36E-439B-B7C6-910EFE2BCCCE}" type="presParOf" srcId="{41209EB5-CA98-4E36-90FD-56C57EE5B402}" destId="{AAC8B32A-A667-4D21-B122-E8DCCFB90D04}" srcOrd="0" destOrd="0" presId="urn:microsoft.com/office/officeart/2005/8/layout/hierarchy5"/>
    <dgm:cxn modelId="{92505951-6EFF-4DE0-A000-631DA6159843}" type="presParOf" srcId="{41209EB5-CA98-4E36-90FD-56C57EE5B402}" destId="{FF78FB7D-826D-4AA4-8A61-485D3F5C599C}" srcOrd="1" destOrd="0" presId="urn:microsoft.com/office/officeart/2005/8/layout/hierarchy5"/>
    <dgm:cxn modelId="{6BBB4953-516B-4884-871D-0FFB992F203A}" type="presParOf" srcId="{66E6DB2D-A125-4FB8-9CE9-42B5558E1849}" destId="{52D240B1-1CE8-48D6-A03E-9C5CD2A9DD6E}" srcOrd="2" destOrd="0" presId="urn:microsoft.com/office/officeart/2005/8/layout/hierarchy5"/>
    <dgm:cxn modelId="{D182BADD-D5F2-4D01-862D-8CEDA253B3F1}" type="presParOf" srcId="{52D240B1-1CE8-48D6-A03E-9C5CD2A9DD6E}" destId="{53551541-8E4B-4EAF-9CDE-50ADF3D0F71F}" srcOrd="0" destOrd="0" presId="urn:microsoft.com/office/officeart/2005/8/layout/hierarchy5"/>
    <dgm:cxn modelId="{6572FE31-B154-45A3-8909-0B726D7A7DAB}" type="presParOf" srcId="{66E6DB2D-A125-4FB8-9CE9-42B5558E1849}" destId="{74055430-8B43-40F3-80C4-66650F48560C}" srcOrd="3" destOrd="0" presId="urn:microsoft.com/office/officeart/2005/8/layout/hierarchy5"/>
    <dgm:cxn modelId="{CCF85BF5-E79C-4C43-8C5E-28694D17F7A3}" type="presParOf" srcId="{74055430-8B43-40F3-80C4-66650F48560C}" destId="{FE21E632-4550-484E-B37E-894275EA7E02}" srcOrd="0" destOrd="0" presId="urn:microsoft.com/office/officeart/2005/8/layout/hierarchy5"/>
    <dgm:cxn modelId="{9224A57C-CB57-49F0-8A69-AD5F10423FC8}" type="presParOf" srcId="{74055430-8B43-40F3-80C4-66650F48560C}" destId="{C6D01B68-FADF-491E-A7BE-EDCBF7790E98}" srcOrd="1" destOrd="0" presId="urn:microsoft.com/office/officeart/2005/8/layout/hierarchy5"/>
    <dgm:cxn modelId="{5A572DD0-C742-41C7-B7BB-5D1D8FCA1B1B}" type="presParOf" srcId="{EB1FE555-D099-4B45-AA5A-9112B8EEF956}" destId="{BB488842-FF22-4A8B-B2A2-C11BB88BF74A}" srcOrd="2" destOrd="0" presId="urn:microsoft.com/office/officeart/2005/8/layout/hierarchy5"/>
    <dgm:cxn modelId="{2BBF3A71-58CE-47D6-B288-244ED93F8763}" type="presParOf" srcId="{BB488842-FF22-4A8B-B2A2-C11BB88BF74A}" destId="{496B1524-2122-4435-867E-168DACF1C472}" srcOrd="0" destOrd="0" presId="urn:microsoft.com/office/officeart/2005/8/layout/hierarchy5"/>
    <dgm:cxn modelId="{12436E34-95E2-487E-84B4-BA093284D29D}" type="presParOf" srcId="{EB1FE555-D099-4B45-AA5A-9112B8EEF956}" destId="{D38FEFEC-4A00-4A90-AAC7-AC6DCE9E2E2C}" srcOrd="3" destOrd="0" presId="urn:microsoft.com/office/officeart/2005/8/layout/hierarchy5"/>
    <dgm:cxn modelId="{B4B320DB-1441-4064-A19F-942C74A73EAA}" type="presParOf" srcId="{D38FEFEC-4A00-4A90-AAC7-AC6DCE9E2E2C}" destId="{43080F1E-A310-4AF5-8CA2-9FBBCC4C3D69}" srcOrd="0" destOrd="0" presId="urn:microsoft.com/office/officeart/2005/8/layout/hierarchy5"/>
    <dgm:cxn modelId="{4FA3B3D7-E724-4A1E-94DE-9BDA63E09A46}" type="presParOf" srcId="{D38FEFEC-4A00-4A90-AAC7-AC6DCE9E2E2C}" destId="{C19683A5-5926-45F2-8B35-CD7F5F52558D}" srcOrd="1" destOrd="0" presId="urn:microsoft.com/office/officeart/2005/8/layout/hierarchy5"/>
    <dgm:cxn modelId="{DA3B05E2-EAF6-476E-9BF5-4A2DDDD3A323}" type="presParOf" srcId="{EB1FE555-D099-4B45-AA5A-9112B8EEF956}" destId="{C95EAF83-76D5-474E-BB07-654A020BB3AD}" srcOrd="4" destOrd="0" presId="urn:microsoft.com/office/officeart/2005/8/layout/hierarchy5"/>
    <dgm:cxn modelId="{47815624-8DBE-46AC-BD80-7C84124FDAFA}" type="presParOf" srcId="{C95EAF83-76D5-474E-BB07-654A020BB3AD}" destId="{3257A524-659F-4FBD-9EB5-E1C6D7E78675}" srcOrd="0" destOrd="0" presId="urn:microsoft.com/office/officeart/2005/8/layout/hierarchy5"/>
    <dgm:cxn modelId="{B6D62C6B-07DA-420A-996C-95F43A8A5520}" type="presParOf" srcId="{EB1FE555-D099-4B45-AA5A-9112B8EEF956}" destId="{225A6DE5-F1BD-40EC-B0FE-D6D94E29F7AB}" srcOrd="5" destOrd="0" presId="urn:microsoft.com/office/officeart/2005/8/layout/hierarchy5"/>
    <dgm:cxn modelId="{0B236CA9-5E8D-405A-9B9E-B1BC4DB06A42}" type="presParOf" srcId="{225A6DE5-F1BD-40EC-B0FE-D6D94E29F7AB}" destId="{4F56A7B9-78C2-4B03-AE1F-1E7BB0BA1B23}" srcOrd="0" destOrd="0" presId="urn:microsoft.com/office/officeart/2005/8/layout/hierarchy5"/>
    <dgm:cxn modelId="{2852F5CE-0413-43A1-BD87-52730BBB2A6E}" type="presParOf" srcId="{225A6DE5-F1BD-40EC-B0FE-D6D94E29F7AB}" destId="{DC032651-A915-47DE-B2FE-CAF7A1D2EB43}" srcOrd="1" destOrd="0" presId="urn:microsoft.com/office/officeart/2005/8/layout/hierarchy5"/>
    <dgm:cxn modelId="{E7B06D21-17F6-42D4-A919-944D2ABC4F14}" type="presParOf" srcId="{DC032651-A915-47DE-B2FE-CAF7A1D2EB43}" destId="{FB3169DB-7CEE-455D-BACA-F51DFA824B75}" srcOrd="0" destOrd="0" presId="urn:microsoft.com/office/officeart/2005/8/layout/hierarchy5"/>
    <dgm:cxn modelId="{70ED4FDF-2933-4076-A716-AC52F91BD67E}" type="presParOf" srcId="{FB3169DB-7CEE-455D-BACA-F51DFA824B75}" destId="{FAD7D7AB-6B7F-478D-B87B-A2E343C2E950}" srcOrd="0" destOrd="0" presId="urn:microsoft.com/office/officeart/2005/8/layout/hierarchy5"/>
    <dgm:cxn modelId="{70485C47-AA60-4C0F-B1D7-F28A0BDC8CF9}" type="presParOf" srcId="{DC032651-A915-47DE-B2FE-CAF7A1D2EB43}" destId="{901E82FD-A68A-49FA-A178-02D450976DD0}" srcOrd="1" destOrd="0" presId="urn:microsoft.com/office/officeart/2005/8/layout/hierarchy5"/>
    <dgm:cxn modelId="{8589C0F8-9DAE-432D-A952-D5F7FD5F83F7}" type="presParOf" srcId="{901E82FD-A68A-49FA-A178-02D450976DD0}" destId="{D48EAF9E-0916-4899-9B65-6481263B02B2}" srcOrd="0" destOrd="0" presId="urn:microsoft.com/office/officeart/2005/8/layout/hierarchy5"/>
    <dgm:cxn modelId="{0B27C967-6A9B-4551-842F-9B944F2FA83B}" type="presParOf" srcId="{901E82FD-A68A-49FA-A178-02D450976DD0}" destId="{CA4F84BF-AACD-4F6D-A539-DC485F92010C}" srcOrd="1" destOrd="0" presId="urn:microsoft.com/office/officeart/2005/8/layout/hierarchy5"/>
    <dgm:cxn modelId="{3A170082-F12D-4FB4-A276-9980F8311810}" type="presParOf" srcId="{F1B5020A-2ED4-4FA5-9F9B-00416B1B729F}" destId="{A634FC79-7D30-4A47-82B8-7F93AC25E053}" srcOrd="1" destOrd="0" presId="urn:microsoft.com/office/officeart/2005/8/layout/hierarchy5"/>
    <dgm:cxn modelId="{DE1F8DA9-798B-4E42-B2F6-FB5939D3F1D3}" type="presParOf" srcId="{A634FC79-7D30-4A47-82B8-7F93AC25E053}" destId="{6B5F1F57-0E94-4AD4-9963-CFA1AB868732}" srcOrd="0" destOrd="0" presId="urn:microsoft.com/office/officeart/2005/8/layout/hierarchy5"/>
    <dgm:cxn modelId="{D1A6BD7C-7440-47F6-9CA3-F86D4FB044C5}" type="presParOf" srcId="{6B5F1F57-0E94-4AD4-9963-CFA1AB868732}" destId="{C6871E9F-CC55-4184-A05B-180C7AE76E5E}" srcOrd="0" destOrd="0" presId="urn:microsoft.com/office/officeart/2005/8/layout/hierarchy5"/>
    <dgm:cxn modelId="{B4BB82F0-12B3-452A-B80D-27455768E2D2}" type="presParOf" srcId="{6B5F1F57-0E94-4AD4-9963-CFA1AB868732}" destId="{5B5031F1-3034-4939-9637-0AE2A22D7DD0}" srcOrd="1" destOrd="0" presId="urn:microsoft.com/office/officeart/2005/8/layout/hierarchy5"/>
    <dgm:cxn modelId="{D6ECCA74-4045-4A5F-B399-7C96C7264CEF}" type="presParOf" srcId="{A634FC79-7D30-4A47-82B8-7F93AC25E053}" destId="{46628387-14B8-4ADA-BB09-B6349ECFECB0}" srcOrd="1" destOrd="0" presId="urn:microsoft.com/office/officeart/2005/8/layout/hierarchy5"/>
    <dgm:cxn modelId="{9427E337-49E1-4353-B91C-207E10C02888}" type="presParOf" srcId="{46628387-14B8-4ADA-BB09-B6349ECFECB0}" destId="{E612E055-736D-4853-80B6-E546FC127A5B}" srcOrd="0" destOrd="0" presId="urn:microsoft.com/office/officeart/2005/8/layout/hierarchy5"/>
    <dgm:cxn modelId="{E9785B0D-3918-48F8-88A7-77E25AC4674A}" type="presParOf" srcId="{A634FC79-7D30-4A47-82B8-7F93AC25E053}" destId="{C46A6007-E35F-43AA-B78C-E4B2A6D6D2AA}" srcOrd="2" destOrd="0" presId="urn:microsoft.com/office/officeart/2005/8/layout/hierarchy5"/>
    <dgm:cxn modelId="{C21792A5-4452-4117-9BAD-8B6E53E43ED0}" type="presParOf" srcId="{C46A6007-E35F-43AA-B78C-E4B2A6D6D2AA}" destId="{DE537AE0-CA8B-4784-AA43-E9EEFA2A3295}" srcOrd="0" destOrd="0" presId="urn:microsoft.com/office/officeart/2005/8/layout/hierarchy5"/>
    <dgm:cxn modelId="{A27F8323-558E-416E-8B46-78324AD463FB}" type="presParOf" srcId="{C46A6007-E35F-43AA-B78C-E4B2A6D6D2AA}" destId="{827AC398-FDC2-4400-B085-CAD1BD7434B0}" srcOrd="1" destOrd="0" presId="urn:microsoft.com/office/officeart/2005/8/layout/hierarchy5"/>
    <dgm:cxn modelId="{54FED586-0DB7-432C-80E6-E2E95E6728EA}" type="presParOf" srcId="{A634FC79-7D30-4A47-82B8-7F93AC25E053}" destId="{08CFB617-85D2-4C71-B93C-9894AC0BC768}" srcOrd="3" destOrd="0" presId="urn:microsoft.com/office/officeart/2005/8/layout/hierarchy5"/>
    <dgm:cxn modelId="{1549F42D-C382-453E-9DEE-879874CAB549}" type="presParOf" srcId="{08CFB617-85D2-4C71-B93C-9894AC0BC768}" destId="{E6B05388-4EB4-4CC5-B8C2-8BA35A07DDAF}" srcOrd="0" destOrd="0" presId="urn:microsoft.com/office/officeart/2005/8/layout/hierarchy5"/>
    <dgm:cxn modelId="{274549AB-9A7A-494E-8DEC-4A43F476D723}" type="presParOf" srcId="{A634FC79-7D30-4A47-82B8-7F93AC25E053}" destId="{4D050B9E-953D-4E23-9F0D-24BDBC55357D}" srcOrd="4" destOrd="0" presId="urn:microsoft.com/office/officeart/2005/8/layout/hierarchy5"/>
    <dgm:cxn modelId="{72B650B7-C105-451C-A419-5DCD1C9F9287}" type="presParOf" srcId="{4D050B9E-953D-4E23-9F0D-24BDBC55357D}" destId="{23FF3950-591F-4E74-8163-0A9B21433446}" srcOrd="0" destOrd="0" presId="urn:microsoft.com/office/officeart/2005/8/layout/hierarchy5"/>
    <dgm:cxn modelId="{9FF52F7A-6B03-4524-B3A5-EE5CB7BB9C6C}" type="presParOf" srcId="{4D050B9E-953D-4E23-9F0D-24BDBC55357D}" destId="{DC674CF4-DBC4-4AD4-86B3-5825FAF71EAD}"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C12D75-DE7E-4C1B-92F6-581D22200B79}" type="doc">
      <dgm:prSet loTypeId="urn:microsoft.com/office/officeart/2005/8/layout/hierarchy5" loCatId="hierarchy" qsTypeId="urn:microsoft.com/office/officeart/2005/8/quickstyle/3d1" qsCatId="3D" csTypeId="urn:microsoft.com/office/officeart/2005/8/colors/accent3_1" csCatId="accent3" phldr="1"/>
      <dgm:spPr/>
      <dgm:t>
        <a:bodyPr/>
        <a:lstStyle/>
        <a:p>
          <a:endParaRPr lang="es-CO"/>
        </a:p>
      </dgm:t>
    </dgm:pt>
    <dgm:pt modelId="{B25AE256-7F2E-4FBC-A7C1-A0E2A364C6C1}">
      <dgm:prSet phldrT="[Texto]" custT="1"/>
      <dgm:spPr/>
      <dgm:t>
        <a:bodyPr/>
        <a:lstStyle/>
        <a:p>
          <a:r>
            <a:rPr lang="es-CO" sz="1800" b="1" u="none" dirty="0">
              <a:solidFill>
                <a:srgbClr val="101020"/>
              </a:solidFill>
              <a:effectLst/>
              <a:latin typeface="Arial" panose="020B0604020202020204" pitchFamily="34" charset="0"/>
              <a:cs typeface="Arial" panose="020B0604020202020204" pitchFamily="34" charset="0"/>
            </a:rPr>
            <a:t>Proteína  hidrolizada</a:t>
          </a:r>
        </a:p>
      </dgm:t>
    </dgm:pt>
    <dgm:pt modelId="{4E269C36-DFF5-4E44-828B-87A25116B5D6}" type="parTrans" cxnId="{1742E193-FB68-4955-A928-0DEDDFD4611A}">
      <dgm:prSet/>
      <dgm:spPr/>
      <dgm:t>
        <a:bodyPr/>
        <a:lstStyle/>
        <a:p>
          <a:endParaRPr lang="es-CO">
            <a:solidFill>
              <a:srgbClr val="002060"/>
            </a:solidFill>
          </a:endParaRPr>
        </a:p>
      </dgm:t>
    </dgm:pt>
    <dgm:pt modelId="{EABDE831-0135-42A4-9EF3-F9425BD0E7BB}" type="sibTrans" cxnId="{1742E193-FB68-4955-A928-0DEDDFD4611A}">
      <dgm:prSet/>
      <dgm:spPr/>
      <dgm:t>
        <a:bodyPr/>
        <a:lstStyle/>
        <a:p>
          <a:endParaRPr lang="es-CO">
            <a:solidFill>
              <a:srgbClr val="002060"/>
            </a:solidFill>
          </a:endParaRPr>
        </a:p>
      </dgm:t>
    </dgm:pt>
    <dgm:pt modelId="{8A6D370C-4D7A-4975-89AE-726BB4759990}">
      <dgm:prSet phldrT="[Texto]" custT="1"/>
      <dgm:spPr/>
      <dgm:t>
        <a:bodyPr/>
        <a:lstStyle/>
        <a:p>
          <a:r>
            <a:rPr lang="es-CO" sz="2000" b="1" dirty="0" err="1">
              <a:solidFill>
                <a:srgbClr val="101020"/>
              </a:solidFill>
              <a:latin typeface="Arial" pitchFamily="34" charset="0"/>
              <a:cs typeface="Arial" pitchFamily="34" charset="0"/>
            </a:rPr>
            <a:t>Caseínato</a:t>
          </a:r>
          <a:r>
            <a:rPr lang="es-CO" sz="2000" b="1" dirty="0">
              <a:solidFill>
                <a:srgbClr val="101020"/>
              </a:solidFill>
              <a:latin typeface="Arial" pitchFamily="34" charset="0"/>
              <a:cs typeface="Arial" pitchFamily="34" charset="0"/>
            </a:rPr>
            <a:t> de calcio</a:t>
          </a:r>
        </a:p>
      </dgm:t>
    </dgm:pt>
    <dgm:pt modelId="{09B6DF88-6779-4878-9217-4190FE4A08E1}" type="parTrans" cxnId="{439250F9-AB5B-47E7-B5E0-E16599FE4FD9}">
      <dgm:prSet/>
      <dgm:spPr/>
      <dgm:t>
        <a:bodyPr/>
        <a:lstStyle/>
        <a:p>
          <a:endParaRPr lang="es-CO" dirty="0">
            <a:solidFill>
              <a:srgbClr val="002060"/>
            </a:solidFill>
          </a:endParaRPr>
        </a:p>
      </dgm:t>
    </dgm:pt>
    <dgm:pt modelId="{987889F5-0195-4757-A062-6CB0828818C8}" type="sibTrans" cxnId="{439250F9-AB5B-47E7-B5E0-E16599FE4FD9}">
      <dgm:prSet/>
      <dgm:spPr/>
      <dgm:t>
        <a:bodyPr/>
        <a:lstStyle/>
        <a:p>
          <a:endParaRPr lang="es-CO">
            <a:solidFill>
              <a:srgbClr val="002060"/>
            </a:solidFill>
          </a:endParaRPr>
        </a:p>
      </dgm:t>
    </dgm:pt>
    <dgm:pt modelId="{4CEC55BF-8FF3-42C4-AFBA-ADCAB20AB889}">
      <dgm:prSet phldrT="[Texto]" custT="1"/>
      <dgm:spPr/>
      <dgm:t>
        <a:bodyPr/>
        <a:lstStyle/>
        <a:p>
          <a:r>
            <a:rPr lang="es-CO" sz="1800" b="1" dirty="0">
              <a:solidFill>
                <a:srgbClr val="1010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TGI parcialmente  disfuncional</a:t>
          </a:r>
        </a:p>
      </dgm:t>
    </dgm:pt>
    <dgm:pt modelId="{B0417E0D-E6C0-4BB5-9E74-A1E6A17821F3}" type="parTrans" cxnId="{AAB6F039-9FDF-4140-ACB1-FDB0C6C208B3}">
      <dgm:prSet/>
      <dgm:spPr/>
      <dgm:t>
        <a:bodyPr/>
        <a:lstStyle/>
        <a:p>
          <a:endParaRPr lang="es-CO" dirty="0">
            <a:solidFill>
              <a:srgbClr val="002060"/>
            </a:solidFill>
          </a:endParaRPr>
        </a:p>
      </dgm:t>
    </dgm:pt>
    <dgm:pt modelId="{8D55F8B2-33EE-49F9-B3E0-86BC6D8E51BB}" type="sibTrans" cxnId="{AAB6F039-9FDF-4140-ACB1-FDB0C6C208B3}">
      <dgm:prSet/>
      <dgm:spPr/>
      <dgm:t>
        <a:bodyPr/>
        <a:lstStyle/>
        <a:p>
          <a:endParaRPr lang="es-CO">
            <a:solidFill>
              <a:srgbClr val="002060"/>
            </a:solidFill>
          </a:endParaRPr>
        </a:p>
      </dgm:t>
    </dgm:pt>
    <dgm:pt modelId="{D3DAEE3A-1361-4DCC-9D3A-5EB43751C789}">
      <dgm:prSet phldrT="[Texto]" custT="1"/>
      <dgm:spPr/>
      <dgm:t>
        <a:bodyPr/>
        <a:lstStyle/>
        <a:p>
          <a:r>
            <a:rPr lang="es-CO" sz="1600" b="0" dirty="0" err="1">
              <a:solidFill>
                <a:srgbClr val="101020"/>
              </a:solidFill>
              <a:latin typeface="Arial" pitchFamily="34" charset="0"/>
              <a:cs typeface="Arial" pitchFamily="34" charset="0"/>
            </a:rPr>
            <a:t>Lactoalbúmina</a:t>
          </a:r>
          <a:endParaRPr lang="es-CO" sz="1600" b="0" dirty="0">
            <a:solidFill>
              <a:srgbClr val="101020"/>
            </a:solidFill>
            <a:latin typeface="Arial" pitchFamily="34" charset="0"/>
            <a:cs typeface="Arial" pitchFamily="34" charset="0"/>
          </a:endParaRPr>
        </a:p>
      </dgm:t>
    </dgm:pt>
    <dgm:pt modelId="{42B6DFC0-0E37-406F-8694-97086F33EC0A}" type="parTrans" cxnId="{FD05C1AF-A4D9-4E27-9876-CC5215D4C5D9}">
      <dgm:prSet/>
      <dgm:spPr/>
      <dgm:t>
        <a:bodyPr/>
        <a:lstStyle/>
        <a:p>
          <a:endParaRPr lang="es-CO" dirty="0">
            <a:solidFill>
              <a:srgbClr val="002060"/>
            </a:solidFill>
          </a:endParaRPr>
        </a:p>
      </dgm:t>
    </dgm:pt>
    <dgm:pt modelId="{68714CA1-3D92-416C-A148-CFEFF766AAF8}" type="sibTrans" cxnId="{FD05C1AF-A4D9-4E27-9876-CC5215D4C5D9}">
      <dgm:prSet/>
      <dgm:spPr/>
      <dgm:t>
        <a:bodyPr/>
        <a:lstStyle/>
        <a:p>
          <a:endParaRPr lang="es-CO">
            <a:solidFill>
              <a:srgbClr val="002060"/>
            </a:solidFill>
          </a:endParaRPr>
        </a:p>
      </dgm:t>
    </dgm:pt>
    <dgm:pt modelId="{1758BC49-7D12-4B9F-A96B-ECF561A87E8B}">
      <dgm:prSet phldrT="[Texto]" custT="1"/>
      <dgm:spPr/>
      <dgm:t>
        <a:bodyPr/>
        <a:lstStyle/>
        <a:p>
          <a:r>
            <a:rPr lang="es-CO" sz="1600" b="1" i="0" baseline="0" dirty="0">
              <a:solidFill>
                <a:srgbClr val="1010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Mayor osmolaridad</a:t>
          </a:r>
        </a:p>
      </dgm:t>
    </dgm:pt>
    <dgm:pt modelId="{A54C0DBD-645C-475A-8778-5FEFB95D5664}" type="parTrans" cxnId="{D5537B9E-A1BB-4C79-8399-9912506B4693}">
      <dgm:prSet/>
      <dgm:spPr/>
      <dgm:t>
        <a:bodyPr/>
        <a:lstStyle/>
        <a:p>
          <a:endParaRPr lang="es-CO" dirty="0">
            <a:solidFill>
              <a:srgbClr val="002060"/>
            </a:solidFill>
          </a:endParaRPr>
        </a:p>
      </dgm:t>
    </dgm:pt>
    <dgm:pt modelId="{7C72B62F-E017-44A4-B4EE-B311C77271D4}" type="sibTrans" cxnId="{D5537B9E-A1BB-4C79-8399-9912506B4693}">
      <dgm:prSet/>
      <dgm:spPr/>
      <dgm:t>
        <a:bodyPr/>
        <a:lstStyle/>
        <a:p>
          <a:endParaRPr lang="es-CO">
            <a:solidFill>
              <a:srgbClr val="002060"/>
            </a:solidFill>
          </a:endParaRPr>
        </a:p>
      </dgm:t>
    </dgm:pt>
    <dgm:pt modelId="{CD24E5B9-7459-4015-973D-AEEBB5292129}">
      <dgm:prSet phldrT="[Texto]"/>
      <dgm:spPr/>
      <dgm:t>
        <a:bodyPr/>
        <a:lstStyle/>
        <a:p>
          <a:r>
            <a:rPr lang="es-CO" b="1" u="sng" dirty="0">
              <a:solidFill>
                <a:srgbClr val="002060"/>
              </a:solidFill>
              <a:effectLst>
                <a:outerShdw blurRad="38100" dist="38100" dir="2700000" algn="tl">
                  <a:srgbClr val="000000">
                    <a:alpha val="43137"/>
                  </a:srgbClr>
                </a:outerShdw>
              </a:effectLst>
            </a:rPr>
            <a:t>Nutriente</a:t>
          </a:r>
        </a:p>
      </dgm:t>
    </dgm:pt>
    <dgm:pt modelId="{917E26E8-54C7-4600-9F4C-44C9D203CEF8}" type="parTrans" cxnId="{6B4EE66A-D454-438C-BDE7-DC0001C16948}">
      <dgm:prSet/>
      <dgm:spPr/>
      <dgm:t>
        <a:bodyPr/>
        <a:lstStyle/>
        <a:p>
          <a:endParaRPr lang="es-CO">
            <a:solidFill>
              <a:srgbClr val="002060"/>
            </a:solidFill>
          </a:endParaRPr>
        </a:p>
      </dgm:t>
    </dgm:pt>
    <dgm:pt modelId="{61CA8C27-7D83-40E5-B1E5-B79C08A247AA}" type="sibTrans" cxnId="{6B4EE66A-D454-438C-BDE7-DC0001C16948}">
      <dgm:prSet/>
      <dgm:spPr/>
      <dgm:t>
        <a:bodyPr/>
        <a:lstStyle/>
        <a:p>
          <a:endParaRPr lang="es-CO">
            <a:solidFill>
              <a:srgbClr val="002060"/>
            </a:solidFill>
          </a:endParaRPr>
        </a:p>
      </dgm:t>
    </dgm:pt>
    <dgm:pt modelId="{FD568BBC-46CB-4B78-9419-4E668CAC9689}">
      <dgm:prSet phldrT="[Texto]"/>
      <dgm:spPr/>
      <dgm:t>
        <a:bodyPr/>
        <a:lstStyle/>
        <a:p>
          <a:r>
            <a:rPr lang="es-CO" b="1" u="sng" dirty="0">
              <a:solidFill>
                <a:srgbClr val="002060"/>
              </a:solidFill>
              <a:effectLst>
                <a:outerShdw blurRad="38100" dist="38100" dir="2700000" algn="tl">
                  <a:srgbClr val="000000">
                    <a:alpha val="43137"/>
                  </a:srgbClr>
                </a:outerShdw>
              </a:effectLst>
            </a:rPr>
            <a:t>Fuente</a:t>
          </a:r>
        </a:p>
      </dgm:t>
    </dgm:pt>
    <dgm:pt modelId="{6BBFA68A-BEC8-4F28-A5B5-31E28D793882}" type="parTrans" cxnId="{BBBE8F26-3AFB-4B3C-921F-682A6F812E62}">
      <dgm:prSet/>
      <dgm:spPr/>
      <dgm:t>
        <a:bodyPr/>
        <a:lstStyle/>
        <a:p>
          <a:endParaRPr lang="es-CO">
            <a:solidFill>
              <a:srgbClr val="002060"/>
            </a:solidFill>
          </a:endParaRPr>
        </a:p>
      </dgm:t>
    </dgm:pt>
    <dgm:pt modelId="{E2D61B4A-1042-4375-A96F-D97D5985B8D1}" type="sibTrans" cxnId="{BBBE8F26-3AFB-4B3C-921F-682A6F812E62}">
      <dgm:prSet/>
      <dgm:spPr/>
      <dgm:t>
        <a:bodyPr/>
        <a:lstStyle/>
        <a:p>
          <a:endParaRPr lang="es-CO">
            <a:solidFill>
              <a:srgbClr val="002060"/>
            </a:solidFill>
          </a:endParaRPr>
        </a:p>
      </dgm:t>
    </dgm:pt>
    <dgm:pt modelId="{80D98A5E-D60C-4A93-9DAA-13F819B67E9C}">
      <dgm:prSet phldrT="[Texto]"/>
      <dgm:spPr/>
      <dgm:t>
        <a:bodyPr/>
        <a:lstStyle/>
        <a:p>
          <a:r>
            <a:rPr lang="es-CO" b="1" u="sng" dirty="0">
              <a:solidFill>
                <a:srgbClr val="002060"/>
              </a:solidFill>
              <a:effectLst>
                <a:outerShdw blurRad="38100" dist="38100" dir="2700000" algn="tl">
                  <a:srgbClr val="000000">
                    <a:alpha val="43137"/>
                  </a:srgbClr>
                </a:outerShdw>
              </a:effectLst>
            </a:rPr>
            <a:t>Utilización</a:t>
          </a:r>
        </a:p>
      </dgm:t>
    </dgm:pt>
    <dgm:pt modelId="{F034370E-4A12-4D74-8A7F-F3680D7C2603}" type="parTrans" cxnId="{DE284172-E83C-41B6-862C-CEE48E2213AC}">
      <dgm:prSet/>
      <dgm:spPr/>
      <dgm:t>
        <a:bodyPr/>
        <a:lstStyle/>
        <a:p>
          <a:endParaRPr lang="es-CO">
            <a:solidFill>
              <a:srgbClr val="002060"/>
            </a:solidFill>
          </a:endParaRPr>
        </a:p>
      </dgm:t>
    </dgm:pt>
    <dgm:pt modelId="{3FAEED4B-9B91-45A3-94C0-95C300AC274E}" type="sibTrans" cxnId="{DE284172-E83C-41B6-862C-CEE48E2213AC}">
      <dgm:prSet/>
      <dgm:spPr/>
      <dgm:t>
        <a:bodyPr/>
        <a:lstStyle/>
        <a:p>
          <a:endParaRPr lang="es-CO">
            <a:solidFill>
              <a:srgbClr val="002060"/>
            </a:solidFill>
          </a:endParaRPr>
        </a:p>
      </dgm:t>
    </dgm:pt>
    <dgm:pt modelId="{4A7FAF57-D436-46BF-9DF2-1599A997007C}">
      <dgm:prSet phldrT="[Texto]" custT="1"/>
      <dgm:spPr/>
      <dgm:t>
        <a:bodyPr/>
        <a:lstStyle/>
        <a:p>
          <a:r>
            <a:rPr lang="es-CO" sz="1600" b="0" dirty="0">
              <a:solidFill>
                <a:srgbClr val="101020"/>
              </a:solidFill>
              <a:latin typeface="Arial" pitchFamily="34" charset="0"/>
              <a:cs typeface="Arial" pitchFamily="34" charset="0"/>
            </a:rPr>
            <a:t>Proteína del suero</a:t>
          </a:r>
        </a:p>
      </dgm:t>
    </dgm:pt>
    <dgm:pt modelId="{73563574-8946-4711-AB21-CB5CB84BBD25}" type="parTrans" cxnId="{CF3BD221-20EA-4A44-8B42-1B601603944D}">
      <dgm:prSet/>
      <dgm:spPr/>
      <dgm:t>
        <a:bodyPr/>
        <a:lstStyle/>
        <a:p>
          <a:endParaRPr lang="es-CO" dirty="0">
            <a:solidFill>
              <a:srgbClr val="002060"/>
            </a:solidFill>
          </a:endParaRPr>
        </a:p>
      </dgm:t>
    </dgm:pt>
    <dgm:pt modelId="{1CCCF6DD-8E28-4F37-9734-424D570A8E04}" type="sibTrans" cxnId="{CF3BD221-20EA-4A44-8B42-1B601603944D}">
      <dgm:prSet/>
      <dgm:spPr/>
      <dgm:t>
        <a:bodyPr/>
        <a:lstStyle/>
        <a:p>
          <a:endParaRPr lang="es-CO">
            <a:solidFill>
              <a:srgbClr val="002060"/>
            </a:solidFill>
          </a:endParaRPr>
        </a:p>
      </dgm:t>
    </dgm:pt>
    <dgm:pt modelId="{05BB8886-7B2C-4933-8544-D872508B575F}">
      <dgm:prSet phldrT="[Texto]" custT="1"/>
      <dgm:spPr/>
      <dgm:t>
        <a:bodyPr/>
        <a:lstStyle/>
        <a:p>
          <a:r>
            <a:rPr lang="es-CO" sz="1600" b="1" dirty="0">
              <a:solidFill>
                <a:srgbClr val="1010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Trasporte activo</a:t>
          </a:r>
        </a:p>
      </dgm:t>
    </dgm:pt>
    <dgm:pt modelId="{4C50D44B-7483-47B3-9F23-B4DE2AB71225}" type="sibTrans" cxnId="{96DDDEB8-2D54-49D4-90EA-F2DD7591D5FA}">
      <dgm:prSet/>
      <dgm:spPr/>
      <dgm:t>
        <a:bodyPr/>
        <a:lstStyle/>
        <a:p>
          <a:endParaRPr lang="es-CO">
            <a:solidFill>
              <a:srgbClr val="002060"/>
            </a:solidFill>
          </a:endParaRPr>
        </a:p>
      </dgm:t>
    </dgm:pt>
    <dgm:pt modelId="{92E3C129-594B-47B3-9FA3-D5D665D33701}" type="parTrans" cxnId="{96DDDEB8-2D54-49D4-90EA-F2DD7591D5FA}">
      <dgm:prSet/>
      <dgm:spPr/>
      <dgm:t>
        <a:bodyPr/>
        <a:lstStyle/>
        <a:p>
          <a:endParaRPr lang="es-CO" dirty="0">
            <a:solidFill>
              <a:srgbClr val="002060"/>
            </a:solidFill>
          </a:endParaRPr>
        </a:p>
      </dgm:t>
    </dgm:pt>
    <dgm:pt modelId="{F1B5020A-2ED4-4FA5-9F9B-00416B1B729F}" type="pres">
      <dgm:prSet presAssocID="{38C12D75-DE7E-4C1B-92F6-581D22200B79}" presName="mainComposite" presStyleCnt="0">
        <dgm:presLayoutVars>
          <dgm:chPref val="1"/>
          <dgm:dir/>
          <dgm:animOne val="branch"/>
          <dgm:animLvl val="lvl"/>
          <dgm:resizeHandles val="exact"/>
        </dgm:presLayoutVars>
      </dgm:prSet>
      <dgm:spPr/>
    </dgm:pt>
    <dgm:pt modelId="{71A648BA-FD8D-413C-A952-29DF170A2F1F}" type="pres">
      <dgm:prSet presAssocID="{38C12D75-DE7E-4C1B-92F6-581D22200B79}" presName="hierFlow" presStyleCnt="0"/>
      <dgm:spPr/>
    </dgm:pt>
    <dgm:pt modelId="{4BB90273-918F-4396-B238-1635CDA87B44}" type="pres">
      <dgm:prSet presAssocID="{38C12D75-DE7E-4C1B-92F6-581D22200B79}" presName="firstBuf" presStyleCnt="0"/>
      <dgm:spPr/>
    </dgm:pt>
    <dgm:pt modelId="{574D53F8-0561-401A-AF6B-F10A83BE410C}" type="pres">
      <dgm:prSet presAssocID="{38C12D75-DE7E-4C1B-92F6-581D22200B79}" presName="hierChild1" presStyleCnt="0">
        <dgm:presLayoutVars>
          <dgm:chPref val="1"/>
          <dgm:animOne val="branch"/>
          <dgm:animLvl val="lvl"/>
        </dgm:presLayoutVars>
      </dgm:prSet>
      <dgm:spPr/>
    </dgm:pt>
    <dgm:pt modelId="{E76F0749-FC93-4046-AD1F-D71AE2D15B40}" type="pres">
      <dgm:prSet presAssocID="{B25AE256-7F2E-4FBC-A7C1-A0E2A364C6C1}" presName="Name17" presStyleCnt="0"/>
      <dgm:spPr/>
    </dgm:pt>
    <dgm:pt modelId="{1605F2C3-A00D-4C67-85F0-F828DBA9A48C}" type="pres">
      <dgm:prSet presAssocID="{B25AE256-7F2E-4FBC-A7C1-A0E2A364C6C1}" presName="level1Shape" presStyleLbl="node0" presStyleIdx="0" presStyleCnt="1" custLinFactNeighborX="-5664">
        <dgm:presLayoutVars>
          <dgm:chPref val="3"/>
        </dgm:presLayoutVars>
      </dgm:prSet>
      <dgm:spPr/>
    </dgm:pt>
    <dgm:pt modelId="{EB1FE555-D099-4B45-AA5A-9112B8EEF956}" type="pres">
      <dgm:prSet presAssocID="{B25AE256-7F2E-4FBC-A7C1-A0E2A364C6C1}" presName="hierChild2" presStyleCnt="0"/>
      <dgm:spPr/>
    </dgm:pt>
    <dgm:pt modelId="{766EF21C-8E22-44C3-8BA2-297EDDB11A02}" type="pres">
      <dgm:prSet presAssocID="{09B6DF88-6779-4878-9217-4190FE4A08E1}" presName="Name25" presStyleLbl="parChTrans1D2" presStyleIdx="0" presStyleCnt="3"/>
      <dgm:spPr/>
    </dgm:pt>
    <dgm:pt modelId="{16A5C352-57AC-430A-B176-4F37BF147E75}" type="pres">
      <dgm:prSet presAssocID="{09B6DF88-6779-4878-9217-4190FE4A08E1}" presName="connTx" presStyleLbl="parChTrans1D2" presStyleIdx="0" presStyleCnt="3"/>
      <dgm:spPr/>
    </dgm:pt>
    <dgm:pt modelId="{F60F857D-E78B-407D-8458-541996979649}" type="pres">
      <dgm:prSet presAssocID="{8A6D370C-4D7A-4975-89AE-726BB4759990}" presName="Name30" presStyleCnt="0"/>
      <dgm:spPr/>
    </dgm:pt>
    <dgm:pt modelId="{C08F7417-0615-43AA-8E6D-BFD8E1CE5193}" type="pres">
      <dgm:prSet presAssocID="{8A6D370C-4D7A-4975-89AE-726BB4759990}" presName="level2Shape" presStyleLbl="node2" presStyleIdx="0" presStyleCnt="3" custLinFactNeighborX="0" custLinFactNeighborY="-29183"/>
      <dgm:spPr/>
    </dgm:pt>
    <dgm:pt modelId="{66E6DB2D-A125-4FB8-9CE9-42B5558E1849}" type="pres">
      <dgm:prSet presAssocID="{8A6D370C-4D7A-4975-89AE-726BB4759990}" presName="hierChild3" presStyleCnt="0"/>
      <dgm:spPr/>
    </dgm:pt>
    <dgm:pt modelId="{55ED8439-5466-4043-86D9-D0D189E38475}" type="pres">
      <dgm:prSet presAssocID="{B0417E0D-E6C0-4BB5-9E74-A1E6A17821F3}" presName="Name25" presStyleLbl="parChTrans1D3" presStyleIdx="0" presStyleCnt="3"/>
      <dgm:spPr/>
    </dgm:pt>
    <dgm:pt modelId="{56BC034E-EB06-4DB3-B8EA-E011A0DD25D3}" type="pres">
      <dgm:prSet presAssocID="{B0417E0D-E6C0-4BB5-9E74-A1E6A17821F3}" presName="connTx" presStyleLbl="parChTrans1D3" presStyleIdx="0" presStyleCnt="3"/>
      <dgm:spPr/>
    </dgm:pt>
    <dgm:pt modelId="{41209EB5-CA98-4E36-90FD-56C57EE5B402}" type="pres">
      <dgm:prSet presAssocID="{4CEC55BF-8FF3-42C4-AFBA-ADCAB20AB889}" presName="Name30" presStyleCnt="0"/>
      <dgm:spPr/>
    </dgm:pt>
    <dgm:pt modelId="{AAC8B32A-A667-4D21-B122-E8DCCFB90D04}" type="pres">
      <dgm:prSet presAssocID="{4CEC55BF-8FF3-42C4-AFBA-ADCAB20AB889}" presName="level2Shape" presStyleLbl="node3" presStyleIdx="0" presStyleCnt="3" custLinFactNeighborX="8224" custLinFactNeighborY="-23711"/>
      <dgm:spPr/>
    </dgm:pt>
    <dgm:pt modelId="{FF78FB7D-826D-4AA4-8A61-485D3F5C599C}" type="pres">
      <dgm:prSet presAssocID="{4CEC55BF-8FF3-42C4-AFBA-ADCAB20AB889}" presName="hierChild3" presStyleCnt="0"/>
      <dgm:spPr/>
    </dgm:pt>
    <dgm:pt modelId="{52D240B1-1CE8-48D6-A03E-9C5CD2A9DD6E}" type="pres">
      <dgm:prSet presAssocID="{92E3C129-594B-47B3-9FA3-D5D665D33701}" presName="Name25" presStyleLbl="parChTrans1D3" presStyleIdx="1" presStyleCnt="3"/>
      <dgm:spPr/>
    </dgm:pt>
    <dgm:pt modelId="{53551541-8E4B-4EAF-9CDE-50ADF3D0F71F}" type="pres">
      <dgm:prSet presAssocID="{92E3C129-594B-47B3-9FA3-D5D665D33701}" presName="connTx" presStyleLbl="parChTrans1D3" presStyleIdx="1" presStyleCnt="3"/>
      <dgm:spPr/>
    </dgm:pt>
    <dgm:pt modelId="{74055430-8B43-40F3-80C4-66650F48560C}" type="pres">
      <dgm:prSet presAssocID="{05BB8886-7B2C-4933-8544-D872508B575F}" presName="Name30" presStyleCnt="0"/>
      <dgm:spPr/>
    </dgm:pt>
    <dgm:pt modelId="{FE21E632-4550-484E-B37E-894275EA7E02}" type="pres">
      <dgm:prSet presAssocID="{05BB8886-7B2C-4933-8544-D872508B575F}" presName="level2Shape" presStyleLbl="node3" presStyleIdx="1" presStyleCnt="3" custLinFactNeighborX="6586" custLinFactNeighborY="3629"/>
      <dgm:spPr/>
    </dgm:pt>
    <dgm:pt modelId="{C6D01B68-FADF-491E-A7BE-EDCBF7790E98}" type="pres">
      <dgm:prSet presAssocID="{05BB8886-7B2C-4933-8544-D872508B575F}" presName="hierChild3" presStyleCnt="0"/>
      <dgm:spPr/>
    </dgm:pt>
    <dgm:pt modelId="{BB488842-FF22-4A8B-B2A2-C11BB88BF74A}" type="pres">
      <dgm:prSet presAssocID="{42B6DFC0-0E37-406F-8694-97086F33EC0A}" presName="Name25" presStyleLbl="parChTrans1D2" presStyleIdx="1" presStyleCnt="3"/>
      <dgm:spPr/>
    </dgm:pt>
    <dgm:pt modelId="{496B1524-2122-4435-867E-168DACF1C472}" type="pres">
      <dgm:prSet presAssocID="{42B6DFC0-0E37-406F-8694-97086F33EC0A}" presName="connTx" presStyleLbl="parChTrans1D2" presStyleIdx="1" presStyleCnt="3"/>
      <dgm:spPr/>
    </dgm:pt>
    <dgm:pt modelId="{D38FEFEC-4A00-4A90-AAC7-AC6DCE9E2E2C}" type="pres">
      <dgm:prSet presAssocID="{D3DAEE3A-1361-4DCC-9D3A-5EB43751C789}" presName="Name30" presStyleCnt="0"/>
      <dgm:spPr/>
    </dgm:pt>
    <dgm:pt modelId="{43080F1E-A310-4AF5-8CA2-9FBBCC4C3D69}" type="pres">
      <dgm:prSet presAssocID="{D3DAEE3A-1361-4DCC-9D3A-5EB43751C789}" presName="level2Shape" presStyleLbl="node2" presStyleIdx="1" presStyleCnt="3" custLinFactNeighborX="0" custLinFactNeighborY="-9441"/>
      <dgm:spPr/>
    </dgm:pt>
    <dgm:pt modelId="{C19683A5-5926-45F2-8B35-CD7F5F52558D}" type="pres">
      <dgm:prSet presAssocID="{D3DAEE3A-1361-4DCC-9D3A-5EB43751C789}" presName="hierChild3" presStyleCnt="0"/>
      <dgm:spPr/>
    </dgm:pt>
    <dgm:pt modelId="{C95EAF83-76D5-474E-BB07-654A020BB3AD}" type="pres">
      <dgm:prSet presAssocID="{73563574-8946-4711-AB21-CB5CB84BBD25}" presName="Name25" presStyleLbl="parChTrans1D2" presStyleIdx="2" presStyleCnt="3"/>
      <dgm:spPr/>
    </dgm:pt>
    <dgm:pt modelId="{3257A524-659F-4FBD-9EB5-E1C6D7E78675}" type="pres">
      <dgm:prSet presAssocID="{73563574-8946-4711-AB21-CB5CB84BBD25}" presName="connTx" presStyleLbl="parChTrans1D2" presStyleIdx="2" presStyleCnt="3"/>
      <dgm:spPr/>
    </dgm:pt>
    <dgm:pt modelId="{225A6DE5-F1BD-40EC-B0FE-D6D94E29F7AB}" type="pres">
      <dgm:prSet presAssocID="{4A7FAF57-D436-46BF-9DF2-1599A997007C}" presName="Name30" presStyleCnt="0"/>
      <dgm:spPr/>
    </dgm:pt>
    <dgm:pt modelId="{4F56A7B9-78C2-4B03-AE1F-1E7BB0BA1B23}" type="pres">
      <dgm:prSet presAssocID="{4A7FAF57-D436-46BF-9DF2-1599A997007C}" presName="level2Shape" presStyleLbl="node2" presStyleIdx="2" presStyleCnt="3"/>
      <dgm:spPr/>
    </dgm:pt>
    <dgm:pt modelId="{DC032651-A915-47DE-B2FE-CAF7A1D2EB43}" type="pres">
      <dgm:prSet presAssocID="{4A7FAF57-D436-46BF-9DF2-1599A997007C}" presName="hierChild3" presStyleCnt="0"/>
      <dgm:spPr/>
    </dgm:pt>
    <dgm:pt modelId="{FB3169DB-7CEE-455D-BACA-F51DFA824B75}" type="pres">
      <dgm:prSet presAssocID="{A54C0DBD-645C-475A-8778-5FEFB95D5664}" presName="Name25" presStyleLbl="parChTrans1D3" presStyleIdx="2" presStyleCnt="3"/>
      <dgm:spPr/>
    </dgm:pt>
    <dgm:pt modelId="{FAD7D7AB-6B7F-478D-B87B-A2E343C2E950}" type="pres">
      <dgm:prSet presAssocID="{A54C0DBD-645C-475A-8778-5FEFB95D5664}" presName="connTx" presStyleLbl="parChTrans1D3" presStyleIdx="2" presStyleCnt="3"/>
      <dgm:spPr/>
    </dgm:pt>
    <dgm:pt modelId="{901E82FD-A68A-49FA-A178-02D450976DD0}" type="pres">
      <dgm:prSet presAssocID="{1758BC49-7D12-4B9F-A96B-ECF561A87E8B}" presName="Name30" presStyleCnt="0"/>
      <dgm:spPr/>
    </dgm:pt>
    <dgm:pt modelId="{D48EAF9E-0916-4899-9B65-6481263B02B2}" type="pres">
      <dgm:prSet presAssocID="{1758BC49-7D12-4B9F-A96B-ECF561A87E8B}" presName="level2Shape" presStyleLbl="node3" presStyleIdx="2" presStyleCnt="3" custLinFactNeighborX="8459"/>
      <dgm:spPr/>
    </dgm:pt>
    <dgm:pt modelId="{CA4F84BF-AACD-4F6D-A539-DC485F92010C}" type="pres">
      <dgm:prSet presAssocID="{1758BC49-7D12-4B9F-A96B-ECF561A87E8B}" presName="hierChild3" presStyleCnt="0"/>
      <dgm:spPr/>
    </dgm:pt>
    <dgm:pt modelId="{A634FC79-7D30-4A47-82B8-7F93AC25E053}" type="pres">
      <dgm:prSet presAssocID="{38C12D75-DE7E-4C1B-92F6-581D22200B79}" presName="bgShapesFlow" presStyleCnt="0"/>
      <dgm:spPr/>
    </dgm:pt>
    <dgm:pt modelId="{6B5F1F57-0E94-4AD4-9963-CFA1AB868732}" type="pres">
      <dgm:prSet presAssocID="{CD24E5B9-7459-4015-973D-AEEBB5292129}" presName="rectComp" presStyleCnt="0"/>
      <dgm:spPr/>
    </dgm:pt>
    <dgm:pt modelId="{C6871E9F-CC55-4184-A05B-180C7AE76E5E}" type="pres">
      <dgm:prSet presAssocID="{CD24E5B9-7459-4015-973D-AEEBB5292129}" presName="bgRect" presStyleLbl="bgShp" presStyleIdx="0" presStyleCnt="3" custScaleY="76068" custLinFactNeighborX="-3802"/>
      <dgm:spPr/>
    </dgm:pt>
    <dgm:pt modelId="{5B5031F1-3034-4939-9637-0AE2A22D7DD0}" type="pres">
      <dgm:prSet presAssocID="{CD24E5B9-7459-4015-973D-AEEBB5292129}" presName="bgRectTx" presStyleLbl="bgShp" presStyleIdx="0" presStyleCnt="3">
        <dgm:presLayoutVars>
          <dgm:bulletEnabled val="1"/>
        </dgm:presLayoutVars>
      </dgm:prSet>
      <dgm:spPr/>
    </dgm:pt>
    <dgm:pt modelId="{46628387-14B8-4ADA-BB09-B6349ECFECB0}" type="pres">
      <dgm:prSet presAssocID="{CD24E5B9-7459-4015-973D-AEEBB5292129}" presName="spComp" presStyleCnt="0"/>
      <dgm:spPr/>
    </dgm:pt>
    <dgm:pt modelId="{E612E055-736D-4853-80B6-E546FC127A5B}" type="pres">
      <dgm:prSet presAssocID="{CD24E5B9-7459-4015-973D-AEEBB5292129}" presName="hSp" presStyleCnt="0"/>
      <dgm:spPr/>
    </dgm:pt>
    <dgm:pt modelId="{C46A6007-E35F-43AA-B78C-E4B2A6D6D2AA}" type="pres">
      <dgm:prSet presAssocID="{FD568BBC-46CB-4B78-9419-4E668CAC9689}" presName="rectComp" presStyleCnt="0"/>
      <dgm:spPr/>
    </dgm:pt>
    <dgm:pt modelId="{DE537AE0-CA8B-4784-AA43-E9EEFA2A3295}" type="pres">
      <dgm:prSet presAssocID="{FD568BBC-46CB-4B78-9419-4E668CAC9689}" presName="bgRect" presStyleLbl="bgShp" presStyleIdx="1" presStyleCnt="3" custLinFactNeighborX="2492" custLinFactNeighborY="3424"/>
      <dgm:spPr/>
    </dgm:pt>
    <dgm:pt modelId="{827AC398-FDC2-4400-B085-CAD1BD7434B0}" type="pres">
      <dgm:prSet presAssocID="{FD568BBC-46CB-4B78-9419-4E668CAC9689}" presName="bgRectTx" presStyleLbl="bgShp" presStyleIdx="1" presStyleCnt="3">
        <dgm:presLayoutVars>
          <dgm:bulletEnabled val="1"/>
        </dgm:presLayoutVars>
      </dgm:prSet>
      <dgm:spPr/>
    </dgm:pt>
    <dgm:pt modelId="{08CFB617-85D2-4C71-B93C-9894AC0BC768}" type="pres">
      <dgm:prSet presAssocID="{FD568BBC-46CB-4B78-9419-4E668CAC9689}" presName="spComp" presStyleCnt="0"/>
      <dgm:spPr/>
    </dgm:pt>
    <dgm:pt modelId="{E6B05388-4EB4-4CC5-B8C2-8BA35A07DDAF}" type="pres">
      <dgm:prSet presAssocID="{FD568BBC-46CB-4B78-9419-4E668CAC9689}" presName="hSp" presStyleCnt="0"/>
      <dgm:spPr/>
    </dgm:pt>
    <dgm:pt modelId="{4D050B9E-953D-4E23-9F0D-24BDBC55357D}" type="pres">
      <dgm:prSet presAssocID="{80D98A5E-D60C-4A93-9DAA-13F819B67E9C}" presName="rectComp" presStyleCnt="0"/>
      <dgm:spPr/>
    </dgm:pt>
    <dgm:pt modelId="{23FF3950-591F-4E74-8163-0A9B21433446}" type="pres">
      <dgm:prSet presAssocID="{80D98A5E-D60C-4A93-9DAA-13F819B67E9C}" presName="bgRect" presStyleLbl="bgShp" presStyleIdx="2" presStyleCnt="3" custScaleX="126507"/>
      <dgm:spPr/>
    </dgm:pt>
    <dgm:pt modelId="{DC674CF4-DBC4-4AD4-86B3-5825FAF71EAD}" type="pres">
      <dgm:prSet presAssocID="{80D98A5E-D60C-4A93-9DAA-13F819B67E9C}" presName="bgRectTx" presStyleLbl="bgShp" presStyleIdx="2" presStyleCnt="3">
        <dgm:presLayoutVars>
          <dgm:bulletEnabled val="1"/>
        </dgm:presLayoutVars>
      </dgm:prSet>
      <dgm:spPr/>
    </dgm:pt>
  </dgm:ptLst>
  <dgm:cxnLst>
    <dgm:cxn modelId="{29FCA310-6BD4-44CF-9E2A-8A59ED8DC159}" type="presOf" srcId="{A54C0DBD-645C-475A-8778-5FEFB95D5664}" destId="{FAD7D7AB-6B7F-478D-B87B-A2E343C2E950}" srcOrd="1" destOrd="0" presId="urn:microsoft.com/office/officeart/2005/8/layout/hierarchy5"/>
    <dgm:cxn modelId="{CF3BD221-20EA-4A44-8B42-1B601603944D}" srcId="{B25AE256-7F2E-4FBC-A7C1-A0E2A364C6C1}" destId="{4A7FAF57-D436-46BF-9DF2-1599A997007C}" srcOrd="2" destOrd="0" parTransId="{73563574-8946-4711-AB21-CB5CB84BBD25}" sibTransId="{1CCCF6DD-8E28-4F37-9734-424D570A8E04}"/>
    <dgm:cxn modelId="{BBBE8F26-3AFB-4B3C-921F-682A6F812E62}" srcId="{38C12D75-DE7E-4C1B-92F6-581D22200B79}" destId="{FD568BBC-46CB-4B78-9419-4E668CAC9689}" srcOrd="2" destOrd="0" parTransId="{6BBFA68A-BEC8-4F28-A5B5-31E28D793882}" sibTransId="{E2D61B4A-1042-4375-A96F-D97D5985B8D1}"/>
    <dgm:cxn modelId="{63D0052B-254C-4C31-B279-4AF0C81E48DB}" type="presOf" srcId="{8A6D370C-4D7A-4975-89AE-726BB4759990}" destId="{C08F7417-0615-43AA-8E6D-BFD8E1CE5193}" srcOrd="0" destOrd="0" presId="urn:microsoft.com/office/officeart/2005/8/layout/hierarchy5"/>
    <dgm:cxn modelId="{EBCB832B-52FC-4776-8A22-20EB25138DE5}" type="presOf" srcId="{80D98A5E-D60C-4A93-9DAA-13F819B67E9C}" destId="{DC674CF4-DBC4-4AD4-86B3-5825FAF71EAD}" srcOrd="1" destOrd="0" presId="urn:microsoft.com/office/officeart/2005/8/layout/hierarchy5"/>
    <dgm:cxn modelId="{0972502D-DBAD-4F87-A0E9-5DD91E6BAF30}" type="presOf" srcId="{FD568BBC-46CB-4B78-9419-4E668CAC9689}" destId="{827AC398-FDC2-4400-B085-CAD1BD7434B0}" srcOrd="1" destOrd="0" presId="urn:microsoft.com/office/officeart/2005/8/layout/hierarchy5"/>
    <dgm:cxn modelId="{443EAE32-5D98-4E3E-A9AC-0FAA948A5903}" type="presOf" srcId="{CD24E5B9-7459-4015-973D-AEEBB5292129}" destId="{C6871E9F-CC55-4184-A05B-180C7AE76E5E}" srcOrd="0" destOrd="0" presId="urn:microsoft.com/office/officeart/2005/8/layout/hierarchy5"/>
    <dgm:cxn modelId="{BE0F6134-EB70-4857-AAB8-B3FF642F6486}" type="presOf" srcId="{80D98A5E-D60C-4A93-9DAA-13F819B67E9C}" destId="{23FF3950-591F-4E74-8163-0A9B21433446}" srcOrd="0" destOrd="0" presId="urn:microsoft.com/office/officeart/2005/8/layout/hierarchy5"/>
    <dgm:cxn modelId="{AAB6F039-9FDF-4140-ACB1-FDB0C6C208B3}" srcId="{8A6D370C-4D7A-4975-89AE-726BB4759990}" destId="{4CEC55BF-8FF3-42C4-AFBA-ADCAB20AB889}" srcOrd="0" destOrd="0" parTransId="{B0417E0D-E6C0-4BB5-9E74-A1E6A17821F3}" sibTransId="{8D55F8B2-33EE-49F9-B3E0-86BC6D8E51BB}"/>
    <dgm:cxn modelId="{F4B2B452-F74D-4AC7-B5E9-B2F994D7818D}" type="presOf" srcId="{CD24E5B9-7459-4015-973D-AEEBB5292129}" destId="{5B5031F1-3034-4939-9637-0AE2A22D7DD0}" srcOrd="1" destOrd="0" presId="urn:microsoft.com/office/officeart/2005/8/layout/hierarchy5"/>
    <dgm:cxn modelId="{28560762-8E9C-4AF4-8D21-41D703B7AC7D}" type="presOf" srcId="{B25AE256-7F2E-4FBC-A7C1-A0E2A364C6C1}" destId="{1605F2C3-A00D-4C67-85F0-F828DBA9A48C}" srcOrd="0" destOrd="0" presId="urn:microsoft.com/office/officeart/2005/8/layout/hierarchy5"/>
    <dgm:cxn modelId="{6B4EE66A-D454-438C-BDE7-DC0001C16948}" srcId="{38C12D75-DE7E-4C1B-92F6-581D22200B79}" destId="{CD24E5B9-7459-4015-973D-AEEBB5292129}" srcOrd="1" destOrd="0" parTransId="{917E26E8-54C7-4600-9F4C-44C9D203CEF8}" sibTransId="{61CA8C27-7D83-40E5-B1E5-B79C08A247AA}"/>
    <dgm:cxn modelId="{DE284172-E83C-41B6-862C-CEE48E2213AC}" srcId="{38C12D75-DE7E-4C1B-92F6-581D22200B79}" destId="{80D98A5E-D60C-4A93-9DAA-13F819B67E9C}" srcOrd="3" destOrd="0" parTransId="{F034370E-4A12-4D74-8A7F-F3680D7C2603}" sibTransId="{3FAEED4B-9B91-45A3-94C0-95C300AC274E}"/>
    <dgm:cxn modelId="{6947487A-F3B1-46FB-9D45-228391E0D37E}" type="presOf" srcId="{73563574-8946-4711-AB21-CB5CB84BBD25}" destId="{3257A524-659F-4FBD-9EB5-E1C6D7E78675}" srcOrd="1" destOrd="0" presId="urn:microsoft.com/office/officeart/2005/8/layout/hierarchy5"/>
    <dgm:cxn modelId="{CE8C697A-5142-44D3-A13D-DA87B2FB5D01}" type="presOf" srcId="{B0417E0D-E6C0-4BB5-9E74-A1E6A17821F3}" destId="{55ED8439-5466-4043-86D9-D0D189E38475}" srcOrd="0" destOrd="0" presId="urn:microsoft.com/office/officeart/2005/8/layout/hierarchy5"/>
    <dgm:cxn modelId="{2713AB82-95F7-4B13-B9E5-5F022788E814}" type="presOf" srcId="{92E3C129-594B-47B3-9FA3-D5D665D33701}" destId="{53551541-8E4B-4EAF-9CDE-50ADF3D0F71F}" srcOrd="1" destOrd="0" presId="urn:microsoft.com/office/officeart/2005/8/layout/hierarchy5"/>
    <dgm:cxn modelId="{ED061392-E234-45EA-B7EF-6BB2BAA8E642}" type="presOf" srcId="{42B6DFC0-0E37-406F-8694-97086F33EC0A}" destId="{BB488842-FF22-4A8B-B2A2-C11BB88BF74A}" srcOrd="0" destOrd="0" presId="urn:microsoft.com/office/officeart/2005/8/layout/hierarchy5"/>
    <dgm:cxn modelId="{1742E193-FB68-4955-A928-0DEDDFD4611A}" srcId="{38C12D75-DE7E-4C1B-92F6-581D22200B79}" destId="{B25AE256-7F2E-4FBC-A7C1-A0E2A364C6C1}" srcOrd="0" destOrd="0" parTransId="{4E269C36-DFF5-4E44-828B-87A25116B5D6}" sibTransId="{EABDE831-0135-42A4-9EF3-F9425BD0E7BB}"/>
    <dgm:cxn modelId="{0FC2C99A-2EFC-4748-BF29-9551FDE4451D}" type="presOf" srcId="{73563574-8946-4711-AB21-CB5CB84BBD25}" destId="{C95EAF83-76D5-474E-BB07-654A020BB3AD}" srcOrd="0" destOrd="0" presId="urn:microsoft.com/office/officeart/2005/8/layout/hierarchy5"/>
    <dgm:cxn modelId="{585D029B-6DC4-4B8D-B36B-AFEEC934D580}" type="presOf" srcId="{4A7FAF57-D436-46BF-9DF2-1599A997007C}" destId="{4F56A7B9-78C2-4B03-AE1F-1E7BB0BA1B23}" srcOrd="0" destOrd="0" presId="urn:microsoft.com/office/officeart/2005/8/layout/hierarchy5"/>
    <dgm:cxn modelId="{45CD2E9B-AF51-4C3D-AA19-95C16EBD2B6D}" type="presOf" srcId="{FD568BBC-46CB-4B78-9419-4E668CAC9689}" destId="{DE537AE0-CA8B-4784-AA43-E9EEFA2A3295}" srcOrd="0" destOrd="0" presId="urn:microsoft.com/office/officeart/2005/8/layout/hierarchy5"/>
    <dgm:cxn modelId="{D5537B9E-A1BB-4C79-8399-9912506B4693}" srcId="{4A7FAF57-D436-46BF-9DF2-1599A997007C}" destId="{1758BC49-7D12-4B9F-A96B-ECF561A87E8B}" srcOrd="0" destOrd="0" parTransId="{A54C0DBD-645C-475A-8778-5FEFB95D5664}" sibTransId="{7C72B62F-E017-44A4-B4EE-B311C77271D4}"/>
    <dgm:cxn modelId="{BD46D1AD-5714-452F-9414-54E1E759F016}" type="presOf" srcId="{1758BC49-7D12-4B9F-A96B-ECF561A87E8B}" destId="{D48EAF9E-0916-4899-9B65-6481263B02B2}" srcOrd="0" destOrd="0" presId="urn:microsoft.com/office/officeart/2005/8/layout/hierarchy5"/>
    <dgm:cxn modelId="{FD05C1AF-A4D9-4E27-9876-CC5215D4C5D9}" srcId="{B25AE256-7F2E-4FBC-A7C1-A0E2A364C6C1}" destId="{D3DAEE3A-1361-4DCC-9D3A-5EB43751C789}" srcOrd="1" destOrd="0" parTransId="{42B6DFC0-0E37-406F-8694-97086F33EC0A}" sibTransId="{68714CA1-3D92-416C-A148-CFEFF766AAF8}"/>
    <dgm:cxn modelId="{CE6697B0-1016-42A1-90FC-9F2C50D572CC}" type="presOf" srcId="{09B6DF88-6779-4878-9217-4190FE4A08E1}" destId="{766EF21C-8E22-44C3-8BA2-297EDDB11A02}" srcOrd="0" destOrd="0" presId="urn:microsoft.com/office/officeart/2005/8/layout/hierarchy5"/>
    <dgm:cxn modelId="{47B379B7-9F84-4A5C-B654-FEA699A21A8B}" type="presOf" srcId="{D3DAEE3A-1361-4DCC-9D3A-5EB43751C789}" destId="{43080F1E-A310-4AF5-8CA2-9FBBCC4C3D69}" srcOrd="0" destOrd="0" presId="urn:microsoft.com/office/officeart/2005/8/layout/hierarchy5"/>
    <dgm:cxn modelId="{66B4A9B7-44E5-47F2-BDB9-1D295E2FEAA2}" type="presOf" srcId="{05BB8886-7B2C-4933-8544-D872508B575F}" destId="{FE21E632-4550-484E-B37E-894275EA7E02}" srcOrd="0" destOrd="0" presId="urn:microsoft.com/office/officeart/2005/8/layout/hierarchy5"/>
    <dgm:cxn modelId="{96DDDEB8-2D54-49D4-90EA-F2DD7591D5FA}" srcId="{8A6D370C-4D7A-4975-89AE-726BB4759990}" destId="{05BB8886-7B2C-4933-8544-D872508B575F}" srcOrd="1" destOrd="0" parTransId="{92E3C129-594B-47B3-9FA3-D5D665D33701}" sibTransId="{4C50D44B-7483-47B3-9F23-B4DE2AB71225}"/>
    <dgm:cxn modelId="{CA7863B9-47D5-4BA7-AB8A-8F01DF341907}" type="presOf" srcId="{09B6DF88-6779-4878-9217-4190FE4A08E1}" destId="{16A5C352-57AC-430A-B176-4F37BF147E75}" srcOrd="1" destOrd="0" presId="urn:microsoft.com/office/officeart/2005/8/layout/hierarchy5"/>
    <dgm:cxn modelId="{41DE49C5-F10F-475B-B55B-D5D99F1557F4}" type="presOf" srcId="{4CEC55BF-8FF3-42C4-AFBA-ADCAB20AB889}" destId="{AAC8B32A-A667-4D21-B122-E8DCCFB90D04}" srcOrd="0" destOrd="0" presId="urn:microsoft.com/office/officeart/2005/8/layout/hierarchy5"/>
    <dgm:cxn modelId="{5FDFC2C9-C03C-40F4-8269-E7F2A5EE94B2}" type="presOf" srcId="{42B6DFC0-0E37-406F-8694-97086F33EC0A}" destId="{496B1524-2122-4435-867E-168DACF1C472}" srcOrd="1" destOrd="0" presId="urn:microsoft.com/office/officeart/2005/8/layout/hierarchy5"/>
    <dgm:cxn modelId="{25FF2BCA-EFE5-4654-A983-2ABE01936882}" type="presOf" srcId="{A54C0DBD-645C-475A-8778-5FEFB95D5664}" destId="{FB3169DB-7CEE-455D-BACA-F51DFA824B75}" srcOrd="0" destOrd="0" presId="urn:microsoft.com/office/officeart/2005/8/layout/hierarchy5"/>
    <dgm:cxn modelId="{227CA1D4-3DF5-4B97-B27F-93A6ECA93618}" type="presOf" srcId="{B0417E0D-E6C0-4BB5-9E74-A1E6A17821F3}" destId="{56BC034E-EB06-4DB3-B8EA-E011A0DD25D3}" srcOrd="1" destOrd="0" presId="urn:microsoft.com/office/officeart/2005/8/layout/hierarchy5"/>
    <dgm:cxn modelId="{179242E0-7C93-49CD-AB45-4547ED4CA8C8}" type="presOf" srcId="{92E3C129-594B-47B3-9FA3-D5D665D33701}" destId="{52D240B1-1CE8-48D6-A03E-9C5CD2A9DD6E}" srcOrd="0" destOrd="0" presId="urn:microsoft.com/office/officeart/2005/8/layout/hierarchy5"/>
    <dgm:cxn modelId="{A8798CE4-58DE-46FF-8CF3-154290E75E97}" type="presOf" srcId="{38C12D75-DE7E-4C1B-92F6-581D22200B79}" destId="{F1B5020A-2ED4-4FA5-9F9B-00416B1B729F}" srcOrd="0" destOrd="0" presId="urn:microsoft.com/office/officeart/2005/8/layout/hierarchy5"/>
    <dgm:cxn modelId="{439250F9-AB5B-47E7-B5E0-E16599FE4FD9}" srcId="{B25AE256-7F2E-4FBC-A7C1-A0E2A364C6C1}" destId="{8A6D370C-4D7A-4975-89AE-726BB4759990}" srcOrd="0" destOrd="0" parTransId="{09B6DF88-6779-4878-9217-4190FE4A08E1}" sibTransId="{987889F5-0195-4757-A062-6CB0828818C8}"/>
    <dgm:cxn modelId="{9D0BF1A7-0A25-4D35-8E6D-0CA5B24A55E5}" type="presParOf" srcId="{F1B5020A-2ED4-4FA5-9F9B-00416B1B729F}" destId="{71A648BA-FD8D-413C-A952-29DF170A2F1F}" srcOrd="0" destOrd="0" presId="urn:microsoft.com/office/officeart/2005/8/layout/hierarchy5"/>
    <dgm:cxn modelId="{EBAA3175-B3E0-403F-9772-A1A77022CB79}" type="presParOf" srcId="{71A648BA-FD8D-413C-A952-29DF170A2F1F}" destId="{4BB90273-918F-4396-B238-1635CDA87B44}" srcOrd="0" destOrd="0" presId="urn:microsoft.com/office/officeart/2005/8/layout/hierarchy5"/>
    <dgm:cxn modelId="{A40D67E5-4584-4FC9-8B5D-A0409BB5A63F}" type="presParOf" srcId="{71A648BA-FD8D-413C-A952-29DF170A2F1F}" destId="{574D53F8-0561-401A-AF6B-F10A83BE410C}" srcOrd="1" destOrd="0" presId="urn:microsoft.com/office/officeart/2005/8/layout/hierarchy5"/>
    <dgm:cxn modelId="{6F378D00-33FF-4E5A-8960-A2858BEF1E0D}" type="presParOf" srcId="{574D53F8-0561-401A-AF6B-F10A83BE410C}" destId="{E76F0749-FC93-4046-AD1F-D71AE2D15B40}" srcOrd="0" destOrd="0" presId="urn:microsoft.com/office/officeart/2005/8/layout/hierarchy5"/>
    <dgm:cxn modelId="{F98BEAF8-41F7-4A43-B7B2-19B148E836E6}" type="presParOf" srcId="{E76F0749-FC93-4046-AD1F-D71AE2D15B40}" destId="{1605F2C3-A00D-4C67-85F0-F828DBA9A48C}" srcOrd="0" destOrd="0" presId="urn:microsoft.com/office/officeart/2005/8/layout/hierarchy5"/>
    <dgm:cxn modelId="{DC50B2C5-6680-45E0-837A-00C68D7C15E8}" type="presParOf" srcId="{E76F0749-FC93-4046-AD1F-D71AE2D15B40}" destId="{EB1FE555-D099-4B45-AA5A-9112B8EEF956}" srcOrd="1" destOrd="0" presId="urn:microsoft.com/office/officeart/2005/8/layout/hierarchy5"/>
    <dgm:cxn modelId="{23D122C2-29DC-496E-83A0-76588C391FDC}" type="presParOf" srcId="{EB1FE555-D099-4B45-AA5A-9112B8EEF956}" destId="{766EF21C-8E22-44C3-8BA2-297EDDB11A02}" srcOrd="0" destOrd="0" presId="urn:microsoft.com/office/officeart/2005/8/layout/hierarchy5"/>
    <dgm:cxn modelId="{DB1EE68B-E309-49AA-864C-0664F839C2CA}" type="presParOf" srcId="{766EF21C-8E22-44C3-8BA2-297EDDB11A02}" destId="{16A5C352-57AC-430A-B176-4F37BF147E75}" srcOrd="0" destOrd="0" presId="urn:microsoft.com/office/officeart/2005/8/layout/hierarchy5"/>
    <dgm:cxn modelId="{217CAEE7-7790-467E-AA95-1AEA58757616}" type="presParOf" srcId="{EB1FE555-D099-4B45-AA5A-9112B8EEF956}" destId="{F60F857D-E78B-407D-8458-541996979649}" srcOrd="1" destOrd="0" presId="urn:microsoft.com/office/officeart/2005/8/layout/hierarchy5"/>
    <dgm:cxn modelId="{74670CD3-F208-4263-8A3A-2344609AAF77}" type="presParOf" srcId="{F60F857D-E78B-407D-8458-541996979649}" destId="{C08F7417-0615-43AA-8E6D-BFD8E1CE5193}" srcOrd="0" destOrd="0" presId="urn:microsoft.com/office/officeart/2005/8/layout/hierarchy5"/>
    <dgm:cxn modelId="{D4C6A0C9-00A2-4367-8153-43337C102066}" type="presParOf" srcId="{F60F857D-E78B-407D-8458-541996979649}" destId="{66E6DB2D-A125-4FB8-9CE9-42B5558E1849}" srcOrd="1" destOrd="0" presId="urn:microsoft.com/office/officeart/2005/8/layout/hierarchy5"/>
    <dgm:cxn modelId="{C44516D1-16F2-4005-B694-810A3861F495}" type="presParOf" srcId="{66E6DB2D-A125-4FB8-9CE9-42B5558E1849}" destId="{55ED8439-5466-4043-86D9-D0D189E38475}" srcOrd="0" destOrd="0" presId="urn:microsoft.com/office/officeart/2005/8/layout/hierarchy5"/>
    <dgm:cxn modelId="{87C702C7-3E85-4C35-A0BA-1E801529995A}" type="presParOf" srcId="{55ED8439-5466-4043-86D9-D0D189E38475}" destId="{56BC034E-EB06-4DB3-B8EA-E011A0DD25D3}" srcOrd="0" destOrd="0" presId="urn:microsoft.com/office/officeart/2005/8/layout/hierarchy5"/>
    <dgm:cxn modelId="{714206A9-615C-429C-9688-565858C69B86}" type="presParOf" srcId="{66E6DB2D-A125-4FB8-9CE9-42B5558E1849}" destId="{41209EB5-CA98-4E36-90FD-56C57EE5B402}" srcOrd="1" destOrd="0" presId="urn:microsoft.com/office/officeart/2005/8/layout/hierarchy5"/>
    <dgm:cxn modelId="{C9A68A36-EC54-48A2-BFA6-0C8E2CDB623F}" type="presParOf" srcId="{41209EB5-CA98-4E36-90FD-56C57EE5B402}" destId="{AAC8B32A-A667-4D21-B122-E8DCCFB90D04}" srcOrd="0" destOrd="0" presId="urn:microsoft.com/office/officeart/2005/8/layout/hierarchy5"/>
    <dgm:cxn modelId="{F85C8322-6E1A-499A-9D2D-65AE6147FA36}" type="presParOf" srcId="{41209EB5-CA98-4E36-90FD-56C57EE5B402}" destId="{FF78FB7D-826D-4AA4-8A61-485D3F5C599C}" srcOrd="1" destOrd="0" presId="urn:microsoft.com/office/officeart/2005/8/layout/hierarchy5"/>
    <dgm:cxn modelId="{C5F262B7-92DA-4474-8958-BAEDC127A380}" type="presParOf" srcId="{66E6DB2D-A125-4FB8-9CE9-42B5558E1849}" destId="{52D240B1-1CE8-48D6-A03E-9C5CD2A9DD6E}" srcOrd="2" destOrd="0" presId="urn:microsoft.com/office/officeart/2005/8/layout/hierarchy5"/>
    <dgm:cxn modelId="{B22C8363-20CC-44BF-9547-CC7F14E9C1EA}" type="presParOf" srcId="{52D240B1-1CE8-48D6-A03E-9C5CD2A9DD6E}" destId="{53551541-8E4B-4EAF-9CDE-50ADF3D0F71F}" srcOrd="0" destOrd="0" presId="urn:microsoft.com/office/officeart/2005/8/layout/hierarchy5"/>
    <dgm:cxn modelId="{47211B07-BF47-4BFA-B1C3-CF5563D84F78}" type="presParOf" srcId="{66E6DB2D-A125-4FB8-9CE9-42B5558E1849}" destId="{74055430-8B43-40F3-80C4-66650F48560C}" srcOrd="3" destOrd="0" presId="urn:microsoft.com/office/officeart/2005/8/layout/hierarchy5"/>
    <dgm:cxn modelId="{65C075D0-6A1B-4D0C-BA60-271D711D67CE}" type="presParOf" srcId="{74055430-8B43-40F3-80C4-66650F48560C}" destId="{FE21E632-4550-484E-B37E-894275EA7E02}" srcOrd="0" destOrd="0" presId="urn:microsoft.com/office/officeart/2005/8/layout/hierarchy5"/>
    <dgm:cxn modelId="{29C5C052-084C-423B-959D-85AE03DA8155}" type="presParOf" srcId="{74055430-8B43-40F3-80C4-66650F48560C}" destId="{C6D01B68-FADF-491E-A7BE-EDCBF7790E98}" srcOrd="1" destOrd="0" presId="urn:microsoft.com/office/officeart/2005/8/layout/hierarchy5"/>
    <dgm:cxn modelId="{912B12BF-9E21-464C-BFD3-6982137F6CEA}" type="presParOf" srcId="{EB1FE555-D099-4B45-AA5A-9112B8EEF956}" destId="{BB488842-FF22-4A8B-B2A2-C11BB88BF74A}" srcOrd="2" destOrd="0" presId="urn:microsoft.com/office/officeart/2005/8/layout/hierarchy5"/>
    <dgm:cxn modelId="{FF76485C-D62C-4B62-A677-BE4D84028B9D}" type="presParOf" srcId="{BB488842-FF22-4A8B-B2A2-C11BB88BF74A}" destId="{496B1524-2122-4435-867E-168DACF1C472}" srcOrd="0" destOrd="0" presId="urn:microsoft.com/office/officeart/2005/8/layout/hierarchy5"/>
    <dgm:cxn modelId="{B25AA316-C02C-4176-8774-EC2385C4A6F4}" type="presParOf" srcId="{EB1FE555-D099-4B45-AA5A-9112B8EEF956}" destId="{D38FEFEC-4A00-4A90-AAC7-AC6DCE9E2E2C}" srcOrd="3" destOrd="0" presId="urn:microsoft.com/office/officeart/2005/8/layout/hierarchy5"/>
    <dgm:cxn modelId="{58C325D5-F4B8-4C72-B5FA-6D49FE2C0978}" type="presParOf" srcId="{D38FEFEC-4A00-4A90-AAC7-AC6DCE9E2E2C}" destId="{43080F1E-A310-4AF5-8CA2-9FBBCC4C3D69}" srcOrd="0" destOrd="0" presId="urn:microsoft.com/office/officeart/2005/8/layout/hierarchy5"/>
    <dgm:cxn modelId="{3D2D91BA-4F4A-44E8-90BF-93230F01168C}" type="presParOf" srcId="{D38FEFEC-4A00-4A90-AAC7-AC6DCE9E2E2C}" destId="{C19683A5-5926-45F2-8B35-CD7F5F52558D}" srcOrd="1" destOrd="0" presId="urn:microsoft.com/office/officeart/2005/8/layout/hierarchy5"/>
    <dgm:cxn modelId="{3CFDF684-5196-46E3-A895-A47C92716438}" type="presParOf" srcId="{EB1FE555-D099-4B45-AA5A-9112B8EEF956}" destId="{C95EAF83-76D5-474E-BB07-654A020BB3AD}" srcOrd="4" destOrd="0" presId="urn:microsoft.com/office/officeart/2005/8/layout/hierarchy5"/>
    <dgm:cxn modelId="{22201D0D-7A6A-4EA4-8330-C405E5070433}" type="presParOf" srcId="{C95EAF83-76D5-474E-BB07-654A020BB3AD}" destId="{3257A524-659F-4FBD-9EB5-E1C6D7E78675}" srcOrd="0" destOrd="0" presId="urn:microsoft.com/office/officeart/2005/8/layout/hierarchy5"/>
    <dgm:cxn modelId="{6C69676F-3F37-4BBE-94EA-10137D049406}" type="presParOf" srcId="{EB1FE555-D099-4B45-AA5A-9112B8EEF956}" destId="{225A6DE5-F1BD-40EC-B0FE-D6D94E29F7AB}" srcOrd="5" destOrd="0" presId="urn:microsoft.com/office/officeart/2005/8/layout/hierarchy5"/>
    <dgm:cxn modelId="{F900569F-1212-407C-B89B-0CB7C035F889}" type="presParOf" srcId="{225A6DE5-F1BD-40EC-B0FE-D6D94E29F7AB}" destId="{4F56A7B9-78C2-4B03-AE1F-1E7BB0BA1B23}" srcOrd="0" destOrd="0" presId="urn:microsoft.com/office/officeart/2005/8/layout/hierarchy5"/>
    <dgm:cxn modelId="{FD33723B-AA6D-4427-8F2F-616240369C71}" type="presParOf" srcId="{225A6DE5-F1BD-40EC-B0FE-D6D94E29F7AB}" destId="{DC032651-A915-47DE-B2FE-CAF7A1D2EB43}" srcOrd="1" destOrd="0" presId="urn:microsoft.com/office/officeart/2005/8/layout/hierarchy5"/>
    <dgm:cxn modelId="{6A919F41-3FDF-46B8-8D1F-9EF445DD6044}" type="presParOf" srcId="{DC032651-A915-47DE-B2FE-CAF7A1D2EB43}" destId="{FB3169DB-7CEE-455D-BACA-F51DFA824B75}" srcOrd="0" destOrd="0" presId="urn:microsoft.com/office/officeart/2005/8/layout/hierarchy5"/>
    <dgm:cxn modelId="{5A1E1A6E-23C5-44E6-AC48-B7A79121A6F4}" type="presParOf" srcId="{FB3169DB-7CEE-455D-BACA-F51DFA824B75}" destId="{FAD7D7AB-6B7F-478D-B87B-A2E343C2E950}" srcOrd="0" destOrd="0" presId="urn:microsoft.com/office/officeart/2005/8/layout/hierarchy5"/>
    <dgm:cxn modelId="{E03E1DFB-D76D-4B02-B8AF-B8BF2AF57115}" type="presParOf" srcId="{DC032651-A915-47DE-B2FE-CAF7A1D2EB43}" destId="{901E82FD-A68A-49FA-A178-02D450976DD0}" srcOrd="1" destOrd="0" presId="urn:microsoft.com/office/officeart/2005/8/layout/hierarchy5"/>
    <dgm:cxn modelId="{3A20C9AE-69E8-46AF-8B48-D6B2535D2417}" type="presParOf" srcId="{901E82FD-A68A-49FA-A178-02D450976DD0}" destId="{D48EAF9E-0916-4899-9B65-6481263B02B2}" srcOrd="0" destOrd="0" presId="urn:microsoft.com/office/officeart/2005/8/layout/hierarchy5"/>
    <dgm:cxn modelId="{17D86A79-1C67-4384-848A-C5798C9B16FF}" type="presParOf" srcId="{901E82FD-A68A-49FA-A178-02D450976DD0}" destId="{CA4F84BF-AACD-4F6D-A539-DC485F92010C}" srcOrd="1" destOrd="0" presId="urn:microsoft.com/office/officeart/2005/8/layout/hierarchy5"/>
    <dgm:cxn modelId="{F1FA2F12-4A3B-4D9E-AAA0-C4150FFCED35}" type="presParOf" srcId="{F1B5020A-2ED4-4FA5-9F9B-00416B1B729F}" destId="{A634FC79-7D30-4A47-82B8-7F93AC25E053}" srcOrd="1" destOrd="0" presId="urn:microsoft.com/office/officeart/2005/8/layout/hierarchy5"/>
    <dgm:cxn modelId="{68576C28-A138-44C0-87CA-98D5D635A185}" type="presParOf" srcId="{A634FC79-7D30-4A47-82B8-7F93AC25E053}" destId="{6B5F1F57-0E94-4AD4-9963-CFA1AB868732}" srcOrd="0" destOrd="0" presId="urn:microsoft.com/office/officeart/2005/8/layout/hierarchy5"/>
    <dgm:cxn modelId="{F103A4B5-CBE7-41BC-8738-AFE02B439BE2}" type="presParOf" srcId="{6B5F1F57-0E94-4AD4-9963-CFA1AB868732}" destId="{C6871E9F-CC55-4184-A05B-180C7AE76E5E}" srcOrd="0" destOrd="0" presId="urn:microsoft.com/office/officeart/2005/8/layout/hierarchy5"/>
    <dgm:cxn modelId="{569DAA60-F6A0-4D2E-9EB1-B913BED0A9CF}" type="presParOf" srcId="{6B5F1F57-0E94-4AD4-9963-CFA1AB868732}" destId="{5B5031F1-3034-4939-9637-0AE2A22D7DD0}" srcOrd="1" destOrd="0" presId="urn:microsoft.com/office/officeart/2005/8/layout/hierarchy5"/>
    <dgm:cxn modelId="{AE28237F-475F-4619-9837-99B3B39B862B}" type="presParOf" srcId="{A634FC79-7D30-4A47-82B8-7F93AC25E053}" destId="{46628387-14B8-4ADA-BB09-B6349ECFECB0}" srcOrd="1" destOrd="0" presId="urn:microsoft.com/office/officeart/2005/8/layout/hierarchy5"/>
    <dgm:cxn modelId="{275ACB97-A3D6-4BEB-A136-F7FCC8935E4B}" type="presParOf" srcId="{46628387-14B8-4ADA-BB09-B6349ECFECB0}" destId="{E612E055-736D-4853-80B6-E546FC127A5B}" srcOrd="0" destOrd="0" presId="urn:microsoft.com/office/officeart/2005/8/layout/hierarchy5"/>
    <dgm:cxn modelId="{25D42350-BB66-448B-BC4E-9D94AED48A05}" type="presParOf" srcId="{A634FC79-7D30-4A47-82B8-7F93AC25E053}" destId="{C46A6007-E35F-43AA-B78C-E4B2A6D6D2AA}" srcOrd="2" destOrd="0" presId="urn:microsoft.com/office/officeart/2005/8/layout/hierarchy5"/>
    <dgm:cxn modelId="{B4103D78-DEC9-4B29-B11E-881D9B5FD07E}" type="presParOf" srcId="{C46A6007-E35F-43AA-B78C-E4B2A6D6D2AA}" destId="{DE537AE0-CA8B-4784-AA43-E9EEFA2A3295}" srcOrd="0" destOrd="0" presId="urn:microsoft.com/office/officeart/2005/8/layout/hierarchy5"/>
    <dgm:cxn modelId="{9270F173-05A9-485E-9448-7584184343B4}" type="presParOf" srcId="{C46A6007-E35F-43AA-B78C-E4B2A6D6D2AA}" destId="{827AC398-FDC2-4400-B085-CAD1BD7434B0}" srcOrd="1" destOrd="0" presId="urn:microsoft.com/office/officeart/2005/8/layout/hierarchy5"/>
    <dgm:cxn modelId="{D3898144-BAD4-4753-A032-EFF676F34036}" type="presParOf" srcId="{A634FC79-7D30-4A47-82B8-7F93AC25E053}" destId="{08CFB617-85D2-4C71-B93C-9894AC0BC768}" srcOrd="3" destOrd="0" presId="urn:microsoft.com/office/officeart/2005/8/layout/hierarchy5"/>
    <dgm:cxn modelId="{97D09212-B1E5-4A16-9924-D1D6F27E8FC8}" type="presParOf" srcId="{08CFB617-85D2-4C71-B93C-9894AC0BC768}" destId="{E6B05388-4EB4-4CC5-B8C2-8BA35A07DDAF}" srcOrd="0" destOrd="0" presId="urn:microsoft.com/office/officeart/2005/8/layout/hierarchy5"/>
    <dgm:cxn modelId="{706A996E-B480-413A-9192-B6C870405B92}" type="presParOf" srcId="{A634FC79-7D30-4A47-82B8-7F93AC25E053}" destId="{4D050B9E-953D-4E23-9F0D-24BDBC55357D}" srcOrd="4" destOrd="0" presId="urn:microsoft.com/office/officeart/2005/8/layout/hierarchy5"/>
    <dgm:cxn modelId="{5779190A-945C-497F-AA98-C33734DD3A38}" type="presParOf" srcId="{4D050B9E-953D-4E23-9F0D-24BDBC55357D}" destId="{23FF3950-591F-4E74-8163-0A9B21433446}" srcOrd="0" destOrd="0" presId="urn:microsoft.com/office/officeart/2005/8/layout/hierarchy5"/>
    <dgm:cxn modelId="{4E567BBA-6A87-4005-BC6E-A61E9E4513CE}" type="presParOf" srcId="{4D050B9E-953D-4E23-9F0D-24BDBC55357D}" destId="{DC674CF4-DBC4-4AD4-86B3-5825FAF71EAD}"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C12D75-DE7E-4C1B-92F6-581D22200B79}" type="doc">
      <dgm:prSet loTypeId="urn:microsoft.com/office/officeart/2005/8/layout/hierarchy5" loCatId="hierarchy" qsTypeId="urn:microsoft.com/office/officeart/2005/8/quickstyle/3d1" qsCatId="3D" csTypeId="urn:microsoft.com/office/officeart/2005/8/colors/accent0_1" csCatId="mainScheme" phldr="1"/>
      <dgm:spPr/>
      <dgm:t>
        <a:bodyPr/>
        <a:lstStyle/>
        <a:p>
          <a:endParaRPr lang="es-CO"/>
        </a:p>
      </dgm:t>
    </dgm:pt>
    <dgm:pt modelId="{B25AE256-7F2E-4FBC-A7C1-A0E2A364C6C1}">
      <dgm:prSet phldrT="[Texto]" custT="1"/>
      <dgm:spPr/>
      <dgm:t>
        <a:bodyPr/>
        <a:lstStyle/>
        <a:p>
          <a:r>
            <a:rPr lang="es-CO" sz="1800" dirty="0">
              <a:solidFill>
                <a:srgbClr val="101020"/>
              </a:solidFill>
              <a:effectLst/>
              <a:latin typeface="Arial" panose="020B0604020202020204" pitchFamily="34" charset="0"/>
              <a:cs typeface="Arial" panose="020B0604020202020204" pitchFamily="34" charset="0"/>
            </a:rPr>
            <a:t>Aminoácidos  cristalinos</a:t>
          </a:r>
        </a:p>
      </dgm:t>
    </dgm:pt>
    <dgm:pt modelId="{4E269C36-DFF5-4E44-828B-87A25116B5D6}" type="parTrans" cxnId="{1742E193-FB68-4955-A928-0DEDDFD4611A}">
      <dgm:prSet/>
      <dgm:spPr/>
      <dgm:t>
        <a:bodyPr/>
        <a:lstStyle/>
        <a:p>
          <a:endParaRPr lang="es-CO"/>
        </a:p>
      </dgm:t>
    </dgm:pt>
    <dgm:pt modelId="{EABDE831-0135-42A4-9EF3-F9425BD0E7BB}" type="sibTrans" cxnId="{1742E193-FB68-4955-A928-0DEDDFD4611A}">
      <dgm:prSet/>
      <dgm:spPr/>
      <dgm:t>
        <a:bodyPr/>
        <a:lstStyle/>
        <a:p>
          <a:endParaRPr lang="es-CO"/>
        </a:p>
      </dgm:t>
    </dgm:pt>
    <dgm:pt modelId="{CD24E5B9-7459-4015-973D-AEEBB5292129}">
      <dgm:prSet phldrT="[Texto]" custT="1"/>
      <dgm:spPr/>
      <dgm:t>
        <a:bodyPr/>
        <a:lstStyle/>
        <a:p>
          <a:r>
            <a:rPr lang="es-CO" sz="2400" b="1" u="sng" dirty="0">
              <a:solidFill>
                <a:srgbClr val="002060"/>
              </a:solidFill>
              <a:effectLst/>
              <a:latin typeface="Arial" panose="020B0604020202020204" pitchFamily="34" charset="0"/>
              <a:cs typeface="Arial" panose="020B0604020202020204" pitchFamily="34" charset="0"/>
            </a:rPr>
            <a:t>Nutriente</a:t>
          </a:r>
        </a:p>
      </dgm:t>
    </dgm:pt>
    <dgm:pt modelId="{917E26E8-54C7-4600-9F4C-44C9D203CEF8}" type="parTrans" cxnId="{6B4EE66A-D454-438C-BDE7-DC0001C16948}">
      <dgm:prSet/>
      <dgm:spPr/>
      <dgm:t>
        <a:bodyPr/>
        <a:lstStyle/>
        <a:p>
          <a:endParaRPr lang="es-CO"/>
        </a:p>
      </dgm:t>
    </dgm:pt>
    <dgm:pt modelId="{61CA8C27-7D83-40E5-B1E5-B79C08A247AA}" type="sibTrans" cxnId="{6B4EE66A-D454-438C-BDE7-DC0001C16948}">
      <dgm:prSet/>
      <dgm:spPr/>
      <dgm:t>
        <a:bodyPr/>
        <a:lstStyle/>
        <a:p>
          <a:endParaRPr lang="es-CO"/>
        </a:p>
      </dgm:t>
    </dgm:pt>
    <dgm:pt modelId="{FD568BBC-46CB-4B78-9419-4E668CAC9689}">
      <dgm:prSet phldrT="[Texto]" custT="1"/>
      <dgm:spPr/>
      <dgm:t>
        <a:bodyPr/>
        <a:lstStyle/>
        <a:p>
          <a:r>
            <a:rPr lang="es-CO" sz="2400" b="1" u="sng" dirty="0">
              <a:solidFill>
                <a:srgbClr val="002060"/>
              </a:solidFill>
              <a:effectLst/>
              <a:latin typeface="Arial" panose="020B0604020202020204" pitchFamily="34" charset="0"/>
              <a:cs typeface="Arial" panose="020B0604020202020204" pitchFamily="34" charset="0"/>
            </a:rPr>
            <a:t>Fuente</a:t>
          </a:r>
        </a:p>
      </dgm:t>
    </dgm:pt>
    <dgm:pt modelId="{6BBFA68A-BEC8-4F28-A5B5-31E28D793882}" type="parTrans" cxnId="{BBBE8F26-3AFB-4B3C-921F-682A6F812E62}">
      <dgm:prSet/>
      <dgm:spPr/>
      <dgm:t>
        <a:bodyPr/>
        <a:lstStyle/>
        <a:p>
          <a:endParaRPr lang="es-CO"/>
        </a:p>
      </dgm:t>
    </dgm:pt>
    <dgm:pt modelId="{E2D61B4A-1042-4375-A96F-D97D5985B8D1}" type="sibTrans" cxnId="{BBBE8F26-3AFB-4B3C-921F-682A6F812E62}">
      <dgm:prSet/>
      <dgm:spPr/>
      <dgm:t>
        <a:bodyPr/>
        <a:lstStyle/>
        <a:p>
          <a:endParaRPr lang="es-CO"/>
        </a:p>
      </dgm:t>
    </dgm:pt>
    <dgm:pt modelId="{80D98A5E-D60C-4A93-9DAA-13F819B67E9C}">
      <dgm:prSet phldrT="[Texto]" custT="1"/>
      <dgm:spPr/>
      <dgm:t>
        <a:bodyPr/>
        <a:lstStyle/>
        <a:p>
          <a:r>
            <a:rPr lang="es-CO" sz="2400" b="1" u="sng" dirty="0">
              <a:solidFill>
                <a:srgbClr val="002060"/>
              </a:solidFill>
              <a:effectLst/>
              <a:latin typeface="Arial" panose="020B0604020202020204" pitchFamily="34" charset="0"/>
              <a:cs typeface="Arial" panose="020B0604020202020204" pitchFamily="34" charset="0"/>
            </a:rPr>
            <a:t>Utilización</a:t>
          </a:r>
        </a:p>
      </dgm:t>
    </dgm:pt>
    <dgm:pt modelId="{F034370E-4A12-4D74-8A7F-F3680D7C2603}" type="parTrans" cxnId="{DE284172-E83C-41B6-862C-CEE48E2213AC}">
      <dgm:prSet/>
      <dgm:spPr/>
      <dgm:t>
        <a:bodyPr/>
        <a:lstStyle/>
        <a:p>
          <a:endParaRPr lang="es-CO"/>
        </a:p>
      </dgm:t>
    </dgm:pt>
    <dgm:pt modelId="{3FAEED4B-9B91-45A3-94C0-95C300AC274E}" type="sibTrans" cxnId="{DE284172-E83C-41B6-862C-CEE48E2213AC}">
      <dgm:prSet/>
      <dgm:spPr/>
      <dgm:t>
        <a:bodyPr/>
        <a:lstStyle/>
        <a:p>
          <a:endParaRPr lang="es-CO"/>
        </a:p>
      </dgm:t>
    </dgm:pt>
    <dgm:pt modelId="{05BB8886-7B2C-4933-8544-D872508B575F}">
      <dgm:prSet phldrT="[Texto]" custT="1"/>
      <dgm:spPr/>
      <dgm:t>
        <a:bodyPr/>
        <a:lstStyle/>
        <a:p>
          <a:pPr algn="ctr"/>
          <a:r>
            <a:rPr lang="es-CO" sz="1600" b="0" dirty="0">
              <a:solidFill>
                <a:srgbClr val="101020"/>
              </a:solidFill>
              <a:effectLst/>
              <a:latin typeface="Arial" panose="020B0604020202020204" pitchFamily="34" charset="0"/>
              <a:cs typeface="Arial" panose="020B0604020202020204" pitchFamily="34" charset="0"/>
            </a:rPr>
            <a:t>Mayor  </a:t>
          </a:r>
          <a:r>
            <a:rPr lang="es-CO" sz="1600" b="0" dirty="0" err="1">
              <a:solidFill>
                <a:srgbClr val="101020"/>
              </a:solidFill>
              <a:effectLst/>
              <a:latin typeface="Arial" panose="020B0604020202020204" pitchFamily="34" charset="0"/>
              <a:cs typeface="Arial" panose="020B0604020202020204" pitchFamily="34" charset="0"/>
            </a:rPr>
            <a:t>osmolaridad</a:t>
          </a:r>
          <a:r>
            <a:rPr lang="es-CO" sz="1600" b="0" dirty="0">
              <a:solidFill>
                <a:srgbClr val="101020"/>
              </a:solidFill>
              <a:effectLst/>
              <a:latin typeface="Arial" panose="020B0604020202020204" pitchFamily="34" charset="0"/>
              <a:cs typeface="Arial" panose="020B0604020202020204" pitchFamily="34" charset="0"/>
            </a:rPr>
            <a:t> no disponible para admistrar vía oral (mal sabor)</a:t>
          </a:r>
        </a:p>
      </dgm:t>
    </dgm:pt>
    <dgm:pt modelId="{4C50D44B-7483-47B3-9F23-B4DE2AB71225}" type="sibTrans" cxnId="{96DDDEB8-2D54-49D4-90EA-F2DD7591D5FA}">
      <dgm:prSet/>
      <dgm:spPr/>
      <dgm:t>
        <a:bodyPr/>
        <a:lstStyle/>
        <a:p>
          <a:endParaRPr lang="es-CO"/>
        </a:p>
      </dgm:t>
    </dgm:pt>
    <dgm:pt modelId="{92E3C129-594B-47B3-9FA3-D5D665D33701}" type="parTrans" cxnId="{96DDDEB8-2D54-49D4-90EA-F2DD7591D5FA}">
      <dgm:prSet/>
      <dgm:spPr/>
      <dgm:t>
        <a:bodyPr/>
        <a:lstStyle/>
        <a:p>
          <a:endParaRPr lang="es-CO" dirty="0"/>
        </a:p>
      </dgm:t>
    </dgm:pt>
    <dgm:pt modelId="{4CEC55BF-8FF3-42C4-AFBA-ADCAB20AB889}">
      <dgm:prSet phldrT="[Texto]" custT="1"/>
      <dgm:spPr/>
      <dgm:t>
        <a:bodyPr/>
        <a:lstStyle/>
        <a:p>
          <a:pPr algn="ctr"/>
          <a:r>
            <a:rPr lang="es-CO" sz="1600" b="0" dirty="0">
              <a:solidFill>
                <a:srgbClr val="101020"/>
              </a:solidFill>
              <a:effectLst/>
              <a:latin typeface="Arial" panose="020B0604020202020204" pitchFamily="34" charset="0"/>
              <a:cs typeface="Arial" panose="020B0604020202020204" pitchFamily="34" charset="0"/>
            </a:rPr>
            <a:t>Trasporte activo para  la absorción</a:t>
          </a:r>
        </a:p>
        <a:p>
          <a:pPr algn="ctr"/>
          <a:r>
            <a:rPr lang="es-CO" sz="1600" b="0" dirty="0">
              <a:solidFill>
                <a:srgbClr val="101020"/>
              </a:solidFill>
              <a:effectLst/>
              <a:latin typeface="Arial" panose="020B0604020202020204" pitchFamily="34" charset="0"/>
              <a:cs typeface="Arial" panose="020B0604020202020204" pitchFamily="34" charset="0"/>
            </a:rPr>
            <a:t>TGI disfuncionante</a:t>
          </a:r>
        </a:p>
      </dgm:t>
    </dgm:pt>
    <dgm:pt modelId="{8D55F8B2-33EE-49F9-B3E0-86BC6D8E51BB}" type="sibTrans" cxnId="{AAB6F039-9FDF-4140-ACB1-FDB0C6C208B3}">
      <dgm:prSet/>
      <dgm:spPr/>
      <dgm:t>
        <a:bodyPr/>
        <a:lstStyle/>
        <a:p>
          <a:endParaRPr lang="es-CO"/>
        </a:p>
      </dgm:t>
    </dgm:pt>
    <dgm:pt modelId="{B0417E0D-E6C0-4BB5-9E74-A1E6A17821F3}" type="parTrans" cxnId="{AAB6F039-9FDF-4140-ACB1-FDB0C6C208B3}">
      <dgm:prSet/>
      <dgm:spPr/>
      <dgm:t>
        <a:bodyPr/>
        <a:lstStyle/>
        <a:p>
          <a:endParaRPr lang="es-CO" dirty="0"/>
        </a:p>
      </dgm:t>
    </dgm:pt>
    <dgm:pt modelId="{8A6D370C-4D7A-4975-89AE-726BB4759990}">
      <dgm:prSet phldrT="[Texto]" custT="1"/>
      <dgm:spPr/>
      <dgm:t>
        <a:bodyPr/>
        <a:lstStyle/>
        <a:p>
          <a:r>
            <a:rPr lang="es-CO" sz="1800" b="0" dirty="0">
              <a:solidFill>
                <a:srgbClr val="101020"/>
              </a:solidFill>
              <a:effectLst/>
              <a:latin typeface="Arial" pitchFamily="34" charset="0"/>
              <a:cs typeface="Arial" pitchFamily="34" charset="0"/>
            </a:rPr>
            <a:t>L aminoácidos</a:t>
          </a:r>
        </a:p>
      </dgm:t>
    </dgm:pt>
    <dgm:pt modelId="{987889F5-0195-4757-A062-6CB0828818C8}" type="sibTrans" cxnId="{439250F9-AB5B-47E7-B5E0-E16599FE4FD9}">
      <dgm:prSet/>
      <dgm:spPr/>
      <dgm:t>
        <a:bodyPr/>
        <a:lstStyle/>
        <a:p>
          <a:endParaRPr lang="es-CO"/>
        </a:p>
      </dgm:t>
    </dgm:pt>
    <dgm:pt modelId="{09B6DF88-6779-4878-9217-4190FE4A08E1}" type="parTrans" cxnId="{439250F9-AB5B-47E7-B5E0-E16599FE4FD9}">
      <dgm:prSet/>
      <dgm:spPr/>
      <dgm:t>
        <a:bodyPr/>
        <a:lstStyle/>
        <a:p>
          <a:endParaRPr lang="es-CO" dirty="0"/>
        </a:p>
      </dgm:t>
    </dgm:pt>
    <dgm:pt modelId="{F1B5020A-2ED4-4FA5-9F9B-00416B1B729F}" type="pres">
      <dgm:prSet presAssocID="{38C12D75-DE7E-4C1B-92F6-581D22200B79}" presName="mainComposite" presStyleCnt="0">
        <dgm:presLayoutVars>
          <dgm:chPref val="1"/>
          <dgm:dir/>
          <dgm:animOne val="branch"/>
          <dgm:animLvl val="lvl"/>
          <dgm:resizeHandles val="exact"/>
        </dgm:presLayoutVars>
      </dgm:prSet>
      <dgm:spPr/>
    </dgm:pt>
    <dgm:pt modelId="{71A648BA-FD8D-413C-A952-29DF170A2F1F}" type="pres">
      <dgm:prSet presAssocID="{38C12D75-DE7E-4C1B-92F6-581D22200B79}" presName="hierFlow" presStyleCnt="0"/>
      <dgm:spPr/>
    </dgm:pt>
    <dgm:pt modelId="{4BB90273-918F-4396-B238-1635CDA87B44}" type="pres">
      <dgm:prSet presAssocID="{38C12D75-DE7E-4C1B-92F6-581D22200B79}" presName="firstBuf" presStyleCnt="0"/>
      <dgm:spPr/>
    </dgm:pt>
    <dgm:pt modelId="{574D53F8-0561-401A-AF6B-F10A83BE410C}" type="pres">
      <dgm:prSet presAssocID="{38C12D75-DE7E-4C1B-92F6-581D22200B79}" presName="hierChild1" presStyleCnt="0">
        <dgm:presLayoutVars>
          <dgm:chPref val="1"/>
          <dgm:animOne val="branch"/>
          <dgm:animLvl val="lvl"/>
        </dgm:presLayoutVars>
      </dgm:prSet>
      <dgm:spPr/>
    </dgm:pt>
    <dgm:pt modelId="{E76F0749-FC93-4046-AD1F-D71AE2D15B40}" type="pres">
      <dgm:prSet presAssocID="{B25AE256-7F2E-4FBC-A7C1-A0E2A364C6C1}" presName="Name17" presStyleCnt="0"/>
      <dgm:spPr/>
    </dgm:pt>
    <dgm:pt modelId="{1605F2C3-A00D-4C67-85F0-F828DBA9A48C}" type="pres">
      <dgm:prSet presAssocID="{B25AE256-7F2E-4FBC-A7C1-A0E2A364C6C1}" presName="level1Shape" presStyleLbl="node0" presStyleIdx="0" presStyleCnt="1" custLinFactNeighborX="-7855" custLinFactNeighborY="-215">
        <dgm:presLayoutVars>
          <dgm:chPref val="3"/>
        </dgm:presLayoutVars>
      </dgm:prSet>
      <dgm:spPr/>
    </dgm:pt>
    <dgm:pt modelId="{EB1FE555-D099-4B45-AA5A-9112B8EEF956}" type="pres">
      <dgm:prSet presAssocID="{B25AE256-7F2E-4FBC-A7C1-A0E2A364C6C1}" presName="hierChild2" presStyleCnt="0"/>
      <dgm:spPr/>
    </dgm:pt>
    <dgm:pt modelId="{766EF21C-8E22-44C3-8BA2-297EDDB11A02}" type="pres">
      <dgm:prSet presAssocID="{09B6DF88-6779-4878-9217-4190FE4A08E1}" presName="Name25" presStyleLbl="parChTrans1D2" presStyleIdx="0" presStyleCnt="1"/>
      <dgm:spPr/>
    </dgm:pt>
    <dgm:pt modelId="{16A5C352-57AC-430A-B176-4F37BF147E75}" type="pres">
      <dgm:prSet presAssocID="{09B6DF88-6779-4878-9217-4190FE4A08E1}" presName="connTx" presStyleLbl="parChTrans1D2" presStyleIdx="0" presStyleCnt="1"/>
      <dgm:spPr/>
    </dgm:pt>
    <dgm:pt modelId="{F60F857D-E78B-407D-8458-541996979649}" type="pres">
      <dgm:prSet presAssocID="{8A6D370C-4D7A-4975-89AE-726BB4759990}" presName="Name30" presStyleCnt="0"/>
      <dgm:spPr/>
    </dgm:pt>
    <dgm:pt modelId="{C08F7417-0615-43AA-8E6D-BFD8E1CE5193}" type="pres">
      <dgm:prSet presAssocID="{8A6D370C-4D7A-4975-89AE-726BB4759990}" presName="level2Shape" presStyleLbl="node2" presStyleIdx="0" presStyleCnt="1"/>
      <dgm:spPr/>
    </dgm:pt>
    <dgm:pt modelId="{66E6DB2D-A125-4FB8-9CE9-42B5558E1849}" type="pres">
      <dgm:prSet presAssocID="{8A6D370C-4D7A-4975-89AE-726BB4759990}" presName="hierChild3" presStyleCnt="0"/>
      <dgm:spPr/>
    </dgm:pt>
    <dgm:pt modelId="{55ED8439-5466-4043-86D9-D0D189E38475}" type="pres">
      <dgm:prSet presAssocID="{B0417E0D-E6C0-4BB5-9E74-A1E6A17821F3}" presName="Name25" presStyleLbl="parChTrans1D3" presStyleIdx="0" presStyleCnt="2"/>
      <dgm:spPr/>
    </dgm:pt>
    <dgm:pt modelId="{56BC034E-EB06-4DB3-B8EA-E011A0DD25D3}" type="pres">
      <dgm:prSet presAssocID="{B0417E0D-E6C0-4BB5-9E74-A1E6A17821F3}" presName="connTx" presStyleLbl="parChTrans1D3" presStyleIdx="0" presStyleCnt="2"/>
      <dgm:spPr/>
    </dgm:pt>
    <dgm:pt modelId="{41209EB5-CA98-4E36-90FD-56C57EE5B402}" type="pres">
      <dgm:prSet presAssocID="{4CEC55BF-8FF3-42C4-AFBA-ADCAB20AB889}" presName="Name30" presStyleCnt="0"/>
      <dgm:spPr/>
    </dgm:pt>
    <dgm:pt modelId="{AAC8B32A-A667-4D21-B122-E8DCCFB90D04}" type="pres">
      <dgm:prSet presAssocID="{4CEC55BF-8FF3-42C4-AFBA-ADCAB20AB889}" presName="level2Shape" presStyleLbl="node3" presStyleIdx="0" presStyleCnt="2" custScaleY="159485" custLinFactNeighborX="-68" custLinFactNeighborY="-37945"/>
      <dgm:spPr/>
    </dgm:pt>
    <dgm:pt modelId="{FF78FB7D-826D-4AA4-8A61-485D3F5C599C}" type="pres">
      <dgm:prSet presAssocID="{4CEC55BF-8FF3-42C4-AFBA-ADCAB20AB889}" presName="hierChild3" presStyleCnt="0"/>
      <dgm:spPr/>
    </dgm:pt>
    <dgm:pt modelId="{52D240B1-1CE8-48D6-A03E-9C5CD2A9DD6E}" type="pres">
      <dgm:prSet presAssocID="{92E3C129-594B-47B3-9FA3-D5D665D33701}" presName="Name25" presStyleLbl="parChTrans1D3" presStyleIdx="1" presStyleCnt="2"/>
      <dgm:spPr/>
    </dgm:pt>
    <dgm:pt modelId="{53551541-8E4B-4EAF-9CDE-50ADF3D0F71F}" type="pres">
      <dgm:prSet presAssocID="{92E3C129-594B-47B3-9FA3-D5D665D33701}" presName="connTx" presStyleLbl="parChTrans1D3" presStyleIdx="1" presStyleCnt="2"/>
      <dgm:spPr/>
    </dgm:pt>
    <dgm:pt modelId="{74055430-8B43-40F3-80C4-66650F48560C}" type="pres">
      <dgm:prSet presAssocID="{05BB8886-7B2C-4933-8544-D872508B575F}" presName="Name30" presStyleCnt="0"/>
      <dgm:spPr/>
    </dgm:pt>
    <dgm:pt modelId="{FE21E632-4550-484E-B37E-894275EA7E02}" type="pres">
      <dgm:prSet presAssocID="{05BB8886-7B2C-4933-8544-D872508B575F}" presName="level2Shape" presStyleLbl="node3" presStyleIdx="1" presStyleCnt="2" custScaleY="180343" custLinFactNeighborX="452" custLinFactNeighborY="-16375"/>
      <dgm:spPr/>
    </dgm:pt>
    <dgm:pt modelId="{C6D01B68-FADF-491E-A7BE-EDCBF7790E98}" type="pres">
      <dgm:prSet presAssocID="{05BB8886-7B2C-4933-8544-D872508B575F}" presName="hierChild3" presStyleCnt="0"/>
      <dgm:spPr/>
    </dgm:pt>
    <dgm:pt modelId="{A634FC79-7D30-4A47-82B8-7F93AC25E053}" type="pres">
      <dgm:prSet presAssocID="{38C12D75-DE7E-4C1B-92F6-581D22200B79}" presName="bgShapesFlow" presStyleCnt="0"/>
      <dgm:spPr/>
    </dgm:pt>
    <dgm:pt modelId="{6B5F1F57-0E94-4AD4-9963-CFA1AB868732}" type="pres">
      <dgm:prSet presAssocID="{CD24E5B9-7459-4015-973D-AEEBB5292129}" presName="rectComp" presStyleCnt="0"/>
      <dgm:spPr/>
    </dgm:pt>
    <dgm:pt modelId="{C6871E9F-CC55-4184-A05B-180C7AE76E5E}" type="pres">
      <dgm:prSet presAssocID="{CD24E5B9-7459-4015-973D-AEEBB5292129}" presName="bgRect" presStyleLbl="bgShp" presStyleIdx="0" presStyleCnt="3" custLinFactNeighborX="-3802"/>
      <dgm:spPr/>
    </dgm:pt>
    <dgm:pt modelId="{5B5031F1-3034-4939-9637-0AE2A22D7DD0}" type="pres">
      <dgm:prSet presAssocID="{CD24E5B9-7459-4015-973D-AEEBB5292129}" presName="bgRectTx" presStyleLbl="bgShp" presStyleIdx="0" presStyleCnt="3">
        <dgm:presLayoutVars>
          <dgm:bulletEnabled val="1"/>
        </dgm:presLayoutVars>
      </dgm:prSet>
      <dgm:spPr/>
    </dgm:pt>
    <dgm:pt modelId="{46628387-14B8-4ADA-BB09-B6349ECFECB0}" type="pres">
      <dgm:prSet presAssocID="{CD24E5B9-7459-4015-973D-AEEBB5292129}" presName="spComp" presStyleCnt="0"/>
      <dgm:spPr/>
    </dgm:pt>
    <dgm:pt modelId="{E612E055-736D-4853-80B6-E546FC127A5B}" type="pres">
      <dgm:prSet presAssocID="{CD24E5B9-7459-4015-973D-AEEBB5292129}" presName="hSp" presStyleCnt="0"/>
      <dgm:spPr/>
    </dgm:pt>
    <dgm:pt modelId="{C46A6007-E35F-43AA-B78C-E4B2A6D6D2AA}" type="pres">
      <dgm:prSet presAssocID="{FD568BBC-46CB-4B78-9419-4E668CAC9689}" presName="rectComp" presStyleCnt="0"/>
      <dgm:spPr/>
    </dgm:pt>
    <dgm:pt modelId="{DE537AE0-CA8B-4784-AA43-E9EEFA2A3295}" type="pres">
      <dgm:prSet presAssocID="{FD568BBC-46CB-4B78-9419-4E668CAC9689}" presName="bgRect" presStyleLbl="bgShp" presStyleIdx="1" presStyleCnt="3" custLinFactNeighborX="2492" custLinFactNeighborY="3424"/>
      <dgm:spPr/>
    </dgm:pt>
    <dgm:pt modelId="{827AC398-FDC2-4400-B085-CAD1BD7434B0}" type="pres">
      <dgm:prSet presAssocID="{FD568BBC-46CB-4B78-9419-4E668CAC9689}" presName="bgRectTx" presStyleLbl="bgShp" presStyleIdx="1" presStyleCnt="3">
        <dgm:presLayoutVars>
          <dgm:bulletEnabled val="1"/>
        </dgm:presLayoutVars>
      </dgm:prSet>
      <dgm:spPr/>
    </dgm:pt>
    <dgm:pt modelId="{08CFB617-85D2-4C71-B93C-9894AC0BC768}" type="pres">
      <dgm:prSet presAssocID="{FD568BBC-46CB-4B78-9419-4E668CAC9689}" presName="spComp" presStyleCnt="0"/>
      <dgm:spPr/>
    </dgm:pt>
    <dgm:pt modelId="{E6B05388-4EB4-4CC5-B8C2-8BA35A07DDAF}" type="pres">
      <dgm:prSet presAssocID="{FD568BBC-46CB-4B78-9419-4E668CAC9689}" presName="hSp" presStyleCnt="0"/>
      <dgm:spPr/>
    </dgm:pt>
    <dgm:pt modelId="{4D050B9E-953D-4E23-9F0D-24BDBC55357D}" type="pres">
      <dgm:prSet presAssocID="{80D98A5E-D60C-4A93-9DAA-13F819B67E9C}" presName="rectComp" presStyleCnt="0"/>
      <dgm:spPr/>
    </dgm:pt>
    <dgm:pt modelId="{23FF3950-591F-4E74-8163-0A9B21433446}" type="pres">
      <dgm:prSet presAssocID="{80D98A5E-D60C-4A93-9DAA-13F819B67E9C}" presName="bgRect" presStyleLbl="bgShp" presStyleIdx="2" presStyleCnt="3"/>
      <dgm:spPr/>
    </dgm:pt>
    <dgm:pt modelId="{DC674CF4-DBC4-4AD4-86B3-5825FAF71EAD}" type="pres">
      <dgm:prSet presAssocID="{80D98A5E-D60C-4A93-9DAA-13F819B67E9C}" presName="bgRectTx" presStyleLbl="bgShp" presStyleIdx="2" presStyleCnt="3">
        <dgm:presLayoutVars>
          <dgm:bulletEnabled val="1"/>
        </dgm:presLayoutVars>
      </dgm:prSet>
      <dgm:spPr/>
    </dgm:pt>
  </dgm:ptLst>
  <dgm:cxnLst>
    <dgm:cxn modelId="{BBDA5700-C20E-48E4-B81D-9A7765170F79}" type="presOf" srcId="{09B6DF88-6779-4878-9217-4190FE4A08E1}" destId="{16A5C352-57AC-430A-B176-4F37BF147E75}" srcOrd="1" destOrd="0" presId="urn:microsoft.com/office/officeart/2005/8/layout/hierarchy5"/>
    <dgm:cxn modelId="{CD0AEA0C-000F-4033-BF48-B7374E250110}" type="presOf" srcId="{FD568BBC-46CB-4B78-9419-4E668CAC9689}" destId="{DE537AE0-CA8B-4784-AA43-E9EEFA2A3295}" srcOrd="0" destOrd="0" presId="urn:microsoft.com/office/officeart/2005/8/layout/hierarchy5"/>
    <dgm:cxn modelId="{A10A6114-F421-4605-9B45-14563AAFD405}" type="presOf" srcId="{05BB8886-7B2C-4933-8544-D872508B575F}" destId="{FE21E632-4550-484E-B37E-894275EA7E02}" srcOrd="0" destOrd="0" presId="urn:microsoft.com/office/officeart/2005/8/layout/hierarchy5"/>
    <dgm:cxn modelId="{BBBE8F26-3AFB-4B3C-921F-682A6F812E62}" srcId="{38C12D75-DE7E-4C1B-92F6-581D22200B79}" destId="{FD568BBC-46CB-4B78-9419-4E668CAC9689}" srcOrd="2" destOrd="0" parTransId="{6BBFA68A-BEC8-4F28-A5B5-31E28D793882}" sibTransId="{E2D61B4A-1042-4375-A96F-D97D5985B8D1}"/>
    <dgm:cxn modelId="{F39A4B37-435D-42D9-8C89-AE1C4532B0A1}" type="presOf" srcId="{09B6DF88-6779-4878-9217-4190FE4A08E1}" destId="{766EF21C-8E22-44C3-8BA2-297EDDB11A02}" srcOrd="0" destOrd="0" presId="urn:microsoft.com/office/officeart/2005/8/layout/hierarchy5"/>
    <dgm:cxn modelId="{59FFB738-64BF-43C1-BAB3-CCCAB69D9CF0}" type="presOf" srcId="{38C12D75-DE7E-4C1B-92F6-581D22200B79}" destId="{F1B5020A-2ED4-4FA5-9F9B-00416B1B729F}" srcOrd="0" destOrd="0" presId="urn:microsoft.com/office/officeart/2005/8/layout/hierarchy5"/>
    <dgm:cxn modelId="{AAB6F039-9FDF-4140-ACB1-FDB0C6C208B3}" srcId="{8A6D370C-4D7A-4975-89AE-726BB4759990}" destId="{4CEC55BF-8FF3-42C4-AFBA-ADCAB20AB889}" srcOrd="0" destOrd="0" parTransId="{B0417E0D-E6C0-4BB5-9E74-A1E6A17821F3}" sibTransId="{8D55F8B2-33EE-49F9-B3E0-86BC6D8E51BB}"/>
    <dgm:cxn modelId="{02224647-BA09-4967-BFB3-D5CD1FEE7BD5}" type="presOf" srcId="{80D98A5E-D60C-4A93-9DAA-13F819B67E9C}" destId="{23FF3950-591F-4E74-8163-0A9B21433446}" srcOrd="0" destOrd="0" presId="urn:microsoft.com/office/officeart/2005/8/layout/hierarchy5"/>
    <dgm:cxn modelId="{1E1EE74F-4B06-4049-87FA-E6E70C9BFDD5}" type="presOf" srcId="{80D98A5E-D60C-4A93-9DAA-13F819B67E9C}" destId="{DC674CF4-DBC4-4AD4-86B3-5825FAF71EAD}" srcOrd="1" destOrd="0" presId="urn:microsoft.com/office/officeart/2005/8/layout/hierarchy5"/>
    <dgm:cxn modelId="{18FE8058-9D2F-40F2-A2BC-C3F420E51C79}" type="presOf" srcId="{B0417E0D-E6C0-4BB5-9E74-A1E6A17821F3}" destId="{55ED8439-5466-4043-86D9-D0D189E38475}" srcOrd="0" destOrd="0" presId="urn:microsoft.com/office/officeart/2005/8/layout/hierarchy5"/>
    <dgm:cxn modelId="{363A1959-B033-4D26-AF4E-652B49B7A630}" type="presOf" srcId="{4CEC55BF-8FF3-42C4-AFBA-ADCAB20AB889}" destId="{AAC8B32A-A667-4D21-B122-E8DCCFB90D04}" srcOrd="0" destOrd="0" presId="urn:microsoft.com/office/officeart/2005/8/layout/hierarchy5"/>
    <dgm:cxn modelId="{10D29763-317E-42C0-9C4B-8F0D8706F2D9}" type="presOf" srcId="{CD24E5B9-7459-4015-973D-AEEBB5292129}" destId="{C6871E9F-CC55-4184-A05B-180C7AE76E5E}" srcOrd="0" destOrd="0" presId="urn:microsoft.com/office/officeart/2005/8/layout/hierarchy5"/>
    <dgm:cxn modelId="{D1EAC863-99AB-4311-BD6F-CEEDC9391D70}" type="presOf" srcId="{FD568BBC-46CB-4B78-9419-4E668CAC9689}" destId="{827AC398-FDC2-4400-B085-CAD1BD7434B0}" srcOrd="1" destOrd="0" presId="urn:microsoft.com/office/officeart/2005/8/layout/hierarchy5"/>
    <dgm:cxn modelId="{94C4A166-3043-4271-ABE7-5D8EBBA7F2ED}" type="presOf" srcId="{B25AE256-7F2E-4FBC-A7C1-A0E2A364C6C1}" destId="{1605F2C3-A00D-4C67-85F0-F828DBA9A48C}" srcOrd="0" destOrd="0" presId="urn:microsoft.com/office/officeart/2005/8/layout/hierarchy5"/>
    <dgm:cxn modelId="{59D24B6A-5CEB-4EF2-9FA6-A9FCBDAD0FDF}" type="presOf" srcId="{8A6D370C-4D7A-4975-89AE-726BB4759990}" destId="{C08F7417-0615-43AA-8E6D-BFD8E1CE5193}" srcOrd="0" destOrd="0" presId="urn:microsoft.com/office/officeart/2005/8/layout/hierarchy5"/>
    <dgm:cxn modelId="{6B4EE66A-D454-438C-BDE7-DC0001C16948}" srcId="{38C12D75-DE7E-4C1B-92F6-581D22200B79}" destId="{CD24E5B9-7459-4015-973D-AEEBB5292129}" srcOrd="1" destOrd="0" parTransId="{917E26E8-54C7-4600-9F4C-44C9D203CEF8}" sibTransId="{61CA8C27-7D83-40E5-B1E5-B79C08A247AA}"/>
    <dgm:cxn modelId="{DE284172-E83C-41B6-862C-CEE48E2213AC}" srcId="{38C12D75-DE7E-4C1B-92F6-581D22200B79}" destId="{80D98A5E-D60C-4A93-9DAA-13F819B67E9C}" srcOrd="3" destOrd="0" parTransId="{F034370E-4A12-4D74-8A7F-F3680D7C2603}" sibTransId="{3FAEED4B-9B91-45A3-94C0-95C300AC274E}"/>
    <dgm:cxn modelId="{5BC04A87-06CC-4AA8-B4F3-32A17AEEAB77}" type="presOf" srcId="{92E3C129-594B-47B3-9FA3-D5D665D33701}" destId="{52D240B1-1CE8-48D6-A03E-9C5CD2A9DD6E}" srcOrd="0" destOrd="0" presId="urn:microsoft.com/office/officeart/2005/8/layout/hierarchy5"/>
    <dgm:cxn modelId="{1742E193-FB68-4955-A928-0DEDDFD4611A}" srcId="{38C12D75-DE7E-4C1B-92F6-581D22200B79}" destId="{B25AE256-7F2E-4FBC-A7C1-A0E2A364C6C1}" srcOrd="0" destOrd="0" parTransId="{4E269C36-DFF5-4E44-828B-87A25116B5D6}" sibTransId="{EABDE831-0135-42A4-9EF3-F9425BD0E7BB}"/>
    <dgm:cxn modelId="{96DDDEB8-2D54-49D4-90EA-F2DD7591D5FA}" srcId="{8A6D370C-4D7A-4975-89AE-726BB4759990}" destId="{05BB8886-7B2C-4933-8544-D872508B575F}" srcOrd="1" destOrd="0" parTransId="{92E3C129-594B-47B3-9FA3-D5D665D33701}" sibTransId="{4C50D44B-7483-47B3-9F23-B4DE2AB71225}"/>
    <dgm:cxn modelId="{6A7FD8F1-E16C-4D52-966A-4EBED252E97C}" type="presOf" srcId="{CD24E5B9-7459-4015-973D-AEEBB5292129}" destId="{5B5031F1-3034-4939-9637-0AE2A22D7DD0}" srcOrd="1" destOrd="0" presId="urn:microsoft.com/office/officeart/2005/8/layout/hierarchy5"/>
    <dgm:cxn modelId="{9E87D7F8-959D-4A21-903D-8F9350DB9587}" type="presOf" srcId="{B0417E0D-E6C0-4BB5-9E74-A1E6A17821F3}" destId="{56BC034E-EB06-4DB3-B8EA-E011A0DD25D3}" srcOrd="1" destOrd="0" presId="urn:microsoft.com/office/officeart/2005/8/layout/hierarchy5"/>
    <dgm:cxn modelId="{439250F9-AB5B-47E7-B5E0-E16599FE4FD9}" srcId="{B25AE256-7F2E-4FBC-A7C1-A0E2A364C6C1}" destId="{8A6D370C-4D7A-4975-89AE-726BB4759990}" srcOrd="0" destOrd="0" parTransId="{09B6DF88-6779-4878-9217-4190FE4A08E1}" sibTransId="{987889F5-0195-4757-A062-6CB0828818C8}"/>
    <dgm:cxn modelId="{EBBA2DFF-053D-4246-9AD7-9653EE1A4A9C}" type="presOf" srcId="{92E3C129-594B-47B3-9FA3-D5D665D33701}" destId="{53551541-8E4B-4EAF-9CDE-50ADF3D0F71F}" srcOrd="1" destOrd="0" presId="urn:microsoft.com/office/officeart/2005/8/layout/hierarchy5"/>
    <dgm:cxn modelId="{B7CCBDCE-16B8-46F8-B818-1E1CB9479895}" type="presParOf" srcId="{F1B5020A-2ED4-4FA5-9F9B-00416B1B729F}" destId="{71A648BA-FD8D-413C-A952-29DF170A2F1F}" srcOrd="0" destOrd="0" presId="urn:microsoft.com/office/officeart/2005/8/layout/hierarchy5"/>
    <dgm:cxn modelId="{8AEBD27C-4A11-45AF-883B-D6A22194095A}" type="presParOf" srcId="{71A648BA-FD8D-413C-A952-29DF170A2F1F}" destId="{4BB90273-918F-4396-B238-1635CDA87B44}" srcOrd="0" destOrd="0" presId="urn:microsoft.com/office/officeart/2005/8/layout/hierarchy5"/>
    <dgm:cxn modelId="{42C76B62-2858-4936-B405-FC8F4CD787DF}" type="presParOf" srcId="{71A648BA-FD8D-413C-A952-29DF170A2F1F}" destId="{574D53F8-0561-401A-AF6B-F10A83BE410C}" srcOrd="1" destOrd="0" presId="urn:microsoft.com/office/officeart/2005/8/layout/hierarchy5"/>
    <dgm:cxn modelId="{5F61078E-511D-4DDB-9F4F-B13551A78F6D}" type="presParOf" srcId="{574D53F8-0561-401A-AF6B-F10A83BE410C}" destId="{E76F0749-FC93-4046-AD1F-D71AE2D15B40}" srcOrd="0" destOrd="0" presId="urn:microsoft.com/office/officeart/2005/8/layout/hierarchy5"/>
    <dgm:cxn modelId="{664075B6-E45F-40A7-A958-0C895ED5CDCD}" type="presParOf" srcId="{E76F0749-FC93-4046-AD1F-D71AE2D15B40}" destId="{1605F2C3-A00D-4C67-85F0-F828DBA9A48C}" srcOrd="0" destOrd="0" presId="urn:microsoft.com/office/officeart/2005/8/layout/hierarchy5"/>
    <dgm:cxn modelId="{9BB65B77-ED36-4A97-B109-75E04D4E3A6B}" type="presParOf" srcId="{E76F0749-FC93-4046-AD1F-D71AE2D15B40}" destId="{EB1FE555-D099-4B45-AA5A-9112B8EEF956}" srcOrd="1" destOrd="0" presId="urn:microsoft.com/office/officeart/2005/8/layout/hierarchy5"/>
    <dgm:cxn modelId="{91742698-DE6A-40F7-9AEA-721469F6FCE6}" type="presParOf" srcId="{EB1FE555-D099-4B45-AA5A-9112B8EEF956}" destId="{766EF21C-8E22-44C3-8BA2-297EDDB11A02}" srcOrd="0" destOrd="0" presId="urn:microsoft.com/office/officeart/2005/8/layout/hierarchy5"/>
    <dgm:cxn modelId="{A69F91E0-BA6C-4CEA-AC97-02FA4E8542F1}" type="presParOf" srcId="{766EF21C-8E22-44C3-8BA2-297EDDB11A02}" destId="{16A5C352-57AC-430A-B176-4F37BF147E75}" srcOrd="0" destOrd="0" presId="urn:microsoft.com/office/officeart/2005/8/layout/hierarchy5"/>
    <dgm:cxn modelId="{96221519-D4FA-4B35-A3DF-7D90B976CC60}" type="presParOf" srcId="{EB1FE555-D099-4B45-AA5A-9112B8EEF956}" destId="{F60F857D-E78B-407D-8458-541996979649}" srcOrd="1" destOrd="0" presId="urn:microsoft.com/office/officeart/2005/8/layout/hierarchy5"/>
    <dgm:cxn modelId="{CBCAC155-F3BA-4FEE-9029-87CDA9822509}" type="presParOf" srcId="{F60F857D-E78B-407D-8458-541996979649}" destId="{C08F7417-0615-43AA-8E6D-BFD8E1CE5193}" srcOrd="0" destOrd="0" presId="urn:microsoft.com/office/officeart/2005/8/layout/hierarchy5"/>
    <dgm:cxn modelId="{B9C23B39-2E04-4FEB-A6B8-FD13844E35F9}" type="presParOf" srcId="{F60F857D-E78B-407D-8458-541996979649}" destId="{66E6DB2D-A125-4FB8-9CE9-42B5558E1849}" srcOrd="1" destOrd="0" presId="urn:microsoft.com/office/officeart/2005/8/layout/hierarchy5"/>
    <dgm:cxn modelId="{833E20FE-4048-4D08-A283-7B9DBC7FB7F4}" type="presParOf" srcId="{66E6DB2D-A125-4FB8-9CE9-42B5558E1849}" destId="{55ED8439-5466-4043-86D9-D0D189E38475}" srcOrd="0" destOrd="0" presId="urn:microsoft.com/office/officeart/2005/8/layout/hierarchy5"/>
    <dgm:cxn modelId="{3F85293A-FBA7-4A68-B50A-491B1563477F}" type="presParOf" srcId="{55ED8439-5466-4043-86D9-D0D189E38475}" destId="{56BC034E-EB06-4DB3-B8EA-E011A0DD25D3}" srcOrd="0" destOrd="0" presId="urn:microsoft.com/office/officeart/2005/8/layout/hierarchy5"/>
    <dgm:cxn modelId="{EFBA0E8F-3963-4BE8-8756-D2E0E3E6CBD7}" type="presParOf" srcId="{66E6DB2D-A125-4FB8-9CE9-42B5558E1849}" destId="{41209EB5-CA98-4E36-90FD-56C57EE5B402}" srcOrd="1" destOrd="0" presId="urn:microsoft.com/office/officeart/2005/8/layout/hierarchy5"/>
    <dgm:cxn modelId="{325CA7EA-9E1E-4EE0-87F1-5A9D6B8A5D27}" type="presParOf" srcId="{41209EB5-CA98-4E36-90FD-56C57EE5B402}" destId="{AAC8B32A-A667-4D21-B122-E8DCCFB90D04}" srcOrd="0" destOrd="0" presId="urn:microsoft.com/office/officeart/2005/8/layout/hierarchy5"/>
    <dgm:cxn modelId="{5D007AB3-D2C6-4016-A03A-09F74CE1FD2C}" type="presParOf" srcId="{41209EB5-CA98-4E36-90FD-56C57EE5B402}" destId="{FF78FB7D-826D-4AA4-8A61-485D3F5C599C}" srcOrd="1" destOrd="0" presId="urn:microsoft.com/office/officeart/2005/8/layout/hierarchy5"/>
    <dgm:cxn modelId="{34C2B3E8-0E5E-421B-9B5E-E76F8AA26422}" type="presParOf" srcId="{66E6DB2D-A125-4FB8-9CE9-42B5558E1849}" destId="{52D240B1-1CE8-48D6-A03E-9C5CD2A9DD6E}" srcOrd="2" destOrd="0" presId="urn:microsoft.com/office/officeart/2005/8/layout/hierarchy5"/>
    <dgm:cxn modelId="{C45CAFAF-8E5E-435B-BC69-9DB0E2DE1B39}" type="presParOf" srcId="{52D240B1-1CE8-48D6-A03E-9C5CD2A9DD6E}" destId="{53551541-8E4B-4EAF-9CDE-50ADF3D0F71F}" srcOrd="0" destOrd="0" presId="urn:microsoft.com/office/officeart/2005/8/layout/hierarchy5"/>
    <dgm:cxn modelId="{59822618-639A-4DEB-A2D4-C81D48E10D97}" type="presParOf" srcId="{66E6DB2D-A125-4FB8-9CE9-42B5558E1849}" destId="{74055430-8B43-40F3-80C4-66650F48560C}" srcOrd="3" destOrd="0" presId="urn:microsoft.com/office/officeart/2005/8/layout/hierarchy5"/>
    <dgm:cxn modelId="{4F88CB93-5347-4DF9-B42D-33123EA70FAA}" type="presParOf" srcId="{74055430-8B43-40F3-80C4-66650F48560C}" destId="{FE21E632-4550-484E-B37E-894275EA7E02}" srcOrd="0" destOrd="0" presId="urn:microsoft.com/office/officeart/2005/8/layout/hierarchy5"/>
    <dgm:cxn modelId="{6633864D-67FA-49F4-BAC8-5FC9B3EA9F29}" type="presParOf" srcId="{74055430-8B43-40F3-80C4-66650F48560C}" destId="{C6D01B68-FADF-491E-A7BE-EDCBF7790E98}" srcOrd="1" destOrd="0" presId="urn:microsoft.com/office/officeart/2005/8/layout/hierarchy5"/>
    <dgm:cxn modelId="{4F4E8536-077D-466B-9569-976572268EDB}" type="presParOf" srcId="{F1B5020A-2ED4-4FA5-9F9B-00416B1B729F}" destId="{A634FC79-7D30-4A47-82B8-7F93AC25E053}" srcOrd="1" destOrd="0" presId="urn:microsoft.com/office/officeart/2005/8/layout/hierarchy5"/>
    <dgm:cxn modelId="{B46145F2-62E7-48B2-A07D-A3223CC988D3}" type="presParOf" srcId="{A634FC79-7D30-4A47-82B8-7F93AC25E053}" destId="{6B5F1F57-0E94-4AD4-9963-CFA1AB868732}" srcOrd="0" destOrd="0" presId="urn:microsoft.com/office/officeart/2005/8/layout/hierarchy5"/>
    <dgm:cxn modelId="{3C68580F-AA18-43F5-904B-85338A89235E}" type="presParOf" srcId="{6B5F1F57-0E94-4AD4-9963-CFA1AB868732}" destId="{C6871E9F-CC55-4184-A05B-180C7AE76E5E}" srcOrd="0" destOrd="0" presId="urn:microsoft.com/office/officeart/2005/8/layout/hierarchy5"/>
    <dgm:cxn modelId="{E75166F1-2325-4E31-8CC1-04854E520DD4}" type="presParOf" srcId="{6B5F1F57-0E94-4AD4-9963-CFA1AB868732}" destId="{5B5031F1-3034-4939-9637-0AE2A22D7DD0}" srcOrd="1" destOrd="0" presId="urn:microsoft.com/office/officeart/2005/8/layout/hierarchy5"/>
    <dgm:cxn modelId="{9AA5A091-10DC-4951-AE67-7BC398EAB54E}" type="presParOf" srcId="{A634FC79-7D30-4A47-82B8-7F93AC25E053}" destId="{46628387-14B8-4ADA-BB09-B6349ECFECB0}" srcOrd="1" destOrd="0" presId="urn:microsoft.com/office/officeart/2005/8/layout/hierarchy5"/>
    <dgm:cxn modelId="{6176A913-9E4D-4C00-869C-035D26E46009}" type="presParOf" srcId="{46628387-14B8-4ADA-BB09-B6349ECFECB0}" destId="{E612E055-736D-4853-80B6-E546FC127A5B}" srcOrd="0" destOrd="0" presId="urn:microsoft.com/office/officeart/2005/8/layout/hierarchy5"/>
    <dgm:cxn modelId="{3B35E653-7DAE-48D5-B1C4-0666E5030EA0}" type="presParOf" srcId="{A634FC79-7D30-4A47-82B8-7F93AC25E053}" destId="{C46A6007-E35F-43AA-B78C-E4B2A6D6D2AA}" srcOrd="2" destOrd="0" presId="urn:microsoft.com/office/officeart/2005/8/layout/hierarchy5"/>
    <dgm:cxn modelId="{4F391DD4-D71A-4A77-9EEB-15EE5E7887A1}" type="presParOf" srcId="{C46A6007-E35F-43AA-B78C-E4B2A6D6D2AA}" destId="{DE537AE0-CA8B-4784-AA43-E9EEFA2A3295}" srcOrd="0" destOrd="0" presId="urn:microsoft.com/office/officeart/2005/8/layout/hierarchy5"/>
    <dgm:cxn modelId="{3AE19B8B-D0B2-4677-9999-9ED1E8E486F1}" type="presParOf" srcId="{C46A6007-E35F-43AA-B78C-E4B2A6D6D2AA}" destId="{827AC398-FDC2-4400-B085-CAD1BD7434B0}" srcOrd="1" destOrd="0" presId="urn:microsoft.com/office/officeart/2005/8/layout/hierarchy5"/>
    <dgm:cxn modelId="{EC001868-2E72-49FC-B28B-467DA2348E85}" type="presParOf" srcId="{A634FC79-7D30-4A47-82B8-7F93AC25E053}" destId="{08CFB617-85D2-4C71-B93C-9894AC0BC768}" srcOrd="3" destOrd="0" presId="urn:microsoft.com/office/officeart/2005/8/layout/hierarchy5"/>
    <dgm:cxn modelId="{42CD484D-CB67-4F13-A06F-140E590DAF33}" type="presParOf" srcId="{08CFB617-85D2-4C71-B93C-9894AC0BC768}" destId="{E6B05388-4EB4-4CC5-B8C2-8BA35A07DDAF}" srcOrd="0" destOrd="0" presId="urn:microsoft.com/office/officeart/2005/8/layout/hierarchy5"/>
    <dgm:cxn modelId="{C56D3065-3A2B-4B4C-A5A4-66A2A7640AEB}" type="presParOf" srcId="{A634FC79-7D30-4A47-82B8-7F93AC25E053}" destId="{4D050B9E-953D-4E23-9F0D-24BDBC55357D}" srcOrd="4" destOrd="0" presId="urn:microsoft.com/office/officeart/2005/8/layout/hierarchy5"/>
    <dgm:cxn modelId="{9C6730AF-2E9C-40C2-825F-13D9B03709FF}" type="presParOf" srcId="{4D050B9E-953D-4E23-9F0D-24BDBC55357D}" destId="{23FF3950-591F-4E74-8163-0A9B21433446}" srcOrd="0" destOrd="0" presId="urn:microsoft.com/office/officeart/2005/8/layout/hierarchy5"/>
    <dgm:cxn modelId="{D67FFFDF-46FC-4E4F-AB3E-DF1B4C8B83DD}" type="presParOf" srcId="{4D050B9E-953D-4E23-9F0D-24BDBC55357D}" destId="{DC674CF4-DBC4-4AD4-86B3-5825FAF71EAD}"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629B6D-E2B2-409C-8C1C-7D27AC1FEDAA}" type="doc">
      <dgm:prSet loTypeId="urn:microsoft.com/office/officeart/2005/8/layout/hList6" loCatId="list" qsTypeId="urn:microsoft.com/office/officeart/2005/8/quickstyle/simple4" qsCatId="simple" csTypeId="urn:microsoft.com/office/officeart/2005/8/colors/accent1_4" csCatId="accent1" phldr="1"/>
      <dgm:spPr/>
      <dgm:t>
        <a:bodyPr/>
        <a:lstStyle/>
        <a:p>
          <a:endParaRPr lang="es-CO"/>
        </a:p>
      </dgm:t>
    </dgm:pt>
    <dgm:pt modelId="{CA8CB192-F576-426B-A479-020ADBAD1973}">
      <dgm:prSet phldrT="[Texto]" custT="1"/>
      <dgm:spPr/>
      <dgm:t>
        <a:bodyPr/>
        <a:lstStyle/>
        <a:p>
          <a:r>
            <a:rPr lang="es-CO" sz="2800" b="1" cap="none" spc="0" dirty="0">
              <a:ln w="18000">
                <a:prstDash val="solid"/>
                <a:miter lim="800000"/>
              </a:ln>
              <a:solidFill>
                <a:schemeClr val="bg1"/>
              </a:solidFill>
              <a:effectLst/>
              <a:latin typeface="Arial" panose="020B0604020202020204" pitchFamily="34" charset="0"/>
              <a:cs typeface="Arial" panose="020B0604020202020204" pitchFamily="34" charset="0"/>
            </a:rPr>
            <a:t>AGP</a:t>
          </a:r>
        </a:p>
      </dgm:t>
    </dgm:pt>
    <dgm:pt modelId="{63F06F20-8A19-45BE-B4FE-E6984C41B494}" type="parTrans" cxnId="{32527884-2AFE-49CB-8A28-2520F0EB65C1}">
      <dgm:prSet/>
      <dgm:spPr/>
      <dgm:t>
        <a:bodyPr/>
        <a:lstStyle/>
        <a:p>
          <a:endParaRPr lang="es-CO"/>
        </a:p>
      </dgm:t>
    </dgm:pt>
    <dgm:pt modelId="{A2F9C1EF-B9C6-42F3-81E4-B87F31BFD69F}" type="sibTrans" cxnId="{32527884-2AFE-49CB-8A28-2520F0EB65C1}">
      <dgm:prSet/>
      <dgm:spPr/>
      <dgm:t>
        <a:bodyPr/>
        <a:lstStyle/>
        <a:p>
          <a:endParaRPr lang="es-CO"/>
        </a:p>
      </dgm:t>
    </dgm:pt>
    <dgm:pt modelId="{AA893F1C-9E19-4D03-BC97-60AA6F378494}">
      <dgm:prSet phldrT="[Texto]" custT="1"/>
      <dgm:spPr/>
      <dgm:t>
        <a:bodyPr/>
        <a:lstStyle/>
        <a:p>
          <a:r>
            <a:rPr lang="es-CO" sz="2800" b="0" dirty="0">
              <a:solidFill>
                <a:schemeClr val="bg1"/>
              </a:solidFill>
              <a:latin typeface="Arial" panose="020B0604020202020204" pitchFamily="34" charset="0"/>
              <a:cs typeface="Arial" panose="020B0604020202020204" pitchFamily="34" charset="0"/>
            </a:rPr>
            <a:t>Aceite maíz.</a:t>
          </a:r>
        </a:p>
      </dgm:t>
    </dgm:pt>
    <dgm:pt modelId="{81E354B6-972B-42B5-B1EC-8E938667296E}" type="parTrans" cxnId="{F384064F-657A-405D-873A-FB312A4B34A2}">
      <dgm:prSet/>
      <dgm:spPr/>
      <dgm:t>
        <a:bodyPr/>
        <a:lstStyle/>
        <a:p>
          <a:endParaRPr lang="es-CO"/>
        </a:p>
      </dgm:t>
    </dgm:pt>
    <dgm:pt modelId="{DFE0B210-0C44-4D17-A6A8-63CC0335BA38}" type="sibTrans" cxnId="{F384064F-657A-405D-873A-FB312A4B34A2}">
      <dgm:prSet/>
      <dgm:spPr/>
      <dgm:t>
        <a:bodyPr/>
        <a:lstStyle/>
        <a:p>
          <a:endParaRPr lang="es-CO"/>
        </a:p>
      </dgm:t>
    </dgm:pt>
    <dgm:pt modelId="{CB55096E-93A5-4F23-BD8D-42D58D0F84B9}">
      <dgm:prSet phldrT="[Texto]" custT="1"/>
      <dgm:spPr/>
      <dgm:t>
        <a:bodyPr/>
        <a:lstStyle/>
        <a:p>
          <a:r>
            <a:rPr lang="es-CO" sz="2800" b="1" cap="none" spc="0" dirty="0">
              <a:ln w="18000">
                <a:prstDash val="solid"/>
                <a:miter lim="800000"/>
              </a:ln>
              <a:solidFill>
                <a:srgbClr val="101020"/>
              </a:solidFill>
              <a:effectLst/>
              <a:latin typeface="Arial" panose="020B0604020202020204" pitchFamily="34" charset="0"/>
              <a:cs typeface="Arial" panose="020B0604020202020204" pitchFamily="34" charset="0"/>
            </a:rPr>
            <a:t>AGM</a:t>
          </a:r>
          <a:endParaRPr lang="es-CO" sz="2800" b="1" cap="none" spc="-150" dirty="0">
            <a:ln w="18000">
              <a:prstDash val="solid"/>
              <a:miter lim="800000"/>
            </a:ln>
            <a:solidFill>
              <a:srgbClr val="101020"/>
            </a:solidFill>
            <a:effectLst/>
            <a:latin typeface="Arial" panose="020B0604020202020204" pitchFamily="34" charset="0"/>
            <a:cs typeface="Arial" panose="020B0604020202020204" pitchFamily="34" charset="0"/>
          </a:endParaRPr>
        </a:p>
      </dgm:t>
    </dgm:pt>
    <dgm:pt modelId="{779077C7-E807-4776-A77C-0F585F0A5927}" type="parTrans" cxnId="{C14C6B4B-8E1C-491A-9F96-4550BF6F8322}">
      <dgm:prSet/>
      <dgm:spPr/>
      <dgm:t>
        <a:bodyPr/>
        <a:lstStyle/>
        <a:p>
          <a:endParaRPr lang="es-CO"/>
        </a:p>
      </dgm:t>
    </dgm:pt>
    <dgm:pt modelId="{62270CC6-5697-40C6-AA45-FC4D386FAE91}" type="sibTrans" cxnId="{C14C6B4B-8E1C-491A-9F96-4550BF6F8322}">
      <dgm:prSet/>
      <dgm:spPr/>
      <dgm:t>
        <a:bodyPr/>
        <a:lstStyle/>
        <a:p>
          <a:endParaRPr lang="es-CO"/>
        </a:p>
      </dgm:t>
    </dgm:pt>
    <dgm:pt modelId="{93E67D75-DB12-4B67-B365-777649E064FA}">
      <dgm:prSet phldrT="[Texto]" custT="1"/>
      <dgm:spPr/>
      <dgm:t>
        <a:bodyPr/>
        <a:lstStyle/>
        <a:p>
          <a:r>
            <a:rPr lang="es-CO" sz="2800" b="0" dirty="0">
              <a:solidFill>
                <a:schemeClr val="bg1"/>
              </a:solidFill>
              <a:latin typeface="Arial" panose="020B0604020202020204" pitchFamily="34" charset="0"/>
              <a:cs typeface="Arial" panose="020B0604020202020204" pitchFamily="34" charset="0"/>
            </a:rPr>
            <a:t>Aceite linaza.</a:t>
          </a:r>
        </a:p>
      </dgm:t>
    </dgm:pt>
    <dgm:pt modelId="{7FAD649C-D8B6-460B-9A73-ADC4E2518981}" type="parTrans" cxnId="{A0DE76B7-8BC1-43E4-8DC4-184332817B89}">
      <dgm:prSet/>
      <dgm:spPr/>
      <dgm:t>
        <a:bodyPr/>
        <a:lstStyle/>
        <a:p>
          <a:endParaRPr lang="es-CO"/>
        </a:p>
      </dgm:t>
    </dgm:pt>
    <dgm:pt modelId="{2EBC5B0D-7EBB-441F-AC84-8D6DF5B96F21}" type="sibTrans" cxnId="{A0DE76B7-8BC1-43E4-8DC4-184332817B89}">
      <dgm:prSet/>
      <dgm:spPr/>
      <dgm:t>
        <a:bodyPr/>
        <a:lstStyle/>
        <a:p>
          <a:endParaRPr lang="es-CO"/>
        </a:p>
      </dgm:t>
    </dgm:pt>
    <dgm:pt modelId="{E93D5233-39AB-4A78-86E8-6DFE1E6B85BD}">
      <dgm:prSet phldrT="[Texto]" custT="1"/>
      <dgm:spPr/>
      <dgm:t>
        <a:bodyPr/>
        <a:lstStyle/>
        <a:p>
          <a:endParaRPr lang="es-CO" sz="3200" dirty="0">
            <a:latin typeface="Arial Narrow" pitchFamily="34" charset="0"/>
          </a:endParaRPr>
        </a:p>
      </dgm:t>
    </dgm:pt>
    <dgm:pt modelId="{F3EDEC4F-7DF5-47AB-BDD8-00CB35717749}" type="parTrans" cxnId="{B0FBD91B-9C5A-4E7B-AB87-269751540FBB}">
      <dgm:prSet/>
      <dgm:spPr/>
      <dgm:t>
        <a:bodyPr/>
        <a:lstStyle/>
        <a:p>
          <a:endParaRPr lang="es-CO"/>
        </a:p>
      </dgm:t>
    </dgm:pt>
    <dgm:pt modelId="{E57E05B2-D03F-4730-AC2B-A66AC624797B}" type="sibTrans" cxnId="{B0FBD91B-9C5A-4E7B-AB87-269751540FBB}">
      <dgm:prSet/>
      <dgm:spPr/>
      <dgm:t>
        <a:bodyPr/>
        <a:lstStyle/>
        <a:p>
          <a:endParaRPr lang="es-CO"/>
        </a:p>
      </dgm:t>
    </dgm:pt>
    <dgm:pt modelId="{894EC791-3697-45E6-B4A0-600283067168}">
      <dgm:prSet phldrT="[Texto]" custT="1"/>
      <dgm:spPr/>
      <dgm:t>
        <a:bodyPr/>
        <a:lstStyle/>
        <a:p>
          <a:endParaRPr lang="es-CO" sz="3200" dirty="0">
            <a:latin typeface="Arial Narrow" pitchFamily="34" charset="0"/>
          </a:endParaRPr>
        </a:p>
      </dgm:t>
    </dgm:pt>
    <dgm:pt modelId="{82947EFF-ACAC-4D68-B110-EB44602E301A}" type="parTrans" cxnId="{034D8FCD-5876-453E-8419-15A7A83962BD}">
      <dgm:prSet/>
      <dgm:spPr/>
      <dgm:t>
        <a:bodyPr/>
        <a:lstStyle/>
        <a:p>
          <a:endParaRPr lang="es-CO"/>
        </a:p>
      </dgm:t>
    </dgm:pt>
    <dgm:pt modelId="{5AEE1F58-CEC5-4847-A48F-932288125EF5}" type="sibTrans" cxnId="{034D8FCD-5876-453E-8419-15A7A83962BD}">
      <dgm:prSet/>
      <dgm:spPr/>
      <dgm:t>
        <a:bodyPr/>
        <a:lstStyle/>
        <a:p>
          <a:endParaRPr lang="es-CO"/>
        </a:p>
      </dgm:t>
    </dgm:pt>
    <dgm:pt modelId="{38E9BC90-3E42-4259-8613-67DDA5FA5EAC}">
      <dgm:prSet phldrT="[Texto]" custT="1"/>
      <dgm:spPr/>
      <dgm:t>
        <a:bodyPr/>
        <a:lstStyle/>
        <a:p>
          <a:r>
            <a:rPr lang="es-CO" sz="2800" b="0" dirty="0">
              <a:solidFill>
                <a:schemeClr val="bg1"/>
              </a:solidFill>
              <a:latin typeface="Arial" panose="020B0604020202020204" pitchFamily="34" charset="0"/>
              <a:cs typeface="Arial" panose="020B0604020202020204" pitchFamily="34" charset="0"/>
            </a:rPr>
            <a:t>Semillas de girasol.</a:t>
          </a:r>
        </a:p>
      </dgm:t>
    </dgm:pt>
    <dgm:pt modelId="{A75D44D3-228F-441A-9D5F-A7C5E403C93F}" type="parTrans" cxnId="{6C72B5EF-5EC5-4C1E-B725-43450EFC0C2F}">
      <dgm:prSet/>
      <dgm:spPr/>
      <dgm:t>
        <a:bodyPr/>
        <a:lstStyle/>
        <a:p>
          <a:endParaRPr lang="es-CO"/>
        </a:p>
      </dgm:t>
    </dgm:pt>
    <dgm:pt modelId="{2472FCDD-8990-433B-8F99-89E5DA66DE7D}" type="sibTrans" cxnId="{6C72B5EF-5EC5-4C1E-B725-43450EFC0C2F}">
      <dgm:prSet/>
      <dgm:spPr/>
      <dgm:t>
        <a:bodyPr/>
        <a:lstStyle/>
        <a:p>
          <a:endParaRPr lang="es-CO"/>
        </a:p>
      </dgm:t>
    </dgm:pt>
    <dgm:pt modelId="{19ABD6F7-6A7A-4192-B7A9-B13756D6CECC}">
      <dgm:prSet phldrT="[Texto]" custT="1"/>
      <dgm:spPr/>
      <dgm:t>
        <a:bodyPr/>
        <a:lstStyle/>
        <a:p>
          <a:r>
            <a:rPr lang="es-CO" sz="2800" b="0" dirty="0">
              <a:solidFill>
                <a:schemeClr val="bg1"/>
              </a:solidFill>
              <a:latin typeface="Arial" panose="020B0604020202020204" pitchFamily="34" charset="0"/>
              <a:cs typeface="Arial" panose="020B0604020202020204" pitchFamily="34" charset="0"/>
            </a:rPr>
            <a:t>Aceite soya.</a:t>
          </a:r>
        </a:p>
      </dgm:t>
    </dgm:pt>
    <dgm:pt modelId="{EA88BD31-DD6F-4788-BF33-3535AF2123E9}" type="parTrans" cxnId="{56CF04C4-003D-46D2-AC77-8B8F11467F66}">
      <dgm:prSet/>
      <dgm:spPr/>
      <dgm:t>
        <a:bodyPr/>
        <a:lstStyle/>
        <a:p>
          <a:endParaRPr lang="es-CO"/>
        </a:p>
      </dgm:t>
    </dgm:pt>
    <dgm:pt modelId="{4466849F-90E8-4BC2-8755-4CBCD41AF304}" type="sibTrans" cxnId="{56CF04C4-003D-46D2-AC77-8B8F11467F66}">
      <dgm:prSet/>
      <dgm:spPr/>
      <dgm:t>
        <a:bodyPr/>
        <a:lstStyle/>
        <a:p>
          <a:endParaRPr lang="es-CO"/>
        </a:p>
      </dgm:t>
    </dgm:pt>
    <dgm:pt modelId="{1D74D8CF-E2E2-4DDE-88DF-64F13815099F}">
      <dgm:prSet phldrT="[Texto]" custT="1"/>
      <dgm:spPr/>
      <dgm:t>
        <a:bodyPr/>
        <a:lstStyle/>
        <a:p>
          <a:endParaRPr lang="es-CO" sz="3200" dirty="0">
            <a:latin typeface="Arial Narrow" pitchFamily="34" charset="0"/>
          </a:endParaRPr>
        </a:p>
      </dgm:t>
    </dgm:pt>
    <dgm:pt modelId="{6290E70D-2117-4194-AD08-197F9E152877}" type="parTrans" cxnId="{8074EC1E-BBCE-4057-AD23-68D19458A8E5}">
      <dgm:prSet/>
      <dgm:spPr/>
      <dgm:t>
        <a:bodyPr/>
        <a:lstStyle/>
        <a:p>
          <a:endParaRPr lang="es-CO"/>
        </a:p>
      </dgm:t>
    </dgm:pt>
    <dgm:pt modelId="{7F38917F-EC57-4B75-99ED-127A56173842}" type="sibTrans" cxnId="{8074EC1E-BBCE-4057-AD23-68D19458A8E5}">
      <dgm:prSet/>
      <dgm:spPr/>
      <dgm:t>
        <a:bodyPr/>
        <a:lstStyle/>
        <a:p>
          <a:endParaRPr lang="es-CO"/>
        </a:p>
      </dgm:t>
    </dgm:pt>
    <dgm:pt modelId="{04EA7845-C6D4-4783-9439-49F7E3EB4DEE}">
      <dgm:prSet phldrT="[Texto]" custT="1"/>
      <dgm:spPr/>
      <dgm:t>
        <a:bodyPr/>
        <a:lstStyle/>
        <a:p>
          <a:endParaRPr lang="es-CO" sz="3200" dirty="0">
            <a:latin typeface="Arial Narrow" pitchFamily="34" charset="0"/>
          </a:endParaRPr>
        </a:p>
      </dgm:t>
    </dgm:pt>
    <dgm:pt modelId="{73999374-407E-4E09-B387-FBD98C394651}" type="parTrans" cxnId="{C549186A-2982-414A-A76E-82E545F485A6}">
      <dgm:prSet/>
      <dgm:spPr/>
      <dgm:t>
        <a:bodyPr/>
        <a:lstStyle/>
        <a:p>
          <a:endParaRPr lang="es-CO"/>
        </a:p>
      </dgm:t>
    </dgm:pt>
    <dgm:pt modelId="{825E8A25-458C-4D35-8A50-280E7B609A9E}" type="sibTrans" cxnId="{C549186A-2982-414A-A76E-82E545F485A6}">
      <dgm:prSet/>
      <dgm:spPr/>
      <dgm:t>
        <a:bodyPr/>
        <a:lstStyle/>
        <a:p>
          <a:endParaRPr lang="es-CO"/>
        </a:p>
      </dgm:t>
    </dgm:pt>
    <dgm:pt modelId="{D439F748-E662-4D9C-9B0A-B9737AFA082B}">
      <dgm:prSet phldrT="[Texto]" custT="1"/>
      <dgm:spPr/>
      <dgm:t>
        <a:bodyPr/>
        <a:lstStyle/>
        <a:p>
          <a:endParaRPr lang="es-CO" sz="3200" dirty="0">
            <a:latin typeface="Arial Narrow" pitchFamily="34" charset="0"/>
          </a:endParaRPr>
        </a:p>
      </dgm:t>
    </dgm:pt>
    <dgm:pt modelId="{EAAE849E-3352-4F8D-BAE0-F18B886500B1}" type="parTrans" cxnId="{F0FDEE5D-A269-431F-B2B9-85454317A959}">
      <dgm:prSet/>
      <dgm:spPr/>
      <dgm:t>
        <a:bodyPr/>
        <a:lstStyle/>
        <a:p>
          <a:endParaRPr lang="es-CO"/>
        </a:p>
      </dgm:t>
    </dgm:pt>
    <dgm:pt modelId="{CDE85466-DCC9-4BEA-84A4-72750DA63486}" type="sibTrans" cxnId="{F0FDEE5D-A269-431F-B2B9-85454317A959}">
      <dgm:prSet/>
      <dgm:spPr/>
      <dgm:t>
        <a:bodyPr/>
        <a:lstStyle/>
        <a:p>
          <a:endParaRPr lang="es-CO"/>
        </a:p>
      </dgm:t>
    </dgm:pt>
    <dgm:pt modelId="{5B163399-34DF-4734-8497-D90ECC1B017C}">
      <dgm:prSet phldrT="[Texto]" custT="1"/>
      <dgm:spPr/>
      <dgm:t>
        <a:bodyPr/>
        <a:lstStyle/>
        <a:p>
          <a:endParaRPr lang="es-CO" sz="3200" dirty="0">
            <a:latin typeface="Arial Narrow" pitchFamily="34" charset="0"/>
          </a:endParaRPr>
        </a:p>
      </dgm:t>
    </dgm:pt>
    <dgm:pt modelId="{B7570B28-EE28-4C1F-9B38-7F5A0ADF02FD}" type="parTrans" cxnId="{7B9218AD-7B29-4FDF-BE88-2F1E811E6FD7}">
      <dgm:prSet/>
      <dgm:spPr/>
      <dgm:t>
        <a:bodyPr/>
        <a:lstStyle/>
        <a:p>
          <a:endParaRPr lang="es-CO"/>
        </a:p>
      </dgm:t>
    </dgm:pt>
    <dgm:pt modelId="{48C73855-4F3A-4AD4-A5BA-690D5F47A450}" type="sibTrans" cxnId="{7B9218AD-7B29-4FDF-BE88-2F1E811E6FD7}">
      <dgm:prSet/>
      <dgm:spPr/>
      <dgm:t>
        <a:bodyPr/>
        <a:lstStyle/>
        <a:p>
          <a:endParaRPr lang="es-CO"/>
        </a:p>
      </dgm:t>
    </dgm:pt>
    <dgm:pt modelId="{907A5262-EC83-45CF-AE6A-F882CCED50AA}">
      <dgm:prSet phldrT="[Texto]" custT="1"/>
      <dgm:spPr/>
      <dgm:t>
        <a:bodyPr/>
        <a:lstStyle/>
        <a:p>
          <a:r>
            <a:rPr lang="es-CO" sz="2800" b="0" dirty="0">
              <a:solidFill>
                <a:srgbClr val="101020"/>
              </a:solidFill>
              <a:latin typeface="Arial" panose="020B0604020202020204" pitchFamily="34" charset="0"/>
              <a:cs typeface="Arial" panose="020B0604020202020204" pitchFamily="34" charset="0"/>
            </a:rPr>
            <a:t>Aceite de canola.</a:t>
          </a:r>
        </a:p>
      </dgm:t>
    </dgm:pt>
    <dgm:pt modelId="{C77F07D5-62D9-4504-AE0E-89ECC0331B4C}" type="parTrans" cxnId="{A7C482F6-AAB7-4013-90F4-D06ECC6D9717}">
      <dgm:prSet/>
      <dgm:spPr/>
      <dgm:t>
        <a:bodyPr/>
        <a:lstStyle/>
        <a:p>
          <a:endParaRPr lang="es-CO"/>
        </a:p>
      </dgm:t>
    </dgm:pt>
    <dgm:pt modelId="{17512ED2-597E-4F9D-8D21-808944BB3981}" type="sibTrans" cxnId="{A7C482F6-AAB7-4013-90F4-D06ECC6D9717}">
      <dgm:prSet/>
      <dgm:spPr/>
      <dgm:t>
        <a:bodyPr/>
        <a:lstStyle/>
        <a:p>
          <a:endParaRPr lang="es-CO"/>
        </a:p>
      </dgm:t>
    </dgm:pt>
    <dgm:pt modelId="{E6CFB80A-F9D1-4C24-BFDB-8286D3CE04E3}">
      <dgm:prSet phldrT="[Texto]" custT="1"/>
      <dgm:spPr/>
      <dgm:t>
        <a:bodyPr/>
        <a:lstStyle/>
        <a:p>
          <a:r>
            <a:rPr lang="es-CO" sz="2800" b="0" dirty="0">
              <a:solidFill>
                <a:schemeClr val="bg1"/>
              </a:solidFill>
              <a:latin typeface="Arial" panose="020B0604020202020204" pitchFamily="34" charset="0"/>
              <a:cs typeface="Arial" panose="020B0604020202020204" pitchFamily="34" charset="0"/>
            </a:rPr>
            <a:t>Nueces.</a:t>
          </a:r>
        </a:p>
      </dgm:t>
    </dgm:pt>
    <dgm:pt modelId="{9672033C-4FF2-4FFF-A08C-8E88D963D852}" type="parTrans" cxnId="{FBB5799B-DF2F-40C8-8E45-EA20821C8065}">
      <dgm:prSet/>
      <dgm:spPr/>
      <dgm:t>
        <a:bodyPr/>
        <a:lstStyle/>
        <a:p>
          <a:endParaRPr lang="es-CO"/>
        </a:p>
      </dgm:t>
    </dgm:pt>
    <dgm:pt modelId="{AC12F82A-33C7-4E7F-A845-72D1B6DAE90C}" type="sibTrans" cxnId="{FBB5799B-DF2F-40C8-8E45-EA20821C8065}">
      <dgm:prSet/>
      <dgm:spPr/>
      <dgm:t>
        <a:bodyPr/>
        <a:lstStyle/>
        <a:p>
          <a:endParaRPr lang="es-CO"/>
        </a:p>
      </dgm:t>
    </dgm:pt>
    <dgm:pt modelId="{3F1402CA-0196-45C1-BAB9-1B265CFCE11D}">
      <dgm:prSet phldrT="[Texto]" custT="1"/>
      <dgm:spPr/>
      <dgm:t>
        <a:bodyPr/>
        <a:lstStyle/>
        <a:p>
          <a:r>
            <a:rPr lang="es-CO" sz="2800" b="0" dirty="0">
              <a:solidFill>
                <a:srgbClr val="101020"/>
              </a:solidFill>
              <a:latin typeface="Arial" panose="020B0604020202020204" pitchFamily="34" charset="0"/>
              <a:cs typeface="Arial" panose="020B0604020202020204" pitchFamily="34" charset="0"/>
            </a:rPr>
            <a:t>Aguacate.</a:t>
          </a:r>
        </a:p>
      </dgm:t>
    </dgm:pt>
    <dgm:pt modelId="{A2A5F5C1-0769-4973-8292-EB92FC2E1644}" type="parTrans" cxnId="{980C35D1-F7F3-4B93-8E1E-1B51B6ED47DE}">
      <dgm:prSet/>
      <dgm:spPr/>
      <dgm:t>
        <a:bodyPr/>
        <a:lstStyle/>
        <a:p>
          <a:endParaRPr lang="es-CO"/>
        </a:p>
      </dgm:t>
    </dgm:pt>
    <dgm:pt modelId="{27697D5D-176E-4F23-A599-987F19E8713D}" type="sibTrans" cxnId="{980C35D1-F7F3-4B93-8E1E-1B51B6ED47DE}">
      <dgm:prSet/>
      <dgm:spPr/>
      <dgm:t>
        <a:bodyPr/>
        <a:lstStyle/>
        <a:p>
          <a:endParaRPr lang="es-CO"/>
        </a:p>
      </dgm:t>
    </dgm:pt>
    <dgm:pt modelId="{F5A89976-ADBA-4439-B8FB-058C93718A48}">
      <dgm:prSet phldrT="[Texto]" custT="1"/>
      <dgm:spPr/>
      <dgm:t>
        <a:bodyPr/>
        <a:lstStyle/>
        <a:p>
          <a:r>
            <a:rPr lang="es-CO" sz="2800" b="0" dirty="0">
              <a:solidFill>
                <a:srgbClr val="101020"/>
              </a:solidFill>
              <a:latin typeface="Arial" panose="020B0604020202020204" pitchFamily="34" charset="0"/>
              <a:cs typeface="Arial" panose="020B0604020202020204" pitchFamily="34" charset="0"/>
            </a:rPr>
            <a:t>Aceite de oliva.</a:t>
          </a:r>
        </a:p>
      </dgm:t>
    </dgm:pt>
    <dgm:pt modelId="{CCAD805C-2E9E-488F-941D-8C51178FB27F}" type="parTrans" cxnId="{5926B0A9-E929-4129-9B2D-B6171AEE2E40}">
      <dgm:prSet/>
      <dgm:spPr/>
      <dgm:t>
        <a:bodyPr/>
        <a:lstStyle/>
        <a:p>
          <a:endParaRPr lang="es-CO"/>
        </a:p>
      </dgm:t>
    </dgm:pt>
    <dgm:pt modelId="{91681FC1-AF8B-4C4D-9062-160199000FAA}" type="sibTrans" cxnId="{5926B0A9-E929-4129-9B2D-B6171AEE2E40}">
      <dgm:prSet/>
      <dgm:spPr/>
      <dgm:t>
        <a:bodyPr/>
        <a:lstStyle/>
        <a:p>
          <a:endParaRPr lang="es-CO"/>
        </a:p>
      </dgm:t>
    </dgm:pt>
    <dgm:pt modelId="{22BD4F0C-732C-4653-A62A-C24B8DE3744F}">
      <dgm:prSet phldrT="[Texto]" custT="1"/>
      <dgm:spPr/>
      <dgm:t>
        <a:bodyPr/>
        <a:lstStyle/>
        <a:p>
          <a:r>
            <a:rPr lang="es-CO" sz="2800" b="0" dirty="0">
              <a:solidFill>
                <a:srgbClr val="101020"/>
              </a:solidFill>
              <a:latin typeface="Arial" panose="020B0604020202020204" pitchFamily="34" charset="0"/>
              <a:cs typeface="Arial" panose="020B0604020202020204" pitchFamily="34" charset="0"/>
            </a:rPr>
            <a:t>Aceite de ajonjolí.</a:t>
          </a:r>
        </a:p>
      </dgm:t>
    </dgm:pt>
    <dgm:pt modelId="{FC8CE01B-718C-448C-94EB-029FCA062F0D}" type="parTrans" cxnId="{ADAAB119-D696-4D20-9F1A-F08ABD2078F9}">
      <dgm:prSet/>
      <dgm:spPr/>
      <dgm:t>
        <a:bodyPr/>
        <a:lstStyle/>
        <a:p>
          <a:endParaRPr lang="es-CO"/>
        </a:p>
      </dgm:t>
    </dgm:pt>
    <dgm:pt modelId="{24E9A2BD-6985-49BD-863E-CA40D8EDEF82}" type="sibTrans" cxnId="{ADAAB119-D696-4D20-9F1A-F08ABD2078F9}">
      <dgm:prSet/>
      <dgm:spPr/>
      <dgm:t>
        <a:bodyPr/>
        <a:lstStyle/>
        <a:p>
          <a:endParaRPr lang="es-CO"/>
        </a:p>
      </dgm:t>
    </dgm:pt>
    <dgm:pt modelId="{C9E5E811-9681-49D4-B389-0E11B91B4640}">
      <dgm:prSet phldrT="[Texto]" custT="1"/>
      <dgm:spPr/>
      <dgm:t>
        <a:bodyPr/>
        <a:lstStyle/>
        <a:p>
          <a:r>
            <a:rPr lang="es-CO" sz="2800" b="0" dirty="0">
              <a:solidFill>
                <a:srgbClr val="101020"/>
              </a:solidFill>
              <a:effectLst/>
              <a:latin typeface="Arial" panose="020B0604020202020204" pitchFamily="34" charset="0"/>
              <a:cs typeface="Arial" panose="020B0604020202020204" pitchFamily="34" charset="0"/>
            </a:rPr>
            <a:t>Aceite cá</a:t>
          </a:r>
          <a:r>
            <a:rPr lang="es-CO" sz="2800" b="0" dirty="0">
              <a:solidFill>
                <a:srgbClr val="101020"/>
              </a:solidFill>
              <a:latin typeface="Arial" panose="020B0604020202020204" pitchFamily="34" charset="0"/>
              <a:cs typeface="Arial" panose="020B0604020202020204" pitchFamily="34" charset="0"/>
            </a:rPr>
            <a:t>rtamo.</a:t>
          </a:r>
        </a:p>
      </dgm:t>
    </dgm:pt>
    <dgm:pt modelId="{AD6786C4-88FB-4CC8-8F19-2EAEB186D754}" type="sibTrans" cxnId="{5C5546CF-062A-4793-918C-482DB54BC0C3}">
      <dgm:prSet/>
      <dgm:spPr/>
      <dgm:t>
        <a:bodyPr/>
        <a:lstStyle/>
        <a:p>
          <a:endParaRPr lang="es-CO"/>
        </a:p>
      </dgm:t>
    </dgm:pt>
    <dgm:pt modelId="{F65A665D-9804-4264-801C-A10F7E5D6C24}" type="parTrans" cxnId="{5C5546CF-062A-4793-918C-482DB54BC0C3}">
      <dgm:prSet/>
      <dgm:spPr/>
      <dgm:t>
        <a:bodyPr/>
        <a:lstStyle/>
        <a:p>
          <a:endParaRPr lang="es-CO"/>
        </a:p>
      </dgm:t>
    </dgm:pt>
    <dgm:pt modelId="{5C701F81-5994-499D-8EB4-2767216EE8EE}" type="pres">
      <dgm:prSet presAssocID="{69629B6D-E2B2-409C-8C1C-7D27AC1FEDAA}" presName="Name0" presStyleCnt="0">
        <dgm:presLayoutVars>
          <dgm:dir/>
          <dgm:resizeHandles val="exact"/>
        </dgm:presLayoutVars>
      </dgm:prSet>
      <dgm:spPr/>
    </dgm:pt>
    <dgm:pt modelId="{D1A58B27-61B0-49B7-8481-FFC260A85841}" type="pres">
      <dgm:prSet presAssocID="{CA8CB192-F576-426B-A479-020ADBAD1973}" presName="node" presStyleLbl="node1" presStyleIdx="0" presStyleCnt="2" custLinFactNeighborX="27323" custLinFactNeighborY="11456">
        <dgm:presLayoutVars>
          <dgm:bulletEnabled val="1"/>
        </dgm:presLayoutVars>
      </dgm:prSet>
      <dgm:spPr/>
    </dgm:pt>
    <dgm:pt modelId="{1ECDE9C3-401B-4098-A45F-A2976B1D715A}" type="pres">
      <dgm:prSet presAssocID="{A2F9C1EF-B9C6-42F3-81E4-B87F31BFD69F}" presName="sibTrans" presStyleCnt="0"/>
      <dgm:spPr/>
    </dgm:pt>
    <dgm:pt modelId="{8B388ACE-5D8E-4BD4-B19D-A7E8A72D8E78}" type="pres">
      <dgm:prSet presAssocID="{CB55096E-93A5-4F23-BD8D-42D58D0F84B9}" presName="node" presStyleLbl="node1" presStyleIdx="1" presStyleCnt="2">
        <dgm:presLayoutVars>
          <dgm:bulletEnabled val="1"/>
        </dgm:presLayoutVars>
      </dgm:prSet>
      <dgm:spPr/>
    </dgm:pt>
  </dgm:ptLst>
  <dgm:cxnLst>
    <dgm:cxn modelId="{423DAE0D-CB13-4865-8C38-78AC2534D8F6}" type="presOf" srcId="{E6CFB80A-F9D1-4C24-BFDB-8286D3CE04E3}" destId="{D1A58B27-61B0-49B7-8481-FFC260A85841}" srcOrd="0" destOrd="2" presId="urn:microsoft.com/office/officeart/2005/8/layout/hList6"/>
    <dgm:cxn modelId="{ADAAB119-D696-4D20-9F1A-F08ABD2078F9}" srcId="{CB55096E-93A5-4F23-BD8D-42D58D0F84B9}" destId="{22BD4F0C-732C-4653-A62A-C24B8DE3744F}" srcOrd="4" destOrd="0" parTransId="{FC8CE01B-718C-448C-94EB-029FCA062F0D}" sibTransId="{24E9A2BD-6985-49BD-863E-CA40D8EDEF82}"/>
    <dgm:cxn modelId="{B0FBD91B-9C5A-4E7B-AB87-269751540FBB}" srcId="{CA8CB192-F576-426B-A479-020ADBAD1973}" destId="{E93D5233-39AB-4A78-86E8-6DFE1E6B85BD}" srcOrd="6" destOrd="0" parTransId="{F3EDEC4F-7DF5-47AB-BDD8-00CB35717749}" sibTransId="{E57E05B2-D03F-4730-AC2B-A66AC624797B}"/>
    <dgm:cxn modelId="{8074EC1E-BBCE-4057-AD23-68D19458A8E5}" srcId="{CA8CB192-F576-426B-A479-020ADBAD1973}" destId="{1D74D8CF-E2E2-4DDE-88DF-64F13815099F}" srcOrd="7" destOrd="0" parTransId="{6290E70D-2117-4194-AD08-197F9E152877}" sibTransId="{7F38917F-EC57-4B75-99ED-127A56173842}"/>
    <dgm:cxn modelId="{F031F520-0F9C-4A71-9A6A-D37F5E887B4E}" type="presOf" srcId="{19ABD6F7-6A7A-4192-B7A9-B13756D6CECC}" destId="{D1A58B27-61B0-49B7-8481-FFC260A85841}" srcOrd="0" destOrd="5" presId="urn:microsoft.com/office/officeart/2005/8/layout/hList6"/>
    <dgm:cxn modelId="{91AC9D34-76B3-4613-8E9A-5F081BA00736}" type="presOf" srcId="{69629B6D-E2B2-409C-8C1C-7D27AC1FEDAA}" destId="{5C701F81-5994-499D-8EB4-2767216EE8EE}" srcOrd="0" destOrd="0" presId="urn:microsoft.com/office/officeart/2005/8/layout/hList6"/>
    <dgm:cxn modelId="{3101614A-2518-4ABA-86C2-6F0599F667A3}" type="presOf" srcId="{22BD4F0C-732C-4653-A62A-C24B8DE3744F}" destId="{8B388ACE-5D8E-4BD4-B19D-A7E8A72D8E78}" srcOrd="0" destOrd="5" presId="urn:microsoft.com/office/officeart/2005/8/layout/hList6"/>
    <dgm:cxn modelId="{C14C6B4B-8E1C-491A-9F96-4550BF6F8322}" srcId="{69629B6D-E2B2-409C-8C1C-7D27AC1FEDAA}" destId="{CB55096E-93A5-4F23-BD8D-42D58D0F84B9}" srcOrd="1" destOrd="0" parTransId="{779077C7-E807-4776-A77C-0F585F0A5927}" sibTransId="{62270CC6-5697-40C6-AA45-FC4D386FAE91}"/>
    <dgm:cxn modelId="{F384064F-657A-405D-873A-FB312A4B34A2}" srcId="{CA8CB192-F576-426B-A479-020ADBAD1973}" destId="{AA893F1C-9E19-4D03-BC97-60AA6F378494}" srcOrd="0" destOrd="0" parTransId="{81E354B6-972B-42B5-B1EC-8E938667296E}" sibTransId="{DFE0B210-0C44-4D17-A6A8-63CC0335BA38}"/>
    <dgm:cxn modelId="{F0FDEE5D-A269-431F-B2B9-85454317A959}" srcId="{CA8CB192-F576-426B-A479-020ADBAD1973}" destId="{D439F748-E662-4D9C-9B0A-B9737AFA082B}" srcOrd="9" destOrd="0" parTransId="{EAAE849E-3352-4F8D-BAE0-F18B886500B1}" sibTransId="{CDE85466-DCC9-4BEA-84A4-72750DA63486}"/>
    <dgm:cxn modelId="{C549186A-2982-414A-A76E-82E545F485A6}" srcId="{CA8CB192-F576-426B-A479-020ADBAD1973}" destId="{04EA7845-C6D4-4783-9439-49F7E3EB4DEE}" srcOrd="8" destOrd="0" parTransId="{73999374-407E-4E09-B387-FBD98C394651}" sibTransId="{825E8A25-458C-4D35-8A50-280E7B609A9E}"/>
    <dgm:cxn modelId="{8DA91871-A1AB-481F-85BA-63C5303AA230}" type="presOf" srcId="{AA893F1C-9E19-4D03-BC97-60AA6F378494}" destId="{D1A58B27-61B0-49B7-8481-FFC260A85841}" srcOrd="0" destOrd="1" presId="urn:microsoft.com/office/officeart/2005/8/layout/hList6"/>
    <dgm:cxn modelId="{38E37C78-C719-4C2B-AE9A-9598071923EF}" type="presOf" srcId="{894EC791-3697-45E6-B4A0-600283067168}" destId="{D1A58B27-61B0-49B7-8481-FFC260A85841}" srcOrd="0" destOrd="6" presId="urn:microsoft.com/office/officeart/2005/8/layout/hList6"/>
    <dgm:cxn modelId="{32527884-2AFE-49CB-8A28-2520F0EB65C1}" srcId="{69629B6D-E2B2-409C-8C1C-7D27AC1FEDAA}" destId="{CA8CB192-F576-426B-A479-020ADBAD1973}" srcOrd="0" destOrd="0" parTransId="{63F06F20-8A19-45BE-B4FE-E6984C41B494}" sibTransId="{A2F9C1EF-B9C6-42F3-81E4-B87F31BFD69F}"/>
    <dgm:cxn modelId="{C320448D-B492-455E-BAA4-66A07AD2252B}" type="presOf" srcId="{3F1402CA-0196-45C1-BAB9-1B265CFCE11D}" destId="{8B388ACE-5D8E-4BD4-B19D-A7E8A72D8E78}" srcOrd="0" destOrd="3" presId="urn:microsoft.com/office/officeart/2005/8/layout/hList6"/>
    <dgm:cxn modelId="{FBB5799B-DF2F-40C8-8E45-EA20821C8065}" srcId="{CA8CB192-F576-426B-A479-020ADBAD1973}" destId="{E6CFB80A-F9D1-4C24-BFDB-8286D3CE04E3}" srcOrd="1" destOrd="0" parTransId="{9672033C-4FF2-4FFF-A08C-8E88D963D852}" sibTransId="{AC12F82A-33C7-4E7F-A845-72D1B6DAE90C}"/>
    <dgm:cxn modelId="{22C08CA1-69C9-46FF-A253-B74BE4FDBB04}" type="presOf" srcId="{1D74D8CF-E2E2-4DDE-88DF-64F13815099F}" destId="{D1A58B27-61B0-49B7-8481-FFC260A85841}" srcOrd="0" destOrd="8" presId="urn:microsoft.com/office/officeart/2005/8/layout/hList6"/>
    <dgm:cxn modelId="{5926B0A9-E929-4129-9B2D-B6171AEE2E40}" srcId="{CB55096E-93A5-4F23-BD8D-42D58D0F84B9}" destId="{F5A89976-ADBA-4439-B8FB-058C93718A48}" srcOrd="3" destOrd="0" parTransId="{CCAD805C-2E9E-488F-941D-8C51178FB27F}" sibTransId="{91681FC1-AF8B-4C4D-9062-160199000FAA}"/>
    <dgm:cxn modelId="{855D08AA-B261-49F3-9C8C-9DB775D03290}" type="presOf" srcId="{CA8CB192-F576-426B-A479-020ADBAD1973}" destId="{D1A58B27-61B0-49B7-8481-FFC260A85841}" srcOrd="0" destOrd="0" presId="urn:microsoft.com/office/officeart/2005/8/layout/hList6"/>
    <dgm:cxn modelId="{7B9218AD-7B29-4FDF-BE88-2F1E811E6FD7}" srcId="{CA8CB192-F576-426B-A479-020ADBAD1973}" destId="{5B163399-34DF-4734-8497-D90ECC1B017C}" srcOrd="10" destOrd="0" parTransId="{B7570B28-EE28-4C1F-9B38-7F5A0ADF02FD}" sibTransId="{48C73855-4F3A-4AD4-A5BA-690D5F47A450}"/>
    <dgm:cxn modelId="{A0DE76B7-8BC1-43E4-8DC4-184332817B89}" srcId="{CA8CB192-F576-426B-A479-020ADBAD1973}" destId="{93E67D75-DB12-4B67-B365-777649E064FA}" srcOrd="2" destOrd="0" parTransId="{7FAD649C-D8B6-460B-9A73-ADC4E2518981}" sibTransId="{2EBC5B0D-7EBB-441F-AC84-8D6DF5B96F21}"/>
    <dgm:cxn modelId="{523B65BD-FD19-4F33-848E-3653EB16D252}" type="presOf" srcId="{CB55096E-93A5-4F23-BD8D-42D58D0F84B9}" destId="{8B388ACE-5D8E-4BD4-B19D-A7E8A72D8E78}" srcOrd="0" destOrd="0" presId="urn:microsoft.com/office/officeart/2005/8/layout/hList6"/>
    <dgm:cxn modelId="{56CF04C4-003D-46D2-AC77-8B8F11467F66}" srcId="{CA8CB192-F576-426B-A479-020ADBAD1973}" destId="{19ABD6F7-6A7A-4192-B7A9-B13756D6CECC}" srcOrd="4" destOrd="0" parTransId="{EA88BD31-DD6F-4788-BF33-3535AF2123E9}" sibTransId="{4466849F-90E8-4BC2-8755-4CBCD41AF304}"/>
    <dgm:cxn modelId="{6CD45EC8-9400-486D-90A6-348BDACD1E90}" type="presOf" srcId="{38E9BC90-3E42-4259-8613-67DDA5FA5EAC}" destId="{D1A58B27-61B0-49B7-8481-FFC260A85841}" srcOrd="0" destOrd="4" presId="urn:microsoft.com/office/officeart/2005/8/layout/hList6"/>
    <dgm:cxn modelId="{034D8FCD-5876-453E-8419-15A7A83962BD}" srcId="{CA8CB192-F576-426B-A479-020ADBAD1973}" destId="{894EC791-3697-45E6-B4A0-600283067168}" srcOrd="5" destOrd="0" parTransId="{82947EFF-ACAC-4D68-B110-EB44602E301A}" sibTransId="{5AEE1F58-CEC5-4847-A48F-932288125EF5}"/>
    <dgm:cxn modelId="{5C5546CF-062A-4793-918C-482DB54BC0C3}" srcId="{CB55096E-93A5-4F23-BD8D-42D58D0F84B9}" destId="{C9E5E811-9681-49D4-B389-0E11B91B4640}" srcOrd="0" destOrd="0" parTransId="{F65A665D-9804-4264-801C-A10F7E5D6C24}" sibTransId="{AD6786C4-88FB-4CC8-8F19-2EAEB186D754}"/>
    <dgm:cxn modelId="{980C35D1-F7F3-4B93-8E1E-1B51B6ED47DE}" srcId="{CB55096E-93A5-4F23-BD8D-42D58D0F84B9}" destId="{3F1402CA-0196-45C1-BAB9-1B265CFCE11D}" srcOrd="2" destOrd="0" parTransId="{A2A5F5C1-0769-4973-8292-EB92FC2E1644}" sibTransId="{27697D5D-176E-4F23-A599-987F19E8713D}"/>
    <dgm:cxn modelId="{12C4B2DD-434D-479D-9603-96C978400342}" type="presOf" srcId="{5B163399-34DF-4734-8497-D90ECC1B017C}" destId="{D1A58B27-61B0-49B7-8481-FFC260A85841}" srcOrd="0" destOrd="11" presId="urn:microsoft.com/office/officeart/2005/8/layout/hList6"/>
    <dgm:cxn modelId="{B24809DF-2794-46CC-9A24-47BB9486F889}" type="presOf" srcId="{C9E5E811-9681-49D4-B389-0E11B91B4640}" destId="{8B388ACE-5D8E-4BD4-B19D-A7E8A72D8E78}" srcOrd="0" destOrd="1" presId="urn:microsoft.com/office/officeart/2005/8/layout/hList6"/>
    <dgm:cxn modelId="{E4F98EDF-A19C-4D0E-89DB-9CA64246A76C}" type="presOf" srcId="{E93D5233-39AB-4A78-86E8-6DFE1E6B85BD}" destId="{D1A58B27-61B0-49B7-8481-FFC260A85841}" srcOrd="0" destOrd="7" presId="urn:microsoft.com/office/officeart/2005/8/layout/hList6"/>
    <dgm:cxn modelId="{F744BCEA-F904-4BDA-99B6-904AECA6F5C4}" type="presOf" srcId="{907A5262-EC83-45CF-AE6A-F882CCED50AA}" destId="{8B388ACE-5D8E-4BD4-B19D-A7E8A72D8E78}" srcOrd="0" destOrd="2" presId="urn:microsoft.com/office/officeart/2005/8/layout/hList6"/>
    <dgm:cxn modelId="{6C72B5EF-5EC5-4C1E-B725-43450EFC0C2F}" srcId="{CA8CB192-F576-426B-A479-020ADBAD1973}" destId="{38E9BC90-3E42-4259-8613-67DDA5FA5EAC}" srcOrd="3" destOrd="0" parTransId="{A75D44D3-228F-441A-9D5F-A7C5E403C93F}" sibTransId="{2472FCDD-8990-433B-8F99-89E5DA66DE7D}"/>
    <dgm:cxn modelId="{25D21FF0-DC74-4CF1-AA43-8FC2DE0962B9}" type="presOf" srcId="{04EA7845-C6D4-4783-9439-49F7E3EB4DEE}" destId="{D1A58B27-61B0-49B7-8481-FFC260A85841}" srcOrd="0" destOrd="9" presId="urn:microsoft.com/office/officeart/2005/8/layout/hList6"/>
    <dgm:cxn modelId="{A7C482F6-AAB7-4013-90F4-D06ECC6D9717}" srcId="{CB55096E-93A5-4F23-BD8D-42D58D0F84B9}" destId="{907A5262-EC83-45CF-AE6A-F882CCED50AA}" srcOrd="1" destOrd="0" parTransId="{C77F07D5-62D9-4504-AE0E-89ECC0331B4C}" sibTransId="{17512ED2-597E-4F9D-8D21-808944BB3981}"/>
    <dgm:cxn modelId="{25D633F9-B483-41C9-9B04-2CBC47708847}" type="presOf" srcId="{D439F748-E662-4D9C-9B0A-B9737AFA082B}" destId="{D1A58B27-61B0-49B7-8481-FFC260A85841}" srcOrd="0" destOrd="10" presId="urn:microsoft.com/office/officeart/2005/8/layout/hList6"/>
    <dgm:cxn modelId="{5B6EB6FA-377D-4625-9F77-40B4FA5CAC24}" type="presOf" srcId="{F5A89976-ADBA-4439-B8FB-058C93718A48}" destId="{8B388ACE-5D8E-4BD4-B19D-A7E8A72D8E78}" srcOrd="0" destOrd="4" presId="urn:microsoft.com/office/officeart/2005/8/layout/hList6"/>
    <dgm:cxn modelId="{D69F23FF-1E05-47E4-8DCA-6470624144BC}" type="presOf" srcId="{93E67D75-DB12-4B67-B365-777649E064FA}" destId="{D1A58B27-61B0-49B7-8481-FFC260A85841}" srcOrd="0" destOrd="3" presId="urn:microsoft.com/office/officeart/2005/8/layout/hList6"/>
    <dgm:cxn modelId="{71C95B07-B160-4B30-B199-799058488737}" type="presParOf" srcId="{5C701F81-5994-499D-8EB4-2767216EE8EE}" destId="{D1A58B27-61B0-49B7-8481-FFC260A85841}" srcOrd="0" destOrd="0" presId="urn:microsoft.com/office/officeart/2005/8/layout/hList6"/>
    <dgm:cxn modelId="{95B65127-C5D8-431B-9AE4-31C86F0CDF8B}" type="presParOf" srcId="{5C701F81-5994-499D-8EB4-2767216EE8EE}" destId="{1ECDE9C3-401B-4098-A45F-A2976B1D715A}" srcOrd="1" destOrd="0" presId="urn:microsoft.com/office/officeart/2005/8/layout/hList6"/>
    <dgm:cxn modelId="{F37D6A69-A6D7-442A-A475-300F79D1F0A1}" type="presParOf" srcId="{5C701F81-5994-499D-8EB4-2767216EE8EE}" destId="{8B388ACE-5D8E-4BD4-B19D-A7E8A72D8E78}"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29B6D-E2B2-409C-8C1C-7D27AC1FEDAA}" type="doc">
      <dgm:prSet loTypeId="urn:microsoft.com/office/officeart/2005/8/layout/hList6" loCatId="list" qsTypeId="urn:microsoft.com/office/officeart/2005/8/quickstyle/3d3" qsCatId="3D" csTypeId="urn:microsoft.com/office/officeart/2005/8/colors/accent0_1" csCatId="mainScheme" phldr="1"/>
      <dgm:spPr/>
      <dgm:t>
        <a:bodyPr/>
        <a:lstStyle/>
        <a:p>
          <a:endParaRPr lang="es-CO"/>
        </a:p>
      </dgm:t>
    </dgm:pt>
    <dgm:pt modelId="{CA8CB192-F576-426B-A479-020ADBAD1973}">
      <dgm:prSet phldrT="[Texto]" custT="1"/>
      <dgm:spPr>
        <a:solidFill>
          <a:srgbClr val="3D71A1"/>
        </a:solidFill>
      </dgm:spPr>
      <dgm:t>
        <a:bodyPr/>
        <a:lstStyle/>
        <a:p>
          <a:r>
            <a:rPr lang="es-CO" sz="2000" b="1" cap="none" spc="0" dirty="0">
              <a:ln w="18000">
                <a:prstDash val="solid"/>
                <a:miter lim="800000"/>
              </a:ln>
              <a:solidFill>
                <a:schemeClr val="bg1"/>
              </a:solidFill>
              <a:effectLst/>
              <a:latin typeface="Arial" panose="020B0604020202020204" pitchFamily="34" charset="0"/>
              <a:cs typeface="Arial" panose="020B0604020202020204" pitchFamily="34" charset="0"/>
            </a:rPr>
            <a:t>TCM</a:t>
          </a:r>
        </a:p>
      </dgm:t>
    </dgm:pt>
    <dgm:pt modelId="{63F06F20-8A19-45BE-B4FE-E6984C41B494}" type="parTrans" cxnId="{32527884-2AFE-49CB-8A28-2520F0EB65C1}">
      <dgm:prSet/>
      <dgm:spPr/>
      <dgm:t>
        <a:bodyPr/>
        <a:lstStyle/>
        <a:p>
          <a:endParaRPr lang="es-CO"/>
        </a:p>
      </dgm:t>
    </dgm:pt>
    <dgm:pt modelId="{A2F9C1EF-B9C6-42F3-81E4-B87F31BFD69F}" type="sibTrans" cxnId="{32527884-2AFE-49CB-8A28-2520F0EB65C1}">
      <dgm:prSet/>
      <dgm:spPr/>
      <dgm:t>
        <a:bodyPr/>
        <a:lstStyle/>
        <a:p>
          <a:endParaRPr lang="es-CO"/>
        </a:p>
      </dgm:t>
    </dgm:pt>
    <dgm:pt modelId="{AA893F1C-9E19-4D03-BC97-60AA6F378494}">
      <dgm:prSet phldrT="[Texto]" custT="1"/>
      <dgm:spPr>
        <a:solidFill>
          <a:srgbClr val="3D71A1"/>
        </a:solidFill>
      </dgm:spPr>
      <dgm:t>
        <a:bodyPr/>
        <a:lstStyle/>
        <a:p>
          <a:pPr algn="just"/>
          <a:r>
            <a:rPr lang="es-CO" sz="1800" b="1" dirty="0">
              <a:solidFill>
                <a:schemeClr val="bg1"/>
              </a:solidFill>
              <a:effectLst/>
              <a:latin typeface="Arial" panose="020B0604020202020204" pitchFamily="34" charset="0"/>
              <a:cs typeface="Arial" panose="020B0604020202020204" pitchFamily="34" charset="0"/>
            </a:rPr>
            <a:t>Aceite  de coco</a:t>
          </a:r>
        </a:p>
      </dgm:t>
    </dgm:pt>
    <dgm:pt modelId="{81E354B6-972B-42B5-B1EC-8E938667296E}" type="parTrans" cxnId="{F384064F-657A-405D-873A-FB312A4B34A2}">
      <dgm:prSet/>
      <dgm:spPr/>
      <dgm:t>
        <a:bodyPr/>
        <a:lstStyle/>
        <a:p>
          <a:endParaRPr lang="es-CO"/>
        </a:p>
      </dgm:t>
    </dgm:pt>
    <dgm:pt modelId="{DFE0B210-0C44-4D17-A6A8-63CC0335BA38}" type="sibTrans" cxnId="{F384064F-657A-405D-873A-FB312A4B34A2}">
      <dgm:prSet/>
      <dgm:spPr/>
      <dgm:t>
        <a:bodyPr/>
        <a:lstStyle/>
        <a:p>
          <a:endParaRPr lang="es-CO"/>
        </a:p>
      </dgm:t>
    </dgm:pt>
    <dgm:pt modelId="{CB55096E-93A5-4F23-BD8D-42D58D0F84B9}">
      <dgm:prSet phldrT="[Texto]" custT="1"/>
      <dgm:spPr>
        <a:solidFill>
          <a:srgbClr val="BCD1EB"/>
        </a:solidFill>
      </dgm:spPr>
      <dgm:t>
        <a:bodyPr/>
        <a:lstStyle/>
        <a:p>
          <a:r>
            <a:rPr lang="es-CO" sz="2000" b="1" cap="none" spc="0" dirty="0">
              <a:ln w="18000">
                <a:prstDash val="solid"/>
                <a:miter lim="800000"/>
              </a:ln>
              <a:solidFill>
                <a:srgbClr val="101020"/>
              </a:solidFill>
              <a:effectLst/>
              <a:latin typeface="Arial" panose="020B0604020202020204" pitchFamily="34" charset="0"/>
              <a:cs typeface="Arial" panose="020B0604020202020204" pitchFamily="34" charset="0"/>
            </a:rPr>
            <a:t>LÍPIDOS ESTRUCTURADOS</a:t>
          </a:r>
        </a:p>
      </dgm:t>
    </dgm:pt>
    <dgm:pt modelId="{779077C7-E807-4776-A77C-0F585F0A5927}" type="parTrans" cxnId="{C14C6B4B-8E1C-491A-9F96-4550BF6F8322}">
      <dgm:prSet/>
      <dgm:spPr/>
      <dgm:t>
        <a:bodyPr/>
        <a:lstStyle/>
        <a:p>
          <a:endParaRPr lang="es-CO"/>
        </a:p>
      </dgm:t>
    </dgm:pt>
    <dgm:pt modelId="{62270CC6-5697-40C6-AA45-FC4D386FAE91}" type="sibTrans" cxnId="{C14C6B4B-8E1C-491A-9F96-4550BF6F8322}">
      <dgm:prSet/>
      <dgm:spPr/>
      <dgm:t>
        <a:bodyPr/>
        <a:lstStyle/>
        <a:p>
          <a:endParaRPr lang="es-CO"/>
        </a:p>
      </dgm:t>
    </dgm:pt>
    <dgm:pt modelId="{C9E5E811-9681-49D4-B389-0E11B91B4640}">
      <dgm:prSet phldrT="[Texto]" custT="1"/>
      <dgm:spPr>
        <a:solidFill>
          <a:srgbClr val="BCD1EB"/>
        </a:solidFill>
      </dgm:spPr>
      <dgm:t>
        <a:bodyPr/>
        <a:lstStyle/>
        <a:p>
          <a:r>
            <a:rPr lang="es-CO" sz="2000" b="0" dirty="0">
              <a:solidFill>
                <a:srgbClr val="101020"/>
              </a:solidFill>
              <a:effectLst/>
              <a:latin typeface="Arial" panose="020B0604020202020204" pitchFamily="34" charset="0"/>
              <a:cs typeface="Arial" panose="020B0604020202020204" pitchFamily="34" charset="0"/>
            </a:rPr>
            <a:t>Mezcla de TCM y  ácidos graso poliinsaturados, se reesterifican al azar y dan lugar a un triglicérido con ácidos grasos deseados  (colestasis</a:t>
          </a:r>
          <a:r>
            <a:rPr lang="es-CO" sz="2000" b="0" dirty="0">
              <a:solidFill>
                <a:srgbClr val="101020"/>
              </a:solidFill>
              <a:latin typeface="Arial" panose="020B0604020202020204" pitchFamily="34" charset="0"/>
              <a:cs typeface="Arial" panose="020B0604020202020204" pitchFamily="34" charset="0"/>
            </a:rPr>
            <a:t>).</a:t>
          </a:r>
          <a:endParaRPr lang="es-CO" sz="2000" b="0" dirty="0">
            <a:effectLst/>
            <a:latin typeface="Arial Narrow" panose="020B0606020202030204" pitchFamily="34" charset="0"/>
            <a:cs typeface="Arial" panose="020B0604020202020204" pitchFamily="34" charset="0"/>
          </a:endParaRPr>
        </a:p>
      </dgm:t>
    </dgm:pt>
    <dgm:pt modelId="{F65A665D-9804-4264-801C-A10F7E5D6C24}" type="parTrans" cxnId="{5C5546CF-062A-4793-918C-482DB54BC0C3}">
      <dgm:prSet/>
      <dgm:spPr/>
      <dgm:t>
        <a:bodyPr/>
        <a:lstStyle/>
        <a:p>
          <a:endParaRPr lang="es-CO"/>
        </a:p>
      </dgm:t>
    </dgm:pt>
    <dgm:pt modelId="{AD6786C4-88FB-4CC8-8F19-2EAEB186D754}" type="sibTrans" cxnId="{5C5546CF-062A-4793-918C-482DB54BC0C3}">
      <dgm:prSet/>
      <dgm:spPr/>
      <dgm:t>
        <a:bodyPr/>
        <a:lstStyle/>
        <a:p>
          <a:endParaRPr lang="es-CO"/>
        </a:p>
      </dgm:t>
    </dgm:pt>
    <dgm:pt modelId="{E93D5233-39AB-4A78-86E8-6DFE1E6B85BD}">
      <dgm:prSet phldrT="[Texto]" custT="1"/>
      <dgm:spPr>
        <a:solidFill>
          <a:srgbClr val="3D71A1"/>
        </a:solidFill>
      </dgm:spPr>
      <dgm:t>
        <a:bodyPr/>
        <a:lstStyle/>
        <a:p>
          <a:pPr algn="l"/>
          <a:endParaRPr lang="es-CO" sz="3200" dirty="0">
            <a:solidFill>
              <a:srgbClr val="002060"/>
            </a:solidFill>
            <a:latin typeface="Arial" panose="020B0604020202020204" pitchFamily="34" charset="0"/>
            <a:cs typeface="Arial" panose="020B0604020202020204" pitchFamily="34" charset="0"/>
          </a:endParaRPr>
        </a:p>
      </dgm:t>
    </dgm:pt>
    <dgm:pt modelId="{F3EDEC4F-7DF5-47AB-BDD8-00CB35717749}" type="parTrans" cxnId="{B0FBD91B-9C5A-4E7B-AB87-269751540FBB}">
      <dgm:prSet/>
      <dgm:spPr/>
      <dgm:t>
        <a:bodyPr/>
        <a:lstStyle/>
        <a:p>
          <a:endParaRPr lang="es-CO"/>
        </a:p>
      </dgm:t>
    </dgm:pt>
    <dgm:pt modelId="{E57E05B2-D03F-4730-AC2B-A66AC624797B}" type="sibTrans" cxnId="{B0FBD91B-9C5A-4E7B-AB87-269751540FBB}">
      <dgm:prSet/>
      <dgm:spPr/>
      <dgm:t>
        <a:bodyPr/>
        <a:lstStyle/>
        <a:p>
          <a:endParaRPr lang="es-CO"/>
        </a:p>
      </dgm:t>
    </dgm:pt>
    <dgm:pt modelId="{894EC791-3697-45E6-B4A0-600283067168}">
      <dgm:prSet phldrT="[Texto]" custT="1"/>
      <dgm:spPr>
        <a:solidFill>
          <a:srgbClr val="3D71A1"/>
        </a:solidFill>
      </dgm:spPr>
      <dgm:t>
        <a:bodyPr/>
        <a:lstStyle/>
        <a:p>
          <a:pPr algn="l"/>
          <a:endParaRPr lang="es-CO" sz="3200" dirty="0">
            <a:solidFill>
              <a:srgbClr val="002060"/>
            </a:solidFill>
            <a:latin typeface="Arial" panose="020B0604020202020204" pitchFamily="34" charset="0"/>
            <a:cs typeface="Arial" panose="020B0604020202020204" pitchFamily="34" charset="0"/>
          </a:endParaRPr>
        </a:p>
      </dgm:t>
    </dgm:pt>
    <dgm:pt modelId="{82947EFF-ACAC-4D68-B110-EB44602E301A}" type="parTrans" cxnId="{034D8FCD-5876-453E-8419-15A7A83962BD}">
      <dgm:prSet/>
      <dgm:spPr/>
      <dgm:t>
        <a:bodyPr/>
        <a:lstStyle/>
        <a:p>
          <a:endParaRPr lang="es-CO"/>
        </a:p>
      </dgm:t>
    </dgm:pt>
    <dgm:pt modelId="{5AEE1F58-CEC5-4847-A48F-932288125EF5}" type="sibTrans" cxnId="{034D8FCD-5876-453E-8419-15A7A83962BD}">
      <dgm:prSet/>
      <dgm:spPr/>
      <dgm:t>
        <a:bodyPr/>
        <a:lstStyle/>
        <a:p>
          <a:endParaRPr lang="es-CO"/>
        </a:p>
      </dgm:t>
    </dgm:pt>
    <dgm:pt modelId="{1D74D8CF-E2E2-4DDE-88DF-64F13815099F}">
      <dgm:prSet phldrT="[Texto]" custT="1"/>
      <dgm:spPr>
        <a:solidFill>
          <a:srgbClr val="3D71A1"/>
        </a:solidFill>
      </dgm:spPr>
      <dgm:t>
        <a:bodyPr/>
        <a:lstStyle/>
        <a:p>
          <a:pPr algn="l"/>
          <a:endParaRPr lang="es-CO" sz="3200" dirty="0">
            <a:solidFill>
              <a:srgbClr val="002060"/>
            </a:solidFill>
            <a:latin typeface="Arial" panose="020B0604020202020204" pitchFamily="34" charset="0"/>
            <a:cs typeface="Arial" panose="020B0604020202020204" pitchFamily="34" charset="0"/>
          </a:endParaRPr>
        </a:p>
      </dgm:t>
    </dgm:pt>
    <dgm:pt modelId="{6290E70D-2117-4194-AD08-197F9E152877}" type="parTrans" cxnId="{8074EC1E-BBCE-4057-AD23-68D19458A8E5}">
      <dgm:prSet/>
      <dgm:spPr/>
      <dgm:t>
        <a:bodyPr/>
        <a:lstStyle/>
        <a:p>
          <a:endParaRPr lang="es-CO"/>
        </a:p>
      </dgm:t>
    </dgm:pt>
    <dgm:pt modelId="{7F38917F-EC57-4B75-99ED-127A56173842}" type="sibTrans" cxnId="{8074EC1E-BBCE-4057-AD23-68D19458A8E5}">
      <dgm:prSet/>
      <dgm:spPr/>
      <dgm:t>
        <a:bodyPr/>
        <a:lstStyle/>
        <a:p>
          <a:endParaRPr lang="es-CO"/>
        </a:p>
      </dgm:t>
    </dgm:pt>
    <dgm:pt modelId="{04EA7845-C6D4-4783-9439-49F7E3EB4DEE}">
      <dgm:prSet phldrT="[Texto]" custT="1"/>
      <dgm:spPr>
        <a:solidFill>
          <a:srgbClr val="3D71A1"/>
        </a:solidFill>
      </dgm:spPr>
      <dgm:t>
        <a:bodyPr/>
        <a:lstStyle/>
        <a:p>
          <a:pPr algn="l"/>
          <a:endParaRPr lang="es-CO" sz="3200" dirty="0">
            <a:solidFill>
              <a:srgbClr val="002060"/>
            </a:solidFill>
            <a:latin typeface="Arial" panose="020B0604020202020204" pitchFamily="34" charset="0"/>
            <a:cs typeface="Arial" panose="020B0604020202020204" pitchFamily="34" charset="0"/>
          </a:endParaRPr>
        </a:p>
      </dgm:t>
    </dgm:pt>
    <dgm:pt modelId="{73999374-407E-4E09-B387-FBD98C394651}" type="parTrans" cxnId="{C549186A-2982-414A-A76E-82E545F485A6}">
      <dgm:prSet/>
      <dgm:spPr/>
      <dgm:t>
        <a:bodyPr/>
        <a:lstStyle/>
        <a:p>
          <a:endParaRPr lang="es-CO"/>
        </a:p>
      </dgm:t>
    </dgm:pt>
    <dgm:pt modelId="{825E8A25-458C-4D35-8A50-280E7B609A9E}" type="sibTrans" cxnId="{C549186A-2982-414A-A76E-82E545F485A6}">
      <dgm:prSet/>
      <dgm:spPr/>
      <dgm:t>
        <a:bodyPr/>
        <a:lstStyle/>
        <a:p>
          <a:endParaRPr lang="es-CO"/>
        </a:p>
      </dgm:t>
    </dgm:pt>
    <dgm:pt modelId="{D439F748-E662-4D9C-9B0A-B9737AFA082B}">
      <dgm:prSet phldrT="[Texto]" custT="1"/>
      <dgm:spPr>
        <a:solidFill>
          <a:srgbClr val="3D71A1"/>
        </a:solidFill>
      </dgm:spPr>
      <dgm:t>
        <a:bodyPr/>
        <a:lstStyle/>
        <a:p>
          <a:pPr algn="l"/>
          <a:endParaRPr lang="es-CO" sz="3200" dirty="0">
            <a:solidFill>
              <a:srgbClr val="002060"/>
            </a:solidFill>
            <a:latin typeface="Arial" panose="020B0604020202020204" pitchFamily="34" charset="0"/>
            <a:cs typeface="Arial" panose="020B0604020202020204" pitchFamily="34" charset="0"/>
          </a:endParaRPr>
        </a:p>
      </dgm:t>
    </dgm:pt>
    <dgm:pt modelId="{EAAE849E-3352-4F8D-BAE0-F18B886500B1}" type="parTrans" cxnId="{F0FDEE5D-A269-431F-B2B9-85454317A959}">
      <dgm:prSet/>
      <dgm:spPr/>
      <dgm:t>
        <a:bodyPr/>
        <a:lstStyle/>
        <a:p>
          <a:endParaRPr lang="es-CO"/>
        </a:p>
      </dgm:t>
    </dgm:pt>
    <dgm:pt modelId="{CDE85466-DCC9-4BEA-84A4-72750DA63486}" type="sibTrans" cxnId="{F0FDEE5D-A269-431F-B2B9-85454317A959}">
      <dgm:prSet/>
      <dgm:spPr/>
      <dgm:t>
        <a:bodyPr/>
        <a:lstStyle/>
        <a:p>
          <a:endParaRPr lang="es-CO"/>
        </a:p>
      </dgm:t>
    </dgm:pt>
    <dgm:pt modelId="{5B163399-34DF-4734-8497-D90ECC1B017C}">
      <dgm:prSet phldrT="[Texto]" custT="1"/>
      <dgm:spPr>
        <a:solidFill>
          <a:srgbClr val="3D71A1"/>
        </a:solidFill>
      </dgm:spPr>
      <dgm:t>
        <a:bodyPr/>
        <a:lstStyle/>
        <a:p>
          <a:pPr algn="l"/>
          <a:endParaRPr lang="es-CO" sz="3200" dirty="0">
            <a:solidFill>
              <a:srgbClr val="002060"/>
            </a:solidFill>
            <a:latin typeface="Arial" panose="020B0604020202020204" pitchFamily="34" charset="0"/>
            <a:cs typeface="Arial" panose="020B0604020202020204" pitchFamily="34" charset="0"/>
          </a:endParaRPr>
        </a:p>
      </dgm:t>
    </dgm:pt>
    <dgm:pt modelId="{B7570B28-EE28-4C1F-9B38-7F5A0ADF02FD}" type="parTrans" cxnId="{7B9218AD-7B29-4FDF-BE88-2F1E811E6FD7}">
      <dgm:prSet/>
      <dgm:spPr/>
      <dgm:t>
        <a:bodyPr/>
        <a:lstStyle/>
        <a:p>
          <a:endParaRPr lang="es-CO"/>
        </a:p>
      </dgm:t>
    </dgm:pt>
    <dgm:pt modelId="{48C73855-4F3A-4AD4-A5BA-690D5F47A450}" type="sibTrans" cxnId="{7B9218AD-7B29-4FDF-BE88-2F1E811E6FD7}">
      <dgm:prSet/>
      <dgm:spPr/>
      <dgm:t>
        <a:bodyPr/>
        <a:lstStyle/>
        <a:p>
          <a:endParaRPr lang="es-CO"/>
        </a:p>
      </dgm:t>
    </dgm:pt>
    <dgm:pt modelId="{3CD52C30-F131-4908-845F-B7F80C27BC7A}">
      <dgm:prSet phldrT="[Texto]" custT="1"/>
      <dgm:spPr>
        <a:solidFill>
          <a:srgbClr val="3D71A1"/>
        </a:solidFill>
      </dgm:spPr>
      <dgm:t>
        <a:bodyPr/>
        <a:lstStyle/>
        <a:p>
          <a:pPr algn="just"/>
          <a:r>
            <a:rPr lang="es-CO" sz="1800" b="1" dirty="0">
              <a:solidFill>
                <a:schemeClr val="bg1"/>
              </a:solidFill>
              <a:effectLst/>
              <a:latin typeface="Arial" panose="020B0604020202020204" pitchFamily="34" charset="0"/>
              <a:cs typeface="Arial" panose="020B0604020202020204" pitchFamily="34" charset="0"/>
            </a:rPr>
            <a:t>Aceite de palma                                                                                                                                                                                          </a:t>
          </a:r>
        </a:p>
      </dgm:t>
    </dgm:pt>
    <dgm:pt modelId="{9ED4D4D9-6B6C-46BB-BC0F-6CBBE9B4C5D5}" type="parTrans" cxnId="{83CFDB7E-DCFF-4D3C-A64C-56DDD09DBE54}">
      <dgm:prSet/>
      <dgm:spPr/>
      <dgm:t>
        <a:bodyPr/>
        <a:lstStyle/>
        <a:p>
          <a:endParaRPr lang="es-CO"/>
        </a:p>
      </dgm:t>
    </dgm:pt>
    <dgm:pt modelId="{3E0C2911-A745-46E9-B4B4-66D6D9504060}" type="sibTrans" cxnId="{83CFDB7E-DCFF-4D3C-A64C-56DDD09DBE54}">
      <dgm:prSet/>
      <dgm:spPr/>
      <dgm:t>
        <a:bodyPr/>
        <a:lstStyle/>
        <a:p>
          <a:endParaRPr lang="es-CO"/>
        </a:p>
      </dgm:t>
    </dgm:pt>
    <dgm:pt modelId="{66D1FC5F-AB9E-4288-98D7-CB69B57B64D4}">
      <dgm:prSet phldrT="[Texto]" custT="1"/>
      <dgm:spPr>
        <a:solidFill>
          <a:srgbClr val="BCD1EB"/>
        </a:solidFill>
      </dgm:spPr>
      <dgm:t>
        <a:bodyPr/>
        <a:lstStyle/>
        <a:p>
          <a:endParaRPr lang="es-CO" sz="2000" dirty="0">
            <a:solidFill>
              <a:srgbClr val="101020"/>
            </a:solidFill>
            <a:effectLst/>
            <a:latin typeface="Arial" panose="020B0604020202020204" pitchFamily="34" charset="0"/>
            <a:cs typeface="Arial" panose="020B0604020202020204" pitchFamily="34" charset="0"/>
          </a:endParaRPr>
        </a:p>
      </dgm:t>
    </dgm:pt>
    <dgm:pt modelId="{9416E4F5-7874-403B-AC89-F4F789798A8F}" type="parTrans" cxnId="{5722F8E1-71B5-4132-9BE7-747E64D4BEFE}">
      <dgm:prSet/>
      <dgm:spPr/>
      <dgm:t>
        <a:bodyPr/>
        <a:lstStyle/>
        <a:p>
          <a:endParaRPr lang="es-CO"/>
        </a:p>
      </dgm:t>
    </dgm:pt>
    <dgm:pt modelId="{13E4E73C-AFC2-424D-86AB-C0EC850C53EB}" type="sibTrans" cxnId="{5722F8E1-71B5-4132-9BE7-747E64D4BEFE}">
      <dgm:prSet/>
      <dgm:spPr/>
      <dgm:t>
        <a:bodyPr/>
        <a:lstStyle/>
        <a:p>
          <a:endParaRPr lang="es-CO"/>
        </a:p>
      </dgm:t>
    </dgm:pt>
    <dgm:pt modelId="{06EEAA40-BA75-4211-BDA0-1A6796338832}">
      <dgm:prSet phldrT="[Texto]" custT="1"/>
      <dgm:spPr>
        <a:solidFill>
          <a:srgbClr val="3D71A1"/>
        </a:solidFill>
      </dgm:spPr>
      <dgm:t>
        <a:bodyPr/>
        <a:lstStyle/>
        <a:p>
          <a:pPr algn="just"/>
          <a:r>
            <a:rPr lang="es-CO" sz="1800" b="0" dirty="0">
              <a:solidFill>
                <a:schemeClr val="bg1"/>
              </a:solidFill>
              <a:effectLst/>
              <a:latin typeface="Arial" panose="020B0604020202020204" pitchFamily="34" charset="0"/>
              <a:cs typeface="Arial" panose="020B0604020202020204" pitchFamily="34" charset="0"/>
            </a:rPr>
            <a:t>No requiere enzimas pancreáticas      o sales biliares, no requiere </a:t>
          </a:r>
          <a:r>
            <a:rPr lang="es-CO" sz="2000" b="0" dirty="0">
              <a:solidFill>
                <a:schemeClr val="bg1"/>
              </a:solidFill>
              <a:latin typeface="Arial" panose="020B0604020202020204" pitchFamily="34" charset="0"/>
              <a:cs typeface="Arial" panose="020B0604020202020204" pitchFamily="34" charset="0"/>
            </a:rPr>
            <a:t>carnitina.</a:t>
          </a:r>
          <a:r>
            <a:rPr lang="es-CO" sz="2000" b="0" dirty="0">
              <a:solidFill>
                <a:srgbClr val="002060"/>
              </a:solidFill>
              <a:latin typeface="Arial" panose="020B0604020202020204" pitchFamily="34" charset="0"/>
              <a:cs typeface="Arial" panose="020B0604020202020204" pitchFamily="34" charset="0"/>
            </a:rPr>
            <a:t> </a:t>
          </a:r>
        </a:p>
      </dgm:t>
    </dgm:pt>
    <dgm:pt modelId="{AB745B4E-7FAF-43B9-925D-CEDB6CC8CB42}" type="parTrans" cxnId="{2217158E-20F7-4B6C-83DE-F93292B8A231}">
      <dgm:prSet/>
      <dgm:spPr/>
      <dgm:t>
        <a:bodyPr/>
        <a:lstStyle/>
        <a:p>
          <a:endParaRPr lang="es-CO"/>
        </a:p>
      </dgm:t>
    </dgm:pt>
    <dgm:pt modelId="{40B7DFB6-0E1C-415E-96EC-378F97CE28AB}" type="sibTrans" cxnId="{2217158E-20F7-4B6C-83DE-F93292B8A231}">
      <dgm:prSet/>
      <dgm:spPr/>
      <dgm:t>
        <a:bodyPr/>
        <a:lstStyle/>
        <a:p>
          <a:endParaRPr lang="es-CO"/>
        </a:p>
      </dgm:t>
    </dgm:pt>
    <dgm:pt modelId="{F4D13C47-1EA7-4A7F-A170-E2B989C10DEE}">
      <dgm:prSet phldrT="[Texto]" custT="1"/>
      <dgm:spPr>
        <a:solidFill>
          <a:srgbClr val="3D71A1"/>
        </a:solidFill>
      </dgm:spPr>
      <dgm:t>
        <a:bodyPr/>
        <a:lstStyle/>
        <a:p>
          <a:pPr algn="just"/>
          <a:endParaRPr lang="es-CO" sz="1800" b="1" dirty="0">
            <a:solidFill>
              <a:schemeClr val="bg1"/>
            </a:solidFill>
            <a:effectLst/>
            <a:latin typeface="Arial" panose="020B0604020202020204" pitchFamily="34" charset="0"/>
            <a:cs typeface="Arial" panose="020B0604020202020204" pitchFamily="34" charset="0"/>
          </a:endParaRPr>
        </a:p>
      </dgm:t>
    </dgm:pt>
    <dgm:pt modelId="{92E877B8-2FD8-45B3-82F5-A4DE282DA1AF}" type="parTrans" cxnId="{829C4884-7094-41F3-861D-484D0E4E2C43}">
      <dgm:prSet/>
      <dgm:spPr/>
      <dgm:t>
        <a:bodyPr/>
        <a:lstStyle/>
        <a:p>
          <a:endParaRPr lang="es-CO"/>
        </a:p>
      </dgm:t>
    </dgm:pt>
    <dgm:pt modelId="{4E40F153-18B6-427F-AB12-CC8507A643B5}" type="sibTrans" cxnId="{829C4884-7094-41F3-861D-484D0E4E2C43}">
      <dgm:prSet/>
      <dgm:spPr/>
      <dgm:t>
        <a:bodyPr/>
        <a:lstStyle/>
        <a:p>
          <a:endParaRPr lang="es-CO"/>
        </a:p>
      </dgm:t>
    </dgm:pt>
    <dgm:pt modelId="{D7FDBCB4-6073-494C-A8A5-F3D257DD0287}" type="pres">
      <dgm:prSet presAssocID="{69629B6D-E2B2-409C-8C1C-7D27AC1FEDAA}" presName="Name0" presStyleCnt="0">
        <dgm:presLayoutVars>
          <dgm:dir/>
          <dgm:resizeHandles val="exact"/>
        </dgm:presLayoutVars>
      </dgm:prSet>
      <dgm:spPr/>
    </dgm:pt>
    <dgm:pt modelId="{1B619815-7736-43EA-A81C-798A9E33403A}" type="pres">
      <dgm:prSet presAssocID="{CA8CB192-F576-426B-A479-020ADBAD1973}" presName="node" presStyleLbl="node1" presStyleIdx="0" presStyleCnt="2" custLinFactNeighborX="-86983" custLinFactNeighborY="391">
        <dgm:presLayoutVars>
          <dgm:bulletEnabled val="1"/>
        </dgm:presLayoutVars>
      </dgm:prSet>
      <dgm:spPr/>
    </dgm:pt>
    <dgm:pt modelId="{6A6C299F-06F7-45BA-A078-2C08180FF33F}" type="pres">
      <dgm:prSet presAssocID="{A2F9C1EF-B9C6-42F3-81E4-B87F31BFD69F}" presName="sibTrans" presStyleCnt="0"/>
      <dgm:spPr/>
    </dgm:pt>
    <dgm:pt modelId="{8477C964-9C1F-4034-B66F-0DE09A95F519}" type="pres">
      <dgm:prSet presAssocID="{CB55096E-93A5-4F23-BD8D-42D58D0F84B9}" presName="node" presStyleLbl="node1" presStyleIdx="1" presStyleCnt="2">
        <dgm:presLayoutVars>
          <dgm:bulletEnabled val="1"/>
        </dgm:presLayoutVars>
      </dgm:prSet>
      <dgm:spPr/>
    </dgm:pt>
  </dgm:ptLst>
  <dgm:cxnLst>
    <dgm:cxn modelId="{4D010611-5166-41A3-AFE0-35704B20C1C6}" type="presOf" srcId="{66D1FC5F-AB9E-4288-98D7-CB69B57B64D4}" destId="{8477C964-9C1F-4034-B66F-0DE09A95F519}" srcOrd="0" destOrd="1" presId="urn:microsoft.com/office/officeart/2005/8/layout/hList6"/>
    <dgm:cxn modelId="{68447513-97A8-45F4-829C-02B44621E0CE}" type="presOf" srcId="{69629B6D-E2B2-409C-8C1C-7D27AC1FEDAA}" destId="{D7FDBCB4-6073-494C-A8A5-F3D257DD0287}" srcOrd="0" destOrd="0" presId="urn:microsoft.com/office/officeart/2005/8/layout/hList6"/>
    <dgm:cxn modelId="{B0FBD91B-9C5A-4E7B-AB87-269751540FBB}" srcId="{CA8CB192-F576-426B-A479-020ADBAD1973}" destId="{E93D5233-39AB-4A78-86E8-6DFE1E6B85BD}" srcOrd="5" destOrd="0" parTransId="{F3EDEC4F-7DF5-47AB-BDD8-00CB35717749}" sibTransId="{E57E05B2-D03F-4730-AC2B-A66AC624797B}"/>
    <dgm:cxn modelId="{8074EC1E-BBCE-4057-AD23-68D19458A8E5}" srcId="{CA8CB192-F576-426B-A479-020ADBAD1973}" destId="{1D74D8CF-E2E2-4DDE-88DF-64F13815099F}" srcOrd="6" destOrd="0" parTransId="{6290E70D-2117-4194-AD08-197F9E152877}" sibTransId="{7F38917F-EC57-4B75-99ED-127A56173842}"/>
    <dgm:cxn modelId="{58306A27-F4AD-40A2-9406-CB3F3385E736}" type="presOf" srcId="{F4D13C47-1EA7-4A7F-A170-E2B989C10DEE}" destId="{1B619815-7736-43EA-A81C-798A9E33403A}" srcOrd="0" destOrd="3" presId="urn:microsoft.com/office/officeart/2005/8/layout/hList6"/>
    <dgm:cxn modelId="{C14C6B4B-8E1C-491A-9F96-4550BF6F8322}" srcId="{69629B6D-E2B2-409C-8C1C-7D27AC1FEDAA}" destId="{CB55096E-93A5-4F23-BD8D-42D58D0F84B9}" srcOrd="1" destOrd="0" parTransId="{779077C7-E807-4776-A77C-0F585F0A5927}" sibTransId="{62270CC6-5697-40C6-AA45-FC4D386FAE91}"/>
    <dgm:cxn modelId="{F384064F-657A-405D-873A-FB312A4B34A2}" srcId="{CA8CB192-F576-426B-A479-020ADBAD1973}" destId="{AA893F1C-9E19-4D03-BC97-60AA6F378494}" srcOrd="0" destOrd="0" parTransId="{81E354B6-972B-42B5-B1EC-8E938667296E}" sibTransId="{DFE0B210-0C44-4D17-A6A8-63CC0335BA38}"/>
    <dgm:cxn modelId="{6CFB7553-B8AC-4273-9874-CC6925903053}" type="presOf" srcId="{1D74D8CF-E2E2-4DDE-88DF-64F13815099F}" destId="{1B619815-7736-43EA-A81C-798A9E33403A}" srcOrd="0" destOrd="7" presId="urn:microsoft.com/office/officeart/2005/8/layout/hList6"/>
    <dgm:cxn modelId="{F0FDEE5D-A269-431F-B2B9-85454317A959}" srcId="{CA8CB192-F576-426B-A479-020ADBAD1973}" destId="{D439F748-E662-4D9C-9B0A-B9737AFA082B}" srcOrd="8" destOrd="0" parTransId="{EAAE849E-3352-4F8D-BAE0-F18B886500B1}" sibTransId="{CDE85466-DCC9-4BEA-84A4-72750DA63486}"/>
    <dgm:cxn modelId="{F5649A5E-14D2-4FE4-BBB4-9F6C52493ED9}" type="presOf" srcId="{D439F748-E662-4D9C-9B0A-B9737AFA082B}" destId="{1B619815-7736-43EA-A81C-798A9E33403A}" srcOrd="0" destOrd="9" presId="urn:microsoft.com/office/officeart/2005/8/layout/hList6"/>
    <dgm:cxn modelId="{937CF667-AC77-451C-81CC-2E6B087A6E06}" type="presOf" srcId="{CA8CB192-F576-426B-A479-020ADBAD1973}" destId="{1B619815-7736-43EA-A81C-798A9E33403A}" srcOrd="0" destOrd="0" presId="urn:microsoft.com/office/officeart/2005/8/layout/hList6"/>
    <dgm:cxn modelId="{C549186A-2982-414A-A76E-82E545F485A6}" srcId="{CA8CB192-F576-426B-A479-020ADBAD1973}" destId="{04EA7845-C6D4-4783-9439-49F7E3EB4DEE}" srcOrd="7" destOrd="0" parTransId="{73999374-407E-4E09-B387-FBD98C394651}" sibTransId="{825E8A25-458C-4D35-8A50-280E7B609A9E}"/>
    <dgm:cxn modelId="{83CFDB7E-DCFF-4D3C-A64C-56DDD09DBE54}" srcId="{CA8CB192-F576-426B-A479-020ADBAD1973}" destId="{3CD52C30-F131-4908-845F-B7F80C27BC7A}" srcOrd="1" destOrd="0" parTransId="{9ED4D4D9-6B6C-46BB-BC0F-6CBBE9B4C5D5}" sibTransId="{3E0C2911-A745-46E9-B4B4-66D6D9504060}"/>
    <dgm:cxn modelId="{829C4884-7094-41F3-861D-484D0E4E2C43}" srcId="{CA8CB192-F576-426B-A479-020ADBAD1973}" destId="{F4D13C47-1EA7-4A7F-A170-E2B989C10DEE}" srcOrd="2" destOrd="0" parTransId="{92E877B8-2FD8-45B3-82F5-A4DE282DA1AF}" sibTransId="{4E40F153-18B6-427F-AB12-CC8507A643B5}"/>
    <dgm:cxn modelId="{32527884-2AFE-49CB-8A28-2520F0EB65C1}" srcId="{69629B6D-E2B2-409C-8C1C-7D27AC1FEDAA}" destId="{CA8CB192-F576-426B-A479-020ADBAD1973}" srcOrd="0" destOrd="0" parTransId="{63F06F20-8A19-45BE-B4FE-E6984C41B494}" sibTransId="{A2F9C1EF-B9C6-42F3-81E4-B87F31BFD69F}"/>
    <dgm:cxn modelId="{5524F684-E36C-44FC-BC27-9C9BCE156344}" type="presOf" srcId="{04EA7845-C6D4-4783-9439-49F7E3EB4DEE}" destId="{1B619815-7736-43EA-A81C-798A9E33403A}" srcOrd="0" destOrd="8" presId="urn:microsoft.com/office/officeart/2005/8/layout/hList6"/>
    <dgm:cxn modelId="{8893AF89-6551-4641-BC48-03523FDEB9F4}" type="presOf" srcId="{5B163399-34DF-4734-8497-D90ECC1B017C}" destId="{1B619815-7736-43EA-A81C-798A9E33403A}" srcOrd="0" destOrd="10" presId="urn:microsoft.com/office/officeart/2005/8/layout/hList6"/>
    <dgm:cxn modelId="{7118758C-090B-4DEE-8899-4AAB09CA80DF}" type="presOf" srcId="{E93D5233-39AB-4A78-86E8-6DFE1E6B85BD}" destId="{1B619815-7736-43EA-A81C-798A9E33403A}" srcOrd="0" destOrd="6" presId="urn:microsoft.com/office/officeart/2005/8/layout/hList6"/>
    <dgm:cxn modelId="{2217158E-20F7-4B6C-83DE-F93292B8A231}" srcId="{CA8CB192-F576-426B-A479-020ADBAD1973}" destId="{06EEAA40-BA75-4211-BDA0-1A6796338832}" srcOrd="3" destOrd="0" parTransId="{AB745B4E-7FAF-43B9-925D-CEDB6CC8CB42}" sibTransId="{40B7DFB6-0E1C-415E-96EC-378F97CE28AB}"/>
    <dgm:cxn modelId="{291DE590-971A-4F79-B250-49EFEF3D7EEE}" type="presOf" srcId="{894EC791-3697-45E6-B4A0-600283067168}" destId="{1B619815-7736-43EA-A81C-798A9E33403A}" srcOrd="0" destOrd="5" presId="urn:microsoft.com/office/officeart/2005/8/layout/hList6"/>
    <dgm:cxn modelId="{E81B1BA9-B4A7-43B8-883A-87D38F03A243}" type="presOf" srcId="{06EEAA40-BA75-4211-BDA0-1A6796338832}" destId="{1B619815-7736-43EA-A81C-798A9E33403A}" srcOrd="0" destOrd="4" presId="urn:microsoft.com/office/officeart/2005/8/layout/hList6"/>
    <dgm:cxn modelId="{7B9218AD-7B29-4FDF-BE88-2F1E811E6FD7}" srcId="{CA8CB192-F576-426B-A479-020ADBAD1973}" destId="{5B163399-34DF-4734-8497-D90ECC1B017C}" srcOrd="9" destOrd="0" parTransId="{B7570B28-EE28-4C1F-9B38-7F5A0ADF02FD}" sibTransId="{48C73855-4F3A-4AD4-A5BA-690D5F47A450}"/>
    <dgm:cxn modelId="{034D8FCD-5876-453E-8419-15A7A83962BD}" srcId="{CA8CB192-F576-426B-A479-020ADBAD1973}" destId="{894EC791-3697-45E6-B4A0-600283067168}" srcOrd="4" destOrd="0" parTransId="{82947EFF-ACAC-4D68-B110-EB44602E301A}" sibTransId="{5AEE1F58-CEC5-4847-A48F-932288125EF5}"/>
    <dgm:cxn modelId="{5C5546CF-062A-4793-918C-482DB54BC0C3}" srcId="{CB55096E-93A5-4F23-BD8D-42D58D0F84B9}" destId="{C9E5E811-9681-49D4-B389-0E11B91B4640}" srcOrd="1" destOrd="0" parTransId="{F65A665D-9804-4264-801C-A10F7E5D6C24}" sibTransId="{AD6786C4-88FB-4CC8-8F19-2EAEB186D754}"/>
    <dgm:cxn modelId="{D72713D2-1416-4221-AB4E-0BAC872F3F9E}" type="presOf" srcId="{C9E5E811-9681-49D4-B389-0E11B91B4640}" destId="{8477C964-9C1F-4034-B66F-0DE09A95F519}" srcOrd="0" destOrd="2" presId="urn:microsoft.com/office/officeart/2005/8/layout/hList6"/>
    <dgm:cxn modelId="{5722F8E1-71B5-4132-9BE7-747E64D4BEFE}" srcId="{CB55096E-93A5-4F23-BD8D-42D58D0F84B9}" destId="{66D1FC5F-AB9E-4288-98D7-CB69B57B64D4}" srcOrd="0" destOrd="0" parTransId="{9416E4F5-7874-403B-AC89-F4F789798A8F}" sibTransId="{13E4E73C-AFC2-424D-86AB-C0EC850C53EB}"/>
    <dgm:cxn modelId="{6F4DBCE6-57BD-49A5-8A44-F345165E974D}" type="presOf" srcId="{AA893F1C-9E19-4D03-BC97-60AA6F378494}" destId="{1B619815-7736-43EA-A81C-798A9E33403A}" srcOrd="0" destOrd="1" presId="urn:microsoft.com/office/officeart/2005/8/layout/hList6"/>
    <dgm:cxn modelId="{359936F3-787D-4BF0-94FB-1B82F66D15CC}" type="presOf" srcId="{CB55096E-93A5-4F23-BD8D-42D58D0F84B9}" destId="{8477C964-9C1F-4034-B66F-0DE09A95F519}" srcOrd="0" destOrd="0" presId="urn:microsoft.com/office/officeart/2005/8/layout/hList6"/>
    <dgm:cxn modelId="{D77685F6-EE03-4220-A9B9-E84E95BE1A49}" type="presOf" srcId="{3CD52C30-F131-4908-845F-B7F80C27BC7A}" destId="{1B619815-7736-43EA-A81C-798A9E33403A}" srcOrd="0" destOrd="2" presId="urn:microsoft.com/office/officeart/2005/8/layout/hList6"/>
    <dgm:cxn modelId="{AFEDFAF5-8C47-41D2-8F81-428401776583}" type="presParOf" srcId="{D7FDBCB4-6073-494C-A8A5-F3D257DD0287}" destId="{1B619815-7736-43EA-A81C-798A9E33403A}" srcOrd="0" destOrd="0" presId="urn:microsoft.com/office/officeart/2005/8/layout/hList6"/>
    <dgm:cxn modelId="{83A89485-B3B8-49FD-8D2C-66423B08833C}" type="presParOf" srcId="{D7FDBCB4-6073-494C-A8A5-F3D257DD0287}" destId="{6A6C299F-06F7-45BA-A078-2C08180FF33F}" srcOrd="1" destOrd="0" presId="urn:microsoft.com/office/officeart/2005/8/layout/hList6"/>
    <dgm:cxn modelId="{40FD2D81-8F14-4DEE-87DB-08383A8C5EBB}" type="presParOf" srcId="{D7FDBCB4-6073-494C-A8A5-F3D257DD0287}" destId="{8477C964-9C1F-4034-B66F-0DE09A95F51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87CDA8-B53D-4C63-8852-F3F7BA8B3A0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s-CO"/>
        </a:p>
      </dgm:t>
    </dgm:pt>
    <dgm:pt modelId="{B8704EBA-6674-49DA-986B-2DF456DF5BE7}">
      <dgm:prSet phldrT="[Texto]" custT="1"/>
      <dgm:spPr>
        <a:solidFill>
          <a:schemeClr val="bg2">
            <a:lumMod val="50000"/>
          </a:schemeClr>
        </a:solidFill>
      </dgm:spPr>
      <dgm:t>
        <a:bodyPr/>
        <a:lstStyle/>
        <a:p>
          <a:r>
            <a:rPr lang="es-ES" sz="1500" dirty="0">
              <a:solidFill>
                <a:schemeClr val="bg1"/>
              </a:solidFill>
              <a:latin typeface="Arial" panose="020B0604020202020204" pitchFamily="34" charset="0"/>
              <a:cs typeface="Arial" panose="020B0604020202020204" pitchFamily="34" charset="0"/>
            </a:rPr>
            <a:t>Complejidad de Nutrientes</a:t>
          </a:r>
          <a:endParaRPr lang="es-CO" sz="1500" dirty="0">
            <a:solidFill>
              <a:schemeClr val="bg1"/>
            </a:solidFill>
            <a:latin typeface="Arial" panose="020B0604020202020204" pitchFamily="34" charset="0"/>
            <a:cs typeface="Arial" panose="020B0604020202020204" pitchFamily="34" charset="0"/>
          </a:endParaRPr>
        </a:p>
      </dgm:t>
    </dgm:pt>
    <dgm:pt modelId="{D66A5BD9-C7B6-43A1-B8D5-6E4A3862AF0B}" type="parTrans" cxnId="{781A19F6-F712-48A5-A28C-7D16CEBA1777}">
      <dgm:prSet/>
      <dgm:spPr/>
      <dgm:t>
        <a:bodyPr/>
        <a:lstStyle/>
        <a:p>
          <a:endParaRPr lang="es-CO"/>
        </a:p>
      </dgm:t>
    </dgm:pt>
    <dgm:pt modelId="{7AECD133-9944-4537-8AFA-72ED8E41CE28}" type="sibTrans" cxnId="{781A19F6-F712-48A5-A28C-7D16CEBA1777}">
      <dgm:prSet/>
      <dgm:spPr>
        <a:solidFill>
          <a:schemeClr val="bg2">
            <a:lumMod val="50000"/>
          </a:schemeClr>
        </a:solidFill>
      </dgm:spPr>
      <dgm:t>
        <a:bodyPr/>
        <a:lstStyle/>
        <a:p>
          <a:endParaRPr lang="es-CO">
            <a:solidFill>
              <a:schemeClr val="bg1"/>
            </a:solidFill>
          </a:endParaRPr>
        </a:p>
      </dgm:t>
    </dgm:pt>
    <dgm:pt modelId="{ED296A65-4CDA-4DAC-9F01-ADA8B032A0DD}">
      <dgm:prSet phldrT="[Texto]" custT="1"/>
      <dgm:spPr/>
      <dgm:t>
        <a:bodyPr/>
        <a:lstStyle/>
        <a:p>
          <a:r>
            <a:rPr lang="es-ES" sz="1600" dirty="0">
              <a:solidFill>
                <a:schemeClr val="tx1"/>
              </a:solidFill>
              <a:latin typeface="Arial" panose="020B0604020202020204" pitchFamily="34" charset="0"/>
              <a:cs typeface="Arial" panose="020B0604020202020204" pitchFamily="34" charset="0"/>
            </a:rPr>
            <a:t>Contenido Proteico</a:t>
          </a:r>
          <a:endParaRPr lang="es-CO" sz="1600" dirty="0">
            <a:solidFill>
              <a:schemeClr val="tx1"/>
            </a:solidFill>
            <a:latin typeface="Arial" panose="020B0604020202020204" pitchFamily="34" charset="0"/>
            <a:cs typeface="Arial" panose="020B0604020202020204" pitchFamily="34" charset="0"/>
          </a:endParaRPr>
        </a:p>
      </dgm:t>
    </dgm:pt>
    <dgm:pt modelId="{592F0A2F-4E9D-4774-B29C-A3CFACC4538A}" type="parTrans" cxnId="{A41EE3D1-C279-4F3F-B3FF-FBCC5C0DD617}">
      <dgm:prSet/>
      <dgm:spPr/>
      <dgm:t>
        <a:bodyPr/>
        <a:lstStyle/>
        <a:p>
          <a:endParaRPr lang="es-CO"/>
        </a:p>
      </dgm:t>
    </dgm:pt>
    <dgm:pt modelId="{F3CFFF09-AC03-4A1A-BCC6-247A7FBCF0B7}" type="sibTrans" cxnId="{A41EE3D1-C279-4F3F-B3FF-FBCC5C0DD617}">
      <dgm:prSet/>
      <dgm:spPr/>
      <dgm:t>
        <a:bodyPr/>
        <a:lstStyle/>
        <a:p>
          <a:endParaRPr lang="es-CO"/>
        </a:p>
      </dgm:t>
    </dgm:pt>
    <dgm:pt modelId="{0796BAD2-9808-4839-9537-979BECE44039}">
      <dgm:prSet phldrT="[Texto]" custT="1"/>
      <dgm:spPr>
        <a:solidFill>
          <a:schemeClr val="accent5">
            <a:lumMod val="50000"/>
          </a:schemeClr>
        </a:solidFill>
      </dgm:spPr>
      <dgm:t>
        <a:bodyPr/>
        <a:lstStyle/>
        <a:p>
          <a:r>
            <a:rPr lang="es-ES" sz="1600" dirty="0">
              <a:solidFill>
                <a:schemeClr val="bg1"/>
              </a:solidFill>
              <a:latin typeface="Arial" panose="020B0604020202020204" pitchFamily="34" charset="0"/>
              <a:cs typeface="Arial" panose="020B0604020202020204" pitchFamily="34" charset="0"/>
            </a:rPr>
            <a:t>Densidad Energética</a:t>
          </a:r>
          <a:endParaRPr lang="es-CO" sz="1600" dirty="0">
            <a:solidFill>
              <a:schemeClr val="bg1"/>
            </a:solidFill>
            <a:latin typeface="Arial" panose="020B0604020202020204" pitchFamily="34" charset="0"/>
            <a:cs typeface="Arial" panose="020B0604020202020204" pitchFamily="34" charset="0"/>
          </a:endParaRPr>
        </a:p>
      </dgm:t>
    </dgm:pt>
    <dgm:pt modelId="{FD21A343-5738-45BA-926B-7458D607ED57}" type="parTrans" cxnId="{9736FA63-6489-42D4-961B-D8B654C4DAB8}">
      <dgm:prSet/>
      <dgm:spPr/>
      <dgm:t>
        <a:bodyPr/>
        <a:lstStyle/>
        <a:p>
          <a:endParaRPr lang="es-CO"/>
        </a:p>
      </dgm:t>
    </dgm:pt>
    <dgm:pt modelId="{1CDBC18E-0A7F-4B8C-A1A5-CE3B14A661A4}" type="sibTrans" cxnId="{9736FA63-6489-42D4-961B-D8B654C4DAB8}">
      <dgm:prSet/>
      <dgm:spPr>
        <a:solidFill>
          <a:schemeClr val="accent5">
            <a:lumMod val="50000"/>
          </a:schemeClr>
        </a:solidFill>
      </dgm:spPr>
      <dgm:t>
        <a:bodyPr/>
        <a:lstStyle/>
        <a:p>
          <a:endParaRPr lang="es-CO">
            <a:solidFill>
              <a:schemeClr val="bg1"/>
            </a:solidFill>
          </a:endParaRPr>
        </a:p>
      </dgm:t>
    </dgm:pt>
    <dgm:pt modelId="{747F6968-01D0-4128-A561-F3FECC27FE6F}">
      <dgm:prSet phldrT="[Texto]" custT="1"/>
      <dgm:spPr/>
      <dgm:t>
        <a:bodyPr/>
        <a:lstStyle/>
        <a:p>
          <a:r>
            <a:rPr lang="es-ES" sz="1500" dirty="0" err="1">
              <a:solidFill>
                <a:schemeClr val="bg1"/>
              </a:solidFill>
              <a:latin typeface="Arial" panose="020B0604020202020204" pitchFamily="34" charset="0"/>
              <a:cs typeface="Arial" panose="020B0604020202020204" pitchFamily="34" charset="0"/>
            </a:rPr>
            <a:t>Osmolaridad</a:t>
          </a:r>
          <a:endParaRPr lang="es-CO" sz="1500" dirty="0">
            <a:solidFill>
              <a:schemeClr val="bg1"/>
            </a:solidFill>
            <a:latin typeface="Arial" panose="020B0604020202020204" pitchFamily="34" charset="0"/>
            <a:cs typeface="Arial" panose="020B0604020202020204" pitchFamily="34" charset="0"/>
          </a:endParaRPr>
        </a:p>
      </dgm:t>
    </dgm:pt>
    <dgm:pt modelId="{CE9F304D-1A3E-4F64-AF35-47492EA00C93}" type="parTrans" cxnId="{C33B61CA-4EEA-481C-8AEB-042599A16A71}">
      <dgm:prSet/>
      <dgm:spPr/>
      <dgm:t>
        <a:bodyPr/>
        <a:lstStyle/>
        <a:p>
          <a:endParaRPr lang="es-CO"/>
        </a:p>
      </dgm:t>
    </dgm:pt>
    <dgm:pt modelId="{B45C9E3D-8A5C-4E6B-AA93-0EBC11BC8300}" type="sibTrans" cxnId="{C33B61CA-4EEA-481C-8AEB-042599A16A71}">
      <dgm:prSet/>
      <dgm:spPr/>
      <dgm:t>
        <a:bodyPr/>
        <a:lstStyle/>
        <a:p>
          <a:endParaRPr lang="es-CO"/>
        </a:p>
      </dgm:t>
    </dgm:pt>
    <dgm:pt modelId="{1928D8E2-653B-4D88-B7AB-6EACA99A6877}">
      <dgm:prSet phldrT="[Texto]" custT="1"/>
      <dgm:spPr>
        <a:solidFill>
          <a:srgbClr val="00B0F0"/>
        </a:solidFill>
      </dgm:spPr>
      <dgm:t>
        <a:bodyPr/>
        <a:lstStyle/>
        <a:p>
          <a:r>
            <a:rPr lang="es-ES" sz="1600" dirty="0">
              <a:solidFill>
                <a:schemeClr val="tx1"/>
              </a:solidFill>
              <a:latin typeface="Arial" panose="020B0604020202020204" pitchFamily="34" charset="0"/>
              <a:cs typeface="Arial" panose="020B0604020202020204" pitchFamily="34" charset="0"/>
            </a:rPr>
            <a:t>Modificación /Adición Nutrientes </a:t>
          </a:r>
          <a:endParaRPr lang="es-CO" sz="1600" dirty="0">
            <a:solidFill>
              <a:schemeClr val="tx1"/>
            </a:solidFill>
            <a:latin typeface="Arial" panose="020B0604020202020204" pitchFamily="34" charset="0"/>
            <a:cs typeface="Arial" panose="020B0604020202020204" pitchFamily="34" charset="0"/>
          </a:endParaRPr>
        </a:p>
      </dgm:t>
    </dgm:pt>
    <dgm:pt modelId="{EB2A3D4C-830E-4914-AF92-A926A1347A61}" type="parTrans" cxnId="{35FF06A3-A909-4CD9-A8B4-DB59B7F77378}">
      <dgm:prSet/>
      <dgm:spPr/>
      <dgm:t>
        <a:bodyPr/>
        <a:lstStyle/>
        <a:p>
          <a:endParaRPr lang="es-CO"/>
        </a:p>
      </dgm:t>
    </dgm:pt>
    <dgm:pt modelId="{1AE01E89-75C0-4452-A455-FAABC978FAD7}" type="sibTrans" cxnId="{35FF06A3-A909-4CD9-A8B4-DB59B7F77378}">
      <dgm:prSet/>
      <dgm:spPr>
        <a:solidFill>
          <a:srgbClr val="00B0F0"/>
        </a:solidFill>
      </dgm:spPr>
      <dgm:t>
        <a:bodyPr/>
        <a:lstStyle/>
        <a:p>
          <a:endParaRPr lang="es-CO"/>
        </a:p>
      </dgm:t>
    </dgm:pt>
    <dgm:pt modelId="{C7ADA7FA-AA83-48D6-A99E-D4E0C38CB643}" type="pres">
      <dgm:prSet presAssocID="{0787CDA8-B53D-4C63-8852-F3F7BA8B3A03}" presName="cycle" presStyleCnt="0">
        <dgm:presLayoutVars>
          <dgm:dir/>
          <dgm:resizeHandles val="exact"/>
        </dgm:presLayoutVars>
      </dgm:prSet>
      <dgm:spPr/>
    </dgm:pt>
    <dgm:pt modelId="{5E74CB67-2D6C-4B70-8B6E-66768F786647}" type="pres">
      <dgm:prSet presAssocID="{B8704EBA-6674-49DA-986B-2DF456DF5BE7}" presName="node" presStyleLbl="node1" presStyleIdx="0" presStyleCnt="5" custScaleX="107688" custScaleY="113765">
        <dgm:presLayoutVars>
          <dgm:bulletEnabled val="1"/>
        </dgm:presLayoutVars>
      </dgm:prSet>
      <dgm:spPr/>
    </dgm:pt>
    <dgm:pt modelId="{852A6BE0-D733-468B-A8A7-7FAEC0BA2B89}" type="pres">
      <dgm:prSet presAssocID="{7AECD133-9944-4537-8AFA-72ED8E41CE28}" presName="sibTrans" presStyleLbl="sibTrans2D1" presStyleIdx="0" presStyleCnt="5"/>
      <dgm:spPr/>
    </dgm:pt>
    <dgm:pt modelId="{C7DF76F1-6050-45ED-97CE-442F4983FE85}" type="pres">
      <dgm:prSet presAssocID="{7AECD133-9944-4537-8AFA-72ED8E41CE28}" presName="connectorText" presStyleLbl="sibTrans2D1" presStyleIdx="0" presStyleCnt="5"/>
      <dgm:spPr/>
    </dgm:pt>
    <dgm:pt modelId="{9980A0E8-E884-413D-9C6D-3933251E9AE5}" type="pres">
      <dgm:prSet presAssocID="{ED296A65-4CDA-4DAC-9F01-ADA8B032A0DD}" presName="node" presStyleLbl="node1" presStyleIdx="1" presStyleCnt="5">
        <dgm:presLayoutVars>
          <dgm:bulletEnabled val="1"/>
        </dgm:presLayoutVars>
      </dgm:prSet>
      <dgm:spPr/>
    </dgm:pt>
    <dgm:pt modelId="{0871BE39-5FFF-4ABF-88FE-1E5713A38C4A}" type="pres">
      <dgm:prSet presAssocID="{F3CFFF09-AC03-4A1A-BCC6-247A7FBCF0B7}" presName="sibTrans" presStyleLbl="sibTrans2D1" presStyleIdx="1" presStyleCnt="5"/>
      <dgm:spPr/>
    </dgm:pt>
    <dgm:pt modelId="{D9678772-8378-4F18-8DA5-EB1FDC8A1514}" type="pres">
      <dgm:prSet presAssocID="{F3CFFF09-AC03-4A1A-BCC6-247A7FBCF0B7}" presName="connectorText" presStyleLbl="sibTrans2D1" presStyleIdx="1" presStyleCnt="5"/>
      <dgm:spPr/>
    </dgm:pt>
    <dgm:pt modelId="{BE7B8875-CBE2-4E9C-B156-2763D44AA9CB}" type="pres">
      <dgm:prSet presAssocID="{0796BAD2-9808-4839-9537-979BECE44039}" presName="node" presStyleLbl="node1" presStyleIdx="2" presStyleCnt="5">
        <dgm:presLayoutVars>
          <dgm:bulletEnabled val="1"/>
        </dgm:presLayoutVars>
      </dgm:prSet>
      <dgm:spPr/>
    </dgm:pt>
    <dgm:pt modelId="{1C3D8292-EB08-4113-9FC8-93742F26F72B}" type="pres">
      <dgm:prSet presAssocID="{1CDBC18E-0A7F-4B8C-A1A5-CE3B14A661A4}" presName="sibTrans" presStyleLbl="sibTrans2D1" presStyleIdx="2" presStyleCnt="5"/>
      <dgm:spPr/>
    </dgm:pt>
    <dgm:pt modelId="{EBAA3005-E75F-478A-A744-CB9F44F32A52}" type="pres">
      <dgm:prSet presAssocID="{1CDBC18E-0A7F-4B8C-A1A5-CE3B14A661A4}" presName="connectorText" presStyleLbl="sibTrans2D1" presStyleIdx="2" presStyleCnt="5"/>
      <dgm:spPr/>
    </dgm:pt>
    <dgm:pt modelId="{C5382E89-51FE-450C-B70E-06965A914390}" type="pres">
      <dgm:prSet presAssocID="{747F6968-01D0-4128-A561-F3FECC27FE6F}" presName="node" presStyleLbl="node1" presStyleIdx="3" presStyleCnt="5" custScaleX="113245" custScaleY="105446" custRadScaleRad="98552" custRadScaleInc="1706">
        <dgm:presLayoutVars>
          <dgm:bulletEnabled val="1"/>
        </dgm:presLayoutVars>
      </dgm:prSet>
      <dgm:spPr/>
    </dgm:pt>
    <dgm:pt modelId="{D86A6773-6928-4368-BAAB-24161007D0AA}" type="pres">
      <dgm:prSet presAssocID="{B45C9E3D-8A5C-4E6B-AA93-0EBC11BC8300}" presName="sibTrans" presStyleLbl="sibTrans2D1" presStyleIdx="3" presStyleCnt="5"/>
      <dgm:spPr/>
    </dgm:pt>
    <dgm:pt modelId="{55BC8637-79FA-40AD-B2C6-EA24D9B3261B}" type="pres">
      <dgm:prSet presAssocID="{B45C9E3D-8A5C-4E6B-AA93-0EBC11BC8300}" presName="connectorText" presStyleLbl="sibTrans2D1" presStyleIdx="3" presStyleCnt="5"/>
      <dgm:spPr/>
    </dgm:pt>
    <dgm:pt modelId="{4F5F1B1B-57D7-483B-8EB2-8077B4C212E1}" type="pres">
      <dgm:prSet presAssocID="{1928D8E2-653B-4D88-B7AB-6EACA99A6877}" presName="node" presStyleLbl="node1" presStyleIdx="4" presStyleCnt="5" custScaleX="112552" custScaleY="108597">
        <dgm:presLayoutVars>
          <dgm:bulletEnabled val="1"/>
        </dgm:presLayoutVars>
      </dgm:prSet>
      <dgm:spPr/>
    </dgm:pt>
    <dgm:pt modelId="{5D01E3E3-7988-4923-845E-274D488DC479}" type="pres">
      <dgm:prSet presAssocID="{1AE01E89-75C0-4452-A455-FAABC978FAD7}" presName="sibTrans" presStyleLbl="sibTrans2D1" presStyleIdx="4" presStyleCnt="5" custScaleX="106748"/>
      <dgm:spPr/>
    </dgm:pt>
    <dgm:pt modelId="{BE60E4BF-2621-4051-A474-684C5D063603}" type="pres">
      <dgm:prSet presAssocID="{1AE01E89-75C0-4452-A455-FAABC978FAD7}" presName="connectorText" presStyleLbl="sibTrans2D1" presStyleIdx="4" presStyleCnt="5"/>
      <dgm:spPr/>
    </dgm:pt>
  </dgm:ptLst>
  <dgm:cxnLst>
    <dgm:cxn modelId="{CEEA7716-A93D-4F84-B438-7EA21785F76A}" type="presOf" srcId="{1CDBC18E-0A7F-4B8C-A1A5-CE3B14A661A4}" destId="{EBAA3005-E75F-478A-A744-CB9F44F32A52}" srcOrd="1" destOrd="0" presId="urn:microsoft.com/office/officeart/2005/8/layout/cycle2"/>
    <dgm:cxn modelId="{24BFF819-DD8F-49D7-AF85-76CFD9F99A06}" type="presOf" srcId="{1928D8E2-653B-4D88-B7AB-6EACA99A6877}" destId="{4F5F1B1B-57D7-483B-8EB2-8077B4C212E1}" srcOrd="0" destOrd="0" presId="urn:microsoft.com/office/officeart/2005/8/layout/cycle2"/>
    <dgm:cxn modelId="{E0ACF921-7009-4267-8EA2-890E7640E914}" type="presOf" srcId="{0796BAD2-9808-4839-9537-979BECE44039}" destId="{BE7B8875-CBE2-4E9C-B156-2763D44AA9CB}" srcOrd="0" destOrd="0" presId="urn:microsoft.com/office/officeart/2005/8/layout/cycle2"/>
    <dgm:cxn modelId="{01C40624-4C46-4F98-9D2B-7FA0F1D88F3A}" type="presOf" srcId="{F3CFFF09-AC03-4A1A-BCC6-247A7FBCF0B7}" destId="{D9678772-8378-4F18-8DA5-EB1FDC8A1514}" srcOrd="1" destOrd="0" presId="urn:microsoft.com/office/officeart/2005/8/layout/cycle2"/>
    <dgm:cxn modelId="{77D3D837-DB66-4093-970D-CD0F825F6D3C}" type="presOf" srcId="{747F6968-01D0-4128-A561-F3FECC27FE6F}" destId="{C5382E89-51FE-450C-B70E-06965A914390}" srcOrd="0" destOrd="0" presId="urn:microsoft.com/office/officeart/2005/8/layout/cycle2"/>
    <dgm:cxn modelId="{C931D245-F438-4AC3-A848-5B2CF87162A6}" type="presOf" srcId="{ED296A65-4CDA-4DAC-9F01-ADA8B032A0DD}" destId="{9980A0E8-E884-413D-9C6D-3933251E9AE5}" srcOrd="0" destOrd="0" presId="urn:microsoft.com/office/officeart/2005/8/layout/cycle2"/>
    <dgm:cxn modelId="{E14F674D-73F8-4DD7-863E-A2B9E1A9C25F}" type="presOf" srcId="{7AECD133-9944-4537-8AFA-72ED8E41CE28}" destId="{C7DF76F1-6050-45ED-97CE-442F4983FE85}" srcOrd="1" destOrd="0" presId="urn:microsoft.com/office/officeart/2005/8/layout/cycle2"/>
    <dgm:cxn modelId="{2C475053-BC9B-4B3B-95FF-F320DF37A974}" type="presOf" srcId="{B45C9E3D-8A5C-4E6B-AA93-0EBC11BC8300}" destId="{55BC8637-79FA-40AD-B2C6-EA24D9B3261B}" srcOrd="1" destOrd="0" presId="urn:microsoft.com/office/officeart/2005/8/layout/cycle2"/>
    <dgm:cxn modelId="{87075055-14CF-4468-8690-6ACC222AA1CA}" type="presOf" srcId="{1AE01E89-75C0-4452-A455-FAABC978FAD7}" destId="{BE60E4BF-2621-4051-A474-684C5D063603}" srcOrd="1" destOrd="0" presId="urn:microsoft.com/office/officeart/2005/8/layout/cycle2"/>
    <dgm:cxn modelId="{9736FA63-6489-42D4-961B-D8B654C4DAB8}" srcId="{0787CDA8-B53D-4C63-8852-F3F7BA8B3A03}" destId="{0796BAD2-9808-4839-9537-979BECE44039}" srcOrd="2" destOrd="0" parTransId="{FD21A343-5738-45BA-926B-7458D607ED57}" sibTransId="{1CDBC18E-0A7F-4B8C-A1A5-CE3B14A661A4}"/>
    <dgm:cxn modelId="{444AB08F-A43C-493B-BFB0-A2D527BA477F}" type="presOf" srcId="{1CDBC18E-0A7F-4B8C-A1A5-CE3B14A661A4}" destId="{1C3D8292-EB08-4113-9FC8-93742F26F72B}" srcOrd="0" destOrd="0" presId="urn:microsoft.com/office/officeart/2005/8/layout/cycle2"/>
    <dgm:cxn modelId="{8780B69C-C92B-4A3A-AA45-124F53873D90}" type="presOf" srcId="{B45C9E3D-8A5C-4E6B-AA93-0EBC11BC8300}" destId="{D86A6773-6928-4368-BAAB-24161007D0AA}" srcOrd="0" destOrd="0" presId="urn:microsoft.com/office/officeart/2005/8/layout/cycle2"/>
    <dgm:cxn modelId="{35FF06A3-A909-4CD9-A8B4-DB59B7F77378}" srcId="{0787CDA8-B53D-4C63-8852-F3F7BA8B3A03}" destId="{1928D8E2-653B-4D88-B7AB-6EACA99A6877}" srcOrd="4" destOrd="0" parTransId="{EB2A3D4C-830E-4914-AF92-A926A1347A61}" sibTransId="{1AE01E89-75C0-4452-A455-FAABC978FAD7}"/>
    <dgm:cxn modelId="{E9D171C5-89FD-47BD-8FB3-EA891F53CBF0}" type="presOf" srcId="{B8704EBA-6674-49DA-986B-2DF456DF5BE7}" destId="{5E74CB67-2D6C-4B70-8B6E-66768F786647}" srcOrd="0" destOrd="0" presId="urn:microsoft.com/office/officeart/2005/8/layout/cycle2"/>
    <dgm:cxn modelId="{937CFDC7-769D-4C7E-A798-C6A16295E534}" type="presOf" srcId="{0787CDA8-B53D-4C63-8852-F3F7BA8B3A03}" destId="{C7ADA7FA-AA83-48D6-A99E-D4E0C38CB643}" srcOrd="0" destOrd="0" presId="urn:microsoft.com/office/officeart/2005/8/layout/cycle2"/>
    <dgm:cxn modelId="{C33B61CA-4EEA-481C-8AEB-042599A16A71}" srcId="{0787CDA8-B53D-4C63-8852-F3F7BA8B3A03}" destId="{747F6968-01D0-4128-A561-F3FECC27FE6F}" srcOrd="3" destOrd="0" parTransId="{CE9F304D-1A3E-4F64-AF35-47492EA00C93}" sibTransId="{B45C9E3D-8A5C-4E6B-AA93-0EBC11BC8300}"/>
    <dgm:cxn modelId="{A41EE3D1-C279-4F3F-B3FF-FBCC5C0DD617}" srcId="{0787CDA8-B53D-4C63-8852-F3F7BA8B3A03}" destId="{ED296A65-4CDA-4DAC-9F01-ADA8B032A0DD}" srcOrd="1" destOrd="0" parTransId="{592F0A2F-4E9D-4774-B29C-A3CFACC4538A}" sibTransId="{F3CFFF09-AC03-4A1A-BCC6-247A7FBCF0B7}"/>
    <dgm:cxn modelId="{42AE1CDE-91E1-4DAC-8DBC-519F00AA0F88}" type="presOf" srcId="{7AECD133-9944-4537-8AFA-72ED8E41CE28}" destId="{852A6BE0-D733-468B-A8A7-7FAEC0BA2B89}" srcOrd="0" destOrd="0" presId="urn:microsoft.com/office/officeart/2005/8/layout/cycle2"/>
    <dgm:cxn modelId="{B90EDBE5-6E7F-4A63-9343-30F01116D046}" type="presOf" srcId="{F3CFFF09-AC03-4A1A-BCC6-247A7FBCF0B7}" destId="{0871BE39-5FFF-4ABF-88FE-1E5713A38C4A}" srcOrd="0" destOrd="0" presId="urn:microsoft.com/office/officeart/2005/8/layout/cycle2"/>
    <dgm:cxn modelId="{E205E1EC-3CCB-42CE-AAFC-232F6941C1DB}" type="presOf" srcId="{1AE01E89-75C0-4452-A455-FAABC978FAD7}" destId="{5D01E3E3-7988-4923-845E-274D488DC479}" srcOrd="0" destOrd="0" presId="urn:microsoft.com/office/officeart/2005/8/layout/cycle2"/>
    <dgm:cxn modelId="{781A19F6-F712-48A5-A28C-7D16CEBA1777}" srcId="{0787CDA8-B53D-4C63-8852-F3F7BA8B3A03}" destId="{B8704EBA-6674-49DA-986B-2DF456DF5BE7}" srcOrd="0" destOrd="0" parTransId="{D66A5BD9-C7B6-43A1-B8D5-6E4A3862AF0B}" sibTransId="{7AECD133-9944-4537-8AFA-72ED8E41CE28}"/>
    <dgm:cxn modelId="{0E19352D-3267-4D8B-BA9F-E2A449FD4714}" type="presParOf" srcId="{C7ADA7FA-AA83-48D6-A99E-D4E0C38CB643}" destId="{5E74CB67-2D6C-4B70-8B6E-66768F786647}" srcOrd="0" destOrd="0" presId="urn:microsoft.com/office/officeart/2005/8/layout/cycle2"/>
    <dgm:cxn modelId="{A5D7BDC3-1D19-4FA4-957B-8F468AA49D16}" type="presParOf" srcId="{C7ADA7FA-AA83-48D6-A99E-D4E0C38CB643}" destId="{852A6BE0-D733-468B-A8A7-7FAEC0BA2B89}" srcOrd="1" destOrd="0" presId="urn:microsoft.com/office/officeart/2005/8/layout/cycle2"/>
    <dgm:cxn modelId="{F8024333-90F2-4A48-A574-DBAB3C02091E}" type="presParOf" srcId="{852A6BE0-D733-468B-A8A7-7FAEC0BA2B89}" destId="{C7DF76F1-6050-45ED-97CE-442F4983FE85}" srcOrd="0" destOrd="0" presId="urn:microsoft.com/office/officeart/2005/8/layout/cycle2"/>
    <dgm:cxn modelId="{EC96D0FF-4771-4A33-8F54-9400ECD9D8CB}" type="presParOf" srcId="{C7ADA7FA-AA83-48D6-A99E-D4E0C38CB643}" destId="{9980A0E8-E884-413D-9C6D-3933251E9AE5}" srcOrd="2" destOrd="0" presId="urn:microsoft.com/office/officeart/2005/8/layout/cycle2"/>
    <dgm:cxn modelId="{8085029D-B89B-417A-A3E4-5EC9058CAD4B}" type="presParOf" srcId="{C7ADA7FA-AA83-48D6-A99E-D4E0C38CB643}" destId="{0871BE39-5FFF-4ABF-88FE-1E5713A38C4A}" srcOrd="3" destOrd="0" presId="urn:microsoft.com/office/officeart/2005/8/layout/cycle2"/>
    <dgm:cxn modelId="{BF88B2F4-985F-4DF9-B85E-8AC7C954D4DE}" type="presParOf" srcId="{0871BE39-5FFF-4ABF-88FE-1E5713A38C4A}" destId="{D9678772-8378-4F18-8DA5-EB1FDC8A1514}" srcOrd="0" destOrd="0" presId="urn:microsoft.com/office/officeart/2005/8/layout/cycle2"/>
    <dgm:cxn modelId="{0917C27C-A521-47B2-B4AC-00420F1188A8}" type="presParOf" srcId="{C7ADA7FA-AA83-48D6-A99E-D4E0C38CB643}" destId="{BE7B8875-CBE2-4E9C-B156-2763D44AA9CB}" srcOrd="4" destOrd="0" presId="urn:microsoft.com/office/officeart/2005/8/layout/cycle2"/>
    <dgm:cxn modelId="{066C533B-7C64-4C91-9723-D9C16C7A78D9}" type="presParOf" srcId="{C7ADA7FA-AA83-48D6-A99E-D4E0C38CB643}" destId="{1C3D8292-EB08-4113-9FC8-93742F26F72B}" srcOrd="5" destOrd="0" presId="urn:microsoft.com/office/officeart/2005/8/layout/cycle2"/>
    <dgm:cxn modelId="{D0E1B0D5-08E9-4A59-8146-2AF4F6D5097B}" type="presParOf" srcId="{1C3D8292-EB08-4113-9FC8-93742F26F72B}" destId="{EBAA3005-E75F-478A-A744-CB9F44F32A52}" srcOrd="0" destOrd="0" presId="urn:microsoft.com/office/officeart/2005/8/layout/cycle2"/>
    <dgm:cxn modelId="{7823FB6F-FF27-4FDE-A5A9-52BDDA2BEACB}" type="presParOf" srcId="{C7ADA7FA-AA83-48D6-A99E-D4E0C38CB643}" destId="{C5382E89-51FE-450C-B70E-06965A914390}" srcOrd="6" destOrd="0" presId="urn:microsoft.com/office/officeart/2005/8/layout/cycle2"/>
    <dgm:cxn modelId="{4B4D1470-AE39-440F-BCC3-5B78C2DC50D9}" type="presParOf" srcId="{C7ADA7FA-AA83-48D6-A99E-D4E0C38CB643}" destId="{D86A6773-6928-4368-BAAB-24161007D0AA}" srcOrd="7" destOrd="0" presId="urn:microsoft.com/office/officeart/2005/8/layout/cycle2"/>
    <dgm:cxn modelId="{32BE490C-14DB-406D-94C2-D2E581D93685}" type="presParOf" srcId="{D86A6773-6928-4368-BAAB-24161007D0AA}" destId="{55BC8637-79FA-40AD-B2C6-EA24D9B3261B}" srcOrd="0" destOrd="0" presId="urn:microsoft.com/office/officeart/2005/8/layout/cycle2"/>
    <dgm:cxn modelId="{39192C7C-6230-4D26-A412-1622A1F9C744}" type="presParOf" srcId="{C7ADA7FA-AA83-48D6-A99E-D4E0C38CB643}" destId="{4F5F1B1B-57D7-483B-8EB2-8077B4C212E1}" srcOrd="8" destOrd="0" presId="urn:microsoft.com/office/officeart/2005/8/layout/cycle2"/>
    <dgm:cxn modelId="{9C086940-437A-48A5-A957-662F4945D056}" type="presParOf" srcId="{C7ADA7FA-AA83-48D6-A99E-D4E0C38CB643}" destId="{5D01E3E3-7988-4923-845E-274D488DC479}" srcOrd="9" destOrd="0" presId="urn:microsoft.com/office/officeart/2005/8/layout/cycle2"/>
    <dgm:cxn modelId="{1AF10442-8C23-47A2-AE8C-D599CF190C9E}" type="presParOf" srcId="{5D01E3E3-7988-4923-845E-274D488DC479}" destId="{BE60E4BF-2621-4051-A474-684C5D06360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38262B-8FBA-493C-8EEC-B9FD31D830A8}" type="doc">
      <dgm:prSet loTypeId="urn:microsoft.com/office/officeart/2005/8/layout/bProcess4" loCatId="process" qsTypeId="urn:microsoft.com/office/officeart/2005/8/quickstyle/simple1" qsCatId="simple" csTypeId="urn:microsoft.com/office/officeart/2005/8/colors/accent1_1" csCatId="accent1" phldr="1"/>
      <dgm:spPr/>
      <dgm:t>
        <a:bodyPr/>
        <a:lstStyle/>
        <a:p>
          <a:endParaRPr lang="es-ES"/>
        </a:p>
      </dgm:t>
    </dgm:pt>
    <dgm:pt modelId="{AF130946-1C8F-43EF-99D1-1C3F2EC3AF0A}">
      <dgm:prSet phldrT="[Texto]" custT="1"/>
      <dgm:spPr/>
      <dgm:t>
        <a:bodyPr/>
        <a:lstStyle/>
        <a:p>
          <a:r>
            <a:rPr lang="es-ES" sz="1400" dirty="0">
              <a:solidFill>
                <a:srgbClr val="101020"/>
              </a:solidFill>
              <a:latin typeface="Arial" panose="020B0604020202020204" pitchFamily="34" charset="0"/>
              <a:cs typeface="Arial" panose="020B0604020202020204" pitchFamily="34" charset="0"/>
            </a:rPr>
            <a:t>HC -  CASO CLÍNICO NUTRICIONAL Diagnóstico Principal y </a:t>
          </a:r>
          <a:r>
            <a:rPr lang="es-ES" sz="1400" b="1" dirty="0">
              <a:solidFill>
                <a:srgbClr val="101020"/>
              </a:solidFill>
              <a:latin typeface="Arial" panose="020B0604020202020204" pitchFamily="34" charset="0"/>
              <a:cs typeface="Arial" panose="020B0604020202020204" pitchFamily="34" charset="0"/>
            </a:rPr>
            <a:t>Nutricional</a:t>
          </a:r>
          <a:r>
            <a:rPr lang="es-ES" sz="1400" dirty="0">
              <a:solidFill>
                <a:srgbClr val="101020"/>
              </a:solidFill>
              <a:latin typeface="Arial" panose="020B0604020202020204" pitchFamily="34" charset="0"/>
              <a:cs typeface="Arial" panose="020B0604020202020204" pitchFamily="34" charset="0"/>
            </a:rPr>
            <a:t> CIE 10 </a:t>
          </a:r>
        </a:p>
      </dgm:t>
    </dgm:pt>
    <dgm:pt modelId="{0BC554CD-398F-430F-9A4C-47295CDE03B7}" type="parTrans" cxnId="{B463F848-ECBF-4417-9A00-056CAF67E1D8}">
      <dgm:prSet/>
      <dgm:spPr/>
      <dgm:t>
        <a:bodyPr/>
        <a:lstStyle/>
        <a:p>
          <a:endParaRPr lang="es-ES">
            <a:solidFill>
              <a:srgbClr val="002060"/>
            </a:solidFill>
          </a:endParaRPr>
        </a:p>
      </dgm:t>
    </dgm:pt>
    <dgm:pt modelId="{4390489C-C1F0-4057-AA6E-2CFDC17010F3}" type="sibTrans" cxnId="{B463F848-ECBF-4417-9A00-056CAF67E1D8}">
      <dgm:prSet/>
      <dgm:spPr/>
      <dgm:t>
        <a:bodyPr/>
        <a:lstStyle/>
        <a:p>
          <a:endParaRPr lang="es-ES">
            <a:solidFill>
              <a:srgbClr val="002060"/>
            </a:solidFill>
          </a:endParaRPr>
        </a:p>
      </dgm:t>
    </dgm:pt>
    <dgm:pt modelId="{0BF2B1D0-2577-4726-AA01-F6152BEC03C0}">
      <dgm:prSet phldrT="[Texto]" custT="1"/>
      <dgm:spPr/>
      <dgm:t>
        <a:bodyPr/>
        <a:lstStyle/>
        <a:p>
          <a:r>
            <a:rPr lang="es-ES" sz="1400" b="1" dirty="0">
              <a:solidFill>
                <a:srgbClr val="101020"/>
              </a:solidFill>
              <a:latin typeface="Arial" panose="020B0604020202020204" pitchFamily="34" charset="0"/>
              <a:cs typeface="Arial" panose="020B0604020202020204" pitchFamily="34" charset="0"/>
            </a:rPr>
            <a:t>EVIDENCIA CIENTÍFICA </a:t>
          </a:r>
        </a:p>
        <a:p>
          <a:r>
            <a:rPr lang="es-ES" sz="1200" dirty="0">
              <a:solidFill>
                <a:srgbClr val="101020"/>
              </a:solidFill>
              <a:latin typeface="Arial" panose="020B0604020202020204" pitchFamily="34" charset="0"/>
              <a:cs typeface="Arial" panose="020B0604020202020204" pitchFamily="34" charset="0"/>
            </a:rPr>
            <a:t>Ingesta de KCAL- PRO, mejora  resultados a intervenciones medicas  y quirúrgicas 8 (&lt; úlceras de presión, mejora cicatrización), menos estancia hospitalaria y costos por evento.</a:t>
          </a:r>
        </a:p>
      </dgm:t>
    </dgm:pt>
    <dgm:pt modelId="{270DE777-9FC2-4527-BD0B-7EEDE75E902A}" type="parTrans" cxnId="{736E4CA6-8A11-4098-A69E-55042B8C5198}">
      <dgm:prSet/>
      <dgm:spPr/>
      <dgm:t>
        <a:bodyPr/>
        <a:lstStyle/>
        <a:p>
          <a:endParaRPr lang="es-ES">
            <a:solidFill>
              <a:srgbClr val="002060"/>
            </a:solidFill>
          </a:endParaRPr>
        </a:p>
      </dgm:t>
    </dgm:pt>
    <dgm:pt modelId="{FD7F6376-E2D3-4D7D-8269-C2C9EB5BFE31}" type="sibTrans" cxnId="{736E4CA6-8A11-4098-A69E-55042B8C5198}">
      <dgm:prSet/>
      <dgm:spPr/>
      <dgm:t>
        <a:bodyPr/>
        <a:lstStyle/>
        <a:p>
          <a:endParaRPr lang="es-ES">
            <a:solidFill>
              <a:srgbClr val="002060"/>
            </a:solidFill>
          </a:endParaRPr>
        </a:p>
      </dgm:t>
    </dgm:pt>
    <dgm:pt modelId="{7E0F50D1-CD2C-469C-A3B3-0C5AC627F384}">
      <dgm:prSet phldrT="[Texto]" custT="1"/>
      <dgm:spPr/>
      <dgm:t>
        <a:bodyPr/>
        <a:lstStyle/>
        <a:p>
          <a:r>
            <a:rPr lang="es-ES" sz="1600" b="1" dirty="0">
              <a:solidFill>
                <a:srgbClr val="101020"/>
              </a:solidFill>
              <a:latin typeface="Arial" panose="020B0604020202020204" pitchFamily="34" charset="0"/>
              <a:cs typeface="Arial" panose="020B0604020202020204" pitchFamily="34" charset="0"/>
            </a:rPr>
            <a:t>PRODUCTO DE SOPORTE NUTRICIONAL</a:t>
          </a:r>
          <a:endParaRPr lang="es-ES" sz="1400" b="1" dirty="0">
            <a:solidFill>
              <a:srgbClr val="101020"/>
            </a:solidFill>
            <a:latin typeface="Arial" panose="020B0604020202020204" pitchFamily="34" charset="0"/>
            <a:cs typeface="Arial" panose="020B0604020202020204" pitchFamily="34" charset="0"/>
          </a:endParaRPr>
        </a:p>
      </dgm:t>
    </dgm:pt>
    <dgm:pt modelId="{DA7214D1-EEBE-47B9-8C95-1EF9A7CC6331}" type="sibTrans" cxnId="{BDC0A725-35A8-4AF2-8EC2-7F64AF186A9A}">
      <dgm:prSet/>
      <dgm:spPr/>
      <dgm:t>
        <a:bodyPr/>
        <a:lstStyle/>
        <a:p>
          <a:endParaRPr lang="es-ES">
            <a:solidFill>
              <a:srgbClr val="002060"/>
            </a:solidFill>
          </a:endParaRPr>
        </a:p>
      </dgm:t>
    </dgm:pt>
    <dgm:pt modelId="{230F626B-D5B1-4866-9467-CBCB513B3068}" type="parTrans" cxnId="{BDC0A725-35A8-4AF2-8EC2-7F64AF186A9A}">
      <dgm:prSet/>
      <dgm:spPr/>
      <dgm:t>
        <a:bodyPr/>
        <a:lstStyle/>
        <a:p>
          <a:endParaRPr lang="es-ES">
            <a:solidFill>
              <a:srgbClr val="002060"/>
            </a:solidFill>
          </a:endParaRPr>
        </a:p>
      </dgm:t>
    </dgm:pt>
    <dgm:pt modelId="{FC9D202B-1850-4494-9F9F-C8A8EC3744C7}">
      <dgm:prSet phldrT="[Texto]" custT="1"/>
      <dgm:spPr/>
      <dgm:t>
        <a:bodyPr/>
        <a:lstStyle/>
        <a:p>
          <a:r>
            <a:rPr lang="es-ES" sz="1600" b="1" dirty="0">
              <a:solidFill>
                <a:srgbClr val="101020"/>
              </a:solidFill>
              <a:latin typeface="Arial" panose="020B0604020202020204" pitchFamily="34" charset="0"/>
              <a:cs typeface="Arial" panose="020B0604020202020204" pitchFamily="34" charset="0"/>
            </a:rPr>
            <a:t>TIPO SOPORTE NUTRICIONAL</a:t>
          </a:r>
        </a:p>
      </dgm:t>
    </dgm:pt>
    <dgm:pt modelId="{681C26E6-3898-493B-85C8-3009B54910DA}" type="parTrans" cxnId="{9C4974EB-05B0-42DF-98F0-2745E041C6BA}">
      <dgm:prSet/>
      <dgm:spPr/>
      <dgm:t>
        <a:bodyPr/>
        <a:lstStyle/>
        <a:p>
          <a:endParaRPr lang="es-CO">
            <a:solidFill>
              <a:srgbClr val="002060"/>
            </a:solidFill>
          </a:endParaRPr>
        </a:p>
      </dgm:t>
    </dgm:pt>
    <dgm:pt modelId="{E12C9169-A464-4B89-89DF-33118F77228C}" type="sibTrans" cxnId="{9C4974EB-05B0-42DF-98F0-2745E041C6BA}">
      <dgm:prSet/>
      <dgm:spPr/>
      <dgm:t>
        <a:bodyPr/>
        <a:lstStyle/>
        <a:p>
          <a:endParaRPr lang="es-CO">
            <a:solidFill>
              <a:srgbClr val="002060"/>
            </a:solidFill>
          </a:endParaRPr>
        </a:p>
      </dgm:t>
    </dgm:pt>
    <dgm:pt modelId="{C66B74B8-08D8-4100-9863-1275B29F61BE}">
      <dgm:prSet phldrT="[Texto]" custT="1"/>
      <dgm:spPr/>
      <dgm:t>
        <a:bodyPr/>
        <a:lstStyle/>
        <a:p>
          <a:r>
            <a:rPr lang="es-ES" sz="1600" b="1" dirty="0">
              <a:solidFill>
                <a:srgbClr val="101020"/>
              </a:solidFill>
              <a:latin typeface="Arial" panose="020B0604020202020204" pitchFamily="34" charset="0"/>
              <a:cs typeface="Arial" panose="020B0604020202020204" pitchFamily="34" charset="0"/>
            </a:rPr>
            <a:t>DOSIS</a:t>
          </a:r>
        </a:p>
      </dgm:t>
    </dgm:pt>
    <dgm:pt modelId="{76F02165-98FA-4390-866B-D4521445534F}" type="parTrans" cxnId="{5EBEC99E-FD8B-4FC9-BD3C-575A96BA1503}">
      <dgm:prSet/>
      <dgm:spPr/>
      <dgm:t>
        <a:bodyPr/>
        <a:lstStyle/>
        <a:p>
          <a:endParaRPr lang="es-CO">
            <a:solidFill>
              <a:srgbClr val="002060"/>
            </a:solidFill>
          </a:endParaRPr>
        </a:p>
      </dgm:t>
    </dgm:pt>
    <dgm:pt modelId="{DA5CCECB-B3CB-4B6A-B2CE-96CAD1DF4237}" type="sibTrans" cxnId="{5EBEC99E-FD8B-4FC9-BD3C-575A96BA1503}">
      <dgm:prSet/>
      <dgm:spPr/>
      <dgm:t>
        <a:bodyPr/>
        <a:lstStyle/>
        <a:p>
          <a:endParaRPr lang="es-CO">
            <a:solidFill>
              <a:srgbClr val="002060"/>
            </a:solidFill>
          </a:endParaRPr>
        </a:p>
      </dgm:t>
    </dgm:pt>
    <dgm:pt modelId="{324ED869-9568-4901-8E0C-063EFD4F3D19}">
      <dgm:prSet phldrT="[Texto]" custT="1"/>
      <dgm:spPr/>
      <dgm:t>
        <a:bodyPr/>
        <a:lstStyle/>
        <a:p>
          <a:r>
            <a:rPr lang="es-ES" sz="1600" b="1" dirty="0">
              <a:solidFill>
                <a:srgbClr val="101020"/>
              </a:solidFill>
              <a:latin typeface="Arial" panose="020B0604020202020204" pitchFamily="34" charset="0"/>
              <a:cs typeface="Arial" panose="020B0604020202020204" pitchFamily="34" charset="0"/>
            </a:rPr>
            <a:t>FRECUENCIA</a:t>
          </a:r>
        </a:p>
      </dgm:t>
    </dgm:pt>
    <dgm:pt modelId="{65A98FD5-FF14-4D0B-859A-0E27FA2399D5}" type="parTrans" cxnId="{AB13032A-343F-4872-8373-DEF0DF763552}">
      <dgm:prSet/>
      <dgm:spPr/>
      <dgm:t>
        <a:bodyPr/>
        <a:lstStyle/>
        <a:p>
          <a:endParaRPr lang="es-CO">
            <a:solidFill>
              <a:srgbClr val="002060"/>
            </a:solidFill>
          </a:endParaRPr>
        </a:p>
      </dgm:t>
    </dgm:pt>
    <dgm:pt modelId="{64947F17-864B-4028-B3E6-FAEEA31F4809}" type="sibTrans" cxnId="{AB13032A-343F-4872-8373-DEF0DF763552}">
      <dgm:prSet/>
      <dgm:spPr/>
      <dgm:t>
        <a:bodyPr/>
        <a:lstStyle/>
        <a:p>
          <a:endParaRPr lang="es-CO">
            <a:solidFill>
              <a:srgbClr val="002060"/>
            </a:solidFill>
          </a:endParaRPr>
        </a:p>
      </dgm:t>
    </dgm:pt>
    <dgm:pt modelId="{A1E5C476-0BB6-40C0-9178-BFEAC9CEAABF}">
      <dgm:prSet phldrT="[Texto]" custT="1"/>
      <dgm:spPr/>
      <dgm:t>
        <a:bodyPr/>
        <a:lstStyle/>
        <a:p>
          <a:r>
            <a:rPr lang="es-ES" sz="1600" b="1" dirty="0">
              <a:solidFill>
                <a:srgbClr val="101020"/>
              </a:solidFill>
              <a:latin typeface="Arial" panose="020B0604020202020204" pitchFamily="34" charset="0"/>
              <a:cs typeface="Arial" panose="020B0604020202020204" pitchFamily="34" charset="0"/>
            </a:rPr>
            <a:t>PRODUCTO SOPORTE NUTRICIONAL INVIMA</a:t>
          </a:r>
        </a:p>
      </dgm:t>
    </dgm:pt>
    <dgm:pt modelId="{EC621ED9-13AB-4B91-99D5-A568FB018014}" type="parTrans" cxnId="{86202DA1-96A7-4A28-B121-EE8098C1369D}">
      <dgm:prSet/>
      <dgm:spPr/>
      <dgm:t>
        <a:bodyPr/>
        <a:lstStyle/>
        <a:p>
          <a:endParaRPr lang="es-CO">
            <a:solidFill>
              <a:srgbClr val="002060"/>
            </a:solidFill>
          </a:endParaRPr>
        </a:p>
      </dgm:t>
    </dgm:pt>
    <dgm:pt modelId="{41D5505F-9374-4DAB-805B-EBCCC14E3657}" type="sibTrans" cxnId="{86202DA1-96A7-4A28-B121-EE8098C1369D}">
      <dgm:prSet/>
      <dgm:spPr/>
      <dgm:t>
        <a:bodyPr/>
        <a:lstStyle/>
        <a:p>
          <a:endParaRPr lang="es-CO">
            <a:solidFill>
              <a:srgbClr val="002060"/>
            </a:solidFill>
          </a:endParaRPr>
        </a:p>
      </dgm:t>
    </dgm:pt>
    <dgm:pt modelId="{1B648796-4EEA-40C3-B445-5FCC23AAE41A}">
      <dgm:prSet phldrT="[Texto]" custT="1"/>
      <dgm:spPr/>
      <dgm:t>
        <a:bodyPr/>
        <a:lstStyle/>
        <a:p>
          <a:r>
            <a:rPr lang="es-ES" sz="1400" b="1" dirty="0">
              <a:solidFill>
                <a:srgbClr val="101020"/>
              </a:solidFill>
              <a:latin typeface="Arial" panose="020B0604020202020204" pitchFamily="34" charset="0"/>
              <a:cs typeface="Arial" panose="020B0604020202020204" pitchFamily="34" charset="0"/>
            </a:rPr>
            <a:t>INDICACIÓN</a:t>
          </a:r>
        </a:p>
      </dgm:t>
    </dgm:pt>
    <dgm:pt modelId="{7247E983-E13B-43BA-B962-3D6C9B3176A1}" type="parTrans" cxnId="{6161E506-6330-400C-A47C-5DE7F56E356E}">
      <dgm:prSet/>
      <dgm:spPr/>
      <dgm:t>
        <a:bodyPr/>
        <a:lstStyle/>
        <a:p>
          <a:endParaRPr lang="es-CO">
            <a:solidFill>
              <a:srgbClr val="002060"/>
            </a:solidFill>
          </a:endParaRPr>
        </a:p>
      </dgm:t>
    </dgm:pt>
    <dgm:pt modelId="{6C44DA48-EADC-41DD-BDB5-86C7790837EB}" type="sibTrans" cxnId="{6161E506-6330-400C-A47C-5DE7F56E356E}">
      <dgm:prSet/>
      <dgm:spPr/>
      <dgm:t>
        <a:bodyPr/>
        <a:lstStyle/>
        <a:p>
          <a:endParaRPr lang="es-CO">
            <a:solidFill>
              <a:srgbClr val="002060"/>
            </a:solidFill>
          </a:endParaRPr>
        </a:p>
      </dgm:t>
    </dgm:pt>
    <dgm:pt modelId="{7D764C89-7764-4018-85B2-10D3822E1BC9}">
      <dgm:prSet phldrT="[Texto]" custT="1"/>
      <dgm:spPr/>
      <dgm:t>
        <a:bodyPr/>
        <a:lstStyle/>
        <a:p>
          <a:r>
            <a:rPr lang="es-ES" sz="1400" b="1" dirty="0">
              <a:solidFill>
                <a:srgbClr val="101020"/>
              </a:solidFill>
              <a:latin typeface="Arial" panose="020B0604020202020204" pitchFamily="34" charset="0"/>
              <a:cs typeface="Arial" panose="020B0604020202020204" pitchFamily="34" charset="0"/>
            </a:rPr>
            <a:t>DURACIÓN</a:t>
          </a:r>
          <a:endParaRPr lang="es-ES" sz="1600" b="1" dirty="0">
            <a:solidFill>
              <a:srgbClr val="101020"/>
            </a:solidFill>
            <a:latin typeface="Arial" panose="020B0604020202020204" pitchFamily="34" charset="0"/>
            <a:cs typeface="Arial" panose="020B0604020202020204" pitchFamily="34" charset="0"/>
          </a:endParaRPr>
        </a:p>
      </dgm:t>
    </dgm:pt>
    <dgm:pt modelId="{290E1780-EB60-46AE-A618-1B71D8FA2132}" type="parTrans" cxnId="{083819BA-8E7E-41E5-8C00-56AC8714CC9A}">
      <dgm:prSet/>
      <dgm:spPr/>
      <dgm:t>
        <a:bodyPr/>
        <a:lstStyle/>
        <a:p>
          <a:endParaRPr lang="es-CO">
            <a:solidFill>
              <a:srgbClr val="002060"/>
            </a:solidFill>
          </a:endParaRPr>
        </a:p>
      </dgm:t>
    </dgm:pt>
    <dgm:pt modelId="{09433DFC-6517-46B8-9270-F09377F5C9A8}" type="sibTrans" cxnId="{083819BA-8E7E-41E5-8C00-56AC8714CC9A}">
      <dgm:prSet/>
      <dgm:spPr/>
      <dgm:t>
        <a:bodyPr/>
        <a:lstStyle/>
        <a:p>
          <a:endParaRPr lang="es-CO">
            <a:solidFill>
              <a:srgbClr val="002060"/>
            </a:solidFill>
          </a:endParaRPr>
        </a:p>
      </dgm:t>
    </dgm:pt>
    <dgm:pt modelId="{827E05B9-CB2B-47AF-BAAE-C8888A6CB4AE}">
      <dgm:prSet phldrT="[Texto]" custT="1"/>
      <dgm:spPr/>
      <dgm:t>
        <a:bodyPr/>
        <a:lstStyle/>
        <a:p>
          <a:r>
            <a:rPr lang="es-ES" sz="1600" b="1" dirty="0">
              <a:solidFill>
                <a:srgbClr val="101020"/>
              </a:solidFill>
              <a:latin typeface="Arial" panose="020B0604020202020204" pitchFamily="34" charset="0"/>
              <a:cs typeface="Arial" panose="020B0604020202020204" pitchFamily="34" charset="0"/>
            </a:rPr>
            <a:t>CANTIDAD TOTAL</a:t>
          </a:r>
        </a:p>
      </dgm:t>
    </dgm:pt>
    <dgm:pt modelId="{C5A41C73-7929-43C3-931C-9E43EABF57DF}" type="parTrans" cxnId="{A3243E72-54BC-4FD3-B3B9-9ADF137EC815}">
      <dgm:prSet/>
      <dgm:spPr/>
      <dgm:t>
        <a:bodyPr/>
        <a:lstStyle/>
        <a:p>
          <a:endParaRPr lang="es-CO">
            <a:solidFill>
              <a:srgbClr val="002060"/>
            </a:solidFill>
          </a:endParaRPr>
        </a:p>
      </dgm:t>
    </dgm:pt>
    <dgm:pt modelId="{F547CB24-278D-42F9-ADE4-7948AE934B4E}" type="sibTrans" cxnId="{A3243E72-54BC-4FD3-B3B9-9ADF137EC815}">
      <dgm:prSet/>
      <dgm:spPr/>
      <dgm:t>
        <a:bodyPr/>
        <a:lstStyle/>
        <a:p>
          <a:endParaRPr lang="es-CO">
            <a:solidFill>
              <a:srgbClr val="002060"/>
            </a:solidFill>
          </a:endParaRPr>
        </a:p>
      </dgm:t>
    </dgm:pt>
    <dgm:pt modelId="{19EC7199-23E9-4A53-B50C-F91AA7096C12}">
      <dgm:prSet phldrT="[Texto]" custT="1"/>
      <dgm:spPr/>
      <dgm:t>
        <a:bodyPr/>
        <a:lstStyle/>
        <a:p>
          <a:r>
            <a:rPr lang="es-ES" sz="1400" dirty="0">
              <a:solidFill>
                <a:srgbClr val="101020"/>
              </a:solidFill>
              <a:latin typeface="Arial Narrow" pitchFamily="34" charset="0"/>
            </a:rPr>
            <a:t> </a:t>
          </a:r>
          <a:r>
            <a:rPr lang="es-ES" sz="1400" b="1" dirty="0">
              <a:solidFill>
                <a:srgbClr val="101020"/>
              </a:solidFill>
              <a:latin typeface="Arial" panose="020B0604020202020204" pitchFamily="34" charset="0"/>
              <a:cs typeface="Arial" panose="020B0604020202020204" pitchFamily="34" charset="0"/>
            </a:rPr>
            <a:t>JUSTIFICACIÓN</a:t>
          </a:r>
          <a:r>
            <a:rPr lang="es-ES" sz="1400" dirty="0">
              <a:solidFill>
                <a:srgbClr val="101020"/>
              </a:solidFill>
              <a:latin typeface="Arial" panose="020B0604020202020204" pitchFamily="34" charset="0"/>
              <a:cs typeface="Arial" panose="020B0604020202020204" pitchFamily="34" charset="0"/>
            </a:rPr>
            <a:t> </a:t>
          </a:r>
        </a:p>
        <a:p>
          <a:r>
            <a:rPr lang="es-ES" sz="1200" dirty="0">
              <a:solidFill>
                <a:srgbClr val="101020"/>
              </a:solidFill>
              <a:latin typeface="Arial" panose="020B0604020202020204" pitchFamily="34" charset="0"/>
              <a:cs typeface="Arial" panose="020B0604020202020204" pitchFamily="34" charset="0"/>
            </a:rPr>
            <a:t>Necesidades, pérdidas, mal absorción, incapacidad de ingerir suficientes nutrientes por problemas motores, neurológicos o psiquiátricos.</a:t>
          </a:r>
        </a:p>
      </dgm:t>
    </dgm:pt>
    <dgm:pt modelId="{5433BE31-3143-4C49-9170-13190D1D4A97}" type="parTrans" cxnId="{6B3FA31D-1530-4039-AF47-09DD0765F1E9}">
      <dgm:prSet/>
      <dgm:spPr/>
      <dgm:t>
        <a:bodyPr/>
        <a:lstStyle/>
        <a:p>
          <a:endParaRPr lang="es-CO">
            <a:solidFill>
              <a:srgbClr val="002060"/>
            </a:solidFill>
          </a:endParaRPr>
        </a:p>
      </dgm:t>
    </dgm:pt>
    <dgm:pt modelId="{6ECFD526-B8A8-4ACC-BAD0-CF0E27E29778}" type="sibTrans" cxnId="{6B3FA31D-1530-4039-AF47-09DD0765F1E9}">
      <dgm:prSet/>
      <dgm:spPr/>
      <dgm:t>
        <a:bodyPr/>
        <a:lstStyle/>
        <a:p>
          <a:endParaRPr lang="es-CO">
            <a:solidFill>
              <a:srgbClr val="002060"/>
            </a:solidFill>
          </a:endParaRPr>
        </a:p>
      </dgm:t>
    </dgm:pt>
    <dgm:pt modelId="{D25F852A-5935-4547-AE8D-07E4108DC129}">
      <dgm:prSet phldrT="[Texto]" custT="1"/>
      <dgm:spPr/>
      <dgm:t>
        <a:bodyPr/>
        <a:lstStyle/>
        <a:p>
          <a:r>
            <a:rPr lang="es-ES" sz="1600" b="1" dirty="0">
              <a:solidFill>
                <a:srgbClr val="101020"/>
              </a:solidFill>
              <a:latin typeface="Arial" panose="020B0604020202020204" pitchFamily="34" charset="0"/>
              <a:cs typeface="Arial" panose="020B0604020202020204" pitchFamily="34" charset="0"/>
            </a:rPr>
            <a:t>INDICACIÓN PARA PACIENTE </a:t>
          </a:r>
        </a:p>
      </dgm:t>
    </dgm:pt>
    <dgm:pt modelId="{D12CDF1E-FE0A-43B6-B23B-8AF8511AD855}" type="parTrans" cxnId="{6C00A459-F21C-4765-8FA6-200E2CB164F4}">
      <dgm:prSet/>
      <dgm:spPr/>
      <dgm:t>
        <a:bodyPr/>
        <a:lstStyle/>
        <a:p>
          <a:endParaRPr lang="es-CO">
            <a:solidFill>
              <a:srgbClr val="002060"/>
            </a:solidFill>
          </a:endParaRPr>
        </a:p>
      </dgm:t>
    </dgm:pt>
    <dgm:pt modelId="{143B5316-5A98-4904-974E-9EDBA41A15A9}" type="sibTrans" cxnId="{6C00A459-F21C-4765-8FA6-200E2CB164F4}">
      <dgm:prSet/>
      <dgm:spPr/>
      <dgm:t>
        <a:bodyPr/>
        <a:lstStyle/>
        <a:p>
          <a:endParaRPr lang="es-CO">
            <a:solidFill>
              <a:srgbClr val="002060"/>
            </a:solidFill>
          </a:endParaRPr>
        </a:p>
      </dgm:t>
    </dgm:pt>
    <dgm:pt modelId="{F844837B-BDB8-4045-9BE6-755010490840}" type="pres">
      <dgm:prSet presAssocID="{B638262B-8FBA-493C-8EEC-B9FD31D830A8}" presName="Name0" presStyleCnt="0">
        <dgm:presLayoutVars>
          <dgm:dir/>
          <dgm:resizeHandles/>
        </dgm:presLayoutVars>
      </dgm:prSet>
      <dgm:spPr/>
    </dgm:pt>
    <dgm:pt modelId="{2F260E19-DE93-4851-8582-AE74AB3234B0}" type="pres">
      <dgm:prSet presAssocID="{AF130946-1C8F-43EF-99D1-1C3F2EC3AF0A}" presName="compNode" presStyleCnt="0"/>
      <dgm:spPr/>
    </dgm:pt>
    <dgm:pt modelId="{68580CF7-8AC8-4555-8E23-FCCAE321BFBA}" type="pres">
      <dgm:prSet presAssocID="{AF130946-1C8F-43EF-99D1-1C3F2EC3AF0A}" presName="dummyConnPt" presStyleCnt="0"/>
      <dgm:spPr/>
    </dgm:pt>
    <dgm:pt modelId="{D6BF7814-F741-4402-9EFB-8E7A76622F87}" type="pres">
      <dgm:prSet presAssocID="{AF130946-1C8F-43EF-99D1-1C3F2EC3AF0A}" presName="node" presStyleLbl="node1" presStyleIdx="0" presStyleCnt="12" custScaleX="157666">
        <dgm:presLayoutVars>
          <dgm:bulletEnabled val="1"/>
        </dgm:presLayoutVars>
      </dgm:prSet>
      <dgm:spPr/>
    </dgm:pt>
    <dgm:pt modelId="{920EE373-CE62-433E-B001-168478B02AAE}" type="pres">
      <dgm:prSet presAssocID="{4390489C-C1F0-4057-AA6E-2CFDC17010F3}" presName="sibTrans" presStyleLbl="bgSibTrans2D1" presStyleIdx="0" presStyleCnt="11"/>
      <dgm:spPr/>
    </dgm:pt>
    <dgm:pt modelId="{6A21A4C1-E6E4-41D5-B7AE-A1C3BC45EEE7}" type="pres">
      <dgm:prSet presAssocID="{0BF2B1D0-2577-4726-AA01-F6152BEC03C0}" presName="compNode" presStyleCnt="0"/>
      <dgm:spPr/>
    </dgm:pt>
    <dgm:pt modelId="{338DA846-9862-483C-A7AB-C0AB0E75958E}" type="pres">
      <dgm:prSet presAssocID="{0BF2B1D0-2577-4726-AA01-F6152BEC03C0}" presName="dummyConnPt" presStyleCnt="0"/>
      <dgm:spPr/>
    </dgm:pt>
    <dgm:pt modelId="{E97082BE-D831-49AB-8184-6CECCBCCC515}" type="pres">
      <dgm:prSet presAssocID="{0BF2B1D0-2577-4726-AA01-F6152BEC03C0}" presName="node" presStyleLbl="node1" presStyleIdx="1" presStyleCnt="12" custScaleX="179613" custScaleY="124874">
        <dgm:presLayoutVars>
          <dgm:bulletEnabled val="1"/>
        </dgm:presLayoutVars>
      </dgm:prSet>
      <dgm:spPr/>
    </dgm:pt>
    <dgm:pt modelId="{E11EAE3C-71DE-4602-9EC4-0C77464750EC}" type="pres">
      <dgm:prSet presAssocID="{FD7F6376-E2D3-4D7D-8269-C2C9EB5BFE31}" presName="sibTrans" presStyleLbl="bgSibTrans2D1" presStyleIdx="1" presStyleCnt="11"/>
      <dgm:spPr/>
    </dgm:pt>
    <dgm:pt modelId="{F814C2FA-DD4F-4F80-9A46-A2C1D20D66F5}" type="pres">
      <dgm:prSet presAssocID="{A1E5C476-0BB6-40C0-9178-BFEAC9CEAABF}" presName="compNode" presStyleCnt="0"/>
      <dgm:spPr/>
    </dgm:pt>
    <dgm:pt modelId="{DE968C7D-EACA-40E6-9D30-7ADC7776938D}" type="pres">
      <dgm:prSet presAssocID="{A1E5C476-0BB6-40C0-9178-BFEAC9CEAABF}" presName="dummyConnPt" presStyleCnt="0"/>
      <dgm:spPr/>
    </dgm:pt>
    <dgm:pt modelId="{CFB0B6E6-62F5-411B-BB7A-1C43EF2F7F8F}" type="pres">
      <dgm:prSet presAssocID="{A1E5C476-0BB6-40C0-9178-BFEAC9CEAABF}" presName="node" presStyleLbl="node1" presStyleIdx="2" presStyleCnt="12" custScaleX="163936">
        <dgm:presLayoutVars>
          <dgm:bulletEnabled val="1"/>
        </dgm:presLayoutVars>
      </dgm:prSet>
      <dgm:spPr/>
    </dgm:pt>
    <dgm:pt modelId="{AD9660A4-104A-4217-A26E-8828670CC0C6}" type="pres">
      <dgm:prSet presAssocID="{41D5505F-9374-4DAB-805B-EBCCC14E3657}" presName="sibTrans" presStyleLbl="bgSibTrans2D1" presStyleIdx="2" presStyleCnt="11"/>
      <dgm:spPr/>
    </dgm:pt>
    <dgm:pt modelId="{919F45E4-85E0-4717-A0C6-B1A3037DCE16}" type="pres">
      <dgm:prSet presAssocID="{FC9D202B-1850-4494-9F9F-C8A8EC3744C7}" presName="compNode" presStyleCnt="0"/>
      <dgm:spPr/>
    </dgm:pt>
    <dgm:pt modelId="{55264444-3CB6-4E2C-9D20-B09DC82B4ACE}" type="pres">
      <dgm:prSet presAssocID="{FC9D202B-1850-4494-9F9F-C8A8EC3744C7}" presName="dummyConnPt" presStyleCnt="0"/>
      <dgm:spPr/>
    </dgm:pt>
    <dgm:pt modelId="{C412D160-4688-4FC6-9E58-77ECA0298803}" type="pres">
      <dgm:prSet presAssocID="{FC9D202B-1850-4494-9F9F-C8A8EC3744C7}" presName="node" presStyleLbl="node1" presStyleIdx="3" presStyleCnt="12" custScaleX="161211" custLinFactNeighborX="-579" custLinFactNeighborY="-2221">
        <dgm:presLayoutVars>
          <dgm:bulletEnabled val="1"/>
        </dgm:presLayoutVars>
      </dgm:prSet>
      <dgm:spPr/>
    </dgm:pt>
    <dgm:pt modelId="{B79361EE-EF96-4B1D-A952-A939BF4FB26D}" type="pres">
      <dgm:prSet presAssocID="{E12C9169-A464-4B89-89DF-33118F77228C}" presName="sibTrans" presStyleLbl="bgSibTrans2D1" presStyleIdx="3" presStyleCnt="11"/>
      <dgm:spPr/>
    </dgm:pt>
    <dgm:pt modelId="{BAF01835-70D4-49B1-81CE-107F6E68DF8D}" type="pres">
      <dgm:prSet presAssocID="{7E0F50D1-CD2C-469C-A3B3-0C5AC627F384}" presName="compNode" presStyleCnt="0"/>
      <dgm:spPr/>
    </dgm:pt>
    <dgm:pt modelId="{5AD8AD9F-E692-42A5-B5B5-1EBBB77C9AE6}" type="pres">
      <dgm:prSet presAssocID="{7E0F50D1-CD2C-469C-A3B3-0C5AC627F384}" presName="dummyConnPt" presStyleCnt="0"/>
      <dgm:spPr/>
    </dgm:pt>
    <dgm:pt modelId="{201E79F1-7C91-4C50-BF29-22CF7F28448D}" type="pres">
      <dgm:prSet presAssocID="{7E0F50D1-CD2C-469C-A3B3-0C5AC627F384}" presName="node" presStyleLbl="node1" presStyleIdx="4" presStyleCnt="12" custScaleY="117409">
        <dgm:presLayoutVars>
          <dgm:bulletEnabled val="1"/>
        </dgm:presLayoutVars>
      </dgm:prSet>
      <dgm:spPr/>
    </dgm:pt>
    <dgm:pt modelId="{E3A07E61-ED2B-4341-B072-EB1DDE354962}" type="pres">
      <dgm:prSet presAssocID="{DA7214D1-EEBE-47B9-8C95-1EF9A7CC6331}" presName="sibTrans" presStyleLbl="bgSibTrans2D1" presStyleIdx="4" presStyleCnt="11"/>
      <dgm:spPr/>
    </dgm:pt>
    <dgm:pt modelId="{BF9EB5A4-8983-4CF9-98E6-85825A38476B}" type="pres">
      <dgm:prSet presAssocID="{C66B74B8-08D8-4100-9863-1275B29F61BE}" presName="compNode" presStyleCnt="0"/>
      <dgm:spPr/>
    </dgm:pt>
    <dgm:pt modelId="{A7F49CEC-349B-4F72-AF69-4E774597E475}" type="pres">
      <dgm:prSet presAssocID="{C66B74B8-08D8-4100-9863-1275B29F61BE}" presName="dummyConnPt" presStyleCnt="0"/>
      <dgm:spPr/>
    </dgm:pt>
    <dgm:pt modelId="{D971CDEE-18A8-4F3A-B7DC-B1A7F93425CD}" type="pres">
      <dgm:prSet presAssocID="{C66B74B8-08D8-4100-9863-1275B29F61BE}" presName="node" presStyleLbl="node1" presStyleIdx="5" presStyleCnt="12">
        <dgm:presLayoutVars>
          <dgm:bulletEnabled val="1"/>
        </dgm:presLayoutVars>
      </dgm:prSet>
      <dgm:spPr/>
    </dgm:pt>
    <dgm:pt modelId="{3CFA39EA-A087-4105-957C-0302459B2307}" type="pres">
      <dgm:prSet presAssocID="{DA5CCECB-B3CB-4B6A-B2CE-96CAD1DF4237}" presName="sibTrans" presStyleLbl="bgSibTrans2D1" presStyleIdx="5" presStyleCnt="11"/>
      <dgm:spPr/>
    </dgm:pt>
    <dgm:pt modelId="{2F40602A-1323-4145-9EC4-E722E4EDC3B0}" type="pres">
      <dgm:prSet presAssocID="{324ED869-9568-4901-8E0C-063EFD4F3D19}" presName="compNode" presStyleCnt="0"/>
      <dgm:spPr/>
    </dgm:pt>
    <dgm:pt modelId="{FC64E422-303F-41A2-8946-AF9EBDFD00CF}" type="pres">
      <dgm:prSet presAssocID="{324ED869-9568-4901-8E0C-063EFD4F3D19}" presName="dummyConnPt" presStyleCnt="0"/>
      <dgm:spPr/>
    </dgm:pt>
    <dgm:pt modelId="{5FACE52E-464E-496F-B392-244A61B66F84}" type="pres">
      <dgm:prSet presAssocID="{324ED869-9568-4901-8E0C-063EFD4F3D19}" presName="node" presStyleLbl="node1" presStyleIdx="6" presStyleCnt="12">
        <dgm:presLayoutVars>
          <dgm:bulletEnabled val="1"/>
        </dgm:presLayoutVars>
      </dgm:prSet>
      <dgm:spPr/>
    </dgm:pt>
    <dgm:pt modelId="{0175616E-860A-4267-9242-B2DAD6C0E5ED}" type="pres">
      <dgm:prSet presAssocID="{64947F17-864B-4028-B3E6-FAEEA31F4809}" presName="sibTrans" presStyleLbl="bgSibTrans2D1" presStyleIdx="6" presStyleCnt="11"/>
      <dgm:spPr/>
    </dgm:pt>
    <dgm:pt modelId="{7936FADB-5A3B-4839-9B3F-8AA0F5319267}" type="pres">
      <dgm:prSet presAssocID="{1B648796-4EEA-40C3-B445-5FCC23AAE41A}" presName="compNode" presStyleCnt="0"/>
      <dgm:spPr/>
    </dgm:pt>
    <dgm:pt modelId="{281B27BA-77D6-426F-B4CF-AB9899975670}" type="pres">
      <dgm:prSet presAssocID="{1B648796-4EEA-40C3-B445-5FCC23AAE41A}" presName="dummyConnPt" presStyleCnt="0"/>
      <dgm:spPr/>
    </dgm:pt>
    <dgm:pt modelId="{F3BEE26B-D4BA-497A-8A3A-155045A67F2F}" type="pres">
      <dgm:prSet presAssocID="{1B648796-4EEA-40C3-B445-5FCC23AAE41A}" presName="node" presStyleLbl="node1" presStyleIdx="7" presStyleCnt="12">
        <dgm:presLayoutVars>
          <dgm:bulletEnabled val="1"/>
        </dgm:presLayoutVars>
      </dgm:prSet>
      <dgm:spPr/>
    </dgm:pt>
    <dgm:pt modelId="{99C9C02B-1CD9-41B5-AA2C-FF69F3749577}" type="pres">
      <dgm:prSet presAssocID="{6C44DA48-EADC-41DD-BDB5-86C7790837EB}" presName="sibTrans" presStyleLbl="bgSibTrans2D1" presStyleIdx="7" presStyleCnt="11"/>
      <dgm:spPr/>
    </dgm:pt>
    <dgm:pt modelId="{A26D7719-03A5-4FF0-AB10-2B0215BED3C8}" type="pres">
      <dgm:prSet presAssocID="{7D764C89-7764-4018-85B2-10D3822E1BC9}" presName="compNode" presStyleCnt="0"/>
      <dgm:spPr/>
    </dgm:pt>
    <dgm:pt modelId="{F18C3C4C-FEB0-4014-8996-3A3451BE2CF1}" type="pres">
      <dgm:prSet presAssocID="{7D764C89-7764-4018-85B2-10D3822E1BC9}" presName="dummyConnPt" presStyleCnt="0"/>
      <dgm:spPr/>
    </dgm:pt>
    <dgm:pt modelId="{E2DB92AB-AD2F-4A9D-9696-496B4E20B71E}" type="pres">
      <dgm:prSet presAssocID="{7D764C89-7764-4018-85B2-10D3822E1BC9}" presName="node" presStyleLbl="node1" presStyleIdx="8" presStyleCnt="12" custScaleX="158751">
        <dgm:presLayoutVars>
          <dgm:bulletEnabled val="1"/>
        </dgm:presLayoutVars>
      </dgm:prSet>
      <dgm:spPr/>
    </dgm:pt>
    <dgm:pt modelId="{DEC2AD6B-6AFE-43E3-A926-E5CEF1B8756C}" type="pres">
      <dgm:prSet presAssocID="{09433DFC-6517-46B8-9270-F09377F5C9A8}" presName="sibTrans" presStyleLbl="bgSibTrans2D1" presStyleIdx="8" presStyleCnt="11"/>
      <dgm:spPr/>
    </dgm:pt>
    <dgm:pt modelId="{71652488-9700-4A93-B80F-60DFD98E1A03}" type="pres">
      <dgm:prSet presAssocID="{827E05B9-CB2B-47AF-BAAE-C8888A6CB4AE}" presName="compNode" presStyleCnt="0"/>
      <dgm:spPr/>
    </dgm:pt>
    <dgm:pt modelId="{0CA1D305-5FC4-4501-A026-67757E0A638A}" type="pres">
      <dgm:prSet presAssocID="{827E05B9-CB2B-47AF-BAAE-C8888A6CB4AE}" presName="dummyConnPt" presStyleCnt="0"/>
      <dgm:spPr/>
    </dgm:pt>
    <dgm:pt modelId="{CE8BE6D3-CCAF-4AF9-8DB9-729379122FEC}" type="pres">
      <dgm:prSet presAssocID="{827E05B9-CB2B-47AF-BAAE-C8888A6CB4AE}" presName="node" presStyleLbl="node1" presStyleIdx="9" presStyleCnt="12" custScaleX="160319">
        <dgm:presLayoutVars>
          <dgm:bulletEnabled val="1"/>
        </dgm:presLayoutVars>
      </dgm:prSet>
      <dgm:spPr/>
    </dgm:pt>
    <dgm:pt modelId="{2FA732A1-676F-4D03-B81D-23F012A9DC58}" type="pres">
      <dgm:prSet presAssocID="{F547CB24-278D-42F9-ADE4-7948AE934B4E}" presName="sibTrans" presStyleLbl="bgSibTrans2D1" presStyleIdx="9" presStyleCnt="11"/>
      <dgm:spPr/>
    </dgm:pt>
    <dgm:pt modelId="{C75254BF-4A7F-4DD5-B089-C379DDCEF767}" type="pres">
      <dgm:prSet presAssocID="{19EC7199-23E9-4A53-B50C-F91AA7096C12}" presName="compNode" presStyleCnt="0"/>
      <dgm:spPr/>
    </dgm:pt>
    <dgm:pt modelId="{1CD6DFDF-4840-447C-A721-747DDFA64471}" type="pres">
      <dgm:prSet presAssocID="{19EC7199-23E9-4A53-B50C-F91AA7096C12}" presName="dummyConnPt" presStyleCnt="0"/>
      <dgm:spPr/>
    </dgm:pt>
    <dgm:pt modelId="{31B4358E-0E83-4AFD-82B9-632703897D99}" type="pres">
      <dgm:prSet presAssocID="{19EC7199-23E9-4A53-B50C-F91AA7096C12}" presName="node" presStyleLbl="node1" presStyleIdx="10" presStyleCnt="12" custScaleX="160319">
        <dgm:presLayoutVars>
          <dgm:bulletEnabled val="1"/>
        </dgm:presLayoutVars>
      </dgm:prSet>
      <dgm:spPr/>
    </dgm:pt>
    <dgm:pt modelId="{067E0056-45E5-40B6-BE2B-214474BD0C39}" type="pres">
      <dgm:prSet presAssocID="{6ECFD526-B8A8-4ACC-BAD0-CF0E27E29778}" presName="sibTrans" presStyleLbl="bgSibTrans2D1" presStyleIdx="10" presStyleCnt="11"/>
      <dgm:spPr/>
    </dgm:pt>
    <dgm:pt modelId="{DB8E6008-79EB-4896-B83F-3101C7E08D35}" type="pres">
      <dgm:prSet presAssocID="{D25F852A-5935-4547-AE8D-07E4108DC129}" presName="compNode" presStyleCnt="0"/>
      <dgm:spPr/>
    </dgm:pt>
    <dgm:pt modelId="{B67811EC-0376-4105-97CD-6DA6B3FACA1A}" type="pres">
      <dgm:prSet presAssocID="{D25F852A-5935-4547-AE8D-07E4108DC129}" presName="dummyConnPt" presStyleCnt="0"/>
      <dgm:spPr/>
    </dgm:pt>
    <dgm:pt modelId="{3F6AB70B-C202-4BCD-8A43-FBDC1A99B8E8}" type="pres">
      <dgm:prSet presAssocID="{D25F852A-5935-4547-AE8D-07E4108DC129}" presName="node" presStyleLbl="node1" presStyleIdx="11" presStyleCnt="12" custScaleX="158751">
        <dgm:presLayoutVars>
          <dgm:bulletEnabled val="1"/>
        </dgm:presLayoutVars>
      </dgm:prSet>
      <dgm:spPr/>
    </dgm:pt>
  </dgm:ptLst>
  <dgm:cxnLst>
    <dgm:cxn modelId="{F74CD801-82C9-4F7F-B876-F1C44B9C7A7A}" type="presOf" srcId="{324ED869-9568-4901-8E0C-063EFD4F3D19}" destId="{5FACE52E-464E-496F-B392-244A61B66F84}" srcOrd="0" destOrd="0" presId="urn:microsoft.com/office/officeart/2005/8/layout/bProcess4"/>
    <dgm:cxn modelId="{6161E506-6330-400C-A47C-5DE7F56E356E}" srcId="{B638262B-8FBA-493C-8EEC-B9FD31D830A8}" destId="{1B648796-4EEA-40C3-B445-5FCC23AAE41A}" srcOrd="7" destOrd="0" parTransId="{7247E983-E13B-43BA-B962-3D6C9B3176A1}" sibTransId="{6C44DA48-EADC-41DD-BDB5-86C7790837EB}"/>
    <dgm:cxn modelId="{38E48411-2AB3-4850-80C7-9D619C306371}" type="presOf" srcId="{AF130946-1C8F-43EF-99D1-1C3F2EC3AF0A}" destId="{D6BF7814-F741-4402-9EFB-8E7A76622F87}" srcOrd="0" destOrd="0" presId="urn:microsoft.com/office/officeart/2005/8/layout/bProcess4"/>
    <dgm:cxn modelId="{6B3FA31D-1530-4039-AF47-09DD0765F1E9}" srcId="{B638262B-8FBA-493C-8EEC-B9FD31D830A8}" destId="{19EC7199-23E9-4A53-B50C-F91AA7096C12}" srcOrd="10" destOrd="0" parTransId="{5433BE31-3143-4C49-9170-13190D1D4A97}" sibTransId="{6ECFD526-B8A8-4ACC-BAD0-CF0E27E29778}"/>
    <dgm:cxn modelId="{16AF1023-6169-4038-B390-AFF930349CA4}" type="presOf" srcId="{64947F17-864B-4028-B3E6-FAEEA31F4809}" destId="{0175616E-860A-4267-9242-B2DAD6C0E5ED}" srcOrd="0" destOrd="0" presId="urn:microsoft.com/office/officeart/2005/8/layout/bProcess4"/>
    <dgm:cxn modelId="{BDC0A725-35A8-4AF2-8EC2-7F64AF186A9A}" srcId="{B638262B-8FBA-493C-8EEC-B9FD31D830A8}" destId="{7E0F50D1-CD2C-469C-A3B3-0C5AC627F384}" srcOrd="4" destOrd="0" parTransId="{230F626B-D5B1-4866-9467-CBCB513B3068}" sibTransId="{DA7214D1-EEBE-47B9-8C95-1EF9A7CC6331}"/>
    <dgm:cxn modelId="{AB13032A-343F-4872-8373-DEF0DF763552}" srcId="{B638262B-8FBA-493C-8EEC-B9FD31D830A8}" destId="{324ED869-9568-4901-8E0C-063EFD4F3D19}" srcOrd="6" destOrd="0" parTransId="{65A98FD5-FF14-4D0B-859A-0E27FA2399D5}" sibTransId="{64947F17-864B-4028-B3E6-FAEEA31F4809}"/>
    <dgm:cxn modelId="{B463F848-ECBF-4417-9A00-056CAF67E1D8}" srcId="{B638262B-8FBA-493C-8EEC-B9FD31D830A8}" destId="{AF130946-1C8F-43EF-99D1-1C3F2EC3AF0A}" srcOrd="0" destOrd="0" parTransId="{0BC554CD-398F-430F-9A4C-47295CDE03B7}" sibTransId="{4390489C-C1F0-4057-AA6E-2CFDC17010F3}"/>
    <dgm:cxn modelId="{9F10BA4E-78C2-4155-8D5A-B05F48E8D2F0}" type="presOf" srcId="{DA7214D1-EEBE-47B9-8C95-1EF9A7CC6331}" destId="{E3A07E61-ED2B-4341-B072-EB1DDE354962}" srcOrd="0" destOrd="0" presId="urn:microsoft.com/office/officeart/2005/8/layout/bProcess4"/>
    <dgm:cxn modelId="{6C00A459-F21C-4765-8FA6-200E2CB164F4}" srcId="{B638262B-8FBA-493C-8EEC-B9FD31D830A8}" destId="{D25F852A-5935-4547-AE8D-07E4108DC129}" srcOrd="11" destOrd="0" parTransId="{D12CDF1E-FE0A-43B6-B23B-8AF8511AD855}" sibTransId="{143B5316-5A98-4904-974E-9EDBA41A15A9}"/>
    <dgm:cxn modelId="{14A7965C-0812-4BF3-82A5-CDB81BA737D4}" type="presOf" srcId="{6ECFD526-B8A8-4ACC-BAD0-CF0E27E29778}" destId="{067E0056-45E5-40B6-BE2B-214474BD0C39}" srcOrd="0" destOrd="0" presId="urn:microsoft.com/office/officeart/2005/8/layout/bProcess4"/>
    <dgm:cxn modelId="{B4B90C63-2981-4F23-80F1-811FB403D32A}" type="presOf" srcId="{F547CB24-278D-42F9-ADE4-7948AE934B4E}" destId="{2FA732A1-676F-4D03-B81D-23F012A9DC58}" srcOrd="0" destOrd="0" presId="urn:microsoft.com/office/officeart/2005/8/layout/bProcess4"/>
    <dgm:cxn modelId="{AA4EA167-49D2-45E5-96D7-766F0EA5895E}" type="presOf" srcId="{0BF2B1D0-2577-4726-AA01-F6152BEC03C0}" destId="{E97082BE-D831-49AB-8184-6CECCBCCC515}" srcOrd="0" destOrd="0" presId="urn:microsoft.com/office/officeart/2005/8/layout/bProcess4"/>
    <dgm:cxn modelId="{19DF406C-E0E1-4B3B-8E32-4348CF04BE8B}" type="presOf" srcId="{827E05B9-CB2B-47AF-BAAE-C8888A6CB4AE}" destId="{CE8BE6D3-CCAF-4AF9-8DB9-729379122FEC}" srcOrd="0" destOrd="0" presId="urn:microsoft.com/office/officeart/2005/8/layout/bProcess4"/>
    <dgm:cxn modelId="{35296D6E-44E9-42B8-A136-22B4CEA01B63}" type="presOf" srcId="{FC9D202B-1850-4494-9F9F-C8A8EC3744C7}" destId="{C412D160-4688-4FC6-9E58-77ECA0298803}" srcOrd="0" destOrd="0" presId="urn:microsoft.com/office/officeart/2005/8/layout/bProcess4"/>
    <dgm:cxn modelId="{A3243E72-54BC-4FD3-B3B9-9ADF137EC815}" srcId="{B638262B-8FBA-493C-8EEC-B9FD31D830A8}" destId="{827E05B9-CB2B-47AF-BAAE-C8888A6CB4AE}" srcOrd="9" destOrd="0" parTransId="{C5A41C73-7929-43C3-931C-9E43EABF57DF}" sibTransId="{F547CB24-278D-42F9-ADE4-7948AE934B4E}"/>
    <dgm:cxn modelId="{052FAC7A-73A2-4FED-B395-C6A099053180}" type="presOf" srcId="{E12C9169-A464-4B89-89DF-33118F77228C}" destId="{B79361EE-EF96-4B1D-A952-A939BF4FB26D}" srcOrd="0" destOrd="0" presId="urn:microsoft.com/office/officeart/2005/8/layout/bProcess4"/>
    <dgm:cxn modelId="{74FC2283-7694-4AE1-835D-7EFFBBF52A9A}" type="presOf" srcId="{DA5CCECB-B3CB-4B6A-B2CE-96CAD1DF4237}" destId="{3CFA39EA-A087-4105-957C-0302459B2307}" srcOrd="0" destOrd="0" presId="urn:microsoft.com/office/officeart/2005/8/layout/bProcess4"/>
    <dgm:cxn modelId="{B60A3784-BE6C-46CB-A41F-E2CA461EAF15}" type="presOf" srcId="{A1E5C476-0BB6-40C0-9178-BFEAC9CEAABF}" destId="{CFB0B6E6-62F5-411B-BB7A-1C43EF2F7F8F}" srcOrd="0" destOrd="0" presId="urn:microsoft.com/office/officeart/2005/8/layout/bProcess4"/>
    <dgm:cxn modelId="{530F768E-0E01-4386-A9D5-98DE401BDA39}" type="presOf" srcId="{6C44DA48-EADC-41DD-BDB5-86C7790837EB}" destId="{99C9C02B-1CD9-41B5-AA2C-FF69F3749577}" srcOrd="0" destOrd="0" presId="urn:microsoft.com/office/officeart/2005/8/layout/bProcess4"/>
    <dgm:cxn modelId="{0569C794-9DF6-49DC-B2B5-E3244B05F09D}" type="presOf" srcId="{4390489C-C1F0-4057-AA6E-2CFDC17010F3}" destId="{920EE373-CE62-433E-B001-168478B02AAE}" srcOrd="0" destOrd="0" presId="urn:microsoft.com/office/officeart/2005/8/layout/bProcess4"/>
    <dgm:cxn modelId="{BF362B95-5F9B-4568-9C9A-FB41A82A8276}" type="presOf" srcId="{FD7F6376-E2D3-4D7D-8269-C2C9EB5BFE31}" destId="{E11EAE3C-71DE-4602-9EC4-0C77464750EC}" srcOrd="0" destOrd="0" presId="urn:microsoft.com/office/officeart/2005/8/layout/bProcess4"/>
    <dgm:cxn modelId="{19B32C98-E9B2-4BA8-A4D0-6722EAF345C1}" type="presOf" srcId="{C66B74B8-08D8-4100-9863-1275B29F61BE}" destId="{D971CDEE-18A8-4F3A-B7DC-B1A7F93425CD}" srcOrd="0" destOrd="0" presId="urn:microsoft.com/office/officeart/2005/8/layout/bProcess4"/>
    <dgm:cxn modelId="{5EBEC99E-FD8B-4FC9-BD3C-575A96BA1503}" srcId="{B638262B-8FBA-493C-8EEC-B9FD31D830A8}" destId="{C66B74B8-08D8-4100-9863-1275B29F61BE}" srcOrd="5" destOrd="0" parTransId="{76F02165-98FA-4390-866B-D4521445534F}" sibTransId="{DA5CCECB-B3CB-4B6A-B2CE-96CAD1DF4237}"/>
    <dgm:cxn modelId="{2ADBC5A0-79B7-426A-A4D5-854809EADCEC}" type="presOf" srcId="{7D764C89-7764-4018-85B2-10D3822E1BC9}" destId="{E2DB92AB-AD2F-4A9D-9696-496B4E20B71E}" srcOrd="0" destOrd="0" presId="urn:microsoft.com/office/officeart/2005/8/layout/bProcess4"/>
    <dgm:cxn modelId="{86202DA1-96A7-4A28-B121-EE8098C1369D}" srcId="{B638262B-8FBA-493C-8EEC-B9FD31D830A8}" destId="{A1E5C476-0BB6-40C0-9178-BFEAC9CEAABF}" srcOrd="2" destOrd="0" parTransId="{EC621ED9-13AB-4B91-99D5-A568FB018014}" sibTransId="{41D5505F-9374-4DAB-805B-EBCCC14E3657}"/>
    <dgm:cxn modelId="{736E4CA6-8A11-4098-A69E-55042B8C5198}" srcId="{B638262B-8FBA-493C-8EEC-B9FD31D830A8}" destId="{0BF2B1D0-2577-4726-AA01-F6152BEC03C0}" srcOrd="1" destOrd="0" parTransId="{270DE777-9FC2-4527-BD0B-7EEDE75E902A}" sibTransId="{FD7F6376-E2D3-4D7D-8269-C2C9EB5BFE31}"/>
    <dgm:cxn modelId="{4D652CB1-E312-4055-A79D-52C459A34A2A}" type="presOf" srcId="{B638262B-8FBA-493C-8EEC-B9FD31D830A8}" destId="{F844837B-BDB8-4045-9BE6-755010490840}" srcOrd="0" destOrd="0" presId="urn:microsoft.com/office/officeart/2005/8/layout/bProcess4"/>
    <dgm:cxn modelId="{083819BA-8E7E-41E5-8C00-56AC8714CC9A}" srcId="{B638262B-8FBA-493C-8EEC-B9FD31D830A8}" destId="{7D764C89-7764-4018-85B2-10D3822E1BC9}" srcOrd="8" destOrd="0" parTransId="{290E1780-EB60-46AE-A618-1B71D8FA2132}" sibTransId="{09433DFC-6517-46B8-9270-F09377F5C9A8}"/>
    <dgm:cxn modelId="{1D7697BA-DC02-4326-8E6C-BCCA1972146B}" type="presOf" srcId="{41D5505F-9374-4DAB-805B-EBCCC14E3657}" destId="{AD9660A4-104A-4217-A26E-8828670CC0C6}" srcOrd="0" destOrd="0" presId="urn:microsoft.com/office/officeart/2005/8/layout/bProcess4"/>
    <dgm:cxn modelId="{77F0EFBA-80E1-42EE-B2AA-4CCB7ACB494F}" type="presOf" srcId="{19EC7199-23E9-4A53-B50C-F91AA7096C12}" destId="{31B4358E-0E83-4AFD-82B9-632703897D99}" srcOrd="0" destOrd="0" presId="urn:microsoft.com/office/officeart/2005/8/layout/bProcess4"/>
    <dgm:cxn modelId="{A12C1BBE-8AAE-40D9-B5CB-CF4E61EFD51C}" type="presOf" srcId="{7E0F50D1-CD2C-469C-A3B3-0C5AC627F384}" destId="{201E79F1-7C91-4C50-BF29-22CF7F28448D}" srcOrd="0" destOrd="0" presId="urn:microsoft.com/office/officeart/2005/8/layout/bProcess4"/>
    <dgm:cxn modelId="{312ED9C7-699C-44E5-B787-17EF59C03542}" type="presOf" srcId="{D25F852A-5935-4547-AE8D-07E4108DC129}" destId="{3F6AB70B-C202-4BCD-8A43-FBDC1A99B8E8}" srcOrd="0" destOrd="0" presId="urn:microsoft.com/office/officeart/2005/8/layout/bProcess4"/>
    <dgm:cxn modelId="{0CEB38C8-3A4C-4012-83C6-024E37086A13}" type="presOf" srcId="{1B648796-4EEA-40C3-B445-5FCC23AAE41A}" destId="{F3BEE26B-D4BA-497A-8A3A-155045A67F2F}" srcOrd="0" destOrd="0" presId="urn:microsoft.com/office/officeart/2005/8/layout/bProcess4"/>
    <dgm:cxn modelId="{AFDFCDE7-50C6-4585-ACEF-7B95A00FC5FF}" type="presOf" srcId="{09433DFC-6517-46B8-9270-F09377F5C9A8}" destId="{DEC2AD6B-6AFE-43E3-A926-E5CEF1B8756C}" srcOrd="0" destOrd="0" presId="urn:microsoft.com/office/officeart/2005/8/layout/bProcess4"/>
    <dgm:cxn modelId="{9C4974EB-05B0-42DF-98F0-2745E041C6BA}" srcId="{B638262B-8FBA-493C-8EEC-B9FD31D830A8}" destId="{FC9D202B-1850-4494-9F9F-C8A8EC3744C7}" srcOrd="3" destOrd="0" parTransId="{681C26E6-3898-493B-85C8-3009B54910DA}" sibTransId="{E12C9169-A464-4B89-89DF-33118F77228C}"/>
    <dgm:cxn modelId="{9CF90820-D23D-47F7-B6B7-EE53408B777B}" type="presParOf" srcId="{F844837B-BDB8-4045-9BE6-755010490840}" destId="{2F260E19-DE93-4851-8582-AE74AB3234B0}" srcOrd="0" destOrd="0" presId="urn:microsoft.com/office/officeart/2005/8/layout/bProcess4"/>
    <dgm:cxn modelId="{CC1CAF4F-94D9-4DA8-847A-250ECC601CD4}" type="presParOf" srcId="{2F260E19-DE93-4851-8582-AE74AB3234B0}" destId="{68580CF7-8AC8-4555-8E23-FCCAE321BFBA}" srcOrd="0" destOrd="0" presId="urn:microsoft.com/office/officeart/2005/8/layout/bProcess4"/>
    <dgm:cxn modelId="{B1690C85-5452-421F-B113-7969C8925484}" type="presParOf" srcId="{2F260E19-DE93-4851-8582-AE74AB3234B0}" destId="{D6BF7814-F741-4402-9EFB-8E7A76622F87}" srcOrd="1" destOrd="0" presId="urn:microsoft.com/office/officeart/2005/8/layout/bProcess4"/>
    <dgm:cxn modelId="{3E7A948E-B5AA-4CE6-A2AF-76C4B8E0C906}" type="presParOf" srcId="{F844837B-BDB8-4045-9BE6-755010490840}" destId="{920EE373-CE62-433E-B001-168478B02AAE}" srcOrd="1" destOrd="0" presId="urn:microsoft.com/office/officeart/2005/8/layout/bProcess4"/>
    <dgm:cxn modelId="{B4195B58-A344-40AA-BF24-EFF5859C30E1}" type="presParOf" srcId="{F844837B-BDB8-4045-9BE6-755010490840}" destId="{6A21A4C1-E6E4-41D5-B7AE-A1C3BC45EEE7}" srcOrd="2" destOrd="0" presId="urn:microsoft.com/office/officeart/2005/8/layout/bProcess4"/>
    <dgm:cxn modelId="{6C686C06-4C59-42D1-86F1-ACAD7D938E4B}" type="presParOf" srcId="{6A21A4C1-E6E4-41D5-B7AE-A1C3BC45EEE7}" destId="{338DA846-9862-483C-A7AB-C0AB0E75958E}" srcOrd="0" destOrd="0" presId="urn:microsoft.com/office/officeart/2005/8/layout/bProcess4"/>
    <dgm:cxn modelId="{B3677DBD-AC69-4B62-9493-636B03211767}" type="presParOf" srcId="{6A21A4C1-E6E4-41D5-B7AE-A1C3BC45EEE7}" destId="{E97082BE-D831-49AB-8184-6CECCBCCC515}" srcOrd="1" destOrd="0" presId="urn:microsoft.com/office/officeart/2005/8/layout/bProcess4"/>
    <dgm:cxn modelId="{727C2BDC-A0AC-4E53-92CE-6C7C5A1FA0E6}" type="presParOf" srcId="{F844837B-BDB8-4045-9BE6-755010490840}" destId="{E11EAE3C-71DE-4602-9EC4-0C77464750EC}" srcOrd="3" destOrd="0" presId="urn:microsoft.com/office/officeart/2005/8/layout/bProcess4"/>
    <dgm:cxn modelId="{2013FA57-E6D9-4C12-861A-F32B4D321970}" type="presParOf" srcId="{F844837B-BDB8-4045-9BE6-755010490840}" destId="{F814C2FA-DD4F-4F80-9A46-A2C1D20D66F5}" srcOrd="4" destOrd="0" presId="urn:microsoft.com/office/officeart/2005/8/layout/bProcess4"/>
    <dgm:cxn modelId="{557B5252-D8B0-46EE-BA53-E2157E8449E2}" type="presParOf" srcId="{F814C2FA-DD4F-4F80-9A46-A2C1D20D66F5}" destId="{DE968C7D-EACA-40E6-9D30-7ADC7776938D}" srcOrd="0" destOrd="0" presId="urn:microsoft.com/office/officeart/2005/8/layout/bProcess4"/>
    <dgm:cxn modelId="{C0E39474-D0A4-44EA-9E44-27AAD17CF61D}" type="presParOf" srcId="{F814C2FA-DD4F-4F80-9A46-A2C1D20D66F5}" destId="{CFB0B6E6-62F5-411B-BB7A-1C43EF2F7F8F}" srcOrd="1" destOrd="0" presId="urn:microsoft.com/office/officeart/2005/8/layout/bProcess4"/>
    <dgm:cxn modelId="{D8155D1E-C809-42F7-99EE-2D57A3B95688}" type="presParOf" srcId="{F844837B-BDB8-4045-9BE6-755010490840}" destId="{AD9660A4-104A-4217-A26E-8828670CC0C6}" srcOrd="5" destOrd="0" presId="urn:microsoft.com/office/officeart/2005/8/layout/bProcess4"/>
    <dgm:cxn modelId="{C9C55EE8-638E-4B52-A8DB-0001F2ED1485}" type="presParOf" srcId="{F844837B-BDB8-4045-9BE6-755010490840}" destId="{919F45E4-85E0-4717-A0C6-B1A3037DCE16}" srcOrd="6" destOrd="0" presId="urn:microsoft.com/office/officeart/2005/8/layout/bProcess4"/>
    <dgm:cxn modelId="{426B39EA-A33E-4D95-BB96-4BEB1A067DF3}" type="presParOf" srcId="{919F45E4-85E0-4717-A0C6-B1A3037DCE16}" destId="{55264444-3CB6-4E2C-9D20-B09DC82B4ACE}" srcOrd="0" destOrd="0" presId="urn:microsoft.com/office/officeart/2005/8/layout/bProcess4"/>
    <dgm:cxn modelId="{DC6CC39E-2AB0-429A-9C1C-57820A3418AA}" type="presParOf" srcId="{919F45E4-85E0-4717-A0C6-B1A3037DCE16}" destId="{C412D160-4688-4FC6-9E58-77ECA0298803}" srcOrd="1" destOrd="0" presId="urn:microsoft.com/office/officeart/2005/8/layout/bProcess4"/>
    <dgm:cxn modelId="{0D6BAD11-1685-477B-A401-A6F1480E00F1}" type="presParOf" srcId="{F844837B-BDB8-4045-9BE6-755010490840}" destId="{B79361EE-EF96-4B1D-A952-A939BF4FB26D}" srcOrd="7" destOrd="0" presId="urn:microsoft.com/office/officeart/2005/8/layout/bProcess4"/>
    <dgm:cxn modelId="{CFD8F030-6011-47AF-9151-2FD815D0C66D}" type="presParOf" srcId="{F844837B-BDB8-4045-9BE6-755010490840}" destId="{BAF01835-70D4-49B1-81CE-107F6E68DF8D}" srcOrd="8" destOrd="0" presId="urn:microsoft.com/office/officeart/2005/8/layout/bProcess4"/>
    <dgm:cxn modelId="{E1E847C2-1B57-4475-BCC5-1B6BB441113C}" type="presParOf" srcId="{BAF01835-70D4-49B1-81CE-107F6E68DF8D}" destId="{5AD8AD9F-E692-42A5-B5B5-1EBBB77C9AE6}" srcOrd="0" destOrd="0" presId="urn:microsoft.com/office/officeart/2005/8/layout/bProcess4"/>
    <dgm:cxn modelId="{E8AD01FC-11F4-498E-8C5D-6D99F18E7C4F}" type="presParOf" srcId="{BAF01835-70D4-49B1-81CE-107F6E68DF8D}" destId="{201E79F1-7C91-4C50-BF29-22CF7F28448D}" srcOrd="1" destOrd="0" presId="urn:microsoft.com/office/officeart/2005/8/layout/bProcess4"/>
    <dgm:cxn modelId="{3975BFAB-4876-40AA-ABB0-E045A81AF4FB}" type="presParOf" srcId="{F844837B-BDB8-4045-9BE6-755010490840}" destId="{E3A07E61-ED2B-4341-B072-EB1DDE354962}" srcOrd="9" destOrd="0" presId="urn:microsoft.com/office/officeart/2005/8/layout/bProcess4"/>
    <dgm:cxn modelId="{9471D334-4550-4335-B172-B917AB64DDCD}" type="presParOf" srcId="{F844837B-BDB8-4045-9BE6-755010490840}" destId="{BF9EB5A4-8983-4CF9-98E6-85825A38476B}" srcOrd="10" destOrd="0" presId="urn:microsoft.com/office/officeart/2005/8/layout/bProcess4"/>
    <dgm:cxn modelId="{7E955002-B8CC-4049-B198-BF8BB66DFC2E}" type="presParOf" srcId="{BF9EB5A4-8983-4CF9-98E6-85825A38476B}" destId="{A7F49CEC-349B-4F72-AF69-4E774597E475}" srcOrd="0" destOrd="0" presId="urn:microsoft.com/office/officeart/2005/8/layout/bProcess4"/>
    <dgm:cxn modelId="{BC2680AB-ECBF-4B52-AE96-55A20232C31A}" type="presParOf" srcId="{BF9EB5A4-8983-4CF9-98E6-85825A38476B}" destId="{D971CDEE-18A8-4F3A-B7DC-B1A7F93425CD}" srcOrd="1" destOrd="0" presId="urn:microsoft.com/office/officeart/2005/8/layout/bProcess4"/>
    <dgm:cxn modelId="{53F1DB15-0F5C-42D4-9C2A-0637C825F79C}" type="presParOf" srcId="{F844837B-BDB8-4045-9BE6-755010490840}" destId="{3CFA39EA-A087-4105-957C-0302459B2307}" srcOrd="11" destOrd="0" presId="urn:microsoft.com/office/officeart/2005/8/layout/bProcess4"/>
    <dgm:cxn modelId="{3F4C45C4-1A7A-4DD2-90C0-756FD5ECD35A}" type="presParOf" srcId="{F844837B-BDB8-4045-9BE6-755010490840}" destId="{2F40602A-1323-4145-9EC4-E722E4EDC3B0}" srcOrd="12" destOrd="0" presId="urn:microsoft.com/office/officeart/2005/8/layout/bProcess4"/>
    <dgm:cxn modelId="{0BD04388-40BA-4F32-B4A4-A290235B531F}" type="presParOf" srcId="{2F40602A-1323-4145-9EC4-E722E4EDC3B0}" destId="{FC64E422-303F-41A2-8946-AF9EBDFD00CF}" srcOrd="0" destOrd="0" presId="urn:microsoft.com/office/officeart/2005/8/layout/bProcess4"/>
    <dgm:cxn modelId="{D3A3F394-4E5F-474A-A53C-E75496A4B612}" type="presParOf" srcId="{2F40602A-1323-4145-9EC4-E722E4EDC3B0}" destId="{5FACE52E-464E-496F-B392-244A61B66F84}" srcOrd="1" destOrd="0" presId="urn:microsoft.com/office/officeart/2005/8/layout/bProcess4"/>
    <dgm:cxn modelId="{EF543F5D-0193-4FA4-BB47-8C53A3DB850B}" type="presParOf" srcId="{F844837B-BDB8-4045-9BE6-755010490840}" destId="{0175616E-860A-4267-9242-B2DAD6C0E5ED}" srcOrd="13" destOrd="0" presId="urn:microsoft.com/office/officeart/2005/8/layout/bProcess4"/>
    <dgm:cxn modelId="{26555E29-0AA4-4255-9EE8-928190CC6AC5}" type="presParOf" srcId="{F844837B-BDB8-4045-9BE6-755010490840}" destId="{7936FADB-5A3B-4839-9B3F-8AA0F5319267}" srcOrd="14" destOrd="0" presId="urn:microsoft.com/office/officeart/2005/8/layout/bProcess4"/>
    <dgm:cxn modelId="{6DBE3B7D-D717-4BF5-945E-738B583DE24D}" type="presParOf" srcId="{7936FADB-5A3B-4839-9B3F-8AA0F5319267}" destId="{281B27BA-77D6-426F-B4CF-AB9899975670}" srcOrd="0" destOrd="0" presId="urn:microsoft.com/office/officeart/2005/8/layout/bProcess4"/>
    <dgm:cxn modelId="{0B547EEF-8D40-4DF1-8DEF-186B23AF5199}" type="presParOf" srcId="{7936FADB-5A3B-4839-9B3F-8AA0F5319267}" destId="{F3BEE26B-D4BA-497A-8A3A-155045A67F2F}" srcOrd="1" destOrd="0" presId="urn:microsoft.com/office/officeart/2005/8/layout/bProcess4"/>
    <dgm:cxn modelId="{F2579B07-809C-47E0-AF3A-CBB9894662CB}" type="presParOf" srcId="{F844837B-BDB8-4045-9BE6-755010490840}" destId="{99C9C02B-1CD9-41B5-AA2C-FF69F3749577}" srcOrd="15" destOrd="0" presId="urn:microsoft.com/office/officeart/2005/8/layout/bProcess4"/>
    <dgm:cxn modelId="{6F8AE77C-A5B8-4331-9A59-732DDC7C889D}" type="presParOf" srcId="{F844837B-BDB8-4045-9BE6-755010490840}" destId="{A26D7719-03A5-4FF0-AB10-2B0215BED3C8}" srcOrd="16" destOrd="0" presId="urn:microsoft.com/office/officeart/2005/8/layout/bProcess4"/>
    <dgm:cxn modelId="{ED93DEF9-9D12-4E3B-9D77-4E915F19BB72}" type="presParOf" srcId="{A26D7719-03A5-4FF0-AB10-2B0215BED3C8}" destId="{F18C3C4C-FEB0-4014-8996-3A3451BE2CF1}" srcOrd="0" destOrd="0" presId="urn:microsoft.com/office/officeart/2005/8/layout/bProcess4"/>
    <dgm:cxn modelId="{C5CDDF3C-EB83-47D3-AAB2-B3C72D8755AD}" type="presParOf" srcId="{A26D7719-03A5-4FF0-AB10-2B0215BED3C8}" destId="{E2DB92AB-AD2F-4A9D-9696-496B4E20B71E}" srcOrd="1" destOrd="0" presId="urn:microsoft.com/office/officeart/2005/8/layout/bProcess4"/>
    <dgm:cxn modelId="{8A7DC5E0-C90D-4AEB-9D77-82A2DFED7225}" type="presParOf" srcId="{F844837B-BDB8-4045-9BE6-755010490840}" destId="{DEC2AD6B-6AFE-43E3-A926-E5CEF1B8756C}" srcOrd="17" destOrd="0" presId="urn:microsoft.com/office/officeart/2005/8/layout/bProcess4"/>
    <dgm:cxn modelId="{CF982A9E-1381-4556-BC41-A95CE42E7F37}" type="presParOf" srcId="{F844837B-BDB8-4045-9BE6-755010490840}" destId="{71652488-9700-4A93-B80F-60DFD98E1A03}" srcOrd="18" destOrd="0" presId="urn:microsoft.com/office/officeart/2005/8/layout/bProcess4"/>
    <dgm:cxn modelId="{AEEA14BB-56CE-4F33-8EF7-69065A54632D}" type="presParOf" srcId="{71652488-9700-4A93-B80F-60DFD98E1A03}" destId="{0CA1D305-5FC4-4501-A026-67757E0A638A}" srcOrd="0" destOrd="0" presId="urn:microsoft.com/office/officeart/2005/8/layout/bProcess4"/>
    <dgm:cxn modelId="{E81D9E96-75FA-4697-ADB6-636EEBACEB95}" type="presParOf" srcId="{71652488-9700-4A93-B80F-60DFD98E1A03}" destId="{CE8BE6D3-CCAF-4AF9-8DB9-729379122FEC}" srcOrd="1" destOrd="0" presId="urn:microsoft.com/office/officeart/2005/8/layout/bProcess4"/>
    <dgm:cxn modelId="{37AE0F99-96CA-4CB1-9BCC-98C46FB7FFE5}" type="presParOf" srcId="{F844837B-BDB8-4045-9BE6-755010490840}" destId="{2FA732A1-676F-4D03-B81D-23F012A9DC58}" srcOrd="19" destOrd="0" presId="urn:microsoft.com/office/officeart/2005/8/layout/bProcess4"/>
    <dgm:cxn modelId="{E2BA9C93-1D13-48E0-A9E3-B1991549369F}" type="presParOf" srcId="{F844837B-BDB8-4045-9BE6-755010490840}" destId="{C75254BF-4A7F-4DD5-B089-C379DDCEF767}" srcOrd="20" destOrd="0" presId="urn:microsoft.com/office/officeart/2005/8/layout/bProcess4"/>
    <dgm:cxn modelId="{2E1F769D-F7FC-40C9-81F7-40086B4E172F}" type="presParOf" srcId="{C75254BF-4A7F-4DD5-B089-C379DDCEF767}" destId="{1CD6DFDF-4840-447C-A721-747DDFA64471}" srcOrd="0" destOrd="0" presId="urn:microsoft.com/office/officeart/2005/8/layout/bProcess4"/>
    <dgm:cxn modelId="{4035ADCC-8FB5-44C4-B931-A7F3075F0AA4}" type="presParOf" srcId="{C75254BF-4A7F-4DD5-B089-C379DDCEF767}" destId="{31B4358E-0E83-4AFD-82B9-632703897D99}" srcOrd="1" destOrd="0" presId="urn:microsoft.com/office/officeart/2005/8/layout/bProcess4"/>
    <dgm:cxn modelId="{08159727-EA52-43A2-8379-303C7A83CBAF}" type="presParOf" srcId="{F844837B-BDB8-4045-9BE6-755010490840}" destId="{067E0056-45E5-40B6-BE2B-214474BD0C39}" srcOrd="21" destOrd="0" presId="urn:microsoft.com/office/officeart/2005/8/layout/bProcess4"/>
    <dgm:cxn modelId="{FABCF868-F0BC-43DF-A6E3-49840047216A}" type="presParOf" srcId="{F844837B-BDB8-4045-9BE6-755010490840}" destId="{DB8E6008-79EB-4896-B83F-3101C7E08D35}" srcOrd="22" destOrd="0" presId="urn:microsoft.com/office/officeart/2005/8/layout/bProcess4"/>
    <dgm:cxn modelId="{9D506AFA-A951-4DD1-AB61-F546B3153725}" type="presParOf" srcId="{DB8E6008-79EB-4896-B83F-3101C7E08D35}" destId="{B67811EC-0376-4105-97CD-6DA6B3FACA1A}" srcOrd="0" destOrd="0" presId="urn:microsoft.com/office/officeart/2005/8/layout/bProcess4"/>
    <dgm:cxn modelId="{0991A1C0-7A7C-4B57-B7C3-19B83309D301}" type="presParOf" srcId="{DB8E6008-79EB-4896-B83F-3101C7E08D35}" destId="{3F6AB70B-C202-4BCD-8A43-FBDC1A99B8E8}"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3950-591F-4E74-8163-0A9B21433446}">
      <dsp:nvSpPr>
        <dsp:cNvPr id="0" name=""/>
        <dsp:cNvSpPr/>
      </dsp:nvSpPr>
      <dsp:spPr>
        <a:xfrm>
          <a:off x="7042238" y="0"/>
          <a:ext cx="2565122" cy="453742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u="sng" kern="1200" dirty="0">
              <a:solidFill>
                <a:srgbClr val="002060"/>
              </a:solidFill>
              <a:effectLst/>
              <a:latin typeface="Arial" panose="020B0604020202020204" pitchFamily="34" charset="0"/>
              <a:cs typeface="Arial" panose="020B0604020202020204" pitchFamily="34" charset="0"/>
            </a:rPr>
            <a:t>Utilización</a:t>
          </a:r>
        </a:p>
      </dsp:txBody>
      <dsp:txXfrm>
        <a:off x="7042238" y="0"/>
        <a:ext cx="2565122" cy="1361228"/>
      </dsp:txXfrm>
    </dsp:sp>
    <dsp:sp modelId="{DE537AE0-CA8B-4784-AA43-E9EEFA2A3295}">
      <dsp:nvSpPr>
        <dsp:cNvPr id="0" name=""/>
        <dsp:cNvSpPr/>
      </dsp:nvSpPr>
      <dsp:spPr>
        <a:xfrm>
          <a:off x="4430401" y="160620"/>
          <a:ext cx="2240139" cy="408207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u="sng" kern="1200" dirty="0">
              <a:solidFill>
                <a:srgbClr val="002060"/>
              </a:solidFill>
              <a:effectLst/>
              <a:latin typeface="Arial" panose="020B0604020202020204" pitchFamily="34" charset="0"/>
              <a:cs typeface="Arial" panose="020B0604020202020204" pitchFamily="34" charset="0"/>
            </a:rPr>
            <a:t>Fuente</a:t>
          </a:r>
        </a:p>
      </dsp:txBody>
      <dsp:txXfrm>
        <a:off x="4430401" y="160620"/>
        <a:ext cx="2240139" cy="1224621"/>
      </dsp:txXfrm>
    </dsp:sp>
    <dsp:sp modelId="{C6871E9F-CC55-4184-A05B-180C7AE76E5E}">
      <dsp:nvSpPr>
        <dsp:cNvPr id="0" name=""/>
        <dsp:cNvSpPr/>
      </dsp:nvSpPr>
      <dsp:spPr>
        <a:xfrm>
          <a:off x="1509964" y="583786"/>
          <a:ext cx="2497557" cy="3651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O" sz="2000" b="1" u="sng" kern="1200" dirty="0">
              <a:solidFill>
                <a:srgbClr val="002060"/>
              </a:solidFill>
              <a:effectLst/>
              <a:latin typeface="Arial" panose="020B0604020202020204" pitchFamily="34" charset="0"/>
              <a:cs typeface="Arial" panose="020B0604020202020204" pitchFamily="34" charset="0"/>
            </a:rPr>
            <a:t>Nutriente</a:t>
          </a:r>
        </a:p>
      </dsp:txBody>
      <dsp:txXfrm>
        <a:off x="1509964" y="583786"/>
        <a:ext cx="2497557" cy="1095459"/>
      </dsp:txXfrm>
    </dsp:sp>
    <dsp:sp modelId="{1605F2C3-A00D-4C67-85F0-F828DBA9A48C}">
      <dsp:nvSpPr>
        <dsp:cNvPr id="0" name=""/>
        <dsp:cNvSpPr/>
      </dsp:nvSpPr>
      <dsp:spPr>
        <a:xfrm>
          <a:off x="1911496" y="2158830"/>
          <a:ext cx="1658920" cy="82946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b="1" kern="1200" dirty="0">
              <a:solidFill>
                <a:srgbClr val="101020"/>
              </a:solidFill>
              <a:effectLst/>
              <a:latin typeface="Arial" panose="020B0604020202020204" pitchFamily="34" charset="0"/>
              <a:cs typeface="Arial" panose="020B0604020202020204" pitchFamily="34" charset="0"/>
            </a:rPr>
            <a:t>Proteína  intacta</a:t>
          </a:r>
        </a:p>
      </dsp:txBody>
      <dsp:txXfrm>
        <a:off x="1935790" y="2183124"/>
        <a:ext cx="1610332" cy="780872"/>
      </dsp:txXfrm>
    </dsp:sp>
    <dsp:sp modelId="{766EF21C-8E22-44C3-8BA2-297EDDB11A02}">
      <dsp:nvSpPr>
        <dsp:cNvPr id="0" name=""/>
        <dsp:cNvSpPr/>
      </dsp:nvSpPr>
      <dsp:spPr>
        <a:xfrm rot="19136513">
          <a:off x="3396287" y="2093057"/>
          <a:ext cx="1415940" cy="30981"/>
        </a:xfrm>
        <a:custGeom>
          <a:avLst/>
          <a:gdLst/>
          <a:ahLst/>
          <a:cxnLst/>
          <a:rect l="0" t="0" r="0" b="0"/>
          <a:pathLst>
            <a:path>
              <a:moveTo>
                <a:pt x="0" y="15490"/>
              </a:moveTo>
              <a:lnTo>
                <a:pt x="1415940" y="1549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4068859" y="2073149"/>
        <a:ext cx="70797" cy="70797"/>
      </dsp:txXfrm>
    </dsp:sp>
    <dsp:sp modelId="{C08F7417-0615-43AA-8E6D-BFD8E1CE5193}">
      <dsp:nvSpPr>
        <dsp:cNvPr id="0" name=""/>
        <dsp:cNvSpPr/>
      </dsp:nvSpPr>
      <dsp:spPr>
        <a:xfrm>
          <a:off x="4638098" y="1266509"/>
          <a:ext cx="1658920" cy="754053"/>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rgbClr val="101020"/>
              </a:solidFill>
              <a:latin typeface="Arial" pitchFamily="34" charset="0"/>
              <a:cs typeface="Arial" pitchFamily="34" charset="0"/>
            </a:rPr>
            <a:t>Aislados de caseína, soya</a:t>
          </a:r>
        </a:p>
      </dsp:txBody>
      <dsp:txXfrm>
        <a:off x="4660183" y="1288594"/>
        <a:ext cx="1614750" cy="709883"/>
      </dsp:txXfrm>
    </dsp:sp>
    <dsp:sp modelId="{55ED8439-5466-4043-86D9-D0D189E38475}">
      <dsp:nvSpPr>
        <dsp:cNvPr id="0" name=""/>
        <dsp:cNvSpPr/>
      </dsp:nvSpPr>
      <dsp:spPr>
        <a:xfrm rot="21018730">
          <a:off x="6290496" y="1551088"/>
          <a:ext cx="914633" cy="30981"/>
        </a:xfrm>
        <a:custGeom>
          <a:avLst/>
          <a:gdLst/>
          <a:ahLst/>
          <a:cxnLst/>
          <a:rect l="0" t="0" r="0" b="0"/>
          <a:pathLst>
            <a:path>
              <a:moveTo>
                <a:pt x="0" y="15490"/>
              </a:moveTo>
              <a:lnTo>
                <a:pt x="914633" y="1549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6724947" y="1543713"/>
        <a:ext cx="45731" cy="45731"/>
      </dsp:txXfrm>
    </dsp:sp>
    <dsp:sp modelId="{AAC8B32A-A667-4D21-B122-E8DCCFB90D04}">
      <dsp:nvSpPr>
        <dsp:cNvPr id="0" name=""/>
        <dsp:cNvSpPr/>
      </dsp:nvSpPr>
      <dsp:spPr>
        <a:xfrm rot="60000">
          <a:off x="7198608" y="1074891"/>
          <a:ext cx="1954739" cy="82946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101020"/>
              </a:solidFill>
              <a:effectLst/>
              <a:latin typeface="Arial" panose="020B0604020202020204" pitchFamily="34" charset="0"/>
              <a:cs typeface="Arial" panose="020B0604020202020204" pitchFamily="34" charset="0"/>
            </a:rPr>
            <a:t>TGI normal</a:t>
          </a:r>
        </a:p>
      </dsp:txBody>
      <dsp:txXfrm>
        <a:off x="7222902" y="1099185"/>
        <a:ext cx="1906151" cy="780872"/>
      </dsp:txXfrm>
    </dsp:sp>
    <dsp:sp modelId="{52D240B1-1CE8-48D6-A03E-9C5CD2A9DD6E}">
      <dsp:nvSpPr>
        <dsp:cNvPr id="0" name=""/>
        <dsp:cNvSpPr/>
      </dsp:nvSpPr>
      <dsp:spPr>
        <a:xfrm rot="2481143">
          <a:off x="6147282" y="2024809"/>
          <a:ext cx="1201062" cy="30981"/>
        </a:xfrm>
        <a:custGeom>
          <a:avLst/>
          <a:gdLst/>
          <a:ahLst/>
          <a:cxnLst/>
          <a:rect l="0" t="0" r="0" b="0"/>
          <a:pathLst>
            <a:path>
              <a:moveTo>
                <a:pt x="0" y="15490"/>
              </a:moveTo>
              <a:lnTo>
                <a:pt x="1201062" y="1549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6717787" y="2010273"/>
        <a:ext cx="60053" cy="60053"/>
      </dsp:txXfrm>
    </dsp:sp>
    <dsp:sp modelId="{FE21E632-4550-484E-B37E-894275EA7E02}">
      <dsp:nvSpPr>
        <dsp:cNvPr id="0" name=""/>
        <dsp:cNvSpPr/>
      </dsp:nvSpPr>
      <dsp:spPr>
        <a:xfrm>
          <a:off x="7198608" y="2022334"/>
          <a:ext cx="2187867" cy="82946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101020"/>
              </a:solidFill>
              <a:effectLst/>
              <a:latin typeface="Arial" panose="020B0604020202020204" pitchFamily="34" charset="0"/>
              <a:cs typeface="Arial" panose="020B0604020202020204" pitchFamily="34" charset="0"/>
            </a:rPr>
            <a:t>Enzimas pancreáticas</a:t>
          </a:r>
        </a:p>
      </dsp:txBody>
      <dsp:txXfrm>
        <a:off x="7222902" y="2046628"/>
        <a:ext cx="2139279" cy="780872"/>
      </dsp:txXfrm>
    </dsp:sp>
    <dsp:sp modelId="{BB488842-FF22-4A8B-B2A2-C11BB88BF74A}">
      <dsp:nvSpPr>
        <dsp:cNvPr id="0" name=""/>
        <dsp:cNvSpPr/>
      </dsp:nvSpPr>
      <dsp:spPr>
        <a:xfrm rot="322389">
          <a:off x="3568155" y="2606275"/>
          <a:ext cx="1029587" cy="30981"/>
        </a:xfrm>
        <a:custGeom>
          <a:avLst/>
          <a:gdLst/>
          <a:ahLst/>
          <a:cxnLst/>
          <a:rect l="0" t="0" r="0" b="0"/>
          <a:pathLst>
            <a:path>
              <a:moveTo>
                <a:pt x="0" y="15490"/>
              </a:moveTo>
              <a:lnTo>
                <a:pt x="1029587" y="1549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4057209" y="2596026"/>
        <a:ext cx="51479" cy="51479"/>
      </dsp:txXfrm>
    </dsp:sp>
    <dsp:sp modelId="{43080F1E-A310-4AF5-8CA2-9FBBCC4C3D69}">
      <dsp:nvSpPr>
        <dsp:cNvPr id="0" name=""/>
        <dsp:cNvSpPr/>
      </dsp:nvSpPr>
      <dsp:spPr>
        <a:xfrm>
          <a:off x="4595480" y="2255242"/>
          <a:ext cx="1946726" cy="82946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solidFill>
                <a:srgbClr val="101020"/>
              </a:solidFill>
              <a:latin typeface="Arial" panose="020B0604020202020204" pitchFamily="34" charset="0"/>
              <a:cs typeface="Arial" panose="020B0604020202020204" pitchFamily="34" charset="0"/>
            </a:rPr>
            <a:t>Lacto albúmina,</a:t>
          </a:r>
        </a:p>
        <a:p>
          <a:pPr marL="0" lvl="0" indent="0" algn="ctr" defTabSz="622300">
            <a:lnSpc>
              <a:spcPct val="90000"/>
            </a:lnSpc>
            <a:spcBef>
              <a:spcPct val="0"/>
            </a:spcBef>
            <a:spcAft>
              <a:spcPct val="35000"/>
            </a:spcAft>
            <a:buNone/>
          </a:pPr>
          <a:r>
            <a:rPr lang="es-CO" sz="1400" b="1" kern="1200" dirty="0">
              <a:solidFill>
                <a:srgbClr val="101020"/>
              </a:solidFill>
              <a:latin typeface="Arial" panose="020B0604020202020204" pitchFamily="34" charset="0"/>
              <a:cs typeface="Arial" panose="020B0604020202020204" pitchFamily="34" charset="0"/>
            </a:rPr>
            <a:t>sólidos de clara de huevo</a:t>
          </a:r>
        </a:p>
      </dsp:txBody>
      <dsp:txXfrm>
        <a:off x="4619774" y="2279536"/>
        <a:ext cx="1898138" cy="780872"/>
      </dsp:txXfrm>
    </dsp:sp>
    <dsp:sp modelId="{C95EAF83-76D5-474E-BB07-654A020BB3AD}">
      <dsp:nvSpPr>
        <dsp:cNvPr id="0" name=""/>
        <dsp:cNvSpPr/>
      </dsp:nvSpPr>
      <dsp:spPr>
        <a:xfrm rot="2667380">
          <a:off x="3336047" y="3131568"/>
          <a:ext cx="1637714" cy="30981"/>
        </a:xfrm>
        <a:custGeom>
          <a:avLst/>
          <a:gdLst/>
          <a:ahLst/>
          <a:cxnLst/>
          <a:rect l="0" t="0" r="0" b="0"/>
          <a:pathLst>
            <a:path>
              <a:moveTo>
                <a:pt x="0" y="15490"/>
              </a:moveTo>
              <a:lnTo>
                <a:pt x="1637714" y="1549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4113961" y="3106116"/>
        <a:ext cx="81885" cy="81885"/>
      </dsp:txXfrm>
    </dsp:sp>
    <dsp:sp modelId="{4F56A7B9-78C2-4B03-AE1F-1E7BB0BA1B23}">
      <dsp:nvSpPr>
        <dsp:cNvPr id="0" name=""/>
        <dsp:cNvSpPr/>
      </dsp:nvSpPr>
      <dsp:spPr>
        <a:xfrm>
          <a:off x="4739391" y="3305828"/>
          <a:ext cx="1658920" cy="82946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rgbClr val="101020"/>
              </a:solidFill>
              <a:latin typeface="Arial" panose="020B0604020202020204" pitchFamily="34" charset="0"/>
              <a:cs typeface="Arial" panose="020B0604020202020204" pitchFamily="34" charset="0"/>
            </a:rPr>
            <a:t>Leche en polvo sin grasa</a:t>
          </a:r>
        </a:p>
      </dsp:txBody>
      <dsp:txXfrm>
        <a:off x="4763685" y="3330122"/>
        <a:ext cx="1610332" cy="780872"/>
      </dsp:txXfrm>
    </dsp:sp>
    <dsp:sp modelId="{FB3169DB-7CEE-455D-BACA-F51DFA824B75}">
      <dsp:nvSpPr>
        <dsp:cNvPr id="0" name=""/>
        <dsp:cNvSpPr/>
      </dsp:nvSpPr>
      <dsp:spPr>
        <a:xfrm rot="20291130">
          <a:off x="6367656" y="3545981"/>
          <a:ext cx="856217" cy="30981"/>
        </a:xfrm>
        <a:custGeom>
          <a:avLst/>
          <a:gdLst/>
          <a:ahLst/>
          <a:cxnLst/>
          <a:rect l="0" t="0" r="0" b="0"/>
          <a:pathLst>
            <a:path>
              <a:moveTo>
                <a:pt x="0" y="15490"/>
              </a:moveTo>
              <a:lnTo>
                <a:pt x="856217" y="1549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6774359" y="3540066"/>
        <a:ext cx="42810" cy="42810"/>
      </dsp:txXfrm>
    </dsp:sp>
    <dsp:sp modelId="{D48EAF9E-0916-4899-9B65-6481263B02B2}">
      <dsp:nvSpPr>
        <dsp:cNvPr id="0" name=""/>
        <dsp:cNvSpPr/>
      </dsp:nvSpPr>
      <dsp:spPr>
        <a:xfrm>
          <a:off x="7193217" y="2987655"/>
          <a:ext cx="1950674" cy="82946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101020"/>
              </a:solidFill>
              <a:effectLst/>
              <a:latin typeface="Arial" panose="020B0604020202020204" pitchFamily="34" charset="0"/>
              <a:cs typeface="Arial" panose="020B0604020202020204" pitchFamily="34" charset="0"/>
            </a:rPr>
            <a:t>Menor osmolaridad</a:t>
          </a:r>
        </a:p>
      </dsp:txBody>
      <dsp:txXfrm>
        <a:off x="7217511" y="3011949"/>
        <a:ext cx="1902086" cy="780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3950-591F-4E74-8163-0A9B21433446}">
      <dsp:nvSpPr>
        <dsp:cNvPr id="0" name=""/>
        <dsp:cNvSpPr/>
      </dsp:nvSpPr>
      <dsp:spPr>
        <a:xfrm>
          <a:off x="7066016" y="0"/>
          <a:ext cx="2297445" cy="4446789"/>
        </a:xfrm>
        <a:prstGeom prst="roundRect">
          <a:avLst>
            <a:gd name="adj" fmla="val 10000"/>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CO" sz="2600" b="1" u="sng" kern="1200" dirty="0">
              <a:solidFill>
                <a:srgbClr val="002060"/>
              </a:solidFill>
              <a:effectLst>
                <a:outerShdw blurRad="38100" dist="38100" dir="2700000" algn="tl">
                  <a:srgbClr val="000000">
                    <a:alpha val="43137"/>
                  </a:srgbClr>
                </a:outerShdw>
              </a:effectLst>
            </a:rPr>
            <a:t>Utilización</a:t>
          </a:r>
        </a:p>
      </dsp:txBody>
      <dsp:txXfrm>
        <a:off x="7066016" y="0"/>
        <a:ext cx="2297445" cy="1334036"/>
      </dsp:txXfrm>
    </dsp:sp>
    <dsp:sp modelId="{DE537AE0-CA8B-4784-AA43-E9EEFA2A3295}">
      <dsp:nvSpPr>
        <dsp:cNvPr id="0" name=""/>
        <dsp:cNvSpPr/>
      </dsp:nvSpPr>
      <dsp:spPr>
        <a:xfrm>
          <a:off x="4992533" y="0"/>
          <a:ext cx="1816061" cy="4446789"/>
        </a:xfrm>
        <a:prstGeom prst="roundRect">
          <a:avLst>
            <a:gd name="adj" fmla="val 10000"/>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CO" sz="2600" b="1" u="sng" kern="1200" dirty="0">
              <a:solidFill>
                <a:srgbClr val="002060"/>
              </a:solidFill>
              <a:effectLst>
                <a:outerShdw blurRad="38100" dist="38100" dir="2700000" algn="tl">
                  <a:srgbClr val="000000">
                    <a:alpha val="43137"/>
                  </a:srgbClr>
                </a:outerShdw>
              </a:effectLst>
            </a:rPr>
            <a:t>Fuente</a:t>
          </a:r>
        </a:p>
      </dsp:txBody>
      <dsp:txXfrm>
        <a:off x="4992533" y="0"/>
        <a:ext cx="1816061" cy="1334036"/>
      </dsp:txXfrm>
    </dsp:sp>
    <dsp:sp modelId="{C6871E9F-CC55-4184-A05B-180C7AE76E5E}">
      <dsp:nvSpPr>
        <dsp:cNvPr id="0" name=""/>
        <dsp:cNvSpPr/>
      </dsp:nvSpPr>
      <dsp:spPr>
        <a:xfrm>
          <a:off x="2759492" y="532102"/>
          <a:ext cx="1816061" cy="3382583"/>
        </a:xfrm>
        <a:prstGeom prst="roundRect">
          <a:avLst>
            <a:gd name="adj" fmla="val 10000"/>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CO" sz="2600" b="1" u="sng" kern="1200" dirty="0">
              <a:solidFill>
                <a:srgbClr val="002060"/>
              </a:solidFill>
              <a:effectLst>
                <a:outerShdw blurRad="38100" dist="38100" dir="2700000" algn="tl">
                  <a:srgbClr val="000000">
                    <a:alpha val="43137"/>
                  </a:srgbClr>
                </a:outerShdw>
              </a:effectLst>
            </a:rPr>
            <a:t>Nutriente</a:t>
          </a:r>
        </a:p>
      </dsp:txBody>
      <dsp:txXfrm>
        <a:off x="2759492" y="532102"/>
        <a:ext cx="1816061" cy="771919"/>
      </dsp:txXfrm>
    </dsp:sp>
    <dsp:sp modelId="{1605F2C3-A00D-4C67-85F0-F828DBA9A48C}">
      <dsp:nvSpPr>
        <dsp:cNvPr id="0" name=""/>
        <dsp:cNvSpPr/>
      </dsp:nvSpPr>
      <dsp:spPr>
        <a:xfrm>
          <a:off x="2894159" y="2640679"/>
          <a:ext cx="1513384" cy="75669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b="1" u="none" kern="1200" dirty="0">
              <a:solidFill>
                <a:srgbClr val="101020"/>
              </a:solidFill>
              <a:effectLst/>
              <a:latin typeface="Arial" panose="020B0604020202020204" pitchFamily="34" charset="0"/>
              <a:cs typeface="Arial" panose="020B0604020202020204" pitchFamily="34" charset="0"/>
            </a:rPr>
            <a:t>Proteína  hidrolizada</a:t>
          </a:r>
        </a:p>
      </dsp:txBody>
      <dsp:txXfrm>
        <a:off x="2916322" y="2662842"/>
        <a:ext cx="1469058" cy="712366"/>
      </dsp:txXfrm>
    </dsp:sp>
    <dsp:sp modelId="{766EF21C-8E22-44C3-8BA2-297EDDB11A02}">
      <dsp:nvSpPr>
        <dsp:cNvPr id="0" name=""/>
        <dsp:cNvSpPr/>
      </dsp:nvSpPr>
      <dsp:spPr>
        <a:xfrm rot="18141053">
          <a:off x="4107342" y="2458200"/>
          <a:ext cx="1291475" cy="30629"/>
        </a:xfrm>
        <a:custGeom>
          <a:avLst/>
          <a:gdLst/>
          <a:ahLst/>
          <a:cxnLst/>
          <a:rect l="0" t="0" r="0" b="0"/>
          <a:pathLst>
            <a:path>
              <a:moveTo>
                <a:pt x="0" y="15314"/>
              </a:moveTo>
              <a:lnTo>
                <a:pt x="1291475" y="15314"/>
              </a:lnTo>
            </a:path>
          </a:pathLst>
        </a:custGeom>
        <a:noFill/>
        <a:ln w="12700" cap="flat" cmpd="sng" algn="ctr">
          <a:solidFill>
            <a:schemeClr val="accent3">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4720793" y="2441228"/>
        <a:ext cx="64573" cy="64573"/>
      </dsp:txXfrm>
    </dsp:sp>
    <dsp:sp modelId="{C08F7417-0615-43AA-8E6D-BFD8E1CE5193}">
      <dsp:nvSpPr>
        <dsp:cNvPr id="0" name=""/>
        <dsp:cNvSpPr/>
      </dsp:nvSpPr>
      <dsp:spPr>
        <a:xfrm>
          <a:off x="5098615" y="1549658"/>
          <a:ext cx="1513384" cy="75669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b="1" kern="1200" dirty="0" err="1">
              <a:solidFill>
                <a:srgbClr val="101020"/>
              </a:solidFill>
              <a:latin typeface="Arial" pitchFamily="34" charset="0"/>
              <a:cs typeface="Arial" pitchFamily="34" charset="0"/>
            </a:rPr>
            <a:t>Caseínato</a:t>
          </a:r>
          <a:r>
            <a:rPr lang="es-CO" sz="2000" b="1" kern="1200" dirty="0">
              <a:solidFill>
                <a:srgbClr val="101020"/>
              </a:solidFill>
              <a:latin typeface="Arial" pitchFamily="34" charset="0"/>
              <a:cs typeface="Arial" pitchFamily="34" charset="0"/>
            </a:rPr>
            <a:t> de calcio</a:t>
          </a:r>
        </a:p>
      </dsp:txBody>
      <dsp:txXfrm>
        <a:off x="5120778" y="1571821"/>
        <a:ext cx="1469058" cy="712366"/>
      </dsp:txXfrm>
    </dsp:sp>
    <dsp:sp modelId="{55ED8439-5466-4043-86D9-D0D189E38475}">
      <dsp:nvSpPr>
        <dsp:cNvPr id="0" name=""/>
        <dsp:cNvSpPr/>
      </dsp:nvSpPr>
      <dsp:spPr>
        <a:xfrm rot="19899346">
          <a:off x="6562292" y="1715843"/>
          <a:ext cx="829230" cy="30629"/>
        </a:xfrm>
        <a:custGeom>
          <a:avLst/>
          <a:gdLst/>
          <a:ahLst/>
          <a:cxnLst/>
          <a:rect l="0" t="0" r="0" b="0"/>
          <a:pathLst>
            <a:path>
              <a:moveTo>
                <a:pt x="0" y="15314"/>
              </a:moveTo>
              <a:lnTo>
                <a:pt x="829230" y="15314"/>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6956177" y="1710427"/>
        <a:ext cx="41461" cy="41461"/>
      </dsp:txXfrm>
    </dsp:sp>
    <dsp:sp modelId="{AAC8B32A-A667-4D21-B122-E8DCCFB90D04}">
      <dsp:nvSpPr>
        <dsp:cNvPr id="0" name=""/>
        <dsp:cNvSpPr/>
      </dsp:nvSpPr>
      <dsp:spPr>
        <a:xfrm>
          <a:off x="7341815" y="1155966"/>
          <a:ext cx="1513384" cy="75669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b="1" kern="1200" dirty="0">
              <a:solidFill>
                <a:srgbClr val="1010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TGI parcialmente  disfuncional</a:t>
          </a:r>
        </a:p>
      </dsp:txBody>
      <dsp:txXfrm>
        <a:off x="7363978" y="1178129"/>
        <a:ext cx="1469058" cy="712366"/>
      </dsp:txXfrm>
    </dsp:sp>
    <dsp:sp modelId="{52D240B1-1CE8-48D6-A03E-9C5CD2A9DD6E}">
      <dsp:nvSpPr>
        <dsp:cNvPr id="0" name=""/>
        <dsp:cNvSpPr/>
      </dsp:nvSpPr>
      <dsp:spPr>
        <a:xfrm rot="2646420">
          <a:off x="6473576" y="2254381"/>
          <a:ext cx="981872" cy="30629"/>
        </a:xfrm>
        <a:custGeom>
          <a:avLst/>
          <a:gdLst/>
          <a:ahLst/>
          <a:cxnLst/>
          <a:rect l="0" t="0" r="0" b="0"/>
          <a:pathLst>
            <a:path>
              <a:moveTo>
                <a:pt x="0" y="15314"/>
              </a:moveTo>
              <a:lnTo>
                <a:pt x="981872" y="15314"/>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6939966" y="2245149"/>
        <a:ext cx="49093" cy="49093"/>
      </dsp:txXfrm>
    </dsp:sp>
    <dsp:sp modelId="{FE21E632-4550-484E-B37E-894275EA7E02}">
      <dsp:nvSpPr>
        <dsp:cNvPr id="0" name=""/>
        <dsp:cNvSpPr/>
      </dsp:nvSpPr>
      <dsp:spPr>
        <a:xfrm>
          <a:off x="7317026" y="2233042"/>
          <a:ext cx="1513384" cy="75669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1" kern="1200" dirty="0">
              <a:solidFill>
                <a:srgbClr val="1010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Trasporte activo</a:t>
          </a:r>
        </a:p>
      </dsp:txBody>
      <dsp:txXfrm>
        <a:off x="7339189" y="2255205"/>
        <a:ext cx="1469058" cy="712366"/>
      </dsp:txXfrm>
    </dsp:sp>
    <dsp:sp modelId="{BB488842-FF22-4A8B-B2A2-C11BB88BF74A}">
      <dsp:nvSpPr>
        <dsp:cNvPr id="0" name=""/>
        <dsp:cNvSpPr/>
      </dsp:nvSpPr>
      <dsp:spPr>
        <a:xfrm rot="21245882">
          <a:off x="4405702" y="2967991"/>
          <a:ext cx="694754" cy="30629"/>
        </a:xfrm>
        <a:custGeom>
          <a:avLst/>
          <a:gdLst/>
          <a:ahLst/>
          <a:cxnLst/>
          <a:rect l="0" t="0" r="0" b="0"/>
          <a:pathLst>
            <a:path>
              <a:moveTo>
                <a:pt x="0" y="15314"/>
              </a:moveTo>
              <a:lnTo>
                <a:pt x="694754" y="15314"/>
              </a:lnTo>
            </a:path>
          </a:pathLst>
        </a:custGeom>
        <a:noFill/>
        <a:ln w="12700" cap="flat" cmpd="sng" algn="ctr">
          <a:solidFill>
            <a:schemeClr val="accent3">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4735711" y="2965937"/>
        <a:ext cx="34737" cy="34737"/>
      </dsp:txXfrm>
    </dsp:sp>
    <dsp:sp modelId="{43080F1E-A310-4AF5-8CA2-9FBBCC4C3D69}">
      <dsp:nvSpPr>
        <dsp:cNvPr id="0" name=""/>
        <dsp:cNvSpPr/>
      </dsp:nvSpPr>
      <dsp:spPr>
        <a:xfrm>
          <a:off x="5098615" y="2569240"/>
          <a:ext cx="1513384" cy="75669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0" kern="1200" dirty="0" err="1">
              <a:solidFill>
                <a:srgbClr val="101020"/>
              </a:solidFill>
              <a:latin typeface="Arial" pitchFamily="34" charset="0"/>
              <a:cs typeface="Arial" pitchFamily="34" charset="0"/>
            </a:rPr>
            <a:t>Lactoalbúmina</a:t>
          </a:r>
          <a:endParaRPr lang="es-CO" sz="1600" b="0" kern="1200" dirty="0">
            <a:solidFill>
              <a:srgbClr val="101020"/>
            </a:solidFill>
            <a:latin typeface="Arial" pitchFamily="34" charset="0"/>
            <a:cs typeface="Arial" pitchFamily="34" charset="0"/>
          </a:endParaRPr>
        </a:p>
      </dsp:txBody>
      <dsp:txXfrm>
        <a:off x="5120778" y="2591403"/>
        <a:ext cx="1469058" cy="712366"/>
      </dsp:txXfrm>
    </dsp:sp>
    <dsp:sp modelId="{C95EAF83-76D5-474E-BB07-654A020BB3AD}">
      <dsp:nvSpPr>
        <dsp:cNvPr id="0" name=""/>
        <dsp:cNvSpPr/>
      </dsp:nvSpPr>
      <dsp:spPr>
        <a:xfrm rot="3092695">
          <a:off x="4197467" y="3438809"/>
          <a:ext cx="1111225" cy="30629"/>
        </a:xfrm>
        <a:custGeom>
          <a:avLst/>
          <a:gdLst/>
          <a:ahLst/>
          <a:cxnLst/>
          <a:rect l="0" t="0" r="0" b="0"/>
          <a:pathLst>
            <a:path>
              <a:moveTo>
                <a:pt x="0" y="15314"/>
              </a:moveTo>
              <a:lnTo>
                <a:pt x="1111225" y="15314"/>
              </a:lnTo>
            </a:path>
          </a:pathLst>
        </a:custGeom>
        <a:noFill/>
        <a:ln w="12700" cap="flat" cmpd="sng" algn="ctr">
          <a:solidFill>
            <a:schemeClr val="accent3">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4725299" y="3426343"/>
        <a:ext cx="55561" cy="55561"/>
      </dsp:txXfrm>
    </dsp:sp>
    <dsp:sp modelId="{4F56A7B9-78C2-4B03-AE1F-1E7BB0BA1B23}">
      <dsp:nvSpPr>
        <dsp:cNvPr id="0" name=""/>
        <dsp:cNvSpPr/>
      </dsp:nvSpPr>
      <dsp:spPr>
        <a:xfrm>
          <a:off x="5098615" y="3510876"/>
          <a:ext cx="1513384" cy="75669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0" kern="1200" dirty="0">
              <a:solidFill>
                <a:srgbClr val="101020"/>
              </a:solidFill>
              <a:latin typeface="Arial" pitchFamily="34" charset="0"/>
              <a:cs typeface="Arial" pitchFamily="34" charset="0"/>
            </a:rPr>
            <a:t>Proteína del suero</a:t>
          </a:r>
        </a:p>
      </dsp:txBody>
      <dsp:txXfrm>
        <a:off x="5120778" y="3533039"/>
        <a:ext cx="1469058" cy="712366"/>
      </dsp:txXfrm>
    </dsp:sp>
    <dsp:sp modelId="{FB3169DB-7CEE-455D-BACA-F51DFA824B75}">
      <dsp:nvSpPr>
        <dsp:cNvPr id="0" name=""/>
        <dsp:cNvSpPr/>
      </dsp:nvSpPr>
      <dsp:spPr>
        <a:xfrm>
          <a:off x="6612000" y="3873907"/>
          <a:ext cx="733371" cy="30629"/>
        </a:xfrm>
        <a:custGeom>
          <a:avLst/>
          <a:gdLst/>
          <a:ahLst/>
          <a:cxnLst/>
          <a:rect l="0" t="0" r="0" b="0"/>
          <a:pathLst>
            <a:path>
              <a:moveTo>
                <a:pt x="0" y="15314"/>
              </a:moveTo>
              <a:lnTo>
                <a:pt x="733371" y="15314"/>
              </a:lnTo>
            </a:path>
          </a:pathLst>
        </a:custGeom>
        <a:noFill/>
        <a:ln w="12700" cap="flat" cmpd="sng" algn="ctr">
          <a:solidFill>
            <a:schemeClr val="accent3">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solidFill>
              <a:srgbClr val="002060"/>
            </a:solidFill>
          </a:endParaRPr>
        </a:p>
      </dsp:txBody>
      <dsp:txXfrm>
        <a:off x="6960351" y="3870888"/>
        <a:ext cx="36668" cy="36668"/>
      </dsp:txXfrm>
    </dsp:sp>
    <dsp:sp modelId="{D48EAF9E-0916-4899-9B65-6481263B02B2}">
      <dsp:nvSpPr>
        <dsp:cNvPr id="0" name=""/>
        <dsp:cNvSpPr/>
      </dsp:nvSpPr>
      <dsp:spPr>
        <a:xfrm>
          <a:off x="7345371" y="3510876"/>
          <a:ext cx="1513384" cy="75669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1" i="0" kern="1200" baseline="0" dirty="0">
              <a:solidFill>
                <a:srgbClr val="10102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Mayor osmolaridad</a:t>
          </a:r>
        </a:p>
      </dsp:txBody>
      <dsp:txXfrm>
        <a:off x="7367534" y="3533039"/>
        <a:ext cx="1469058" cy="712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3950-591F-4E74-8163-0A9B21433446}">
      <dsp:nvSpPr>
        <dsp:cNvPr id="0" name=""/>
        <dsp:cNvSpPr/>
      </dsp:nvSpPr>
      <dsp:spPr>
        <a:xfrm>
          <a:off x="7408733" y="0"/>
          <a:ext cx="1969100" cy="4416029"/>
        </a:xfrm>
        <a:prstGeom prst="roundRect">
          <a:avLst>
            <a:gd name="adj" fmla="val 10000"/>
          </a:avLst>
        </a:prstGeom>
        <a:gradFill rotWithShape="0">
          <a:gsLst>
            <a:gs pos="0">
              <a:schemeClr val="dk1">
                <a:tint val="40000"/>
                <a:hueOff val="0"/>
                <a:satOff val="0"/>
                <a:lumOff val="0"/>
                <a:alphaOff val="0"/>
                <a:satMod val="103000"/>
                <a:lumMod val="102000"/>
                <a:tint val="94000"/>
              </a:schemeClr>
            </a:gs>
            <a:gs pos="50000">
              <a:schemeClr val="dk1">
                <a:tint val="40000"/>
                <a:hueOff val="0"/>
                <a:satOff val="0"/>
                <a:lumOff val="0"/>
                <a:alphaOff val="0"/>
                <a:satMod val="110000"/>
                <a:lumMod val="100000"/>
                <a:shade val="100000"/>
              </a:schemeClr>
            </a:gs>
            <a:gs pos="100000">
              <a:schemeClr val="dk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u="sng" kern="1200" dirty="0">
              <a:solidFill>
                <a:srgbClr val="002060"/>
              </a:solidFill>
              <a:effectLst/>
              <a:latin typeface="Arial" panose="020B0604020202020204" pitchFamily="34" charset="0"/>
              <a:cs typeface="Arial" panose="020B0604020202020204" pitchFamily="34" charset="0"/>
            </a:rPr>
            <a:t>Utilización</a:t>
          </a:r>
        </a:p>
      </dsp:txBody>
      <dsp:txXfrm>
        <a:off x="7408733" y="0"/>
        <a:ext cx="1969100" cy="1324808"/>
      </dsp:txXfrm>
    </dsp:sp>
    <dsp:sp modelId="{DE537AE0-CA8B-4784-AA43-E9EEFA2A3295}">
      <dsp:nvSpPr>
        <dsp:cNvPr id="0" name=""/>
        <dsp:cNvSpPr/>
      </dsp:nvSpPr>
      <dsp:spPr>
        <a:xfrm>
          <a:off x="5160519" y="0"/>
          <a:ext cx="1969100" cy="4416029"/>
        </a:xfrm>
        <a:prstGeom prst="roundRect">
          <a:avLst>
            <a:gd name="adj" fmla="val 10000"/>
          </a:avLst>
        </a:prstGeom>
        <a:gradFill rotWithShape="0">
          <a:gsLst>
            <a:gs pos="0">
              <a:schemeClr val="dk1">
                <a:tint val="40000"/>
                <a:hueOff val="0"/>
                <a:satOff val="0"/>
                <a:lumOff val="0"/>
                <a:alphaOff val="0"/>
                <a:satMod val="103000"/>
                <a:lumMod val="102000"/>
                <a:tint val="94000"/>
              </a:schemeClr>
            </a:gs>
            <a:gs pos="50000">
              <a:schemeClr val="dk1">
                <a:tint val="40000"/>
                <a:hueOff val="0"/>
                <a:satOff val="0"/>
                <a:lumOff val="0"/>
                <a:alphaOff val="0"/>
                <a:satMod val="110000"/>
                <a:lumMod val="100000"/>
                <a:shade val="100000"/>
              </a:schemeClr>
            </a:gs>
            <a:gs pos="100000">
              <a:schemeClr val="dk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u="sng" kern="1200" dirty="0">
              <a:solidFill>
                <a:srgbClr val="002060"/>
              </a:solidFill>
              <a:effectLst/>
              <a:latin typeface="Arial" panose="020B0604020202020204" pitchFamily="34" charset="0"/>
              <a:cs typeface="Arial" panose="020B0604020202020204" pitchFamily="34" charset="0"/>
            </a:rPr>
            <a:t>Fuente</a:t>
          </a:r>
        </a:p>
      </dsp:txBody>
      <dsp:txXfrm>
        <a:off x="5160519" y="0"/>
        <a:ext cx="1969100" cy="1324808"/>
      </dsp:txXfrm>
    </dsp:sp>
    <dsp:sp modelId="{C6871E9F-CC55-4184-A05B-180C7AE76E5E}">
      <dsp:nvSpPr>
        <dsp:cNvPr id="0" name=""/>
        <dsp:cNvSpPr/>
      </dsp:nvSpPr>
      <dsp:spPr>
        <a:xfrm>
          <a:off x="2739300" y="0"/>
          <a:ext cx="1969100" cy="4416029"/>
        </a:xfrm>
        <a:prstGeom prst="roundRect">
          <a:avLst>
            <a:gd name="adj" fmla="val 10000"/>
          </a:avLst>
        </a:prstGeom>
        <a:gradFill rotWithShape="0">
          <a:gsLst>
            <a:gs pos="0">
              <a:schemeClr val="dk1">
                <a:tint val="40000"/>
                <a:hueOff val="0"/>
                <a:satOff val="0"/>
                <a:lumOff val="0"/>
                <a:alphaOff val="0"/>
                <a:satMod val="103000"/>
                <a:lumMod val="102000"/>
                <a:tint val="94000"/>
              </a:schemeClr>
            </a:gs>
            <a:gs pos="50000">
              <a:schemeClr val="dk1">
                <a:tint val="40000"/>
                <a:hueOff val="0"/>
                <a:satOff val="0"/>
                <a:lumOff val="0"/>
                <a:alphaOff val="0"/>
                <a:satMod val="110000"/>
                <a:lumMod val="100000"/>
                <a:shade val="100000"/>
              </a:schemeClr>
            </a:gs>
            <a:gs pos="100000">
              <a:schemeClr val="dk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u="sng" kern="1200" dirty="0">
              <a:solidFill>
                <a:srgbClr val="002060"/>
              </a:solidFill>
              <a:effectLst/>
              <a:latin typeface="Arial" panose="020B0604020202020204" pitchFamily="34" charset="0"/>
              <a:cs typeface="Arial" panose="020B0604020202020204" pitchFamily="34" charset="0"/>
            </a:rPr>
            <a:t>Nutriente</a:t>
          </a:r>
        </a:p>
      </dsp:txBody>
      <dsp:txXfrm>
        <a:off x="2739300" y="0"/>
        <a:ext cx="1969100" cy="1324808"/>
      </dsp:txXfrm>
    </dsp:sp>
    <dsp:sp modelId="{1605F2C3-A00D-4C67-85F0-F828DBA9A48C}">
      <dsp:nvSpPr>
        <dsp:cNvPr id="0" name=""/>
        <dsp:cNvSpPr/>
      </dsp:nvSpPr>
      <dsp:spPr>
        <a:xfrm>
          <a:off x="2849363" y="2370105"/>
          <a:ext cx="1640917" cy="82045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kern="1200" dirty="0">
              <a:solidFill>
                <a:srgbClr val="101020"/>
              </a:solidFill>
              <a:effectLst/>
              <a:latin typeface="Arial" panose="020B0604020202020204" pitchFamily="34" charset="0"/>
              <a:cs typeface="Arial" panose="020B0604020202020204" pitchFamily="34" charset="0"/>
            </a:rPr>
            <a:t>Aminoácidos  cristalinos</a:t>
          </a:r>
        </a:p>
      </dsp:txBody>
      <dsp:txXfrm>
        <a:off x="2873393" y="2394135"/>
        <a:ext cx="1592857" cy="772398"/>
      </dsp:txXfrm>
    </dsp:sp>
    <dsp:sp modelId="{766EF21C-8E22-44C3-8BA2-297EDDB11A02}">
      <dsp:nvSpPr>
        <dsp:cNvPr id="0" name=""/>
        <dsp:cNvSpPr/>
      </dsp:nvSpPr>
      <dsp:spPr>
        <a:xfrm rot="7722">
          <a:off x="4490279" y="2764495"/>
          <a:ext cx="785262" cy="33442"/>
        </a:xfrm>
        <a:custGeom>
          <a:avLst/>
          <a:gdLst/>
          <a:ahLst/>
          <a:cxnLst/>
          <a:rect l="0" t="0" r="0" b="0"/>
          <a:pathLst>
            <a:path>
              <a:moveTo>
                <a:pt x="0" y="16721"/>
              </a:moveTo>
              <a:lnTo>
                <a:pt x="785262" y="16721"/>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p>
      </dsp:txBody>
      <dsp:txXfrm>
        <a:off x="4863279" y="2761584"/>
        <a:ext cx="39263" cy="39263"/>
      </dsp:txXfrm>
    </dsp:sp>
    <dsp:sp modelId="{C08F7417-0615-43AA-8E6D-BFD8E1CE5193}">
      <dsp:nvSpPr>
        <dsp:cNvPr id="0" name=""/>
        <dsp:cNvSpPr/>
      </dsp:nvSpPr>
      <dsp:spPr>
        <a:xfrm>
          <a:off x="5275541" y="2371869"/>
          <a:ext cx="1640917" cy="82045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b="0" kern="1200" dirty="0">
              <a:solidFill>
                <a:srgbClr val="101020"/>
              </a:solidFill>
              <a:effectLst/>
              <a:latin typeface="Arial" pitchFamily="34" charset="0"/>
              <a:cs typeface="Arial" pitchFamily="34" charset="0"/>
            </a:rPr>
            <a:t>L aminoácidos</a:t>
          </a:r>
        </a:p>
      </dsp:txBody>
      <dsp:txXfrm>
        <a:off x="5299571" y="2395899"/>
        <a:ext cx="1592857" cy="772398"/>
      </dsp:txXfrm>
    </dsp:sp>
    <dsp:sp modelId="{55ED8439-5466-4043-86D9-D0D189E38475}">
      <dsp:nvSpPr>
        <dsp:cNvPr id="0" name=""/>
        <dsp:cNvSpPr/>
      </dsp:nvSpPr>
      <dsp:spPr>
        <a:xfrm rot="18029619">
          <a:off x="6598443" y="2209038"/>
          <a:ext cx="1291280" cy="33442"/>
        </a:xfrm>
        <a:custGeom>
          <a:avLst/>
          <a:gdLst/>
          <a:ahLst/>
          <a:cxnLst/>
          <a:rect l="0" t="0" r="0" b="0"/>
          <a:pathLst>
            <a:path>
              <a:moveTo>
                <a:pt x="0" y="16721"/>
              </a:moveTo>
              <a:lnTo>
                <a:pt x="1291280" y="16721"/>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p>
      </dsp:txBody>
      <dsp:txXfrm>
        <a:off x="7211802" y="2193477"/>
        <a:ext cx="64564" cy="64564"/>
      </dsp:txXfrm>
    </dsp:sp>
    <dsp:sp modelId="{AAC8B32A-A667-4D21-B122-E8DCCFB90D04}">
      <dsp:nvSpPr>
        <dsp:cNvPr id="0" name=""/>
        <dsp:cNvSpPr/>
      </dsp:nvSpPr>
      <dsp:spPr>
        <a:xfrm>
          <a:off x="7571709" y="1015167"/>
          <a:ext cx="1640917" cy="130850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0" kern="1200" dirty="0">
              <a:solidFill>
                <a:srgbClr val="101020"/>
              </a:solidFill>
              <a:effectLst/>
              <a:latin typeface="Arial" panose="020B0604020202020204" pitchFamily="34" charset="0"/>
              <a:cs typeface="Arial" panose="020B0604020202020204" pitchFamily="34" charset="0"/>
            </a:rPr>
            <a:t>Trasporte activo para  la absorción</a:t>
          </a:r>
        </a:p>
        <a:p>
          <a:pPr marL="0" lvl="0" indent="0" algn="ctr" defTabSz="711200">
            <a:lnSpc>
              <a:spcPct val="90000"/>
            </a:lnSpc>
            <a:spcBef>
              <a:spcPct val="0"/>
            </a:spcBef>
            <a:spcAft>
              <a:spcPct val="35000"/>
            </a:spcAft>
            <a:buNone/>
          </a:pPr>
          <a:r>
            <a:rPr lang="es-CO" sz="1600" b="0" kern="1200" dirty="0">
              <a:solidFill>
                <a:srgbClr val="101020"/>
              </a:solidFill>
              <a:effectLst/>
              <a:latin typeface="Arial" panose="020B0604020202020204" pitchFamily="34" charset="0"/>
              <a:cs typeface="Arial" panose="020B0604020202020204" pitchFamily="34" charset="0"/>
            </a:rPr>
            <a:t>TGI disfuncionante</a:t>
          </a:r>
        </a:p>
      </dsp:txBody>
      <dsp:txXfrm>
        <a:off x="7610034" y="1053492"/>
        <a:ext cx="1564267" cy="1231858"/>
      </dsp:txXfrm>
    </dsp:sp>
    <dsp:sp modelId="{52D240B1-1CE8-48D6-A03E-9C5CD2A9DD6E}">
      <dsp:nvSpPr>
        <dsp:cNvPr id="0" name=""/>
        <dsp:cNvSpPr/>
      </dsp:nvSpPr>
      <dsp:spPr>
        <a:xfrm rot="2472996">
          <a:off x="6807136" y="3056096"/>
          <a:ext cx="882428" cy="33442"/>
        </a:xfrm>
        <a:custGeom>
          <a:avLst/>
          <a:gdLst/>
          <a:ahLst/>
          <a:cxnLst/>
          <a:rect l="0" t="0" r="0" b="0"/>
          <a:pathLst>
            <a:path>
              <a:moveTo>
                <a:pt x="0" y="16721"/>
              </a:moveTo>
              <a:lnTo>
                <a:pt x="882428" y="16721"/>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dirty="0"/>
        </a:p>
      </dsp:txBody>
      <dsp:txXfrm>
        <a:off x="7226289" y="3050756"/>
        <a:ext cx="44121" cy="44121"/>
      </dsp:txXfrm>
    </dsp:sp>
    <dsp:sp modelId="{FE21E632-4550-484E-B37E-894275EA7E02}">
      <dsp:nvSpPr>
        <dsp:cNvPr id="0" name=""/>
        <dsp:cNvSpPr/>
      </dsp:nvSpPr>
      <dsp:spPr>
        <a:xfrm>
          <a:off x="7580242" y="2623716"/>
          <a:ext cx="1640917" cy="1479639"/>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b="0" kern="1200" dirty="0">
              <a:solidFill>
                <a:srgbClr val="101020"/>
              </a:solidFill>
              <a:effectLst/>
              <a:latin typeface="Arial" panose="020B0604020202020204" pitchFamily="34" charset="0"/>
              <a:cs typeface="Arial" panose="020B0604020202020204" pitchFamily="34" charset="0"/>
            </a:rPr>
            <a:t>Mayor  </a:t>
          </a:r>
          <a:r>
            <a:rPr lang="es-CO" sz="1600" b="0" kern="1200" dirty="0" err="1">
              <a:solidFill>
                <a:srgbClr val="101020"/>
              </a:solidFill>
              <a:effectLst/>
              <a:latin typeface="Arial" panose="020B0604020202020204" pitchFamily="34" charset="0"/>
              <a:cs typeface="Arial" panose="020B0604020202020204" pitchFamily="34" charset="0"/>
            </a:rPr>
            <a:t>osmolaridad</a:t>
          </a:r>
          <a:r>
            <a:rPr lang="es-CO" sz="1600" b="0" kern="1200" dirty="0">
              <a:solidFill>
                <a:srgbClr val="101020"/>
              </a:solidFill>
              <a:effectLst/>
              <a:latin typeface="Arial" panose="020B0604020202020204" pitchFamily="34" charset="0"/>
              <a:cs typeface="Arial" panose="020B0604020202020204" pitchFamily="34" charset="0"/>
            </a:rPr>
            <a:t> no disponible para admistrar vía oral (mal sabor)</a:t>
          </a:r>
        </a:p>
      </dsp:txBody>
      <dsp:txXfrm>
        <a:off x="7623579" y="2667053"/>
        <a:ext cx="1554243" cy="1392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58B27-61B0-49B7-8481-FFC260A85841}">
      <dsp:nvSpPr>
        <dsp:cNvPr id="0" name=""/>
        <dsp:cNvSpPr/>
      </dsp:nvSpPr>
      <dsp:spPr>
        <a:xfrm rot="16200000">
          <a:off x="-183950" y="273301"/>
          <a:ext cx="4696346" cy="4149742"/>
        </a:xfrm>
        <a:prstGeom prst="flowChartManualOperation">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s-CO" sz="2800" b="1" kern="1200" cap="none" spc="0" dirty="0">
              <a:ln w="18000">
                <a:prstDash val="solid"/>
                <a:miter lim="800000"/>
              </a:ln>
              <a:solidFill>
                <a:schemeClr val="bg1"/>
              </a:solidFill>
              <a:effectLst/>
              <a:latin typeface="Arial" panose="020B0604020202020204" pitchFamily="34" charset="0"/>
              <a:cs typeface="Arial" panose="020B0604020202020204" pitchFamily="34" charset="0"/>
            </a:rPr>
            <a:t>AGP</a:t>
          </a:r>
        </a:p>
        <a:p>
          <a:pPr marL="285750" lvl="1" indent="-285750" algn="l" defTabSz="1244600">
            <a:lnSpc>
              <a:spcPct val="90000"/>
            </a:lnSpc>
            <a:spcBef>
              <a:spcPct val="0"/>
            </a:spcBef>
            <a:spcAft>
              <a:spcPct val="15000"/>
            </a:spcAft>
            <a:buChar char="•"/>
          </a:pPr>
          <a:r>
            <a:rPr lang="es-CO" sz="2800" b="0" kern="1200" dirty="0">
              <a:solidFill>
                <a:schemeClr val="bg1"/>
              </a:solidFill>
              <a:latin typeface="Arial" panose="020B0604020202020204" pitchFamily="34" charset="0"/>
              <a:cs typeface="Arial" panose="020B0604020202020204" pitchFamily="34" charset="0"/>
            </a:rPr>
            <a:t>Aceite maíz.</a:t>
          </a:r>
        </a:p>
        <a:p>
          <a:pPr marL="285750" lvl="1" indent="-285750" algn="l" defTabSz="1244600">
            <a:lnSpc>
              <a:spcPct val="90000"/>
            </a:lnSpc>
            <a:spcBef>
              <a:spcPct val="0"/>
            </a:spcBef>
            <a:spcAft>
              <a:spcPct val="15000"/>
            </a:spcAft>
            <a:buChar char="•"/>
          </a:pPr>
          <a:r>
            <a:rPr lang="es-CO" sz="2800" b="0" kern="1200" dirty="0">
              <a:solidFill>
                <a:schemeClr val="bg1"/>
              </a:solidFill>
              <a:latin typeface="Arial" panose="020B0604020202020204" pitchFamily="34" charset="0"/>
              <a:cs typeface="Arial" panose="020B0604020202020204" pitchFamily="34" charset="0"/>
            </a:rPr>
            <a:t>Nueces.</a:t>
          </a:r>
        </a:p>
        <a:p>
          <a:pPr marL="285750" lvl="1" indent="-285750" algn="l" defTabSz="1244600">
            <a:lnSpc>
              <a:spcPct val="90000"/>
            </a:lnSpc>
            <a:spcBef>
              <a:spcPct val="0"/>
            </a:spcBef>
            <a:spcAft>
              <a:spcPct val="15000"/>
            </a:spcAft>
            <a:buChar char="•"/>
          </a:pPr>
          <a:r>
            <a:rPr lang="es-CO" sz="2800" b="0" kern="1200" dirty="0">
              <a:solidFill>
                <a:schemeClr val="bg1"/>
              </a:solidFill>
              <a:latin typeface="Arial" panose="020B0604020202020204" pitchFamily="34" charset="0"/>
              <a:cs typeface="Arial" panose="020B0604020202020204" pitchFamily="34" charset="0"/>
            </a:rPr>
            <a:t>Aceite linaza.</a:t>
          </a:r>
        </a:p>
        <a:p>
          <a:pPr marL="285750" lvl="1" indent="-285750" algn="l" defTabSz="1244600">
            <a:lnSpc>
              <a:spcPct val="90000"/>
            </a:lnSpc>
            <a:spcBef>
              <a:spcPct val="0"/>
            </a:spcBef>
            <a:spcAft>
              <a:spcPct val="15000"/>
            </a:spcAft>
            <a:buChar char="•"/>
          </a:pPr>
          <a:r>
            <a:rPr lang="es-CO" sz="2800" b="0" kern="1200" dirty="0">
              <a:solidFill>
                <a:schemeClr val="bg1"/>
              </a:solidFill>
              <a:latin typeface="Arial" panose="020B0604020202020204" pitchFamily="34" charset="0"/>
              <a:cs typeface="Arial" panose="020B0604020202020204" pitchFamily="34" charset="0"/>
            </a:rPr>
            <a:t>Semillas de girasol.</a:t>
          </a:r>
        </a:p>
        <a:p>
          <a:pPr marL="285750" lvl="1" indent="-285750" algn="l" defTabSz="1244600">
            <a:lnSpc>
              <a:spcPct val="90000"/>
            </a:lnSpc>
            <a:spcBef>
              <a:spcPct val="0"/>
            </a:spcBef>
            <a:spcAft>
              <a:spcPct val="15000"/>
            </a:spcAft>
            <a:buChar char="•"/>
          </a:pPr>
          <a:r>
            <a:rPr lang="es-CO" sz="2800" b="0" kern="1200" dirty="0">
              <a:solidFill>
                <a:schemeClr val="bg1"/>
              </a:solidFill>
              <a:latin typeface="Arial" panose="020B0604020202020204" pitchFamily="34" charset="0"/>
              <a:cs typeface="Arial" panose="020B0604020202020204" pitchFamily="34" charset="0"/>
            </a:rPr>
            <a:t>Aceite soya.</a:t>
          </a:r>
        </a:p>
        <a:p>
          <a:pPr marL="285750" lvl="1" indent="-285750" algn="l" defTabSz="1422400">
            <a:lnSpc>
              <a:spcPct val="90000"/>
            </a:lnSpc>
            <a:spcBef>
              <a:spcPct val="0"/>
            </a:spcBef>
            <a:spcAft>
              <a:spcPct val="15000"/>
            </a:spcAft>
            <a:buChar char="•"/>
          </a:pPr>
          <a:endParaRPr lang="es-CO" sz="3200" kern="1200" dirty="0">
            <a:latin typeface="Arial Narrow" pitchFamily="34" charset="0"/>
          </a:endParaRPr>
        </a:p>
        <a:p>
          <a:pPr marL="285750" lvl="1" indent="-285750" algn="l" defTabSz="1422400">
            <a:lnSpc>
              <a:spcPct val="90000"/>
            </a:lnSpc>
            <a:spcBef>
              <a:spcPct val="0"/>
            </a:spcBef>
            <a:spcAft>
              <a:spcPct val="15000"/>
            </a:spcAft>
            <a:buChar char="•"/>
          </a:pPr>
          <a:endParaRPr lang="es-CO" sz="3200" kern="1200" dirty="0">
            <a:latin typeface="Arial Narrow" pitchFamily="34" charset="0"/>
          </a:endParaRPr>
        </a:p>
        <a:p>
          <a:pPr marL="285750" lvl="1" indent="-285750" algn="l" defTabSz="1422400">
            <a:lnSpc>
              <a:spcPct val="90000"/>
            </a:lnSpc>
            <a:spcBef>
              <a:spcPct val="0"/>
            </a:spcBef>
            <a:spcAft>
              <a:spcPct val="15000"/>
            </a:spcAft>
            <a:buChar char="•"/>
          </a:pPr>
          <a:endParaRPr lang="es-CO" sz="3200" kern="1200" dirty="0">
            <a:latin typeface="Arial Narrow" pitchFamily="34" charset="0"/>
          </a:endParaRPr>
        </a:p>
        <a:p>
          <a:pPr marL="285750" lvl="1" indent="-285750" algn="l" defTabSz="1422400">
            <a:lnSpc>
              <a:spcPct val="90000"/>
            </a:lnSpc>
            <a:spcBef>
              <a:spcPct val="0"/>
            </a:spcBef>
            <a:spcAft>
              <a:spcPct val="15000"/>
            </a:spcAft>
            <a:buChar char="•"/>
          </a:pPr>
          <a:endParaRPr lang="es-CO" sz="3200" kern="1200" dirty="0">
            <a:latin typeface="Arial Narrow" pitchFamily="34" charset="0"/>
          </a:endParaRPr>
        </a:p>
        <a:p>
          <a:pPr marL="285750" lvl="1" indent="-285750" algn="l" defTabSz="1422400">
            <a:lnSpc>
              <a:spcPct val="90000"/>
            </a:lnSpc>
            <a:spcBef>
              <a:spcPct val="0"/>
            </a:spcBef>
            <a:spcAft>
              <a:spcPct val="15000"/>
            </a:spcAft>
            <a:buChar char="•"/>
          </a:pPr>
          <a:endParaRPr lang="es-CO" sz="3200" kern="1200" dirty="0">
            <a:latin typeface="Arial Narrow" pitchFamily="34" charset="0"/>
          </a:endParaRPr>
        </a:p>
        <a:p>
          <a:pPr marL="285750" lvl="1" indent="-285750" algn="l" defTabSz="1422400">
            <a:lnSpc>
              <a:spcPct val="90000"/>
            </a:lnSpc>
            <a:spcBef>
              <a:spcPct val="0"/>
            </a:spcBef>
            <a:spcAft>
              <a:spcPct val="15000"/>
            </a:spcAft>
            <a:buChar char="•"/>
          </a:pPr>
          <a:endParaRPr lang="es-CO" sz="3200" kern="1200" dirty="0">
            <a:latin typeface="Arial Narrow" pitchFamily="34" charset="0"/>
          </a:endParaRPr>
        </a:p>
      </dsp:txBody>
      <dsp:txXfrm rot="5400000">
        <a:off x="89352" y="939268"/>
        <a:ext cx="4149742" cy="2817808"/>
      </dsp:txXfrm>
    </dsp:sp>
    <dsp:sp modelId="{8B388ACE-5D8E-4BD4-B19D-A7E8A72D8E78}">
      <dsp:nvSpPr>
        <dsp:cNvPr id="0" name=""/>
        <dsp:cNvSpPr/>
      </dsp:nvSpPr>
      <dsp:spPr>
        <a:xfrm rot="16200000">
          <a:off x="4191985" y="273301"/>
          <a:ext cx="4696346" cy="4149742"/>
        </a:xfrm>
        <a:prstGeom prst="flowChartManualOperation">
          <a:avLst/>
        </a:prstGeom>
        <a:gradFill rotWithShape="0">
          <a:gsLst>
            <a:gs pos="0">
              <a:schemeClr val="accent1">
                <a:shade val="50000"/>
                <a:hueOff val="334258"/>
                <a:satOff val="8955"/>
                <a:lumOff val="39453"/>
                <a:alphaOff val="0"/>
                <a:satMod val="103000"/>
                <a:lumMod val="102000"/>
                <a:tint val="94000"/>
              </a:schemeClr>
            </a:gs>
            <a:gs pos="50000">
              <a:schemeClr val="accent1">
                <a:shade val="50000"/>
                <a:hueOff val="334258"/>
                <a:satOff val="8955"/>
                <a:lumOff val="39453"/>
                <a:alphaOff val="0"/>
                <a:satMod val="110000"/>
                <a:lumMod val="100000"/>
                <a:shade val="100000"/>
              </a:schemeClr>
            </a:gs>
            <a:gs pos="100000">
              <a:schemeClr val="accent1">
                <a:shade val="50000"/>
                <a:hueOff val="334258"/>
                <a:satOff val="8955"/>
                <a:lumOff val="394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a:lnSpc>
              <a:spcPct val="90000"/>
            </a:lnSpc>
            <a:spcBef>
              <a:spcPct val="0"/>
            </a:spcBef>
            <a:spcAft>
              <a:spcPct val="35000"/>
            </a:spcAft>
            <a:buNone/>
          </a:pPr>
          <a:r>
            <a:rPr lang="es-CO" sz="2800" b="1" kern="1200" cap="none" spc="0" dirty="0">
              <a:ln w="18000">
                <a:prstDash val="solid"/>
                <a:miter lim="800000"/>
              </a:ln>
              <a:solidFill>
                <a:srgbClr val="101020"/>
              </a:solidFill>
              <a:effectLst/>
              <a:latin typeface="Arial" panose="020B0604020202020204" pitchFamily="34" charset="0"/>
              <a:cs typeface="Arial" panose="020B0604020202020204" pitchFamily="34" charset="0"/>
            </a:rPr>
            <a:t>AGM</a:t>
          </a:r>
          <a:endParaRPr lang="es-CO" sz="2800" b="1" kern="1200" cap="none" spc="-150" dirty="0">
            <a:ln w="18000">
              <a:prstDash val="solid"/>
              <a:miter lim="800000"/>
            </a:ln>
            <a:solidFill>
              <a:srgbClr val="101020"/>
            </a:solidFill>
            <a:effectLst/>
            <a:latin typeface="Arial" panose="020B0604020202020204" pitchFamily="34" charset="0"/>
            <a:cs typeface="Arial" panose="020B0604020202020204" pitchFamily="34" charset="0"/>
          </a:endParaRPr>
        </a:p>
        <a:p>
          <a:pPr marL="285750" lvl="1" indent="-285750" algn="l" defTabSz="1244600">
            <a:lnSpc>
              <a:spcPct val="90000"/>
            </a:lnSpc>
            <a:spcBef>
              <a:spcPct val="0"/>
            </a:spcBef>
            <a:spcAft>
              <a:spcPct val="15000"/>
            </a:spcAft>
            <a:buChar char="•"/>
          </a:pPr>
          <a:r>
            <a:rPr lang="es-CO" sz="2800" b="0" kern="1200" dirty="0">
              <a:solidFill>
                <a:srgbClr val="101020"/>
              </a:solidFill>
              <a:effectLst/>
              <a:latin typeface="Arial" panose="020B0604020202020204" pitchFamily="34" charset="0"/>
              <a:cs typeface="Arial" panose="020B0604020202020204" pitchFamily="34" charset="0"/>
            </a:rPr>
            <a:t>Aceite cá</a:t>
          </a:r>
          <a:r>
            <a:rPr lang="es-CO" sz="2800" b="0" kern="1200" dirty="0">
              <a:solidFill>
                <a:srgbClr val="101020"/>
              </a:solidFill>
              <a:latin typeface="Arial" panose="020B0604020202020204" pitchFamily="34" charset="0"/>
              <a:cs typeface="Arial" panose="020B0604020202020204" pitchFamily="34" charset="0"/>
            </a:rPr>
            <a:t>rtamo.</a:t>
          </a:r>
        </a:p>
        <a:p>
          <a:pPr marL="285750" lvl="1" indent="-285750" algn="l" defTabSz="1244600">
            <a:lnSpc>
              <a:spcPct val="90000"/>
            </a:lnSpc>
            <a:spcBef>
              <a:spcPct val="0"/>
            </a:spcBef>
            <a:spcAft>
              <a:spcPct val="15000"/>
            </a:spcAft>
            <a:buChar char="•"/>
          </a:pPr>
          <a:r>
            <a:rPr lang="es-CO" sz="2800" b="0" kern="1200" dirty="0">
              <a:solidFill>
                <a:srgbClr val="101020"/>
              </a:solidFill>
              <a:latin typeface="Arial" panose="020B0604020202020204" pitchFamily="34" charset="0"/>
              <a:cs typeface="Arial" panose="020B0604020202020204" pitchFamily="34" charset="0"/>
            </a:rPr>
            <a:t>Aceite de canola.</a:t>
          </a:r>
        </a:p>
        <a:p>
          <a:pPr marL="285750" lvl="1" indent="-285750" algn="l" defTabSz="1244600">
            <a:lnSpc>
              <a:spcPct val="90000"/>
            </a:lnSpc>
            <a:spcBef>
              <a:spcPct val="0"/>
            </a:spcBef>
            <a:spcAft>
              <a:spcPct val="15000"/>
            </a:spcAft>
            <a:buChar char="•"/>
          </a:pPr>
          <a:r>
            <a:rPr lang="es-CO" sz="2800" b="0" kern="1200" dirty="0">
              <a:solidFill>
                <a:srgbClr val="101020"/>
              </a:solidFill>
              <a:latin typeface="Arial" panose="020B0604020202020204" pitchFamily="34" charset="0"/>
              <a:cs typeface="Arial" panose="020B0604020202020204" pitchFamily="34" charset="0"/>
            </a:rPr>
            <a:t>Aguacate.</a:t>
          </a:r>
        </a:p>
        <a:p>
          <a:pPr marL="285750" lvl="1" indent="-285750" algn="l" defTabSz="1244600">
            <a:lnSpc>
              <a:spcPct val="90000"/>
            </a:lnSpc>
            <a:spcBef>
              <a:spcPct val="0"/>
            </a:spcBef>
            <a:spcAft>
              <a:spcPct val="15000"/>
            </a:spcAft>
            <a:buChar char="•"/>
          </a:pPr>
          <a:r>
            <a:rPr lang="es-CO" sz="2800" b="0" kern="1200" dirty="0">
              <a:solidFill>
                <a:srgbClr val="101020"/>
              </a:solidFill>
              <a:latin typeface="Arial" panose="020B0604020202020204" pitchFamily="34" charset="0"/>
              <a:cs typeface="Arial" panose="020B0604020202020204" pitchFamily="34" charset="0"/>
            </a:rPr>
            <a:t>Aceite de oliva.</a:t>
          </a:r>
        </a:p>
        <a:p>
          <a:pPr marL="285750" lvl="1" indent="-285750" algn="l" defTabSz="1244600">
            <a:lnSpc>
              <a:spcPct val="90000"/>
            </a:lnSpc>
            <a:spcBef>
              <a:spcPct val="0"/>
            </a:spcBef>
            <a:spcAft>
              <a:spcPct val="15000"/>
            </a:spcAft>
            <a:buChar char="•"/>
          </a:pPr>
          <a:r>
            <a:rPr lang="es-CO" sz="2800" b="0" kern="1200" dirty="0">
              <a:solidFill>
                <a:srgbClr val="101020"/>
              </a:solidFill>
              <a:latin typeface="Arial" panose="020B0604020202020204" pitchFamily="34" charset="0"/>
              <a:cs typeface="Arial" panose="020B0604020202020204" pitchFamily="34" charset="0"/>
            </a:rPr>
            <a:t>Aceite de ajonjolí.</a:t>
          </a:r>
        </a:p>
      </dsp:txBody>
      <dsp:txXfrm rot="5400000">
        <a:off x="4465287" y="939268"/>
        <a:ext cx="4149742" cy="2817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19815-7736-43EA-A81C-798A9E33403A}">
      <dsp:nvSpPr>
        <dsp:cNvPr id="0" name=""/>
        <dsp:cNvSpPr/>
      </dsp:nvSpPr>
      <dsp:spPr>
        <a:xfrm rot="16200000">
          <a:off x="-38470" y="38470"/>
          <a:ext cx="4407109" cy="4330167"/>
        </a:xfrm>
        <a:prstGeom prst="flowChartManualOperation">
          <a:avLst/>
        </a:prstGeom>
        <a:solidFill>
          <a:srgbClr val="3D71A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s-CO" sz="2000" b="1" kern="1200" cap="none" spc="0" dirty="0">
              <a:ln w="18000">
                <a:prstDash val="solid"/>
                <a:miter lim="800000"/>
              </a:ln>
              <a:solidFill>
                <a:schemeClr val="bg1"/>
              </a:solidFill>
              <a:effectLst/>
              <a:latin typeface="Arial" panose="020B0604020202020204" pitchFamily="34" charset="0"/>
              <a:cs typeface="Arial" panose="020B0604020202020204" pitchFamily="34" charset="0"/>
            </a:rPr>
            <a:t>TCM</a:t>
          </a:r>
        </a:p>
        <a:p>
          <a:pPr marL="171450" lvl="1" indent="-171450" algn="just" defTabSz="800100">
            <a:lnSpc>
              <a:spcPct val="90000"/>
            </a:lnSpc>
            <a:spcBef>
              <a:spcPct val="0"/>
            </a:spcBef>
            <a:spcAft>
              <a:spcPct val="15000"/>
            </a:spcAft>
            <a:buChar char="•"/>
          </a:pPr>
          <a:r>
            <a:rPr lang="es-CO" sz="1800" b="1" kern="1200" dirty="0">
              <a:solidFill>
                <a:schemeClr val="bg1"/>
              </a:solidFill>
              <a:effectLst/>
              <a:latin typeface="Arial" panose="020B0604020202020204" pitchFamily="34" charset="0"/>
              <a:cs typeface="Arial" panose="020B0604020202020204" pitchFamily="34" charset="0"/>
            </a:rPr>
            <a:t>Aceite  de coco</a:t>
          </a:r>
        </a:p>
        <a:p>
          <a:pPr marL="171450" lvl="1" indent="-171450" algn="just" defTabSz="800100">
            <a:lnSpc>
              <a:spcPct val="90000"/>
            </a:lnSpc>
            <a:spcBef>
              <a:spcPct val="0"/>
            </a:spcBef>
            <a:spcAft>
              <a:spcPct val="15000"/>
            </a:spcAft>
            <a:buChar char="•"/>
          </a:pPr>
          <a:r>
            <a:rPr lang="es-CO" sz="1800" b="1" kern="1200" dirty="0">
              <a:solidFill>
                <a:schemeClr val="bg1"/>
              </a:solidFill>
              <a:effectLst/>
              <a:latin typeface="Arial" panose="020B0604020202020204" pitchFamily="34" charset="0"/>
              <a:cs typeface="Arial" panose="020B0604020202020204" pitchFamily="34" charset="0"/>
            </a:rPr>
            <a:t>Aceite de palma                                                                                                                                                                                          </a:t>
          </a:r>
        </a:p>
        <a:p>
          <a:pPr marL="171450" lvl="1" indent="-171450" algn="just" defTabSz="800100">
            <a:lnSpc>
              <a:spcPct val="90000"/>
            </a:lnSpc>
            <a:spcBef>
              <a:spcPct val="0"/>
            </a:spcBef>
            <a:spcAft>
              <a:spcPct val="15000"/>
            </a:spcAft>
            <a:buChar char="•"/>
          </a:pPr>
          <a:endParaRPr lang="es-CO" sz="1800" b="1" kern="1200" dirty="0">
            <a:solidFill>
              <a:schemeClr val="bg1"/>
            </a:solidFill>
            <a:effectLst/>
            <a:latin typeface="Arial" panose="020B0604020202020204" pitchFamily="34" charset="0"/>
            <a:cs typeface="Arial" panose="020B0604020202020204" pitchFamily="34" charset="0"/>
          </a:endParaRPr>
        </a:p>
        <a:p>
          <a:pPr marL="171450" lvl="1" indent="-171450" algn="just" defTabSz="800100">
            <a:lnSpc>
              <a:spcPct val="90000"/>
            </a:lnSpc>
            <a:spcBef>
              <a:spcPct val="0"/>
            </a:spcBef>
            <a:spcAft>
              <a:spcPct val="15000"/>
            </a:spcAft>
            <a:buChar char="•"/>
          </a:pPr>
          <a:r>
            <a:rPr lang="es-CO" sz="1800" b="0" kern="1200" dirty="0">
              <a:solidFill>
                <a:schemeClr val="bg1"/>
              </a:solidFill>
              <a:effectLst/>
              <a:latin typeface="Arial" panose="020B0604020202020204" pitchFamily="34" charset="0"/>
              <a:cs typeface="Arial" panose="020B0604020202020204" pitchFamily="34" charset="0"/>
            </a:rPr>
            <a:t>No requiere enzimas pancreáticas      o sales biliares, no requiere </a:t>
          </a:r>
          <a:r>
            <a:rPr lang="es-CO" sz="2000" b="0" kern="1200" dirty="0">
              <a:solidFill>
                <a:schemeClr val="bg1"/>
              </a:solidFill>
              <a:latin typeface="Arial" panose="020B0604020202020204" pitchFamily="34" charset="0"/>
              <a:cs typeface="Arial" panose="020B0604020202020204" pitchFamily="34" charset="0"/>
            </a:rPr>
            <a:t>carnitina.</a:t>
          </a:r>
          <a:r>
            <a:rPr lang="es-CO" sz="2000" b="0" kern="1200" dirty="0">
              <a:solidFill>
                <a:srgbClr val="002060"/>
              </a:solidFill>
              <a:latin typeface="Arial" panose="020B0604020202020204" pitchFamily="34" charset="0"/>
              <a:cs typeface="Arial" panose="020B0604020202020204" pitchFamily="34" charset="0"/>
            </a:rPr>
            <a:t> </a:t>
          </a:r>
        </a:p>
        <a:p>
          <a:pPr marL="285750" lvl="1" indent="-285750" algn="l" defTabSz="1422400">
            <a:lnSpc>
              <a:spcPct val="90000"/>
            </a:lnSpc>
            <a:spcBef>
              <a:spcPct val="0"/>
            </a:spcBef>
            <a:spcAft>
              <a:spcPct val="15000"/>
            </a:spcAft>
            <a:buChar char="•"/>
          </a:pPr>
          <a:endParaRPr lang="es-CO" sz="3200" kern="1200" dirty="0">
            <a:solidFill>
              <a:srgbClr val="002060"/>
            </a:solidFill>
            <a:latin typeface="Arial" panose="020B0604020202020204" pitchFamily="34" charset="0"/>
            <a:cs typeface="Arial" panose="020B0604020202020204" pitchFamily="34" charset="0"/>
          </a:endParaRPr>
        </a:p>
        <a:p>
          <a:pPr marL="285750" lvl="1" indent="-285750" algn="l" defTabSz="1422400">
            <a:lnSpc>
              <a:spcPct val="90000"/>
            </a:lnSpc>
            <a:spcBef>
              <a:spcPct val="0"/>
            </a:spcBef>
            <a:spcAft>
              <a:spcPct val="15000"/>
            </a:spcAft>
            <a:buChar char="•"/>
          </a:pPr>
          <a:endParaRPr lang="es-CO" sz="3200" kern="1200" dirty="0">
            <a:solidFill>
              <a:srgbClr val="002060"/>
            </a:solidFill>
            <a:latin typeface="Arial" panose="020B0604020202020204" pitchFamily="34" charset="0"/>
            <a:cs typeface="Arial" panose="020B0604020202020204" pitchFamily="34" charset="0"/>
          </a:endParaRPr>
        </a:p>
        <a:p>
          <a:pPr marL="285750" lvl="1" indent="-285750" algn="l" defTabSz="1422400">
            <a:lnSpc>
              <a:spcPct val="90000"/>
            </a:lnSpc>
            <a:spcBef>
              <a:spcPct val="0"/>
            </a:spcBef>
            <a:spcAft>
              <a:spcPct val="15000"/>
            </a:spcAft>
            <a:buChar char="•"/>
          </a:pPr>
          <a:endParaRPr lang="es-CO" sz="3200" kern="1200" dirty="0">
            <a:solidFill>
              <a:srgbClr val="002060"/>
            </a:solidFill>
            <a:latin typeface="Arial" panose="020B0604020202020204" pitchFamily="34" charset="0"/>
            <a:cs typeface="Arial" panose="020B0604020202020204" pitchFamily="34" charset="0"/>
          </a:endParaRPr>
        </a:p>
        <a:p>
          <a:pPr marL="285750" lvl="1" indent="-285750" algn="l" defTabSz="1422400">
            <a:lnSpc>
              <a:spcPct val="90000"/>
            </a:lnSpc>
            <a:spcBef>
              <a:spcPct val="0"/>
            </a:spcBef>
            <a:spcAft>
              <a:spcPct val="15000"/>
            </a:spcAft>
            <a:buChar char="•"/>
          </a:pPr>
          <a:endParaRPr lang="es-CO" sz="3200" kern="1200" dirty="0">
            <a:solidFill>
              <a:srgbClr val="002060"/>
            </a:solidFill>
            <a:latin typeface="Arial" panose="020B0604020202020204" pitchFamily="34" charset="0"/>
            <a:cs typeface="Arial" panose="020B0604020202020204" pitchFamily="34" charset="0"/>
          </a:endParaRPr>
        </a:p>
        <a:p>
          <a:pPr marL="285750" lvl="1" indent="-285750" algn="l" defTabSz="1422400">
            <a:lnSpc>
              <a:spcPct val="90000"/>
            </a:lnSpc>
            <a:spcBef>
              <a:spcPct val="0"/>
            </a:spcBef>
            <a:spcAft>
              <a:spcPct val="15000"/>
            </a:spcAft>
            <a:buChar char="•"/>
          </a:pPr>
          <a:endParaRPr lang="es-CO" sz="3200" kern="1200" dirty="0">
            <a:solidFill>
              <a:srgbClr val="002060"/>
            </a:solidFill>
            <a:latin typeface="Arial" panose="020B0604020202020204" pitchFamily="34" charset="0"/>
            <a:cs typeface="Arial" panose="020B0604020202020204" pitchFamily="34" charset="0"/>
          </a:endParaRPr>
        </a:p>
        <a:p>
          <a:pPr marL="285750" lvl="1" indent="-285750" algn="l" defTabSz="1422400">
            <a:lnSpc>
              <a:spcPct val="90000"/>
            </a:lnSpc>
            <a:spcBef>
              <a:spcPct val="0"/>
            </a:spcBef>
            <a:spcAft>
              <a:spcPct val="15000"/>
            </a:spcAft>
            <a:buChar char="•"/>
          </a:pPr>
          <a:endParaRPr lang="es-CO" sz="3200" kern="1200" dirty="0">
            <a:solidFill>
              <a:srgbClr val="002060"/>
            </a:solidFill>
            <a:latin typeface="Arial" panose="020B0604020202020204" pitchFamily="34" charset="0"/>
            <a:cs typeface="Arial" panose="020B0604020202020204" pitchFamily="34" charset="0"/>
          </a:endParaRPr>
        </a:p>
      </dsp:txBody>
      <dsp:txXfrm rot="5400000">
        <a:off x="1" y="881421"/>
        <a:ext cx="4330167" cy="2644265"/>
      </dsp:txXfrm>
    </dsp:sp>
    <dsp:sp modelId="{8477C964-9C1F-4034-B66F-0DE09A95F519}">
      <dsp:nvSpPr>
        <dsp:cNvPr id="0" name=""/>
        <dsp:cNvSpPr/>
      </dsp:nvSpPr>
      <dsp:spPr>
        <a:xfrm rot="16200000">
          <a:off x="4620960" y="38470"/>
          <a:ext cx="4407109" cy="4330167"/>
        </a:xfrm>
        <a:prstGeom prst="flowChartManualOperation">
          <a:avLst/>
        </a:prstGeom>
        <a:solidFill>
          <a:srgbClr val="BCD1EB"/>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s-CO" sz="2000" b="1" kern="1200" cap="none" spc="0" dirty="0">
              <a:ln w="18000">
                <a:prstDash val="solid"/>
                <a:miter lim="800000"/>
              </a:ln>
              <a:solidFill>
                <a:srgbClr val="101020"/>
              </a:solidFill>
              <a:effectLst/>
              <a:latin typeface="Arial" panose="020B0604020202020204" pitchFamily="34" charset="0"/>
              <a:cs typeface="Arial" panose="020B0604020202020204" pitchFamily="34" charset="0"/>
            </a:rPr>
            <a:t>LÍPIDOS ESTRUCTURADOS</a:t>
          </a:r>
        </a:p>
        <a:p>
          <a:pPr marL="228600" lvl="1" indent="-228600" algn="l" defTabSz="889000">
            <a:lnSpc>
              <a:spcPct val="90000"/>
            </a:lnSpc>
            <a:spcBef>
              <a:spcPct val="0"/>
            </a:spcBef>
            <a:spcAft>
              <a:spcPct val="15000"/>
            </a:spcAft>
            <a:buChar char="•"/>
          </a:pPr>
          <a:endParaRPr lang="es-CO" sz="2000" kern="1200" dirty="0">
            <a:solidFill>
              <a:srgbClr val="101020"/>
            </a:solidFill>
            <a:effectLst/>
            <a:latin typeface="Arial" panose="020B0604020202020204" pitchFamily="34" charset="0"/>
            <a:cs typeface="Arial" panose="020B0604020202020204" pitchFamily="34" charset="0"/>
          </a:endParaRPr>
        </a:p>
        <a:p>
          <a:pPr marL="228600" lvl="1" indent="-228600" algn="l" defTabSz="889000">
            <a:lnSpc>
              <a:spcPct val="90000"/>
            </a:lnSpc>
            <a:spcBef>
              <a:spcPct val="0"/>
            </a:spcBef>
            <a:spcAft>
              <a:spcPct val="15000"/>
            </a:spcAft>
            <a:buChar char="•"/>
          </a:pPr>
          <a:r>
            <a:rPr lang="es-CO" sz="2000" b="0" kern="1200" dirty="0">
              <a:solidFill>
                <a:srgbClr val="101020"/>
              </a:solidFill>
              <a:effectLst/>
              <a:latin typeface="Arial" panose="020B0604020202020204" pitchFamily="34" charset="0"/>
              <a:cs typeface="Arial" panose="020B0604020202020204" pitchFamily="34" charset="0"/>
            </a:rPr>
            <a:t>Mezcla de TCM y  ácidos graso poliinsaturados, se reesterifican al azar y dan lugar a un triglicérido con ácidos grasos deseados  (colestasis</a:t>
          </a:r>
          <a:r>
            <a:rPr lang="es-CO" sz="2000" b="0" kern="1200" dirty="0">
              <a:solidFill>
                <a:srgbClr val="101020"/>
              </a:solidFill>
              <a:latin typeface="Arial" panose="020B0604020202020204" pitchFamily="34" charset="0"/>
              <a:cs typeface="Arial" panose="020B0604020202020204" pitchFamily="34" charset="0"/>
            </a:rPr>
            <a:t>).</a:t>
          </a:r>
          <a:endParaRPr lang="es-CO" sz="2000" b="0" kern="1200" dirty="0">
            <a:effectLst/>
            <a:latin typeface="Arial Narrow" panose="020B0606020202030204" pitchFamily="34" charset="0"/>
            <a:cs typeface="Arial" panose="020B0604020202020204" pitchFamily="34" charset="0"/>
          </a:endParaRPr>
        </a:p>
      </dsp:txBody>
      <dsp:txXfrm rot="5400000">
        <a:off x="4659431" y="881421"/>
        <a:ext cx="4330167" cy="26442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4CB67-2D6C-4B70-8B6E-66768F786647}">
      <dsp:nvSpPr>
        <dsp:cNvPr id="0" name=""/>
        <dsp:cNvSpPr/>
      </dsp:nvSpPr>
      <dsp:spPr>
        <a:xfrm>
          <a:off x="2877891" y="-72056"/>
          <a:ext cx="1619414" cy="1710800"/>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bg1"/>
              </a:solidFill>
              <a:latin typeface="Arial" panose="020B0604020202020204" pitchFamily="34" charset="0"/>
              <a:cs typeface="Arial" panose="020B0604020202020204" pitchFamily="34" charset="0"/>
            </a:rPr>
            <a:t>Complejidad de Nutrientes</a:t>
          </a:r>
          <a:endParaRPr lang="es-CO" sz="1500" kern="1200" dirty="0">
            <a:solidFill>
              <a:schemeClr val="bg1"/>
            </a:solidFill>
            <a:latin typeface="Arial" panose="020B0604020202020204" pitchFamily="34" charset="0"/>
            <a:cs typeface="Arial" panose="020B0604020202020204" pitchFamily="34" charset="0"/>
          </a:endParaRPr>
        </a:p>
      </dsp:txBody>
      <dsp:txXfrm>
        <a:off x="3115049" y="178485"/>
        <a:ext cx="1145098" cy="1209718"/>
      </dsp:txXfrm>
    </dsp:sp>
    <dsp:sp modelId="{852A6BE0-D733-468B-A8A7-7FAEC0BA2B89}">
      <dsp:nvSpPr>
        <dsp:cNvPr id="0" name=""/>
        <dsp:cNvSpPr/>
      </dsp:nvSpPr>
      <dsp:spPr>
        <a:xfrm rot="2160000">
          <a:off x="4441484" y="1208399"/>
          <a:ext cx="360866" cy="507533"/>
        </a:xfrm>
        <a:prstGeom prst="rightArrow">
          <a:avLst>
            <a:gd name="adj1" fmla="val 60000"/>
            <a:gd name="adj2" fmla="val 50000"/>
          </a:avLst>
        </a:prstGeom>
        <a:solidFill>
          <a:schemeClr val="bg2">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s-CO" sz="2100" kern="1200">
            <a:solidFill>
              <a:schemeClr val="bg1"/>
            </a:solidFill>
          </a:endParaRPr>
        </a:p>
      </dsp:txBody>
      <dsp:txXfrm>
        <a:off x="4451822" y="1278089"/>
        <a:ext cx="252606" cy="304519"/>
      </dsp:txXfrm>
    </dsp:sp>
    <dsp:sp modelId="{9980A0E8-E884-413D-9C6D-3933251E9AE5}">
      <dsp:nvSpPr>
        <dsp:cNvPr id="0" name=""/>
        <dsp:cNvSpPr/>
      </dsp:nvSpPr>
      <dsp:spPr>
        <a:xfrm>
          <a:off x="4762002" y="1358330"/>
          <a:ext cx="1503801" cy="150380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solidFill>
              <a:latin typeface="Arial" panose="020B0604020202020204" pitchFamily="34" charset="0"/>
              <a:cs typeface="Arial" panose="020B0604020202020204" pitchFamily="34" charset="0"/>
            </a:rPr>
            <a:t>Contenido Proteico</a:t>
          </a:r>
          <a:endParaRPr lang="es-CO" sz="1600" kern="1200" dirty="0">
            <a:solidFill>
              <a:schemeClr val="tx1"/>
            </a:solidFill>
            <a:latin typeface="Arial" panose="020B0604020202020204" pitchFamily="34" charset="0"/>
            <a:cs typeface="Arial" panose="020B0604020202020204" pitchFamily="34" charset="0"/>
          </a:endParaRPr>
        </a:p>
      </dsp:txBody>
      <dsp:txXfrm>
        <a:off x="4982229" y="1578557"/>
        <a:ext cx="1063347" cy="1063347"/>
      </dsp:txXfrm>
    </dsp:sp>
    <dsp:sp modelId="{0871BE39-5FFF-4ABF-88FE-1E5713A38C4A}">
      <dsp:nvSpPr>
        <dsp:cNvPr id="0" name=""/>
        <dsp:cNvSpPr/>
      </dsp:nvSpPr>
      <dsp:spPr>
        <a:xfrm rot="6480000">
          <a:off x="4968890" y="2919189"/>
          <a:ext cx="399426" cy="50753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s-CO" sz="2100" kern="1200"/>
        </a:p>
      </dsp:txBody>
      <dsp:txXfrm rot="10800000">
        <a:off x="5047318" y="2963714"/>
        <a:ext cx="279598" cy="304519"/>
      </dsp:txXfrm>
    </dsp:sp>
    <dsp:sp modelId="{BE7B8875-CBE2-4E9C-B156-2763D44AA9CB}">
      <dsp:nvSpPr>
        <dsp:cNvPr id="0" name=""/>
        <dsp:cNvSpPr/>
      </dsp:nvSpPr>
      <dsp:spPr>
        <a:xfrm>
          <a:off x="4064416" y="3505281"/>
          <a:ext cx="1503801" cy="1503801"/>
        </a:xfrm>
        <a:prstGeom prst="ellipse">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bg1"/>
              </a:solidFill>
              <a:latin typeface="Arial" panose="020B0604020202020204" pitchFamily="34" charset="0"/>
              <a:cs typeface="Arial" panose="020B0604020202020204" pitchFamily="34" charset="0"/>
            </a:rPr>
            <a:t>Densidad Energética</a:t>
          </a:r>
          <a:endParaRPr lang="es-CO" sz="1600" kern="1200" dirty="0">
            <a:solidFill>
              <a:schemeClr val="bg1"/>
            </a:solidFill>
            <a:latin typeface="Arial" panose="020B0604020202020204" pitchFamily="34" charset="0"/>
            <a:cs typeface="Arial" panose="020B0604020202020204" pitchFamily="34" charset="0"/>
          </a:endParaRPr>
        </a:p>
      </dsp:txBody>
      <dsp:txXfrm>
        <a:off x="4284643" y="3725508"/>
        <a:ext cx="1063347" cy="1063347"/>
      </dsp:txXfrm>
    </dsp:sp>
    <dsp:sp modelId="{1C3D8292-EB08-4113-9FC8-93742F26F72B}">
      <dsp:nvSpPr>
        <dsp:cNvPr id="0" name=""/>
        <dsp:cNvSpPr/>
      </dsp:nvSpPr>
      <dsp:spPr>
        <a:xfrm rot="10852545">
          <a:off x="3573795" y="3987073"/>
          <a:ext cx="346793" cy="507533"/>
        </a:xfrm>
        <a:prstGeom prst="rightArrow">
          <a:avLst>
            <a:gd name="adj1" fmla="val 60000"/>
            <a:gd name="adj2" fmla="val 50000"/>
          </a:avLst>
        </a:prstGeom>
        <a:solidFill>
          <a:schemeClr val="accent5">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s-CO" sz="2100" kern="1200">
            <a:solidFill>
              <a:schemeClr val="bg1"/>
            </a:solidFill>
          </a:endParaRPr>
        </a:p>
      </dsp:txBody>
      <dsp:txXfrm rot="10800000">
        <a:off x="3677827" y="4089375"/>
        <a:ext cx="242755" cy="304519"/>
      </dsp:txXfrm>
    </dsp:sp>
    <dsp:sp modelId="{C5382E89-51FE-450C-B70E-06965A914390}">
      <dsp:nvSpPr>
        <dsp:cNvPr id="0" name=""/>
        <dsp:cNvSpPr/>
      </dsp:nvSpPr>
      <dsp:spPr>
        <a:xfrm>
          <a:off x="1707386" y="3429825"/>
          <a:ext cx="1702980" cy="158569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ES" sz="1500" kern="1200" dirty="0" err="1">
              <a:solidFill>
                <a:schemeClr val="bg1"/>
              </a:solidFill>
              <a:latin typeface="Arial" panose="020B0604020202020204" pitchFamily="34" charset="0"/>
              <a:cs typeface="Arial" panose="020B0604020202020204" pitchFamily="34" charset="0"/>
            </a:rPr>
            <a:t>Osmolaridad</a:t>
          </a:r>
          <a:endParaRPr lang="es-CO" sz="1500" kern="1200" dirty="0">
            <a:solidFill>
              <a:schemeClr val="bg1"/>
            </a:solidFill>
            <a:latin typeface="Arial" panose="020B0604020202020204" pitchFamily="34" charset="0"/>
            <a:cs typeface="Arial" panose="020B0604020202020204" pitchFamily="34" charset="0"/>
          </a:endParaRPr>
        </a:p>
      </dsp:txBody>
      <dsp:txXfrm>
        <a:off x="1956782" y="3662045"/>
        <a:ext cx="1204188" cy="1121259"/>
      </dsp:txXfrm>
    </dsp:sp>
    <dsp:sp modelId="{D86A6773-6928-4368-BAAB-24161007D0AA}">
      <dsp:nvSpPr>
        <dsp:cNvPr id="0" name=""/>
        <dsp:cNvSpPr/>
      </dsp:nvSpPr>
      <dsp:spPr>
        <a:xfrm rot="15103527">
          <a:off x="2055355" y="2931421"/>
          <a:ext cx="321832" cy="50753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s-CO" sz="2100" kern="1200"/>
        </a:p>
      </dsp:txBody>
      <dsp:txXfrm rot="10800000">
        <a:off x="2118768" y="3078768"/>
        <a:ext cx="225282" cy="304519"/>
      </dsp:txXfrm>
    </dsp:sp>
    <dsp:sp modelId="{4F5F1B1B-57D7-483B-8EB2-8077B4C212E1}">
      <dsp:nvSpPr>
        <dsp:cNvPr id="0" name=""/>
        <dsp:cNvSpPr/>
      </dsp:nvSpPr>
      <dsp:spPr>
        <a:xfrm>
          <a:off x="1015014" y="1293689"/>
          <a:ext cx="1692559" cy="1633083"/>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chemeClr val="tx1"/>
              </a:solidFill>
              <a:latin typeface="Arial" panose="020B0604020202020204" pitchFamily="34" charset="0"/>
              <a:cs typeface="Arial" panose="020B0604020202020204" pitchFamily="34" charset="0"/>
            </a:rPr>
            <a:t>Modificación /Adición Nutrientes </a:t>
          </a:r>
          <a:endParaRPr lang="es-CO" sz="1600" kern="1200" dirty="0">
            <a:solidFill>
              <a:schemeClr val="tx1"/>
            </a:solidFill>
            <a:latin typeface="Arial" panose="020B0604020202020204" pitchFamily="34" charset="0"/>
            <a:cs typeface="Arial" panose="020B0604020202020204" pitchFamily="34" charset="0"/>
          </a:endParaRPr>
        </a:p>
      </dsp:txBody>
      <dsp:txXfrm>
        <a:off x="1262884" y="1532848"/>
        <a:ext cx="1196819" cy="1154765"/>
      </dsp:txXfrm>
    </dsp:sp>
    <dsp:sp modelId="{5D01E3E3-7988-4923-845E-274D488DC479}">
      <dsp:nvSpPr>
        <dsp:cNvPr id="0" name=""/>
        <dsp:cNvSpPr/>
      </dsp:nvSpPr>
      <dsp:spPr>
        <a:xfrm rot="19440000">
          <a:off x="2602723" y="1195057"/>
          <a:ext cx="337840" cy="507533"/>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s-CO" sz="2100" kern="1200"/>
        </a:p>
      </dsp:txBody>
      <dsp:txXfrm>
        <a:off x="2612401" y="1326351"/>
        <a:ext cx="236488" cy="3045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EE373-CE62-433E-B001-168478B02AAE}">
      <dsp:nvSpPr>
        <dsp:cNvPr id="0" name=""/>
        <dsp:cNvSpPr/>
      </dsp:nvSpPr>
      <dsp:spPr>
        <a:xfrm rot="5400000">
          <a:off x="1434917" y="884291"/>
          <a:ext cx="1411064"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BF7814-F741-4402-9EFB-8E7A76622F87}">
      <dsp:nvSpPr>
        <dsp:cNvPr id="0" name=""/>
        <dsp:cNvSpPr/>
      </dsp:nvSpPr>
      <dsp:spPr>
        <a:xfrm>
          <a:off x="1298227" y="1201"/>
          <a:ext cx="2710113"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solidFill>
                <a:srgbClr val="101020"/>
              </a:solidFill>
              <a:latin typeface="Arial" panose="020B0604020202020204" pitchFamily="34" charset="0"/>
              <a:cs typeface="Arial" panose="020B0604020202020204" pitchFamily="34" charset="0"/>
            </a:rPr>
            <a:t>HC -  CASO CLÍNICO NUTRICIONAL Diagnóstico Principal y </a:t>
          </a:r>
          <a:r>
            <a:rPr lang="es-ES" sz="1400" b="1" kern="1200" dirty="0">
              <a:solidFill>
                <a:srgbClr val="101020"/>
              </a:solidFill>
              <a:latin typeface="Arial" panose="020B0604020202020204" pitchFamily="34" charset="0"/>
              <a:cs typeface="Arial" panose="020B0604020202020204" pitchFamily="34" charset="0"/>
            </a:rPr>
            <a:t>Nutricional</a:t>
          </a:r>
          <a:r>
            <a:rPr lang="es-ES" sz="1400" kern="1200" dirty="0">
              <a:solidFill>
                <a:srgbClr val="101020"/>
              </a:solidFill>
              <a:latin typeface="Arial" panose="020B0604020202020204" pitchFamily="34" charset="0"/>
              <a:cs typeface="Arial" panose="020B0604020202020204" pitchFamily="34" charset="0"/>
            </a:rPr>
            <a:t> CIE 10 </a:t>
          </a:r>
        </a:p>
      </dsp:txBody>
      <dsp:txXfrm>
        <a:off x="1328434" y="31408"/>
        <a:ext cx="2649699" cy="970923"/>
      </dsp:txXfrm>
    </dsp:sp>
    <dsp:sp modelId="{E11EAE3C-71DE-4602-9EC4-0C77464750EC}">
      <dsp:nvSpPr>
        <dsp:cNvPr id="0" name=""/>
        <dsp:cNvSpPr/>
      </dsp:nvSpPr>
      <dsp:spPr>
        <a:xfrm rot="5400000">
          <a:off x="1434917" y="2302435"/>
          <a:ext cx="1411064"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7082BE-D831-49AB-8184-6CECCBCCC515}">
      <dsp:nvSpPr>
        <dsp:cNvPr id="0" name=""/>
        <dsp:cNvSpPr/>
      </dsp:nvSpPr>
      <dsp:spPr>
        <a:xfrm>
          <a:off x="1109604" y="1290372"/>
          <a:ext cx="3087359" cy="128787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solidFill>
                <a:srgbClr val="101020"/>
              </a:solidFill>
              <a:latin typeface="Arial" panose="020B0604020202020204" pitchFamily="34" charset="0"/>
              <a:cs typeface="Arial" panose="020B0604020202020204" pitchFamily="34" charset="0"/>
            </a:rPr>
            <a:t>EVIDENCIA CIENTÍFICA </a:t>
          </a:r>
        </a:p>
        <a:p>
          <a:pPr marL="0" lvl="0" indent="0" algn="ctr" defTabSz="622300">
            <a:lnSpc>
              <a:spcPct val="90000"/>
            </a:lnSpc>
            <a:spcBef>
              <a:spcPct val="0"/>
            </a:spcBef>
            <a:spcAft>
              <a:spcPct val="35000"/>
            </a:spcAft>
            <a:buNone/>
          </a:pPr>
          <a:r>
            <a:rPr lang="es-ES" sz="1200" kern="1200" dirty="0">
              <a:solidFill>
                <a:srgbClr val="101020"/>
              </a:solidFill>
              <a:latin typeface="Arial" panose="020B0604020202020204" pitchFamily="34" charset="0"/>
              <a:cs typeface="Arial" panose="020B0604020202020204" pitchFamily="34" charset="0"/>
            </a:rPr>
            <a:t>Ingesta de KCAL- PRO, mejora  resultados a intervenciones medicas  y quirúrgicas 8 (&lt; úlceras de presión, mejora cicatrización), menos estancia hospitalaria y costos por evento.</a:t>
          </a:r>
        </a:p>
      </dsp:txBody>
      <dsp:txXfrm>
        <a:off x="1147324" y="1328092"/>
        <a:ext cx="3011919" cy="1212431"/>
      </dsp:txXfrm>
    </dsp:sp>
    <dsp:sp modelId="{AD9660A4-104A-4217-A26E-8828670CC0C6}">
      <dsp:nvSpPr>
        <dsp:cNvPr id="0" name=""/>
        <dsp:cNvSpPr/>
      </dsp:nvSpPr>
      <dsp:spPr>
        <a:xfrm rot="5427140">
          <a:off x="1505156" y="3643935"/>
          <a:ext cx="1260635"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B0B6E6-62F5-411B-BB7A-1C43EF2F7F8F}">
      <dsp:nvSpPr>
        <dsp:cNvPr id="0" name=""/>
        <dsp:cNvSpPr/>
      </dsp:nvSpPr>
      <dsp:spPr>
        <a:xfrm>
          <a:off x="1244340" y="2836078"/>
          <a:ext cx="2817887"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rgbClr val="101020"/>
              </a:solidFill>
              <a:latin typeface="Arial" panose="020B0604020202020204" pitchFamily="34" charset="0"/>
              <a:cs typeface="Arial" panose="020B0604020202020204" pitchFamily="34" charset="0"/>
            </a:rPr>
            <a:t>PRODUCTO SOPORTE NUTRICIONAL INVIMA</a:t>
          </a:r>
        </a:p>
      </dsp:txBody>
      <dsp:txXfrm>
        <a:off x="1274547" y="2866285"/>
        <a:ext cx="2757473" cy="970923"/>
      </dsp:txXfrm>
    </dsp:sp>
    <dsp:sp modelId="{B79361EE-EF96-4B1D-A952-A939BF4FB26D}">
      <dsp:nvSpPr>
        <dsp:cNvPr id="0" name=""/>
        <dsp:cNvSpPr/>
      </dsp:nvSpPr>
      <dsp:spPr>
        <a:xfrm rot="21526608">
          <a:off x="2134728" y="4245298"/>
          <a:ext cx="2976423"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12D160-4688-4FC6-9E58-77ECA0298803}">
      <dsp:nvSpPr>
        <dsp:cNvPr id="0" name=""/>
        <dsp:cNvSpPr/>
      </dsp:nvSpPr>
      <dsp:spPr>
        <a:xfrm>
          <a:off x="1257808" y="4102343"/>
          <a:ext cx="2771047"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rgbClr val="101020"/>
              </a:solidFill>
              <a:latin typeface="Arial" panose="020B0604020202020204" pitchFamily="34" charset="0"/>
              <a:cs typeface="Arial" panose="020B0604020202020204" pitchFamily="34" charset="0"/>
            </a:rPr>
            <a:t>TIPO SOPORTE NUTRICIONAL</a:t>
          </a:r>
        </a:p>
      </dsp:txBody>
      <dsp:txXfrm>
        <a:off x="1288015" y="4132550"/>
        <a:ext cx="2710633" cy="970923"/>
      </dsp:txXfrm>
    </dsp:sp>
    <dsp:sp modelId="{E3A07E61-ED2B-4341-B072-EB1DDE354962}">
      <dsp:nvSpPr>
        <dsp:cNvPr id="0" name=""/>
        <dsp:cNvSpPr/>
      </dsp:nvSpPr>
      <dsp:spPr>
        <a:xfrm rot="16200000">
          <a:off x="4424421" y="3520482"/>
          <a:ext cx="1372781"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1E79F1-7C91-4C50-BF29-22CF7F28448D}">
      <dsp:nvSpPr>
        <dsp:cNvPr id="0" name=""/>
        <dsp:cNvSpPr/>
      </dsp:nvSpPr>
      <dsp:spPr>
        <a:xfrm>
          <a:off x="4764199" y="3945704"/>
          <a:ext cx="1718895" cy="121088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rgbClr val="101020"/>
              </a:solidFill>
              <a:latin typeface="Arial" panose="020B0604020202020204" pitchFamily="34" charset="0"/>
              <a:cs typeface="Arial" panose="020B0604020202020204" pitchFamily="34" charset="0"/>
            </a:rPr>
            <a:t>PRODUCTO DE SOPORTE NUTRICIONAL</a:t>
          </a:r>
          <a:endParaRPr lang="es-ES" sz="1400" b="1" kern="1200" dirty="0">
            <a:solidFill>
              <a:srgbClr val="101020"/>
            </a:solidFill>
            <a:latin typeface="Arial" panose="020B0604020202020204" pitchFamily="34" charset="0"/>
            <a:cs typeface="Arial" panose="020B0604020202020204" pitchFamily="34" charset="0"/>
          </a:endParaRPr>
        </a:p>
      </dsp:txBody>
      <dsp:txXfrm>
        <a:off x="4799665" y="3981170"/>
        <a:ext cx="1647963" cy="1139950"/>
      </dsp:txXfrm>
    </dsp:sp>
    <dsp:sp modelId="{3CFA39EA-A087-4105-957C-0302459B2307}">
      <dsp:nvSpPr>
        <dsp:cNvPr id="0" name=""/>
        <dsp:cNvSpPr/>
      </dsp:nvSpPr>
      <dsp:spPr>
        <a:xfrm rot="16200000">
          <a:off x="4469061" y="2186671"/>
          <a:ext cx="1283502"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71CDEE-18A8-4F3A-B7DC-B1A7F93425CD}">
      <dsp:nvSpPr>
        <dsp:cNvPr id="0" name=""/>
        <dsp:cNvSpPr/>
      </dsp:nvSpPr>
      <dsp:spPr>
        <a:xfrm>
          <a:off x="4764199" y="2656533"/>
          <a:ext cx="1718895"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rgbClr val="101020"/>
              </a:solidFill>
              <a:latin typeface="Arial" panose="020B0604020202020204" pitchFamily="34" charset="0"/>
              <a:cs typeface="Arial" panose="020B0604020202020204" pitchFamily="34" charset="0"/>
            </a:rPr>
            <a:t>DOSIS</a:t>
          </a:r>
        </a:p>
      </dsp:txBody>
      <dsp:txXfrm>
        <a:off x="4794406" y="2686740"/>
        <a:ext cx="1658481" cy="970923"/>
      </dsp:txXfrm>
    </dsp:sp>
    <dsp:sp modelId="{0175616E-860A-4267-9242-B2DAD6C0E5ED}">
      <dsp:nvSpPr>
        <dsp:cNvPr id="0" name=""/>
        <dsp:cNvSpPr/>
      </dsp:nvSpPr>
      <dsp:spPr>
        <a:xfrm rot="16200000">
          <a:off x="4469061" y="897500"/>
          <a:ext cx="1283502"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ACE52E-464E-496F-B392-244A61B66F84}">
      <dsp:nvSpPr>
        <dsp:cNvPr id="0" name=""/>
        <dsp:cNvSpPr/>
      </dsp:nvSpPr>
      <dsp:spPr>
        <a:xfrm>
          <a:off x="4764199" y="1367361"/>
          <a:ext cx="1718895"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rgbClr val="101020"/>
              </a:solidFill>
              <a:latin typeface="Arial" panose="020B0604020202020204" pitchFamily="34" charset="0"/>
              <a:cs typeface="Arial" panose="020B0604020202020204" pitchFamily="34" charset="0"/>
            </a:rPr>
            <a:t>FRECUENCIA</a:t>
          </a:r>
        </a:p>
      </dsp:txBody>
      <dsp:txXfrm>
        <a:off x="4794406" y="1397568"/>
        <a:ext cx="1658481" cy="970923"/>
      </dsp:txXfrm>
    </dsp:sp>
    <dsp:sp modelId="{99C9C02B-1CD9-41B5-AA2C-FF69F3749577}">
      <dsp:nvSpPr>
        <dsp:cNvPr id="0" name=""/>
        <dsp:cNvSpPr/>
      </dsp:nvSpPr>
      <dsp:spPr>
        <a:xfrm>
          <a:off x="5113647" y="252914"/>
          <a:ext cx="2797206"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BEE26B-D4BA-497A-8A3A-155045A67F2F}">
      <dsp:nvSpPr>
        <dsp:cNvPr id="0" name=""/>
        <dsp:cNvSpPr/>
      </dsp:nvSpPr>
      <dsp:spPr>
        <a:xfrm>
          <a:off x="4764199" y="78190"/>
          <a:ext cx="1718895"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solidFill>
                <a:srgbClr val="101020"/>
              </a:solidFill>
              <a:latin typeface="Arial" panose="020B0604020202020204" pitchFamily="34" charset="0"/>
              <a:cs typeface="Arial" panose="020B0604020202020204" pitchFamily="34" charset="0"/>
            </a:rPr>
            <a:t>INDICACIÓN</a:t>
          </a:r>
        </a:p>
      </dsp:txBody>
      <dsp:txXfrm>
        <a:off x="4794406" y="108397"/>
        <a:ext cx="1658481" cy="970923"/>
      </dsp:txXfrm>
    </dsp:sp>
    <dsp:sp modelId="{DEC2AD6B-6AFE-43E3-A926-E5CEF1B8756C}">
      <dsp:nvSpPr>
        <dsp:cNvPr id="0" name=""/>
        <dsp:cNvSpPr/>
      </dsp:nvSpPr>
      <dsp:spPr>
        <a:xfrm rot="5400000">
          <a:off x="7273602" y="897500"/>
          <a:ext cx="1283502"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DB92AB-AD2F-4A9D-9696-496B4E20B71E}">
      <dsp:nvSpPr>
        <dsp:cNvPr id="0" name=""/>
        <dsp:cNvSpPr/>
      </dsp:nvSpPr>
      <dsp:spPr>
        <a:xfrm>
          <a:off x="7063805" y="78190"/>
          <a:ext cx="2728763"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solidFill>
                <a:srgbClr val="101020"/>
              </a:solidFill>
              <a:latin typeface="Arial" panose="020B0604020202020204" pitchFamily="34" charset="0"/>
              <a:cs typeface="Arial" panose="020B0604020202020204" pitchFamily="34" charset="0"/>
            </a:rPr>
            <a:t>DURACIÓN</a:t>
          </a:r>
          <a:endParaRPr lang="es-ES" sz="1600" b="1" kern="1200" dirty="0">
            <a:solidFill>
              <a:srgbClr val="101020"/>
            </a:solidFill>
            <a:latin typeface="Arial" panose="020B0604020202020204" pitchFamily="34" charset="0"/>
            <a:cs typeface="Arial" panose="020B0604020202020204" pitchFamily="34" charset="0"/>
          </a:endParaRPr>
        </a:p>
      </dsp:txBody>
      <dsp:txXfrm>
        <a:off x="7094012" y="108397"/>
        <a:ext cx="2668349" cy="970923"/>
      </dsp:txXfrm>
    </dsp:sp>
    <dsp:sp modelId="{2FA732A1-676F-4D03-B81D-23F012A9DC58}">
      <dsp:nvSpPr>
        <dsp:cNvPr id="0" name=""/>
        <dsp:cNvSpPr/>
      </dsp:nvSpPr>
      <dsp:spPr>
        <a:xfrm rot="5400000">
          <a:off x="7273602" y="2186671"/>
          <a:ext cx="1283502"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8BE6D3-CCAF-4AF9-8DB9-729379122FEC}">
      <dsp:nvSpPr>
        <dsp:cNvPr id="0" name=""/>
        <dsp:cNvSpPr/>
      </dsp:nvSpPr>
      <dsp:spPr>
        <a:xfrm>
          <a:off x="7050329" y="1367361"/>
          <a:ext cx="2755715"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rgbClr val="101020"/>
              </a:solidFill>
              <a:latin typeface="Arial" panose="020B0604020202020204" pitchFamily="34" charset="0"/>
              <a:cs typeface="Arial" panose="020B0604020202020204" pitchFamily="34" charset="0"/>
            </a:rPr>
            <a:t>CANTIDAD TOTAL</a:t>
          </a:r>
        </a:p>
      </dsp:txBody>
      <dsp:txXfrm>
        <a:off x="7080536" y="1397568"/>
        <a:ext cx="2695301" cy="970923"/>
      </dsp:txXfrm>
    </dsp:sp>
    <dsp:sp modelId="{067E0056-45E5-40B6-BE2B-214474BD0C39}">
      <dsp:nvSpPr>
        <dsp:cNvPr id="0" name=""/>
        <dsp:cNvSpPr/>
      </dsp:nvSpPr>
      <dsp:spPr>
        <a:xfrm rot="5400000">
          <a:off x="7273602" y="3475842"/>
          <a:ext cx="1283502" cy="15470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B4358E-0E83-4AFD-82B9-632703897D99}">
      <dsp:nvSpPr>
        <dsp:cNvPr id="0" name=""/>
        <dsp:cNvSpPr/>
      </dsp:nvSpPr>
      <dsp:spPr>
        <a:xfrm>
          <a:off x="7050329" y="2656533"/>
          <a:ext cx="2755715"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solidFill>
                <a:srgbClr val="101020"/>
              </a:solidFill>
              <a:latin typeface="Arial Narrow" pitchFamily="34" charset="0"/>
            </a:rPr>
            <a:t> </a:t>
          </a:r>
          <a:r>
            <a:rPr lang="es-ES" sz="1400" b="1" kern="1200" dirty="0">
              <a:solidFill>
                <a:srgbClr val="101020"/>
              </a:solidFill>
              <a:latin typeface="Arial" panose="020B0604020202020204" pitchFamily="34" charset="0"/>
              <a:cs typeface="Arial" panose="020B0604020202020204" pitchFamily="34" charset="0"/>
            </a:rPr>
            <a:t>JUSTIFICACIÓN</a:t>
          </a:r>
          <a:r>
            <a:rPr lang="es-ES" sz="1400" kern="1200" dirty="0">
              <a:solidFill>
                <a:srgbClr val="101020"/>
              </a:solidFill>
              <a:latin typeface="Arial" panose="020B0604020202020204" pitchFamily="34" charset="0"/>
              <a:cs typeface="Arial" panose="020B0604020202020204" pitchFamily="34" charset="0"/>
            </a:rPr>
            <a:t> </a:t>
          </a:r>
        </a:p>
        <a:p>
          <a:pPr marL="0" lvl="0" indent="0" algn="ctr" defTabSz="622300">
            <a:lnSpc>
              <a:spcPct val="90000"/>
            </a:lnSpc>
            <a:spcBef>
              <a:spcPct val="0"/>
            </a:spcBef>
            <a:spcAft>
              <a:spcPct val="35000"/>
            </a:spcAft>
            <a:buNone/>
          </a:pPr>
          <a:r>
            <a:rPr lang="es-ES" sz="1200" kern="1200" dirty="0">
              <a:solidFill>
                <a:srgbClr val="101020"/>
              </a:solidFill>
              <a:latin typeface="Arial" panose="020B0604020202020204" pitchFamily="34" charset="0"/>
              <a:cs typeface="Arial" panose="020B0604020202020204" pitchFamily="34" charset="0"/>
            </a:rPr>
            <a:t>Necesidades, pérdidas, mal absorción, incapacidad de ingerir suficientes nutrientes por problemas motores, neurológicos o psiquiátricos.</a:t>
          </a:r>
        </a:p>
      </dsp:txBody>
      <dsp:txXfrm>
        <a:off x="7080536" y="2686740"/>
        <a:ext cx="2695301" cy="970923"/>
      </dsp:txXfrm>
    </dsp:sp>
    <dsp:sp modelId="{3F6AB70B-C202-4BCD-8A43-FBDC1A99B8E8}">
      <dsp:nvSpPr>
        <dsp:cNvPr id="0" name=""/>
        <dsp:cNvSpPr/>
      </dsp:nvSpPr>
      <dsp:spPr>
        <a:xfrm>
          <a:off x="7063805" y="3945704"/>
          <a:ext cx="2728763" cy="103133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solidFill>
                <a:srgbClr val="101020"/>
              </a:solidFill>
              <a:latin typeface="Arial" panose="020B0604020202020204" pitchFamily="34" charset="0"/>
              <a:cs typeface="Arial" panose="020B0604020202020204" pitchFamily="34" charset="0"/>
            </a:rPr>
            <a:t>INDICACIÓN PARA PACIENTE </a:t>
          </a:r>
        </a:p>
      </dsp:txBody>
      <dsp:txXfrm>
        <a:off x="7094012" y="3975911"/>
        <a:ext cx="2668349" cy="9709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46D18-B979-4DDE-8F13-C5C024BD9107}" type="datetimeFigureOut">
              <a:rPr lang="es-CO" smtClean="0"/>
              <a:t>5/10/20</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75149-8EF3-4046-91CB-C7C0D0DCD7B4}" type="slidenum">
              <a:rPr lang="es-CO" smtClean="0"/>
              <a:t>‹Nº›</a:t>
            </a:fld>
            <a:endParaRPr lang="es-CO" dirty="0"/>
          </a:p>
        </p:txBody>
      </p:sp>
    </p:spTree>
    <p:extLst>
      <p:ext uri="{BB962C8B-B14F-4D97-AF65-F5344CB8AC3E}">
        <p14:creationId xmlns:p14="http://schemas.microsoft.com/office/powerpoint/2010/main" val="563384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2E0DFAA-1A21-4911-9ECC-035589AD1B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21885C99-DD2E-4235-B312-DBBC10412CFC}" type="slidenum">
              <a:rPr kumimoji="0" lang="es-ES" altLang="es-CO"/>
              <a:pPr>
                <a:spcBef>
                  <a:spcPct val="0"/>
                </a:spcBef>
              </a:pPr>
              <a:t>4</a:t>
            </a:fld>
            <a:endParaRPr kumimoji="0" lang="es-ES" altLang="es-CO" dirty="0"/>
          </a:p>
        </p:txBody>
      </p:sp>
      <p:sp>
        <p:nvSpPr>
          <p:cNvPr id="8195" name="Rectangle 2">
            <a:extLst>
              <a:ext uri="{FF2B5EF4-FFF2-40B4-BE49-F238E27FC236}">
                <a16:creationId xmlns:a16="http://schemas.microsoft.com/office/drawing/2014/main" id="{FB6EC3BB-633B-43E4-9C51-602A81EF63F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564237E-01C0-42BF-B31E-6335BF70CF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altLang="es-CO" u="none" noProof="0" dirty="0">
                <a:latin typeface="Times New Roman" panose="02020603050405020304" pitchFamily="18" charset="0"/>
              </a:rPr>
              <a:t>Cada nutriente cumple un rol específico en el organismo. Para obtener óptimos resultados, todos deben estar presentes en las cantidades adecuadas.</a:t>
            </a:r>
          </a:p>
          <a:p>
            <a:endParaRPr lang="es-419" altLang="es-CO" u="none" noProof="0" dirty="0">
              <a:latin typeface="Times New Roman" panose="02020603050405020304" pitchFamily="18" charset="0"/>
            </a:endParaRPr>
          </a:p>
          <a:p>
            <a:pPr marL="171450" indent="-171450">
              <a:buFont typeface="Arial" panose="020B0604020202020204" pitchFamily="34" charset="0"/>
              <a:buChar char="•"/>
            </a:pPr>
            <a:r>
              <a:rPr lang="es-419" altLang="es-CO" u="none" noProof="0" dirty="0">
                <a:latin typeface="Times New Roman" panose="02020603050405020304" pitchFamily="18" charset="0"/>
              </a:rPr>
              <a:t>Los carbohidratos y los lípidos tienen la función de proveer energía. Los lípidos además tienen también una función estructural ya que son componentes de la pared celular. </a:t>
            </a:r>
          </a:p>
          <a:p>
            <a:pPr marL="171450" indent="-171450">
              <a:buFont typeface="Arial" panose="020B0604020202020204" pitchFamily="34" charset="0"/>
              <a:buChar char="•"/>
            </a:pPr>
            <a:r>
              <a:rPr lang="es-419" altLang="es-CO" u="none" noProof="0" dirty="0">
                <a:latin typeface="Times New Roman" panose="02020603050405020304" pitchFamily="18" charset="0"/>
              </a:rPr>
              <a:t>A pesar de que a veces sirven como fuente de energía, las proteínas tienen como función principal formar parte de tejidos (estructuras) y regular procesos metabólicos.</a:t>
            </a:r>
          </a:p>
          <a:p>
            <a:pPr marL="171450" indent="-171450">
              <a:buFont typeface="Arial" panose="020B0604020202020204" pitchFamily="34" charset="0"/>
              <a:buChar char="•"/>
            </a:pPr>
            <a:r>
              <a:rPr lang="es-419" altLang="es-CO" u="none" noProof="0" dirty="0">
                <a:latin typeface="Times New Roman" panose="02020603050405020304" pitchFamily="18" charset="0"/>
              </a:rPr>
              <a:t>Los minerales forman parte de estructuras y junto con las vitaminas tienen un rol clave en la regulación de procesos metabólicos. </a:t>
            </a:r>
          </a:p>
          <a:p>
            <a:endParaRPr lang="es-ES_tradnl" altLang="es-CO" b="1"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imagen de diapositiva">
            <a:extLst>
              <a:ext uri="{FF2B5EF4-FFF2-40B4-BE49-F238E27FC236}">
                <a16:creationId xmlns:a16="http://schemas.microsoft.com/office/drawing/2014/main" id="{D71F6815-F32D-4918-9ED7-22E28C883A9B}"/>
              </a:ext>
            </a:extLst>
          </p:cNvPr>
          <p:cNvSpPr>
            <a:spLocks noGrp="1" noRot="1" noChangeAspect="1" noChangeArrowheads="1" noTextEdit="1"/>
          </p:cNvSpPr>
          <p:nvPr>
            <p:ph type="sldImg"/>
          </p:nvPr>
        </p:nvSpPr>
        <p:spPr>
          <a:ln/>
        </p:spPr>
      </p:sp>
      <p:sp>
        <p:nvSpPr>
          <p:cNvPr id="14339" name="2 Marcador de notas">
            <a:extLst>
              <a:ext uri="{FF2B5EF4-FFF2-40B4-BE49-F238E27FC236}">
                <a16:creationId xmlns:a16="http://schemas.microsoft.com/office/drawing/2014/main" id="{41C0DA3C-BDE4-4B3D-ADA7-2B3C6F65A9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ltLang="es-CO" noProof="0" dirty="0">
                <a:latin typeface="Arial" panose="020B0604020202020204" pitchFamily="34" charset="0"/>
              </a:rPr>
              <a:t>Si se ingiere un disacárido como la sacarosa, primero debe ser hidrolizado a sus monosacáridos constitutivos (glucosa y fructosa) por las enzimas de la mucosa intestinal y luego su absorción se realizará a través de diferentes mecanismos. Los principales disacáridos componentes de las fórmulas son sacarosa, maltosa y rara vez, lactosa. Éstos requieren de enzimas específicas para su hidrólisis y posterior absorción. La producción de estas disacaridasas puede descender con la desnutrición y durante la enfermedad, pero aún así la digestión de sacarosa y maltosa es poco afectada ya que en el intestino delgado se hidrolizan más rápidamente que la lactosa. Este es el motivo por el cual la mayoría de las fórmulas de uso común son libres de lactosa.</a:t>
            </a:r>
          </a:p>
        </p:txBody>
      </p:sp>
      <p:sp>
        <p:nvSpPr>
          <p:cNvPr id="14340" name="3 Marcador de número de diapositiva">
            <a:extLst>
              <a:ext uri="{FF2B5EF4-FFF2-40B4-BE49-F238E27FC236}">
                <a16:creationId xmlns:a16="http://schemas.microsoft.com/office/drawing/2014/main" id="{91E2C2FD-6BE1-4395-8C00-EA80FE3F58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977BD13-2976-472C-B91A-2B7B1A3EA667}" type="slidenum">
              <a:rPr kumimoji="0" lang="es-ES" altLang="es-CO"/>
              <a:pPr>
                <a:spcBef>
                  <a:spcPct val="0"/>
                </a:spcBef>
              </a:pPr>
              <a:t>13</a:t>
            </a:fld>
            <a:endParaRPr kumimoji="0" lang="es-ES" alt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a:extLst>
              <a:ext uri="{FF2B5EF4-FFF2-40B4-BE49-F238E27FC236}">
                <a16:creationId xmlns:a16="http://schemas.microsoft.com/office/drawing/2014/main" id="{4D10AA5C-4097-4FED-9D74-E08FE69482D9}"/>
              </a:ext>
            </a:extLst>
          </p:cNvPr>
          <p:cNvSpPr>
            <a:spLocks noGrp="1" noRot="1" noChangeAspect="1" noChangeArrowheads="1" noTextEdit="1"/>
          </p:cNvSpPr>
          <p:nvPr>
            <p:ph type="sldImg"/>
          </p:nvPr>
        </p:nvSpPr>
        <p:spPr>
          <a:ln/>
        </p:spPr>
      </p:sp>
      <p:sp>
        <p:nvSpPr>
          <p:cNvPr id="16387" name="2 Marcador de notas">
            <a:extLst>
              <a:ext uri="{FF2B5EF4-FFF2-40B4-BE49-F238E27FC236}">
                <a16:creationId xmlns:a16="http://schemas.microsoft.com/office/drawing/2014/main" id="{D15BC8EF-48AB-4400-8602-E25911B239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altLang="es-CO" noProof="0" dirty="0">
                <a:latin typeface="Arial" panose="020B0604020202020204" pitchFamily="34" charset="0"/>
              </a:rPr>
              <a:t>Los carbohidratos de las fórmulas enterales deben presentar adecuada solubilidad en agua, ser de fácil digestión y conferir la menor </a:t>
            </a:r>
            <a:r>
              <a:rPr lang="es-419" altLang="es-CO" noProof="0" dirty="0" err="1">
                <a:latin typeface="Arial" panose="020B0604020202020204" pitchFamily="34" charset="0"/>
              </a:rPr>
              <a:t>osmolaridad</a:t>
            </a:r>
            <a:r>
              <a:rPr lang="es-419" altLang="es-CO" noProof="0" dirty="0">
                <a:latin typeface="Arial" panose="020B0604020202020204" pitchFamily="34" charset="0"/>
              </a:rPr>
              <a:t> posible al sistema. Aquellos que reúnen total o parcialmente estas condiciones son oligosacáridos y polisacáridos, entre ellos: sólidos de jarabe de maíz, hidrolizado de almidón de maíz, </a:t>
            </a:r>
            <a:r>
              <a:rPr lang="es-419" altLang="es-CO" noProof="0" dirty="0" err="1">
                <a:latin typeface="Arial" panose="020B0604020202020204" pitchFamily="34" charset="0"/>
              </a:rPr>
              <a:t>maltodextrinas</a:t>
            </a:r>
            <a:r>
              <a:rPr lang="es-419" altLang="es-CO" noProof="0" dirty="0">
                <a:latin typeface="Arial" panose="020B0604020202020204" pitchFamily="34" charset="0"/>
              </a:rPr>
              <a:t> y otros polímeros de glucosa. Las diferencias entre ellos son el tipo y número de monómeros que los componen.</a:t>
            </a:r>
          </a:p>
          <a:p>
            <a:pPr algn="just"/>
            <a:r>
              <a:rPr lang="es-419" altLang="es-CO" noProof="0" dirty="0">
                <a:latin typeface="Arial" panose="020B0604020202020204" pitchFamily="34" charset="0"/>
                <a:cs typeface="Arial" panose="020B0604020202020204" pitchFamily="34" charset="0"/>
              </a:rPr>
              <a:t>Los de mayor peso molecular y en este caso mayor número de monómeros son las maltodextrinas, que debido a ello generan menor osmolaridad al sistema.</a:t>
            </a:r>
          </a:p>
          <a:p>
            <a:endParaRPr lang="es-CO" altLang="es-CO" dirty="0">
              <a:latin typeface="Arial" panose="020B0604020202020204" pitchFamily="34" charset="0"/>
            </a:endParaRPr>
          </a:p>
        </p:txBody>
      </p:sp>
      <p:sp>
        <p:nvSpPr>
          <p:cNvPr id="16388" name="3 Marcador de número de diapositiva">
            <a:extLst>
              <a:ext uri="{FF2B5EF4-FFF2-40B4-BE49-F238E27FC236}">
                <a16:creationId xmlns:a16="http://schemas.microsoft.com/office/drawing/2014/main" id="{21A76675-AEB3-44F5-B794-5927BD18DE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C321054E-1492-4773-8825-D501BCDF08DC}" type="slidenum">
              <a:rPr kumimoji="0" lang="es-ES" altLang="es-CO"/>
              <a:pPr>
                <a:spcBef>
                  <a:spcPct val="0"/>
                </a:spcBef>
              </a:pPr>
              <a:t>14</a:t>
            </a:fld>
            <a:endParaRPr kumimoji="0" lang="es-ES" altLang="es-CO"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Marcador de imagen de diapositiva">
            <a:extLst>
              <a:ext uri="{FF2B5EF4-FFF2-40B4-BE49-F238E27FC236}">
                <a16:creationId xmlns:a16="http://schemas.microsoft.com/office/drawing/2014/main" id="{D21D84BC-D4CC-4F8B-8637-7C2790A64C91}"/>
              </a:ext>
            </a:extLst>
          </p:cNvPr>
          <p:cNvSpPr>
            <a:spLocks noGrp="1" noRot="1" noChangeAspect="1" noChangeArrowheads="1" noTextEdit="1"/>
          </p:cNvSpPr>
          <p:nvPr>
            <p:ph type="sldImg"/>
          </p:nvPr>
        </p:nvSpPr>
        <p:spPr>
          <a:ln/>
        </p:spPr>
      </p:sp>
      <p:sp>
        <p:nvSpPr>
          <p:cNvPr id="18435" name="2 Marcador de notas">
            <a:extLst>
              <a:ext uri="{FF2B5EF4-FFF2-40B4-BE49-F238E27FC236}">
                <a16:creationId xmlns:a16="http://schemas.microsoft.com/office/drawing/2014/main" id="{CCBE1B61-52BC-4794-B162-B54741BAF4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ltLang="es-CO" dirty="0">
                <a:latin typeface="Arial" panose="020B0604020202020204" pitchFamily="34" charset="0"/>
              </a:rPr>
              <a:t>La maltodextrina lineal es de absorción rápida, su respuesta pos prandial es similar a la de la glucosa, por eso se recomienda utilizar maltodextrina ramificada en las fórmulas de nutrición enteral. </a:t>
            </a:r>
          </a:p>
        </p:txBody>
      </p:sp>
      <p:sp>
        <p:nvSpPr>
          <p:cNvPr id="18436" name="3 Marcador de número de diapositiva">
            <a:extLst>
              <a:ext uri="{FF2B5EF4-FFF2-40B4-BE49-F238E27FC236}">
                <a16:creationId xmlns:a16="http://schemas.microsoft.com/office/drawing/2014/main" id="{09DD4304-5A18-45E5-9D9F-C6635765FE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810FD07A-3C1E-4732-B67B-C59A7142F7C8}" type="slidenum">
              <a:rPr kumimoji="0" lang="es-ES" altLang="es-CO"/>
              <a:pPr>
                <a:spcBef>
                  <a:spcPct val="0"/>
                </a:spcBef>
              </a:pPr>
              <a:t>15</a:t>
            </a:fld>
            <a:endParaRPr kumimoji="0" lang="es-ES" altLang="es-CO"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Describir esta diapositiva.</a:t>
            </a:r>
          </a:p>
        </p:txBody>
      </p:sp>
      <p:sp>
        <p:nvSpPr>
          <p:cNvPr id="4" name="3 Marcador de número de diapositiva"/>
          <p:cNvSpPr>
            <a:spLocks noGrp="1"/>
          </p:cNvSpPr>
          <p:nvPr>
            <p:ph type="sldNum" sz="quarter" idx="10"/>
          </p:nvPr>
        </p:nvSpPr>
        <p:spPr/>
        <p:txBody>
          <a:bodyPr/>
          <a:lstStyle/>
          <a:p>
            <a:fld id="{6EA75149-8EF3-4046-91CB-C7C0D0DCD7B4}" type="slidenum">
              <a:rPr lang="es-CO" smtClean="0"/>
              <a:t>16</a:t>
            </a:fld>
            <a:endParaRPr lang="es-CO" dirty="0"/>
          </a:p>
        </p:txBody>
      </p:sp>
    </p:spTree>
    <p:extLst>
      <p:ext uri="{BB962C8B-B14F-4D97-AF65-F5344CB8AC3E}">
        <p14:creationId xmlns:p14="http://schemas.microsoft.com/office/powerpoint/2010/main" val="64754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Describir esta diapositiva.</a:t>
            </a:r>
          </a:p>
        </p:txBody>
      </p:sp>
      <p:sp>
        <p:nvSpPr>
          <p:cNvPr id="4" name="3 Marcador de número de diapositiva"/>
          <p:cNvSpPr>
            <a:spLocks noGrp="1"/>
          </p:cNvSpPr>
          <p:nvPr>
            <p:ph type="sldNum" sz="quarter" idx="10"/>
          </p:nvPr>
        </p:nvSpPr>
        <p:spPr/>
        <p:txBody>
          <a:bodyPr/>
          <a:lstStyle/>
          <a:p>
            <a:fld id="{6EA75149-8EF3-4046-91CB-C7C0D0DCD7B4}" type="slidenum">
              <a:rPr lang="es-CO" smtClean="0"/>
              <a:t>17</a:t>
            </a:fld>
            <a:endParaRPr lang="es-CO" dirty="0"/>
          </a:p>
        </p:txBody>
      </p:sp>
    </p:spTree>
    <p:extLst>
      <p:ext uri="{BB962C8B-B14F-4D97-AF65-F5344CB8AC3E}">
        <p14:creationId xmlns:p14="http://schemas.microsoft.com/office/powerpoint/2010/main" val="1796284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6D2B92E-28BF-4341-9B0E-DAB3C60DD8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58CE9CCE-D163-40E6-A34B-283B524555BA}" type="slidenum">
              <a:rPr kumimoji="0" lang="es-ES" altLang="es-CO"/>
              <a:pPr>
                <a:spcBef>
                  <a:spcPct val="0"/>
                </a:spcBef>
              </a:pPr>
              <a:t>18</a:t>
            </a:fld>
            <a:endParaRPr kumimoji="0" lang="es-ES" altLang="es-CO" dirty="0"/>
          </a:p>
        </p:txBody>
      </p:sp>
      <p:sp>
        <p:nvSpPr>
          <p:cNvPr id="24579" name="Rectangle 2">
            <a:extLst>
              <a:ext uri="{FF2B5EF4-FFF2-40B4-BE49-F238E27FC236}">
                <a16:creationId xmlns:a16="http://schemas.microsoft.com/office/drawing/2014/main" id="{EE6B38A8-1C53-40AB-AA2B-C1F173AAAF25}"/>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2D3B3A8-05F2-4EE3-995E-46BBB3A6E9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altLang="es-CO" noProof="0" dirty="0">
                <a:latin typeface="Arial" panose="020B0604020202020204" pitchFamily="34" charset="0"/>
              </a:rPr>
              <a:t>Se define como </a:t>
            </a:r>
            <a:r>
              <a:rPr lang="es-419" altLang="es-CO" b="1" noProof="0" dirty="0">
                <a:latin typeface="Arial" panose="020B0604020202020204" pitchFamily="34" charset="0"/>
              </a:rPr>
              <a:t>prebiótico</a:t>
            </a:r>
            <a:r>
              <a:rPr lang="es-419" altLang="es-CO" noProof="0" dirty="0">
                <a:latin typeface="Arial" panose="020B0604020202020204" pitchFamily="34" charset="0"/>
              </a:rPr>
              <a:t> a aquellos ingredientes no digeribles presentes en los alimentos que son benéficos por estimular selectivamente el crecimiento y/o actividad de una o un grupo de bacterias en el colon, mejorando la salud del huésped.</a:t>
            </a:r>
          </a:p>
          <a:p>
            <a:endParaRPr lang="es-419" altLang="es-CO" noProof="0" dirty="0">
              <a:latin typeface="Arial" panose="020B0604020202020204" pitchFamily="34" charset="0"/>
            </a:endParaRPr>
          </a:p>
          <a:p>
            <a:r>
              <a:rPr lang="es-419" altLang="es-CO" noProof="0" dirty="0">
                <a:latin typeface="Arial" panose="020B0604020202020204" pitchFamily="34" charset="0"/>
              </a:rPr>
              <a:t>Se define como </a:t>
            </a:r>
            <a:r>
              <a:rPr lang="es-419" altLang="es-CO" b="1" noProof="0" dirty="0">
                <a:latin typeface="Arial" panose="020B0604020202020204" pitchFamily="34" charset="0"/>
              </a:rPr>
              <a:t>probiótico </a:t>
            </a:r>
            <a:r>
              <a:rPr lang="es-419" altLang="es-CO" noProof="0" dirty="0">
                <a:latin typeface="Arial" panose="020B0604020202020204" pitchFamily="34" charset="0"/>
              </a:rPr>
              <a:t>a los microorganismos vivos que benefician a huésped por mejorar el balance de microorganismos del intestino. </a:t>
            </a:r>
          </a:p>
          <a:p>
            <a:endParaRPr lang="es-ES" altLang="es-CO"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E928218-9989-4113-80F8-35E4ECAA74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9C31E71E-5FD3-4288-890D-90A4DCF10E85}" type="slidenum">
              <a:rPr kumimoji="0" lang="es-ES" altLang="es-CO"/>
              <a:pPr>
                <a:spcBef>
                  <a:spcPct val="0"/>
                </a:spcBef>
              </a:pPr>
              <a:t>19</a:t>
            </a:fld>
            <a:endParaRPr kumimoji="0" lang="es-ES" altLang="es-CO" dirty="0"/>
          </a:p>
        </p:txBody>
      </p:sp>
      <p:sp>
        <p:nvSpPr>
          <p:cNvPr id="26627" name="Rectangle 2">
            <a:extLst>
              <a:ext uri="{FF2B5EF4-FFF2-40B4-BE49-F238E27FC236}">
                <a16:creationId xmlns:a16="http://schemas.microsoft.com/office/drawing/2014/main" id="{80642E1D-795C-46FD-8B96-B32D8F639C57}"/>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194057F3-0520-4258-B2F9-91923DD5C0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CO" dirty="0">
                <a:latin typeface="Arial" panose="020B0604020202020204" pitchFamily="34" charset="0"/>
                <a:cs typeface="Arial" panose="020B0604020202020204" pitchFamily="34" charset="0"/>
              </a:rPr>
              <a:t>Los lípidos poseen alta densidad energética. Son fuente de ácidos grasos esenciales, transportan vitaminas liposolubles y dan palatabilidad a los sistemas en donde se encuentran.</a:t>
            </a:r>
            <a:r>
              <a:rPr lang="es-ES_tradnl" altLang="es-CO" dirty="0">
                <a:latin typeface="Arial" panose="020B0604020202020204" pitchFamily="34" charset="0"/>
              </a:rPr>
              <a:t> Son provistos en forma de triglicéridos, compuestos por una molécula de glicerol y tres ácidos grasos. Estos ácidos grasos se clasifican de acuerdo al largo de la cadena de carbonos (de cadena corta, media o larga) y además según el grado de saturación con hidrogeno (saturados, monoinsaturados, polinsaturados).</a:t>
            </a:r>
          </a:p>
        </p:txBody>
      </p:sp>
    </p:spTree>
    <p:extLst>
      <p:ext uri="{BB962C8B-B14F-4D97-AF65-F5344CB8AC3E}">
        <p14:creationId xmlns:p14="http://schemas.microsoft.com/office/powerpoint/2010/main" val="123376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a:extLst>
              <a:ext uri="{FF2B5EF4-FFF2-40B4-BE49-F238E27FC236}">
                <a16:creationId xmlns:a16="http://schemas.microsoft.com/office/drawing/2014/main" id="{15FA17AC-F689-4CA4-965E-42C32BC6BA42}"/>
              </a:ext>
            </a:extLst>
          </p:cNvPr>
          <p:cNvSpPr>
            <a:spLocks noGrp="1" noRot="1" noChangeAspect="1" noChangeArrowheads="1" noTextEdit="1"/>
          </p:cNvSpPr>
          <p:nvPr>
            <p:ph type="sldImg"/>
          </p:nvPr>
        </p:nvSpPr>
        <p:spPr>
          <a:ln/>
        </p:spPr>
      </p:sp>
      <p:sp>
        <p:nvSpPr>
          <p:cNvPr id="36867" name="2 Marcador de notas">
            <a:extLst>
              <a:ext uri="{FF2B5EF4-FFF2-40B4-BE49-F238E27FC236}">
                <a16:creationId xmlns:a16="http://schemas.microsoft.com/office/drawing/2014/main" id="{28856BFC-7E8E-491C-AC6A-75AD541AA1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50" marR="0" indent="-247650" algn="l" defTabSz="914400" rtl="0" eaLnBrk="1" fontAlgn="auto" latinLnBrk="0" hangingPunct="1">
              <a:lnSpc>
                <a:spcPct val="100000"/>
              </a:lnSpc>
              <a:spcBef>
                <a:spcPts val="0"/>
              </a:spcBef>
              <a:spcAft>
                <a:spcPts val="0"/>
              </a:spcAft>
              <a:buClrTx/>
              <a:buSzTx/>
              <a:buFontTx/>
              <a:buNone/>
              <a:tabLst/>
              <a:defRPr/>
            </a:pPr>
            <a:r>
              <a:rPr lang="es-419" altLang="es-CO" noProof="0" dirty="0">
                <a:latin typeface="Arial" panose="020B0604020202020204" pitchFamily="34" charset="0"/>
              </a:rPr>
              <a:t>      La fibra afecta profundamente la estructura y función del tracto gastrointestinal. Aunque una mínima digestión y absorción puede ocurrir en el intestino delgado, el mayor sitio de degradación de estos compuestos es el colon. En humanos, no se han identificado enzimas capaces de degradarlos. Pero, las enzimas de las bacterias </a:t>
            </a:r>
            <a:r>
              <a:rPr lang="es-419" altLang="es-CO" noProof="0" dirty="0" err="1">
                <a:latin typeface="Arial" panose="020B0604020202020204" pitchFamily="34" charset="0"/>
              </a:rPr>
              <a:t>colónicas</a:t>
            </a:r>
            <a:r>
              <a:rPr lang="es-419" altLang="es-CO" noProof="0" dirty="0">
                <a:latin typeface="Arial" panose="020B0604020202020204" pitchFamily="34" charset="0"/>
              </a:rPr>
              <a:t> desempeñan un rol fundamental en la fermentación anaeróbica de la fibra. Este proceso genera productos finales, de los cuales los más importantes son los ácidos grasos de cadena corta. Aunque la </a:t>
            </a:r>
            <a:r>
              <a:rPr lang="es-419" altLang="es-CO" noProof="0" dirty="0" err="1">
                <a:latin typeface="Arial" panose="020B0604020202020204" pitchFamily="34" charset="0"/>
              </a:rPr>
              <a:t>microflora</a:t>
            </a:r>
            <a:r>
              <a:rPr lang="es-419" altLang="es-CO" noProof="0" dirty="0">
                <a:latin typeface="Arial" panose="020B0604020202020204" pitchFamily="34" charset="0"/>
              </a:rPr>
              <a:t> </a:t>
            </a:r>
            <a:r>
              <a:rPr lang="es-419" altLang="es-CO" noProof="0" dirty="0" err="1">
                <a:latin typeface="Arial" panose="020B0604020202020204" pitchFamily="34" charset="0"/>
              </a:rPr>
              <a:t>colónica</a:t>
            </a:r>
            <a:r>
              <a:rPr lang="es-419" altLang="es-CO" noProof="0" dirty="0">
                <a:latin typeface="Arial" panose="020B0604020202020204" pitchFamily="34" charset="0"/>
              </a:rPr>
              <a:t> produce algunas </a:t>
            </a:r>
            <a:r>
              <a:rPr lang="es-419" altLang="es-CO" noProof="0" dirty="0" err="1">
                <a:latin typeface="Arial" panose="020B0604020202020204" pitchFamily="34" charset="0"/>
              </a:rPr>
              <a:t>polisacaridasas</a:t>
            </a:r>
            <a:r>
              <a:rPr lang="es-419" altLang="es-CO" noProof="0" dirty="0">
                <a:latin typeface="Arial" panose="020B0604020202020204" pitchFamily="34" charset="0"/>
              </a:rPr>
              <a:t> extracelulares, la mayoría de estas enzimas están unidas a la pared celular bacteriana. Muchas de ellas son inducibles. La mayoría de los efectos fisiológicos de la fibra son mediados por los AGCC, los cuales resultan de la degradación enzimática bacteriana.</a:t>
            </a:r>
          </a:p>
          <a:p>
            <a:pPr marL="247650" indent="-247650"/>
            <a:endParaRPr lang="es-ES_tradnl" altLang="es-CO" dirty="0">
              <a:latin typeface="Arial" panose="020B0604020202020204" pitchFamily="34" charset="0"/>
            </a:endParaRPr>
          </a:p>
        </p:txBody>
      </p:sp>
      <p:sp>
        <p:nvSpPr>
          <p:cNvPr id="36868" name="3 Marcador de número de diapositiva">
            <a:extLst>
              <a:ext uri="{FF2B5EF4-FFF2-40B4-BE49-F238E27FC236}">
                <a16:creationId xmlns:a16="http://schemas.microsoft.com/office/drawing/2014/main" id="{26A1C2C1-ABDC-4006-9526-1C7BF484AE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8C2686B-9D9E-4CB7-AC24-2F0F3627DA7B}" type="slidenum">
              <a:rPr kumimoji="0" lang="es-ES" altLang="es-CO"/>
              <a:pPr>
                <a:spcBef>
                  <a:spcPct val="0"/>
                </a:spcBef>
              </a:pPr>
              <a:t>20</a:t>
            </a:fld>
            <a:endParaRPr kumimoji="0" lang="es-ES" altLang="es-CO"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a:extLst>
              <a:ext uri="{FF2B5EF4-FFF2-40B4-BE49-F238E27FC236}">
                <a16:creationId xmlns:a16="http://schemas.microsoft.com/office/drawing/2014/main" id="{15FA17AC-F689-4CA4-965E-42C32BC6BA42}"/>
              </a:ext>
            </a:extLst>
          </p:cNvPr>
          <p:cNvSpPr>
            <a:spLocks noGrp="1" noRot="1" noChangeAspect="1" noChangeArrowheads="1" noTextEdit="1"/>
          </p:cNvSpPr>
          <p:nvPr>
            <p:ph type="sldImg"/>
          </p:nvPr>
        </p:nvSpPr>
        <p:spPr>
          <a:ln/>
        </p:spPr>
      </p:sp>
      <p:sp>
        <p:nvSpPr>
          <p:cNvPr id="36867" name="2 Marcador de notas">
            <a:extLst>
              <a:ext uri="{FF2B5EF4-FFF2-40B4-BE49-F238E27FC236}">
                <a16:creationId xmlns:a16="http://schemas.microsoft.com/office/drawing/2014/main" id="{28856BFC-7E8E-491C-AC6A-75AD541AA1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50" marR="0" indent="-247650" algn="l" defTabSz="914400" rtl="0" eaLnBrk="1" fontAlgn="auto" latinLnBrk="0" hangingPunct="1">
              <a:lnSpc>
                <a:spcPct val="100000"/>
              </a:lnSpc>
              <a:spcBef>
                <a:spcPts val="0"/>
              </a:spcBef>
              <a:spcAft>
                <a:spcPts val="0"/>
              </a:spcAft>
              <a:buClrTx/>
              <a:buSzTx/>
              <a:buFontTx/>
              <a:buNone/>
              <a:tabLst/>
              <a:defRPr/>
            </a:pPr>
            <a:r>
              <a:rPr lang="es-419" altLang="es-CO" noProof="0" dirty="0">
                <a:latin typeface="Arial" panose="020B0604020202020204" pitchFamily="34" charset="0"/>
              </a:rPr>
              <a:t>La fibra afecta profundamente la estructura y función del tracto gastrointestinal. Aunque una mínima digestión y absorción puede ocurrir en el intestino delgado, el mayor sitio de degradación de estos compuestos es el colon. En humanos, no se han identificado enzimas capaces de degradarlos. Pero, las enzimas de las bacterias </a:t>
            </a:r>
            <a:r>
              <a:rPr lang="es-419" altLang="es-CO" noProof="0" dirty="0" err="1">
                <a:latin typeface="Arial" panose="020B0604020202020204" pitchFamily="34" charset="0"/>
              </a:rPr>
              <a:t>colónicas</a:t>
            </a:r>
            <a:r>
              <a:rPr lang="es-419" altLang="es-CO" noProof="0" dirty="0">
                <a:latin typeface="Arial" panose="020B0604020202020204" pitchFamily="34" charset="0"/>
              </a:rPr>
              <a:t> desempeñan un rol fundamental en la fermentación anaeróbica de la fibra. Este proceso genera productos finales, de los cuales los más importantes son los ácidos grasos de cadena corta. Aunque la </a:t>
            </a:r>
            <a:r>
              <a:rPr lang="es-419" altLang="es-CO" noProof="0" dirty="0" err="1">
                <a:latin typeface="Arial" panose="020B0604020202020204" pitchFamily="34" charset="0"/>
              </a:rPr>
              <a:t>microflora</a:t>
            </a:r>
            <a:r>
              <a:rPr lang="es-419" altLang="es-CO" noProof="0" dirty="0">
                <a:latin typeface="Arial" panose="020B0604020202020204" pitchFamily="34" charset="0"/>
              </a:rPr>
              <a:t> </a:t>
            </a:r>
            <a:r>
              <a:rPr lang="es-419" altLang="es-CO" noProof="0" dirty="0" err="1">
                <a:latin typeface="Arial" panose="020B0604020202020204" pitchFamily="34" charset="0"/>
              </a:rPr>
              <a:t>colónica</a:t>
            </a:r>
            <a:r>
              <a:rPr lang="es-419" altLang="es-CO" noProof="0" dirty="0">
                <a:latin typeface="Arial" panose="020B0604020202020204" pitchFamily="34" charset="0"/>
              </a:rPr>
              <a:t> produce algunas </a:t>
            </a:r>
            <a:r>
              <a:rPr lang="es-419" altLang="es-CO" noProof="0" dirty="0" err="1">
                <a:latin typeface="Arial" panose="020B0604020202020204" pitchFamily="34" charset="0"/>
              </a:rPr>
              <a:t>polisacaridasas</a:t>
            </a:r>
            <a:r>
              <a:rPr lang="es-419" altLang="es-CO" noProof="0" dirty="0">
                <a:latin typeface="Arial" panose="020B0604020202020204" pitchFamily="34" charset="0"/>
              </a:rPr>
              <a:t> extracelulares, la mayoría de estas enzimas están unidas a la pared celular bacteriana. Muchas de ellas son inducibles. La mayoría de los efectos fisiológicos de la fibra son mediados por los AGCC, los cuales resultan de la degradación enzimática bacteriana.</a:t>
            </a:r>
          </a:p>
          <a:p>
            <a:pPr marL="247650" indent="-247650"/>
            <a:endParaRPr lang="es-ES_tradnl" altLang="es-CO" dirty="0">
              <a:latin typeface="Arial" panose="020B0604020202020204" pitchFamily="34" charset="0"/>
            </a:endParaRPr>
          </a:p>
        </p:txBody>
      </p:sp>
      <p:sp>
        <p:nvSpPr>
          <p:cNvPr id="36868" name="3 Marcador de número de diapositiva">
            <a:extLst>
              <a:ext uri="{FF2B5EF4-FFF2-40B4-BE49-F238E27FC236}">
                <a16:creationId xmlns:a16="http://schemas.microsoft.com/office/drawing/2014/main" id="{26A1C2C1-ABDC-4006-9526-1C7BF484AE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8C2686B-9D9E-4CB7-AC24-2F0F3627DA7B}" type="slidenum">
              <a:rPr kumimoji="0" lang="es-ES" altLang="es-CO"/>
              <a:pPr>
                <a:spcBef>
                  <a:spcPct val="0"/>
                </a:spcBef>
              </a:pPr>
              <a:t>21</a:t>
            </a:fld>
            <a:endParaRPr kumimoji="0" lang="es-ES" altLang="es-CO" dirty="0"/>
          </a:p>
        </p:txBody>
      </p:sp>
    </p:spTree>
    <p:extLst>
      <p:ext uri="{BB962C8B-B14F-4D97-AF65-F5344CB8AC3E}">
        <p14:creationId xmlns:p14="http://schemas.microsoft.com/office/powerpoint/2010/main" val="2259604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1 Marcador de imagen de diapositiva"/>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CO" altLang="es-CO" dirty="0"/>
              <a:t>Encontramos como fuentes de AGP los aceites vegetales como: maíz</a:t>
            </a:r>
            <a:r>
              <a:rPr lang="es-CO" altLang="es-CO" dirty="0">
                <a:solidFill>
                  <a:srgbClr val="FF0000"/>
                </a:solidFill>
              </a:rPr>
              <a:t>, cártamo, girasol</a:t>
            </a:r>
            <a:r>
              <a:rPr lang="es-CO" altLang="es-CO" dirty="0"/>
              <a:t> y soya.</a:t>
            </a:r>
          </a:p>
          <a:p>
            <a:r>
              <a:rPr lang="es-CO" altLang="es-CO" dirty="0"/>
              <a:t>Estos son AG de cadena larga de la familia de los omega 6.</a:t>
            </a:r>
          </a:p>
          <a:p>
            <a:endParaRPr lang="es-CO" altLang="es-CO" dirty="0"/>
          </a:p>
          <a:p>
            <a:r>
              <a:rPr lang="es-CO" altLang="es-CO" dirty="0"/>
              <a:t>AG Mono insaturados: de 6 a 12 carbonos. La fuente son cártamo y canola.</a:t>
            </a:r>
          </a:p>
        </p:txBody>
      </p:sp>
      <p:sp>
        <p:nvSpPr>
          <p:cNvPr id="14234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5DA93CA8-14EE-4096-851C-986C6C1F3ADC}" type="slidenum">
              <a:rPr lang="es-ES" altLang="es-CO" smtClean="0">
                <a:latin typeface="Calibri" pitchFamily="34" charset="0"/>
              </a:rPr>
              <a:pPr/>
              <a:t>22</a:t>
            </a:fld>
            <a:endParaRPr lang="es-ES" altLang="es-CO" dirty="0">
              <a:latin typeface="Calibri" pitchFamily="34" charset="0"/>
            </a:endParaRPr>
          </a:p>
        </p:txBody>
      </p:sp>
    </p:spTree>
    <p:extLst>
      <p:ext uri="{BB962C8B-B14F-4D97-AF65-F5344CB8AC3E}">
        <p14:creationId xmlns:p14="http://schemas.microsoft.com/office/powerpoint/2010/main" val="154032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4DBFC23-E5C4-455E-94DC-E96CDFE4E3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59C7C6A3-FA98-4F2A-8CDA-C096C41D4AC6}" type="slidenum">
              <a:rPr kumimoji="0" lang="es-ES" altLang="es-CO"/>
              <a:pPr>
                <a:spcBef>
                  <a:spcPct val="0"/>
                </a:spcBef>
              </a:pPr>
              <a:t>5</a:t>
            </a:fld>
            <a:endParaRPr kumimoji="0" lang="es-ES" altLang="es-CO" dirty="0"/>
          </a:p>
        </p:txBody>
      </p:sp>
      <p:sp>
        <p:nvSpPr>
          <p:cNvPr id="38915" name="Rectangle 2">
            <a:extLst>
              <a:ext uri="{FF2B5EF4-FFF2-40B4-BE49-F238E27FC236}">
                <a16:creationId xmlns:a16="http://schemas.microsoft.com/office/drawing/2014/main" id="{6F93CC81-B871-4B1F-91FC-9C969957CEE9}"/>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45A6C7D5-C55F-4626-BA56-0D69C10BF2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altLang="es-CO" noProof="0" dirty="0">
                <a:latin typeface="Arial" panose="020B0604020202020204" pitchFamily="34" charset="0"/>
              </a:rPr>
              <a:t>Las </a:t>
            </a:r>
            <a:r>
              <a:rPr lang="es-419" altLang="es-CO" b="1" u="sng" noProof="0" dirty="0">
                <a:latin typeface="Arial" panose="020B0604020202020204" pitchFamily="34" charset="0"/>
              </a:rPr>
              <a:t>proteínas</a:t>
            </a:r>
            <a:r>
              <a:rPr lang="es-419" altLang="es-CO" noProof="0" dirty="0">
                <a:latin typeface="Arial" panose="020B0604020202020204" pitchFamily="34" charset="0"/>
              </a:rPr>
              <a:t> están compuestas por cadenas de aminoácidos (AA esenciales y no esenciales). Tienen muchas funciones fundamentales en el organismo: provisión de componentes nitrogenados imprescindibles para la estructura de tejidos, transporte de sustancias, regulación de procesos metabólicos y funciones en el sistema inmune. </a:t>
            </a:r>
          </a:p>
          <a:p>
            <a:endParaRPr lang="es-419" altLang="es-CO" noProof="0" dirty="0">
              <a:latin typeface="Arial" panose="020B0604020202020204" pitchFamily="34" charset="0"/>
              <a:cs typeface="Arial" panose="020B0604020202020204" pitchFamily="34" charset="0"/>
            </a:endParaRPr>
          </a:p>
          <a:p>
            <a:r>
              <a:rPr lang="es-419" altLang="es-CO" noProof="0" dirty="0">
                <a:latin typeface="Arial" panose="020B0604020202020204" pitchFamily="34" charset="0"/>
                <a:cs typeface="Arial" panose="020B0604020202020204" pitchFamily="34" charset="0"/>
              </a:rPr>
              <a:t>Las </a:t>
            </a:r>
            <a:r>
              <a:rPr lang="es-419" altLang="es-CO" b="1" u="sng" noProof="0" dirty="0">
                <a:latin typeface="Arial" panose="020B0604020202020204" pitchFamily="34" charset="0"/>
                <a:cs typeface="Arial" panose="020B0604020202020204" pitchFamily="34" charset="0"/>
              </a:rPr>
              <a:t>proteínas completas</a:t>
            </a:r>
            <a:r>
              <a:rPr lang="es-419" altLang="es-CO" noProof="0" dirty="0">
                <a:latin typeface="Arial" panose="020B0604020202020204" pitchFamily="34" charset="0"/>
                <a:cs typeface="Arial" panose="020B0604020202020204" pitchFamily="34" charset="0"/>
              </a:rPr>
              <a:t> son aquellas que se presentan en su forma original. Otras han sido separadas de los alimentos fuente por lo que se las denomina “aislados de proteínas”. Debido al tamaño de la molécula no afectan significativamente la </a:t>
            </a:r>
            <a:r>
              <a:rPr lang="es-419" altLang="es-CO" noProof="0" dirty="0" err="1">
                <a:latin typeface="Arial" panose="020B0604020202020204" pitchFamily="34" charset="0"/>
                <a:cs typeface="Arial" panose="020B0604020202020204" pitchFamily="34" charset="0"/>
              </a:rPr>
              <a:t>osmolaridad</a:t>
            </a:r>
            <a:r>
              <a:rPr lang="es-419" altLang="es-CO" noProof="0" dirty="0">
                <a:latin typeface="Arial" panose="020B0604020202020204" pitchFamily="34" charset="0"/>
                <a:cs typeface="Arial" panose="020B0604020202020204" pitchFamily="34" charset="0"/>
              </a:rPr>
              <a:t> del sistema, pero requieren de niveles normales de enzimas pancreáticas para su completa digestión.</a:t>
            </a:r>
          </a:p>
          <a:p>
            <a:r>
              <a:rPr lang="es-419" altLang="es-CO" noProof="0" dirty="0">
                <a:latin typeface="Arial" panose="020B0604020202020204" pitchFamily="34" charset="0"/>
                <a:cs typeface="Arial" panose="020B0604020202020204" pitchFamily="34" charset="0"/>
              </a:rPr>
              <a:t>Las fuentes de proteínas utilizadas en las mezclas enterales incluyen proteína completa, proteínas hidrolizadas y aminoácidos cristalinos . </a:t>
            </a:r>
          </a:p>
        </p:txBody>
      </p:sp>
    </p:spTree>
    <p:extLst>
      <p:ext uri="{BB962C8B-B14F-4D97-AF65-F5344CB8AC3E}">
        <p14:creationId xmlns:p14="http://schemas.microsoft.com/office/powerpoint/2010/main" val="3544799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1 Marcador de imagen de diapositiva"/>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2 Marcador de notas"/>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s-CO" altLang="es-CO" dirty="0"/>
              <a:t>Los </a:t>
            </a:r>
            <a:r>
              <a:rPr lang="es-CO" altLang="es-CO" b="1" dirty="0"/>
              <a:t>TCM</a:t>
            </a:r>
            <a:r>
              <a:rPr lang="es-CO" altLang="es-CO" dirty="0"/>
              <a:t> se oxidan a nivel hepático, produciendo agua, CO2 y cuerpos cetónicos. Requiere poca o ninguna acción de la lipasa pancreática y sales biliares para la absorción. </a:t>
            </a:r>
          </a:p>
          <a:p>
            <a:pPr>
              <a:defRPr/>
            </a:pPr>
            <a:endParaRPr lang="es-CO" altLang="es-CO" dirty="0"/>
          </a:p>
          <a:p>
            <a:pPr>
              <a:defRPr/>
            </a:pPr>
            <a:r>
              <a:rPr lang="es-CO" b="1" dirty="0">
                <a:ln w="18000">
                  <a:prstDash val="solid"/>
                  <a:miter lim="800000"/>
                </a:ln>
                <a:effectLst>
                  <a:outerShdw blurRad="25500" dist="23000" dir="7020000" algn="tl">
                    <a:srgbClr val="000000">
                      <a:alpha val="50000"/>
                    </a:srgbClr>
                  </a:outerShdw>
                </a:effectLst>
                <a:latin typeface="Arial Black" pitchFamily="34" charset="0"/>
              </a:rPr>
              <a:t>Lípidos estructurados: </a:t>
            </a:r>
            <a:r>
              <a:rPr lang="es-CO" b="0" dirty="0">
                <a:ln w="18000">
                  <a:prstDash val="solid"/>
                  <a:miter lim="800000"/>
                </a:ln>
                <a:effectLst>
                  <a:outerShdw blurRad="25500" dist="23000" dir="7020000" algn="tl">
                    <a:srgbClr val="000000">
                      <a:alpha val="50000"/>
                    </a:srgbClr>
                  </a:outerShdw>
                </a:effectLst>
                <a:latin typeface="Arial Black" pitchFamily="34" charset="0"/>
              </a:rPr>
              <a:t>es una  </a:t>
            </a:r>
            <a:r>
              <a:rPr lang="es-CO" sz="1400" b="0" dirty="0">
                <a:latin typeface="Arial Narrow" pitchFamily="34" charset="0"/>
              </a:rPr>
              <a:t>mezcla de TCM y AGPI </a:t>
            </a:r>
            <a:r>
              <a:rPr lang="es-CO" b="0" dirty="0">
                <a:latin typeface="Arial Narrow" pitchFamily="34" charset="0"/>
              </a:rPr>
              <a:t>que se reesterifican al azar y dan lugar a un triglicérido con AG deseados. Son muy utilizados en procesos de </a:t>
            </a:r>
            <a:r>
              <a:rPr lang="es-CO" b="0" dirty="0" err="1">
                <a:latin typeface="Arial Narrow" pitchFamily="34" charset="0"/>
              </a:rPr>
              <a:t>colestasis</a:t>
            </a:r>
            <a:r>
              <a:rPr lang="es-CO" b="0" dirty="0">
                <a:latin typeface="Arial Narrow" pitchFamily="34" charset="0"/>
              </a:rPr>
              <a:t>.</a:t>
            </a:r>
          </a:p>
        </p:txBody>
      </p:sp>
      <p:sp>
        <p:nvSpPr>
          <p:cNvPr id="1433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147E9A0-1532-45B5-A247-50201F58E215}" type="slidenum">
              <a:rPr lang="es-ES" altLang="es-CO" smtClean="0">
                <a:latin typeface="Calibri" pitchFamily="34" charset="0"/>
              </a:rPr>
              <a:pPr/>
              <a:t>23</a:t>
            </a:fld>
            <a:endParaRPr lang="es-ES" altLang="es-CO" dirty="0">
              <a:latin typeface="Calibri" pitchFamily="34" charset="0"/>
            </a:endParaRPr>
          </a:p>
        </p:txBody>
      </p:sp>
    </p:spTree>
    <p:extLst>
      <p:ext uri="{BB962C8B-B14F-4D97-AF65-F5344CB8AC3E}">
        <p14:creationId xmlns:p14="http://schemas.microsoft.com/office/powerpoint/2010/main" val="3132956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1 Marcador de imagen de diapositiva"/>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2 Marcador de notas"/>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CO" dirty="0">
                <a:latin typeface="Arial" panose="020B0604020202020204" pitchFamily="34" charset="0"/>
              </a:rPr>
              <a:t>Los micronutrientes son nutrientes esenciales y muchos de ellos cumplen funciones como cofactores en procesos digestivos y metabólicos por lo que los carbohidratos, proteínas, grasas y energía no pueden ser eficientemente utilizadas si no se aportan en las dosis adecuadas. Las fórmulas nutricionalmente completas los proveen en concentraciones variables, por lo que las cantidades para cubrir los requerimientos depende de la del producto utilizado, entre 1 a 4 litros/día. En caso de regímenes hipocalóricos, fórmulas diluidas o en la progresión del plan se deberá considerar la adición de micronutrientes de acuerdo a los requerimientos específicos.</a:t>
            </a:r>
          </a:p>
          <a:p>
            <a:r>
              <a:rPr lang="es-ES" altLang="es-CO" dirty="0">
                <a:latin typeface="Arial" panose="020B0604020202020204" pitchFamily="34" charset="0"/>
              </a:rPr>
              <a:t>Su suplementación deberá considerar el estado nutricional del paciente al momento de presentarse la patología, como también el impacto metabólico del estrés y de la enfermedad. Aunque el efecto de la patología crítica sobre el requerimiento de nutrientes no se conoce con precisión, se indica suplementación en pacientes con requerimientos aumentados o mayores pérdidas.</a:t>
            </a:r>
          </a:p>
          <a:p>
            <a:r>
              <a:rPr lang="es-ES" altLang="es-CO" dirty="0">
                <a:latin typeface="Arial" panose="020B0604020202020204" pitchFamily="34" charset="0"/>
              </a:rPr>
              <a:t>En aquellos casos en donde se requiera aporte de micronutrientes adicionales al contenido del producto, se recomienda no agregarlos al mismo sino administrarlo separadamente, considerando las condiciones necesarias para la absorción del nutriente en cuestión. </a:t>
            </a:r>
          </a:p>
          <a:p>
            <a:pPr>
              <a:defRPr/>
            </a:pPr>
            <a:endParaRPr lang="es-CO" dirty="0">
              <a:latin typeface="Arial Narrow" pitchFamily="34" charset="0"/>
            </a:endParaRPr>
          </a:p>
        </p:txBody>
      </p:sp>
      <p:sp>
        <p:nvSpPr>
          <p:cNvPr id="1433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147E9A0-1532-45B5-A247-50201F58E215}" type="slidenum">
              <a:rPr lang="es-ES" altLang="es-CO" smtClean="0">
                <a:latin typeface="Calibri" pitchFamily="34" charset="0"/>
              </a:rPr>
              <a:pPr/>
              <a:t>24</a:t>
            </a:fld>
            <a:endParaRPr lang="es-ES" altLang="es-CO" dirty="0">
              <a:latin typeface="Calibri" pitchFamily="34" charset="0"/>
            </a:endParaRPr>
          </a:p>
        </p:txBody>
      </p:sp>
    </p:spTree>
    <p:extLst>
      <p:ext uri="{BB962C8B-B14F-4D97-AF65-F5344CB8AC3E}">
        <p14:creationId xmlns:p14="http://schemas.microsoft.com/office/powerpoint/2010/main" val="4171518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8A193DE-00B5-4224-B21F-2212736B0A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9CD8BDF-7398-45D0-BC20-8AC60819B3CF}" type="slidenum">
              <a:rPr kumimoji="0" lang="es-ES" altLang="es-CO"/>
              <a:pPr>
                <a:spcBef>
                  <a:spcPct val="0"/>
                </a:spcBef>
              </a:pPr>
              <a:t>25</a:t>
            </a:fld>
            <a:endParaRPr kumimoji="0" lang="es-ES" altLang="es-CO" dirty="0"/>
          </a:p>
        </p:txBody>
      </p:sp>
      <p:sp>
        <p:nvSpPr>
          <p:cNvPr id="53251" name="Rectangle 2">
            <a:extLst>
              <a:ext uri="{FF2B5EF4-FFF2-40B4-BE49-F238E27FC236}">
                <a16:creationId xmlns:a16="http://schemas.microsoft.com/office/drawing/2014/main" id="{6801AB01-FACB-4C7E-B0EF-6D64CC7569D7}"/>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54CEE106-EDE0-44D6-994C-373A5A638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altLang="es-CO" noProof="0" dirty="0">
                <a:latin typeface="Arial" panose="020B0604020202020204" pitchFamily="34" charset="0"/>
              </a:rPr>
              <a:t>Las características físico-químicas de una fórmula para alimentación enteral tienen gran importancia respecto de la </a:t>
            </a:r>
            <a:r>
              <a:rPr lang="es-419" altLang="es-CO" b="1" noProof="0" dirty="0">
                <a:latin typeface="Arial" panose="020B0604020202020204" pitchFamily="34" charset="0"/>
              </a:rPr>
              <a:t>tolerancia </a:t>
            </a:r>
            <a:r>
              <a:rPr lang="es-419" altLang="es-CO" noProof="0" dirty="0">
                <a:latin typeface="Arial" panose="020B0604020202020204" pitchFamily="34" charset="0"/>
              </a:rPr>
              <a:t>de las mismas, de su</a:t>
            </a:r>
            <a:r>
              <a:rPr lang="es-419" altLang="es-CO" b="1" noProof="0" dirty="0">
                <a:latin typeface="Arial" panose="020B0604020202020204" pitchFamily="34" charset="0"/>
              </a:rPr>
              <a:t> estabilidad</a:t>
            </a:r>
            <a:r>
              <a:rPr lang="es-419" altLang="es-CO" noProof="0" dirty="0">
                <a:latin typeface="Arial" panose="020B0604020202020204" pitchFamily="34" charset="0"/>
              </a:rPr>
              <a:t> y de su </a:t>
            </a:r>
            <a:r>
              <a:rPr lang="es-419" altLang="es-CO" b="1" noProof="0" dirty="0">
                <a:latin typeface="Arial" panose="020B0604020202020204" pitchFamily="34" charset="0"/>
              </a:rPr>
              <a:t>comportamiento ante variables físicas, químicas y microbiológicas</a:t>
            </a:r>
            <a:r>
              <a:rPr lang="es-419" altLang="es-CO" noProof="0" dirty="0">
                <a:latin typeface="Arial" panose="020B0604020202020204" pitchFamily="34" charset="0"/>
              </a:rPr>
              <a:t>.</a:t>
            </a:r>
          </a:p>
          <a:p>
            <a:r>
              <a:rPr lang="es-419" altLang="es-CO" noProof="0" dirty="0">
                <a:latin typeface="Arial" panose="020B0604020202020204" pitchFamily="34" charset="0"/>
              </a:rPr>
              <a:t>Entre las más importantes se encuentran la </a:t>
            </a:r>
            <a:r>
              <a:rPr lang="es-419" altLang="es-CO" noProof="0" dirty="0" err="1">
                <a:latin typeface="Arial" panose="020B0604020202020204" pitchFamily="34" charset="0"/>
              </a:rPr>
              <a:t>osmolaridad</a:t>
            </a:r>
            <a:r>
              <a:rPr lang="es-419" altLang="es-CO" noProof="0" dirty="0">
                <a:latin typeface="Arial" panose="020B0604020202020204" pitchFamily="34" charset="0"/>
              </a:rPr>
              <a:t> y </a:t>
            </a:r>
            <a:r>
              <a:rPr lang="es-419" altLang="es-CO" noProof="0" dirty="0" err="1">
                <a:latin typeface="Arial" panose="020B0604020202020204" pitchFamily="34" charset="0"/>
              </a:rPr>
              <a:t>osmolalidad</a:t>
            </a:r>
            <a:r>
              <a:rPr lang="es-419" altLang="es-CO" noProof="0" dirty="0">
                <a:latin typeface="Arial" panose="020B0604020202020204" pitchFamily="34" charset="0"/>
              </a:rPr>
              <a:t>, el pH, la viscosidad, la tensión superficial, la densidad, la densidad energética, la concentración proteica y de electrolitos y la concentración de fibra.</a:t>
            </a:r>
          </a:p>
          <a:p>
            <a:r>
              <a:rPr lang="es-419" altLang="es-CO" noProof="0" dirty="0">
                <a:latin typeface="Arial" panose="020B0604020202020204" pitchFamily="34" charset="0"/>
              </a:rPr>
              <a:t>Cabe aclarar que cualquier mínima alteración en la composición de la fórmula, así como también en la temperatura de administración, conservación o elaboración, producirá cambios en casi todas ellas. </a:t>
            </a:r>
          </a:p>
        </p:txBody>
      </p:sp>
    </p:spTree>
    <p:extLst>
      <p:ext uri="{BB962C8B-B14F-4D97-AF65-F5344CB8AC3E}">
        <p14:creationId xmlns:p14="http://schemas.microsoft.com/office/powerpoint/2010/main" val="1068438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a16="http://schemas.microsoft.com/office/drawing/2014/main" id="{C9640166-14C0-4CA0-9083-B1C6D48AD6A5}"/>
              </a:ext>
            </a:extLst>
          </p:cNvPr>
          <p:cNvSpPr>
            <a:spLocks noGrp="1" noRot="1" noChangeAspect="1" noChangeArrowheads="1" noTextEdit="1"/>
          </p:cNvSpPr>
          <p:nvPr>
            <p:ph type="sldImg"/>
          </p:nvPr>
        </p:nvSpPr>
        <p:spPr>
          <a:ln/>
        </p:spPr>
      </p:sp>
      <p:sp>
        <p:nvSpPr>
          <p:cNvPr id="65539" name="2 Marcador de notas">
            <a:extLst>
              <a:ext uri="{FF2B5EF4-FFF2-40B4-BE49-F238E27FC236}">
                <a16:creationId xmlns:a16="http://schemas.microsoft.com/office/drawing/2014/main" id="{A08445E2-008C-4AA1-919C-6E2BAF9C5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ltLang="es-CO" noProof="0" dirty="0">
                <a:latin typeface="Arial" panose="020B0604020202020204" pitchFamily="34" charset="0"/>
              </a:rPr>
              <a:t>Refiere a la proporción energética de las proteínas en la totalidad de la fórmula.</a:t>
            </a:r>
          </a:p>
        </p:txBody>
      </p:sp>
      <p:sp>
        <p:nvSpPr>
          <p:cNvPr id="65540" name="3 Marcador de número de diapositiva">
            <a:extLst>
              <a:ext uri="{FF2B5EF4-FFF2-40B4-BE49-F238E27FC236}">
                <a16:creationId xmlns:a16="http://schemas.microsoft.com/office/drawing/2014/main" id="{630BC51D-C1FE-4F50-B16A-A1C12E006F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E549C836-D7CC-47E9-B886-73588BE6474C}" type="slidenum">
              <a:rPr kumimoji="0" lang="es-ES" altLang="es-CO"/>
              <a:pPr>
                <a:spcBef>
                  <a:spcPct val="0"/>
                </a:spcBef>
              </a:pPr>
              <a:t>27</a:t>
            </a:fld>
            <a:endParaRPr kumimoji="0" lang="es-ES" altLang="es-CO"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a16="http://schemas.microsoft.com/office/drawing/2014/main" id="{C9640166-14C0-4CA0-9083-B1C6D48AD6A5}"/>
              </a:ext>
            </a:extLst>
          </p:cNvPr>
          <p:cNvSpPr>
            <a:spLocks noGrp="1" noRot="1" noChangeAspect="1" noChangeArrowheads="1" noTextEdit="1"/>
          </p:cNvSpPr>
          <p:nvPr>
            <p:ph type="sldImg"/>
          </p:nvPr>
        </p:nvSpPr>
        <p:spPr>
          <a:ln/>
        </p:spPr>
      </p:sp>
      <p:sp>
        <p:nvSpPr>
          <p:cNvPr id="65539" name="2 Marcador de notas">
            <a:extLst>
              <a:ext uri="{FF2B5EF4-FFF2-40B4-BE49-F238E27FC236}">
                <a16:creationId xmlns:a16="http://schemas.microsoft.com/office/drawing/2014/main" id="{A08445E2-008C-4AA1-919C-6E2BAF9C5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ltLang="es-CO" dirty="0">
                <a:latin typeface="Arial" panose="020B0604020202020204" pitchFamily="34" charset="0"/>
              </a:rPr>
              <a:t>Refiere a la proporción energética de las proteínas en la totalidad de la fórmula.</a:t>
            </a:r>
          </a:p>
        </p:txBody>
      </p:sp>
      <p:sp>
        <p:nvSpPr>
          <p:cNvPr id="65540" name="3 Marcador de número de diapositiva">
            <a:extLst>
              <a:ext uri="{FF2B5EF4-FFF2-40B4-BE49-F238E27FC236}">
                <a16:creationId xmlns:a16="http://schemas.microsoft.com/office/drawing/2014/main" id="{630BC51D-C1FE-4F50-B16A-A1C12E006F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E549C836-D7CC-47E9-B886-73588BE6474C}" type="slidenum">
              <a:rPr kumimoji="0" lang="es-ES" altLang="es-CO"/>
              <a:pPr>
                <a:spcBef>
                  <a:spcPct val="0"/>
                </a:spcBef>
              </a:pPr>
              <a:t>28</a:t>
            </a:fld>
            <a:endParaRPr kumimoji="0" lang="es-ES" altLang="es-CO" dirty="0"/>
          </a:p>
        </p:txBody>
      </p:sp>
    </p:spTree>
    <p:extLst>
      <p:ext uri="{BB962C8B-B14F-4D97-AF65-F5344CB8AC3E}">
        <p14:creationId xmlns:p14="http://schemas.microsoft.com/office/powerpoint/2010/main" val="535524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a16="http://schemas.microsoft.com/office/drawing/2014/main" id="{C9640166-14C0-4CA0-9083-B1C6D48AD6A5}"/>
              </a:ext>
            </a:extLst>
          </p:cNvPr>
          <p:cNvSpPr>
            <a:spLocks noGrp="1" noRot="1" noChangeAspect="1" noChangeArrowheads="1" noTextEdit="1"/>
          </p:cNvSpPr>
          <p:nvPr>
            <p:ph type="sldImg"/>
          </p:nvPr>
        </p:nvSpPr>
        <p:spPr>
          <a:ln/>
        </p:spPr>
      </p:sp>
      <p:sp>
        <p:nvSpPr>
          <p:cNvPr id="65539" name="2 Marcador de notas">
            <a:extLst>
              <a:ext uri="{FF2B5EF4-FFF2-40B4-BE49-F238E27FC236}">
                <a16:creationId xmlns:a16="http://schemas.microsoft.com/office/drawing/2014/main" id="{A08445E2-008C-4AA1-919C-6E2BAF9C5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ltLang="es-CO" dirty="0">
                <a:latin typeface="Arial" panose="020B0604020202020204" pitchFamily="34" charset="0"/>
              </a:rPr>
              <a:t>Refiere a la proporción energética de las proteínas en la totalidad de la fórmula.</a:t>
            </a:r>
          </a:p>
        </p:txBody>
      </p:sp>
      <p:sp>
        <p:nvSpPr>
          <p:cNvPr id="65540" name="3 Marcador de número de diapositiva">
            <a:extLst>
              <a:ext uri="{FF2B5EF4-FFF2-40B4-BE49-F238E27FC236}">
                <a16:creationId xmlns:a16="http://schemas.microsoft.com/office/drawing/2014/main" id="{630BC51D-C1FE-4F50-B16A-A1C12E006F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E549C836-D7CC-47E9-B886-73588BE6474C}" type="slidenum">
              <a:rPr kumimoji="0" lang="es-ES" altLang="es-CO"/>
              <a:pPr>
                <a:spcBef>
                  <a:spcPct val="0"/>
                </a:spcBef>
              </a:pPr>
              <a:t>29</a:t>
            </a:fld>
            <a:endParaRPr kumimoji="0" lang="es-ES" altLang="es-CO" dirty="0"/>
          </a:p>
        </p:txBody>
      </p:sp>
    </p:spTree>
    <p:extLst>
      <p:ext uri="{BB962C8B-B14F-4D97-AF65-F5344CB8AC3E}">
        <p14:creationId xmlns:p14="http://schemas.microsoft.com/office/powerpoint/2010/main" val="311290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a:extLst>
              <a:ext uri="{FF2B5EF4-FFF2-40B4-BE49-F238E27FC236}">
                <a16:creationId xmlns:a16="http://schemas.microsoft.com/office/drawing/2014/main" id="{6F827571-33B8-4F66-8D42-3082AC82526D}"/>
              </a:ext>
            </a:extLst>
          </p:cNvPr>
          <p:cNvSpPr>
            <a:spLocks noGrp="1" noRot="1" noChangeAspect="1" noChangeArrowheads="1" noTextEdit="1"/>
          </p:cNvSpPr>
          <p:nvPr>
            <p:ph type="sldImg"/>
          </p:nvPr>
        </p:nvSpPr>
        <p:spPr>
          <a:ln/>
        </p:spPr>
      </p:sp>
      <p:sp>
        <p:nvSpPr>
          <p:cNvPr id="67587" name="2 Marcador de notas">
            <a:extLst>
              <a:ext uri="{FF2B5EF4-FFF2-40B4-BE49-F238E27FC236}">
                <a16:creationId xmlns:a16="http://schemas.microsoft.com/office/drawing/2014/main" id="{9D171ECB-10ED-4ADF-9EAD-1DC26ACDBC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r>
              <a:rPr lang="es-419" altLang="es-CO" sz="800" u="none" noProof="0" dirty="0">
                <a:latin typeface="Arial" panose="020B0604020202020204" pitchFamily="34" charset="0"/>
              </a:rPr>
              <a:t>Las fórmulas nutricionalmente completas son aquellas que contienen todos los nutrientes en una relación adecuada a los requerimientos, por lo tanto se pueden utilizar como única fuente de nutrientes pudiendo reemplazar por completo la vía oral.</a:t>
            </a:r>
          </a:p>
          <a:p>
            <a:pPr>
              <a:lnSpc>
                <a:spcPct val="70000"/>
              </a:lnSpc>
            </a:pPr>
            <a:r>
              <a:rPr lang="es-419" altLang="es-CO" sz="800" u="none" noProof="0" dirty="0">
                <a:latin typeface="Arial" panose="020B0604020202020204" pitchFamily="34" charset="0"/>
              </a:rPr>
              <a:t>Según la complejidad de los nutrientes se las puede clasificar en poliméricas, semielementales y elementales.</a:t>
            </a:r>
          </a:p>
          <a:p>
            <a:pPr marL="171450" indent="-171450">
              <a:lnSpc>
                <a:spcPct val="70000"/>
              </a:lnSpc>
              <a:buFont typeface="Arial" panose="020B0604020202020204" pitchFamily="34" charset="0"/>
              <a:buChar char="•"/>
            </a:pPr>
            <a:r>
              <a:rPr lang="es-419" altLang="es-CO" sz="800" u="none" noProof="0" dirty="0">
                <a:latin typeface="Arial" panose="020B0604020202020204" pitchFamily="34" charset="0"/>
              </a:rPr>
              <a:t>Las poliméricas son aquellas en la que los nutrientes, en especial las proteínas, se presentan en su forma intacta. Son adecuadas para la mayoría de los pacientes con trato gastrointestinal normal.</a:t>
            </a:r>
          </a:p>
          <a:p>
            <a:pPr marL="171450" indent="-171450">
              <a:lnSpc>
                <a:spcPct val="70000"/>
              </a:lnSpc>
              <a:buFont typeface="Arial" panose="020B0604020202020204" pitchFamily="34" charset="0"/>
              <a:buChar char="•"/>
            </a:pPr>
            <a:r>
              <a:rPr lang="es-419" altLang="es-CO" sz="800" u="none" noProof="0" dirty="0">
                <a:latin typeface="Arial" panose="020B0604020202020204" pitchFamily="34" charset="0"/>
              </a:rPr>
              <a:t>Las semielementales son aquellas en las cuales las proteínas se encuentran parcialmente hidrolizadas.</a:t>
            </a:r>
          </a:p>
          <a:p>
            <a:pPr marL="171450" indent="-171450">
              <a:lnSpc>
                <a:spcPct val="70000"/>
              </a:lnSpc>
              <a:buFont typeface="Arial" panose="020B0604020202020204" pitchFamily="34" charset="0"/>
              <a:buChar char="•"/>
            </a:pPr>
            <a:r>
              <a:rPr lang="es-419" altLang="es-CO" sz="800" u="none" noProof="0" dirty="0">
                <a:latin typeface="Arial" panose="020B0604020202020204" pitchFamily="34" charset="0"/>
              </a:rPr>
              <a:t>Las elementales presentan AA libres como fuente de nitrógeno, glucosa como fuente de carbohidratos y pequeñas cantidades de grasas o ausencia de las mismas. Estas fórmulas se indican en las patologías que cursan con alteración en la digestión y absorción de nutrientes o para regímenes de iniciación en pacientes que no han recibido alimentación enteral por largos períodos.</a:t>
            </a:r>
          </a:p>
          <a:p>
            <a:pPr marL="171450" indent="-171450">
              <a:lnSpc>
                <a:spcPct val="70000"/>
              </a:lnSpc>
              <a:buFont typeface="Arial" panose="020B0604020202020204" pitchFamily="34" charset="0"/>
              <a:buChar char="•"/>
            </a:pPr>
            <a:r>
              <a:rPr lang="es-419" altLang="es-CO" sz="800" u="none" noProof="0" dirty="0">
                <a:latin typeface="Arial" panose="020B0604020202020204" pitchFamily="34" charset="0"/>
              </a:rPr>
              <a:t>Las</a:t>
            </a:r>
            <a:r>
              <a:rPr lang="es-419" altLang="es-CO" sz="800" u="none" baseline="0" noProof="0" dirty="0">
                <a:latin typeface="Arial" panose="020B0604020202020204" pitchFamily="34" charset="0"/>
              </a:rPr>
              <a:t> m</a:t>
            </a:r>
            <a:r>
              <a:rPr lang="es-419" altLang="es-CO" sz="800" u="none" noProof="0" dirty="0">
                <a:latin typeface="Arial" panose="020B0604020202020204" pitchFamily="34" charset="0"/>
              </a:rPr>
              <a:t>odulares son aquellas que aportan módulos de hidratos de carbono o proteínas o grasas o fibras. </a:t>
            </a:r>
            <a:r>
              <a:rPr lang="es-419" altLang="es-CO" sz="800" b="1" u="none" noProof="0" dirty="0">
                <a:latin typeface="Arial" panose="020B0604020202020204" pitchFamily="34" charset="0"/>
              </a:rPr>
              <a:t>Proteínas:</a:t>
            </a:r>
            <a:r>
              <a:rPr lang="es-419" altLang="es-CO" sz="800" u="none" noProof="0" dirty="0">
                <a:latin typeface="Arial" panose="020B0604020202020204" pitchFamily="34" charset="0"/>
              </a:rPr>
              <a:t> están disponibles en forma de proteínas intactas, obtenidas principalmente de la caseína o aislado de proteína de suero. </a:t>
            </a:r>
            <a:r>
              <a:rPr lang="es-419" altLang="es-CO" sz="800" b="1" u="none" noProof="0" dirty="0">
                <a:latin typeface="Arial" panose="020B0604020202020204" pitchFamily="34" charset="0"/>
              </a:rPr>
              <a:t>Hidratos de carbono</a:t>
            </a:r>
            <a:r>
              <a:rPr lang="es-419" altLang="es-CO" sz="800" u="none" noProof="0" dirty="0">
                <a:latin typeface="Arial" panose="020B0604020202020204" pitchFamily="34" charset="0"/>
              </a:rPr>
              <a:t>: las fuentes empleadas son los polímeros de glucosa, maltodextrinas, mono y disacáridos. </a:t>
            </a:r>
            <a:r>
              <a:rPr lang="es-419" altLang="es-CO" sz="800" b="1" u="none" noProof="0" dirty="0">
                <a:latin typeface="Arial" panose="020B0604020202020204" pitchFamily="34" charset="0"/>
              </a:rPr>
              <a:t>Grasas: </a:t>
            </a:r>
            <a:r>
              <a:rPr lang="es-419" altLang="es-CO" sz="800" u="none" noProof="0" dirty="0">
                <a:latin typeface="Arial" panose="020B0604020202020204" pitchFamily="34" charset="0"/>
              </a:rPr>
              <a:t>se encuentran disponibles en forma de triglicéridos de cadena media. </a:t>
            </a:r>
          </a:p>
          <a:p>
            <a:pPr>
              <a:lnSpc>
                <a:spcPct val="70000"/>
              </a:lnSpc>
            </a:pPr>
            <a:endParaRPr lang="es-419" altLang="es-CO" sz="800" u="none" noProof="0" dirty="0">
              <a:latin typeface="Arial" panose="020B0604020202020204" pitchFamily="34" charset="0"/>
            </a:endParaRPr>
          </a:p>
          <a:p>
            <a:pPr>
              <a:lnSpc>
                <a:spcPct val="70000"/>
              </a:lnSpc>
            </a:pPr>
            <a:r>
              <a:rPr lang="es-419" altLang="es-CO" sz="800" u="none" noProof="0" dirty="0">
                <a:latin typeface="Arial" panose="020B0604020202020204" pitchFamily="34" charset="0"/>
              </a:rPr>
              <a:t>Las fórmulas enterales pueden clasificarse según el</a:t>
            </a:r>
            <a:r>
              <a:rPr lang="es-419" altLang="es-CO" sz="800" b="1" u="none" noProof="0" dirty="0">
                <a:latin typeface="Arial" panose="020B0604020202020204" pitchFamily="34" charset="0"/>
              </a:rPr>
              <a:t> </a:t>
            </a:r>
            <a:r>
              <a:rPr lang="es-419" altLang="es-CO" sz="800" u="none" noProof="0" dirty="0">
                <a:latin typeface="Arial" panose="020B0604020202020204" pitchFamily="34" charset="0"/>
              </a:rPr>
              <a:t>grado de hidrólisis de los nutrientes.</a:t>
            </a:r>
          </a:p>
          <a:p>
            <a:pPr marL="171450" indent="-171450">
              <a:lnSpc>
                <a:spcPct val="70000"/>
              </a:lnSpc>
              <a:buFont typeface="Arial" panose="020B0604020202020204" pitchFamily="34" charset="0"/>
              <a:buChar char="•"/>
            </a:pPr>
            <a:r>
              <a:rPr lang="es-419" altLang="es-CO" sz="800" b="1" i="1" u="none" noProof="0" dirty="0">
                <a:latin typeface="Arial" panose="020B0604020202020204" pitchFamily="34" charset="0"/>
              </a:rPr>
              <a:t>Poliméricas</a:t>
            </a:r>
            <a:r>
              <a:rPr lang="es-419" altLang="es-CO" sz="800" b="1" u="none" noProof="0" dirty="0">
                <a:latin typeface="Arial" panose="020B0604020202020204" pitchFamily="34" charset="0"/>
              </a:rPr>
              <a:t>: </a:t>
            </a:r>
            <a:r>
              <a:rPr lang="es-419" altLang="es-CO" sz="800" u="none" noProof="0" dirty="0">
                <a:latin typeface="Arial" panose="020B0604020202020204" pitchFamily="34" charset="0"/>
              </a:rPr>
              <a:t>contienen nutrientes intactos y son adecuadas para la mayoría de los pacientes con tracto gastrointestinal normal. Cuando son fórmulas completas cubren los valores de referencia para macro y micronutrientes. </a:t>
            </a:r>
          </a:p>
          <a:p>
            <a:pPr marL="171450" indent="-171450">
              <a:lnSpc>
                <a:spcPct val="70000"/>
              </a:lnSpc>
              <a:buFont typeface="Arial" panose="020B0604020202020204" pitchFamily="34" charset="0"/>
              <a:buChar char="•"/>
            </a:pPr>
            <a:r>
              <a:rPr lang="es-419" altLang="es-CO" sz="800" b="1" i="1" u="none" noProof="0" dirty="0">
                <a:latin typeface="Arial" panose="020B0604020202020204" pitchFamily="34" charset="0"/>
              </a:rPr>
              <a:t>Oligoméricas, peptídicas o semielementales</a:t>
            </a:r>
            <a:r>
              <a:rPr lang="es-419" altLang="es-CO" sz="800" b="1" u="none" noProof="0" dirty="0">
                <a:latin typeface="Arial" panose="020B0604020202020204" pitchFamily="34" charset="0"/>
              </a:rPr>
              <a:t>:</a:t>
            </a:r>
            <a:r>
              <a:rPr lang="es-419" altLang="es-CO" sz="800" u="none" noProof="0" dirty="0">
                <a:latin typeface="Arial" panose="020B0604020202020204" pitchFamily="34" charset="0"/>
              </a:rPr>
              <a:t> los nutrientes que la componen se encuentran parcialmente hidrolizados. Se indican generalmente cuando hay alguna alteración del tracto gastrointestinal y también se utilizan para regímenes de iniciación en pacientes que no han recibido alimentación enteral por largos períodos.</a:t>
            </a:r>
          </a:p>
          <a:p>
            <a:pPr marL="171450" indent="-171450">
              <a:lnSpc>
                <a:spcPct val="70000"/>
              </a:lnSpc>
              <a:buFont typeface="Arial" panose="020B0604020202020204" pitchFamily="34" charset="0"/>
              <a:buChar char="•"/>
            </a:pPr>
            <a:r>
              <a:rPr lang="es-419" altLang="es-CO" sz="800" b="1" i="1" u="none" noProof="0" dirty="0">
                <a:latin typeface="Arial" panose="020B0604020202020204" pitchFamily="34" charset="0"/>
              </a:rPr>
              <a:t>Elementales: </a:t>
            </a:r>
            <a:r>
              <a:rPr lang="es-419" altLang="es-CO" sz="800" u="none" noProof="0" dirty="0">
                <a:latin typeface="Arial" panose="020B0604020202020204" pitchFamily="34" charset="0"/>
              </a:rPr>
              <a:t>son aquellas en las cuales el aporte proteico es en forma de aminoácidos libres. El aporte de grasas se encuentra en el rango de 1 a 15%.</a:t>
            </a:r>
          </a:p>
          <a:p>
            <a:pPr marL="171450" indent="-171450">
              <a:lnSpc>
                <a:spcPct val="70000"/>
              </a:lnSpc>
              <a:buFont typeface="Arial" panose="020B0604020202020204" pitchFamily="34" charset="0"/>
              <a:buChar char="•"/>
            </a:pPr>
            <a:endParaRPr lang="es-419" altLang="es-CO" sz="800" u="none" noProof="0" dirty="0">
              <a:latin typeface="Arial" panose="020B0604020202020204" pitchFamily="34" charset="0"/>
            </a:endParaRPr>
          </a:p>
          <a:p>
            <a:pPr marL="0" indent="0">
              <a:lnSpc>
                <a:spcPct val="70000"/>
              </a:lnSpc>
              <a:buFontTx/>
              <a:buNone/>
            </a:pPr>
            <a:r>
              <a:rPr lang="es-419" altLang="es-CO" sz="800" u="none" noProof="0" dirty="0">
                <a:latin typeface="Arial" panose="020B0604020202020204" pitchFamily="34" charset="0"/>
              </a:rPr>
              <a:t>Según el contenido y fuente de nutrientes las fórmulas pueden clasificarse en:</a:t>
            </a:r>
          </a:p>
          <a:p>
            <a:pPr marL="171450" indent="-171450">
              <a:lnSpc>
                <a:spcPct val="70000"/>
              </a:lnSpc>
              <a:buFont typeface="Arial" panose="020B0604020202020204" pitchFamily="34" charset="0"/>
              <a:buChar char="•"/>
            </a:pPr>
            <a:r>
              <a:rPr lang="es-419" altLang="es-CO" sz="800" b="1" i="1" u="none" noProof="0" dirty="0">
                <a:latin typeface="Arial" panose="020B0604020202020204" pitchFamily="34" charset="0"/>
              </a:rPr>
              <a:t>Fórmulas para</a:t>
            </a:r>
            <a:r>
              <a:rPr lang="es-419" altLang="es-CO" sz="800" b="1" u="none" noProof="0" dirty="0">
                <a:latin typeface="Arial" panose="020B0604020202020204" pitchFamily="34" charset="0"/>
              </a:rPr>
              <a:t> a</a:t>
            </a:r>
            <a:r>
              <a:rPr lang="es-419" altLang="es-CO" sz="800" b="1" i="1" u="none" noProof="0" dirty="0">
                <a:latin typeface="Arial" panose="020B0604020202020204" pitchFamily="34" charset="0"/>
              </a:rPr>
              <a:t>dultos y pediátricas</a:t>
            </a:r>
            <a:r>
              <a:rPr lang="es-419" altLang="es-CO" sz="800" b="1" u="none" noProof="0" dirty="0">
                <a:latin typeface="Arial" panose="020B0604020202020204" pitchFamily="34" charset="0"/>
              </a:rPr>
              <a:t>: </a:t>
            </a:r>
            <a:r>
              <a:rPr lang="es-419" altLang="es-CO" sz="800" u="none" noProof="0" dirty="0">
                <a:latin typeface="Arial" panose="020B0604020202020204" pitchFamily="34" charset="0"/>
              </a:rPr>
              <a:t>responden a las necesidades de macronutrientes y micronutrientes según el grupo biológico. </a:t>
            </a:r>
          </a:p>
          <a:p>
            <a:pPr marL="171450" indent="-171450">
              <a:lnSpc>
                <a:spcPct val="70000"/>
              </a:lnSpc>
              <a:buFont typeface="Arial" panose="020B0604020202020204" pitchFamily="34" charset="0"/>
              <a:buChar char="•"/>
            </a:pPr>
            <a:r>
              <a:rPr lang="es-419" altLang="es-CO" sz="800" b="1" i="1" u="none" noProof="0" dirty="0">
                <a:latin typeface="Arial" panose="020B0604020202020204" pitchFamily="34" charset="0"/>
              </a:rPr>
              <a:t>Fórmulas para</a:t>
            </a:r>
            <a:r>
              <a:rPr lang="es-419" altLang="es-CO" sz="800" i="1" u="none" noProof="0" dirty="0">
                <a:latin typeface="Arial" panose="020B0604020202020204" pitchFamily="34" charset="0"/>
              </a:rPr>
              <a:t> </a:t>
            </a:r>
            <a:r>
              <a:rPr lang="es-419" altLang="es-CO" sz="800" b="1" i="1" u="none" noProof="0" dirty="0">
                <a:latin typeface="Arial" panose="020B0604020202020204" pitchFamily="34" charset="0"/>
              </a:rPr>
              <a:t>patologías específicas</a:t>
            </a:r>
            <a:endParaRPr lang="es-ES" altLang="es-CO" sz="800" dirty="0">
              <a:latin typeface="Arial" panose="020B0604020202020204" pitchFamily="34" charset="0"/>
            </a:endParaRPr>
          </a:p>
        </p:txBody>
      </p:sp>
      <p:sp>
        <p:nvSpPr>
          <p:cNvPr id="67588" name="3 Marcador de número de diapositiva">
            <a:extLst>
              <a:ext uri="{FF2B5EF4-FFF2-40B4-BE49-F238E27FC236}">
                <a16:creationId xmlns:a16="http://schemas.microsoft.com/office/drawing/2014/main" id="{24A61AEA-E9E4-4247-8DE0-7678992A25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2CACFDE7-F628-42C6-92FE-FEB736D84BF2}" type="slidenum">
              <a:rPr kumimoji="0" lang="es-ES" altLang="es-CO"/>
              <a:pPr>
                <a:spcBef>
                  <a:spcPct val="0"/>
                </a:spcBef>
              </a:pPr>
              <a:t>30</a:t>
            </a:fld>
            <a:endParaRPr kumimoji="0" lang="es-ES" altLang="es-CO"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DA28D948-1477-4FA3-9D79-067804912FC4}"/>
              </a:ext>
            </a:extLst>
          </p:cNvPr>
          <p:cNvSpPr>
            <a:spLocks noGrp="1" noRot="1" noChangeAspect="1" noChangeArrowheads="1" noTextEdit="1"/>
          </p:cNvSpPr>
          <p:nvPr>
            <p:ph type="sldImg"/>
          </p:nvPr>
        </p:nvSpPr>
        <p:spPr>
          <a:ln/>
        </p:spPr>
      </p:sp>
      <p:sp>
        <p:nvSpPr>
          <p:cNvPr id="48131" name="2 Marcador de notas">
            <a:extLst>
              <a:ext uri="{FF2B5EF4-FFF2-40B4-BE49-F238E27FC236}">
                <a16:creationId xmlns:a16="http://schemas.microsoft.com/office/drawing/2014/main" id="{A07A13FD-3389-42A6-B9C7-BC66B123639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spcBef>
                <a:spcPct val="0"/>
              </a:spcBef>
              <a:buClr>
                <a:schemeClr val="tx1"/>
              </a:buClr>
              <a:buSzPct val="70000"/>
              <a:tabLst>
                <a:tab pos="228600" algn="l"/>
              </a:tabLst>
            </a:pPr>
            <a:r>
              <a:rPr lang="es-419" altLang="es-CO" noProof="0" dirty="0">
                <a:solidFill>
                  <a:schemeClr val="bg2"/>
                </a:solidFill>
                <a:latin typeface="Arial" panose="020B0604020202020204" pitchFamily="34" charset="0"/>
                <a:ea typeface="Times New Roman" panose="02020603050405020304" pitchFamily="18" charset="0"/>
                <a:cs typeface="Arial" panose="020B0604020202020204" pitchFamily="34" charset="0"/>
              </a:rPr>
              <a:t>Con las fórmulas artesanales el aporte nutricional es aproximado por la variabilidad de las porciones y tipos de alimentos, es difícil aportar 1 Cal. por 1 cc, quedarían fórmulas muy densas y al diluirlas serían hipocalóricas. </a:t>
            </a:r>
            <a:r>
              <a:rPr lang="es-419" altLang="es-CO" noProof="0" dirty="0">
                <a:latin typeface="Arial" panose="020B0604020202020204" pitchFamily="34" charset="0"/>
                <a:ea typeface="Times New Roman" panose="02020603050405020304" pitchFamily="18" charset="0"/>
                <a:cs typeface="Arial" panose="020B0604020202020204" pitchFamily="34" charset="0"/>
              </a:rPr>
              <a:t>Con la preparación hay pérdida de nutrientes, e</a:t>
            </a:r>
            <a:r>
              <a:rPr lang="es-419" altLang="es-CO" noProof="0" dirty="0">
                <a:solidFill>
                  <a:schemeClr val="bg2"/>
                </a:solidFill>
                <a:latin typeface="Arial" panose="020B0604020202020204" pitchFamily="34" charset="0"/>
                <a:ea typeface="Times New Roman" panose="02020603050405020304" pitchFamily="18" charset="0"/>
                <a:cs typeface="Arial" panose="020B0604020202020204" pitchFamily="34" charset="0"/>
              </a:rPr>
              <a:t>l aporte proteico es restringido, sus principales fuentes (carnes) no permiten porciones suficientes y exigen colarse (quedando en el colador la estructura proteica) para evitar obstrucciones de la sonda. </a:t>
            </a:r>
          </a:p>
          <a:p>
            <a:pPr eaLnBrk="1" hangingPunct="1">
              <a:spcBef>
                <a:spcPct val="0"/>
              </a:spcBef>
              <a:buClr>
                <a:schemeClr val="tx1"/>
              </a:buClr>
              <a:buSzPct val="70000"/>
              <a:tabLst>
                <a:tab pos="228600" algn="l"/>
              </a:tabLst>
            </a:pPr>
            <a:endParaRPr lang="es-419" altLang="es-CO" noProof="0" dirty="0">
              <a:solidFill>
                <a:schemeClr val="bg2"/>
              </a:solidFill>
              <a:latin typeface="Arial" panose="020B0604020202020204" pitchFamily="34" charset="0"/>
              <a:ea typeface="Times New Roman" panose="02020603050405020304" pitchFamily="18" charset="0"/>
              <a:cs typeface="Arial" panose="020B0604020202020204" pitchFamily="34" charset="0"/>
            </a:endParaRPr>
          </a:p>
          <a:p>
            <a:pPr eaLnBrk="1" hangingPunct="1">
              <a:spcBef>
                <a:spcPct val="0"/>
              </a:spcBef>
              <a:tabLst>
                <a:tab pos="228600" algn="l"/>
              </a:tabLst>
            </a:pPr>
            <a:r>
              <a:rPr lang="es-419" altLang="es-CO" noProof="0" dirty="0">
                <a:solidFill>
                  <a:schemeClr val="bg2"/>
                </a:solidFill>
                <a:latin typeface="Arial" panose="020B0604020202020204" pitchFamily="34" charset="0"/>
                <a:ea typeface="Times New Roman" panose="02020603050405020304" pitchFamily="18" charset="0"/>
                <a:cs typeface="Arial" panose="020B0604020202020204" pitchFamily="34" charset="0"/>
              </a:rPr>
              <a:t>El huevo tiene proteína de alto valor biológico pero su aporte no puede ser alto por tolerancia, en las fórmulas industrializadas se obtiene 1, 1,5 ó 1,8 calorías por 1 cc y hay la opción de tener macronutrientes predigeridos (péptidos o polipéptidos, maltodextrinas y/o sacarosa, triglicéridos de cada media y larga) garantiza digestibilidad y por lo tanto se optimiza su absorción y utilización.</a:t>
            </a:r>
          </a:p>
          <a:p>
            <a:pPr>
              <a:tabLst>
                <a:tab pos="228600" algn="l"/>
              </a:tabLst>
            </a:pPr>
            <a:endParaRPr lang="es-419" altLang="es-CO" noProof="0" dirty="0">
              <a:latin typeface="Arial" panose="020B0604020202020204" pitchFamily="34" charset="0"/>
              <a:ea typeface="Times New Roman" panose="02020603050405020304" pitchFamily="18" charset="0"/>
              <a:cs typeface="Arial" panose="020B0604020202020204" pitchFamily="34" charset="0"/>
            </a:endParaRPr>
          </a:p>
          <a:p>
            <a:pPr>
              <a:tabLst>
                <a:tab pos="228600" algn="l"/>
              </a:tabLst>
            </a:pPr>
            <a:r>
              <a:rPr lang="es-419" altLang="es-CO" noProof="0" dirty="0">
                <a:latin typeface="Arial" panose="020B0604020202020204" pitchFamily="34" charset="0"/>
                <a:ea typeface="Times New Roman" panose="02020603050405020304" pitchFamily="18" charset="0"/>
                <a:cs typeface="Arial" panose="020B0604020202020204" pitchFamily="34" charset="0"/>
              </a:rPr>
              <a:t>Más allá del riesgo de contaminación, los alimentos licuados tienen otros problemas. Es difícil mantener la consistencia y estabilidad de los de alimentos licuados, por otro lado, para pacientes sensibles al volumen, estas mezclas tienen alta densidad calórica y tienen osmolaridades altas, además, es imposible hacer mezclas totalmente convertidas en líquido, de manera que las mezclas licuadas no fluyen bien a través de las sondas de alimentación, generando taponamiento de las mismas. </a:t>
            </a:r>
          </a:p>
          <a:p>
            <a:pPr>
              <a:tabLst>
                <a:tab pos="228600" algn="l"/>
              </a:tabLst>
            </a:pPr>
            <a:endParaRPr lang="es-419" altLang="es-CO" noProof="0" dirty="0">
              <a:latin typeface="Arial" panose="020B0604020202020204" pitchFamily="34" charset="0"/>
              <a:ea typeface="Times New Roman" panose="02020603050405020304" pitchFamily="18" charset="0"/>
              <a:cs typeface="Arial" panose="020B0604020202020204" pitchFamily="34" charset="0"/>
            </a:endParaRPr>
          </a:p>
          <a:p>
            <a:pPr>
              <a:tabLst>
                <a:tab pos="228600" algn="l"/>
              </a:tabLst>
            </a:pPr>
            <a:r>
              <a:rPr lang="es-419" altLang="es-CO" noProof="0" dirty="0">
                <a:latin typeface="Arial" panose="020B0604020202020204" pitchFamily="34" charset="0"/>
                <a:ea typeface="Times New Roman" panose="02020603050405020304" pitchFamily="18" charset="0"/>
                <a:cs typeface="Arial" panose="020B0604020202020204" pitchFamily="34" charset="0"/>
              </a:rPr>
              <a:t>Finalmente, los alimentos licuados carecen de los beneficios de los nutrientes farmacológicos, que ahora están incluidos en las fórmulas comerciales para enfermedades específicas (Ej.: grasas de cadena corta, péptidos que ayudan a mejorar la tolerancia, ácidos grasos omega 3 para la supresión de inflamación, e ingredientes moduladores de la inmunidad, y también la arginina, glutamina, antioxidantes, entre otros).</a:t>
            </a:r>
          </a:p>
          <a:p>
            <a:pPr>
              <a:tabLst>
                <a:tab pos="228600" algn="l"/>
              </a:tabLst>
            </a:pPr>
            <a:endParaRPr lang="es-CO" altLang="es-CO" dirty="0">
              <a:latin typeface="Arial" panose="020B0604020202020204" pitchFamily="34" charset="0"/>
              <a:ea typeface="Times New Roman" panose="02020603050405020304" pitchFamily="18" charset="0"/>
              <a:cs typeface="Arial" panose="020B0604020202020204" pitchFamily="34" charset="0"/>
            </a:endParaRPr>
          </a:p>
        </p:txBody>
      </p:sp>
      <p:sp>
        <p:nvSpPr>
          <p:cNvPr id="48132" name="3 Marcador de número de diapositiva">
            <a:extLst>
              <a:ext uri="{FF2B5EF4-FFF2-40B4-BE49-F238E27FC236}">
                <a16:creationId xmlns:a16="http://schemas.microsoft.com/office/drawing/2014/main" id="{448DDDDB-306C-4EB9-AD86-311F3043D5E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D224F8C-0D99-45FD-AC22-159C2B74B0FA}" type="slidenum">
              <a:rPr lang="es-ES_tradnl" altLang="es-CO">
                <a:latin typeface="Arial" panose="020B0604020202020204" pitchFamily="34" charset="0"/>
                <a:ea typeface="MS PGothic" panose="020B0600070205080204" pitchFamily="34" charset="-128"/>
              </a:rPr>
              <a:pPr/>
              <a:t>32</a:t>
            </a:fld>
            <a:endParaRPr lang="es-ES_tradnl" altLang="es-CO"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EA75149-8EF3-4046-91CB-C7C0D0DCD7B4}" type="slidenum">
              <a:rPr lang="es-CO" smtClean="0"/>
              <a:t>33</a:t>
            </a:fld>
            <a:endParaRPr lang="es-CO" dirty="0"/>
          </a:p>
        </p:txBody>
      </p:sp>
    </p:spTree>
    <p:extLst>
      <p:ext uri="{BB962C8B-B14F-4D97-AF65-F5344CB8AC3E}">
        <p14:creationId xmlns:p14="http://schemas.microsoft.com/office/powerpoint/2010/main" val="2046710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EA75149-8EF3-4046-91CB-C7C0D0DCD7B4}" type="slidenum">
              <a:rPr lang="es-CO" smtClean="0"/>
              <a:t>35</a:t>
            </a:fld>
            <a:endParaRPr lang="es-CO" dirty="0"/>
          </a:p>
        </p:txBody>
      </p:sp>
    </p:spTree>
    <p:extLst>
      <p:ext uri="{BB962C8B-B14F-4D97-AF65-F5344CB8AC3E}">
        <p14:creationId xmlns:p14="http://schemas.microsoft.com/office/powerpoint/2010/main" val="379038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1 Marcador de imagen de diapositiva"/>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CO" altLang="es-CO" noProof="0" dirty="0"/>
              <a:t>Las proteínas son los principales componentes de las fórmulas enterales, puesto que son fundamentales para la síntesis de proteínas estructurales, enzimas y anticuerpos. Estas proteínas son necesarias para el mantenimiento de la masa celular.</a:t>
            </a:r>
          </a:p>
          <a:p>
            <a:endParaRPr lang="es-CO" altLang="es-CO" noProof="0" dirty="0"/>
          </a:p>
          <a:p>
            <a:r>
              <a:rPr lang="es-CO" altLang="es-CO" noProof="0" dirty="0"/>
              <a:t>Las proteínas de las fórmulas enterales pueden estar en forma de proteína intacta (que no han sido sometidas a procesos de hidrólisis) como son: aislados de caseína y soya, la lacto albumina, la proteína del suero de la leche</a:t>
            </a:r>
            <a:r>
              <a:rPr lang="es-CO" altLang="es-CO" noProof="0"/>
              <a:t>. </a:t>
            </a:r>
          </a:p>
          <a:p>
            <a:endParaRPr lang="es-CO" altLang="es-CO" noProof="0" dirty="0"/>
          </a:p>
          <a:p>
            <a:r>
              <a:rPr lang="es-CO" altLang="es-CO" noProof="0" dirty="0"/>
              <a:t>Estas fuentes de proteína requieren del funcionamiento del tracto gastrointestinal, una adecuada producción de enzimas pancreáticas. Estas fuentes proteicas tienen la ventaja de no aumentar la </a:t>
            </a:r>
            <a:r>
              <a:rPr lang="es-CO" altLang="es-CO" noProof="0" dirty="0" err="1"/>
              <a:t>osmolaridad</a:t>
            </a:r>
            <a:r>
              <a:rPr lang="es-CO" altLang="es-CO" noProof="0" dirty="0"/>
              <a:t>. Son de mejor sabor y bajo costo.</a:t>
            </a:r>
          </a:p>
          <a:p>
            <a:endParaRPr lang="es-CO" altLang="es-CO" noProof="0" dirty="0"/>
          </a:p>
          <a:p>
            <a:r>
              <a:rPr lang="es-CO" altLang="es-CO" noProof="0" dirty="0"/>
              <a:t>Las proteínas enteras, las hidrolizadas, o los aminoácidos libres se usan como fuente de nitrógeno en las fórmulas enterales. Muchas de éstas, con contenido de proteínas enteras, usan caseína, soya o una combinación de ambas. Lacto albúmina, suero lácteo y albúmina de clara del huevo se usan también en fórmulas con proteínas enteras. Las fuentes de proteína se seleccionan para cubrir los requerimientos calculados de aminoácidos esenciales. Además, en algunas fórmulas especiales se proveen cantidades adicionales de aminoácidos “condicionalmente esenciales.” Dada la reserva funcional del intestino delgado, sólo hay una cantidad limitada de pacientes con trastornos significativos de la digestión y absorción. Antes había controversia respecto a la eficacia de las proteínas hidrolizadas respecto a los aminoácidos libres en las fórmulas enterales. Parece ser que los péptidos pequeños se absorben con la misma eficiencia que los aminoácidos libres; es probable que no haya diferencia clínica significativa en los resultados de pacientes alimentados con fórmulas con aminoácidos libres o proteínas hidrolizadas.</a:t>
            </a:r>
          </a:p>
          <a:p>
            <a:r>
              <a:rPr lang="es-CO" altLang="es-CO" noProof="0" dirty="0"/>
              <a:t>Los aminoácidos libres contribuyen significativamente a la </a:t>
            </a:r>
            <a:r>
              <a:rPr lang="es-CO" altLang="es-CO" noProof="0" dirty="0" err="1"/>
              <a:t>osmolaridad</a:t>
            </a:r>
            <a:r>
              <a:rPr lang="es-CO" altLang="es-CO" noProof="0" dirty="0"/>
              <a:t> de la fórmula, que se debe tomar en cuenta en pacientes sensibles a ella.</a:t>
            </a:r>
          </a:p>
        </p:txBody>
      </p:sp>
      <p:sp>
        <p:nvSpPr>
          <p:cNvPr id="1382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2A26297-D876-494B-983F-7E77FA6C5CE8}" type="slidenum">
              <a:rPr lang="es-CO" altLang="es-CO" smtClean="0">
                <a:latin typeface="Calibri" pitchFamily="34" charset="0"/>
              </a:rPr>
              <a:pPr/>
              <a:t>6</a:t>
            </a:fld>
            <a:endParaRPr lang="es-CO" altLang="es-CO" dirty="0">
              <a:latin typeface="Calibri" pitchFamily="34" charset="0"/>
            </a:endParaRPr>
          </a:p>
        </p:txBody>
      </p:sp>
    </p:spTree>
    <p:extLst>
      <p:ext uri="{BB962C8B-B14F-4D97-AF65-F5344CB8AC3E}">
        <p14:creationId xmlns:p14="http://schemas.microsoft.com/office/powerpoint/2010/main" val="922867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419" noProof="0" dirty="0"/>
              <a:t>Hacer énfasis en cómo es la clasificación de fórmulas en el MIPRES:</a:t>
            </a:r>
          </a:p>
          <a:p>
            <a:pPr marL="285750" indent="-285750">
              <a:buFont typeface="Arial" panose="020B0604020202020204" pitchFamily="34" charset="0"/>
              <a:buChar char="•"/>
            </a:pPr>
            <a:r>
              <a:rPr lang="es-419" noProof="0" dirty="0">
                <a:latin typeface="Arial Narrow" panose="020B0606020202030204" pitchFamily="34" charset="0"/>
              </a:rPr>
              <a:t>1201 - Aminoácidos libres</a:t>
            </a:r>
          </a:p>
          <a:p>
            <a:pPr marL="285750" indent="-285750">
              <a:buFont typeface="Arial" panose="020B0604020202020204" pitchFamily="34" charset="0"/>
              <a:buChar char="•"/>
            </a:pPr>
            <a:r>
              <a:rPr lang="es-419" noProof="0" dirty="0">
                <a:latin typeface="Arial Narrow" panose="020B0606020202030204" pitchFamily="34" charset="0"/>
              </a:rPr>
              <a:t>1301 - Proteína hidrolizada basadas en péptidos</a:t>
            </a:r>
          </a:p>
          <a:p>
            <a:pPr marL="285750" indent="-285750">
              <a:buFont typeface="Arial" panose="020B0604020202020204" pitchFamily="34" charset="0"/>
              <a:buChar char="•"/>
            </a:pPr>
            <a:r>
              <a:rPr lang="es-419" noProof="0" dirty="0">
                <a:latin typeface="Arial Narrow" panose="020B0606020202030204" pitchFamily="34" charset="0"/>
              </a:rPr>
              <a:t>1302 - Proteína parcialmente hidrolizada</a:t>
            </a:r>
          </a:p>
          <a:p>
            <a:pPr marL="285750" indent="-285750">
              <a:buFont typeface="Arial" panose="020B0604020202020204" pitchFamily="34" charset="0"/>
              <a:buChar char="•"/>
            </a:pPr>
            <a:r>
              <a:rPr lang="es-419" noProof="0" dirty="0">
                <a:latin typeface="Arial Narrow" panose="020B0606020202030204" pitchFamily="34" charset="0"/>
              </a:rPr>
              <a:t>1401 - Diabetes - Baja carga de carbohidratos</a:t>
            </a:r>
          </a:p>
          <a:p>
            <a:pPr marL="285750" indent="-285750">
              <a:buFont typeface="Arial" panose="020B0604020202020204" pitchFamily="34" charset="0"/>
              <a:buChar char="•"/>
            </a:pPr>
            <a:r>
              <a:rPr lang="es-419" noProof="0" dirty="0">
                <a:latin typeface="Arial Narrow" panose="020B0606020202030204" pitchFamily="34" charset="0"/>
              </a:rPr>
              <a:t>1404 - DNT aguda - FTLC fórmula terapéutica lista para el consumo 500kc/92g</a:t>
            </a:r>
          </a:p>
          <a:p>
            <a:pPr marL="285750" indent="-285750">
              <a:buFont typeface="Arial" panose="020B0604020202020204" pitchFamily="34" charset="0"/>
              <a:buChar char="•"/>
            </a:pPr>
            <a:r>
              <a:rPr lang="es-419" noProof="0" dirty="0">
                <a:latin typeface="Arial Narrow" panose="020B0606020202030204" pitchFamily="34" charset="0"/>
              </a:rPr>
              <a:t>1405 - Estrés metabólico - Altas de péptidos y antioxidantes modificadas en hidratos de carbono y lípidos</a:t>
            </a:r>
          </a:p>
          <a:p>
            <a:pPr marL="285750" indent="-285750">
              <a:buFont typeface="Arial" panose="020B0604020202020204" pitchFamily="34" charset="0"/>
              <a:buChar char="•"/>
            </a:pPr>
            <a:r>
              <a:rPr lang="es-419" noProof="0" dirty="0">
                <a:latin typeface="Arial Narrow" panose="020B0606020202030204" pitchFamily="34" charset="0"/>
              </a:rPr>
              <a:t>1406 - Hepática - Alto en aminoácidos de cadena ramificada, bajo en aminoácidos aromáticos</a:t>
            </a:r>
          </a:p>
          <a:p>
            <a:pPr marL="285750" indent="-285750">
              <a:buFont typeface="Arial" panose="020B0604020202020204" pitchFamily="34" charset="0"/>
              <a:buChar char="•"/>
            </a:pPr>
            <a:r>
              <a:rPr lang="es-419" noProof="0" dirty="0">
                <a:latin typeface="Arial Narrow" panose="020B0606020202030204" pitchFamily="34" charset="0"/>
              </a:rPr>
              <a:t>1407 - Inmuno moduladora - Arginina, glutamina </a:t>
            </a:r>
            <a:r>
              <a:rPr lang="es-419" noProof="0" dirty="0">
                <a:latin typeface="Symbol" pitchFamily="2" charset="2"/>
              </a:rPr>
              <a:t>w</a:t>
            </a:r>
            <a:r>
              <a:rPr lang="es-419" noProof="0" dirty="0">
                <a:latin typeface="Arial Narrow" panose="020B0606020202030204" pitchFamily="34" charset="0"/>
              </a:rPr>
              <a:t>3 ácidos grasos, nucleótidos, antioxidantes</a:t>
            </a:r>
          </a:p>
          <a:p>
            <a:pPr marL="285750" indent="-285750">
              <a:buFont typeface="Arial" panose="020B0604020202020204" pitchFamily="34" charset="0"/>
              <a:buChar char="•"/>
            </a:pPr>
            <a:r>
              <a:rPr lang="es-419" noProof="0" dirty="0">
                <a:latin typeface="Arial Narrow" panose="020B0606020202030204" pitchFamily="34" charset="0"/>
              </a:rPr>
              <a:t>1408 - Pulmonar - Alto aporte de proteína y moderado aporte de grasa </a:t>
            </a:r>
          </a:p>
          <a:p>
            <a:pPr marL="285750" indent="-285750">
              <a:buFont typeface="Arial" panose="020B0604020202020204" pitchFamily="34" charset="0"/>
              <a:buChar char="•"/>
            </a:pPr>
            <a:r>
              <a:rPr lang="es-419" noProof="0" dirty="0">
                <a:latin typeface="Arial Narrow" panose="020B0606020202030204" pitchFamily="34" charset="0"/>
              </a:rPr>
              <a:t>1409 - Renal diálisis - Alta en proteína y modificada en micronutrientes para neutralizar pérdidas de diálisis</a:t>
            </a:r>
          </a:p>
          <a:p>
            <a:pPr marL="285750" indent="-285750">
              <a:buFont typeface="Arial" panose="020B0604020202020204" pitchFamily="34" charset="0"/>
              <a:buChar char="•"/>
            </a:pPr>
            <a:r>
              <a:rPr lang="es-419" noProof="0" dirty="0">
                <a:latin typeface="Arial Narrow" panose="020B0606020202030204" pitchFamily="34" charset="0"/>
              </a:rPr>
              <a:t>1410 - Renal pre diálisis - Estadios 2, 3, 4 baja en proteína, fósforo y electrolitos </a:t>
            </a:r>
          </a:p>
          <a:p>
            <a:pPr marL="285750" indent="-285750">
              <a:buFont typeface="Arial" panose="020B0604020202020204" pitchFamily="34" charset="0"/>
              <a:buChar char="•"/>
            </a:pPr>
            <a:r>
              <a:rPr lang="es-419" noProof="0" dirty="0">
                <a:latin typeface="Arial Narrow" panose="020B0606020202030204" pitchFamily="34" charset="0"/>
              </a:rPr>
              <a:t>1411 - Enfermedades del sistema nervioso </a:t>
            </a:r>
          </a:p>
          <a:p>
            <a:pPr marL="285750" indent="-285750">
              <a:buFont typeface="Arial" panose="020B0604020202020204" pitchFamily="34" charset="0"/>
              <a:buChar char="•"/>
            </a:pPr>
            <a:r>
              <a:rPr lang="es-419" noProof="0" dirty="0">
                <a:latin typeface="Arial Narrow" panose="020B0606020202030204" pitchFamily="34" charset="0"/>
              </a:rPr>
              <a:t>1501 - Alta en proteína - Proteína mayor al 20% de la energía total</a:t>
            </a:r>
          </a:p>
          <a:p>
            <a:pPr marL="285750" indent="-285750">
              <a:buFont typeface="Arial" panose="020B0604020202020204" pitchFamily="34" charset="0"/>
              <a:buChar char="•"/>
            </a:pPr>
            <a:r>
              <a:rPr lang="es-419" noProof="0" dirty="0">
                <a:latin typeface="Arial Narrow" panose="020B0606020202030204" pitchFamily="34" charset="0"/>
              </a:rPr>
              <a:t>1502 - Con fibra - 5 a 15 g/L</a:t>
            </a:r>
          </a:p>
          <a:p>
            <a:pPr marL="285750" indent="-285750">
              <a:buFont typeface="Arial" panose="020B0604020202020204" pitchFamily="34" charset="0"/>
              <a:buChar char="•"/>
            </a:pPr>
            <a:r>
              <a:rPr lang="es-419" noProof="0" dirty="0">
                <a:latin typeface="Arial Narrow" panose="020B0606020202030204" pitchFamily="34" charset="0"/>
              </a:rPr>
              <a:t>1503 - Densidad calórica - 1 a 2 kcal/</a:t>
            </a:r>
            <a:r>
              <a:rPr lang="es-419" noProof="0" dirty="0" err="1">
                <a:latin typeface="Arial Narrow" panose="020B0606020202030204" pitchFamily="34" charset="0"/>
              </a:rPr>
              <a:t>mL</a:t>
            </a:r>
            <a:endParaRPr lang="es-419" noProof="0" dirty="0">
              <a:latin typeface="Arial Narrow" panose="020B0606020202030204" pitchFamily="34" charset="0"/>
            </a:endParaRPr>
          </a:p>
          <a:p>
            <a:pPr marL="285750" indent="-285750">
              <a:buFont typeface="Arial" panose="020B0604020202020204" pitchFamily="34" charset="0"/>
              <a:buChar char="•"/>
            </a:pPr>
            <a:r>
              <a:rPr lang="es-419" noProof="0" dirty="0">
                <a:latin typeface="Arial Narrow" panose="020B0606020202030204" pitchFamily="34" charset="0"/>
              </a:rPr>
              <a:t>1504 - Estándar - Distribución normal de la dieta </a:t>
            </a:r>
          </a:p>
          <a:p>
            <a:pPr marL="285750" indent="-285750">
              <a:buFont typeface="Arial" panose="020B0604020202020204" pitchFamily="34" charset="0"/>
              <a:buChar char="•"/>
            </a:pPr>
            <a:r>
              <a:rPr lang="es-419" noProof="0" dirty="0">
                <a:latin typeface="Arial Narrow" panose="020B0606020202030204" pitchFamily="34" charset="0"/>
              </a:rPr>
              <a:t>1601 - Módulos de proteína, carbohidratos, lípidos</a:t>
            </a:r>
          </a:p>
          <a:p>
            <a:pPr marL="285750" indent="-285750">
              <a:buFont typeface="Arial" panose="020B0604020202020204" pitchFamily="34" charset="0"/>
              <a:buChar char="•"/>
            </a:pPr>
            <a:r>
              <a:rPr lang="es-419" noProof="0" dirty="0">
                <a:latin typeface="Arial Narrow" panose="020B0606020202030204" pitchFamily="34" charset="0"/>
              </a:rPr>
              <a:t>1701 - Fórmulas especiales para niños (lactantes, niños de corta edad y niños)</a:t>
            </a:r>
          </a:p>
        </p:txBody>
      </p:sp>
      <p:sp>
        <p:nvSpPr>
          <p:cNvPr id="4" name="3 Marcador de número de diapositiva"/>
          <p:cNvSpPr>
            <a:spLocks noGrp="1"/>
          </p:cNvSpPr>
          <p:nvPr>
            <p:ph type="sldNum" sz="quarter" idx="10"/>
          </p:nvPr>
        </p:nvSpPr>
        <p:spPr/>
        <p:txBody>
          <a:bodyPr/>
          <a:lstStyle/>
          <a:p>
            <a:fld id="{6EA75149-8EF3-4046-91CB-C7C0D0DCD7B4}" type="slidenum">
              <a:rPr lang="es-CO" smtClean="0"/>
              <a:t>39</a:t>
            </a:fld>
            <a:endParaRPr lang="es-CO" dirty="0"/>
          </a:p>
        </p:txBody>
      </p:sp>
    </p:spTree>
    <p:extLst>
      <p:ext uri="{BB962C8B-B14F-4D97-AF65-F5344CB8AC3E}">
        <p14:creationId xmlns:p14="http://schemas.microsoft.com/office/powerpoint/2010/main" val="3618330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FF8BE95-F4C2-4FDA-BDCF-E1B912761B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67F962D9-346A-46D1-9FBE-65061B77586F}" type="slidenum">
              <a:rPr kumimoji="0" lang="es-ES" altLang="es-CO"/>
              <a:pPr>
                <a:spcBef>
                  <a:spcPct val="0"/>
                </a:spcBef>
              </a:pPr>
              <a:t>40</a:t>
            </a:fld>
            <a:endParaRPr kumimoji="0" lang="es-ES" altLang="es-CO" dirty="0"/>
          </a:p>
        </p:txBody>
      </p:sp>
      <p:sp>
        <p:nvSpPr>
          <p:cNvPr id="86019" name="Rectangle 2">
            <a:extLst>
              <a:ext uri="{FF2B5EF4-FFF2-40B4-BE49-F238E27FC236}">
                <a16:creationId xmlns:a16="http://schemas.microsoft.com/office/drawing/2014/main" id="{03D6CDC2-2AA4-4195-8597-735E1F98FBD3}"/>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E9B199C0-A789-47DB-9495-7426998E48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altLang="es-CO" noProof="0" dirty="0">
                <a:latin typeface="Arial" panose="020B0604020202020204" pitchFamily="34" charset="0"/>
              </a:rPr>
              <a:t>Al seleccionar las fórmulas es importante:</a:t>
            </a:r>
          </a:p>
          <a:p>
            <a:pPr marL="171450" indent="-171450">
              <a:buFont typeface="Arial" panose="020B0604020202020204" pitchFamily="34" charset="0"/>
              <a:buChar char="•"/>
            </a:pPr>
            <a:r>
              <a:rPr lang="es-419" altLang="es-CO" noProof="0" dirty="0">
                <a:latin typeface="Arial" panose="020B0604020202020204" pitchFamily="34" charset="0"/>
              </a:rPr>
              <a:t>Tener un exhaustivo conocimiento de los componentes y características de las fórmulas disponibles.</a:t>
            </a:r>
          </a:p>
          <a:p>
            <a:pPr marL="171450" indent="-171450">
              <a:buFont typeface="Arial" panose="020B0604020202020204" pitchFamily="34" charset="0"/>
              <a:buChar char="•"/>
            </a:pPr>
            <a:r>
              <a:rPr lang="es-419" altLang="es-CO" noProof="0" dirty="0">
                <a:latin typeface="Arial" panose="020B0604020202020204" pitchFamily="34" charset="0"/>
              </a:rPr>
              <a:t>Elegir de acuerdo a la enfermedad, requerimientos, vía y método de administración.</a:t>
            </a:r>
          </a:p>
          <a:p>
            <a:pPr marL="171450" indent="-171450">
              <a:buFont typeface="Arial" panose="020B0604020202020204" pitchFamily="34" charset="0"/>
              <a:buChar char="•"/>
            </a:pPr>
            <a:r>
              <a:rPr lang="es-419" altLang="es-CO" noProof="0" dirty="0">
                <a:latin typeface="Arial" panose="020B0604020202020204" pitchFamily="34" charset="0"/>
              </a:rPr>
              <a:t>Evitar los riesgos para disminuir las complicaciones.</a:t>
            </a:r>
          </a:p>
          <a:p>
            <a:endParaRPr lang="es-ES" altLang="es-CO" dirty="0">
              <a:latin typeface="Arial" panose="020B0604020202020204" pitchFamily="34" charset="0"/>
            </a:endParaRPr>
          </a:p>
        </p:txBody>
      </p:sp>
    </p:spTree>
    <p:extLst>
      <p:ext uri="{BB962C8B-B14F-4D97-AF65-F5344CB8AC3E}">
        <p14:creationId xmlns:p14="http://schemas.microsoft.com/office/powerpoint/2010/main" val="253170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1 Marcador de imagen de diapositiva"/>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CO" altLang="es-CO" noProof="0" dirty="0"/>
              <a:t>Las proteínas hidrolizadas son aquellas que han sido sometidas a un proceso de hidrólisis como los tripéptidos y dipéptidos. Como fuentes tenemos hidrolizados de caseína, de </a:t>
            </a:r>
            <a:r>
              <a:rPr lang="es-CO" altLang="es-CO" noProof="0" dirty="0">
                <a:latin typeface="Arial Black" pitchFamily="34" charset="0"/>
              </a:rPr>
              <a:t>LACTOALBÚMINA, de proteína de suero de leche de soya y de colágeno. La absorción se hace por transporte activo; la utilización de los hidrolizados de proteína en la práctica clínica, ha sido recomendada en pacientes con capacidad reducida de la superficie de absorción.</a:t>
            </a:r>
            <a:r>
              <a:rPr lang="es-CO" altLang="es-CO" baseline="0" noProof="0" dirty="0">
                <a:latin typeface="Arial Black" pitchFamily="34" charset="0"/>
              </a:rPr>
              <a:t> </a:t>
            </a:r>
            <a:r>
              <a:rPr lang="es-CO" altLang="es-CO" noProof="0" dirty="0">
                <a:latin typeface="Arial Black" pitchFamily="34" charset="0"/>
              </a:rPr>
              <a:t>Son de mayor </a:t>
            </a:r>
            <a:r>
              <a:rPr lang="es-CO" altLang="es-CO" noProof="0" dirty="0" err="1">
                <a:latin typeface="Arial Black" pitchFamily="34" charset="0"/>
              </a:rPr>
              <a:t>osmolaridad</a:t>
            </a:r>
            <a:r>
              <a:rPr lang="es-CO" altLang="es-CO" noProof="0" dirty="0">
                <a:latin typeface="Arial Black" pitchFamily="34" charset="0"/>
              </a:rPr>
              <a:t>.</a:t>
            </a:r>
          </a:p>
          <a:p>
            <a:endParaRPr lang="es-CO" altLang="es-CO" dirty="0">
              <a:latin typeface="Arial Black" pitchFamily="34" charset="0"/>
            </a:endParaRPr>
          </a:p>
          <a:p>
            <a:endParaRPr lang="es-CO" altLang="es-CO" dirty="0"/>
          </a:p>
        </p:txBody>
      </p:sp>
      <p:sp>
        <p:nvSpPr>
          <p:cNvPr id="139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1BF91B4-747F-4E62-9710-E92010DE1F4E}" type="slidenum">
              <a:rPr lang="es-CO" altLang="es-CO" smtClean="0">
                <a:latin typeface="Calibri" pitchFamily="34" charset="0"/>
              </a:rPr>
              <a:pPr/>
              <a:t>7</a:t>
            </a:fld>
            <a:endParaRPr lang="es-CO" altLang="es-CO" dirty="0">
              <a:latin typeface="Calibri" pitchFamily="34" charset="0"/>
            </a:endParaRPr>
          </a:p>
        </p:txBody>
      </p:sp>
    </p:spTree>
    <p:extLst>
      <p:ext uri="{BB962C8B-B14F-4D97-AF65-F5344CB8AC3E}">
        <p14:creationId xmlns:p14="http://schemas.microsoft.com/office/powerpoint/2010/main" val="173399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Explicar cuál es la</a:t>
            </a:r>
            <a:r>
              <a:rPr lang="es-CO" baseline="0" dirty="0"/>
              <a:t> diferencia entre la proteína de suero y caseína.</a:t>
            </a:r>
            <a:endParaRPr lang="es-CO" dirty="0"/>
          </a:p>
        </p:txBody>
      </p:sp>
      <p:sp>
        <p:nvSpPr>
          <p:cNvPr id="4" name="3 Marcador de número de diapositiva"/>
          <p:cNvSpPr>
            <a:spLocks noGrp="1"/>
          </p:cNvSpPr>
          <p:nvPr>
            <p:ph type="sldNum" sz="quarter" idx="10"/>
          </p:nvPr>
        </p:nvSpPr>
        <p:spPr/>
        <p:txBody>
          <a:bodyPr/>
          <a:lstStyle/>
          <a:p>
            <a:fld id="{6EA75149-8EF3-4046-91CB-C7C0D0DCD7B4}" type="slidenum">
              <a:rPr lang="es-CO" smtClean="0"/>
              <a:t>8</a:t>
            </a:fld>
            <a:endParaRPr lang="es-CO" dirty="0"/>
          </a:p>
        </p:txBody>
      </p:sp>
    </p:spTree>
    <p:extLst>
      <p:ext uri="{BB962C8B-B14F-4D97-AF65-F5344CB8AC3E}">
        <p14:creationId xmlns:p14="http://schemas.microsoft.com/office/powerpoint/2010/main" val="321845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E5A50E6-577F-4DD3-BA38-986CFD3A28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6D504F00-738B-456B-A6B4-CB5E48C36861}" type="slidenum">
              <a:rPr kumimoji="0" lang="es-ES" altLang="es-CO"/>
              <a:pPr>
                <a:spcBef>
                  <a:spcPct val="0"/>
                </a:spcBef>
              </a:pPr>
              <a:t>9</a:t>
            </a:fld>
            <a:endParaRPr kumimoji="0" lang="es-ES" altLang="es-CO" dirty="0"/>
          </a:p>
        </p:txBody>
      </p:sp>
      <p:sp>
        <p:nvSpPr>
          <p:cNvPr id="40963" name="Rectangle 2">
            <a:extLst>
              <a:ext uri="{FF2B5EF4-FFF2-40B4-BE49-F238E27FC236}">
                <a16:creationId xmlns:a16="http://schemas.microsoft.com/office/drawing/2014/main" id="{E68DA6E2-C87C-4AA0-9EBD-89AA0361220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2F1E0E1-1845-4448-A632-E8C14C21E1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419" altLang="es-CO" noProof="0" dirty="0">
                <a:latin typeface="Arial" panose="020B0604020202020204" pitchFamily="34" charset="0"/>
                <a:cs typeface="Arial" panose="020B0604020202020204" pitchFamily="34" charset="0"/>
              </a:rPr>
              <a:t>La estructura de las proteínas adquiere importancia cuando está comprometida la capacidad digestiva o </a:t>
            </a:r>
            <a:r>
              <a:rPr lang="es-419" altLang="es-CO" noProof="0" dirty="0" err="1">
                <a:latin typeface="Arial" panose="020B0604020202020204" pitchFamily="34" charset="0"/>
                <a:cs typeface="Arial" panose="020B0604020202020204" pitchFamily="34" charset="0"/>
              </a:rPr>
              <a:t>absortiva</a:t>
            </a:r>
            <a:r>
              <a:rPr lang="es-419" altLang="es-CO" noProof="0" dirty="0">
                <a:latin typeface="Arial" panose="020B0604020202020204" pitchFamily="34" charset="0"/>
                <a:cs typeface="Arial" panose="020B0604020202020204" pitchFamily="34" charset="0"/>
              </a:rPr>
              <a:t>. </a:t>
            </a:r>
          </a:p>
          <a:p>
            <a:pPr algn="just"/>
            <a:r>
              <a:rPr lang="es-419" altLang="es-CO" noProof="0" dirty="0">
                <a:latin typeface="Arial" panose="020B0604020202020204" pitchFamily="34" charset="0"/>
                <a:cs typeface="Arial" panose="020B0604020202020204" pitchFamily="34" charset="0"/>
              </a:rPr>
              <a:t>Los </a:t>
            </a:r>
            <a:r>
              <a:rPr lang="es-419" altLang="es-CO" b="1" noProof="0" dirty="0">
                <a:latin typeface="Arial" panose="020B0604020202020204" pitchFamily="34" charset="0"/>
                <a:cs typeface="Arial" panose="020B0604020202020204" pitchFamily="34" charset="0"/>
              </a:rPr>
              <a:t>hidrolizados</a:t>
            </a:r>
            <a:r>
              <a:rPr lang="es-419" altLang="es-CO" noProof="0" dirty="0">
                <a:latin typeface="Arial" panose="020B0604020202020204" pitchFamily="34" charset="0"/>
                <a:cs typeface="Arial" panose="020B0604020202020204" pitchFamily="34" charset="0"/>
              </a:rPr>
              <a:t> son obtenidos por acción enzimática sobre proteínas completas hasta llegar a fragmentos pequeños como di, </a:t>
            </a:r>
            <a:r>
              <a:rPr lang="es-419" altLang="es-CO" noProof="0" dirty="0" err="1">
                <a:latin typeface="Arial" panose="020B0604020202020204" pitchFamily="34" charset="0"/>
                <a:cs typeface="Arial" panose="020B0604020202020204" pitchFamily="34" charset="0"/>
              </a:rPr>
              <a:t>tri</a:t>
            </a:r>
            <a:r>
              <a:rPr lang="es-419" altLang="es-CO" noProof="0" dirty="0">
                <a:latin typeface="Arial" panose="020B0604020202020204" pitchFamily="34" charset="0"/>
                <a:cs typeface="Arial" panose="020B0604020202020204" pitchFamily="34" charset="0"/>
              </a:rPr>
              <a:t> u </a:t>
            </a:r>
            <a:r>
              <a:rPr lang="es-419" altLang="es-CO" noProof="0" dirty="0" err="1">
                <a:latin typeface="Arial" panose="020B0604020202020204" pitchFamily="34" charset="0"/>
                <a:cs typeface="Arial" panose="020B0604020202020204" pitchFamily="34" charset="0"/>
              </a:rPr>
              <a:t>oligopéptidos</a:t>
            </a:r>
            <a:r>
              <a:rPr lang="es-419" altLang="es-CO" noProof="0" dirty="0">
                <a:latin typeface="Arial" panose="020B0604020202020204" pitchFamily="34" charset="0"/>
                <a:cs typeface="Arial" panose="020B0604020202020204" pitchFamily="34" charset="0"/>
              </a:rPr>
              <a:t> y aminoácidos libres. A menor peso molecular (PM), mayor impacto sobre la </a:t>
            </a:r>
            <a:r>
              <a:rPr lang="es-419" altLang="es-CO" noProof="0" dirty="0" err="1">
                <a:latin typeface="Arial" panose="020B0604020202020204" pitchFamily="34" charset="0"/>
                <a:cs typeface="Arial" panose="020B0604020202020204" pitchFamily="34" charset="0"/>
              </a:rPr>
              <a:t>osmolaridad</a:t>
            </a:r>
            <a:r>
              <a:rPr lang="es-419" altLang="es-CO" noProof="0" dirty="0">
                <a:latin typeface="Arial" panose="020B0604020202020204" pitchFamily="34" charset="0"/>
                <a:cs typeface="Arial" panose="020B0604020202020204" pitchFamily="34" charset="0"/>
              </a:rPr>
              <a:t> del sistema.</a:t>
            </a:r>
          </a:p>
          <a:p>
            <a:pPr algn="just"/>
            <a:r>
              <a:rPr lang="es-419" altLang="es-CO" noProof="0" dirty="0">
                <a:latin typeface="Arial" panose="020B0604020202020204" pitchFamily="34" charset="0"/>
                <a:cs typeface="Arial" panose="020B0604020202020204" pitchFamily="34" charset="0"/>
              </a:rPr>
              <a:t>En los productos que poseen </a:t>
            </a:r>
            <a:r>
              <a:rPr lang="es-419" altLang="es-CO" b="1" noProof="0" dirty="0">
                <a:latin typeface="Arial" panose="020B0604020202020204" pitchFamily="34" charset="0"/>
                <a:cs typeface="Arial" panose="020B0604020202020204" pitchFamily="34" charset="0"/>
              </a:rPr>
              <a:t>aminoácidos libres</a:t>
            </a:r>
            <a:r>
              <a:rPr lang="es-419" altLang="es-CO" noProof="0" dirty="0">
                <a:latin typeface="Arial" panose="020B0604020202020204" pitchFamily="34" charset="0"/>
                <a:cs typeface="Arial" panose="020B0604020202020204" pitchFamily="34" charset="0"/>
              </a:rPr>
              <a:t>, éstos se encuentran en su forma cristalina. Los aminoácidos cristalinos son más costosos que sus equivalentes en proteínas. Incrementan significativamente la </a:t>
            </a:r>
            <a:r>
              <a:rPr lang="es-419" altLang="es-CO" noProof="0" dirty="0" err="1">
                <a:latin typeface="Arial" panose="020B0604020202020204" pitchFamily="34" charset="0"/>
                <a:cs typeface="Arial" panose="020B0604020202020204" pitchFamily="34" charset="0"/>
              </a:rPr>
              <a:t>osmolaridad</a:t>
            </a:r>
            <a:r>
              <a:rPr lang="es-419" altLang="es-CO" noProof="0" dirty="0">
                <a:latin typeface="Arial" panose="020B0604020202020204" pitchFamily="34" charset="0"/>
                <a:cs typeface="Arial" panose="020B0604020202020204" pitchFamily="34" charset="0"/>
              </a:rPr>
              <a:t> de los sistemas en donde se encuentran y pueden afectar desfavorablemente el sabor, no requieren de la acción de las enzimas digestivas pero necesitan sodio para su absorción.</a:t>
            </a:r>
          </a:p>
          <a:p>
            <a:pPr algn="just"/>
            <a:r>
              <a:rPr lang="es-419" altLang="es-CO" noProof="0" dirty="0">
                <a:latin typeface="Arial" panose="020B0604020202020204" pitchFamily="34" charset="0"/>
                <a:cs typeface="Arial" panose="020B0604020202020204" pitchFamily="34" charset="0"/>
              </a:rPr>
              <a:t>Los péptidos de mayor tamaño se subdividen a péptidos menores y aminoácidos antes de ser absorbidos. Los di, </a:t>
            </a:r>
            <a:r>
              <a:rPr lang="es-419" altLang="es-CO" noProof="0" dirty="0" err="1">
                <a:latin typeface="Arial" panose="020B0604020202020204" pitchFamily="34" charset="0"/>
                <a:cs typeface="Arial" panose="020B0604020202020204" pitchFamily="34" charset="0"/>
              </a:rPr>
              <a:t>tripéptidos</a:t>
            </a:r>
            <a:r>
              <a:rPr lang="es-419" altLang="es-CO" noProof="0" dirty="0">
                <a:latin typeface="Arial" panose="020B0604020202020204" pitchFamily="34" charset="0"/>
                <a:cs typeface="Arial" panose="020B0604020202020204" pitchFamily="34" charset="0"/>
              </a:rPr>
              <a:t> y AA libres son transportados por sistemas específicos y absorbidos directamente. Las proteínas hidrolizadas a péptidos se pueden absorber mejor y actúan más efectivamente en la retención de N</a:t>
            </a:r>
            <a:r>
              <a:rPr lang="es-419" altLang="es-CO" baseline="-25000" noProof="0" dirty="0">
                <a:latin typeface="Arial" panose="020B0604020202020204" pitchFamily="34" charset="0"/>
                <a:cs typeface="Arial" panose="020B0604020202020204" pitchFamily="34" charset="0"/>
              </a:rPr>
              <a:t>2</a:t>
            </a:r>
            <a:r>
              <a:rPr lang="es-419" altLang="es-CO" noProof="0" dirty="0">
                <a:latin typeface="Arial" panose="020B0604020202020204" pitchFamily="34" charset="0"/>
                <a:cs typeface="Arial" panose="020B0604020202020204" pitchFamily="34" charset="0"/>
              </a:rPr>
              <a:t> respecto a las proteínas completas y a los aminoácidos libres. Esta mayor eficacia puede deberse a la existencia de mecanismos de transporte independientes y no competitivos para los pequeños péptidos y AA libres. Los estudios muestran que los AA de los péptidos se absorben mas rápidamente que los libres. El individuo normal absorbe aproximadamente 33% de proteínas como AA y 67% como péptidos pequeños.</a:t>
            </a:r>
          </a:p>
          <a:p>
            <a:pPr algn="just"/>
            <a:endParaRPr lang="en-US" altLang="es-CO" dirty="0">
              <a:latin typeface="Arial" panose="020B0604020202020204" pitchFamily="34" charset="0"/>
              <a:cs typeface="Arial" panose="020B0604020202020204" pitchFamily="34" charset="0"/>
            </a:endParaRPr>
          </a:p>
          <a:p>
            <a:r>
              <a:rPr lang="es-ES_tradnl" altLang="es-CO" dirty="0">
                <a:latin typeface="Arial" panose="020B0604020202020204" pitchFamily="34" charset="0"/>
                <a:cs typeface="Arial" panose="020B0604020202020204" pitchFamily="34" charset="0"/>
              </a:rPr>
              <a:t> </a:t>
            </a:r>
          </a:p>
          <a:p>
            <a:pPr algn="just"/>
            <a:endParaRPr lang="es-ES_tradnl" altLang="es-CO" dirty="0">
              <a:latin typeface="Arial" panose="020B0604020202020204" pitchFamily="34" charset="0"/>
              <a:cs typeface="Arial" panose="020B0604020202020204" pitchFamily="34" charset="0"/>
            </a:endParaRPr>
          </a:p>
          <a:p>
            <a:br>
              <a:rPr lang="en-US" altLang="es-CO" dirty="0">
                <a:latin typeface="Arial" panose="020B0604020202020204" pitchFamily="34" charset="0"/>
              </a:rPr>
            </a:br>
            <a:endParaRPr lang="es-ES_tradnl" altLang="es-CO" dirty="0">
              <a:latin typeface="Arial" panose="020B0604020202020204" pitchFamily="34" charset="0"/>
              <a:cs typeface="Arial" panose="020B0604020202020204" pitchFamily="34" charset="0"/>
            </a:endParaRPr>
          </a:p>
          <a:p>
            <a:pPr algn="just"/>
            <a:endParaRPr lang="es-ES" altLang="es-CO" dirty="0">
              <a:latin typeface="Arial" panose="020B0604020202020204" pitchFamily="34" charset="0"/>
            </a:endParaRPr>
          </a:p>
        </p:txBody>
      </p:sp>
    </p:spTree>
    <p:extLst>
      <p:ext uri="{BB962C8B-B14F-4D97-AF65-F5344CB8AC3E}">
        <p14:creationId xmlns:p14="http://schemas.microsoft.com/office/powerpoint/2010/main" val="159556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1 Marcador de imagen de diapositiva"/>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CO" altLang="es-CO" noProof="0" dirty="0"/>
              <a:t>Los aminoácidos cristalinos es la forma más elemental, son los aminoácidos cristalinos que en las fórmulas industrializadas se presentan como L AMINOÁCIDOS. Se absorben por transporte activo y debido a su tamaño aumentan su Osmolaridad; son de mal sabor y olor. Se recomienda su administración por sonda o utilizando saborizantes para el suministro de vía oral.</a:t>
            </a:r>
          </a:p>
        </p:txBody>
      </p:sp>
      <p:sp>
        <p:nvSpPr>
          <p:cNvPr id="140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77FA4F0-6099-4392-A2EE-172DC672A92D}" type="slidenum">
              <a:rPr lang="es-CO" altLang="es-CO" smtClean="0">
                <a:latin typeface="Calibri" pitchFamily="34" charset="0"/>
              </a:rPr>
              <a:pPr/>
              <a:t>10</a:t>
            </a:fld>
            <a:endParaRPr lang="es-CO" altLang="es-CO" dirty="0">
              <a:latin typeface="Calibri" pitchFamily="34" charset="0"/>
            </a:endParaRPr>
          </a:p>
        </p:txBody>
      </p:sp>
    </p:spTree>
    <p:extLst>
      <p:ext uri="{BB962C8B-B14F-4D97-AF65-F5344CB8AC3E}">
        <p14:creationId xmlns:p14="http://schemas.microsoft.com/office/powerpoint/2010/main" val="217501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a:extLst>
              <a:ext uri="{FF2B5EF4-FFF2-40B4-BE49-F238E27FC236}">
                <a16:creationId xmlns:a16="http://schemas.microsoft.com/office/drawing/2014/main" id="{7AC9A1CA-EAB6-4A90-A66F-D27FD334E8A4}"/>
              </a:ext>
            </a:extLst>
          </p:cNvPr>
          <p:cNvSpPr>
            <a:spLocks noGrp="1" noRot="1" noChangeAspect="1" noChangeArrowheads="1" noTextEdit="1"/>
          </p:cNvSpPr>
          <p:nvPr>
            <p:ph type="sldImg"/>
          </p:nvPr>
        </p:nvSpPr>
        <p:spPr>
          <a:ln/>
        </p:spPr>
      </p:sp>
      <p:sp>
        <p:nvSpPr>
          <p:cNvPr id="10243" name="2 Marcador de notas">
            <a:extLst>
              <a:ext uri="{FF2B5EF4-FFF2-40B4-BE49-F238E27FC236}">
                <a16:creationId xmlns:a16="http://schemas.microsoft.com/office/drawing/2014/main" id="{9DA1839A-2F98-4EFB-9773-22551E908B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ltLang="es-CO" noProof="0" dirty="0">
                <a:latin typeface="Arial" panose="020B0604020202020204" pitchFamily="34" charset="0"/>
              </a:rPr>
              <a:t>En la mayoría de las fórmulas enterales, los carbohidratos aportan del cuarenta al ochenta por ciento de la energía siendo por lo tanto su fuente energética principal.</a:t>
            </a:r>
          </a:p>
          <a:p>
            <a:r>
              <a:rPr lang="es-CO" altLang="es-CO" noProof="0" dirty="0">
                <a:latin typeface="Arial" panose="020B0604020202020204" pitchFamily="34" charset="0"/>
              </a:rPr>
              <a:t>Los carbohidratos de cadena corta – monosacáridos y disacáridos - contribuyen a la </a:t>
            </a:r>
            <a:r>
              <a:rPr lang="es-CO" altLang="es-CO" noProof="0" dirty="0" err="1">
                <a:latin typeface="Arial" panose="020B0604020202020204" pitchFamily="34" charset="0"/>
              </a:rPr>
              <a:t>osmolaridad</a:t>
            </a:r>
            <a:r>
              <a:rPr lang="es-CO" altLang="es-CO" noProof="0" dirty="0">
                <a:latin typeface="Arial" panose="020B0604020202020204" pitchFamily="34" charset="0"/>
              </a:rPr>
              <a:t> y al sabor dulce en mayor medida, que los de cadena larga como los oligosacáridos, polisacáridos y/o almidones modificados.</a:t>
            </a:r>
          </a:p>
        </p:txBody>
      </p:sp>
      <p:sp>
        <p:nvSpPr>
          <p:cNvPr id="10244" name="3 Marcador de número de diapositiva">
            <a:extLst>
              <a:ext uri="{FF2B5EF4-FFF2-40B4-BE49-F238E27FC236}">
                <a16:creationId xmlns:a16="http://schemas.microsoft.com/office/drawing/2014/main" id="{C761F737-D291-420A-A877-1E43575A08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CA7E8CEF-A80C-4948-83F8-78659B295896}" type="slidenum">
              <a:rPr kumimoji="0" lang="es-ES" altLang="es-CO"/>
              <a:pPr>
                <a:spcBef>
                  <a:spcPct val="0"/>
                </a:spcBef>
              </a:pPr>
              <a:t>11</a:t>
            </a:fld>
            <a:endParaRPr kumimoji="0" lang="es-ES" alt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670E2AE6-6AB7-4B96-AC58-2D1256A72765}"/>
              </a:ext>
            </a:extLst>
          </p:cNvPr>
          <p:cNvSpPr>
            <a:spLocks noGrp="1" noRot="1" noChangeAspect="1" noChangeArrowheads="1" noTextEdit="1"/>
          </p:cNvSpPr>
          <p:nvPr>
            <p:ph type="sldImg"/>
          </p:nvPr>
        </p:nvSpPr>
        <p:spPr>
          <a:ln/>
        </p:spPr>
      </p:sp>
      <p:sp>
        <p:nvSpPr>
          <p:cNvPr id="12291" name="2 Marcador de notas">
            <a:extLst>
              <a:ext uri="{FF2B5EF4-FFF2-40B4-BE49-F238E27FC236}">
                <a16:creationId xmlns:a16="http://schemas.microsoft.com/office/drawing/2014/main" id="{BC6D8F93-390F-4019-A719-03C070AEAD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ltLang="es-CO" dirty="0">
                <a:latin typeface="Arial" panose="020B0604020202020204" pitchFamily="34" charset="0"/>
              </a:rPr>
              <a:t>El carbohidrato más simple es la glucosa. Debido al tamaño de su molécula contribuye significativamente al incremento de la osmolaridad en solución. Habitualmente se incorpora </a:t>
            </a:r>
            <a:r>
              <a:rPr lang="pt-BR" altLang="es-CO" dirty="0">
                <a:latin typeface="Arial" panose="020B0604020202020204" pitchFamily="34" charset="0"/>
              </a:rPr>
              <a:t>en forma de disacárido o polisacárido.</a:t>
            </a:r>
            <a:endParaRPr lang="es-CO" altLang="es-CO" dirty="0">
              <a:latin typeface="Arial" panose="020B0604020202020204" pitchFamily="34" charset="0"/>
            </a:endParaRPr>
          </a:p>
          <a:p>
            <a:endParaRPr lang="es-CO" altLang="es-CO" dirty="0">
              <a:latin typeface="Arial" panose="020B0604020202020204" pitchFamily="34" charset="0"/>
            </a:endParaRPr>
          </a:p>
        </p:txBody>
      </p:sp>
      <p:sp>
        <p:nvSpPr>
          <p:cNvPr id="12292" name="3 Marcador de número de diapositiva">
            <a:extLst>
              <a:ext uri="{FF2B5EF4-FFF2-40B4-BE49-F238E27FC236}">
                <a16:creationId xmlns:a16="http://schemas.microsoft.com/office/drawing/2014/main" id="{AC7138C6-428F-4877-84AB-8AB990D03C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C1B9D835-B9A5-463C-AD58-8C19679D9A6F}" type="slidenum">
              <a:rPr kumimoji="0" lang="es-ES" altLang="es-CO"/>
              <a:pPr>
                <a:spcBef>
                  <a:spcPct val="0"/>
                </a:spcBef>
              </a:pPr>
              <a:t>12</a:t>
            </a:fld>
            <a:endParaRPr kumimoji="0" lang="es-ES" alt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5/10/20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257791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5/10/20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61999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5/10/20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7314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1559984" y="1946275"/>
            <a:ext cx="10363200" cy="4114800"/>
          </a:xfrm>
        </p:spPr>
        <p:txBody>
          <a:bodyPr/>
          <a:lstStyle/>
          <a:p>
            <a:pPr lvl="0"/>
            <a:endParaRPr lang="en-US" noProof="0" dirty="0"/>
          </a:p>
        </p:txBody>
      </p:sp>
      <p:sp>
        <p:nvSpPr>
          <p:cNvPr id="4" name="Rectangle 35">
            <a:extLst>
              <a:ext uri="{FF2B5EF4-FFF2-40B4-BE49-F238E27FC236}">
                <a16:creationId xmlns:a16="http://schemas.microsoft.com/office/drawing/2014/main" id="{AF2B4796-6089-4C40-8298-2875BE01142A}"/>
              </a:ext>
            </a:extLst>
          </p:cNvPr>
          <p:cNvSpPr>
            <a:spLocks noGrp="1" noChangeArrowheads="1"/>
          </p:cNvSpPr>
          <p:nvPr>
            <p:ph type="dt" sz="half" idx="10"/>
          </p:nvPr>
        </p:nvSpPr>
        <p:spPr>
          <a:ln/>
        </p:spPr>
        <p:txBody>
          <a:bodyPr/>
          <a:lstStyle>
            <a:lvl1pPr>
              <a:defRPr/>
            </a:lvl1pPr>
          </a:lstStyle>
          <a:p>
            <a:pPr>
              <a:defRPr/>
            </a:pPr>
            <a:endParaRPr lang="es-ES" dirty="0"/>
          </a:p>
        </p:txBody>
      </p:sp>
      <p:sp>
        <p:nvSpPr>
          <p:cNvPr id="5" name="Rectangle 36">
            <a:extLst>
              <a:ext uri="{FF2B5EF4-FFF2-40B4-BE49-F238E27FC236}">
                <a16:creationId xmlns:a16="http://schemas.microsoft.com/office/drawing/2014/main" id="{68851FBC-782E-432D-B147-062BCF3740FF}"/>
              </a:ext>
            </a:extLst>
          </p:cNvPr>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37">
            <a:extLst>
              <a:ext uri="{FF2B5EF4-FFF2-40B4-BE49-F238E27FC236}">
                <a16:creationId xmlns:a16="http://schemas.microsoft.com/office/drawing/2014/main" id="{AC43A86B-23AD-4618-9307-CA2EDB681E97}"/>
              </a:ext>
            </a:extLst>
          </p:cNvPr>
          <p:cNvSpPr>
            <a:spLocks noGrp="1" noChangeArrowheads="1"/>
          </p:cNvSpPr>
          <p:nvPr>
            <p:ph type="sldNum" sz="quarter" idx="12"/>
          </p:nvPr>
        </p:nvSpPr>
        <p:spPr>
          <a:ln/>
        </p:spPr>
        <p:txBody>
          <a:bodyPr/>
          <a:lstStyle>
            <a:lvl1pPr>
              <a:defRPr/>
            </a:lvl1pPr>
          </a:lstStyle>
          <a:p>
            <a:pPr>
              <a:defRPr/>
            </a:pPr>
            <a:fld id="{F1127153-D0C6-485F-B1AE-F02B02498975}" type="slidenum">
              <a:rPr lang="en-US" altLang="es-CO"/>
              <a:pPr>
                <a:defRPr/>
              </a:pPr>
              <a:t>‹Nº›</a:t>
            </a:fld>
            <a:endParaRPr lang="en-US" altLang="es-CO" dirty="0"/>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7" y="0"/>
            <a:ext cx="12186585" cy="6858000"/>
          </a:xfrm>
          <a:prstGeom prst="rect">
            <a:avLst/>
          </a:prstGeom>
        </p:spPr>
      </p:pic>
    </p:spTree>
    <p:extLst>
      <p:ext uri="{BB962C8B-B14F-4D97-AF65-F5344CB8AC3E}">
        <p14:creationId xmlns:p14="http://schemas.microsoft.com/office/powerpoint/2010/main" val="172026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5/10/20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dirty="0"/>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4" y="0"/>
            <a:ext cx="12189632" cy="6858000"/>
          </a:xfrm>
          <a:prstGeom prst="rect">
            <a:avLst/>
          </a:prstGeom>
        </p:spPr>
      </p:pic>
      <p:sp>
        <p:nvSpPr>
          <p:cNvPr id="9" name="CuadroTexto 8">
            <a:extLst>
              <a:ext uri="{FF2B5EF4-FFF2-40B4-BE49-F238E27FC236}">
                <a16:creationId xmlns:a16="http://schemas.microsoft.com/office/drawing/2014/main" id="{D3B7328E-030F-C748-BE7B-BB8CE93DA900}"/>
              </a:ext>
            </a:extLst>
          </p:cNvPr>
          <p:cNvSpPr txBox="1"/>
          <p:nvPr userDrawn="1"/>
        </p:nvSpPr>
        <p:spPr>
          <a:xfrm>
            <a:off x="6061417" y="6408029"/>
            <a:ext cx="6248864" cy="369332"/>
          </a:xfrm>
          <a:prstGeom prst="rect">
            <a:avLst/>
          </a:prstGeom>
          <a:noFill/>
        </p:spPr>
        <p:txBody>
          <a:bodyPr wrap="square" rtlCol="0">
            <a:spAutoFit/>
          </a:bodyPr>
          <a:lstStyle/>
          <a:p>
            <a:pPr marL="0" indent="0" algn="ctr">
              <a:buFont typeface="Arial" panose="020B0604020202020204" pitchFamily="34" charset="0"/>
              <a:buNone/>
            </a:pPr>
            <a:r>
              <a:rPr lang="es-CO" sz="1800" b="0" dirty="0">
                <a:solidFill>
                  <a:schemeClr val="bg1">
                    <a:lumMod val="75000"/>
                  </a:schemeClr>
                </a:solidFill>
                <a:latin typeface="Arial" panose="020B0604020202020204" pitchFamily="34" charset="0"/>
                <a:ea typeface="Tahoma" panose="020B0604030504040204" pitchFamily="34" charset="0"/>
                <a:cs typeface="Arial" panose="020B0604020202020204" pitchFamily="34" charset="0"/>
              </a:rPr>
              <a:t>Fórmulas Enterales Evidencia Científica</a:t>
            </a:r>
            <a:endParaRPr lang="es-CO" b="0" dirty="0">
              <a:solidFill>
                <a:schemeClr val="bg1">
                  <a:lumMod val="75000"/>
                </a:schemeClr>
              </a:solidFill>
            </a:endParaRPr>
          </a:p>
        </p:txBody>
      </p:sp>
    </p:spTree>
    <p:extLst>
      <p:ext uri="{BB962C8B-B14F-4D97-AF65-F5344CB8AC3E}">
        <p14:creationId xmlns:p14="http://schemas.microsoft.com/office/powerpoint/2010/main" val="273295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t>5/10/20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116468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t>5/10/20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122599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t>5/10/20</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FC29DFD6-0408-4F50-AD43-A578F038F630}" type="slidenum">
              <a:rPr lang="es-CO" smtClean="0"/>
              <a:t>‹Nº›</a:t>
            </a:fld>
            <a:endParaRPr lang="es-CO" dirty="0"/>
          </a:p>
        </p:txBody>
      </p:sp>
      <p:pic>
        <p:nvPicPr>
          <p:cNvPr id="10" name="Imagen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4" y="0"/>
            <a:ext cx="12189632" cy="6858000"/>
          </a:xfrm>
          <a:prstGeom prst="rect">
            <a:avLst/>
          </a:prstGeom>
        </p:spPr>
      </p:pic>
      <p:sp>
        <p:nvSpPr>
          <p:cNvPr id="11" name="CuadroTexto 10">
            <a:extLst>
              <a:ext uri="{FF2B5EF4-FFF2-40B4-BE49-F238E27FC236}">
                <a16:creationId xmlns:a16="http://schemas.microsoft.com/office/drawing/2014/main" id="{1500494A-2CE5-D142-9A90-8E3E08656782}"/>
              </a:ext>
            </a:extLst>
          </p:cNvPr>
          <p:cNvSpPr txBox="1"/>
          <p:nvPr userDrawn="1"/>
        </p:nvSpPr>
        <p:spPr>
          <a:xfrm>
            <a:off x="6061417" y="6408029"/>
            <a:ext cx="6248864" cy="369332"/>
          </a:xfrm>
          <a:prstGeom prst="rect">
            <a:avLst/>
          </a:prstGeom>
          <a:noFill/>
        </p:spPr>
        <p:txBody>
          <a:bodyPr wrap="square" rtlCol="0">
            <a:spAutoFit/>
          </a:bodyPr>
          <a:lstStyle/>
          <a:p>
            <a:pPr marL="0" indent="0" algn="ctr">
              <a:buFont typeface="Arial" panose="020B0604020202020204" pitchFamily="34" charset="0"/>
              <a:buNone/>
            </a:pPr>
            <a:r>
              <a:rPr lang="es-CO" sz="1800" b="0" dirty="0">
                <a:solidFill>
                  <a:schemeClr val="bg1">
                    <a:lumMod val="75000"/>
                  </a:schemeClr>
                </a:solidFill>
                <a:latin typeface="Arial" panose="020B0604020202020204" pitchFamily="34" charset="0"/>
                <a:ea typeface="Tahoma" panose="020B0604030504040204" pitchFamily="34" charset="0"/>
                <a:cs typeface="Arial" panose="020B0604020202020204" pitchFamily="34" charset="0"/>
              </a:rPr>
              <a:t>Fórmulas Enterales Evidencia Científica</a:t>
            </a:r>
            <a:endParaRPr lang="es-CO" b="0" dirty="0">
              <a:solidFill>
                <a:schemeClr val="bg1">
                  <a:lumMod val="75000"/>
                </a:schemeClr>
              </a:solidFill>
            </a:endParaRPr>
          </a:p>
        </p:txBody>
      </p:sp>
    </p:spTree>
    <p:extLst>
      <p:ext uri="{BB962C8B-B14F-4D97-AF65-F5344CB8AC3E}">
        <p14:creationId xmlns:p14="http://schemas.microsoft.com/office/powerpoint/2010/main" val="208916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t>5/10/20</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FC29DFD6-0408-4F50-AD43-A578F038F630}" type="slidenum">
              <a:rPr lang="es-CO" smtClean="0"/>
              <a:t>‹Nº›</a:t>
            </a:fld>
            <a:endParaRPr lang="es-CO" dirty="0"/>
          </a:p>
        </p:txBody>
      </p:sp>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4" y="0"/>
            <a:ext cx="12190816" cy="6858666"/>
          </a:xfrm>
          <a:prstGeom prst="rect">
            <a:avLst/>
          </a:prstGeom>
        </p:spPr>
      </p:pic>
      <p:sp>
        <p:nvSpPr>
          <p:cNvPr id="7" name="CuadroTexto 6">
            <a:extLst>
              <a:ext uri="{FF2B5EF4-FFF2-40B4-BE49-F238E27FC236}">
                <a16:creationId xmlns:a16="http://schemas.microsoft.com/office/drawing/2014/main" id="{2EA3F11B-B418-EC4E-A1AE-78F475CAD7CA}"/>
              </a:ext>
            </a:extLst>
          </p:cNvPr>
          <p:cNvSpPr txBox="1"/>
          <p:nvPr userDrawn="1"/>
        </p:nvSpPr>
        <p:spPr>
          <a:xfrm>
            <a:off x="6061417" y="6408029"/>
            <a:ext cx="6248864" cy="369332"/>
          </a:xfrm>
          <a:prstGeom prst="rect">
            <a:avLst/>
          </a:prstGeom>
          <a:noFill/>
        </p:spPr>
        <p:txBody>
          <a:bodyPr wrap="square" rtlCol="0">
            <a:spAutoFit/>
          </a:bodyPr>
          <a:lstStyle/>
          <a:p>
            <a:pPr marL="0" indent="0" algn="ctr">
              <a:buFont typeface="Arial" panose="020B0604020202020204" pitchFamily="34" charset="0"/>
              <a:buNone/>
            </a:pPr>
            <a:r>
              <a:rPr lang="es-CO" sz="1800" b="0" dirty="0">
                <a:solidFill>
                  <a:schemeClr val="bg1">
                    <a:lumMod val="75000"/>
                  </a:schemeClr>
                </a:solidFill>
                <a:latin typeface="Arial" panose="020B0604020202020204" pitchFamily="34" charset="0"/>
                <a:ea typeface="Tahoma" panose="020B0604030504040204" pitchFamily="34" charset="0"/>
                <a:cs typeface="Arial" panose="020B0604020202020204" pitchFamily="34" charset="0"/>
              </a:rPr>
              <a:t>Fórmulas Enterales Evidencia Científica</a:t>
            </a:r>
            <a:endParaRPr lang="es-CO" b="0" dirty="0">
              <a:solidFill>
                <a:schemeClr val="bg1">
                  <a:lumMod val="75000"/>
                </a:schemeClr>
              </a:solidFill>
            </a:endParaRPr>
          </a:p>
        </p:txBody>
      </p:sp>
    </p:spTree>
    <p:extLst>
      <p:ext uri="{BB962C8B-B14F-4D97-AF65-F5344CB8AC3E}">
        <p14:creationId xmlns:p14="http://schemas.microsoft.com/office/powerpoint/2010/main" val="38915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t>5/10/20</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C29DFD6-0408-4F50-AD43-A578F038F630}" type="slidenum">
              <a:rPr lang="es-CO" smtClean="0"/>
              <a:t>‹Nº›</a:t>
            </a:fld>
            <a:endParaRPr lang="es-CO" dirty="0"/>
          </a:p>
        </p:txBody>
      </p:sp>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4" y="0"/>
            <a:ext cx="12190816" cy="6858666"/>
          </a:xfrm>
          <a:prstGeom prst="rect">
            <a:avLst/>
          </a:prstGeom>
        </p:spPr>
      </p:pic>
      <p:sp>
        <p:nvSpPr>
          <p:cNvPr id="7" name="CuadroTexto 6">
            <a:extLst>
              <a:ext uri="{FF2B5EF4-FFF2-40B4-BE49-F238E27FC236}">
                <a16:creationId xmlns:a16="http://schemas.microsoft.com/office/drawing/2014/main" id="{27141553-73E7-1D41-974F-8938572F1850}"/>
              </a:ext>
            </a:extLst>
          </p:cNvPr>
          <p:cNvSpPr txBox="1"/>
          <p:nvPr userDrawn="1"/>
        </p:nvSpPr>
        <p:spPr>
          <a:xfrm>
            <a:off x="6061417" y="6408029"/>
            <a:ext cx="6248864" cy="369332"/>
          </a:xfrm>
          <a:prstGeom prst="rect">
            <a:avLst/>
          </a:prstGeom>
          <a:noFill/>
        </p:spPr>
        <p:txBody>
          <a:bodyPr wrap="square" rtlCol="0">
            <a:spAutoFit/>
          </a:bodyPr>
          <a:lstStyle/>
          <a:p>
            <a:pPr marL="0" indent="0" algn="ctr">
              <a:buFont typeface="Arial" panose="020B0604020202020204" pitchFamily="34" charset="0"/>
              <a:buNone/>
            </a:pPr>
            <a:r>
              <a:rPr lang="es-CO" sz="1800" b="0" dirty="0">
                <a:solidFill>
                  <a:schemeClr val="bg1">
                    <a:lumMod val="75000"/>
                  </a:schemeClr>
                </a:solidFill>
                <a:latin typeface="Arial" panose="020B0604020202020204" pitchFamily="34" charset="0"/>
                <a:ea typeface="Tahoma" panose="020B0604030504040204" pitchFamily="34" charset="0"/>
                <a:cs typeface="Arial" panose="020B0604020202020204" pitchFamily="34" charset="0"/>
              </a:rPr>
              <a:t>Fórmulas Enterales Evidencia Científica</a:t>
            </a:r>
            <a:endParaRPr lang="es-CO" b="0" dirty="0">
              <a:solidFill>
                <a:schemeClr val="bg1">
                  <a:lumMod val="75000"/>
                </a:schemeClr>
              </a:solidFill>
            </a:endParaRPr>
          </a:p>
        </p:txBody>
      </p:sp>
    </p:spTree>
    <p:extLst>
      <p:ext uri="{BB962C8B-B14F-4D97-AF65-F5344CB8AC3E}">
        <p14:creationId xmlns:p14="http://schemas.microsoft.com/office/powerpoint/2010/main" val="168095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5/10/20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341559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5/10/20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dirty="0"/>
          </a:p>
        </p:txBody>
      </p:sp>
    </p:spTree>
    <p:extLst>
      <p:ext uri="{BB962C8B-B14F-4D97-AF65-F5344CB8AC3E}">
        <p14:creationId xmlns:p14="http://schemas.microsoft.com/office/powerpoint/2010/main" val="124451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t>5/10/20</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t>‹Nº›</a:t>
            </a:fld>
            <a:endParaRPr lang="es-CO" dirty="0"/>
          </a:p>
        </p:txBody>
      </p:sp>
    </p:spTree>
    <p:extLst>
      <p:ext uri="{BB962C8B-B14F-4D97-AF65-F5344CB8AC3E}">
        <p14:creationId xmlns:p14="http://schemas.microsoft.com/office/powerpoint/2010/main" val="318627896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820891" y="757124"/>
            <a:ext cx="4099560" cy="1289108"/>
          </a:xfrm>
        </p:spPr>
        <p:txBody>
          <a:bodyPr>
            <a:normAutofit/>
          </a:bodyPr>
          <a:lstStyle/>
          <a:p>
            <a:pPr algn="ctr"/>
            <a:r>
              <a:rPr lang="es-CO" sz="3600" b="1" dirty="0">
                <a:latin typeface="Arial" panose="020B0604020202020204" pitchFamily="34" charset="0"/>
                <a:ea typeface="Tahoma" panose="020B0604030504040204" pitchFamily="34" charset="0"/>
                <a:cs typeface="Arial" panose="020B0604020202020204" pitchFamily="34" charset="0"/>
              </a:rPr>
              <a:t>Profesionales</a:t>
            </a:r>
            <a:br>
              <a:rPr lang="es-CO" sz="3600" b="1" dirty="0">
                <a:latin typeface="Arial" panose="020B0604020202020204" pitchFamily="34" charset="0"/>
                <a:ea typeface="Tahoma" panose="020B0604030504040204" pitchFamily="34" charset="0"/>
                <a:cs typeface="Arial" panose="020B0604020202020204" pitchFamily="34" charset="0"/>
              </a:rPr>
            </a:br>
            <a:r>
              <a:rPr lang="es-CO" sz="3600" b="1" dirty="0">
                <a:latin typeface="Arial" panose="020B0604020202020204" pitchFamily="34" charset="0"/>
                <a:ea typeface="Tahoma" panose="020B0604030504040204" pitchFamily="34" charset="0"/>
                <a:cs typeface="Arial" panose="020B0604020202020204" pitchFamily="34" charset="0"/>
              </a:rPr>
              <a:t>Clínicos</a:t>
            </a:r>
          </a:p>
        </p:txBody>
      </p:sp>
      <p:sp>
        <p:nvSpPr>
          <p:cNvPr id="5" name="Marcador de contenido 2"/>
          <p:cNvSpPr txBox="1">
            <a:spLocks/>
          </p:cNvSpPr>
          <p:nvPr/>
        </p:nvSpPr>
        <p:spPr>
          <a:xfrm>
            <a:off x="7050157" y="4179627"/>
            <a:ext cx="5141843" cy="1693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3600" b="1" dirty="0">
                <a:solidFill>
                  <a:schemeClr val="bg1"/>
                </a:solidFill>
                <a:latin typeface="Arial" panose="020B0604020202020204" pitchFamily="34" charset="0"/>
                <a:ea typeface="Tahoma" panose="020B0604030504040204" pitchFamily="34" charset="0"/>
                <a:cs typeface="Arial" panose="020B0604020202020204" pitchFamily="34" charset="0"/>
              </a:rPr>
              <a:t>Fórmulas Enterales</a:t>
            </a:r>
          </a:p>
          <a:p>
            <a:pPr marL="0" indent="0" algn="ctr">
              <a:buFont typeface="Arial" panose="020B0604020202020204" pitchFamily="34" charset="0"/>
              <a:buNone/>
            </a:pPr>
            <a:r>
              <a:rPr lang="es-CO" sz="3600" b="1" dirty="0">
                <a:solidFill>
                  <a:schemeClr val="bg1"/>
                </a:solidFill>
                <a:latin typeface="Arial" panose="020B0604020202020204" pitchFamily="34" charset="0"/>
                <a:ea typeface="Tahoma" panose="020B0604030504040204" pitchFamily="34" charset="0"/>
                <a:cs typeface="Arial" panose="020B0604020202020204" pitchFamily="34" charset="0"/>
              </a:rPr>
              <a:t>Evidencia Científica </a:t>
            </a:r>
          </a:p>
        </p:txBody>
      </p:sp>
    </p:spTree>
    <p:extLst>
      <p:ext uri="{BB962C8B-B14F-4D97-AF65-F5344CB8AC3E}">
        <p14:creationId xmlns:p14="http://schemas.microsoft.com/office/powerpoint/2010/main" val="421388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726502538"/>
              </p:ext>
            </p:extLst>
          </p:nvPr>
        </p:nvGraphicFramePr>
        <p:xfrm>
          <a:off x="0" y="1853945"/>
          <a:ext cx="12192000" cy="4416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2111557" y="285831"/>
            <a:ext cx="7968885" cy="1077218"/>
          </a:xfrm>
          <a:prstGeom prst="rect">
            <a:avLst/>
          </a:prstGeom>
          <a:noFill/>
        </p:spPr>
        <p:txBody>
          <a:bodyPr wrap="square" rtlCol="0">
            <a:sp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Fuentes  de las proteínas en </a:t>
            </a:r>
          </a:p>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productos enterales</a:t>
            </a:r>
          </a:p>
        </p:txBody>
      </p:sp>
    </p:spTree>
    <p:extLst>
      <p:ext uri="{BB962C8B-B14F-4D97-AF65-F5344CB8AC3E}">
        <p14:creationId xmlns:p14="http://schemas.microsoft.com/office/powerpoint/2010/main" val="3221327449"/>
      </p:ext>
    </p:extLst>
  </p:cSld>
  <p:clrMapOvr>
    <a:masterClrMapping/>
  </p:clrMapOvr>
  <p:transition spd="slow" advTm="5729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4 Título">
            <a:extLst>
              <a:ext uri="{FF2B5EF4-FFF2-40B4-BE49-F238E27FC236}">
                <a16:creationId xmlns:a16="http://schemas.microsoft.com/office/drawing/2014/main" id="{558833D6-D6B0-4202-9EBB-8BE88C57A1B0}"/>
              </a:ext>
            </a:extLst>
          </p:cNvPr>
          <p:cNvSpPr>
            <a:spLocks noGrp="1" noChangeArrowheads="1"/>
          </p:cNvSpPr>
          <p:nvPr>
            <p:ph type="title"/>
          </p:nvPr>
        </p:nvSpPr>
        <p:spPr>
          <a:xfrm>
            <a:off x="838200" y="365125"/>
            <a:ext cx="10515600" cy="653931"/>
          </a:xfrm>
        </p:spPr>
        <p:txBody>
          <a:bodyPr>
            <a:norm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Carbohidratos</a:t>
            </a:r>
          </a:p>
        </p:txBody>
      </p:sp>
      <p:sp>
        <p:nvSpPr>
          <p:cNvPr id="9219" name="5 CuadroTexto">
            <a:extLst>
              <a:ext uri="{FF2B5EF4-FFF2-40B4-BE49-F238E27FC236}">
                <a16:creationId xmlns:a16="http://schemas.microsoft.com/office/drawing/2014/main" id="{10C67941-4F89-4DE9-B12A-959D6ACD75F2}"/>
              </a:ext>
            </a:extLst>
          </p:cNvPr>
          <p:cNvSpPr txBox="1">
            <a:spLocks noChangeArrowheads="1"/>
          </p:cNvSpPr>
          <p:nvPr/>
        </p:nvSpPr>
        <p:spPr bwMode="auto">
          <a:xfrm>
            <a:off x="2783681" y="1551945"/>
            <a:ext cx="6624638" cy="830997"/>
          </a:xfrm>
          <a:prstGeom prst="rect">
            <a:avLst/>
          </a:prstGeom>
          <a:ln>
            <a:solidFill>
              <a:srgbClr val="0070C0"/>
            </a:solidFill>
            <a:headEnd/>
            <a:tailEnd/>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ClrTx/>
              <a:buSzTx/>
              <a:buFontTx/>
              <a:buNone/>
            </a:pPr>
            <a:r>
              <a:rPr lang="es-ES_tradnl" altLang="es-CO" sz="2400" b="1" dirty="0">
                <a:solidFill>
                  <a:srgbClr val="101020"/>
                </a:solidFill>
              </a:rPr>
              <a:t>Monosacáridos, disacáridos </a:t>
            </a:r>
          </a:p>
          <a:p>
            <a:pPr algn="ctr" eaLnBrk="1" hangingPunct="1">
              <a:spcBef>
                <a:spcPct val="0"/>
              </a:spcBef>
              <a:buClrTx/>
              <a:buSzTx/>
              <a:buFontTx/>
              <a:buNone/>
            </a:pPr>
            <a:r>
              <a:rPr lang="es-ES_tradnl" altLang="es-CO" sz="2400" b="1" dirty="0">
                <a:solidFill>
                  <a:srgbClr val="101020"/>
                </a:solidFill>
              </a:rPr>
              <a:t>oligosacáridos, polisacáridos </a:t>
            </a:r>
            <a:endParaRPr lang="es-CO" altLang="es-CO" sz="2400" b="1" dirty="0">
              <a:solidFill>
                <a:srgbClr val="101020"/>
              </a:solidFill>
            </a:endParaRPr>
          </a:p>
        </p:txBody>
      </p:sp>
      <p:sp>
        <p:nvSpPr>
          <p:cNvPr id="9220" name="Rectangle 3">
            <a:extLst>
              <a:ext uri="{FF2B5EF4-FFF2-40B4-BE49-F238E27FC236}">
                <a16:creationId xmlns:a16="http://schemas.microsoft.com/office/drawing/2014/main" id="{0B53CAB6-92E1-4BE8-8F92-324450844D7A}"/>
              </a:ext>
            </a:extLst>
          </p:cNvPr>
          <p:cNvSpPr txBox="1">
            <a:spLocks noChangeArrowheads="1"/>
          </p:cNvSpPr>
          <p:nvPr/>
        </p:nvSpPr>
        <p:spPr bwMode="auto">
          <a:xfrm>
            <a:off x="3221485" y="2798814"/>
            <a:ext cx="6781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nSpc>
                <a:spcPct val="90000"/>
              </a:lnSpc>
              <a:buClrTx/>
            </a:pPr>
            <a:r>
              <a:rPr lang="es-ES_tradnl" altLang="es-CO" sz="2400" b="1" dirty="0">
                <a:solidFill>
                  <a:srgbClr val="101020"/>
                </a:solidFill>
              </a:rPr>
              <a:t> Estructura molecular</a:t>
            </a:r>
          </a:p>
          <a:p>
            <a:pPr eaLnBrk="1" hangingPunct="1">
              <a:lnSpc>
                <a:spcPct val="90000"/>
              </a:lnSpc>
              <a:buClrTx/>
            </a:pPr>
            <a:r>
              <a:rPr lang="es-ES_tradnl" altLang="es-CO" sz="2400" b="1" dirty="0">
                <a:solidFill>
                  <a:srgbClr val="101020"/>
                </a:solidFill>
              </a:rPr>
              <a:t> Concentración</a:t>
            </a:r>
          </a:p>
        </p:txBody>
      </p:sp>
      <p:sp>
        <p:nvSpPr>
          <p:cNvPr id="9221" name="Rectangle 4">
            <a:extLst>
              <a:ext uri="{FF2B5EF4-FFF2-40B4-BE49-F238E27FC236}">
                <a16:creationId xmlns:a16="http://schemas.microsoft.com/office/drawing/2014/main" id="{0CE0F503-C93B-43A3-93BB-9C7759000EEE}"/>
              </a:ext>
            </a:extLst>
          </p:cNvPr>
          <p:cNvSpPr txBox="1">
            <a:spLocks noChangeArrowheads="1"/>
          </p:cNvSpPr>
          <p:nvPr/>
        </p:nvSpPr>
        <p:spPr bwMode="auto">
          <a:xfrm>
            <a:off x="3221485" y="4294187"/>
            <a:ext cx="40386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buClrTx/>
            </a:pPr>
            <a:r>
              <a:rPr lang="es-ES_tradnl" altLang="es-CO" sz="2400" b="1" dirty="0">
                <a:solidFill>
                  <a:srgbClr val="101020"/>
                </a:solidFill>
              </a:rPr>
              <a:t>Digestibilidad</a:t>
            </a:r>
          </a:p>
          <a:p>
            <a:pPr eaLnBrk="1" hangingPunct="1">
              <a:buClrTx/>
            </a:pPr>
            <a:r>
              <a:rPr lang="es-ES_tradnl" altLang="es-CO" sz="2400" b="1" dirty="0">
                <a:solidFill>
                  <a:srgbClr val="101020"/>
                </a:solidFill>
              </a:rPr>
              <a:t>Osmolaridad</a:t>
            </a:r>
          </a:p>
          <a:p>
            <a:pPr eaLnBrk="1" hangingPunct="1">
              <a:buClrTx/>
            </a:pPr>
            <a:r>
              <a:rPr lang="es-ES_tradnl" altLang="es-CO" sz="2400" b="1" dirty="0">
                <a:solidFill>
                  <a:srgbClr val="101020"/>
                </a:solidFill>
              </a:rPr>
              <a:t>Sabor</a:t>
            </a:r>
          </a:p>
        </p:txBody>
      </p:sp>
      <p:sp>
        <p:nvSpPr>
          <p:cNvPr id="9" name="AutoShape 5">
            <a:extLst>
              <a:ext uri="{FF2B5EF4-FFF2-40B4-BE49-F238E27FC236}">
                <a16:creationId xmlns:a16="http://schemas.microsoft.com/office/drawing/2014/main" id="{99D77942-7D05-4464-8D12-51ACF2886B91}"/>
              </a:ext>
            </a:extLst>
          </p:cNvPr>
          <p:cNvSpPr>
            <a:spLocks noChangeArrowheads="1"/>
          </p:cNvSpPr>
          <p:nvPr/>
        </p:nvSpPr>
        <p:spPr bwMode="auto">
          <a:xfrm rot="5402398">
            <a:off x="6553201" y="3448051"/>
            <a:ext cx="2559050" cy="1463675"/>
          </a:xfrm>
          <a:prstGeom prst="curvedDownArrow">
            <a:avLst>
              <a:gd name="adj1" fmla="val 39217"/>
              <a:gd name="adj2" fmla="val 68389"/>
              <a:gd name="adj3" fmla="val 30796"/>
            </a:avLst>
          </a:prstGeom>
          <a:ln>
            <a:headEnd/>
            <a:tailEnd/>
          </a:ln>
        </p:spPr>
        <p:style>
          <a:lnRef idx="2">
            <a:schemeClr val="dk1"/>
          </a:lnRef>
          <a:fillRef idx="1">
            <a:schemeClr val="lt1"/>
          </a:fillRef>
          <a:effectRef idx="0">
            <a:schemeClr val="dk1"/>
          </a:effectRef>
          <a:fontRef idx="minor">
            <a:schemeClr val="dk1"/>
          </a:fontRef>
        </p:style>
        <p:txBody>
          <a:bodyPr rot="10800000" vert="eaVert" wrap="none" anchor="ctr"/>
          <a:lstStyle/>
          <a:p>
            <a:pPr algn="r" eaLnBrk="1" hangingPunct="1">
              <a:defRPr/>
            </a:pPr>
            <a:endParaRPr lang="es-ES" dirty="0">
              <a:solidFill>
                <a:schemeClr val="dk1"/>
              </a:solidFill>
              <a:effectLst>
                <a:outerShdw blurRad="38100" dist="38100" dir="2700000" algn="tl">
                  <a:srgbClr val="000000">
                    <a:alpha val="43137"/>
                  </a:srgbClr>
                </a:outerShdw>
              </a:effectLst>
            </a:endParaRPr>
          </a:p>
        </p:txBody>
      </p:sp>
    </p:spTree>
  </p:cSld>
  <p:clrMapOvr>
    <a:masterClrMapping/>
  </p:clrMapOvr>
  <p:transition advClick="0" advTm="64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800ECC01-F545-46C6-81A3-B44B9B0DE50A}"/>
              </a:ext>
            </a:extLst>
          </p:cNvPr>
          <p:cNvSpPr>
            <a:spLocks noGrp="1" noChangeArrowheads="1"/>
          </p:cNvSpPr>
          <p:nvPr>
            <p:ph type="title"/>
          </p:nvPr>
        </p:nvSpPr>
        <p:spPr>
          <a:xfrm>
            <a:off x="838200" y="310061"/>
            <a:ext cx="10515600" cy="969420"/>
          </a:xfrm>
        </p:spPr>
        <p:txBody>
          <a:bodyPr>
            <a:norm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Carbohidratos - Monosacáridos</a:t>
            </a:r>
          </a:p>
        </p:txBody>
      </p:sp>
      <p:sp>
        <p:nvSpPr>
          <p:cNvPr id="11267" name="3 CuadroTexto">
            <a:extLst>
              <a:ext uri="{FF2B5EF4-FFF2-40B4-BE49-F238E27FC236}">
                <a16:creationId xmlns:a16="http://schemas.microsoft.com/office/drawing/2014/main" id="{D6D7ED10-3D5F-4AC0-9285-0573E26051D6}"/>
              </a:ext>
            </a:extLst>
          </p:cNvPr>
          <p:cNvSpPr txBox="1">
            <a:spLocks noChangeArrowheads="1"/>
          </p:cNvSpPr>
          <p:nvPr/>
        </p:nvSpPr>
        <p:spPr bwMode="auto">
          <a:xfrm>
            <a:off x="1847850" y="1712445"/>
            <a:ext cx="84963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347663">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nSpc>
                <a:spcPts val="3875"/>
              </a:lnSpc>
              <a:spcBef>
                <a:spcPct val="0"/>
              </a:spcBef>
              <a:buClrTx/>
              <a:buSzPct val="85000"/>
            </a:pPr>
            <a:r>
              <a:rPr lang="es-CO" altLang="es-CO" sz="2400" dirty="0">
                <a:solidFill>
                  <a:srgbClr val="101020"/>
                </a:solidFill>
              </a:rPr>
              <a:t>La mayor parte de la glucosa y la galactosa se absorben por transporte activo dependiente de sodio.</a:t>
            </a:r>
          </a:p>
          <a:p>
            <a:pPr>
              <a:lnSpc>
                <a:spcPts val="3875"/>
              </a:lnSpc>
              <a:spcBef>
                <a:spcPct val="0"/>
              </a:spcBef>
              <a:buClrTx/>
              <a:buSzPct val="85000"/>
            </a:pPr>
            <a:r>
              <a:rPr lang="es-CO" altLang="es-CO" sz="2400" dirty="0">
                <a:solidFill>
                  <a:srgbClr val="101020"/>
                </a:solidFill>
              </a:rPr>
              <a:t>Un pequeño porcentaje de glucosa puede ser absorbida por difusión si hay un gradiente de concentración favorable.</a:t>
            </a:r>
          </a:p>
          <a:p>
            <a:pPr>
              <a:lnSpc>
                <a:spcPts val="3875"/>
              </a:lnSpc>
              <a:spcBef>
                <a:spcPct val="0"/>
              </a:spcBef>
              <a:buClrTx/>
              <a:buSzPct val="85000"/>
            </a:pPr>
            <a:r>
              <a:rPr lang="es-CO" altLang="es-CO" sz="2400" dirty="0">
                <a:solidFill>
                  <a:srgbClr val="101020"/>
                </a:solidFill>
              </a:rPr>
              <a:t>La fructosa se absorbe por difusión pasiva.</a:t>
            </a:r>
          </a:p>
          <a:p>
            <a:pPr>
              <a:lnSpc>
                <a:spcPts val="3875"/>
              </a:lnSpc>
              <a:spcBef>
                <a:spcPct val="0"/>
              </a:spcBef>
              <a:buClrTx/>
              <a:buSzPct val="85000"/>
            </a:pPr>
            <a:r>
              <a:rPr lang="es-CO" altLang="es-CO" sz="2400" dirty="0">
                <a:solidFill>
                  <a:srgbClr val="101020"/>
                </a:solidFill>
              </a:rPr>
              <a:t>Todos los monosacáridos contribuyen significativamente en la osmolaridad.</a:t>
            </a:r>
          </a:p>
        </p:txBody>
      </p:sp>
    </p:spTree>
  </p:cSld>
  <p:clrMapOvr>
    <a:masterClrMapping/>
  </p:clrMapOvr>
  <p:transition advClick="0" advTm="64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A2A89A36-BDCF-44CA-8BE3-77650D48C84E}"/>
              </a:ext>
            </a:extLst>
          </p:cNvPr>
          <p:cNvSpPr>
            <a:spLocks noGrp="1" noChangeArrowheads="1"/>
          </p:cNvSpPr>
          <p:nvPr>
            <p:ph type="title"/>
          </p:nvPr>
        </p:nvSpPr>
        <p:spPr>
          <a:xfrm>
            <a:off x="838200" y="270823"/>
            <a:ext cx="10515600" cy="969420"/>
          </a:xfrm>
        </p:spPr>
        <p:txBody>
          <a:bodyPr>
            <a:norm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Carbohidratos - Disacáridos</a:t>
            </a:r>
          </a:p>
        </p:txBody>
      </p:sp>
      <p:sp>
        <p:nvSpPr>
          <p:cNvPr id="13315" name="3 CuadroTexto">
            <a:extLst>
              <a:ext uri="{FF2B5EF4-FFF2-40B4-BE49-F238E27FC236}">
                <a16:creationId xmlns:a16="http://schemas.microsoft.com/office/drawing/2014/main" id="{6FB217E3-7B9E-4551-A9A4-D14E211755AA}"/>
              </a:ext>
            </a:extLst>
          </p:cNvPr>
          <p:cNvSpPr txBox="1">
            <a:spLocks noChangeArrowheads="1"/>
          </p:cNvSpPr>
          <p:nvPr/>
        </p:nvSpPr>
        <p:spPr bwMode="auto">
          <a:xfrm>
            <a:off x="1890712" y="1690688"/>
            <a:ext cx="84105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95288" indent="-239713">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lnSpc>
                <a:spcPct val="150000"/>
              </a:lnSpc>
              <a:spcBef>
                <a:spcPct val="0"/>
              </a:spcBef>
              <a:buClrTx/>
              <a:buSzPct val="85000"/>
            </a:pPr>
            <a:r>
              <a:rPr lang="es-CO" altLang="es-CO" sz="2400" dirty="0">
                <a:solidFill>
                  <a:srgbClr val="101020"/>
                </a:solidFill>
              </a:rPr>
              <a:t>La sacarosa y maltosa se hidrolizan rápidamente</a:t>
            </a:r>
            <a:br>
              <a:rPr lang="es-CO" altLang="es-CO" sz="2400" dirty="0">
                <a:solidFill>
                  <a:srgbClr val="101020"/>
                </a:solidFill>
              </a:rPr>
            </a:br>
            <a:r>
              <a:rPr lang="es-CO" altLang="es-CO" sz="2400" dirty="0">
                <a:solidFill>
                  <a:srgbClr val="101020"/>
                </a:solidFill>
              </a:rPr>
              <a:t>en intestino.</a:t>
            </a:r>
          </a:p>
          <a:p>
            <a:pPr eaLnBrk="1" hangingPunct="1">
              <a:lnSpc>
                <a:spcPct val="150000"/>
              </a:lnSpc>
              <a:spcBef>
                <a:spcPct val="0"/>
              </a:spcBef>
              <a:buClrTx/>
              <a:buSzPct val="85000"/>
            </a:pPr>
            <a:r>
              <a:rPr lang="es-CO" altLang="es-CO" sz="2400" dirty="0">
                <a:solidFill>
                  <a:srgbClr val="101020"/>
                </a:solidFill>
              </a:rPr>
              <a:t>La lactosa puede ser mal tolerada en ausencia de lactasa en cantidad suficiente, motivo por el cual la mayoría de</a:t>
            </a:r>
            <a:br>
              <a:rPr lang="es-CO" altLang="es-CO" sz="2400" dirty="0">
                <a:solidFill>
                  <a:srgbClr val="101020"/>
                </a:solidFill>
              </a:rPr>
            </a:br>
            <a:r>
              <a:rPr lang="es-CO" altLang="es-CO" sz="2400" dirty="0">
                <a:solidFill>
                  <a:srgbClr val="101020"/>
                </a:solidFill>
              </a:rPr>
              <a:t>las fórmulas no la contienen.</a:t>
            </a:r>
          </a:p>
          <a:p>
            <a:pPr eaLnBrk="1" hangingPunct="1">
              <a:lnSpc>
                <a:spcPct val="150000"/>
              </a:lnSpc>
              <a:spcBef>
                <a:spcPct val="0"/>
              </a:spcBef>
              <a:buClrTx/>
              <a:buSzPct val="85000"/>
            </a:pPr>
            <a:r>
              <a:rPr lang="es-CO" altLang="es-CO" sz="2400" dirty="0">
                <a:solidFill>
                  <a:srgbClr val="101020"/>
                </a:solidFill>
              </a:rPr>
              <a:t>Generan mayor osmolaridad y menor viscosidad que</a:t>
            </a:r>
            <a:br>
              <a:rPr lang="es-CO" altLang="es-CO" sz="2400" dirty="0">
                <a:solidFill>
                  <a:srgbClr val="101020"/>
                </a:solidFill>
              </a:rPr>
            </a:br>
            <a:r>
              <a:rPr lang="es-CO" altLang="es-CO" sz="2400" dirty="0">
                <a:solidFill>
                  <a:srgbClr val="101020"/>
                </a:solidFill>
              </a:rPr>
              <a:t>los almidones y los oligosacáridos. </a:t>
            </a:r>
          </a:p>
        </p:txBody>
      </p:sp>
    </p:spTree>
  </p:cSld>
  <p:clrMapOvr>
    <a:masterClrMapping/>
  </p:clrMapOvr>
  <p:transition advClick="0" advTm="64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7DE0F462-8A38-4DDF-A8FE-2AD6CEDC6571}"/>
              </a:ext>
            </a:extLst>
          </p:cNvPr>
          <p:cNvSpPr>
            <a:spLocks noGrp="1" noChangeArrowheads="1"/>
          </p:cNvSpPr>
          <p:nvPr>
            <p:ph type="title"/>
          </p:nvPr>
        </p:nvSpPr>
        <p:spPr>
          <a:xfrm>
            <a:off x="1310678" y="733613"/>
            <a:ext cx="9333514" cy="844446"/>
          </a:xfrm>
        </p:spPr>
        <p:txBody>
          <a:bodyPr>
            <a:no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Carbohidratos - Oligosacáridos</a:t>
            </a:r>
            <a:br>
              <a:rPr lang="es-CO" altLang="es-CO" sz="3200" b="1" dirty="0">
                <a:solidFill>
                  <a:srgbClr val="101020"/>
                </a:solidFill>
                <a:latin typeface="Tahoma" panose="020B0604030504040204" pitchFamily="34" charset="0"/>
                <a:ea typeface="Tahoma" panose="020B0604030504040204" pitchFamily="34" charset="0"/>
                <a:cs typeface="Tahoma" panose="020B0604030504040204" pitchFamily="34" charset="0"/>
              </a:rPr>
            </a:br>
            <a:endParaRPr lang="es-CO" altLang="es-CO" sz="3200" b="1" dirty="0">
              <a:solidFill>
                <a:srgbClr val="101020"/>
              </a:solidFill>
              <a:latin typeface="Tahoma" panose="020B0604030504040204" pitchFamily="34" charset="0"/>
              <a:ea typeface="Tahoma" panose="020B0604030504040204" pitchFamily="34" charset="0"/>
              <a:cs typeface="Tahoma" panose="020B0604030504040204" pitchFamily="34" charset="0"/>
            </a:endParaRPr>
          </a:p>
        </p:txBody>
      </p:sp>
      <p:sp>
        <p:nvSpPr>
          <p:cNvPr id="15363" name="3 CuadroTexto">
            <a:extLst>
              <a:ext uri="{FF2B5EF4-FFF2-40B4-BE49-F238E27FC236}">
                <a16:creationId xmlns:a16="http://schemas.microsoft.com/office/drawing/2014/main" id="{02D1C8F7-17FD-4052-AE3E-3E306AE10557}"/>
              </a:ext>
            </a:extLst>
          </p:cNvPr>
          <p:cNvSpPr txBox="1">
            <a:spLocks noChangeArrowheads="1"/>
          </p:cNvSpPr>
          <p:nvPr/>
        </p:nvSpPr>
        <p:spPr bwMode="auto">
          <a:xfrm>
            <a:off x="1757576" y="1715262"/>
            <a:ext cx="8659173"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lnSpc>
                <a:spcPct val="150000"/>
              </a:lnSpc>
              <a:spcBef>
                <a:spcPct val="0"/>
              </a:spcBef>
              <a:buClrTx/>
              <a:buSzPct val="85000"/>
            </a:pPr>
            <a:r>
              <a:rPr lang="es-CO" altLang="es-CO" sz="2400" dirty="0">
                <a:solidFill>
                  <a:srgbClr val="101020"/>
                </a:solidFill>
              </a:rPr>
              <a:t> Se hidrolizan rápidamente en intestino.</a:t>
            </a:r>
          </a:p>
          <a:p>
            <a:pPr eaLnBrk="1" hangingPunct="1">
              <a:lnSpc>
                <a:spcPct val="150000"/>
              </a:lnSpc>
              <a:spcBef>
                <a:spcPct val="0"/>
              </a:spcBef>
              <a:buClrTx/>
              <a:buSzPct val="85000"/>
            </a:pPr>
            <a:r>
              <a:rPr lang="es-CO" altLang="es-CO" sz="2400" dirty="0">
                <a:solidFill>
                  <a:srgbClr val="101020"/>
                </a:solidFill>
              </a:rPr>
              <a:t> Requieren menor trabajo digesto-absortivo que el almidón.</a:t>
            </a:r>
          </a:p>
          <a:p>
            <a:pPr eaLnBrk="1" hangingPunct="1">
              <a:lnSpc>
                <a:spcPct val="150000"/>
              </a:lnSpc>
              <a:spcBef>
                <a:spcPct val="0"/>
              </a:spcBef>
              <a:buClrTx/>
              <a:buSzPct val="85000"/>
            </a:pPr>
            <a:r>
              <a:rPr lang="es-CO" altLang="es-CO" sz="2400" dirty="0">
                <a:solidFill>
                  <a:srgbClr val="101020"/>
                </a:solidFill>
              </a:rPr>
              <a:t> Generan menor viscosidad que el almidón.</a:t>
            </a:r>
          </a:p>
        </p:txBody>
      </p:sp>
      <p:sp>
        <p:nvSpPr>
          <p:cNvPr id="15364" name="5 CuadroTexto">
            <a:extLst>
              <a:ext uri="{FF2B5EF4-FFF2-40B4-BE49-F238E27FC236}">
                <a16:creationId xmlns:a16="http://schemas.microsoft.com/office/drawing/2014/main" id="{06DE4683-A6B7-4BED-86BB-96BFE8A9B2BA}"/>
              </a:ext>
            </a:extLst>
          </p:cNvPr>
          <p:cNvSpPr txBox="1">
            <a:spLocks noChangeArrowheads="1"/>
          </p:cNvSpPr>
          <p:nvPr/>
        </p:nvSpPr>
        <p:spPr bwMode="auto">
          <a:xfrm>
            <a:off x="3191451" y="4075728"/>
            <a:ext cx="6913563"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lnSpc>
                <a:spcPct val="150000"/>
              </a:lnSpc>
              <a:spcBef>
                <a:spcPct val="0"/>
              </a:spcBef>
              <a:buClrTx/>
              <a:buSzPct val="85000"/>
            </a:pPr>
            <a:r>
              <a:rPr lang="es-CO" altLang="es-CO" sz="2400" dirty="0">
                <a:solidFill>
                  <a:srgbClr val="101020"/>
                </a:solidFill>
              </a:rPr>
              <a:t> Requiere capacidad digesto-absortiva normal.</a:t>
            </a:r>
          </a:p>
          <a:p>
            <a:pPr eaLnBrk="1" hangingPunct="1">
              <a:lnSpc>
                <a:spcPct val="150000"/>
              </a:lnSpc>
              <a:spcBef>
                <a:spcPct val="0"/>
              </a:spcBef>
              <a:buClrTx/>
              <a:buSzPct val="85000"/>
            </a:pPr>
            <a:r>
              <a:rPr lang="es-CO" altLang="es-CO" sz="2400" dirty="0">
                <a:solidFill>
                  <a:srgbClr val="101020"/>
                </a:solidFill>
              </a:rPr>
              <a:t> Impacta mínimamente en la osmolaridad.</a:t>
            </a:r>
          </a:p>
          <a:p>
            <a:pPr eaLnBrk="1" hangingPunct="1">
              <a:lnSpc>
                <a:spcPct val="150000"/>
              </a:lnSpc>
              <a:spcBef>
                <a:spcPct val="0"/>
              </a:spcBef>
              <a:buClrTx/>
              <a:buSzPct val="85000"/>
            </a:pPr>
            <a:r>
              <a:rPr lang="es-CO" altLang="es-CO" sz="2400" dirty="0">
                <a:solidFill>
                  <a:srgbClr val="101020"/>
                </a:solidFill>
              </a:rPr>
              <a:t> Pueden contribuir a la viscosidad.</a:t>
            </a:r>
          </a:p>
        </p:txBody>
      </p:sp>
      <p:sp>
        <p:nvSpPr>
          <p:cNvPr id="15365" name="6 CuadroTexto">
            <a:extLst>
              <a:ext uri="{FF2B5EF4-FFF2-40B4-BE49-F238E27FC236}">
                <a16:creationId xmlns:a16="http://schemas.microsoft.com/office/drawing/2014/main" id="{79135907-5674-4576-AD86-BAE23632489D}"/>
              </a:ext>
            </a:extLst>
          </p:cNvPr>
          <p:cNvSpPr txBox="1">
            <a:spLocks noChangeArrowheads="1"/>
          </p:cNvSpPr>
          <p:nvPr/>
        </p:nvSpPr>
        <p:spPr bwMode="auto">
          <a:xfrm>
            <a:off x="3377190" y="3625981"/>
            <a:ext cx="1414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spcBef>
                <a:spcPct val="0"/>
              </a:spcBef>
              <a:buClrTx/>
              <a:buSzTx/>
              <a:buFontTx/>
              <a:buNone/>
            </a:pPr>
            <a:r>
              <a:rPr lang="es-CO" altLang="es-CO" sz="2400" b="1" dirty="0">
                <a:solidFill>
                  <a:srgbClr val="101020"/>
                </a:solidFill>
              </a:rPr>
              <a:t>Almidón</a:t>
            </a:r>
          </a:p>
        </p:txBody>
      </p:sp>
    </p:spTree>
  </p:cSld>
  <p:clrMapOvr>
    <a:masterClrMapping/>
  </p:clrMapOvr>
  <p:transition advClick="0" advTm="64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C6E41789-9839-4D33-AF24-E7FC9C5692D5}"/>
              </a:ext>
            </a:extLst>
          </p:cNvPr>
          <p:cNvGrpSpPr>
            <a:grpSpLocks/>
          </p:cNvGrpSpPr>
          <p:nvPr/>
        </p:nvGrpSpPr>
        <p:grpSpPr bwMode="auto">
          <a:xfrm>
            <a:off x="1774826" y="2276476"/>
            <a:ext cx="4176713" cy="2016125"/>
            <a:chOff x="358" y="1230"/>
            <a:chExt cx="5208" cy="2004"/>
          </a:xfrm>
        </p:grpSpPr>
        <p:sp>
          <p:nvSpPr>
            <p:cNvPr id="17416" name="Rectangle 3">
              <a:extLst>
                <a:ext uri="{FF2B5EF4-FFF2-40B4-BE49-F238E27FC236}">
                  <a16:creationId xmlns:a16="http://schemas.microsoft.com/office/drawing/2014/main" id="{C3A9C9FC-96F3-4E62-9FF6-F83ED4DC7F9C}"/>
                </a:ext>
              </a:extLst>
            </p:cNvPr>
            <p:cNvSpPr>
              <a:spLocks noChangeArrowheads="1"/>
            </p:cNvSpPr>
            <p:nvPr/>
          </p:nvSpPr>
          <p:spPr bwMode="auto">
            <a:xfrm>
              <a:off x="365" y="1242"/>
              <a:ext cx="5176" cy="1967"/>
            </a:xfrm>
            <a:prstGeom prst="rect">
              <a:avLst/>
            </a:prstGeom>
            <a:solidFill>
              <a:schemeClr val="tx1"/>
            </a:solidFill>
            <a:ln w="9525">
              <a:solidFill>
                <a:srgbClr val="005294"/>
              </a:solidFill>
              <a:miter lim="800000"/>
              <a:headEnd/>
              <a:tailEnd/>
            </a:ln>
          </p:spPr>
          <p:txBody>
            <a:bodyPr wrap="none"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r" eaLnBrk="1" hangingPunct="1">
                <a:spcBef>
                  <a:spcPct val="0"/>
                </a:spcBef>
                <a:buClrTx/>
                <a:buSzTx/>
                <a:buFontTx/>
                <a:buNone/>
              </a:pPr>
              <a:endParaRPr lang="es-ES" altLang="es-CO" sz="2400" dirty="0">
                <a:solidFill>
                  <a:schemeClr val="tx1"/>
                </a:solidFill>
              </a:endParaRPr>
            </a:p>
          </p:txBody>
        </p:sp>
        <p:pic>
          <p:nvPicPr>
            <p:cNvPr id="17417" name="Picture 4" descr="molecule">
              <a:extLst>
                <a:ext uri="{FF2B5EF4-FFF2-40B4-BE49-F238E27FC236}">
                  <a16:creationId xmlns:a16="http://schemas.microsoft.com/office/drawing/2014/main" id="{82E64ACE-FEFC-4994-8640-98C5E38AB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 y="1230"/>
              <a:ext cx="5208" cy="2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17411" name="Rectangle 6">
            <a:extLst>
              <a:ext uri="{FF2B5EF4-FFF2-40B4-BE49-F238E27FC236}">
                <a16:creationId xmlns:a16="http://schemas.microsoft.com/office/drawing/2014/main" id="{CCAD83EA-CE3F-41F8-9CF6-690889C4A920}"/>
              </a:ext>
            </a:extLst>
          </p:cNvPr>
          <p:cNvSpPr>
            <a:spLocks noGrp="1" noChangeArrowheads="1"/>
          </p:cNvSpPr>
          <p:nvPr>
            <p:ph type="title"/>
          </p:nvPr>
        </p:nvSpPr>
        <p:spPr>
          <a:xfrm>
            <a:off x="1524000" y="260350"/>
            <a:ext cx="9144000" cy="958850"/>
          </a:xfrm>
        </p:spPr>
        <p:txBody>
          <a:bodyPr>
            <a:normAutofit/>
          </a:bodyPr>
          <a:lstStyle/>
          <a:p>
            <a:pPr algn="ctr" eaLnBrk="1" hangingPunct="1"/>
            <a:r>
              <a:rPr lang="es-E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Carbohidratos</a:t>
            </a:r>
          </a:p>
        </p:txBody>
      </p:sp>
      <p:pic>
        <p:nvPicPr>
          <p:cNvPr id="17412" name="Picture 7" descr="modified maltodextrin">
            <a:extLst>
              <a:ext uri="{FF2B5EF4-FFF2-40B4-BE49-F238E27FC236}">
                <a16:creationId xmlns:a16="http://schemas.microsoft.com/office/drawing/2014/main" id="{0B977C06-CD1F-4322-979A-BA1680A3780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7538" y="2685709"/>
            <a:ext cx="3889375" cy="2447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414" name="Rectangle 9">
            <a:extLst>
              <a:ext uri="{FF2B5EF4-FFF2-40B4-BE49-F238E27FC236}">
                <a16:creationId xmlns:a16="http://schemas.microsoft.com/office/drawing/2014/main" id="{B0C66E0E-85B4-4835-92E9-45F352408F30}"/>
              </a:ext>
            </a:extLst>
          </p:cNvPr>
          <p:cNvSpPr>
            <a:spLocks noChangeArrowheads="1"/>
          </p:cNvSpPr>
          <p:nvPr/>
        </p:nvSpPr>
        <p:spPr bwMode="auto">
          <a:xfrm>
            <a:off x="6167439" y="1773239"/>
            <a:ext cx="4321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ClrTx/>
              <a:buSzTx/>
              <a:buFontTx/>
              <a:buNone/>
            </a:pPr>
            <a:r>
              <a:rPr lang="es-ES" altLang="es-CO" sz="2800" dirty="0">
                <a:solidFill>
                  <a:srgbClr val="101020"/>
                </a:solidFill>
              </a:rPr>
              <a:t>Maltodextrina modificada</a:t>
            </a:r>
            <a:endParaRPr lang="en-US" altLang="es-CO" sz="2800" dirty="0">
              <a:solidFill>
                <a:srgbClr val="101020"/>
              </a:solidFill>
            </a:endParaRPr>
          </a:p>
        </p:txBody>
      </p:sp>
      <p:sp>
        <p:nvSpPr>
          <p:cNvPr id="17415" name="11 Rectángulo">
            <a:extLst>
              <a:ext uri="{FF2B5EF4-FFF2-40B4-BE49-F238E27FC236}">
                <a16:creationId xmlns:a16="http://schemas.microsoft.com/office/drawing/2014/main" id="{8B0EB08C-E307-47E4-A70B-C16E047C77B7}"/>
              </a:ext>
            </a:extLst>
          </p:cNvPr>
          <p:cNvSpPr>
            <a:spLocks noChangeArrowheads="1"/>
          </p:cNvSpPr>
          <p:nvPr/>
        </p:nvSpPr>
        <p:spPr bwMode="auto">
          <a:xfrm>
            <a:off x="2695576" y="1628776"/>
            <a:ext cx="2345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spcBef>
                <a:spcPct val="0"/>
              </a:spcBef>
              <a:buClrTx/>
              <a:buSzTx/>
              <a:buFontTx/>
              <a:buNone/>
            </a:pPr>
            <a:r>
              <a:rPr lang="es-ES" altLang="es-CO" sz="2800" dirty="0">
                <a:solidFill>
                  <a:srgbClr val="101020"/>
                </a:solidFill>
              </a:rPr>
              <a:t>Maltodextrina</a:t>
            </a:r>
            <a:endParaRPr lang="es-CO" altLang="es-CO" sz="2800" dirty="0">
              <a:solidFill>
                <a:srgbClr val="101020"/>
              </a:solidFill>
            </a:endParaRPr>
          </a:p>
        </p:txBody>
      </p:sp>
      <p:sp>
        <p:nvSpPr>
          <p:cNvPr id="3" name="Rectángulo 2">
            <a:extLst>
              <a:ext uri="{FF2B5EF4-FFF2-40B4-BE49-F238E27FC236}">
                <a16:creationId xmlns:a16="http://schemas.microsoft.com/office/drawing/2014/main" id="{BEA2EFE0-9B99-411F-8527-6C9DD2872909}"/>
              </a:ext>
            </a:extLst>
          </p:cNvPr>
          <p:cNvSpPr/>
          <p:nvPr/>
        </p:nvSpPr>
        <p:spPr>
          <a:xfrm>
            <a:off x="1744871" y="5670634"/>
            <a:ext cx="8552042" cy="461665"/>
          </a:xfrm>
          <a:prstGeom prst="rect">
            <a:avLst/>
          </a:prstGeom>
        </p:spPr>
        <p:txBody>
          <a:bodyPr wrap="square">
            <a:spAutoFit/>
          </a:bodyPr>
          <a:lstStyle/>
          <a:p>
            <a:pPr>
              <a:spcBef>
                <a:spcPct val="0"/>
              </a:spcBef>
            </a:pPr>
            <a:r>
              <a:rPr lang="es-ES" altLang="es-CO" sz="1200" b="1" i="1" dirty="0">
                <a:solidFill>
                  <a:schemeClr val="bg2">
                    <a:lumMod val="50000"/>
                  </a:schemeClr>
                </a:solidFill>
                <a:latin typeface="Arial" panose="020B0604020202020204" pitchFamily="34" charset="0"/>
                <a:cs typeface="Arial" panose="020B0604020202020204" pitchFamily="34" charset="0"/>
              </a:rPr>
              <a:t>Ohkuma K, Wakabayashi S. Fibersol-2: A soluble, non-digestible, starch-derived dietary fibre, in McCleary BV, Prosky L: Advanced Dietary Fibre Technology 2000</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ángulo 2"/>
          <p:cNvSpPr>
            <a:spLocks noChangeArrowheads="1"/>
          </p:cNvSpPr>
          <p:nvPr/>
        </p:nvSpPr>
        <p:spPr bwMode="auto">
          <a:xfrm>
            <a:off x="1703371" y="1291692"/>
            <a:ext cx="57261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000" dirty="0">
                <a:solidFill>
                  <a:srgbClr val="101020"/>
                </a:solidFill>
                <a:latin typeface="Arial" panose="020B0604020202020204" pitchFamily="34" charset="0"/>
                <a:cs typeface="Arial" panose="020B0604020202020204" pitchFamily="34" charset="0"/>
              </a:rPr>
              <a:t>Fructanos:   2 – 10 unidades de fructosa =  FOS</a:t>
            </a:r>
          </a:p>
        </p:txBody>
      </p:sp>
      <p:sp>
        <p:nvSpPr>
          <p:cNvPr id="116738" name="Rectángulo 3"/>
          <p:cNvSpPr>
            <a:spLocks noChangeArrowheads="1"/>
          </p:cNvSpPr>
          <p:nvPr/>
        </p:nvSpPr>
        <p:spPr bwMode="auto">
          <a:xfrm>
            <a:off x="1674795" y="1861604"/>
            <a:ext cx="58304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2000" dirty="0">
                <a:solidFill>
                  <a:srgbClr val="101020"/>
                </a:solidFill>
                <a:latin typeface="Arial" panose="020B0604020202020204" pitchFamily="34" charset="0"/>
                <a:cs typeface="Arial" panose="020B0604020202020204" pitchFamily="34" charset="0"/>
              </a:rPr>
              <a:t>Galactanos: 2 – 10 unidades de galactosa = GOS</a:t>
            </a:r>
          </a:p>
        </p:txBody>
      </p:sp>
      <p:sp>
        <p:nvSpPr>
          <p:cNvPr id="5" name="Rectángulo 4"/>
          <p:cNvSpPr/>
          <p:nvPr/>
        </p:nvSpPr>
        <p:spPr>
          <a:xfrm>
            <a:off x="1703370" y="2549694"/>
            <a:ext cx="5267326" cy="923330"/>
          </a:xfrm>
          <a:prstGeom prst="rect">
            <a:avLst/>
          </a:prstGeom>
          <a:ln w="19050" cmpd="sng"/>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s-ES" b="1" dirty="0">
                <a:solidFill>
                  <a:srgbClr val="101020"/>
                </a:solidFill>
                <a:latin typeface="Arial" panose="020B0604020202020204" pitchFamily="34" charset="0"/>
                <a:cs typeface="Arial" panose="020B0604020202020204" pitchFamily="34" charset="0"/>
              </a:rPr>
              <a:t>Disacáridos </a:t>
            </a:r>
            <a:r>
              <a:rPr lang="es-ES" i="1" dirty="0">
                <a:solidFill>
                  <a:srgbClr val="101020"/>
                </a:solidFill>
                <a:latin typeface="Arial" panose="020B0604020202020204" pitchFamily="34" charset="0"/>
                <a:cs typeface="Arial" panose="020B0604020202020204" pitchFamily="34" charset="0"/>
              </a:rPr>
              <a:t>(lactosa)</a:t>
            </a:r>
            <a:r>
              <a:rPr lang="es-ES" dirty="0">
                <a:solidFill>
                  <a:srgbClr val="101020"/>
                </a:solidFill>
                <a:latin typeface="Arial" panose="020B0604020202020204" pitchFamily="34" charset="0"/>
                <a:cs typeface="Arial" panose="020B0604020202020204" pitchFamily="34" charset="0"/>
              </a:rPr>
              <a:t>: Glucosa + Galactosa</a:t>
            </a:r>
          </a:p>
          <a:p>
            <a:pPr>
              <a:defRPr/>
            </a:pPr>
            <a:r>
              <a:rPr lang="es-ES" dirty="0">
                <a:solidFill>
                  <a:srgbClr val="101020"/>
                </a:solidFill>
                <a:latin typeface="Arial" panose="020B0604020202020204" pitchFamily="34" charset="0"/>
                <a:cs typeface="Arial" panose="020B0604020202020204" pitchFamily="34" charset="0"/>
              </a:rPr>
              <a:t>Requiere lactasa </a:t>
            </a:r>
          </a:p>
          <a:p>
            <a:pPr>
              <a:defRPr/>
            </a:pPr>
            <a:r>
              <a:rPr lang="es-ES" b="1" dirty="0">
                <a:solidFill>
                  <a:srgbClr val="002060"/>
                </a:solidFill>
                <a:latin typeface="Arial" panose="020B0604020202020204" pitchFamily="34" charset="0"/>
                <a:cs typeface="Arial" panose="020B0604020202020204" pitchFamily="34" charset="0"/>
              </a:rPr>
              <a:t>Síntomas asociados a Malabsorción &gt; 7 g/día</a:t>
            </a:r>
          </a:p>
        </p:txBody>
      </p:sp>
      <p:sp>
        <p:nvSpPr>
          <p:cNvPr id="6" name="Rectángulo 5"/>
          <p:cNvSpPr/>
          <p:nvPr/>
        </p:nvSpPr>
        <p:spPr>
          <a:xfrm>
            <a:off x="5839006" y="3687250"/>
            <a:ext cx="4828994" cy="923330"/>
          </a:xfrm>
          <a:prstGeom prst="rect">
            <a:avLst/>
          </a:prstGeom>
          <a:ln w="19050" cmpd="sng"/>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s-ES" b="1" dirty="0">
                <a:solidFill>
                  <a:srgbClr val="002060"/>
                </a:solidFill>
                <a:latin typeface="Arial" panose="020B0604020202020204" pitchFamily="34" charset="0"/>
                <a:cs typeface="Arial" panose="020B0604020202020204" pitchFamily="34" charset="0"/>
              </a:rPr>
              <a:t>Monosacárido</a:t>
            </a:r>
            <a:r>
              <a:rPr lang="es-ES" dirty="0">
                <a:solidFill>
                  <a:srgbClr val="002060"/>
                </a:solidFill>
                <a:latin typeface="Arial" panose="020B0604020202020204" pitchFamily="34" charset="0"/>
                <a:cs typeface="Arial" panose="020B0604020202020204" pitchFamily="34" charset="0"/>
              </a:rPr>
              <a:t> (fructosa): </a:t>
            </a:r>
            <a:r>
              <a:rPr lang="es-ES" dirty="0">
                <a:solidFill>
                  <a:srgbClr val="101020"/>
                </a:solidFill>
                <a:latin typeface="Arial" panose="020B0604020202020204" pitchFamily="34" charset="0"/>
                <a:cs typeface="Arial" panose="020B0604020202020204" pitchFamily="34" charset="0"/>
              </a:rPr>
              <a:t>Jarabe de maíz.</a:t>
            </a:r>
          </a:p>
          <a:p>
            <a:pPr>
              <a:defRPr/>
            </a:pPr>
            <a:r>
              <a:rPr lang="es-ES" dirty="0">
                <a:solidFill>
                  <a:srgbClr val="101020"/>
                </a:solidFill>
                <a:latin typeface="Arial" panose="020B0604020202020204" pitchFamily="34" charset="0"/>
                <a:cs typeface="Arial" panose="020B0604020202020204" pitchFamily="34" charset="0"/>
              </a:rPr>
              <a:t>Esteatosis hepática, alteración en la sensibilidad a la insulina, </a:t>
            </a:r>
            <a:r>
              <a:rPr lang="es-ES" dirty="0" err="1">
                <a:solidFill>
                  <a:srgbClr val="101020"/>
                </a:solidFill>
                <a:latin typeface="Arial" panose="020B0604020202020204" pitchFamily="34" charset="0"/>
                <a:cs typeface="Arial" panose="020B0604020202020204" pitchFamily="34" charset="0"/>
              </a:rPr>
              <a:t>hipertrigliceridemia</a:t>
            </a:r>
            <a:r>
              <a:rPr lang="es-ES" dirty="0">
                <a:solidFill>
                  <a:srgbClr val="101020"/>
                </a:solidFill>
                <a:latin typeface="Arial" panose="020B0604020202020204" pitchFamily="34" charset="0"/>
                <a:cs typeface="Arial" panose="020B0604020202020204" pitchFamily="34" charset="0"/>
              </a:rPr>
              <a:t>.</a:t>
            </a:r>
          </a:p>
        </p:txBody>
      </p:sp>
      <p:sp>
        <p:nvSpPr>
          <p:cNvPr id="7" name="Rectángulo 6"/>
          <p:cNvSpPr/>
          <p:nvPr/>
        </p:nvSpPr>
        <p:spPr>
          <a:xfrm>
            <a:off x="1669030" y="4822407"/>
            <a:ext cx="8998970" cy="923330"/>
          </a:xfrm>
          <a:prstGeom prst="rect">
            <a:avLst/>
          </a:prstGeom>
          <a:ln w="19050" cmpd="sng"/>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s-ES" b="1" dirty="0">
                <a:solidFill>
                  <a:srgbClr val="101020"/>
                </a:solidFill>
                <a:latin typeface="Arial" panose="020B0604020202020204" pitchFamily="34" charset="0"/>
                <a:cs typeface="Arial" panose="020B0604020202020204" pitchFamily="34" charset="0"/>
              </a:rPr>
              <a:t>Polioles: </a:t>
            </a:r>
            <a:r>
              <a:rPr lang="es-ES" dirty="0">
                <a:solidFill>
                  <a:srgbClr val="101020"/>
                </a:solidFill>
                <a:latin typeface="Arial" panose="020B0604020202020204" pitchFamily="34" charset="0"/>
                <a:cs typeface="Arial" panose="020B0604020202020204" pitchFamily="34" charset="0"/>
              </a:rPr>
              <a:t>alcoholes derivados del azúcar (sorbitol, manitol, maltitol, xilitol, isomaltosa). </a:t>
            </a:r>
          </a:p>
          <a:p>
            <a:pPr>
              <a:defRPr/>
            </a:pPr>
            <a:r>
              <a:rPr lang="es-ES" dirty="0">
                <a:solidFill>
                  <a:srgbClr val="002060"/>
                </a:solidFill>
                <a:latin typeface="Arial" panose="020B0604020202020204" pitchFamily="34" charset="0"/>
                <a:cs typeface="Arial" panose="020B0604020202020204" pitchFamily="34" charset="0"/>
              </a:rPr>
              <a:t>70% de los polioles no son absorbidos en sujetos sanos. </a:t>
            </a:r>
          </a:p>
          <a:p>
            <a:pPr>
              <a:defRPr/>
            </a:pPr>
            <a:r>
              <a:rPr lang="es-ES" b="1" dirty="0">
                <a:solidFill>
                  <a:srgbClr val="002060"/>
                </a:solidFill>
                <a:latin typeface="Arial" panose="020B0604020202020204" pitchFamily="34" charset="0"/>
                <a:cs typeface="Arial" panose="020B0604020202020204" pitchFamily="34" charset="0"/>
              </a:rPr>
              <a:t>Diarrea: &gt; 50 g de sorbitol /día - &gt; 20 g de manitol/día</a:t>
            </a:r>
            <a:endParaRPr lang="es-ES" dirty="0">
              <a:solidFill>
                <a:srgbClr val="10253F"/>
              </a:solidFill>
              <a:latin typeface="Arial" panose="020B0604020202020204" pitchFamily="34" charset="0"/>
              <a:cs typeface="Arial" panose="020B0604020202020204" pitchFamily="34" charset="0"/>
            </a:endParaRPr>
          </a:p>
        </p:txBody>
      </p:sp>
      <p:sp>
        <p:nvSpPr>
          <p:cNvPr id="116742" name="Título 7"/>
          <p:cNvSpPr>
            <a:spLocks noGrp="1"/>
          </p:cNvSpPr>
          <p:nvPr>
            <p:ph type="title"/>
          </p:nvPr>
        </p:nvSpPr>
        <p:spPr>
          <a:xfrm>
            <a:off x="1524000" y="228797"/>
            <a:ext cx="9144000" cy="1046221"/>
          </a:xfrm>
        </p:spPr>
        <p:txBody>
          <a:bodyPr>
            <a:normAutofit/>
          </a:bodyPr>
          <a:lstStyle/>
          <a:p>
            <a:pPr algn="ctr"/>
            <a:r>
              <a:rPr lang="es-ES" sz="3200" b="1" dirty="0">
                <a:solidFill>
                  <a:srgbClr val="101020"/>
                </a:solidFill>
                <a:latin typeface="Arial" panose="020B0604020202020204" pitchFamily="34" charset="0"/>
                <a:ea typeface="Tahoma" panose="020B0604030504040204" pitchFamily="34" charset="0"/>
                <a:cs typeface="Arial" panose="020B0604020202020204" pitchFamily="34" charset="0"/>
              </a:rPr>
              <a:t>FODMAPS </a:t>
            </a:r>
          </a:p>
        </p:txBody>
      </p:sp>
      <p:sp>
        <p:nvSpPr>
          <p:cNvPr id="9" name="Cerrar corchete 8"/>
          <p:cNvSpPr/>
          <p:nvPr/>
        </p:nvSpPr>
        <p:spPr>
          <a:xfrm>
            <a:off x="7533813" y="1360071"/>
            <a:ext cx="614363" cy="710316"/>
          </a:xfrm>
          <a:prstGeom prst="rightBracket">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ES" dirty="0">
              <a:solidFill>
                <a:srgbClr val="10253F"/>
              </a:solidFill>
            </a:endParaRPr>
          </a:p>
        </p:txBody>
      </p:sp>
      <p:sp>
        <p:nvSpPr>
          <p:cNvPr id="116744" name="CuadroTexto 9"/>
          <p:cNvSpPr txBox="1">
            <a:spLocks noChangeArrowheads="1"/>
          </p:cNvSpPr>
          <p:nvPr/>
        </p:nvSpPr>
        <p:spPr bwMode="auto">
          <a:xfrm>
            <a:off x="8253503" y="1507532"/>
            <a:ext cx="1928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s-ES" sz="1800" dirty="0">
                <a:solidFill>
                  <a:srgbClr val="101020"/>
                </a:solidFill>
                <a:latin typeface="Arial" panose="020B0604020202020204" pitchFamily="34" charset="0"/>
                <a:cs typeface="Arial" panose="020B0604020202020204" pitchFamily="34" charset="0"/>
              </a:rPr>
              <a:t>Efecto Prebiótico</a:t>
            </a:r>
          </a:p>
        </p:txBody>
      </p:sp>
      <p:sp>
        <p:nvSpPr>
          <p:cNvPr id="2" name="Rectángulo 1">
            <a:extLst>
              <a:ext uri="{FF2B5EF4-FFF2-40B4-BE49-F238E27FC236}">
                <a16:creationId xmlns:a16="http://schemas.microsoft.com/office/drawing/2014/main" id="{C8841ED8-9AE8-486B-B314-EB4FCA3AF99D}"/>
              </a:ext>
            </a:extLst>
          </p:cNvPr>
          <p:cNvSpPr/>
          <p:nvPr/>
        </p:nvSpPr>
        <p:spPr>
          <a:xfrm>
            <a:off x="1669030" y="6033717"/>
            <a:ext cx="3555782" cy="276999"/>
          </a:xfrm>
          <a:prstGeom prst="rect">
            <a:avLst/>
          </a:prstGeom>
        </p:spPr>
        <p:txBody>
          <a:bodyPr wrap="none">
            <a:spAutoFit/>
          </a:bodyPr>
          <a:lstStyle/>
          <a:p>
            <a:r>
              <a:rPr lang="es-ES" sz="1200" b="1" i="1" dirty="0">
                <a:solidFill>
                  <a:schemeClr val="bg2">
                    <a:lumMod val="50000"/>
                  </a:schemeClr>
                </a:solidFill>
                <a:latin typeface="Arial Narrow" panose="020B0606020202030204" pitchFamily="34" charset="0"/>
              </a:rPr>
              <a:t>Diapositiva Cortesía de Claudia Patricia  Contreras 2019</a:t>
            </a:r>
          </a:p>
        </p:txBody>
      </p:sp>
    </p:spTree>
    <p:extLst>
      <p:ext uri="{BB962C8B-B14F-4D97-AF65-F5344CB8AC3E}">
        <p14:creationId xmlns:p14="http://schemas.microsoft.com/office/powerpoint/2010/main" val="165456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Group 52">
            <a:extLst>
              <a:ext uri="{FF2B5EF4-FFF2-40B4-BE49-F238E27FC236}">
                <a16:creationId xmlns:a16="http://schemas.microsoft.com/office/drawing/2014/main" id="{9592978A-CDFD-410C-B6C9-98637464C5DD}"/>
              </a:ext>
            </a:extLst>
          </p:cNvPr>
          <p:cNvGraphicFramePr>
            <a:graphicFrameLocks noGrp="1"/>
          </p:cNvGraphicFramePr>
          <p:nvPr>
            <p:extLst>
              <p:ext uri="{D42A27DB-BD31-4B8C-83A1-F6EECF244321}">
                <p14:modId xmlns:p14="http://schemas.microsoft.com/office/powerpoint/2010/main" val="850968802"/>
              </p:ext>
            </p:extLst>
          </p:nvPr>
        </p:nvGraphicFramePr>
        <p:xfrm>
          <a:off x="1524000" y="1439863"/>
          <a:ext cx="9061308" cy="4554352"/>
        </p:xfrm>
        <a:graphic>
          <a:graphicData uri="http://schemas.openxmlformats.org/drawingml/2006/table">
            <a:tbl>
              <a:tblPr>
                <a:tableStyleId>{5940675A-B579-460E-94D1-54222C63F5DA}</a:tableStyleId>
              </a:tblPr>
              <a:tblGrid>
                <a:gridCol w="2820982">
                  <a:extLst>
                    <a:ext uri="{9D8B030D-6E8A-4147-A177-3AD203B41FA5}">
                      <a16:colId xmlns:a16="http://schemas.microsoft.com/office/drawing/2014/main" val="20000"/>
                    </a:ext>
                  </a:extLst>
                </a:gridCol>
                <a:gridCol w="1817514">
                  <a:extLst>
                    <a:ext uri="{9D8B030D-6E8A-4147-A177-3AD203B41FA5}">
                      <a16:colId xmlns:a16="http://schemas.microsoft.com/office/drawing/2014/main" val="20001"/>
                    </a:ext>
                  </a:extLst>
                </a:gridCol>
                <a:gridCol w="1936315">
                  <a:extLst>
                    <a:ext uri="{9D8B030D-6E8A-4147-A177-3AD203B41FA5}">
                      <a16:colId xmlns:a16="http://schemas.microsoft.com/office/drawing/2014/main" val="20002"/>
                    </a:ext>
                  </a:extLst>
                </a:gridCol>
                <a:gridCol w="2486497">
                  <a:extLst>
                    <a:ext uri="{9D8B030D-6E8A-4147-A177-3AD203B41FA5}">
                      <a16:colId xmlns:a16="http://schemas.microsoft.com/office/drawing/2014/main" val="20003"/>
                    </a:ext>
                  </a:extLst>
                </a:gridCol>
              </a:tblGrid>
              <a:tr h="545772">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s-ES" sz="1800" b="1" i="0" u="none" strike="noStrike" cap="none" normalizeH="0" baseline="0" dirty="0">
                        <a:ln>
                          <a:noFill/>
                        </a:ln>
                        <a:solidFill>
                          <a:srgbClr val="005294"/>
                        </a:solidFill>
                        <a:effectLst/>
                        <a:latin typeface="Arial" pitchFamily="34" charset="0"/>
                        <a:ea typeface="MS PGothic" pitchFamily="34" charset="-128"/>
                      </a:endParaRPr>
                    </a:p>
                  </a:txBody>
                  <a:tcPr marT="45960" marB="4596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AR" sz="1400" b="1" u="none" strike="noStrike" cap="none" normalizeH="0" baseline="0" dirty="0">
                          <a:ln>
                            <a:noFill/>
                          </a:ln>
                          <a:solidFill>
                            <a:srgbClr val="002060"/>
                          </a:solidFill>
                          <a:effectLst/>
                          <a:latin typeface="Arial" panose="020B0604020202020204" pitchFamily="34" charset="0"/>
                          <a:cs typeface="Arial" panose="020B0604020202020204" pitchFamily="34" charset="0"/>
                        </a:rPr>
                        <a:t>Solubilidad</a:t>
                      </a:r>
                      <a:endParaRPr kumimoji="0" lang="es-AR" sz="1400" b="1" i="0" u="none" strike="noStrike" cap="none" normalizeH="0" baseline="0" dirty="0">
                        <a:ln>
                          <a:noFill/>
                        </a:ln>
                        <a:solidFill>
                          <a:srgbClr val="00206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b="1" u="none" strike="noStrike" cap="none" normalizeH="0" baseline="0" dirty="0">
                          <a:ln>
                            <a:noFill/>
                          </a:ln>
                          <a:solidFill>
                            <a:srgbClr val="002060"/>
                          </a:solidFill>
                          <a:effectLst/>
                          <a:latin typeface="Arial" panose="020B0604020202020204" pitchFamily="34" charset="0"/>
                          <a:cs typeface="Arial" panose="020B0604020202020204" pitchFamily="34" charset="0"/>
                        </a:rPr>
                        <a:t>Fermentabilidad</a:t>
                      </a:r>
                      <a:endParaRPr kumimoji="0" lang="es-ES" sz="1400" b="1" i="0" u="none" strike="noStrike" cap="none" normalizeH="0" baseline="0" dirty="0">
                        <a:ln>
                          <a:noFill/>
                        </a:ln>
                        <a:solidFill>
                          <a:srgbClr val="00206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b="1" u="none" strike="noStrike" cap="none" normalizeH="0" baseline="0" dirty="0">
                          <a:ln>
                            <a:noFill/>
                          </a:ln>
                          <a:solidFill>
                            <a:srgbClr val="002060"/>
                          </a:solidFill>
                          <a:effectLst/>
                          <a:latin typeface="Arial" panose="020B0604020202020204" pitchFamily="34" charset="0"/>
                          <a:cs typeface="Arial" panose="020B0604020202020204" pitchFamily="34" charset="0"/>
                        </a:rPr>
                        <a:t>Fuente</a:t>
                      </a:r>
                      <a:endParaRPr kumimoji="0" lang="es-ES" sz="1400" b="1" i="0" u="none" strike="noStrike" cap="none" normalizeH="0" baseline="0" dirty="0">
                        <a:ln>
                          <a:noFill/>
                        </a:ln>
                        <a:solidFill>
                          <a:srgbClr val="00206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extLst>
                  <a:ext uri="{0D108BD9-81ED-4DB2-BD59-A6C34878D82A}">
                    <a16:rowId xmlns:a16="http://schemas.microsoft.com/office/drawing/2014/main" val="10000"/>
                  </a:ext>
                </a:extLst>
              </a:tr>
              <a:tr h="111395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Polisacáridos estructurales</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Celulosa</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Hemicelulosa A</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Hemicelulosa B</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No</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Buena</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Mala</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50 %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70 %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30 %</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Harina trigo integral, salvado, vegetales.</a:t>
                      </a:r>
                    </a:p>
                    <a:p>
                      <a:pPr marL="0" marR="0" lvl="0" indent="0" algn="l" defTabSz="914400" rtl="0" eaLnBrk="1" fontAlgn="base" latinLnBrk="0" hangingPunct="1">
                        <a:lnSpc>
                          <a:spcPct val="13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Salvado, granos enteros</a:t>
                      </a:r>
                    </a:p>
                    <a:p>
                      <a:pPr marL="0" marR="0" lvl="0" indent="0" algn="l" defTabSz="914400" rtl="0" eaLnBrk="1" fontAlgn="base" latinLnBrk="0" hangingPunct="1">
                        <a:lnSpc>
                          <a:spcPct val="13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Salvado granos enteros</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extLst>
                  <a:ext uri="{0D108BD9-81ED-4DB2-BD59-A6C34878D82A}">
                    <a16:rowId xmlns:a16="http://schemas.microsoft.com/office/drawing/2014/main" val="10001"/>
                  </a:ext>
                </a:extLst>
              </a:tr>
              <a:tr h="545772">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Estructural - no polisacárido</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Lignina</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No</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5%</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Vegetales maduros, trigo, frutas con semillas comestibles</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extLst>
                  <a:ext uri="{0D108BD9-81ED-4DB2-BD59-A6C34878D82A}">
                    <a16:rowId xmlns:a16="http://schemas.microsoft.com/office/drawing/2014/main" val="10002"/>
                  </a:ext>
                </a:extLst>
              </a:tr>
              <a:tr h="1062819">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Polisacáridos no estructurales</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Pectinas</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Gomas</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Mucílagos</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Muy Buena</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Muy Buena</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Buena</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100%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100%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100%</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Manzanas, frutas cítricas</a:t>
                      </a:r>
                    </a:p>
                    <a:p>
                      <a:pPr marL="0" marR="0" lvl="0" indent="0" algn="l" defTabSz="914400" rtl="0" eaLnBrk="1" fontAlgn="base" latinLnBrk="0" hangingPunct="1">
                        <a:lnSpc>
                          <a:spcPct val="12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Avena, legumbres, cebada</a:t>
                      </a:r>
                    </a:p>
                    <a:p>
                      <a:pPr marL="0" marR="0" lvl="0" indent="0" algn="l" defTabSz="914400" rtl="0" eaLnBrk="1" fontAlgn="base" latinLnBrk="0" hangingPunct="1">
                        <a:lnSpc>
                          <a:spcPct val="12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Legumbres</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extLst>
                  <a:ext uri="{0D108BD9-81ED-4DB2-BD59-A6C34878D82A}">
                    <a16:rowId xmlns:a16="http://schemas.microsoft.com/office/drawing/2014/main" val="10003"/>
                  </a:ext>
                </a:extLst>
              </a:tr>
              <a:tr h="979836">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Oligosacáridos</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Inulina</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Fructooligosacáridos</a:t>
                      </a:r>
                    </a:p>
                    <a:p>
                      <a:pPr marL="0" marR="0" lvl="0" indent="0" algn="l" defTabSz="914400" rtl="0" eaLnBrk="1" fontAlgn="base" latinLnBrk="0" hangingPunct="1">
                        <a:lnSpc>
                          <a:spcPct val="100000"/>
                        </a:lnSpc>
                        <a:spcBef>
                          <a:spcPct val="20000"/>
                        </a:spcBef>
                        <a:spcAft>
                          <a:spcPct val="0"/>
                        </a:spcAft>
                        <a:buClrTx/>
                        <a:buSzPct val="75000"/>
                        <a:buFont typeface="Arial" pitchFamily="34" charset="0"/>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Galactooligosacáridos</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Buena</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Buena</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Buena</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100 %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100 %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100 %</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Achicoria, cebolla, espárrago, banana,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s-ES" sz="1400" u="none" strike="noStrike" cap="none" normalizeH="0" baseline="0" dirty="0">
                          <a:ln>
                            <a:noFill/>
                          </a:ln>
                          <a:solidFill>
                            <a:srgbClr val="101020"/>
                          </a:solidFill>
                          <a:effectLst/>
                          <a:latin typeface="Arial" panose="020B0604020202020204" pitchFamily="34" charset="0"/>
                          <a:cs typeface="Arial" panose="020B0604020202020204" pitchFamily="34" charset="0"/>
                        </a:rPr>
                        <a:t>Alcaucil</a:t>
                      </a:r>
                      <a:endParaRPr kumimoji="0" lang="es-ES" sz="1400" b="1"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960" marB="45960" anchor="ctr" horzOverflow="overflow"/>
                </a:tc>
                <a:extLst>
                  <a:ext uri="{0D108BD9-81ED-4DB2-BD59-A6C34878D82A}">
                    <a16:rowId xmlns:a16="http://schemas.microsoft.com/office/drawing/2014/main" val="10004"/>
                  </a:ext>
                </a:extLst>
              </a:tr>
            </a:tbl>
          </a:graphicData>
        </a:graphic>
      </p:graphicFrame>
      <p:sp>
        <p:nvSpPr>
          <p:cNvPr id="13" name="Title 36">
            <a:extLst>
              <a:ext uri="{FF2B5EF4-FFF2-40B4-BE49-F238E27FC236}">
                <a16:creationId xmlns:a16="http://schemas.microsoft.com/office/drawing/2014/main" id="{0BAB9E09-E737-45E9-952A-318DBAF2A832}"/>
              </a:ext>
            </a:extLst>
          </p:cNvPr>
          <p:cNvSpPr>
            <a:spLocks noGrp="1" noChangeArrowheads="1"/>
          </p:cNvSpPr>
          <p:nvPr>
            <p:ph type="title"/>
          </p:nvPr>
        </p:nvSpPr>
        <p:spPr>
          <a:xfrm>
            <a:off x="1524000" y="307917"/>
            <a:ext cx="9144000" cy="828675"/>
          </a:xfrm>
        </p:spPr>
        <p:txBody>
          <a:bodyPr>
            <a:normAutofit/>
          </a:bodyPr>
          <a:lstStyle/>
          <a:p>
            <a:pPr algn="ctr" eaLnBrk="1" hangingPunct="1"/>
            <a:r>
              <a:rPr lang="es-E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Fibra dietética</a:t>
            </a:r>
            <a:endParaRPr lang="en-U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670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5 Título">
            <a:extLst>
              <a:ext uri="{FF2B5EF4-FFF2-40B4-BE49-F238E27FC236}">
                <a16:creationId xmlns:a16="http://schemas.microsoft.com/office/drawing/2014/main" id="{0E7980B6-9EA4-4CE0-BE05-0A24F6069E26}"/>
              </a:ext>
            </a:extLst>
          </p:cNvPr>
          <p:cNvSpPr>
            <a:spLocks noGrp="1" noChangeArrowheads="1"/>
          </p:cNvSpPr>
          <p:nvPr>
            <p:ph type="title"/>
          </p:nvPr>
        </p:nvSpPr>
        <p:spPr>
          <a:xfrm>
            <a:off x="1524000" y="188914"/>
            <a:ext cx="9144000" cy="1030287"/>
          </a:xfrm>
        </p:spPr>
        <p:txBody>
          <a:bodyPr>
            <a:norm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Prebióticos - Probióticos</a:t>
            </a:r>
          </a:p>
        </p:txBody>
      </p:sp>
      <p:sp>
        <p:nvSpPr>
          <p:cNvPr id="23555" name="Rectangle 3">
            <a:extLst>
              <a:ext uri="{FF2B5EF4-FFF2-40B4-BE49-F238E27FC236}">
                <a16:creationId xmlns:a16="http://schemas.microsoft.com/office/drawing/2014/main" id="{F184F464-D5DF-4B3C-B0E8-B3CAF4ECA889}"/>
              </a:ext>
            </a:extLst>
          </p:cNvPr>
          <p:cNvSpPr>
            <a:spLocks noGrp="1" noChangeArrowheads="1"/>
          </p:cNvSpPr>
          <p:nvPr>
            <p:ph type="body" idx="4294967295"/>
          </p:nvPr>
        </p:nvSpPr>
        <p:spPr>
          <a:xfrm>
            <a:off x="1524000" y="2010147"/>
            <a:ext cx="7199313" cy="1728788"/>
          </a:xfrm>
          <a:ln>
            <a:solidFill>
              <a:srgbClr val="0070C0"/>
            </a:solidFill>
            <a:miter lim="800000"/>
            <a:headEnd/>
            <a:tailEnd/>
          </a:ln>
        </p:spPr>
        <p:txBody>
          <a:bodyPr>
            <a:normAutofit/>
          </a:bodyPr>
          <a:lstStyle/>
          <a:p>
            <a:pPr eaLnBrk="1" hangingPunct="1">
              <a:lnSpc>
                <a:spcPct val="135000"/>
              </a:lnSpc>
              <a:spcBef>
                <a:spcPct val="45000"/>
              </a:spcBef>
              <a:buFont typeface="Wingdings" panose="05000000000000000000" pitchFamily="2" charset="2"/>
              <a:buNone/>
            </a:pPr>
            <a:r>
              <a:rPr lang="es-ES_tradnl" altLang="es-CO" sz="2000" dirty="0">
                <a:solidFill>
                  <a:srgbClr val="101020"/>
                </a:solidFill>
                <a:latin typeface="Arial" panose="020B0604020202020204" pitchFamily="34" charset="0"/>
                <a:cs typeface="Arial" panose="020B0604020202020204" pitchFamily="34" charset="0"/>
              </a:rPr>
              <a:t>	Ingredientes no digeribles presentes en los alimentos que</a:t>
            </a:r>
            <a:br>
              <a:rPr lang="es-ES_tradnl" altLang="es-CO" sz="2000" dirty="0">
                <a:solidFill>
                  <a:srgbClr val="101020"/>
                </a:solidFill>
                <a:latin typeface="Arial" panose="020B0604020202020204" pitchFamily="34" charset="0"/>
                <a:cs typeface="Arial" panose="020B0604020202020204" pitchFamily="34" charset="0"/>
              </a:rPr>
            </a:br>
            <a:r>
              <a:rPr lang="es-ES_tradnl" altLang="es-CO" sz="2000" dirty="0">
                <a:solidFill>
                  <a:srgbClr val="101020"/>
                </a:solidFill>
                <a:latin typeface="Arial" panose="020B0604020202020204" pitchFamily="34" charset="0"/>
                <a:cs typeface="Arial" panose="020B0604020202020204" pitchFamily="34" charset="0"/>
              </a:rPr>
              <a:t>son </a:t>
            </a:r>
            <a:r>
              <a:rPr lang="es-ES_tradnl" altLang="es-CO" sz="2000" b="1" dirty="0">
                <a:solidFill>
                  <a:srgbClr val="101020"/>
                </a:solidFill>
                <a:latin typeface="Arial" panose="020B0604020202020204" pitchFamily="34" charset="0"/>
                <a:cs typeface="Arial" panose="020B0604020202020204" pitchFamily="34" charset="0"/>
              </a:rPr>
              <a:t>benéficos</a:t>
            </a:r>
            <a:r>
              <a:rPr lang="es-ES_tradnl" altLang="es-CO" sz="2000" dirty="0">
                <a:solidFill>
                  <a:srgbClr val="101020"/>
                </a:solidFill>
                <a:latin typeface="Arial" panose="020B0604020202020204" pitchFamily="34" charset="0"/>
                <a:cs typeface="Arial" panose="020B0604020202020204" pitchFamily="34" charset="0"/>
              </a:rPr>
              <a:t> por estimular selectivamente el crecimiento</a:t>
            </a:r>
            <a:br>
              <a:rPr lang="es-ES_tradnl" altLang="es-CO" sz="2000" dirty="0">
                <a:solidFill>
                  <a:srgbClr val="101020"/>
                </a:solidFill>
                <a:latin typeface="Arial" panose="020B0604020202020204" pitchFamily="34" charset="0"/>
                <a:cs typeface="Arial" panose="020B0604020202020204" pitchFamily="34" charset="0"/>
              </a:rPr>
            </a:br>
            <a:r>
              <a:rPr lang="es-ES_tradnl" altLang="es-CO" sz="2000" dirty="0">
                <a:solidFill>
                  <a:srgbClr val="101020"/>
                </a:solidFill>
                <a:latin typeface="Arial" panose="020B0604020202020204" pitchFamily="34" charset="0"/>
                <a:cs typeface="Arial" panose="020B0604020202020204" pitchFamily="34" charset="0"/>
              </a:rPr>
              <a:t>y/o actividad de una, o un grupo de </a:t>
            </a:r>
            <a:r>
              <a:rPr lang="es-ES_tradnl" altLang="es-CO" sz="2000" b="1" dirty="0">
                <a:solidFill>
                  <a:srgbClr val="101020"/>
                </a:solidFill>
                <a:latin typeface="Arial" panose="020B0604020202020204" pitchFamily="34" charset="0"/>
                <a:cs typeface="Arial" panose="020B0604020202020204" pitchFamily="34" charset="0"/>
              </a:rPr>
              <a:t>bacterias en el colon</a:t>
            </a:r>
            <a:r>
              <a:rPr lang="es-ES_tradnl" altLang="es-CO" sz="2000" dirty="0">
                <a:solidFill>
                  <a:srgbClr val="101020"/>
                </a:solidFill>
                <a:latin typeface="Arial" panose="020B0604020202020204" pitchFamily="34" charset="0"/>
                <a:cs typeface="Arial" panose="020B0604020202020204" pitchFamily="34" charset="0"/>
              </a:rPr>
              <a:t>, mejorando la salud del huésped.</a:t>
            </a:r>
          </a:p>
        </p:txBody>
      </p:sp>
      <p:sp>
        <p:nvSpPr>
          <p:cNvPr id="23556" name="Rectangle 5">
            <a:extLst>
              <a:ext uri="{FF2B5EF4-FFF2-40B4-BE49-F238E27FC236}">
                <a16:creationId xmlns:a16="http://schemas.microsoft.com/office/drawing/2014/main" id="{E4C431BD-FCB6-4BE1-95C6-75C24478AD28}"/>
              </a:ext>
            </a:extLst>
          </p:cNvPr>
          <p:cNvSpPr>
            <a:spLocks noChangeArrowheads="1"/>
          </p:cNvSpPr>
          <p:nvPr/>
        </p:nvSpPr>
        <p:spPr bwMode="auto">
          <a:xfrm>
            <a:off x="3752851" y="4531097"/>
            <a:ext cx="6985000" cy="93503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lnSpc>
                <a:spcPct val="135000"/>
              </a:lnSpc>
              <a:spcBef>
                <a:spcPct val="45000"/>
              </a:spcBef>
              <a:buFont typeface="Wingdings" panose="05000000000000000000" pitchFamily="2" charset="2"/>
              <a:buNone/>
            </a:pPr>
            <a:r>
              <a:rPr lang="es-ES_tradnl" altLang="es-CO" sz="2000" dirty="0">
                <a:solidFill>
                  <a:srgbClr val="101020"/>
                </a:solidFill>
              </a:rPr>
              <a:t>	Microorganismos vivos que benefician al huésped por mejorar el balance de microorganismos del intestino.</a:t>
            </a:r>
            <a:endParaRPr lang="es-ES_tradnl" altLang="es-CO" sz="2800" dirty="0">
              <a:solidFill>
                <a:srgbClr val="101020"/>
              </a:solidFill>
            </a:endParaRPr>
          </a:p>
        </p:txBody>
      </p:sp>
      <p:sp>
        <p:nvSpPr>
          <p:cNvPr id="23557" name="3 CuadroTexto">
            <a:extLst>
              <a:ext uri="{FF2B5EF4-FFF2-40B4-BE49-F238E27FC236}">
                <a16:creationId xmlns:a16="http://schemas.microsoft.com/office/drawing/2014/main" id="{90759610-FCAF-4CA4-A830-56A9D0E34D38}"/>
              </a:ext>
            </a:extLst>
          </p:cNvPr>
          <p:cNvSpPr txBox="1">
            <a:spLocks noChangeArrowheads="1"/>
          </p:cNvSpPr>
          <p:nvPr/>
        </p:nvSpPr>
        <p:spPr bwMode="auto">
          <a:xfrm>
            <a:off x="1524000" y="1358479"/>
            <a:ext cx="1754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spcBef>
                <a:spcPct val="0"/>
              </a:spcBef>
              <a:buClrTx/>
              <a:buSzTx/>
              <a:buFontTx/>
              <a:buNone/>
            </a:pPr>
            <a:r>
              <a:rPr lang="es-CO" altLang="es-CO" sz="2400" b="1" dirty="0">
                <a:solidFill>
                  <a:srgbClr val="101020"/>
                </a:solidFill>
              </a:rPr>
              <a:t>Prebiótico</a:t>
            </a:r>
          </a:p>
        </p:txBody>
      </p:sp>
      <p:sp>
        <p:nvSpPr>
          <p:cNvPr id="23558" name="4 CuadroTexto">
            <a:extLst>
              <a:ext uri="{FF2B5EF4-FFF2-40B4-BE49-F238E27FC236}">
                <a16:creationId xmlns:a16="http://schemas.microsoft.com/office/drawing/2014/main" id="{797FE0C8-5034-442D-8311-8C8AED0F662E}"/>
              </a:ext>
            </a:extLst>
          </p:cNvPr>
          <p:cNvSpPr txBox="1">
            <a:spLocks noChangeArrowheads="1"/>
          </p:cNvSpPr>
          <p:nvPr/>
        </p:nvSpPr>
        <p:spPr bwMode="auto">
          <a:xfrm>
            <a:off x="3752851" y="4026273"/>
            <a:ext cx="2051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spcBef>
                <a:spcPct val="0"/>
              </a:spcBef>
              <a:buClrTx/>
              <a:buSzTx/>
              <a:buFontTx/>
              <a:buNone/>
            </a:pPr>
            <a:r>
              <a:rPr lang="es-CO" altLang="es-CO" sz="2400" b="1" dirty="0">
                <a:solidFill>
                  <a:srgbClr val="101020"/>
                </a:solidFill>
              </a:rPr>
              <a:t>Probiótico</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1">
            <a:extLst>
              <a:ext uri="{FF2B5EF4-FFF2-40B4-BE49-F238E27FC236}">
                <a16:creationId xmlns:a16="http://schemas.microsoft.com/office/drawing/2014/main" id="{6B58A723-625D-4594-9A71-0FC973BDE8B0}"/>
              </a:ext>
            </a:extLst>
          </p:cNvPr>
          <p:cNvSpPr txBox="1">
            <a:spLocks noChangeArrowheads="1"/>
          </p:cNvSpPr>
          <p:nvPr/>
        </p:nvSpPr>
        <p:spPr bwMode="auto">
          <a:xfrm>
            <a:off x="5041901" y="3817938"/>
            <a:ext cx="5400675"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spcBef>
                <a:spcPct val="50000"/>
              </a:spcBef>
              <a:buClrTx/>
              <a:buSzTx/>
              <a:buFontTx/>
              <a:buNone/>
            </a:pPr>
            <a:r>
              <a:rPr lang="es-419" altLang="es-CO" sz="2200" b="1" dirty="0">
                <a:solidFill>
                  <a:srgbClr val="101020"/>
                </a:solidFill>
              </a:rPr>
              <a:t>Según la saturación con Hidrógeno: </a:t>
            </a:r>
          </a:p>
          <a:p>
            <a:pPr eaLnBrk="1" hangingPunct="1">
              <a:spcBef>
                <a:spcPct val="50000"/>
              </a:spcBef>
              <a:buClrTx/>
              <a:buSzPct val="80000"/>
            </a:pPr>
            <a:r>
              <a:rPr lang="es-419" altLang="es-CO" sz="2200" dirty="0">
                <a:solidFill>
                  <a:srgbClr val="101020"/>
                </a:solidFill>
              </a:rPr>
              <a:t> Ácidos grasos saturados </a:t>
            </a:r>
          </a:p>
          <a:p>
            <a:pPr eaLnBrk="1" hangingPunct="1">
              <a:spcBef>
                <a:spcPct val="50000"/>
              </a:spcBef>
              <a:buClrTx/>
              <a:buSzPct val="80000"/>
            </a:pPr>
            <a:r>
              <a:rPr lang="es-419" altLang="es-CO" sz="2200" dirty="0">
                <a:solidFill>
                  <a:srgbClr val="101020"/>
                </a:solidFill>
              </a:rPr>
              <a:t> Ácidos grasos monoinsaturados</a:t>
            </a:r>
          </a:p>
          <a:p>
            <a:pPr eaLnBrk="1" hangingPunct="1">
              <a:spcBef>
                <a:spcPct val="50000"/>
              </a:spcBef>
              <a:buClrTx/>
              <a:buSzPct val="80000"/>
            </a:pPr>
            <a:r>
              <a:rPr lang="es-419" altLang="es-CO" sz="2200" dirty="0">
                <a:solidFill>
                  <a:srgbClr val="101020"/>
                </a:solidFill>
              </a:rPr>
              <a:t> Ácidos grasos poliinsaturados</a:t>
            </a:r>
          </a:p>
        </p:txBody>
      </p:sp>
      <p:sp>
        <p:nvSpPr>
          <p:cNvPr id="25603" name="Text Box 13">
            <a:extLst>
              <a:ext uri="{FF2B5EF4-FFF2-40B4-BE49-F238E27FC236}">
                <a16:creationId xmlns:a16="http://schemas.microsoft.com/office/drawing/2014/main" id="{78F2E308-507C-4871-A52E-A66AD2FB468A}"/>
              </a:ext>
            </a:extLst>
          </p:cNvPr>
          <p:cNvSpPr txBox="1">
            <a:spLocks noChangeArrowheads="1"/>
          </p:cNvSpPr>
          <p:nvPr/>
        </p:nvSpPr>
        <p:spPr bwMode="auto">
          <a:xfrm>
            <a:off x="2162176" y="1508919"/>
            <a:ext cx="5184775"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spcBef>
                <a:spcPct val="50000"/>
              </a:spcBef>
              <a:buClrTx/>
              <a:buSzTx/>
              <a:buFontTx/>
              <a:buNone/>
            </a:pPr>
            <a:r>
              <a:rPr lang="es-419" altLang="es-CO" sz="2200" b="1" dirty="0">
                <a:solidFill>
                  <a:srgbClr val="101020"/>
                </a:solidFill>
              </a:rPr>
              <a:t>Según la cantidad de carbonos: </a:t>
            </a:r>
          </a:p>
          <a:p>
            <a:pPr eaLnBrk="1" hangingPunct="1">
              <a:spcBef>
                <a:spcPct val="50000"/>
              </a:spcBef>
              <a:buClrTx/>
              <a:buSzTx/>
            </a:pPr>
            <a:r>
              <a:rPr lang="es-419" altLang="es-CO" sz="2200" dirty="0">
                <a:solidFill>
                  <a:srgbClr val="101020"/>
                </a:solidFill>
              </a:rPr>
              <a:t> Ácidos grasos de cadena corta </a:t>
            </a:r>
          </a:p>
          <a:p>
            <a:pPr eaLnBrk="1" hangingPunct="1">
              <a:spcBef>
                <a:spcPct val="50000"/>
              </a:spcBef>
              <a:buClrTx/>
              <a:buSzTx/>
            </a:pPr>
            <a:r>
              <a:rPr lang="es-419" altLang="es-CO" sz="2200" dirty="0">
                <a:solidFill>
                  <a:srgbClr val="101020"/>
                </a:solidFill>
              </a:rPr>
              <a:t> Ácidos grasos  de cadena media</a:t>
            </a:r>
          </a:p>
          <a:p>
            <a:pPr eaLnBrk="1" hangingPunct="1">
              <a:spcBef>
                <a:spcPct val="50000"/>
              </a:spcBef>
              <a:buClrTx/>
              <a:buSzTx/>
            </a:pPr>
            <a:r>
              <a:rPr lang="es-419" altLang="es-CO" sz="2200" dirty="0">
                <a:solidFill>
                  <a:srgbClr val="101020"/>
                </a:solidFill>
              </a:rPr>
              <a:t> Ácidos grasos de cadena larga</a:t>
            </a:r>
          </a:p>
        </p:txBody>
      </p:sp>
      <p:sp>
        <p:nvSpPr>
          <p:cNvPr id="25604" name="Rectangle 14">
            <a:extLst>
              <a:ext uri="{FF2B5EF4-FFF2-40B4-BE49-F238E27FC236}">
                <a16:creationId xmlns:a16="http://schemas.microsoft.com/office/drawing/2014/main" id="{9DCF890B-2E8F-4DE0-A6BF-DC7B22B464DC}"/>
              </a:ext>
            </a:extLst>
          </p:cNvPr>
          <p:cNvSpPr>
            <a:spLocks noChangeArrowheads="1"/>
          </p:cNvSpPr>
          <p:nvPr/>
        </p:nvSpPr>
        <p:spPr bwMode="auto">
          <a:xfrm>
            <a:off x="1524000" y="260350"/>
            <a:ext cx="9144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ClrTx/>
              <a:buSzTx/>
              <a:buFontTx/>
              <a:buNone/>
            </a:pPr>
            <a:r>
              <a:rPr lang="es-AR" altLang="es-CO" b="1" dirty="0">
                <a:solidFill>
                  <a:srgbClr val="101020"/>
                </a:solidFill>
                <a:ea typeface="Tahoma" panose="020B0604030504040204" pitchFamily="34" charset="0"/>
              </a:rPr>
              <a:t>Ácidos Grasos</a:t>
            </a:r>
            <a:endParaRPr lang="es-ES_tradnl" altLang="es-CO" b="1" dirty="0">
              <a:solidFill>
                <a:srgbClr val="101020"/>
              </a:solidFill>
              <a:ea typeface="Tahoma" panose="020B0604030504040204" pitchFamily="34" charset="0"/>
            </a:endParaRPr>
          </a:p>
        </p:txBody>
      </p:sp>
    </p:spTree>
    <p:extLst>
      <p:ext uri="{BB962C8B-B14F-4D97-AF65-F5344CB8AC3E}">
        <p14:creationId xmlns:p14="http://schemas.microsoft.com/office/powerpoint/2010/main" val="3230081012"/>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973"/>
            <a:ext cx="12192000" cy="1143000"/>
          </a:xfrm>
        </p:spPr>
        <p:txBody>
          <a:bodyPr>
            <a:normAutofit/>
          </a:bodyPr>
          <a:lstStyle/>
          <a:p>
            <a:pPr algn="ctr"/>
            <a:r>
              <a:rPr lang="es-ES" sz="3200" b="1" dirty="0">
                <a:solidFill>
                  <a:srgbClr val="101020"/>
                </a:solidFill>
                <a:latin typeface="Arial" panose="020B0604020202020204" pitchFamily="34" charset="0"/>
                <a:ea typeface="Tahoma" panose="020B0604030504040204" pitchFamily="34" charset="0"/>
                <a:cs typeface="Arial" panose="020B0604020202020204" pitchFamily="34" charset="0"/>
              </a:rPr>
              <a:t>Objetivos</a:t>
            </a:r>
          </a:p>
        </p:txBody>
      </p:sp>
      <p:sp>
        <p:nvSpPr>
          <p:cNvPr id="3" name="Marcador de contenido 2"/>
          <p:cNvSpPr>
            <a:spLocks noGrp="1"/>
          </p:cNvSpPr>
          <p:nvPr>
            <p:ph idx="1"/>
          </p:nvPr>
        </p:nvSpPr>
        <p:spPr>
          <a:xfrm>
            <a:off x="1728255" y="2220078"/>
            <a:ext cx="8735489" cy="3337759"/>
          </a:xfrm>
        </p:spPr>
        <p:txBody>
          <a:bodyPr>
            <a:normAutofit/>
          </a:bodyPr>
          <a:lstStyle/>
          <a:p>
            <a:pPr algn="just">
              <a:lnSpc>
                <a:spcPct val="100000"/>
              </a:lnSpc>
              <a:buSzPct val="60000"/>
            </a:pPr>
            <a:r>
              <a:rPr lang="es-419" sz="2400" dirty="0">
                <a:solidFill>
                  <a:srgbClr val="101020"/>
                </a:solidFill>
                <a:latin typeface="Arial" panose="020B0604020202020204" pitchFamily="34" charset="0"/>
                <a:cs typeface="Arial" panose="020B0604020202020204" pitchFamily="34" charset="0"/>
              </a:rPr>
              <a:t>Conocer las principales características de los macronutrientes.</a:t>
            </a:r>
          </a:p>
          <a:p>
            <a:pPr algn="just">
              <a:lnSpc>
                <a:spcPct val="100000"/>
              </a:lnSpc>
              <a:buSzPct val="60000"/>
            </a:pPr>
            <a:r>
              <a:rPr lang="es-419" sz="2400" dirty="0">
                <a:solidFill>
                  <a:srgbClr val="101020"/>
                </a:solidFill>
                <a:latin typeface="Arial" panose="020B0604020202020204" pitchFamily="34" charset="0"/>
                <a:cs typeface="Arial" panose="020B0604020202020204" pitchFamily="34" charset="0"/>
              </a:rPr>
              <a:t>Identificar la clasificación de las fórmulas de nutrición enteral.</a:t>
            </a:r>
          </a:p>
          <a:p>
            <a:pPr algn="just">
              <a:lnSpc>
                <a:spcPct val="100000"/>
              </a:lnSpc>
              <a:buSzPct val="60000"/>
            </a:pPr>
            <a:r>
              <a:rPr lang="es-419" sz="2400" dirty="0">
                <a:solidFill>
                  <a:srgbClr val="101020"/>
                </a:solidFill>
                <a:latin typeface="Arial" panose="020B0604020202020204" pitchFamily="34" charset="0"/>
                <a:cs typeface="Arial" panose="020B0604020202020204" pitchFamily="34" charset="0"/>
              </a:rPr>
              <a:t>Describir la composición de las fórmulas enterales industrializadas disponibles.</a:t>
            </a:r>
          </a:p>
          <a:p>
            <a:pPr algn="just">
              <a:lnSpc>
                <a:spcPct val="100000"/>
              </a:lnSpc>
              <a:buSzPct val="60000"/>
            </a:pPr>
            <a:r>
              <a:rPr lang="es-419" sz="2400" dirty="0">
                <a:solidFill>
                  <a:srgbClr val="101020"/>
                </a:solidFill>
                <a:latin typeface="Arial" panose="020B0604020202020204" pitchFamily="34" charset="0"/>
                <a:cs typeface="Arial" panose="020B0604020202020204" pitchFamily="34" charset="0"/>
              </a:rPr>
              <a:t>Definir las indicaciones según las guías de los diferentes tipos de fórmulas.</a:t>
            </a:r>
          </a:p>
        </p:txBody>
      </p:sp>
    </p:spTree>
    <p:extLst>
      <p:ext uri="{BB962C8B-B14F-4D97-AF65-F5344CB8AC3E}">
        <p14:creationId xmlns:p14="http://schemas.microsoft.com/office/powerpoint/2010/main" val="37402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a:extLst>
              <a:ext uri="{FF2B5EF4-FFF2-40B4-BE49-F238E27FC236}">
                <a16:creationId xmlns:a16="http://schemas.microsoft.com/office/drawing/2014/main" id="{B6B194A1-2794-4726-8CEB-01D466FC0A70}"/>
              </a:ext>
            </a:extLst>
          </p:cNvPr>
          <p:cNvSpPr>
            <a:spLocks noGrp="1" noChangeArrowheads="1"/>
          </p:cNvSpPr>
          <p:nvPr>
            <p:ph type="title"/>
          </p:nvPr>
        </p:nvSpPr>
        <p:spPr>
          <a:xfrm>
            <a:off x="1524000" y="201164"/>
            <a:ext cx="9144000" cy="1008063"/>
          </a:xfrm>
        </p:spPr>
        <p:txBody>
          <a:bodyPr>
            <a:norm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Ácidos grasos de cadena corta</a:t>
            </a:r>
          </a:p>
        </p:txBody>
      </p:sp>
      <p:sp>
        <p:nvSpPr>
          <p:cNvPr id="35843" name="Rectangle 3">
            <a:extLst>
              <a:ext uri="{FF2B5EF4-FFF2-40B4-BE49-F238E27FC236}">
                <a16:creationId xmlns:a16="http://schemas.microsoft.com/office/drawing/2014/main" id="{04D039B4-A321-48FB-83E8-6961C00C21ED}"/>
              </a:ext>
            </a:extLst>
          </p:cNvPr>
          <p:cNvSpPr txBox="1">
            <a:spLocks noChangeArrowheads="1"/>
          </p:cNvSpPr>
          <p:nvPr/>
        </p:nvSpPr>
        <p:spPr bwMode="auto">
          <a:xfrm>
            <a:off x="1524000" y="1331644"/>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a:buFontTx/>
              <a:buNone/>
            </a:pPr>
            <a:r>
              <a:rPr lang="es-ES" altLang="es-CO" sz="2800" b="1" dirty="0">
                <a:solidFill>
                  <a:srgbClr val="101020"/>
                </a:solidFill>
              </a:rPr>
              <a:t>Acetato – Butirato – Propionato</a:t>
            </a:r>
          </a:p>
        </p:txBody>
      </p:sp>
      <p:sp>
        <p:nvSpPr>
          <p:cNvPr id="35844" name="Text Box 5">
            <a:extLst>
              <a:ext uri="{FF2B5EF4-FFF2-40B4-BE49-F238E27FC236}">
                <a16:creationId xmlns:a16="http://schemas.microsoft.com/office/drawing/2014/main" id="{0E1C4A4F-18C2-442E-AA2C-B09511032B39}"/>
              </a:ext>
            </a:extLst>
          </p:cNvPr>
          <p:cNvSpPr txBox="1">
            <a:spLocks noChangeArrowheads="1"/>
          </p:cNvSpPr>
          <p:nvPr/>
        </p:nvSpPr>
        <p:spPr bwMode="auto">
          <a:xfrm>
            <a:off x="3000376" y="4004214"/>
            <a:ext cx="1223963"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eaLnBrk="1" hangingPunct="1">
              <a:spcBef>
                <a:spcPct val="50000"/>
              </a:spcBef>
              <a:buClrTx/>
              <a:buSzTx/>
              <a:buFontTx/>
              <a:buNone/>
            </a:pPr>
            <a:r>
              <a:rPr lang="es-ES" altLang="es-CO" sz="2000" dirty="0">
                <a:solidFill>
                  <a:srgbClr val="101020"/>
                </a:solidFill>
              </a:rPr>
              <a:t>Metano</a:t>
            </a:r>
          </a:p>
          <a:p>
            <a:pPr eaLnBrk="1" hangingPunct="1">
              <a:spcBef>
                <a:spcPct val="50000"/>
              </a:spcBef>
              <a:buClrTx/>
              <a:buSzTx/>
              <a:buFontTx/>
              <a:buNone/>
            </a:pPr>
            <a:r>
              <a:rPr lang="es-ES" altLang="es-CO" sz="2000" dirty="0">
                <a:solidFill>
                  <a:srgbClr val="101020"/>
                </a:solidFill>
              </a:rPr>
              <a:t>CO</a:t>
            </a:r>
            <a:r>
              <a:rPr lang="es-ES" altLang="es-CO" sz="2000" baseline="-25000" dirty="0">
                <a:solidFill>
                  <a:srgbClr val="101020"/>
                </a:solidFill>
              </a:rPr>
              <a:t>2</a:t>
            </a:r>
          </a:p>
          <a:p>
            <a:pPr eaLnBrk="1" hangingPunct="1">
              <a:spcBef>
                <a:spcPct val="50000"/>
              </a:spcBef>
              <a:buClrTx/>
              <a:buSzTx/>
              <a:buFontTx/>
              <a:buNone/>
            </a:pPr>
            <a:r>
              <a:rPr lang="es-ES" altLang="es-CO" sz="2000" dirty="0">
                <a:solidFill>
                  <a:srgbClr val="101020"/>
                </a:solidFill>
              </a:rPr>
              <a:t>H</a:t>
            </a:r>
            <a:r>
              <a:rPr lang="es-ES" altLang="es-CO" sz="2000" baseline="-25000" dirty="0">
                <a:solidFill>
                  <a:srgbClr val="101020"/>
                </a:solidFill>
              </a:rPr>
              <a:t>2</a:t>
            </a:r>
            <a:r>
              <a:rPr lang="es-ES" altLang="es-CO" sz="2000" dirty="0">
                <a:solidFill>
                  <a:srgbClr val="101020"/>
                </a:solidFill>
              </a:rPr>
              <a:t>O</a:t>
            </a:r>
          </a:p>
          <a:p>
            <a:pPr eaLnBrk="1" hangingPunct="1">
              <a:spcBef>
                <a:spcPct val="50000"/>
              </a:spcBef>
              <a:buClrTx/>
              <a:buSzTx/>
              <a:buFontTx/>
              <a:buNone/>
            </a:pPr>
            <a:r>
              <a:rPr lang="es-ES" altLang="es-CO" sz="2000" dirty="0">
                <a:solidFill>
                  <a:srgbClr val="101020"/>
                </a:solidFill>
              </a:rPr>
              <a:t>AGCC</a:t>
            </a:r>
          </a:p>
        </p:txBody>
      </p:sp>
      <p:sp>
        <p:nvSpPr>
          <p:cNvPr id="35845" name="7 Rectángulo">
            <a:extLst>
              <a:ext uri="{FF2B5EF4-FFF2-40B4-BE49-F238E27FC236}">
                <a16:creationId xmlns:a16="http://schemas.microsoft.com/office/drawing/2014/main" id="{ED49A529-3CF8-48E3-A574-27A6A73B93BB}"/>
              </a:ext>
            </a:extLst>
          </p:cNvPr>
          <p:cNvSpPr>
            <a:spLocks noChangeArrowheads="1"/>
          </p:cNvSpPr>
          <p:nvPr/>
        </p:nvSpPr>
        <p:spPr bwMode="auto">
          <a:xfrm>
            <a:off x="1524000" y="2154374"/>
            <a:ext cx="9144000"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a:lnSpc>
                <a:spcPts val="2875"/>
              </a:lnSpc>
              <a:spcBef>
                <a:spcPct val="70000"/>
              </a:spcBef>
              <a:buClrTx/>
            </a:pPr>
            <a:r>
              <a:rPr lang="es-419" altLang="es-CO" sz="2400" dirty="0">
                <a:solidFill>
                  <a:srgbClr val="101020"/>
                </a:solidFill>
              </a:rPr>
              <a:t>Se producen en colon proximal por fermentación</a:t>
            </a:r>
            <a:br>
              <a:rPr lang="es-419" altLang="es-CO" sz="2400" dirty="0">
                <a:solidFill>
                  <a:srgbClr val="101020"/>
                </a:solidFill>
              </a:rPr>
            </a:br>
            <a:r>
              <a:rPr lang="es-419" altLang="es-CO" sz="2400" dirty="0">
                <a:solidFill>
                  <a:srgbClr val="101020"/>
                </a:solidFill>
              </a:rPr>
              <a:t>de carbohidratos no digeribles </a:t>
            </a:r>
          </a:p>
          <a:p>
            <a:pPr algn="ctr">
              <a:lnSpc>
                <a:spcPts val="2875"/>
              </a:lnSpc>
              <a:spcBef>
                <a:spcPct val="70000"/>
              </a:spcBef>
              <a:buClrTx/>
            </a:pPr>
            <a:r>
              <a:rPr lang="es-419" altLang="es-CO" sz="2400" dirty="0">
                <a:solidFill>
                  <a:srgbClr val="101020"/>
                </a:solidFill>
              </a:rPr>
              <a:t>Se absorben y almacenan en colon distal</a:t>
            </a:r>
          </a:p>
        </p:txBody>
      </p:sp>
      <p:sp>
        <p:nvSpPr>
          <p:cNvPr id="9" name="Text Box 12">
            <a:extLst>
              <a:ext uri="{FF2B5EF4-FFF2-40B4-BE49-F238E27FC236}">
                <a16:creationId xmlns:a16="http://schemas.microsoft.com/office/drawing/2014/main" id="{4B1C9708-F323-407E-AD55-594BCC2E475F}"/>
              </a:ext>
            </a:extLst>
          </p:cNvPr>
          <p:cNvSpPr>
            <a:spLocks noChangeArrowheads="1"/>
          </p:cNvSpPr>
          <p:nvPr/>
        </p:nvSpPr>
        <p:spPr bwMode="auto">
          <a:xfrm>
            <a:off x="4440238" y="3896265"/>
            <a:ext cx="5111750" cy="2031762"/>
          </a:xfrm>
          <a:prstGeom prst="roundRect">
            <a:avLst>
              <a:gd name="adj" fmla="val 16667"/>
            </a:avLst>
          </a:prstGeom>
          <a:ln>
            <a:solidFill>
              <a:srgbClr val="0070C0"/>
            </a:solidFill>
          </a:ln>
        </p:spPr>
        <p:style>
          <a:lnRef idx="2">
            <a:schemeClr val="dk1"/>
          </a:lnRef>
          <a:fillRef idx="1">
            <a:schemeClr val="lt1"/>
          </a:fillRef>
          <a:effectRef idx="0">
            <a:schemeClr val="dk1"/>
          </a:effectRef>
          <a:fontRef idx="minor">
            <a:schemeClr val="dk1"/>
          </a:fontRef>
        </p:style>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nSpc>
                <a:spcPts val="2000"/>
              </a:lnSpc>
              <a:spcBef>
                <a:spcPct val="50000"/>
              </a:spcBef>
              <a:buClrTx/>
              <a:buSzTx/>
              <a:buNone/>
            </a:pPr>
            <a:r>
              <a:rPr lang="es-419" altLang="es-CO" sz="2000" dirty="0">
                <a:solidFill>
                  <a:srgbClr val="101020"/>
                </a:solidFill>
              </a:rPr>
              <a:t>Se absorben rápidamente </a:t>
            </a:r>
          </a:p>
          <a:p>
            <a:pPr>
              <a:lnSpc>
                <a:spcPts val="2000"/>
              </a:lnSpc>
              <a:spcBef>
                <a:spcPct val="50000"/>
              </a:spcBef>
              <a:buClrTx/>
              <a:buSzTx/>
              <a:buNone/>
            </a:pPr>
            <a:r>
              <a:rPr lang="es-419" altLang="es-CO" sz="2000" dirty="0">
                <a:solidFill>
                  <a:srgbClr val="101020"/>
                </a:solidFill>
              </a:rPr>
              <a:t>Pueden proveer hasta 5 % de la energía requerida</a:t>
            </a:r>
          </a:p>
          <a:p>
            <a:pPr>
              <a:lnSpc>
                <a:spcPts val="2000"/>
              </a:lnSpc>
              <a:spcBef>
                <a:spcPct val="50000"/>
              </a:spcBef>
              <a:buClrTx/>
              <a:buSzTx/>
              <a:buNone/>
            </a:pPr>
            <a:r>
              <a:rPr lang="es-419" altLang="es-CO" sz="2000" dirty="0">
                <a:solidFill>
                  <a:srgbClr val="101020"/>
                </a:solidFill>
              </a:rPr>
              <a:t>Favorecen absorción de sales y agua</a:t>
            </a:r>
          </a:p>
          <a:p>
            <a:pPr>
              <a:lnSpc>
                <a:spcPts val="2000"/>
              </a:lnSpc>
              <a:spcBef>
                <a:spcPct val="50000"/>
              </a:spcBef>
              <a:buClrTx/>
              <a:buSzTx/>
              <a:buNone/>
            </a:pPr>
            <a:r>
              <a:rPr lang="es-419" altLang="es-CO" sz="2000" dirty="0">
                <a:solidFill>
                  <a:srgbClr val="101020"/>
                </a:solidFill>
              </a:rPr>
              <a:t>Combustible para el </a:t>
            </a:r>
            <a:r>
              <a:rPr lang="es-419" altLang="es-CO" sz="2000" dirty="0" err="1">
                <a:solidFill>
                  <a:srgbClr val="101020"/>
                </a:solidFill>
              </a:rPr>
              <a:t>colonocito</a:t>
            </a:r>
            <a:endParaRPr lang="es-419" altLang="es-CO" sz="2000" dirty="0">
              <a:solidFill>
                <a:srgbClr val="101020"/>
              </a:solidFill>
            </a:endParaRPr>
          </a:p>
        </p:txBody>
      </p:sp>
      <p:sp>
        <p:nvSpPr>
          <p:cNvPr id="10" name="9 Flecha curvada hacia la derecha">
            <a:extLst>
              <a:ext uri="{FF2B5EF4-FFF2-40B4-BE49-F238E27FC236}">
                <a16:creationId xmlns:a16="http://schemas.microsoft.com/office/drawing/2014/main" id="{21F5D593-0400-4D32-B8DC-5A7B1DC6E54C}"/>
              </a:ext>
            </a:extLst>
          </p:cNvPr>
          <p:cNvSpPr>
            <a:spLocks noChangeArrowheads="1"/>
          </p:cNvSpPr>
          <p:nvPr/>
        </p:nvSpPr>
        <p:spPr bwMode="auto">
          <a:xfrm>
            <a:off x="2052639" y="4112614"/>
            <a:ext cx="731838" cy="1441450"/>
          </a:xfrm>
          <a:prstGeom prst="curvedRightArrow">
            <a:avLst>
              <a:gd name="adj1" fmla="val 25003"/>
              <a:gd name="adj2" fmla="val 50025"/>
              <a:gd name="adj3" fmla="val 25000"/>
            </a:avLst>
          </a:prstGeom>
          <a:solidFill>
            <a:schemeClr val="tx1"/>
          </a:solidFill>
          <a:ln w="41275">
            <a:solidFill>
              <a:schemeClr val="tx1"/>
            </a:solidFill>
            <a:miter lim="800000"/>
            <a:headEnd/>
            <a:tailEnd/>
          </a:ln>
          <a:effectLst>
            <a:outerShdw blurRad="165100" dist="19939" dir="5400000" sx="109000" sy="109000" algn="tl" rotWithShape="0">
              <a:srgbClr val="808080">
                <a:alpha val="37999"/>
              </a:srgbClr>
            </a:outerShdw>
          </a:effectLst>
        </p:spPr>
        <p:txBody>
          <a:bodyPr wrap="none"/>
          <a:lstStyle/>
          <a:p>
            <a:pPr algn="r" eaLnBrk="1" hangingPunct="1">
              <a:defRPr/>
            </a:pPr>
            <a:endParaRPr lang="es-CO" dirty="0">
              <a:ln w="0"/>
              <a:effectLst>
                <a:outerShdw blurRad="38100" dist="38100" dir="2700000" algn="tl">
                  <a:srgbClr val="000000">
                    <a:alpha val="43137"/>
                  </a:srgbClr>
                </a:outerShdw>
              </a:effectLst>
              <a:latin typeface="Arial" pitchFamily="34" charset="0"/>
            </a:endParaRPr>
          </a:p>
        </p:txBody>
      </p:sp>
    </p:spTree>
  </p:cSld>
  <p:clrMapOvr>
    <a:masterClrMapping/>
  </p:clrMapOvr>
  <p:transition advClick="0" advTm="64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C8327AE3-99A4-4DA1-8B81-8122B61B4C51}"/>
              </a:ext>
            </a:extLst>
          </p:cNvPr>
          <p:cNvSpPr txBox="1">
            <a:spLocks noChangeArrowheads="1"/>
          </p:cNvSpPr>
          <p:nvPr/>
        </p:nvSpPr>
        <p:spPr>
          <a:xfrm>
            <a:off x="1653155" y="1857375"/>
            <a:ext cx="7981950" cy="863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s-CO" sz="2800" b="1" dirty="0">
                <a:solidFill>
                  <a:srgbClr val="101020"/>
                </a:solidFill>
                <a:latin typeface="Arial" panose="020B0604020202020204" pitchFamily="34" charset="0"/>
                <a:cs typeface="Arial" panose="020B0604020202020204" pitchFamily="34" charset="0"/>
              </a:rPr>
              <a:t>Fuente rápida de energía</a:t>
            </a:r>
          </a:p>
        </p:txBody>
      </p:sp>
      <p:sp>
        <p:nvSpPr>
          <p:cNvPr id="12" name="Rectangle 3">
            <a:extLst>
              <a:ext uri="{FF2B5EF4-FFF2-40B4-BE49-F238E27FC236}">
                <a16:creationId xmlns:a16="http://schemas.microsoft.com/office/drawing/2014/main" id="{FB44906E-B34B-40ED-ABD3-CBDDA830222E}"/>
              </a:ext>
            </a:extLst>
          </p:cNvPr>
          <p:cNvSpPr txBox="1">
            <a:spLocks noChangeArrowheads="1"/>
          </p:cNvSpPr>
          <p:nvPr/>
        </p:nvSpPr>
        <p:spPr>
          <a:xfrm>
            <a:off x="2520950" y="2720975"/>
            <a:ext cx="8305800" cy="3600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1313" indent="-250825">
              <a:spcBef>
                <a:spcPct val="55000"/>
              </a:spcBef>
              <a:buSzPct val="100000"/>
              <a:defRPr/>
            </a:pPr>
            <a:r>
              <a:rPr lang="es-419" sz="2400" dirty="0">
                <a:solidFill>
                  <a:srgbClr val="101020"/>
                </a:solidFill>
                <a:latin typeface="Arial" panose="020B0604020202020204" pitchFamily="34" charset="0"/>
                <a:cs typeface="Arial" panose="020B0604020202020204" pitchFamily="34" charset="0"/>
              </a:rPr>
              <a:t>No requieren sales biliares ni lipasa pancreática</a:t>
            </a:r>
          </a:p>
          <a:p>
            <a:pPr marL="341313" indent="-250825">
              <a:buSzPct val="100000"/>
              <a:defRPr/>
            </a:pPr>
            <a:r>
              <a:rPr lang="es-419" sz="2400" dirty="0">
                <a:solidFill>
                  <a:srgbClr val="101020"/>
                </a:solidFill>
                <a:latin typeface="Arial" panose="020B0604020202020204" pitchFamily="34" charset="0"/>
                <a:cs typeface="Arial" panose="020B0604020202020204" pitchFamily="34" charset="0"/>
              </a:rPr>
              <a:t>Entran directamente a circulación portal</a:t>
            </a:r>
          </a:p>
          <a:p>
            <a:pPr marL="341313" indent="-250825">
              <a:buSzPct val="100000"/>
              <a:defRPr/>
            </a:pPr>
            <a:r>
              <a:rPr lang="es-419" sz="2400" dirty="0">
                <a:solidFill>
                  <a:srgbClr val="101020"/>
                </a:solidFill>
                <a:latin typeface="Arial" panose="020B0604020202020204" pitchFamily="34" charset="0"/>
                <a:cs typeface="Arial" panose="020B0604020202020204" pitchFamily="34" charset="0"/>
              </a:rPr>
              <a:t>Ingresan directamente a la mitocondria y no requieren </a:t>
            </a:r>
            <a:r>
              <a:rPr lang="es-419" sz="2400" dirty="0" err="1">
                <a:solidFill>
                  <a:srgbClr val="101020"/>
                </a:solidFill>
                <a:latin typeface="Arial" panose="020B0604020202020204" pitchFamily="34" charset="0"/>
                <a:cs typeface="Arial" panose="020B0604020202020204" pitchFamily="34" charset="0"/>
              </a:rPr>
              <a:t>carnitina</a:t>
            </a:r>
            <a:endParaRPr lang="es-419" sz="2400" dirty="0">
              <a:solidFill>
                <a:srgbClr val="101020"/>
              </a:solidFill>
              <a:latin typeface="Arial" panose="020B0604020202020204" pitchFamily="34" charset="0"/>
              <a:cs typeface="Arial" panose="020B0604020202020204" pitchFamily="34" charset="0"/>
            </a:endParaRPr>
          </a:p>
          <a:p>
            <a:pPr marL="341313" indent="-250825">
              <a:buSzPct val="100000"/>
              <a:defRPr/>
            </a:pPr>
            <a:r>
              <a:rPr lang="es-419" sz="2400" dirty="0">
                <a:solidFill>
                  <a:srgbClr val="101020"/>
                </a:solidFill>
                <a:latin typeface="Arial" panose="020B0604020202020204" pitchFamily="34" charset="0"/>
                <a:cs typeface="Arial" panose="020B0604020202020204" pitchFamily="34" charset="0"/>
              </a:rPr>
              <a:t>No se depositan en tejido adiposo ni para sintetizar triglicéridos</a:t>
            </a:r>
          </a:p>
          <a:p>
            <a:pPr marL="341313" indent="-250825">
              <a:buSzPct val="100000"/>
              <a:defRPr/>
            </a:pPr>
            <a:r>
              <a:rPr lang="es-419" sz="2400" dirty="0">
                <a:solidFill>
                  <a:srgbClr val="101020"/>
                </a:solidFill>
                <a:latin typeface="Arial" panose="020B0604020202020204" pitchFamily="34" charset="0"/>
                <a:cs typeface="Arial" panose="020B0604020202020204" pitchFamily="34" charset="0"/>
              </a:rPr>
              <a:t>Pueden inducir cetosis en altas dosis</a:t>
            </a:r>
          </a:p>
          <a:p>
            <a:pPr marL="341313" indent="-250825">
              <a:buFont typeface="Arial" panose="020B0604020202020204" pitchFamily="34" charset="0"/>
              <a:buNone/>
              <a:defRPr/>
            </a:pPr>
            <a:endParaRPr lang="es-419" dirty="0">
              <a:solidFill>
                <a:srgbClr val="10102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3" name="Rectangle 7">
            <a:extLst>
              <a:ext uri="{FF2B5EF4-FFF2-40B4-BE49-F238E27FC236}">
                <a16:creationId xmlns:a16="http://schemas.microsoft.com/office/drawing/2014/main" id="{988E095C-B36C-4623-A7E3-0D849D49F76A}"/>
              </a:ext>
            </a:extLst>
          </p:cNvPr>
          <p:cNvSpPr>
            <a:spLocks noChangeArrowheads="1"/>
          </p:cNvSpPr>
          <p:nvPr/>
        </p:nvSpPr>
        <p:spPr bwMode="auto">
          <a:xfrm>
            <a:off x="1524000" y="2286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ClrTx/>
              <a:buSzTx/>
              <a:buFontTx/>
              <a:buNone/>
            </a:pPr>
            <a:r>
              <a:rPr lang="es-AR" altLang="es-CO" b="1" dirty="0">
                <a:solidFill>
                  <a:srgbClr val="101020"/>
                </a:solidFill>
                <a:ea typeface="Tahoma" panose="020B0604030504040204" pitchFamily="34" charset="0"/>
              </a:rPr>
              <a:t>Ácidos grasos de cadena media</a:t>
            </a:r>
            <a:endParaRPr lang="es-ES_tradnl" altLang="es-CO" b="1" dirty="0">
              <a:solidFill>
                <a:srgbClr val="101020"/>
              </a:solidFill>
              <a:ea typeface="Tahoma" panose="020B0604030504040204" pitchFamily="34" charset="0"/>
            </a:endParaRPr>
          </a:p>
        </p:txBody>
      </p:sp>
    </p:spTree>
    <p:extLst>
      <p:ext uri="{BB962C8B-B14F-4D97-AF65-F5344CB8AC3E}">
        <p14:creationId xmlns:p14="http://schemas.microsoft.com/office/powerpoint/2010/main" val="3881987389"/>
      </p:ext>
    </p:extLst>
  </p:cSld>
  <p:clrMapOvr>
    <a:masterClrMapping/>
  </p:clrMapOvr>
  <p:transition advClick="0" advTm="64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3123395183"/>
              </p:ext>
            </p:extLst>
          </p:nvPr>
        </p:nvGraphicFramePr>
        <p:xfrm>
          <a:off x="1918741" y="1727929"/>
          <a:ext cx="8619344" cy="469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5" name="2 CuadroTexto"/>
          <p:cNvSpPr txBox="1">
            <a:spLocks noChangeArrowheads="1"/>
          </p:cNvSpPr>
          <p:nvPr/>
        </p:nvSpPr>
        <p:spPr bwMode="auto">
          <a:xfrm>
            <a:off x="1642863" y="158269"/>
            <a:ext cx="85708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dirty="0">
              <a:solidFill>
                <a:srgbClr val="101020"/>
              </a:solidFill>
              <a:latin typeface="Arial Black" pitchFamily="34" charset="0"/>
            </a:endParaRPr>
          </a:p>
          <a:p>
            <a:pPr algn="ctr"/>
            <a:r>
              <a:rPr lang="es-CO" altLang="es-CO" b="1" dirty="0">
                <a:solidFill>
                  <a:srgbClr val="101020"/>
                </a:solidFill>
                <a:latin typeface="Arial" panose="020B0604020202020204" pitchFamily="34" charset="0"/>
                <a:cs typeface="Arial" panose="020B0604020202020204" pitchFamily="34" charset="0"/>
              </a:rPr>
              <a:t>Fuentes de grasas en productos enterales</a:t>
            </a:r>
            <a:endParaRPr lang="es-CO" altLang="es-CO" dirty="0">
              <a:solidFill>
                <a:srgbClr val="101020"/>
              </a:solidFill>
              <a:latin typeface="Arial Black" panose="020B0A04020102020204" pitchFamily="34" charset="0"/>
            </a:endParaRPr>
          </a:p>
        </p:txBody>
      </p:sp>
    </p:spTree>
    <p:extLst>
      <p:ext uri="{BB962C8B-B14F-4D97-AF65-F5344CB8AC3E}">
        <p14:creationId xmlns:p14="http://schemas.microsoft.com/office/powerpoint/2010/main" val="451346017"/>
      </p:ext>
    </p:extLst>
  </p:cSld>
  <p:clrMapOvr>
    <a:masterClrMapping/>
  </p:clrMapOvr>
  <p:transition spd="slow" advTm="47803"/>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255502741"/>
              </p:ext>
            </p:extLst>
          </p:nvPr>
        </p:nvGraphicFramePr>
        <p:xfrm>
          <a:off x="1920849" y="1721292"/>
          <a:ext cx="8994100" cy="4407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2 CuadroTexto">
            <a:extLst>
              <a:ext uri="{FF2B5EF4-FFF2-40B4-BE49-F238E27FC236}">
                <a16:creationId xmlns:a16="http://schemas.microsoft.com/office/drawing/2014/main" id="{D0BBFD5F-6755-2442-A673-A939E0C32A42}"/>
              </a:ext>
            </a:extLst>
          </p:cNvPr>
          <p:cNvSpPr txBox="1">
            <a:spLocks noChangeArrowheads="1"/>
          </p:cNvSpPr>
          <p:nvPr/>
        </p:nvSpPr>
        <p:spPr bwMode="auto">
          <a:xfrm>
            <a:off x="1642863" y="158269"/>
            <a:ext cx="85708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dirty="0">
              <a:solidFill>
                <a:srgbClr val="101020"/>
              </a:solidFill>
              <a:latin typeface="Arial Black" pitchFamily="34" charset="0"/>
            </a:endParaRPr>
          </a:p>
          <a:p>
            <a:pPr algn="ctr"/>
            <a:r>
              <a:rPr lang="es-CO" altLang="es-CO" b="1" dirty="0">
                <a:solidFill>
                  <a:srgbClr val="101020"/>
                </a:solidFill>
                <a:latin typeface="Arial" panose="020B0604020202020204" pitchFamily="34" charset="0"/>
                <a:cs typeface="Arial" panose="020B0604020202020204" pitchFamily="34" charset="0"/>
              </a:rPr>
              <a:t>Fuentes de grasas en productos enterales</a:t>
            </a:r>
            <a:endParaRPr lang="es-CO" altLang="es-CO" dirty="0">
              <a:solidFill>
                <a:srgbClr val="101020"/>
              </a:solidFill>
              <a:latin typeface="Arial Black" panose="020B0A04020102020204" pitchFamily="34" charset="0"/>
            </a:endParaRPr>
          </a:p>
        </p:txBody>
      </p:sp>
    </p:spTree>
    <p:extLst>
      <p:ext uri="{BB962C8B-B14F-4D97-AF65-F5344CB8AC3E}">
        <p14:creationId xmlns:p14="http://schemas.microsoft.com/office/powerpoint/2010/main" val="1365700195"/>
      </p:ext>
    </p:extLst>
  </p:cSld>
  <p:clrMapOvr>
    <a:masterClrMapping/>
  </p:clrMapOvr>
  <p:transition spd="slow" advTm="67894"/>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393CDF51-85C1-42CF-ADB0-31C571C9415E}"/>
              </a:ext>
            </a:extLst>
          </p:cNvPr>
          <p:cNvSpPr txBox="1">
            <a:spLocks noChangeArrowheads="1"/>
          </p:cNvSpPr>
          <p:nvPr/>
        </p:nvSpPr>
        <p:spPr>
          <a:xfrm>
            <a:off x="838199" y="418566"/>
            <a:ext cx="10515600" cy="10657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Micronutrientes</a:t>
            </a:r>
            <a:endParaRPr lang="en-U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6B33F7AF-39ED-488F-8AB2-4991AC0189CD}"/>
              </a:ext>
            </a:extLst>
          </p:cNvPr>
          <p:cNvSpPr txBox="1">
            <a:spLocks noChangeArrowheads="1"/>
          </p:cNvSpPr>
          <p:nvPr/>
        </p:nvSpPr>
        <p:spPr>
          <a:xfrm>
            <a:off x="1535500" y="2628811"/>
            <a:ext cx="9161253" cy="14601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3363"/>
              </a:lnSpc>
              <a:spcBef>
                <a:spcPct val="0"/>
              </a:spcBef>
              <a:spcAft>
                <a:spcPts val="3000"/>
              </a:spcAft>
            </a:pPr>
            <a:r>
              <a:rPr lang="es-ES_tradnl" altLang="es-CO" sz="2400" dirty="0">
                <a:solidFill>
                  <a:srgbClr val="101020"/>
                </a:solidFill>
                <a:latin typeface="Arial" panose="020B0604020202020204" pitchFamily="34" charset="0"/>
                <a:cs typeface="Arial" panose="020B0604020202020204" pitchFamily="34" charset="0"/>
              </a:rPr>
              <a:t>Concentraciones variables según fórmula</a:t>
            </a:r>
          </a:p>
          <a:p>
            <a:pPr algn="ctr">
              <a:lnSpc>
                <a:spcPts val="3363"/>
              </a:lnSpc>
              <a:spcBef>
                <a:spcPct val="0"/>
              </a:spcBef>
              <a:spcAft>
                <a:spcPts val="3000"/>
              </a:spcAft>
            </a:pPr>
            <a:r>
              <a:rPr lang="es-ES_tradnl" altLang="es-CO" sz="2400" dirty="0">
                <a:solidFill>
                  <a:srgbClr val="101020"/>
                </a:solidFill>
                <a:latin typeface="Arial" panose="020B0604020202020204" pitchFamily="34" charset="0"/>
                <a:cs typeface="Arial" panose="020B0604020202020204" pitchFamily="34" charset="0"/>
              </a:rPr>
              <a:t>Suplementación o restricción según patologías específicas</a:t>
            </a:r>
          </a:p>
        </p:txBody>
      </p:sp>
      <p:sp>
        <p:nvSpPr>
          <p:cNvPr id="6" name="Rectangle 4">
            <a:extLst>
              <a:ext uri="{FF2B5EF4-FFF2-40B4-BE49-F238E27FC236}">
                <a16:creationId xmlns:a16="http://schemas.microsoft.com/office/drawing/2014/main" id="{4D708AD2-6D50-48EC-ADE1-B17534876863}"/>
              </a:ext>
            </a:extLst>
          </p:cNvPr>
          <p:cNvSpPr>
            <a:spLocks noChangeArrowheads="1"/>
          </p:cNvSpPr>
          <p:nvPr/>
        </p:nvSpPr>
        <p:spPr bwMode="auto">
          <a:xfrm>
            <a:off x="1811337" y="1555751"/>
            <a:ext cx="856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ClrTx/>
              <a:buSzTx/>
              <a:buFontTx/>
              <a:buNone/>
            </a:pPr>
            <a:r>
              <a:rPr kumimoji="1" lang="es-ES" altLang="es-CO" sz="2800" dirty="0">
                <a:solidFill>
                  <a:srgbClr val="101020"/>
                </a:solidFill>
              </a:rPr>
              <a:t>Vitaminas, Minerales y Elementos Traza</a:t>
            </a:r>
            <a:endParaRPr kumimoji="1" lang="en-US" altLang="es-CO" sz="2800" dirty="0">
              <a:solidFill>
                <a:srgbClr val="101020"/>
              </a:solidFill>
            </a:endParaRPr>
          </a:p>
        </p:txBody>
      </p:sp>
      <p:sp>
        <p:nvSpPr>
          <p:cNvPr id="7" name="4 Rectángulo">
            <a:extLst>
              <a:ext uri="{FF2B5EF4-FFF2-40B4-BE49-F238E27FC236}">
                <a16:creationId xmlns:a16="http://schemas.microsoft.com/office/drawing/2014/main" id="{FE74F323-66BA-43BC-A465-B95E9EBEC76B}"/>
              </a:ext>
            </a:extLst>
          </p:cNvPr>
          <p:cNvSpPr>
            <a:spLocks noChangeArrowheads="1"/>
          </p:cNvSpPr>
          <p:nvPr/>
        </p:nvSpPr>
        <p:spPr bwMode="auto">
          <a:xfrm>
            <a:off x="1535501" y="4364037"/>
            <a:ext cx="9161253" cy="1785104"/>
          </a:xfrm>
          <a:prstGeom prst="rect">
            <a:avLst/>
          </a:prstGeom>
          <a:noFill/>
          <a:ln w="9525">
            <a:solidFill>
              <a:srgbClr val="0070C0"/>
            </a:solidFill>
            <a:miter lim="800000"/>
            <a:headEnd/>
            <a:tailEnd/>
          </a:ln>
        </p:spPr>
        <p:txBody>
          <a:bodyPr wrap="square">
            <a:spAutoFit/>
          </a:bodyPr>
          <a:lstStyle/>
          <a:p>
            <a:pPr algn="just" eaLnBrk="1" hangingPunct="1">
              <a:defRPr/>
            </a:pPr>
            <a:r>
              <a:rPr lang="es-CO" sz="2200" dirty="0">
                <a:solidFill>
                  <a:srgbClr val="101020"/>
                </a:solidFill>
                <a:latin typeface="Arial" panose="020B0604020202020204" pitchFamily="34" charset="0"/>
                <a:cs typeface="Arial" panose="020B0604020202020204" pitchFamily="34" charset="0"/>
              </a:rPr>
              <a:t>Las fórmulas para uso oral o enteral están suplementadas con cantidades suficientes de vitaminas, minerales y oligoelementos que cubren los requerimientos mínimos diarios del paciente al administrar una cantidad equivalente, en general, a 2000 Kcal/día, de acuerdo con las RDA.</a:t>
            </a:r>
          </a:p>
        </p:txBody>
      </p:sp>
    </p:spTree>
    <p:extLst>
      <p:ext uri="{BB962C8B-B14F-4D97-AF65-F5344CB8AC3E}">
        <p14:creationId xmlns:p14="http://schemas.microsoft.com/office/powerpoint/2010/main" val="1878555958"/>
      </p:ext>
    </p:extLst>
  </p:cSld>
  <p:clrMapOvr>
    <a:masterClrMapping/>
  </p:clrMapOvr>
  <p:transition spd="slow" advTm="6789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5">
            <a:extLst>
              <a:ext uri="{FF2B5EF4-FFF2-40B4-BE49-F238E27FC236}">
                <a16:creationId xmlns:a16="http://schemas.microsoft.com/office/drawing/2014/main" id="{A0CBE968-FF99-4DA4-88B5-E82AE48291BF}"/>
              </a:ext>
            </a:extLst>
          </p:cNvPr>
          <p:cNvSpPr>
            <a:spLocks noGrp="1" noChangeArrowheads="1"/>
          </p:cNvSpPr>
          <p:nvPr>
            <p:ph type="title"/>
          </p:nvPr>
        </p:nvSpPr>
        <p:spPr>
          <a:xfrm>
            <a:off x="1403229" y="307677"/>
            <a:ext cx="9144000" cy="1143000"/>
          </a:xfrm>
        </p:spPr>
        <p:txBody>
          <a:bodyPr/>
          <a:lstStyle/>
          <a:p>
            <a:pPr algn="ctr" eaLnBrk="1" hangingPunct="1"/>
            <a:r>
              <a:rPr lang="es-ES_tradnl"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Características físico-químicas</a:t>
            </a:r>
            <a:endParaRPr lang="en-U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52226" name="Rectangle 3">
            <a:extLst>
              <a:ext uri="{FF2B5EF4-FFF2-40B4-BE49-F238E27FC236}">
                <a16:creationId xmlns:a16="http://schemas.microsoft.com/office/drawing/2014/main" id="{54835830-55D0-4F77-9FBD-B56A6BD808B2}"/>
              </a:ext>
            </a:extLst>
          </p:cNvPr>
          <p:cNvSpPr>
            <a:spLocks noGrp="1" noChangeArrowheads="1"/>
          </p:cNvSpPr>
          <p:nvPr>
            <p:ph idx="1"/>
          </p:nvPr>
        </p:nvSpPr>
        <p:spPr>
          <a:xfrm>
            <a:off x="1908563" y="2365057"/>
            <a:ext cx="6172200" cy="3962400"/>
          </a:xfrm>
        </p:spPr>
        <p:txBody>
          <a:bodyPr>
            <a:normAutofit/>
          </a:bodyPr>
          <a:lstStyle/>
          <a:p>
            <a:pPr>
              <a:lnSpc>
                <a:spcPts val="2463"/>
              </a:lnSpc>
              <a:spcBef>
                <a:spcPct val="50000"/>
              </a:spcBef>
            </a:pPr>
            <a:r>
              <a:rPr lang="es-ES_tradnl" altLang="es-CO" sz="2400" dirty="0">
                <a:solidFill>
                  <a:srgbClr val="101020"/>
                </a:solidFill>
                <a:latin typeface="Arial" panose="020B0604020202020204" pitchFamily="34" charset="0"/>
                <a:cs typeface="Arial" panose="020B0604020202020204" pitchFamily="34" charset="0"/>
              </a:rPr>
              <a:t>Tolerancia</a:t>
            </a:r>
          </a:p>
          <a:p>
            <a:pPr>
              <a:lnSpc>
                <a:spcPts val="2463"/>
              </a:lnSpc>
              <a:spcBef>
                <a:spcPct val="50000"/>
              </a:spcBef>
            </a:pPr>
            <a:r>
              <a:rPr lang="es-ES_tradnl" altLang="es-CO" sz="2400" dirty="0">
                <a:solidFill>
                  <a:srgbClr val="101020"/>
                </a:solidFill>
                <a:latin typeface="Arial" panose="020B0604020202020204" pitchFamily="34" charset="0"/>
                <a:cs typeface="Arial" panose="020B0604020202020204" pitchFamily="34" charset="0"/>
              </a:rPr>
              <a:t>Estabilidad</a:t>
            </a:r>
          </a:p>
          <a:p>
            <a:pPr>
              <a:lnSpc>
                <a:spcPts val="2463"/>
              </a:lnSpc>
              <a:spcBef>
                <a:spcPct val="50000"/>
              </a:spcBef>
            </a:pPr>
            <a:r>
              <a:rPr lang="es-ES_tradnl" altLang="es-CO" sz="2400" dirty="0">
                <a:solidFill>
                  <a:srgbClr val="101020"/>
                </a:solidFill>
                <a:latin typeface="Arial" panose="020B0604020202020204" pitchFamily="34" charset="0"/>
                <a:cs typeface="Arial" panose="020B0604020202020204" pitchFamily="34" charset="0"/>
              </a:rPr>
              <a:t>Comportamiento ante variables: </a:t>
            </a:r>
          </a:p>
          <a:p>
            <a:pPr lvl="1">
              <a:lnSpc>
                <a:spcPts val="2463"/>
              </a:lnSpc>
              <a:spcBef>
                <a:spcPct val="50000"/>
              </a:spcBef>
            </a:pPr>
            <a:r>
              <a:rPr lang="es-ES_tradnl" altLang="es-CO" dirty="0">
                <a:solidFill>
                  <a:srgbClr val="101020"/>
                </a:solidFill>
                <a:latin typeface="Arial" panose="020B0604020202020204" pitchFamily="34" charset="0"/>
                <a:cs typeface="Arial" panose="020B0604020202020204" pitchFamily="34" charset="0"/>
              </a:rPr>
              <a:t>Físicas</a:t>
            </a:r>
          </a:p>
          <a:p>
            <a:pPr lvl="1">
              <a:lnSpc>
                <a:spcPts val="2463"/>
              </a:lnSpc>
              <a:spcBef>
                <a:spcPct val="50000"/>
              </a:spcBef>
            </a:pPr>
            <a:r>
              <a:rPr lang="es-ES_tradnl" altLang="es-CO" dirty="0">
                <a:solidFill>
                  <a:srgbClr val="101020"/>
                </a:solidFill>
                <a:latin typeface="Arial" panose="020B0604020202020204" pitchFamily="34" charset="0"/>
                <a:cs typeface="Arial" panose="020B0604020202020204" pitchFamily="34" charset="0"/>
              </a:rPr>
              <a:t>Químicas</a:t>
            </a:r>
          </a:p>
          <a:p>
            <a:pPr lvl="1">
              <a:lnSpc>
                <a:spcPts val="2463"/>
              </a:lnSpc>
              <a:spcBef>
                <a:spcPct val="50000"/>
              </a:spcBef>
            </a:pPr>
            <a:r>
              <a:rPr lang="es-ES_tradnl" altLang="es-CO" dirty="0">
                <a:solidFill>
                  <a:srgbClr val="101020"/>
                </a:solidFill>
                <a:latin typeface="Arial" panose="020B0604020202020204" pitchFamily="34" charset="0"/>
                <a:cs typeface="Arial" panose="020B0604020202020204" pitchFamily="34" charset="0"/>
              </a:rPr>
              <a:t>Microbiológicas</a:t>
            </a:r>
          </a:p>
        </p:txBody>
      </p:sp>
      <p:sp>
        <p:nvSpPr>
          <p:cNvPr id="5" name="Rectángulo redondeado 4">
            <a:extLst>
              <a:ext uri="{FF2B5EF4-FFF2-40B4-BE49-F238E27FC236}">
                <a16:creationId xmlns:a16="http://schemas.microsoft.com/office/drawing/2014/main" id="{6F94AB0C-507B-4C88-9284-04C418F59759}"/>
              </a:ext>
            </a:extLst>
          </p:cNvPr>
          <p:cNvSpPr/>
          <p:nvPr/>
        </p:nvSpPr>
        <p:spPr bwMode="auto">
          <a:xfrm>
            <a:off x="7128262" y="2833687"/>
            <a:ext cx="4017065" cy="2842494"/>
          </a:xfrm>
          <a:prstGeom prst="roundRect">
            <a:avLst/>
          </a:prstGeom>
          <a:ln>
            <a:solidFill>
              <a:srgbClr val="0070C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Osmolaridad</a:t>
            </a:r>
          </a:p>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Osmolalidad</a:t>
            </a:r>
          </a:p>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pH</a:t>
            </a:r>
          </a:p>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Viscosidad</a:t>
            </a:r>
          </a:p>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Tensión superficial</a:t>
            </a:r>
          </a:p>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Densidad</a:t>
            </a:r>
          </a:p>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Densidad energética</a:t>
            </a:r>
          </a:p>
          <a:p>
            <a:pPr marL="247650" indent="-139700">
              <a:buFont typeface="Arial" pitchFamily="34" charset="0"/>
              <a:buChar char="•"/>
              <a:defRPr/>
            </a:pPr>
            <a:r>
              <a:rPr lang="es-CO" sz="2000" dirty="0">
                <a:solidFill>
                  <a:srgbClr val="101020"/>
                </a:solidFill>
                <a:latin typeface="Arial" panose="020B0604020202020204" pitchFamily="34" charset="0"/>
                <a:ea typeface="MS PGothic" pitchFamily="34" charset="-128"/>
                <a:cs typeface="Arial" panose="020B0604020202020204" pitchFamily="34" charset="0"/>
              </a:rPr>
              <a:t>Carga renal de solutos</a:t>
            </a:r>
          </a:p>
        </p:txBody>
      </p:sp>
    </p:spTree>
    <p:extLst>
      <p:ext uri="{BB962C8B-B14F-4D97-AF65-F5344CB8AC3E}">
        <p14:creationId xmlns:p14="http://schemas.microsoft.com/office/powerpoint/2010/main" val="223262325"/>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D3F67-9D52-4C54-85DB-533655E4BEDA}"/>
              </a:ext>
            </a:extLst>
          </p:cNvPr>
          <p:cNvSpPr>
            <a:spLocks noGrp="1"/>
          </p:cNvSpPr>
          <p:nvPr>
            <p:ph type="title"/>
          </p:nvPr>
        </p:nvSpPr>
        <p:spPr>
          <a:xfrm>
            <a:off x="1649895" y="483034"/>
            <a:ext cx="8892209" cy="536022"/>
          </a:xfrm>
        </p:spPr>
        <p:txBody>
          <a:bodyPr>
            <a:norm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Clasificación de las fórmulas enterales</a:t>
            </a:r>
            <a:endParaRPr lang="es-CO" sz="3200" dirty="0">
              <a:solidFill>
                <a:srgbClr val="101020"/>
              </a:solidFill>
              <a:latin typeface="Arial" panose="020B0604020202020204" pitchFamily="34" charset="0"/>
              <a:cs typeface="Arial" panose="020B0604020202020204" pitchFamily="34" charset="0"/>
            </a:endParaRPr>
          </a:p>
        </p:txBody>
      </p:sp>
      <p:graphicFrame>
        <p:nvGraphicFramePr>
          <p:cNvPr id="7" name="Marcador de contenido 6">
            <a:extLst>
              <a:ext uri="{FF2B5EF4-FFF2-40B4-BE49-F238E27FC236}">
                <a16:creationId xmlns:a16="http://schemas.microsoft.com/office/drawing/2014/main" id="{AE3EF084-2BDF-4D35-8DB2-5837DB771B40}"/>
              </a:ext>
            </a:extLst>
          </p:cNvPr>
          <p:cNvGraphicFramePr>
            <a:graphicFrameLocks noGrp="1"/>
          </p:cNvGraphicFramePr>
          <p:nvPr>
            <p:ph idx="1"/>
            <p:extLst>
              <p:ext uri="{D42A27DB-BD31-4B8C-83A1-F6EECF244321}">
                <p14:modId xmlns:p14="http://schemas.microsoft.com/office/powerpoint/2010/main" val="1669590756"/>
              </p:ext>
            </p:extLst>
          </p:nvPr>
        </p:nvGraphicFramePr>
        <p:xfrm>
          <a:off x="2455590" y="1328738"/>
          <a:ext cx="7280819" cy="4977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555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Título">
            <a:extLst>
              <a:ext uri="{FF2B5EF4-FFF2-40B4-BE49-F238E27FC236}">
                <a16:creationId xmlns:a16="http://schemas.microsoft.com/office/drawing/2014/main" id="{BFA6E83E-61FB-43B8-A67D-94C075660940}"/>
              </a:ext>
            </a:extLst>
          </p:cNvPr>
          <p:cNvSpPr>
            <a:spLocks noGrp="1" noChangeArrowheads="1"/>
          </p:cNvSpPr>
          <p:nvPr>
            <p:ph type="title"/>
          </p:nvPr>
        </p:nvSpPr>
        <p:spPr>
          <a:xfrm>
            <a:off x="821635" y="365125"/>
            <a:ext cx="10532165" cy="760413"/>
          </a:xfrm>
        </p:spPr>
        <p:txBody>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Contenido proteico </a:t>
            </a:r>
          </a:p>
        </p:txBody>
      </p:sp>
      <p:sp>
        <p:nvSpPr>
          <p:cNvPr id="64515" name="3 Marcador de contenido">
            <a:extLst>
              <a:ext uri="{FF2B5EF4-FFF2-40B4-BE49-F238E27FC236}">
                <a16:creationId xmlns:a16="http://schemas.microsoft.com/office/drawing/2014/main" id="{D7723945-0ED5-4F09-A2E2-434A73DB95C0}"/>
              </a:ext>
            </a:extLst>
          </p:cNvPr>
          <p:cNvSpPr>
            <a:spLocks noGrp="1" noChangeArrowheads="1"/>
          </p:cNvSpPr>
          <p:nvPr>
            <p:ph idx="1"/>
          </p:nvPr>
        </p:nvSpPr>
        <p:spPr>
          <a:xfrm>
            <a:off x="4440237" y="1579051"/>
            <a:ext cx="3311525" cy="4464050"/>
          </a:xfrm>
        </p:spPr>
        <p:txBody>
          <a:bodyPr/>
          <a:lstStyle/>
          <a:p>
            <a:pPr>
              <a:lnSpc>
                <a:spcPct val="150000"/>
              </a:lnSpc>
              <a:buClrTx/>
              <a:buSzPct val="85000"/>
            </a:pPr>
            <a:r>
              <a:rPr lang="es-CO" altLang="es-CO" dirty="0">
                <a:solidFill>
                  <a:srgbClr val="101020"/>
                </a:solidFill>
                <a:latin typeface="Arial" panose="020B0604020202020204" pitchFamily="34" charset="0"/>
                <a:cs typeface="Arial" panose="020B0604020202020204" pitchFamily="34" charset="0"/>
              </a:rPr>
              <a:t>Normoproteicas</a:t>
            </a:r>
          </a:p>
          <a:p>
            <a:pPr lvl="1">
              <a:lnSpc>
                <a:spcPct val="150000"/>
              </a:lnSpc>
              <a:buClrTx/>
              <a:buSzPct val="85000"/>
            </a:pPr>
            <a:r>
              <a:rPr lang="es-CO" altLang="es-CO" sz="2800" dirty="0">
                <a:solidFill>
                  <a:srgbClr val="101020"/>
                </a:solidFill>
                <a:latin typeface="Arial" panose="020B0604020202020204" pitchFamily="34" charset="0"/>
                <a:cs typeface="Arial" panose="020B0604020202020204" pitchFamily="34" charset="0"/>
              </a:rPr>
              <a:t>12 – 18% VCT</a:t>
            </a:r>
          </a:p>
          <a:p>
            <a:pPr>
              <a:lnSpc>
                <a:spcPct val="150000"/>
              </a:lnSpc>
              <a:buClrTx/>
              <a:buSzPct val="85000"/>
            </a:pPr>
            <a:r>
              <a:rPr lang="es-CO" altLang="es-CO" dirty="0">
                <a:solidFill>
                  <a:srgbClr val="101020"/>
                </a:solidFill>
                <a:latin typeface="Arial" panose="020B0604020202020204" pitchFamily="34" charset="0"/>
                <a:cs typeface="Arial" panose="020B0604020202020204" pitchFamily="34" charset="0"/>
              </a:rPr>
              <a:t>Hiperproteicas</a:t>
            </a:r>
          </a:p>
          <a:p>
            <a:pPr lvl="1">
              <a:lnSpc>
                <a:spcPct val="150000"/>
              </a:lnSpc>
              <a:buClrTx/>
              <a:buSzPct val="85000"/>
            </a:pPr>
            <a:r>
              <a:rPr lang="es-CO" altLang="es-CO" sz="2800" dirty="0">
                <a:solidFill>
                  <a:srgbClr val="101020"/>
                </a:solidFill>
                <a:latin typeface="Arial" panose="020B0604020202020204" pitchFamily="34" charset="0"/>
                <a:cs typeface="Arial" panose="020B0604020202020204" pitchFamily="34" charset="0"/>
              </a:rPr>
              <a:t>&gt; 18 % VCT</a:t>
            </a:r>
          </a:p>
          <a:p>
            <a:pPr>
              <a:lnSpc>
                <a:spcPct val="150000"/>
              </a:lnSpc>
              <a:buClrTx/>
              <a:buSzPct val="85000"/>
            </a:pPr>
            <a:r>
              <a:rPr lang="es-CO" altLang="es-CO" dirty="0">
                <a:solidFill>
                  <a:srgbClr val="101020"/>
                </a:solidFill>
                <a:latin typeface="Arial" panose="020B0604020202020204" pitchFamily="34" charset="0"/>
                <a:cs typeface="Arial" panose="020B0604020202020204" pitchFamily="34" charset="0"/>
              </a:rPr>
              <a:t>Hipoproteicas</a:t>
            </a:r>
          </a:p>
          <a:p>
            <a:pPr lvl="1">
              <a:lnSpc>
                <a:spcPct val="150000"/>
              </a:lnSpc>
              <a:buClrTx/>
              <a:buSzPct val="85000"/>
            </a:pPr>
            <a:r>
              <a:rPr lang="es-CO" altLang="es-CO" sz="2800" dirty="0">
                <a:solidFill>
                  <a:srgbClr val="101020"/>
                </a:solidFill>
                <a:latin typeface="Arial" panose="020B0604020202020204" pitchFamily="34" charset="0"/>
                <a:cs typeface="Arial" panose="020B0604020202020204" pitchFamily="34" charset="0"/>
              </a:rPr>
              <a:t>&lt; 12 % VCT</a:t>
            </a:r>
          </a:p>
        </p:txBody>
      </p:sp>
    </p:spTree>
  </p:cSld>
  <p:clrMapOvr>
    <a:masterClrMapping/>
  </p:clrMapOvr>
  <p:transition advClick="0" advTm="64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2204DD-2204-4859-BBCA-CB47BF51077A}"/>
              </a:ext>
            </a:extLst>
          </p:cNvPr>
          <p:cNvSpPr>
            <a:spLocks noGrp="1" noChangeArrowheads="1"/>
          </p:cNvSpPr>
          <p:nvPr>
            <p:ph type="title"/>
          </p:nvPr>
        </p:nvSpPr>
        <p:spPr>
          <a:xfrm>
            <a:off x="1403229" y="343651"/>
            <a:ext cx="9144000" cy="706437"/>
          </a:xfrm>
        </p:spPr>
        <p:txBody>
          <a:bodyPr/>
          <a:lstStyle/>
          <a:p>
            <a:pPr algn="ctr"/>
            <a:r>
              <a:rPr lang="es-E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Densidad energética</a:t>
            </a:r>
          </a:p>
        </p:txBody>
      </p:sp>
      <p:graphicFrame>
        <p:nvGraphicFramePr>
          <p:cNvPr id="7" name="Group 29">
            <a:extLst>
              <a:ext uri="{FF2B5EF4-FFF2-40B4-BE49-F238E27FC236}">
                <a16:creationId xmlns:a16="http://schemas.microsoft.com/office/drawing/2014/main" id="{61582DBD-EFC3-4ADC-B026-AD7F08B516EE}"/>
              </a:ext>
            </a:extLst>
          </p:cNvPr>
          <p:cNvGraphicFramePr>
            <a:graphicFrameLocks/>
          </p:cNvGraphicFramePr>
          <p:nvPr>
            <p:extLst>
              <p:ext uri="{D42A27DB-BD31-4B8C-83A1-F6EECF244321}">
                <p14:modId xmlns:p14="http://schemas.microsoft.com/office/powerpoint/2010/main" val="3687511357"/>
              </p:ext>
            </p:extLst>
          </p:nvPr>
        </p:nvGraphicFramePr>
        <p:xfrm>
          <a:off x="1981200" y="1588264"/>
          <a:ext cx="8229600" cy="4105276"/>
        </p:xfrm>
        <a:graphic>
          <a:graphicData uri="http://schemas.openxmlformats.org/drawingml/2006/table">
            <a:tbl>
              <a:tblPr>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65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u="none" strike="noStrike" cap="none" normalizeH="0" baseline="0" dirty="0">
                          <a:ln>
                            <a:noFill/>
                          </a:ln>
                          <a:solidFill>
                            <a:schemeClr val="bg1"/>
                          </a:solidFill>
                          <a:effectLst/>
                          <a:latin typeface="Arial" panose="020B0604020202020204" pitchFamily="34" charset="0"/>
                          <a:cs typeface="Arial" panose="020B0604020202020204" pitchFamily="34" charset="0"/>
                        </a:rPr>
                        <a:t>Categorización</a:t>
                      </a:r>
                      <a:endParaRPr kumimoji="0" lang="es-ES" sz="2400" b="0" i="0" u="none" strike="noStrike" cap="none" normalizeH="0" baseline="0" dirty="0">
                        <a:ln>
                          <a:noFill/>
                        </a:ln>
                        <a:solidFill>
                          <a:schemeClr val="bg1"/>
                        </a:solidFill>
                        <a:effectLst/>
                        <a:latin typeface="Arial" panose="020B0604020202020204" pitchFamily="34" charset="0"/>
                        <a:ea typeface="MS PGothic" pitchFamily="34" charset="-128"/>
                        <a:cs typeface="Arial" panose="020B0604020202020204" pitchFamily="34" charset="0"/>
                      </a:endParaRPr>
                    </a:p>
                  </a:txBody>
                  <a:tcPr horzOverflow="overflow">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u="none" strike="noStrike" cap="none" normalizeH="0" baseline="0" dirty="0">
                          <a:ln>
                            <a:noFill/>
                          </a:ln>
                          <a:solidFill>
                            <a:schemeClr val="bg1"/>
                          </a:solidFill>
                          <a:effectLst/>
                          <a:latin typeface="Arial" panose="020B0604020202020204" pitchFamily="34" charset="0"/>
                          <a:cs typeface="Arial" panose="020B0604020202020204" pitchFamily="34" charset="0"/>
                        </a:rPr>
                        <a:t>Calorías/ml</a:t>
                      </a:r>
                      <a:endParaRPr kumimoji="0" lang="es-ES" sz="2400" b="0" i="0" u="none" strike="noStrike" cap="none" normalizeH="0" baseline="0" dirty="0">
                        <a:ln>
                          <a:noFill/>
                        </a:ln>
                        <a:solidFill>
                          <a:schemeClr val="bg1"/>
                        </a:solidFill>
                        <a:effectLst/>
                        <a:latin typeface="Arial" panose="020B0604020202020204" pitchFamily="34" charset="0"/>
                        <a:ea typeface="MS PGothic" pitchFamily="34" charset="-128"/>
                        <a:cs typeface="Arial" panose="020B0604020202020204" pitchFamily="34" charset="0"/>
                      </a:endParaRPr>
                    </a:p>
                  </a:txBody>
                  <a:tcPr horzOverflow="overflow">
                    <a:solidFill>
                      <a:srgbClr val="002060"/>
                    </a:solidFill>
                  </a:tcPr>
                </a:tc>
                <a:extLst>
                  <a:ext uri="{0D108BD9-81ED-4DB2-BD59-A6C34878D82A}">
                    <a16:rowId xmlns:a16="http://schemas.microsoft.com/office/drawing/2014/main" val="10000"/>
                  </a:ext>
                </a:extLst>
              </a:tr>
              <a:tr h="723900">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Acentuadamente hipocalórica</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&lt; 0.6</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extLst>
                  <a:ext uri="{0D108BD9-81ED-4DB2-BD59-A6C34878D82A}">
                    <a16:rowId xmlns:a16="http://schemas.microsoft.com/office/drawing/2014/main" val="10001"/>
                  </a:ext>
                </a:extLst>
              </a:tr>
              <a:tr h="663575">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Hipocalórica</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0.6 – 0.8</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extLst>
                  <a:ext uri="{0D108BD9-81ED-4DB2-BD59-A6C34878D82A}">
                    <a16:rowId xmlns:a16="http://schemas.microsoft.com/office/drawing/2014/main" val="10002"/>
                  </a:ext>
                </a:extLst>
              </a:tr>
              <a:tr h="663575">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Normocalórica</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0.9 – 1.2</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extLst>
                  <a:ext uri="{0D108BD9-81ED-4DB2-BD59-A6C34878D82A}">
                    <a16:rowId xmlns:a16="http://schemas.microsoft.com/office/drawing/2014/main" val="10003"/>
                  </a:ext>
                </a:extLst>
              </a:tr>
              <a:tr h="661988">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Hipercalórica</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1.3 – 1.5</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extLst>
                  <a:ext uri="{0D108BD9-81ED-4DB2-BD59-A6C34878D82A}">
                    <a16:rowId xmlns:a16="http://schemas.microsoft.com/office/drawing/2014/main" val="10004"/>
                  </a:ext>
                </a:extLst>
              </a:tr>
              <a:tr h="727075">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Acentuadamente </a:t>
                      </a:r>
                      <a:r>
                        <a:rPr kumimoji="0" lang="es-ES" sz="2200" u="none" strike="noStrike" cap="none" normalizeH="0" baseline="0" dirty="0" err="1">
                          <a:ln>
                            <a:noFill/>
                          </a:ln>
                          <a:solidFill>
                            <a:srgbClr val="101020"/>
                          </a:solidFill>
                          <a:effectLst/>
                          <a:latin typeface="Arial" panose="020B0604020202020204" pitchFamily="34" charset="0"/>
                          <a:cs typeface="Arial" panose="020B0604020202020204" pitchFamily="34" charset="0"/>
                        </a:rPr>
                        <a:t>hipercalórica</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tc>
                  <a:txBody>
                    <a:bodyPr/>
                    <a:lstStyle/>
                    <a:p>
                      <a:pPr marL="0" marR="0" lvl="0" indent="0" algn="ctr" defTabSz="914400" rtl="0" eaLnBrk="1" fontAlgn="base" latinLnBrk="0" hangingPunct="1">
                        <a:lnSpc>
                          <a:spcPts val="2475"/>
                        </a:lnSpc>
                        <a:spcBef>
                          <a:spcPct val="0"/>
                        </a:spcBef>
                        <a:spcAft>
                          <a:spcPct val="0"/>
                        </a:spcAft>
                        <a:buClrTx/>
                        <a:buSzTx/>
                        <a:buFontTx/>
                        <a:buNone/>
                        <a:tabLst/>
                      </a:pPr>
                      <a:r>
                        <a:rPr kumimoji="0" lang="es-ES" sz="2200" u="none" strike="noStrike" cap="none" normalizeH="0" baseline="0" dirty="0">
                          <a:ln>
                            <a:noFill/>
                          </a:ln>
                          <a:solidFill>
                            <a:srgbClr val="101020"/>
                          </a:solidFill>
                          <a:effectLst/>
                          <a:latin typeface="Arial" panose="020B0604020202020204" pitchFamily="34" charset="0"/>
                          <a:cs typeface="Arial" panose="020B0604020202020204" pitchFamily="34" charset="0"/>
                        </a:rPr>
                        <a:t>&gt; 1.5</a:t>
                      </a:r>
                      <a:endParaRPr kumimoji="0" lang="es-ES" sz="22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anchor="ctr" horzOverflow="overflow"/>
                </a:tc>
                <a:extLst>
                  <a:ext uri="{0D108BD9-81ED-4DB2-BD59-A6C34878D82A}">
                    <a16:rowId xmlns:a16="http://schemas.microsoft.com/office/drawing/2014/main" val="10005"/>
                  </a:ext>
                </a:extLst>
              </a:tr>
            </a:tbl>
          </a:graphicData>
        </a:graphic>
      </p:graphicFrame>
      <p:sp>
        <p:nvSpPr>
          <p:cNvPr id="10" name="Rectángulo 9">
            <a:extLst>
              <a:ext uri="{FF2B5EF4-FFF2-40B4-BE49-F238E27FC236}">
                <a16:creationId xmlns:a16="http://schemas.microsoft.com/office/drawing/2014/main" id="{F4B4766D-5FD3-4CCC-ABFC-B531E19781D8}"/>
              </a:ext>
            </a:extLst>
          </p:cNvPr>
          <p:cNvSpPr/>
          <p:nvPr/>
        </p:nvSpPr>
        <p:spPr>
          <a:xfrm>
            <a:off x="1981200" y="5884291"/>
            <a:ext cx="5897992" cy="461665"/>
          </a:xfrm>
          <a:prstGeom prst="rect">
            <a:avLst/>
          </a:prstGeom>
        </p:spPr>
        <p:txBody>
          <a:bodyPr wrap="square">
            <a:spAutoFit/>
          </a:bodyPr>
          <a:lstStyle/>
          <a:p>
            <a:pPr>
              <a:spcBef>
                <a:spcPct val="0"/>
              </a:spcBef>
            </a:pPr>
            <a:r>
              <a:rPr lang="es-ES" altLang="es-CO" sz="1200" b="1" i="1" dirty="0">
                <a:solidFill>
                  <a:schemeClr val="bg2">
                    <a:lumMod val="50000"/>
                  </a:schemeClr>
                </a:solidFill>
                <a:latin typeface="Arial Narrow" panose="020B0606020202030204" pitchFamily="34" charset="0"/>
              </a:rPr>
              <a:t>Baxter YC et al. Critérios de decisäo na sele</a:t>
            </a:r>
            <a:r>
              <a:rPr lang="az-Cyrl-AZ" altLang="es-CO" sz="1200" b="1" i="1" dirty="0">
                <a:solidFill>
                  <a:schemeClr val="bg2">
                    <a:lumMod val="50000"/>
                  </a:schemeClr>
                </a:solidFill>
                <a:latin typeface="Arial Narrow" panose="020B0606020202030204" pitchFamily="34" charset="0"/>
              </a:rPr>
              <a:t>ҫ</a:t>
            </a:r>
            <a:r>
              <a:rPr lang="es-ES" altLang="es-CO" sz="1200" b="1" i="1" dirty="0">
                <a:solidFill>
                  <a:schemeClr val="bg2">
                    <a:lumMod val="50000"/>
                  </a:schemeClr>
                </a:solidFill>
                <a:latin typeface="Arial Narrow" panose="020B0606020202030204" pitchFamily="34" charset="0"/>
              </a:rPr>
              <a:t>âo de dieta enterais. In: Waitzberg DL.</a:t>
            </a:r>
            <a:br>
              <a:rPr lang="es-ES" altLang="es-CO" sz="1200" b="1" i="1" dirty="0">
                <a:solidFill>
                  <a:schemeClr val="bg2">
                    <a:lumMod val="50000"/>
                  </a:schemeClr>
                </a:solidFill>
                <a:latin typeface="Arial Narrow" panose="020B0606020202030204" pitchFamily="34" charset="0"/>
              </a:rPr>
            </a:br>
            <a:r>
              <a:rPr lang="es-ES" altLang="es-CO" sz="1200" b="1" i="1" dirty="0">
                <a:solidFill>
                  <a:schemeClr val="bg2">
                    <a:lumMod val="50000"/>
                  </a:schemeClr>
                </a:solidFill>
                <a:latin typeface="Arial Narrow" panose="020B0606020202030204" pitchFamily="34" charset="0"/>
              </a:rPr>
              <a:t>Nutri</a:t>
            </a:r>
            <a:r>
              <a:rPr lang="az-Cyrl-AZ" altLang="es-CO" sz="1200" b="1" i="1" dirty="0">
                <a:solidFill>
                  <a:schemeClr val="bg2">
                    <a:lumMod val="50000"/>
                  </a:schemeClr>
                </a:solidFill>
                <a:latin typeface="Arial Narrow" panose="020B0606020202030204" pitchFamily="34" charset="0"/>
              </a:rPr>
              <a:t>ҫ</a:t>
            </a:r>
            <a:r>
              <a:rPr lang="es-ES" altLang="es-CO" sz="1200" b="1" i="1" dirty="0">
                <a:solidFill>
                  <a:schemeClr val="bg2">
                    <a:lumMod val="50000"/>
                  </a:schemeClr>
                </a:solidFill>
                <a:latin typeface="Arial Narrow" panose="020B0606020202030204" pitchFamily="34" charset="0"/>
              </a:rPr>
              <a:t>ao oral, enteral e parenteral na practice clinica. 3th ed Sao Paulo: Atheneu 2000</a:t>
            </a:r>
          </a:p>
        </p:txBody>
      </p:sp>
    </p:spTree>
    <p:extLst>
      <p:ext uri="{BB962C8B-B14F-4D97-AF65-F5344CB8AC3E}">
        <p14:creationId xmlns:p14="http://schemas.microsoft.com/office/powerpoint/2010/main" val="1846730109"/>
      </p:ext>
    </p:extLst>
  </p:cSld>
  <p:clrMapOvr>
    <a:masterClrMapping/>
  </p:clrMapOvr>
  <p:transition advClick="0" advTm="64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FCCD80AF-065D-4B4E-BD77-AD0EFF0B843B}"/>
              </a:ext>
            </a:extLst>
          </p:cNvPr>
          <p:cNvSpPr txBox="1">
            <a:spLocks noChangeArrowheads="1"/>
          </p:cNvSpPr>
          <p:nvPr/>
        </p:nvSpPr>
        <p:spPr>
          <a:xfrm>
            <a:off x="1981200" y="274638"/>
            <a:ext cx="8229600" cy="850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ltLang="es-CO" sz="3200" b="1" dirty="0" err="1">
                <a:solidFill>
                  <a:srgbClr val="101020"/>
                </a:solidFill>
                <a:latin typeface="Arial" panose="020B0604020202020204" pitchFamily="34" charset="0"/>
                <a:ea typeface="Tahoma" panose="020B0604030504040204" pitchFamily="34" charset="0"/>
                <a:cs typeface="Arial" panose="020B0604020202020204" pitchFamily="34" charset="0"/>
              </a:rPr>
              <a:t>Osmolaridad</a:t>
            </a:r>
            <a:endParaRPr lang="es-E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12" name="Group 30">
            <a:extLst>
              <a:ext uri="{FF2B5EF4-FFF2-40B4-BE49-F238E27FC236}">
                <a16:creationId xmlns:a16="http://schemas.microsoft.com/office/drawing/2014/main" id="{BDF597C3-EA36-4571-94F7-0EBDBFF8F897}"/>
              </a:ext>
            </a:extLst>
          </p:cNvPr>
          <p:cNvGraphicFramePr>
            <a:graphicFrameLocks/>
          </p:cNvGraphicFramePr>
          <p:nvPr>
            <p:extLst>
              <p:ext uri="{D42A27DB-BD31-4B8C-83A1-F6EECF244321}">
                <p14:modId xmlns:p14="http://schemas.microsoft.com/office/powerpoint/2010/main" val="856852531"/>
              </p:ext>
            </p:extLst>
          </p:nvPr>
        </p:nvGraphicFramePr>
        <p:xfrm>
          <a:off x="1992313" y="1473022"/>
          <a:ext cx="8229600" cy="4203699"/>
        </p:xfrm>
        <a:graphic>
          <a:graphicData uri="http://schemas.openxmlformats.org/drawingml/2006/table">
            <a:tbl>
              <a:tblPr>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970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u="none" strike="noStrike" cap="none" normalizeH="0" baseline="0" dirty="0">
                          <a:ln>
                            <a:noFill/>
                          </a:ln>
                          <a:solidFill>
                            <a:schemeClr val="bg1"/>
                          </a:solidFill>
                          <a:effectLst/>
                          <a:latin typeface="Arial" panose="020B0604020202020204" pitchFamily="34" charset="0"/>
                          <a:cs typeface="Arial" panose="020B0604020202020204" pitchFamily="34" charset="0"/>
                        </a:rPr>
                        <a:t>Categorización</a:t>
                      </a:r>
                      <a:endParaRPr kumimoji="0" lang="es-ES" sz="2400" b="0" i="0" u="none" strike="noStrike" cap="none" normalizeH="0" baseline="0" dirty="0">
                        <a:ln>
                          <a:noFill/>
                        </a:ln>
                        <a:solidFill>
                          <a:schemeClr val="bg1"/>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400" u="none" strike="noStrike" cap="none" normalizeH="0" baseline="0" dirty="0">
                          <a:ln>
                            <a:noFill/>
                          </a:ln>
                          <a:solidFill>
                            <a:schemeClr val="bg1"/>
                          </a:solidFill>
                          <a:effectLst/>
                          <a:latin typeface="Arial" panose="020B0604020202020204" pitchFamily="34" charset="0"/>
                          <a:cs typeface="Arial" panose="020B0604020202020204" pitchFamily="34" charset="0"/>
                        </a:rPr>
                        <a:t>mOsm/l de agua</a:t>
                      </a:r>
                      <a:endParaRPr kumimoji="0" lang="es-ES" sz="2400" b="0" i="0" u="none" strike="noStrike" cap="none" normalizeH="0" baseline="0" dirty="0">
                        <a:ln>
                          <a:noFill/>
                        </a:ln>
                        <a:solidFill>
                          <a:schemeClr val="bg1"/>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solidFill>
                      <a:srgbClr val="002060"/>
                    </a:solidFill>
                  </a:tcPr>
                </a:tc>
                <a:extLst>
                  <a:ext uri="{0D108BD9-81ED-4DB2-BD59-A6C34878D82A}">
                    <a16:rowId xmlns:a16="http://schemas.microsoft.com/office/drawing/2014/main" val="10000"/>
                  </a:ext>
                </a:extLst>
              </a:tr>
              <a:tr h="693842">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Hipotónica</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280 – 300</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extLst>
                  <a:ext uri="{0D108BD9-81ED-4DB2-BD59-A6C34878D82A}">
                    <a16:rowId xmlns:a16="http://schemas.microsoft.com/office/drawing/2014/main" val="10001"/>
                  </a:ext>
                </a:extLst>
              </a:tr>
              <a:tr h="697018">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Isotónica</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300 – 350</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extLst>
                  <a:ext uri="{0D108BD9-81ED-4DB2-BD59-A6C34878D82A}">
                    <a16:rowId xmlns:a16="http://schemas.microsoft.com/office/drawing/2014/main" val="10002"/>
                  </a:ext>
                </a:extLst>
              </a:tr>
              <a:tr h="695430">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Levemente hipertónica</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350 – 550</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extLst>
                  <a:ext uri="{0D108BD9-81ED-4DB2-BD59-A6C34878D82A}">
                    <a16:rowId xmlns:a16="http://schemas.microsoft.com/office/drawing/2014/main" val="10003"/>
                  </a:ext>
                </a:extLst>
              </a:tr>
              <a:tr h="693842">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Hipertónica</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550 - 750</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extLst>
                  <a:ext uri="{0D108BD9-81ED-4DB2-BD59-A6C34878D82A}">
                    <a16:rowId xmlns:a16="http://schemas.microsoft.com/office/drawing/2014/main" val="10004"/>
                  </a:ext>
                </a:extLst>
              </a:tr>
              <a:tr h="726549">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Acentuadamente hipertónica</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tc>
                  <a:txBody>
                    <a:bodyPr/>
                    <a:lstStyle/>
                    <a:p>
                      <a:pPr marL="0" marR="0" lvl="0" indent="-420688" algn="ctr" defTabSz="914400" rtl="0" eaLnBrk="1" fontAlgn="base" latinLnBrk="0" hangingPunct="1">
                        <a:lnSpc>
                          <a:spcPts val="2475"/>
                        </a:lnSpc>
                        <a:spcBef>
                          <a:spcPts val="1800"/>
                        </a:spcBef>
                        <a:spcAft>
                          <a:spcPts val="3000"/>
                        </a:spcAft>
                        <a:buClrTx/>
                        <a:buSzTx/>
                        <a:buFontTx/>
                        <a:buNone/>
                        <a:tabLst/>
                      </a:pPr>
                      <a:r>
                        <a:rPr kumimoji="0" lang="es-ES" sz="2400" u="none" strike="noStrike" cap="none" normalizeH="0" baseline="0" dirty="0">
                          <a:ln>
                            <a:noFill/>
                          </a:ln>
                          <a:solidFill>
                            <a:srgbClr val="101020"/>
                          </a:solidFill>
                          <a:effectLst/>
                          <a:latin typeface="Arial" panose="020B0604020202020204" pitchFamily="34" charset="0"/>
                          <a:cs typeface="Arial" panose="020B0604020202020204" pitchFamily="34" charset="0"/>
                        </a:rPr>
                        <a:t>&gt; 750</a:t>
                      </a:r>
                      <a:endParaRPr kumimoji="0" lang="es-ES" sz="2400" b="0" i="0" u="none" strike="noStrike" cap="none" normalizeH="0" baseline="0" dirty="0">
                        <a:ln>
                          <a:noFill/>
                        </a:ln>
                        <a:solidFill>
                          <a:srgbClr val="101020"/>
                        </a:solidFill>
                        <a:effectLst/>
                        <a:latin typeface="Arial" panose="020B0604020202020204" pitchFamily="34" charset="0"/>
                        <a:ea typeface="MS PGothic" pitchFamily="34" charset="-128"/>
                        <a:cs typeface="Arial" panose="020B0604020202020204" pitchFamily="34" charset="0"/>
                      </a:endParaRPr>
                    </a:p>
                  </a:txBody>
                  <a:tcPr marT="45727" marB="45727" anchor="ctr" horzOverflow="overflow"/>
                </a:tc>
                <a:extLst>
                  <a:ext uri="{0D108BD9-81ED-4DB2-BD59-A6C34878D82A}">
                    <a16:rowId xmlns:a16="http://schemas.microsoft.com/office/drawing/2014/main" val="10005"/>
                  </a:ext>
                </a:extLst>
              </a:tr>
            </a:tbl>
          </a:graphicData>
        </a:graphic>
      </p:graphicFrame>
      <p:sp>
        <p:nvSpPr>
          <p:cNvPr id="15" name="Rectángulo 14">
            <a:extLst>
              <a:ext uri="{FF2B5EF4-FFF2-40B4-BE49-F238E27FC236}">
                <a16:creationId xmlns:a16="http://schemas.microsoft.com/office/drawing/2014/main" id="{1631D235-74F9-429C-81E8-0A662E22238D}"/>
              </a:ext>
            </a:extLst>
          </p:cNvPr>
          <p:cNvSpPr/>
          <p:nvPr/>
        </p:nvSpPr>
        <p:spPr>
          <a:xfrm>
            <a:off x="1992313" y="5860736"/>
            <a:ext cx="11980433" cy="430887"/>
          </a:xfrm>
          <a:prstGeom prst="rect">
            <a:avLst/>
          </a:prstGeom>
        </p:spPr>
        <p:txBody>
          <a:bodyPr wrap="square">
            <a:spAutoFit/>
          </a:bodyPr>
          <a:lstStyle/>
          <a:p>
            <a:pPr>
              <a:spcBef>
                <a:spcPct val="0"/>
              </a:spcBef>
            </a:pPr>
            <a:r>
              <a:rPr lang="es-ES" altLang="es-CO" sz="1050" b="1" i="1" dirty="0">
                <a:solidFill>
                  <a:schemeClr val="bg2">
                    <a:lumMod val="50000"/>
                  </a:schemeClr>
                </a:solidFill>
                <a:latin typeface="Arial Narrow" panose="020B0606020202030204" pitchFamily="34" charset="0"/>
              </a:rPr>
              <a:t>Baxter YC et al. Critérios de decisäo na sele</a:t>
            </a:r>
            <a:r>
              <a:rPr lang="az-Cyrl-AZ" altLang="es-CO" sz="1050" b="1" i="1" dirty="0">
                <a:solidFill>
                  <a:schemeClr val="bg2">
                    <a:lumMod val="50000"/>
                  </a:schemeClr>
                </a:solidFill>
                <a:latin typeface="Arial Narrow" panose="020B0606020202030204" pitchFamily="34" charset="0"/>
              </a:rPr>
              <a:t>ҫ</a:t>
            </a:r>
            <a:r>
              <a:rPr lang="es-ES" altLang="es-CO" sz="1050" b="1" i="1" dirty="0">
                <a:solidFill>
                  <a:schemeClr val="bg2">
                    <a:lumMod val="50000"/>
                  </a:schemeClr>
                </a:solidFill>
                <a:latin typeface="Arial Narrow" panose="020B0606020202030204" pitchFamily="34" charset="0"/>
              </a:rPr>
              <a:t>âo de dieta enterais. In: Waitzberg DL.</a:t>
            </a:r>
            <a:br>
              <a:rPr lang="es-ES" altLang="es-CO" sz="1050" b="1" i="1" dirty="0">
                <a:solidFill>
                  <a:schemeClr val="bg2">
                    <a:lumMod val="50000"/>
                  </a:schemeClr>
                </a:solidFill>
                <a:latin typeface="Arial Narrow" panose="020B0606020202030204" pitchFamily="34" charset="0"/>
              </a:rPr>
            </a:br>
            <a:r>
              <a:rPr lang="es-ES" altLang="es-CO" sz="1050" b="1" i="1" dirty="0">
                <a:solidFill>
                  <a:schemeClr val="bg2">
                    <a:lumMod val="50000"/>
                  </a:schemeClr>
                </a:solidFill>
                <a:latin typeface="Arial Narrow" panose="020B0606020202030204" pitchFamily="34" charset="0"/>
              </a:rPr>
              <a:t>Nutri</a:t>
            </a:r>
            <a:r>
              <a:rPr lang="az-Cyrl-AZ" altLang="es-CO" sz="1050" b="1" i="1" dirty="0">
                <a:solidFill>
                  <a:schemeClr val="bg2">
                    <a:lumMod val="50000"/>
                  </a:schemeClr>
                </a:solidFill>
                <a:latin typeface="Arial Narrow" panose="020B0606020202030204" pitchFamily="34" charset="0"/>
              </a:rPr>
              <a:t>ҫ</a:t>
            </a:r>
            <a:r>
              <a:rPr lang="es-ES" altLang="es-CO" sz="1050" b="1" i="1" dirty="0">
                <a:solidFill>
                  <a:schemeClr val="bg2">
                    <a:lumMod val="50000"/>
                  </a:schemeClr>
                </a:solidFill>
                <a:latin typeface="Arial Narrow" panose="020B0606020202030204" pitchFamily="34" charset="0"/>
              </a:rPr>
              <a:t>ao oral, enteral e parenteral na practice clinica. 3th ed Sao Paulo: Atheneu 2000</a:t>
            </a:r>
          </a:p>
        </p:txBody>
      </p:sp>
    </p:spTree>
    <p:extLst>
      <p:ext uri="{BB962C8B-B14F-4D97-AF65-F5344CB8AC3E}">
        <p14:creationId xmlns:p14="http://schemas.microsoft.com/office/powerpoint/2010/main" val="1904420137"/>
      </p:ext>
    </p:extLst>
  </p:cSld>
  <p:clrMapOvr>
    <a:masterClrMapping/>
  </p:clrMapOvr>
  <p:transition advClick="0" advTm="64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9CAF2-1228-4275-97F7-7BB1C76AC5D5}"/>
              </a:ext>
            </a:extLst>
          </p:cNvPr>
          <p:cNvSpPr>
            <a:spLocks noGrp="1"/>
          </p:cNvSpPr>
          <p:nvPr>
            <p:ph type="title"/>
          </p:nvPr>
        </p:nvSpPr>
        <p:spPr>
          <a:xfrm>
            <a:off x="838200" y="343847"/>
            <a:ext cx="10515600" cy="1325563"/>
          </a:xfrm>
        </p:spPr>
        <p:txBody>
          <a:bodyPr>
            <a:normAutofit/>
          </a:bodyPr>
          <a:lstStyle/>
          <a:p>
            <a:pPr algn="ctr"/>
            <a:r>
              <a:rPr lang="es-ES" sz="3200" b="1" dirty="0">
                <a:latin typeface="Arial" panose="020B0604020202020204" pitchFamily="34" charset="0"/>
                <a:ea typeface="Tahoma" panose="020B0604030504040204" pitchFamily="34" charset="0"/>
                <a:cs typeface="Arial" panose="020B0604020202020204" pitchFamily="34" charset="0"/>
              </a:rPr>
              <a:t>Fórmula Enteral </a:t>
            </a:r>
            <a:endParaRPr lang="es-CO" sz="3200" b="1" dirty="0">
              <a:latin typeface="Arial" panose="020B0604020202020204" pitchFamily="34" charset="0"/>
              <a:ea typeface="Tahoma" panose="020B060403050404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FF7F5C21-40B9-4552-8B19-1E0C5B18BEAF}"/>
              </a:ext>
            </a:extLst>
          </p:cNvPr>
          <p:cNvSpPr>
            <a:spLocks noGrp="1"/>
          </p:cNvSpPr>
          <p:nvPr>
            <p:ph idx="1"/>
          </p:nvPr>
        </p:nvSpPr>
        <p:spPr>
          <a:xfrm>
            <a:off x="1301391" y="2795899"/>
            <a:ext cx="9589217" cy="1056643"/>
          </a:xfrm>
        </p:spPr>
        <p:txBody>
          <a:bodyPr>
            <a:normAutofit/>
          </a:bodyPr>
          <a:lstStyle/>
          <a:p>
            <a:pPr marL="0" indent="0" algn="ctr">
              <a:buNone/>
            </a:pPr>
            <a:r>
              <a:rPr lang="es-419" sz="2600" dirty="0">
                <a:solidFill>
                  <a:srgbClr val="101020"/>
                </a:solidFill>
                <a:latin typeface="Arial" panose="020B0604020202020204" pitchFamily="34" charset="0"/>
                <a:cs typeface="Arial" panose="020B0604020202020204" pitchFamily="34" charset="0"/>
              </a:rPr>
              <a:t>Mezcla de nutrientes definidos que cubra los requerimientos de macro y micronutrientes del paciente.</a:t>
            </a:r>
          </a:p>
        </p:txBody>
      </p:sp>
      <p:sp>
        <p:nvSpPr>
          <p:cNvPr id="4" name="Rectángulo 3">
            <a:extLst>
              <a:ext uri="{FF2B5EF4-FFF2-40B4-BE49-F238E27FC236}">
                <a16:creationId xmlns:a16="http://schemas.microsoft.com/office/drawing/2014/main" id="{2BBA291F-41BD-4330-B8C1-2FDE853E61BA}"/>
              </a:ext>
            </a:extLst>
          </p:cNvPr>
          <p:cNvSpPr/>
          <p:nvPr/>
        </p:nvSpPr>
        <p:spPr>
          <a:xfrm>
            <a:off x="1669333" y="5349875"/>
            <a:ext cx="5943600" cy="259238"/>
          </a:xfrm>
          <a:prstGeom prst="rect">
            <a:avLst/>
          </a:prstGeom>
        </p:spPr>
        <p:txBody>
          <a:bodyPr wrap="square">
            <a:spAutoFit/>
          </a:bodyPr>
          <a:lstStyle/>
          <a:p>
            <a:pPr>
              <a:lnSpc>
                <a:spcPct val="120000"/>
              </a:lnSpc>
            </a:pPr>
            <a:r>
              <a:rPr lang="en-US" sz="1000" b="1" i="1" dirty="0">
                <a:solidFill>
                  <a:schemeClr val="bg2">
                    <a:lumMod val="50000"/>
                  </a:schemeClr>
                </a:solidFill>
                <a:latin typeface="Arial Narrow" pitchFamily="34" charset="0"/>
              </a:rPr>
              <a:t>A.S.P.E.N.  JPEN.2009</a:t>
            </a:r>
            <a:endParaRPr lang="es-CO" sz="1000" b="1" i="1" dirty="0">
              <a:solidFill>
                <a:schemeClr val="bg2">
                  <a:lumMod val="50000"/>
                </a:schemeClr>
              </a:solidFill>
              <a:latin typeface="Arial Narrow" pitchFamily="34" charset="0"/>
            </a:endParaRPr>
          </a:p>
        </p:txBody>
      </p:sp>
    </p:spTree>
    <p:extLst>
      <p:ext uri="{BB962C8B-B14F-4D97-AF65-F5344CB8AC3E}">
        <p14:creationId xmlns:p14="http://schemas.microsoft.com/office/powerpoint/2010/main" val="86347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Título">
            <a:extLst>
              <a:ext uri="{FF2B5EF4-FFF2-40B4-BE49-F238E27FC236}">
                <a16:creationId xmlns:a16="http://schemas.microsoft.com/office/drawing/2014/main" id="{F5EED574-8573-453F-A084-6C43523A0290}"/>
              </a:ext>
            </a:extLst>
          </p:cNvPr>
          <p:cNvSpPr>
            <a:spLocks noGrp="1" noChangeArrowheads="1"/>
          </p:cNvSpPr>
          <p:nvPr>
            <p:ph type="title"/>
          </p:nvPr>
        </p:nvSpPr>
        <p:spPr>
          <a:xfrm>
            <a:off x="544902" y="276076"/>
            <a:ext cx="10515600" cy="976313"/>
          </a:xfrm>
        </p:spPr>
        <p:txBody>
          <a:bodyPr>
            <a:normAutofit/>
          </a:bodyPr>
          <a:lstStyle/>
          <a:p>
            <a:pPr algn="ctr"/>
            <a:r>
              <a:rPr lang="es-CO"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Complejidad de nutrientes</a:t>
            </a:r>
          </a:p>
        </p:txBody>
      </p:sp>
      <p:sp>
        <p:nvSpPr>
          <p:cNvPr id="33795" name="Rectangle 4">
            <a:extLst>
              <a:ext uri="{FF2B5EF4-FFF2-40B4-BE49-F238E27FC236}">
                <a16:creationId xmlns:a16="http://schemas.microsoft.com/office/drawing/2014/main" id="{C1F83F53-2EDF-458E-A58D-CBCE90FC342E}"/>
              </a:ext>
            </a:extLst>
          </p:cNvPr>
          <p:cNvSpPr>
            <a:spLocks noChangeArrowheads="1"/>
          </p:cNvSpPr>
          <p:nvPr/>
        </p:nvSpPr>
        <p:spPr bwMode="auto">
          <a:xfrm>
            <a:off x="3791745" y="4243606"/>
            <a:ext cx="2519685" cy="72008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s-ES_tradnl" sz="2800" b="1" dirty="0">
                <a:solidFill>
                  <a:srgbClr val="101020"/>
                </a:solidFill>
                <a:latin typeface="Arial" panose="020B0604020202020204" pitchFamily="34" charset="0"/>
                <a:cs typeface="Arial" panose="020B0604020202020204" pitchFamily="34" charset="0"/>
              </a:rPr>
              <a:t>Modulares</a:t>
            </a:r>
          </a:p>
        </p:txBody>
      </p:sp>
      <p:sp>
        <p:nvSpPr>
          <p:cNvPr id="7" name="Rectangle 7">
            <a:extLst>
              <a:ext uri="{FF2B5EF4-FFF2-40B4-BE49-F238E27FC236}">
                <a16:creationId xmlns:a16="http://schemas.microsoft.com/office/drawing/2014/main" id="{E7C3DFCA-710F-4D78-A3DF-2CD208E6B8E7}"/>
              </a:ext>
            </a:extLst>
          </p:cNvPr>
          <p:cNvSpPr>
            <a:spLocks noChangeArrowheads="1"/>
          </p:cNvSpPr>
          <p:nvPr/>
        </p:nvSpPr>
        <p:spPr bwMode="auto">
          <a:xfrm>
            <a:off x="5375275" y="2139350"/>
            <a:ext cx="1968500" cy="1168400"/>
          </a:xfrm>
          <a:prstGeom prst="rect">
            <a:avLst/>
          </a:prstGeom>
          <a:noFill/>
          <a:ln>
            <a:noFill/>
            <a:headEnd/>
            <a:tailEnd/>
          </a:ln>
        </p:spPr>
        <p:style>
          <a:lnRef idx="2">
            <a:schemeClr val="accent6"/>
          </a:lnRef>
          <a:fillRef idx="1">
            <a:schemeClr val="lt1"/>
          </a:fillRef>
          <a:effectRef idx="0">
            <a:schemeClr val="accent6"/>
          </a:effectRef>
          <a:fontRef idx="minor">
            <a:schemeClr val="dk1"/>
          </a:fontRef>
        </p:style>
        <p:txBody>
          <a:bodyPr wrap="none" anchor="ctr"/>
          <a:lstStyle/>
          <a:p>
            <a:pPr>
              <a:lnSpc>
                <a:spcPts val="2875"/>
              </a:lnSpc>
              <a:spcBef>
                <a:spcPts val="1200"/>
              </a:spcBef>
              <a:defRPr/>
            </a:pPr>
            <a:r>
              <a:rPr lang="es-ES_tradnl" sz="2400" dirty="0">
                <a:solidFill>
                  <a:srgbClr val="101020"/>
                </a:solidFill>
                <a:latin typeface="Arial" panose="020B0604020202020204" pitchFamily="34" charset="0"/>
                <a:ea typeface="MS PGothic" pitchFamily="34" charset="-128"/>
                <a:cs typeface="Arial" panose="020B0604020202020204" pitchFamily="34" charset="0"/>
              </a:rPr>
              <a:t>Poliméricas</a:t>
            </a:r>
          </a:p>
          <a:p>
            <a:pPr>
              <a:lnSpc>
                <a:spcPts val="2875"/>
              </a:lnSpc>
              <a:spcBef>
                <a:spcPts val="1200"/>
              </a:spcBef>
              <a:defRPr/>
            </a:pPr>
            <a:r>
              <a:rPr lang="es-ES_tradnl" sz="2400" dirty="0">
                <a:solidFill>
                  <a:srgbClr val="101020"/>
                </a:solidFill>
                <a:latin typeface="Arial" panose="020B0604020202020204" pitchFamily="34" charset="0"/>
                <a:ea typeface="MS PGothic" pitchFamily="34" charset="-128"/>
                <a:cs typeface="Arial" panose="020B0604020202020204" pitchFamily="34" charset="0"/>
              </a:rPr>
              <a:t>Oligoméricas</a:t>
            </a:r>
          </a:p>
          <a:p>
            <a:pPr>
              <a:defRPr/>
            </a:pPr>
            <a:endParaRPr lang="es-ES_tradnl" dirty="0">
              <a:solidFill>
                <a:srgbClr val="101020"/>
              </a:solidFill>
              <a:latin typeface="Arial" panose="020B0604020202020204" pitchFamily="34" charset="0"/>
              <a:ea typeface="MS PGothic" pitchFamily="34" charset="-128"/>
              <a:cs typeface="Arial" panose="020B0604020202020204" pitchFamily="34" charset="0"/>
            </a:endParaRPr>
          </a:p>
        </p:txBody>
      </p:sp>
      <p:sp>
        <p:nvSpPr>
          <p:cNvPr id="66567" name="Rectangle 10">
            <a:extLst>
              <a:ext uri="{FF2B5EF4-FFF2-40B4-BE49-F238E27FC236}">
                <a16:creationId xmlns:a16="http://schemas.microsoft.com/office/drawing/2014/main" id="{78FD9321-827F-4CF3-BA16-F4E4B668CFE0}"/>
              </a:ext>
            </a:extLst>
          </p:cNvPr>
          <p:cNvSpPr>
            <a:spLocks noChangeArrowheads="1"/>
          </p:cNvSpPr>
          <p:nvPr/>
        </p:nvSpPr>
        <p:spPr bwMode="auto">
          <a:xfrm>
            <a:off x="6959600" y="3595088"/>
            <a:ext cx="2209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a:spcBef>
                <a:spcPct val="0"/>
              </a:spcBef>
              <a:buClrTx/>
              <a:buSzTx/>
              <a:buFontTx/>
              <a:buNone/>
            </a:pPr>
            <a:r>
              <a:rPr lang="es-ES_tradnl" altLang="es-CO" sz="2400" dirty="0">
                <a:solidFill>
                  <a:srgbClr val="101020"/>
                </a:solidFill>
              </a:rPr>
              <a:t>Carbohidratos</a:t>
            </a:r>
          </a:p>
        </p:txBody>
      </p:sp>
      <p:sp>
        <p:nvSpPr>
          <p:cNvPr id="2" name="Rectangle 3">
            <a:extLst>
              <a:ext uri="{FF2B5EF4-FFF2-40B4-BE49-F238E27FC236}">
                <a16:creationId xmlns:a16="http://schemas.microsoft.com/office/drawing/2014/main" id="{44528056-2351-4569-8AF9-F5820A4A5057}"/>
              </a:ext>
            </a:extLst>
          </p:cNvPr>
          <p:cNvSpPr>
            <a:spLocks noChangeArrowheads="1"/>
          </p:cNvSpPr>
          <p:nvPr/>
        </p:nvSpPr>
        <p:spPr bwMode="auto">
          <a:xfrm>
            <a:off x="2352304" y="2443406"/>
            <a:ext cx="2375545" cy="68336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s-ES_tradnl" sz="2800" b="1" dirty="0">
                <a:solidFill>
                  <a:srgbClr val="101020"/>
                </a:solidFill>
                <a:latin typeface="Arial" panose="020B0604020202020204" pitchFamily="34" charset="0"/>
                <a:cs typeface="Arial" panose="020B0604020202020204" pitchFamily="34" charset="0"/>
              </a:rPr>
              <a:t>Completas</a:t>
            </a:r>
          </a:p>
        </p:txBody>
      </p:sp>
      <p:sp>
        <p:nvSpPr>
          <p:cNvPr id="66571" name="Rectangle 10">
            <a:extLst>
              <a:ext uri="{FF2B5EF4-FFF2-40B4-BE49-F238E27FC236}">
                <a16:creationId xmlns:a16="http://schemas.microsoft.com/office/drawing/2014/main" id="{AD5167D6-4C72-46FC-9FCF-82327D2B8497}"/>
              </a:ext>
            </a:extLst>
          </p:cNvPr>
          <p:cNvSpPr>
            <a:spLocks noChangeArrowheads="1"/>
          </p:cNvSpPr>
          <p:nvPr/>
        </p:nvSpPr>
        <p:spPr bwMode="auto">
          <a:xfrm>
            <a:off x="6959601" y="4026889"/>
            <a:ext cx="1584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a:spcBef>
                <a:spcPct val="0"/>
              </a:spcBef>
              <a:buClrTx/>
              <a:buSzTx/>
              <a:buFontTx/>
              <a:buNone/>
            </a:pPr>
            <a:r>
              <a:rPr lang="es-ES_tradnl" altLang="es-CO" sz="2400" b="1" dirty="0">
                <a:solidFill>
                  <a:srgbClr val="101020"/>
                </a:solidFill>
              </a:rPr>
              <a:t> </a:t>
            </a:r>
            <a:r>
              <a:rPr lang="es-ES_tradnl" altLang="es-CO" sz="2400" dirty="0">
                <a:solidFill>
                  <a:srgbClr val="101020"/>
                </a:solidFill>
              </a:rPr>
              <a:t>Proteínas</a:t>
            </a:r>
          </a:p>
        </p:txBody>
      </p:sp>
      <p:sp>
        <p:nvSpPr>
          <p:cNvPr id="66572" name="Rectangle 10">
            <a:extLst>
              <a:ext uri="{FF2B5EF4-FFF2-40B4-BE49-F238E27FC236}">
                <a16:creationId xmlns:a16="http://schemas.microsoft.com/office/drawing/2014/main" id="{E9A21B44-3883-45E0-BA46-67F57774EC2F}"/>
              </a:ext>
            </a:extLst>
          </p:cNvPr>
          <p:cNvSpPr>
            <a:spLocks noChangeArrowheads="1"/>
          </p:cNvSpPr>
          <p:nvPr/>
        </p:nvSpPr>
        <p:spPr bwMode="auto">
          <a:xfrm>
            <a:off x="7004050" y="4460276"/>
            <a:ext cx="11525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a:spcBef>
                <a:spcPct val="0"/>
              </a:spcBef>
              <a:buClrTx/>
              <a:buSzTx/>
              <a:buFontTx/>
              <a:buNone/>
            </a:pPr>
            <a:r>
              <a:rPr lang="es-ES_tradnl" altLang="es-CO" sz="2400" b="1" dirty="0">
                <a:solidFill>
                  <a:srgbClr val="101020"/>
                </a:solidFill>
              </a:rPr>
              <a:t>  </a:t>
            </a:r>
            <a:r>
              <a:rPr lang="es-ES_tradnl" altLang="es-CO" sz="2400" dirty="0">
                <a:solidFill>
                  <a:srgbClr val="101020"/>
                </a:solidFill>
              </a:rPr>
              <a:t>Lípidos</a:t>
            </a:r>
          </a:p>
        </p:txBody>
      </p:sp>
      <p:sp>
        <p:nvSpPr>
          <p:cNvPr id="66573" name="Rectangle 10">
            <a:extLst>
              <a:ext uri="{FF2B5EF4-FFF2-40B4-BE49-F238E27FC236}">
                <a16:creationId xmlns:a16="http://schemas.microsoft.com/office/drawing/2014/main" id="{8A8D78C9-FA08-4A53-B372-DCE220CDF34C}"/>
              </a:ext>
            </a:extLst>
          </p:cNvPr>
          <p:cNvSpPr>
            <a:spLocks noChangeArrowheads="1"/>
          </p:cNvSpPr>
          <p:nvPr/>
        </p:nvSpPr>
        <p:spPr bwMode="auto">
          <a:xfrm>
            <a:off x="6886575" y="4892869"/>
            <a:ext cx="30972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buSzTx/>
              <a:buFontTx/>
              <a:buNone/>
            </a:pPr>
            <a:r>
              <a:rPr lang="es-ES_tradnl" altLang="es-CO" sz="2400" b="1" dirty="0">
                <a:solidFill>
                  <a:srgbClr val="101020"/>
                </a:solidFill>
              </a:rPr>
              <a:t>  </a:t>
            </a:r>
            <a:r>
              <a:rPr lang="es-ES_tradnl" altLang="es-CO" sz="2400" dirty="0">
                <a:solidFill>
                  <a:srgbClr val="101020"/>
                </a:solidFill>
              </a:rPr>
              <a:t>Vitaminas - Minerales</a:t>
            </a:r>
          </a:p>
        </p:txBody>
      </p:sp>
      <p:sp>
        <p:nvSpPr>
          <p:cNvPr id="15" name="14 Abrir corchete">
            <a:extLst>
              <a:ext uri="{FF2B5EF4-FFF2-40B4-BE49-F238E27FC236}">
                <a16:creationId xmlns:a16="http://schemas.microsoft.com/office/drawing/2014/main" id="{EB6277A5-0427-4EB7-8C50-66BADE9CD97C}"/>
              </a:ext>
            </a:extLst>
          </p:cNvPr>
          <p:cNvSpPr>
            <a:spLocks/>
          </p:cNvSpPr>
          <p:nvPr/>
        </p:nvSpPr>
        <p:spPr bwMode="auto">
          <a:xfrm>
            <a:off x="5159376" y="1867888"/>
            <a:ext cx="360363" cy="1655762"/>
          </a:xfrm>
          <a:prstGeom prst="leftBracket">
            <a:avLst>
              <a:gd name="adj" fmla="val 8317"/>
            </a:avLst>
          </a:prstGeom>
          <a:noFill/>
          <a:ln w="25400">
            <a:solidFill>
              <a:schemeClr val="tx2">
                <a:lumMod val="75000"/>
              </a:schemeClr>
            </a:solidFill>
            <a:round/>
            <a:headEnd/>
            <a:tailEnd/>
          </a:ln>
          <a:effectLst>
            <a:outerShdw blurRad="63500" dist="20000" dir="5400000" rotWithShape="0">
              <a:srgbClr val="000000">
                <a:alpha val="37999"/>
              </a:srgbClr>
            </a:outerShdw>
          </a:effectLst>
        </p:spPr>
        <p:txBody>
          <a:bodyPr wrap="none"/>
          <a:lstStyle/>
          <a:p>
            <a:pPr algn="r" eaLnBrk="1" hangingPunct="1">
              <a:defRPr/>
            </a:pPr>
            <a:endParaRPr lang="es-CO" dirty="0">
              <a:solidFill>
                <a:srgbClr val="005294"/>
              </a:solidFill>
              <a:latin typeface="Arial" pitchFamily="34" charset="0"/>
            </a:endParaRPr>
          </a:p>
        </p:txBody>
      </p:sp>
      <p:sp>
        <p:nvSpPr>
          <p:cNvPr id="16" name="15 Abrir corchete">
            <a:extLst>
              <a:ext uri="{FF2B5EF4-FFF2-40B4-BE49-F238E27FC236}">
                <a16:creationId xmlns:a16="http://schemas.microsoft.com/office/drawing/2014/main" id="{545136B8-6F02-4E67-9517-F3ADA9EDD40F}"/>
              </a:ext>
            </a:extLst>
          </p:cNvPr>
          <p:cNvSpPr>
            <a:spLocks/>
          </p:cNvSpPr>
          <p:nvPr/>
        </p:nvSpPr>
        <p:spPr bwMode="auto">
          <a:xfrm>
            <a:off x="6672263" y="3595089"/>
            <a:ext cx="431800" cy="1944687"/>
          </a:xfrm>
          <a:prstGeom prst="leftBracket">
            <a:avLst>
              <a:gd name="adj" fmla="val 8340"/>
            </a:avLst>
          </a:prstGeom>
          <a:noFill/>
          <a:ln w="25400">
            <a:solidFill>
              <a:srgbClr val="101020"/>
            </a:solidFill>
            <a:round/>
            <a:headEnd/>
            <a:tailEnd/>
          </a:ln>
          <a:effectLst>
            <a:outerShdw blurRad="63500" dist="20000" dir="5400000" rotWithShape="0">
              <a:srgbClr val="000000">
                <a:alpha val="37999"/>
              </a:srgbClr>
            </a:outerShdw>
          </a:effectLst>
        </p:spPr>
        <p:txBody>
          <a:bodyPr wrap="none"/>
          <a:lstStyle/>
          <a:p>
            <a:pPr algn="r" eaLnBrk="1" hangingPunct="1">
              <a:defRPr/>
            </a:pPr>
            <a:endParaRPr lang="es-CO" dirty="0">
              <a:latin typeface="Arial" pitchFamily="34" charset="0"/>
            </a:endParaRPr>
          </a:p>
        </p:txBody>
      </p:sp>
    </p:spTree>
  </p:cSld>
  <p:clrMapOvr>
    <a:masterClrMapping/>
  </p:clrMapOvr>
  <p:transition advClick="0" advTm="64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977DCD-E025-4097-BF2F-AEEC184D8126}"/>
              </a:ext>
            </a:extLst>
          </p:cNvPr>
          <p:cNvSpPr/>
          <p:nvPr/>
        </p:nvSpPr>
        <p:spPr>
          <a:xfrm>
            <a:off x="0" y="457613"/>
            <a:ext cx="12192000" cy="584775"/>
          </a:xfrm>
          <a:prstGeom prst="rect">
            <a:avLst/>
          </a:prstGeom>
        </p:spPr>
        <p:txBody>
          <a:bodyPr wrap="square">
            <a:spAutoFit/>
          </a:bodyPr>
          <a:lstStyle/>
          <a:p>
            <a:pPr algn="ctr"/>
            <a:r>
              <a:rPr lang="es-ES" sz="3200" b="1" dirty="0">
                <a:solidFill>
                  <a:srgbClr val="101020"/>
                </a:solidFill>
                <a:latin typeface="Arial" panose="020B0604020202020204" pitchFamily="34" charset="0"/>
                <a:ea typeface="Tahoma" panose="020B0604030504040204" pitchFamily="34" charset="0"/>
                <a:cs typeface="Arial" panose="020B0604020202020204" pitchFamily="34" charset="0"/>
              </a:rPr>
              <a:t>Presentación de fórmulas enterales</a:t>
            </a:r>
            <a:endParaRPr lang="es-CO" sz="3200"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5" name="Tabla 4">
            <a:extLst>
              <a:ext uri="{FF2B5EF4-FFF2-40B4-BE49-F238E27FC236}">
                <a16:creationId xmlns:a16="http://schemas.microsoft.com/office/drawing/2014/main" id="{2C297ACE-09F0-4C5C-A1E5-3262924AE38B}"/>
              </a:ext>
            </a:extLst>
          </p:cNvPr>
          <p:cNvGraphicFramePr>
            <a:graphicFrameLocks noGrp="1"/>
          </p:cNvGraphicFramePr>
          <p:nvPr>
            <p:extLst>
              <p:ext uri="{D42A27DB-BD31-4B8C-83A1-F6EECF244321}">
                <p14:modId xmlns:p14="http://schemas.microsoft.com/office/powerpoint/2010/main" val="1566093673"/>
              </p:ext>
            </p:extLst>
          </p:nvPr>
        </p:nvGraphicFramePr>
        <p:xfrm>
          <a:off x="723899" y="1245806"/>
          <a:ext cx="10744201" cy="4850859"/>
        </p:xfrm>
        <a:graphic>
          <a:graphicData uri="http://schemas.openxmlformats.org/drawingml/2006/table">
            <a:tbl>
              <a:tblPr firstRow="1" bandRow="1">
                <a:tableStyleId>{BDBED569-4797-4DF1-A0F4-6AAB3CD982D8}</a:tableStyleId>
              </a:tblPr>
              <a:tblGrid>
                <a:gridCol w="1577404">
                  <a:extLst>
                    <a:ext uri="{9D8B030D-6E8A-4147-A177-3AD203B41FA5}">
                      <a16:colId xmlns:a16="http://schemas.microsoft.com/office/drawing/2014/main" val="936821022"/>
                    </a:ext>
                  </a:extLst>
                </a:gridCol>
                <a:gridCol w="3794697">
                  <a:extLst>
                    <a:ext uri="{9D8B030D-6E8A-4147-A177-3AD203B41FA5}">
                      <a16:colId xmlns:a16="http://schemas.microsoft.com/office/drawing/2014/main" val="652290275"/>
                    </a:ext>
                  </a:extLst>
                </a:gridCol>
                <a:gridCol w="2678610">
                  <a:extLst>
                    <a:ext uri="{9D8B030D-6E8A-4147-A177-3AD203B41FA5}">
                      <a16:colId xmlns:a16="http://schemas.microsoft.com/office/drawing/2014/main" val="3243108390"/>
                    </a:ext>
                  </a:extLst>
                </a:gridCol>
                <a:gridCol w="2693490">
                  <a:extLst>
                    <a:ext uri="{9D8B030D-6E8A-4147-A177-3AD203B41FA5}">
                      <a16:colId xmlns:a16="http://schemas.microsoft.com/office/drawing/2014/main" val="2502871139"/>
                    </a:ext>
                  </a:extLst>
                </a:gridCol>
              </a:tblGrid>
              <a:tr h="653000">
                <a:tc>
                  <a:txBody>
                    <a:bodyPr/>
                    <a:lstStyle/>
                    <a:p>
                      <a:pPr algn="ctr"/>
                      <a:r>
                        <a:rPr lang="es-419" sz="1800" u="none" strike="noStrike" kern="1200" baseline="0" noProof="0" dirty="0">
                          <a:solidFill>
                            <a:srgbClr val="002060"/>
                          </a:solidFill>
                          <a:latin typeface="Arial" panose="020B0604020202020204" pitchFamily="34" charset="0"/>
                          <a:cs typeface="Arial" panose="020B0604020202020204" pitchFamily="34" charset="0"/>
                        </a:rPr>
                        <a:t>Tipo de sistema</a:t>
                      </a:r>
                      <a:endParaRPr lang="es-419" noProof="0" dirty="0">
                        <a:solidFill>
                          <a:srgbClr val="00206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419" sz="1800" u="none" strike="noStrike" kern="1200" baseline="0" noProof="0" dirty="0">
                          <a:solidFill>
                            <a:srgbClr val="002060"/>
                          </a:solidFill>
                          <a:latin typeface="Arial" panose="020B0604020202020204" pitchFamily="34" charset="0"/>
                          <a:cs typeface="Arial" panose="020B0604020202020204" pitchFamily="34" charset="0"/>
                        </a:rPr>
                        <a:t>Características</a:t>
                      </a:r>
                      <a:endParaRPr lang="es-419" noProof="0" dirty="0">
                        <a:solidFill>
                          <a:srgbClr val="00206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419" sz="1800" u="none" strike="noStrike" kern="1200" baseline="0" noProof="0" dirty="0">
                          <a:solidFill>
                            <a:srgbClr val="002060"/>
                          </a:solidFill>
                          <a:latin typeface="Arial" panose="020B0604020202020204" pitchFamily="34" charset="0"/>
                          <a:cs typeface="Arial" panose="020B0604020202020204" pitchFamily="34" charset="0"/>
                        </a:rPr>
                        <a:t>Ventajas</a:t>
                      </a:r>
                      <a:endParaRPr lang="es-419" noProof="0" dirty="0">
                        <a:solidFill>
                          <a:srgbClr val="00206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419" sz="1800" u="none" strike="noStrike" kern="1200" baseline="0" noProof="0" dirty="0">
                          <a:solidFill>
                            <a:srgbClr val="002060"/>
                          </a:solidFill>
                          <a:latin typeface="Arial" panose="020B0604020202020204" pitchFamily="34" charset="0"/>
                          <a:cs typeface="Arial" panose="020B0604020202020204" pitchFamily="34" charset="0"/>
                        </a:rPr>
                        <a:t>Desventajas</a:t>
                      </a:r>
                      <a:endParaRPr lang="es-419" noProof="0" dirty="0">
                        <a:solidFill>
                          <a:srgbClr val="00206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43432618"/>
                  </a:ext>
                </a:extLst>
              </a:tr>
              <a:tr h="12127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419" sz="1800" u="none" strike="noStrike" kern="1200" baseline="0" noProof="0" dirty="0">
                          <a:solidFill>
                            <a:srgbClr val="101020"/>
                          </a:solidFill>
                          <a:latin typeface="Arial" panose="020B0604020202020204" pitchFamily="34" charset="0"/>
                          <a:cs typeface="Arial" panose="020B0604020202020204" pitchFamily="34" charset="0"/>
                        </a:rPr>
                        <a:t>Abierto</a:t>
                      </a:r>
                      <a:endParaRPr lang="es-419" noProof="0" dirty="0">
                        <a:solidFill>
                          <a:srgbClr val="101020"/>
                        </a:solidFill>
                        <a:latin typeface="Arial" panose="020B0604020202020204" pitchFamily="34" charset="0"/>
                        <a:cs typeface="Arial" panose="020B0604020202020204" pitchFamily="34" charset="0"/>
                      </a:endParaRPr>
                    </a:p>
                    <a:p>
                      <a:pPr algn="ctr"/>
                      <a:endParaRPr lang="es-419" noProof="0" dirty="0">
                        <a:solidFill>
                          <a:srgbClr val="101020"/>
                        </a:solidFill>
                        <a:latin typeface="Arial" panose="020B0604020202020204" pitchFamily="34" charset="0"/>
                        <a:cs typeface="Arial" panose="020B0604020202020204" pitchFamily="34" charset="0"/>
                      </a:endParaRPr>
                    </a:p>
                  </a:txBody>
                  <a:tcPr anchor="ctr"/>
                </a:tc>
                <a:tc>
                  <a:txBody>
                    <a:bodyPr/>
                    <a:lstStyle/>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Latas o botellas. La fórmula debe ser </a:t>
                      </a:r>
                      <a:r>
                        <a:rPr lang="es-419" sz="1800" u="none" strike="noStrike" kern="1200" baseline="0" noProof="0" dirty="0" err="1">
                          <a:solidFill>
                            <a:srgbClr val="101020"/>
                          </a:solidFill>
                          <a:latin typeface="Arial" panose="020B0604020202020204" pitchFamily="34" charset="0"/>
                          <a:cs typeface="Arial" panose="020B0604020202020204" pitchFamily="34" charset="0"/>
                        </a:rPr>
                        <a:t>reenvasada</a:t>
                      </a:r>
                      <a:r>
                        <a:rPr lang="es-419" sz="1800" u="none" strike="noStrike" kern="1200" baseline="0" noProof="0" dirty="0">
                          <a:solidFill>
                            <a:srgbClr val="101020"/>
                          </a:solidFill>
                          <a:latin typeface="Arial" panose="020B0604020202020204" pitchFamily="34" charset="0"/>
                          <a:cs typeface="Arial" panose="020B0604020202020204" pitchFamily="34" charset="0"/>
                        </a:rPr>
                        <a:t> en una bolsa o contenedor antes de ser administrada.</a:t>
                      </a:r>
                      <a:endParaRPr lang="es-419" noProof="0" dirty="0">
                        <a:solidFill>
                          <a:srgbClr val="101020"/>
                        </a:solidFill>
                        <a:latin typeface="Arial" panose="020B0604020202020204" pitchFamily="34" charset="0"/>
                        <a:cs typeface="Arial" panose="020B0604020202020204" pitchFamily="34" charset="0"/>
                      </a:endParaRPr>
                    </a:p>
                  </a:txBody>
                  <a:tcPr anchor="ctr"/>
                </a:tc>
                <a:tc>
                  <a:txBody>
                    <a:bodyPr/>
                    <a:lstStyle/>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Dosificación evitando desperdicios (intolerancia).</a:t>
                      </a:r>
                      <a:endParaRPr lang="es-419" noProof="0" dirty="0">
                        <a:solidFill>
                          <a:srgbClr val="101020"/>
                        </a:solidFill>
                        <a:latin typeface="Arial" panose="020B0604020202020204" pitchFamily="34" charset="0"/>
                        <a:cs typeface="Arial" panose="020B0604020202020204" pitchFamily="34" charset="0"/>
                      </a:endParaRPr>
                    </a:p>
                  </a:txBody>
                  <a:tcPr anchor="ctr"/>
                </a:tc>
                <a:tc>
                  <a:txBody>
                    <a:bodyPr/>
                    <a:lstStyle/>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Contaminación durante la manipulación.</a:t>
                      </a:r>
                      <a:endParaRPr lang="es-419" noProof="0" dirty="0">
                        <a:solidFill>
                          <a:srgbClr val="10102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55438276"/>
                  </a:ext>
                </a:extLst>
              </a:tr>
              <a:tr h="1492572">
                <a:tc>
                  <a:txBody>
                    <a:bodyPr/>
                    <a:lstStyle/>
                    <a:p>
                      <a:pPr algn="ctr"/>
                      <a:r>
                        <a:rPr lang="es-419" sz="1800" u="none" strike="noStrike" kern="1200" baseline="0" noProof="0" dirty="0">
                          <a:solidFill>
                            <a:srgbClr val="101020"/>
                          </a:solidFill>
                          <a:latin typeface="Arial" panose="020B0604020202020204" pitchFamily="34" charset="0"/>
                          <a:cs typeface="Arial" panose="020B0604020202020204" pitchFamily="34" charset="0"/>
                        </a:rPr>
                        <a:t>Cerrado</a:t>
                      </a:r>
                      <a:endParaRPr lang="es-419" noProof="0" dirty="0">
                        <a:solidFill>
                          <a:srgbClr val="101020"/>
                        </a:solidFill>
                        <a:latin typeface="Arial" panose="020B0604020202020204" pitchFamily="34" charset="0"/>
                        <a:cs typeface="Arial" panose="020B0604020202020204" pitchFamily="34" charset="0"/>
                      </a:endParaRPr>
                    </a:p>
                  </a:txBody>
                  <a:tcPr anchor="ctr"/>
                </a:tc>
                <a:tc>
                  <a:txBody>
                    <a:bodyPr/>
                    <a:lstStyle/>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Disponible en empaques estériles como bolsas o contenedores rígidos listos para colgar. Su contenido puede ser de 500 cc a 1,5 </a:t>
                      </a:r>
                      <a:r>
                        <a:rPr lang="es-419" sz="1800" u="none" strike="noStrike" kern="1200" baseline="0" noProof="0" dirty="0" err="1">
                          <a:solidFill>
                            <a:srgbClr val="101020"/>
                          </a:solidFill>
                          <a:latin typeface="Arial" panose="020B0604020202020204" pitchFamily="34" charset="0"/>
                          <a:cs typeface="Arial" panose="020B0604020202020204" pitchFamily="34" charset="0"/>
                        </a:rPr>
                        <a:t>Lt</a:t>
                      </a:r>
                      <a:r>
                        <a:rPr lang="es-419" sz="1800" u="none" strike="noStrike" kern="1200" baseline="0" noProof="0" dirty="0">
                          <a:solidFill>
                            <a:srgbClr val="101020"/>
                          </a:solidFill>
                          <a:latin typeface="Arial" panose="020B0604020202020204" pitchFamily="34" charset="0"/>
                          <a:cs typeface="Arial" panose="020B0604020202020204" pitchFamily="34" charset="0"/>
                        </a:rPr>
                        <a:t>.</a:t>
                      </a:r>
                      <a:endParaRPr lang="es-419" noProof="0" dirty="0">
                        <a:solidFill>
                          <a:srgbClr val="101020"/>
                        </a:solidFill>
                        <a:latin typeface="Arial" panose="020B0604020202020204" pitchFamily="34" charset="0"/>
                        <a:cs typeface="Arial" panose="020B0604020202020204" pitchFamily="34" charset="0"/>
                      </a:endParaRPr>
                    </a:p>
                  </a:txBody>
                  <a:tcPr anchor="ctr"/>
                </a:tc>
                <a:tc>
                  <a:txBody>
                    <a:bodyPr/>
                    <a:lstStyle/>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No manipulación </a:t>
                      </a:r>
                    </a:p>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menor riesgo de contaminación. </a:t>
                      </a:r>
                    </a:p>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Menor tiempo en administración.</a:t>
                      </a:r>
                      <a:endParaRPr lang="es-419" sz="1800" b="0" i="0" u="none" strike="noStrike" kern="1200" baseline="0" noProof="0" dirty="0">
                        <a:solidFill>
                          <a:srgbClr val="101020"/>
                        </a:solidFill>
                        <a:latin typeface="Arial" panose="020B0604020202020204" pitchFamily="34" charset="0"/>
                        <a:ea typeface="+mn-ea"/>
                        <a:cs typeface="Arial" panose="020B0604020202020204" pitchFamily="34" charset="0"/>
                      </a:endParaRPr>
                    </a:p>
                  </a:txBody>
                  <a:tcPr anchor="ctr"/>
                </a:tc>
                <a:tc>
                  <a:txBody>
                    <a:bodyPr/>
                    <a:lstStyle/>
                    <a:p>
                      <a:pPr algn="l"/>
                      <a:r>
                        <a:rPr lang="es-419" sz="1800" u="none" strike="noStrike" kern="1200" baseline="0" noProof="0" dirty="0">
                          <a:solidFill>
                            <a:srgbClr val="101020"/>
                          </a:solidFill>
                          <a:latin typeface="Arial" panose="020B0604020202020204" pitchFamily="34" charset="0"/>
                          <a:cs typeface="Arial" panose="020B0604020202020204" pitchFamily="34" charset="0"/>
                        </a:rPr>
                        <a:t>Probabilidad de desperdicio (necesidad cambio de fórmula).</a:t>
                      </a:r>
                      <a:endParaRPr lang="es-419" noProof="0" dirty="0">
                        <a:solidFill>
                          <a:srgbClr val="10102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01451514"/>
                  </a:ext>
                </a:extLst>
              </a:tr>
              <a:tr h="1492572">
                <a:tc>
                  <a:txBody>
                    <a:bodyPr/>
                    <a:lstStyle/>
                    <a:p>
                      <a:pPr algn="ctr"/>
                      <a:r>
                        <a:rPr lang="es-419" sz="1800" u="none" strike="noStrike" kern="1200" baseline="0" noProof="0" dirty="0">
                          <a:solidFill>
                            <a:srgbClr val="101020"/>
                          </a:solidFill>
                          <a:latin typeface="Arial" panose="020B0604020202020204" pitchFamily="34" charset="0"/>
                          <a:cs typeface="Arial" panose="020B0604020202020204" pitchFamily="34" charset="0"/>
                        </a:rPr>
                        <a:t>Polvo</a:t>
                      </a:r>
                      <a:endParaRPr lang="es-419" sz="1800" b="0" i="0" u="none" strike="noStrike" kern="1200" baseline="0" noProof="0" dirty="0">
                        <a:solidFill>
                          <a:srgbClr val="101020"/>
                        </a:solidFill>
                        <a:latin typeface="Arial" panose="020B0604020202020204" pitchFamily="34" charset="0"/>
                        <a:ea typeface="+mn-ea"/>
                        <a:cs typeface="Arial" panose="020B0604020202020204" pitchFamily="34" charset="0"/>
                      </a:endParaRPr>
                    </a:p>
                  </a:txBody>
                  <a:tcPr anchor="ctr"/>
                </a:tc>
                <a:tc>
                  <a:txBody>
                    <a:bodyPr/>
                    <a:lstStyle/>
                    <a:p>
                      <a:r>
                        <a:rPr lang="es-419" sz="1800" u="none" strike="noStrike" kern="1200" baseline="0" noProof="0" dirty="0">
                          <a:solidFill>
                            <a:srgbClr val="101020"/>
                          </a:solidFill>
                          <a:latin typeface="Arial" panose="020B0604020202020204" pitchFamily="34" charset="0"/>
                          <a:cs typeface="Arial" panose="020B0604020202020204" pitchFamily="34" charset="0"/>
                        </a:rPr>
                        <a:t>Requiere ser reconstituida</a:t>
                      </a:r>
                    </a:p>
                    <a:p>
                      <a:r>
                        <a:rPr lang="es-419" sz="1800" u="none" strike="noStrike" kern="1200" baseline="0" noProof="0" dirty="0">
                          <a:solidFill>
                            <a:srgbClr val="101020"/>
                          </a:solidFill>
                          <a:latin typeface="Arial" panose="020B0604020202020204" pitchFamily="34" charset="0"/>
                          <a:cs typeface="Arial" panose="020B0604020202020204" pitchFamily="34" charset="0"/>
                        </a:rPr>
                        <a:t>sistema abierto (sin esterilización</a:t>
                      </a:r>
                    </a:p>
                    <a:p>
                      <a:r>
                        <a:rPr lang="es-419" sz="1800" u="none" strike="noStrike" kern="1200" baseline="0" noProof="0" dirty="0">
                          <a:solidFill>
                            <a:srgbClr val="101020"/>
                          </a:solidFill>
                          <a:latin typeface="Arial" panose="020B0604020202020204" pitchFamily="34" charset="0"/>
                          <a:cs typeface="Arial" panose="020B0604020202020204" pitchFamily="34" charset="0"/>
                        </a:rPr>
                        <a:t>Final).</a:t>
                      </a:r>
                      <a:endParaRPr lang="es-419" noProof="0" dirty="0">
                        <a:solidFill>
                          <a:srgbClr val="101020"/>
                        </a:solidFill>
                        <a:latin typeface="Arial" panose="020B0604020202020204" pitchFamily="34" charset="0"/>
                        <a:cs typeface="Arial" panose="020B0604020202020204" pitchFamily="34" charset="0"/>
                      </a:endParaRPr>
                    </a:p>
                  </a:txBody>
                  <a:tcPr anchor="ctr"/>
                </a:tc>
                <a:tc>
                  <a:txBody>
                    <a:bodyPr/>
                    <a:lstStyle/>
                    <a:p>
                      <a:r>
                        <a:rPr lang="es-419" sz="1800" u="none" strike="noStrike" kern="1200" baseline="0" noProof="0" dirty="0">
                          <a:solidFill>
                            <a:srgbClr val="101020"/>
                          </a:solidFill>
                          <a:latin typeface="Arial" panose="020B0604020202020204" pitchFamily="34" charset="0"/>
                          <a:cs typeface="Arial" panose="020B0604020202020204" pitchFamily="34" charset="0"/>
                        </a:rPr>
                        <a:t>Dosificación.</a:t>
                      </a:r>
                      <a:endParaRPr lang="es-419" noProof="0" dirty="0">
                        <a:solidFill>
                          <a:srgbClr val="101020"/>
                        </a:solidFill>
                        <a:latin typeface="Arial" panose="020B0604020202020204" pitchFamily="34" charset="0"/>
                        <a:cs typeface="Arial" panose="020B0604020202020204" pitchFamily="34" charset="0"/>
                      </a:endParaRPr>
                    </a:p>
                  </a:txBody>
                  <a:tcPr anchor="ctr"/>
                </a:tc>
                <a:tc>
                  <a:txBody>
                    <a:bodyPr/>
                    <a:lstStyle/>
                    <a:p>
                      <a:r>
                        <a:rPr lang="es-419" sz="1800" u="none" strike="noStrike" kern="1200" baseline="0" noProof="0" dirty="0">
                          <a:solidFill>
                            <a:srgbClr val="101020"/>
                          </a:solidFill>
                          <a:latin typeface="Arial" panose="020B0604020202020204" pitchFamily="34" charset="0"/>
                          <a:cs typeface="Arial" panose="020B0604020202020204" pitchFamily="34" charset="0"/>
                        </a:rPr>
                        <a:t>Contaminación durante la reconstitución</a:t>
                      </a:r>
                    </a:p>
                    <a:p>
                      <a:r>
                        <a:rPr lang="es-419" sz="1800" u="none" strike="noStrike" kern="1200" baseline="0" noProof="0" dirty="0" err="1">
                          <a:solidFill>
                            <a:srgbClr val="101020"/>
                          </a:solidFill>
                          <a:latin typeface="Arial" panose="020B0604020202020204" pitchFamily="34" charset="0"/>
                          <a:cs typeface="Arial" panose="020B0604020202020204" pitchFamily="34" charset="0"/>
                        </a:rPr>
                        <a:t>hiper</a:t>
                      </a:r>
                      <a:r>
                        <a:rPr lang="es-419" sz="1800" u="none" strike="noStrike" kern="1200" baseline="0" noProof="0" dirty="0">
                          <a:solidFill>
                            <a:srgbClr val="101020"/>
                          </a:solidFill>
                          <a:latin typeface="Arial" panose="020B0604020202020204" pitchFamily="34" charset="0"/>
                          <a:cs typeface="Arial" panose="020B0604020202020204" pitchFamily="34" charset="0"/>
                        </a:rPr>
                        <a:t> o hipo concentración del producto final.</a:t>
                      </a:r>
                      <a:endParaRPr lang="es-419" sz="1800" b="0" i="0" u="none" strike="noStrike" kern="1200" baseline="0" noProof="0" dirty="0">
                        <a:solidFill>
                          <a:srgbClr val="101020"/>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323932987"/>
                  </a:ext>
                </a:extLst>
              </a:tr>
            </a:tbl>
          </a:graphicData>
        </a:graphic>
      </p:graphicFrame>
      <p:sp>
        <p:nvSpPr>
          <p:cNvPr id="6" name="Rectángulo 5">
            <a:extLst>
              <a:ext uri="{FF2B5EF4-FFF2-40B4-BE49-F238E27FC236}">
                <a16:creationId xmlns:a16="http://schemas.microsoft.com/office/drawing/2014/main" id="{74B1A703-7264-4E05-B01C-933C0A058CDE}"/>
              </a:ext>
            </a:extLst>
          </p:cNvPr>
          <p:cNvSpPr/>
          <p:nvPr/>
        </p:nvSpPr>
        <p:spPr>
          <a:xfrm>
            <a:off x="723899" y="6162059"/>
            <a:ext cx="7300452" cy="261610"/>
          </a:xfrm>
          <a:prstGeom prst="rect">
            <a:avLst/>
          </a:prstGeom>
        </p:spPr>
        <p:txBody>
          <a:bodyPr wrap="square">
            <a:spAutoFit/>
          </a:bodyPr>
          <a:lstStyle/>
          <a:p>
            <a:r>
              <a:rPr lang="es-ES" sz="1050" b="1" i="1" dirty="0">
                <a:solidFill>
                  <a:schemeClr val="bg2">
                    <a:lumMod val="50000"/>
                  </a:schemeClr>
                </a:solidFill>
                <a:latin typeface="Arial Narrow" panose="020B0606020202030204" pitchFamily="34" charset="0"/>
              </a:rPr>
              <a:t>Diapositiva Cortesía de Luisa Fernanda Torres</a:t>
            </a:r>
          </a:p>
        </p:txBody>
      </p:sp>
    </p:spTree>
    <p:extLst>
      <p:ext uri="{BB962C8B-B14F-4D97-AF65-F5344CB8AC3E}">
        <p14:creationId xmlns:p14="http://schemas.microsoft.com/office/powerpoint/2010/main" val="3692944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a:extLst>
              <a:ext uri="{FF2B5EF4-FFF2-40B4-BE49-F238E27FC236}">
                <a16:creationId xmlns:a16="http://schemas.microsoft.com/office/drawing/2014/main" id="{1198596E-03DF-48AB-9FB6-82B8FC9A0047}"/>
              </a:ext>
            </a:extLst>
          </p:cNvPr>
          <p:cNvGraphicFramePr>
            <a:graphicFrameLocks noGrp="1"/>
          </p:cNvGraphicFramePr>
          <p:nvPr>
            <p:extLst>
              <p:ext uri="{D42A27DB-BD31-4B8C-83A1-F6EECF244321}">
                <p14:modId xmlns:p14="http://schemas.microsoft.com/office/powerpoint/2010/main" val="3137874483"/>
              </p:ext>
            </p:extLst>
          </p:nvPr>
        </p:nvGraphicFramePr>
        <p:xfrm>
          <a:off x="764381" y="1251679"/>
          <a:ext cx="10663238" cy="4979197"/>
        </p:xfrm>
        <a:graphic>
          <a:graphicData uri="http://schemas.openxmlformats.org/drawingml/2006/table">
            <a:tbl>
              <a:tblPr/>
              <a:tblGrid>
                <a:gridCol w="1777207">
                  <a:extLst>
                    <a:ext uri="{9D8B030D-6E8A-4147-A177-3AD203B41FA5}">
                      <a16:colId xmlns:a16="http://schemas.microsoft.com/office/drawing/2014/main" val="20000"/>
                    </a:ext>
                  </a:extLst>
                </a:gridCol>
                <a:gridCol w="4316073">
                  <a:extLst>
                    <a:ext uri="{9D8B030D-6E8A-4147-A177-3AD203B41FA5}">
                      <a16:colId xmlns:a16="http://schemas.microsoft.com/office/drawing/2014/main" val="20001"/>
                    </a:ext>
                  </a:extLst>
                </a:gridCol>
                <a:gridCol w="4569958">
                  <a:extLst>
                    <a:ext uri="{9D8B030D-6E8A-4147-A177-3AD203B41FA5}">
                      <a16:colId xmlns:a16="http://schemas.microsoft.com/office/drawing/2014/main" val="20002"/>
                    </a:ext>
                  </a:extLst>
                </a:gridCol>
              </a:tblGrid>
              <a:tr h="327539">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s-419" sz="1400" b="1" i="0" u="none" strike="noStrike" cap="none" normalizeH="0" baseline="0" noProof="0" dirty="0">
                          <a:ln>
                            <a:noFill/>
                          </a:ln>
                          <a:solidFill>
                            <a:srgbClr val="FFFFFF"/>
                          </a:solidFill>
                          <a:effectLst/>
                          <a:latin typeface="Arial" panose="020B0604020202020204" pitchFamily="34" charset="0"/>
                          <a:cs typeface="Arial" panose="020B0604020202020204" pitchFamily="34" charset="0"/>
                        </a:rPr>
                        <a:t>Característica</a:t>
                      </a:r>
                      <a:endParaRPr kumimoji="0" lang="es-419" sz="1400" b="1" i="0" u="none" strike="noStrike" cap="none" normalizeH="0" baseline="0" noProof="0" dirty="0">
                        <a:ln>
                          <a:noFill/>
                        </a:ln>
                        <a:solidFill>
                          <a:schemeClr val="bg2"/>
                        </a:solidFill>
                        <a:effectLst/>
                        <a:latin typeface="Arial" panose="020B0604020202020204" pitchFamily="34" charset="0"/>
                        <a:cs typeface="Arial" panose="020B0604020202020204" pitchFamily="34" charset="0"/>
                      </a:endParaRPr>
                    </a:p>
                  </a:txBody>
                  <a:tcPr marT="45724" marB="45724"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s-419" sz="1400" b="1" i="0" u="none" strike="noStrike" cap="none" normalizeH="0" baseline="0" noProof="0" dirty="0">
                          <a:ln>
                            <a:noFill/>
                          </a:ln>
                          <a:solidFill>
                            <a:srgbClr val="FFFFFF"/>
                          </a:solidFill>
                          <a:effectLst/>
                          <a:latin typeface="Arial" panose="020B0604020202020204" pitchFamily="34" charset="0"/>
                          <a:cs typeface="Arial" panose="020B0604020202020204" pitchFamily="34" charset="0"/>
                        </a:rPr>
                        <a:t>Artesanales</a:t>
                      </a:r>
                      <a:endParaRPr kumimoji="0" lang="es-419" sz="1400" b="1" i="0" u="none" strike="noStrike" cap="none" normalizeH="0" baseline="0" noProof="0" dirty="0">
                        <a:ln>
                          <a:noFill/>
                        </a:ln>
                        <a:solidFill>
                          <a:schemeClr val="bg2"/>
                        </a:solidFill>
                        <a:effectLst/>
                        <a:latin typeface="Arial" panose="020B0604020202020204" pitchFamily="34" charset="0"/>
                        <a:cs typeface="Arial" panose="020B0604020202020204" pitchFamily="34" charset="0"/>
                      </a:endParaRPr>
                    </a:p>
                  </a:txBody>
                  <a:tcPr marT="45724" marB="45724"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s-419" sz="1400" b="1" i="0" u="none" strike="noStrike" cap="none" normalizeH="0" baseline="0" noProof="0" dirty="0">
                          <a:ln>
                            <a:noFill/>
                          </a:ln>
                          <a:solidFill>
                            <a:srgbClr val="FFFFFF"/>
                          </a:solidFill>
                          <a:effectLst/>
                          <a:latin typeface="Arial" panose="020B0604020202020204" pitchFamily="34" charset="0"/>
                          <a:cs typeface="Arial" panose="020B0604020202020204" pitchFamily="34" charset="0"/>
                        </a:rPr>
                        <a:t>Fórmula industrializada </a:t>
                      </a:r>
                      <a:endParaRPr kumimoji="0" lang="es-419" sz="1400" b="1" i="0" u="none" strike="noStrike" cap="none" normalizeH="0" baseline="0" noProof="0" dirty="0">
                        <a:ln>
                          <a:noFill/>
                        </a:ln>
                        <a:solidFill>
                          <a:schemeClr val="bg2"/>
                        </a:solidFill>
                        <a:effectLst/>
                        <a:latin typeface="Arial" panose="020B0604020202020204" pitchFamily="34" charset="0"/>
                        <a:cs typeface="Arial" panose="020B0604020202020204" pitchFamily="34" charset="0"/>
                      </a:endParaRPr>
                    </a:p>
                  </a:txBody>
                  <a:tcPr marT="45724" marB="45724"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739856">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Contaminación</a:t>
                      </a:r>
                    </a:p>
                  </a:txBody>
                  <a:tcPr marT="45724" marB="45724"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Requiere alta manipulación para su preparación, almacenamiento y administración. </a:t>
                      </a:r>
                    </a:p>
                    <a:p>
                      <a:pPr marL="0" marR="0" lvl="0" indent="0" algn="l" defTabSz="4572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Muy probable contaminación.</a:t>
                      </a:r>
                    </a:p>
                  </a:txBody>
                  <a:tcPr marT="45724" marB="45724"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Sistemas Cerrados</a:t>
                      </a:r>
                    </a:p>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Improbable contaminación, siempre y cuando se sigan las instrucciones de manejo</a:t>
                      </a:r>
                    </a:p>
                  </a:txBody>
                  <a:tcPr marT="45724" marB="45724"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1308552">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Aporte de nutrientes</a:t>
                      </a:r>
                    </a:p>
                  </a:txBody>
                  <a:tcPr marT="45724" marB="45724" anchor="ctr" horzOverflow="overflow">
                    <a:lnL>
                      <a:noFill/>
                    </a:lnL>
                    <a:lnR>
                      <a:noFill/>
                    </a:lnR>
                    <a:lnT>
                      <a:noFill/>
                    </a:lnT>
                    <a:lnB>
                      <a:noFill/>
                    </a:lnB>
                    <a:lnTlToBr>
                      <a:noFill/>
                    </a:lnTlToBr>
                    <a:lnBlToTr>
                      <a:noFill/>
                    </a:lnBlToTr>
                    <a:solidFill>
                      <a:schemeClr val="bg1"/>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Aproximad.</a:t>
                      </a:r>
                    </a:p>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Fórmulas densas o hipocalórica.</a:t>
                      </a:r>
                    </a:p>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Pérdida de nutrientes en la preparación.</a:t>
                      </a:r>
                    </a:p>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Restricción de aporte proteico.</a:t>
                      </a:r>
                    </a:p>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No cubre requerimiento de Vitaminas y Minerales.</a:t>
                      </a:r>
                    </a:p>
                  </a:txBody>
                  <a:tcPr marT="45724" marB="45724" anchor="ctr" horzOverflow="overflow">
                    <a:lnL>
                      <a:noFill/>
                    </a:lnL>
                    <a:lnR>
                      <a:noFill/>
                    </a:lnR>
                    <a:lnT>
                      <a:noFill/>
                    </a:lnT>
                    <a:lnB>
                      <a:noFill/>
                    </a:lnB>
                    <a:lnTlToBr>
                      <a:noFill/>
                    </a:lnTlToBr>
                    <a:lnBlToTr>
                      <a:noFill/>
                    </a:lnBlToTr>
                    <a:solidFill>
                      <a:schemeClr val="bg1"/>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Exacto contenido nutricional garantizando, digestibilidad para optimizar su absorción y utilización.</a:t>
                      </a:r>
                    </a:p>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Cubre requerimientos de Vitaminas y Minerales.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endParaRPr>
                    </a:p>
                  </a:txBody>
                  <a:tcPr marT="45724" marB="4572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545899">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Pacientes con intolerancia</a:t>
                      </a:r>
                    </a:p>
                  </a:txBody>
                  <a:tcPr marT="45724" marB="45724" anchor="ctr" horzOverflow="overflow">
                    <a:lnL>
                      <a:noFill/>
                    </a:lnL>
                    <a:lnR>
                      <a:noFill/>
                    </a:lnR>
                    <a:lnT>
                      <a:noFill/>
                    </a:lnT>
                    <a:lnB>
                      <a:noFill/>
                    </a:lnB>
                    <a:lnTlToBr>
                      <a:noFill/>
                    </a:lnTlToBr>
                    <a:lnBlToTr>
                      <a:noFill/>
                    </a:lnBlToTr>
                    <a:solidFill>
                      <a:srgbClr val="E7E7E7"/>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Difícil de preparar, alta densidad y osmolaridad.</a:t>
                      </a:r>
                    </a:p>
                  </a:txBody>
                  <a:tcPr marT="45724" marB="45724" anchor="ctr" horzOverflow="overflow">
                    <a:lnL>
                      <a:noFill/>
                    </a:lnL>
                    <a:lnR>
                      <a:noFill/>
                    </a:lnR>
                    <a:lnT>
                      <a:noFill/>
                    </a:lnT>
                    <a:lnB>
                      <a:noFill/>
                    </a:lnB>
                    <a:lnTlToBr>
                      <a:noFill/>
                    </a:lnTlToBr>
                    <a:lnBlToTr>
                      <a:noFill/>
                    </a:lnBlToTr>
                    <a:solidFill>
                      <a:srgbClr val="E7E7E7"/>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Disponible en variedad de densidades calóricas y bajas osmolaridades.</a:t>
                      </a:r>
                    </a:p>
                  </a:txBody>
                  <a:tcPr marT="45724" marB="45724" anchor="ct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3"/>
                  </a:ext>
                </a:extLst>
              </a:tr>
              <a:tr h="1155715">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Flujo a través de la sonda de nutrición</a:t>
                      </a:r>
                    </a:p>
                  </a:txBody>
                  <a:tcPr marT="45724" marB="45724" anchor="ctr"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Mezclas en las que se presenta separación de los compuestos en el almacenamiento y en la administración, favoreciendo adherencias en las paredes de equipos y sondas de administración.</a:t>
                      </a:r>
                    </a:p>
                    <a:p>
                      <a:pPr marL="0" marR="0" lvl="0" indent="0" algn="l" defTabSz="4572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Flujo deficiente por gravedad y bomba Inestabilidad de la mezcla.</a:t>
                      </a:r>
                    </a:p>
                  </a:txBody>
                  <a:tcPr marT="45724" marB="45724" anchor="ctr" horzOverflow="overflow">
                    <a:lnL>
                      <a:noFill/>
                    </a:lnL>
                    <a:lnR>
                      <a:noFill/>
                    </a:lnR>
                    <a:lnT>
                      <a:noFill/>
                    </a:lnT>
                    <a:lnB>
                      <a:noFill/>
                    </a:lnB>
                    <a:lnTlToBr>
                      <a:noFill/>
                    </a:lnTlToBr>
                    <a:lnBlToTr>
                      <a:noFill/>
                    </a:lnBlToTr>
                    <a:solidFill>
                      <a:schemeClr val="bg1"/>
                    </a:solidFill>
                  </a:tcPr>
                </a:tc>
                <a:tc>
                  <a:txBody>
                    <a:bodyPr/>
                    <a:lstStyle/>
                    <a:p>
                      <a:pPr marL="0" marR="0" lvl="1" indent="0" algn="l" defTabSz="4572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Fórmulas que cuyo proceso industrial garantiza el mismo aporte de nutrientes a lo largo del contenido del envase.</a:t>
                      </a:r>
                    </a:p>
                    <a:p>
                      <a:pPr marL="0" marR="0" lvl="1" indent="0" algn="l" defTabSz="4572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Homogéneo.</a:t>
                      </a:r>
                    </a:p>
                    <a:p>
                      <a:pPr marL="0" marR="0" lvl="1" indent="0" algn="l" defTabSz="4572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Sin problemas de flujo.</a:t>
                      </a:r>
                    </a:p>
                  </a:txBody>
                  <a:tcPr marT="45724" marB="45724"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22724">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Evidencia clínica</a:t>
                      </a:r>
                    </a:p>
                  </a:txBody>
                  <a:tcPr marT="45724" marB="45724" anchor="ctr" horzOverflow="overflow">
                    <a:lnL>
                      <a:noFill/>
                    </a:lnL>
                    <a:lnR>
                      <a:noFill/>
                    </a:lnR>
                    <a:lnT>
                      <a:noFill/>
                    </a:lnT>
                    <a:lnB>
                      <a:noFill/>
                    </a:lnB>
                    <a:lnTlToBr>
                      <a:noFill/>
                    </a:lnTlToBr>
                    <a:lnBlToTr>
                      <a:noFill/>
                    </a:lnBlToTr>
                    <a:solidFill>
                      <a:srgbClr val="E7E7E7"/>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Con evidencia que invalida el uso de licuados.</a:t>
                      </a:r>
                      <a:endParaRPr kumimoji="0" lang="es-419" sz="1200" b="1" i="0" u="none" strike="noStrike" cap="none" normalizeH="0" baseline="0" noProof="0" dirty="0">
                        <a:ln>
                          <a:noFill/>
                        </a:ln>
                        <a:solidFill>
                          <a:srgbClr val="101020"/>
                        </a:solidFill>
                        <a:effectLst/>
                        <a:latin typeface="Arial" panose="020B0604020202020204" pitchFamily="34" charset="0"/>
                        <a:cs typeface="Arial" panose="020B0604020202020204" pitchFamily="34" charset="0"/>
                      </a:endParaRPr>
                    </a:p>
                  </a:txBody>
                  <a:tcPr marT="45724" marB="45724" anchor="ctr" horzOverflow="overflow">
                    <a:lnL>
                      <a:noFill/>
                    </a:lnL>
                    <a:lnR>
                      <a:noFill/>
                    </a:lnR>
                    <a:lnT>
                      <a:noFill/>
                    </a:lnT>
                    <a:lnB>
                      <a:noFill/>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Fuerte evidencia clínica y farmacoeconomía.</a:t>
                      </a:r>
                    </a:p>
                  </a:txBody>
                  <a:tcPr marT="45724" marB="45724" anchor="ct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5"/>
                  </a:ext>
                </a:extLst>
              </a:tr>
              <a:tr h="545899">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Nutrientes terapéuticos</a:t>
                      </a:r>
                    </a:p>
                  </a:txBody>
                  <a:tcPr marT="45724" marB="45724"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No.</a:t>
                      </a:r>
                    </a:p>
                  </a:txBody>
                  <a:tcPr marT="45724" marB="45724"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419" sz="1200" b="0" i="0" u="none" strike="noStrike" cap="none" normalizeH="0" baseline="0" noProof="0" dirty="0">
                          <a:ln>
                            <a:noFill/>
                          </a:ln>
                          <a:solidFill>
                            <a:srgbClr val="101020"/>
                          </a:solidFill>
                          <a:effectLst/>
                          <a:latin typeface="Arial" panose="020B0604020202020204" pitchFamily="34" charset="0"/>
                          <a:cs typeface="Arial" panose="020B0604020202020204" pitchFamily="34" charset="0"/>
                        </a:rPr>
                        <a:t>Se incluyen TCM, péptidos, omegas 3, arginina, glutamina, antioxidantes, entre otros.</a:t>
                      </a:r>
                    </a:p>
                  </a:txBody>
                  <a:tcPr marT="45724" marB="45724"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47131" name="2 Rectángulo">
            <a:extLst>
              <a:ext uri="{FF2B5EF4-FFF2-40B4-BE49-F238E27FC236}">
                <a16:creationId xmlns:a16="http://schemas.microsoft.com/office/drawing/2014/main" id="{F5654284-FE4A-41C5-9FDA-76FDBC144025}"/>
              </a:ext>
            </a:extLst>
          </p:cNvPr>
          <p:cNvSpPr>
            <a:spLocks noChangeArrowheads="1"/>
          </p:cNvSpPr>
          <p:nvPr/>
        </p:nvSpPr>
        <p:spPr bwMode="auto">
          <a:xfrm>
            <a:off x="1790700" y="-732879"/>
            <a:ext cx="8610600"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s-CO" altLang="es-CO" sz="2000" dirty="0">
              <a:solidFill>
                <a:srgbClr val="002060"/>
              </a:solidFill>
              <a:ea typeface="MS PGothic" panose="020B0600070205080204" pitchFamily="34" charset="-128"/>
            </a:endParaRPr>
          </a:p>
          <a:p>
            <a:pPr algn="ctr" eaLnBrk="1" hangingPunct="1"/>
            <a:endParaRPr lang="es-CO" altLang="es-CO" sz="2000" dirty="0">
              <a:solidFill>
                <a:srgbClr val="002060"/>
              </a:solidFill>
              <a:ea typeface="MS PGothic" panose="020B0600070205080204" pitchFamily="34" charset="-128"/>
            </a:endParaRPr>
          </a:p>
          <a:p>
            <a:pPr algn="ctr" eaLnBrk="1" hangingPunct="1"/>
            <a:endParaRPr lang="es-CO" altLang="es-CO" sz="2000" dirty="0">
              <a:solidFill>
                <a:srgbClr val="002060"/>
              </a:solidFill>
              <a:ea typeface="MS PGothic" panose="020B0600070205080204" pitchFamily="34" charset="-128"/>
            </a:endParaRPr>
          </a:p>
          <a:p>
            <a:pPr algn="ctr" eaLnBrk="1" hangingPunct="1"/>
            <a:r>
              <a:rPr lang="es-CO" altLang="es-CO" sz="2800" b="1" dirty="0">
                <a:solidFill>
                  <a:srgbClr val="101020"/>
                </a:solidFill>
                <a:latin typeface="Arial" panose="020B0604020202020204" pitchFamily="34" charset="0"/>
                <a:cs typeface="Arial" panose="020B0604020202020204" pitchFamily="34" charset="0"/>
              </a:rPr>
              <a:t>Comparación de fórmulas artesanales </a:t>
            </a:r>
            <a:r>
              <a:rPr lang="es-CO" altLang="es-CO" sz="2800" b="1" i="1" dirty="0">
                <a:solidFill>
                  <a:srgbClr val="101020"/>
                </a:solidFill>
                <a:latin typeface="Arial" panose="020B0604020202020204" pitchFamily="34" charset="0"/>
                <a:cs typeface="Arial" panose="020B0604020202020204" pitchFamily="34" charset="0"/>
              </a:rPr>
              <a:t>vs.</a:t>
            </a:r>
            <a:r>
              <a:rPr lang="es-CO" altLang="es-CO" sz="2800" b="1" dirty="0">
                <a:solidFill>
                  <a:srgbClr val="101020"/>
                </a:solidFill>
                <a:latin typeface="Arial" panose="020B0604020202020204" pitchFamily="34" charset="0"/>
                <a:cs typeface="Arial" panose="020B0604020202020204" pitchFamily="34" charset="0"/>
              </a:rPr>
              <a:t> industrializadas</a:t>
            </a:r>
            <a:endParaRPr lang="es-CO" altLang="es-CO" sz="2400" b="1" dirty="0">
              <a:solidFill>
                <a:srgbClr val="101020"/>
              </a:solidFill>
              <a:latin typeface="Arial" panose="020B0604020202020204" pitchFamily="34" charset="0"/>
              <a:cs typeface="Arial" panose="020B0604020202020204" pitchFamily="34" charset="0"/>
            </a:endParaRPr>
          </a:p>
          <a:p>
            <a:pPr algn="ctr" eaLnBrk="1" hangingPunct="1"/>
            <a:endParaRPr lang="es-CO" altLang="es-CO" dirty="0">
              <a:solidFill>
                <a:srgbClr val="002060"/>
              </a:solidFill>
              <a:ea typeface="MS PGothic" panose="020B0600070205080204" pitchFamily="34" charset="-128"/>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6735" y="204640"/>
            <a:ext cx="8878529" cy="1143000"/>
          </a:xfrm>
        </p:spPr>
        <p:txBody>
          <a:bodyPr>
            <a:normAutofit/>
          </a:bodyPr>
          <a:lstStyle/>
          <a:p>
            <a:pPr algn="ctr"/>
            <a:r>
              <a:rPr lang="es-ES" sz="3200" b="1" dirty="0">
                <a:solidFill>
                  <a:srgbClr val="101020"/>
                </a:solidFill>
                <a:latin typeface="Arial" panose="020B0604020202020204" pitchFamily="34" charset="0"/>
                <a:cs typeface="Arial" panose="020B0604020202020204" pitchFamily="34" charset="0"/>
              </a:rPr>
              <a:t>La denominación de una fórmula debe incluir todas las características</a:t>
            </a:r>
          </a:p>
        </p:txBody>
      </p:sp>
      <p:sp>
        <p:nvSpPr>
          <p:cNvPr id="3" name="Marcador de contenido 2"/>
          <p:cNvSpPr>
            <a:spLocks noGrp="1"/>
          </p:cNvSpPr>
          <p:nvPr>
            <p:ph idx="1"/>
          </p:nvPr>
        </p:nvSpPr>
        <p:spPr>
          <a:xfrm>
            <a:off x="1128937" y="1732305"/>
            <a:ext cx="9838222" cy="3293532"/>
          </a:xfrm>
        </p:spPr>
        <p:txBody>
          <a:bodyPr>
            <a:noAutofit/>
          </a:bodyPr>
          <a:lstStyle/>
          <a:p>
            <a:pPr algn="just">
              <a:lnSpc>
                <a:spcPct val="100000"/>
              </a:lnSpc>
              <a:spcBef>
                <a:spcPts val="0"/>
              </a:spcBef>
              <a:buSzPct val="60000"/>
            </a:pPr>
            <a:r>
              <a:rPr lang="es-ES" sz="2200" dirty="0">
                <a:solidFill>
                  <a:srgbClr val="101020"/>
                </a:solidFill>
                <a:latin typeface="Arial" pitchFamily="34" charset="0"/>
                <a:cs typeface="Arial" pitchFamily="34" charset="0"/>
              </a:rPr>
              <a:t>Fórmula que contiene </a:t>
            </a:r>
            <a:r>
              <a:rPr lang="es-ES" sz="2200" dirty="0" err="1">
                <a:solidFill>
                  <a:srgbClr val="101020"/>
                </a:solidFill>
                <a:latin typeface="Arial" pitchFamily="34" charset="0"/>
                <a:cs typeface="Arial" pitchFamily="34" charset="0"/>
              </a:rPr>
              <a:t>caseinato</a:t>
            </a:r>
            <a:r>
              <a:rPr lang="es-ES" sz="2200" dirty="0">
                <a:solidFill>
                  <a:srgbClr val="101020"/>
                </a:solidFill>
                <a:latin typeface="Arial" pitchFamily="34" charset="0"/>
                <a:cs typeface="Arial" pitchFamily="34" charset="0"/>
              </a:rPr>
              <a:t> de sodio, concentrado de proteína de leche, aislado de proteína de soya y concentrado de proteína de suero.</a:t>
            </a:r>
          </a:p>
          <a:p>
            <a:pPr algn="just">
              <a:lnSpc>
                <a:spcPct val="100000"/>
              </a:lnSpc>
              <a:spcBef>
                <a:spcPts val="0"/>
              </a:spcBef>
              <a:buSzPct val="60000"/>
            </a:pPr>
            <a:endParaRPr lang="es-ES" sz="2200" dirty="0">
              <a:solidFill>
                <a:srgbClr val="101020"/>
              </a:solidFill>
              <a:latin typeface="Arial" pitchFamily="34" charset="0"/>
              <a:cs typeface="Arial" pitchFamily="34" charset="0"/>
            </a:endParaRPr>
          </a:p>
          <a:p>
            <a:pPr algn="just">
              <a:lnSpc>
                <a:spcPct val="100000"/>
              </a:lnSpc>
              <a:spcBef>
                <a:spcPts val="0"/>
              </a:spcBef>
              <a:buSzPct val="60000"/>
            </a:pPr>
            <a:r>
              <a:rPr lang="es-ES" sz="2200" dirty="0">
                <a:solidFill>
                  <a:srgbClr val="101020"/>
                </a:solidFill>
                <a:latin typeface="Arial" pitchFamily="34" charset="0"/>
                <a:cs typeface="Arial" pitchFamily="34" charset="0"/>
              </a:rPr>
              <a:t>Energía: 1Kcal/ml</a:t>
            </a:r>
          </a:p>
          <a:p>
            <a:pPr algn="just">
              <a:lnSpc>
                <a:spcPct val="100000"/>
              </a:lnSpc>
              <a:spcBef>
                <a:spcPts val="0"/>
              </a:spcBef>
              <a:buSzPct val="60000"/>
            </a:pPr>
            <a:endParaRPr lang="es-ES" sz="2200" dirty="0">
              <a:solidFill>
                <a:srgbClr val="101020"/>
              </a:solidFill>
              <a:latin typeface="Arial" pitchFamily="34" charset="0"/>
              <a:cs typeface="Arial" pitchFamily="34" charset="0"/>
            </a:endParaRPr>
          </a:p>
          <a:p>
            <a:pPr algn="just">
              <a:lnSpc>
                <a:spcPct val="100000"/>
              </a:lnSpc>
              <a:spcBef>
                <a:spcPts val="0"/>
              </a:spcBef>
              <a:buSzPct val="60000"/>
            </a:pPr>
            <a:r>
              <a:rPr lang="es-ES" sz="2200" dirty="0">
                <a:solidFill>
                  <a:srgbClr val="101020"/>
                </a:solidFill>
                <a:latin typeface="Arial" pitchFamily="34" charset="0"/>
                <a:cs typeface="Arial" pitchFamily="34" charset="0"/>
              </a:rPr>
              <a:t>Proteína: 15% VCT</a:t>
            </a:r>
          </a:p>
          <a:p>
            <a:pPr algn="just">
              <a:lnSpc>
                <a:spcPct val="100000"/>
              </a:lnSpc>
              <a:spcBef>
                <a:spcPts val="0"/>
              </a:spcBef>
              <a:buSzPct val="60000"/>
            </a:pPr>
            <a:endParaRPr lang="es-ES" sz="2200" dirty="0">
              <a:solidFill>
                <a:srgbClr val="101020"/>
              </a:solidFill>
              <a:latin typeface="Arial" pitchFamily="34" charset="0"/>
              <a:cs typeface="Arial" pitchFamily="34" charset="0"/>
            </a:endParaRPr>
          </a:p>
          <a:p>
            <a:pPr algn="just">
              <a:lnSpc>
                <a:spcPct val="100000"/>
              </a:lnSpc>
              <a:spcBef>
                <a:spcPts val="0"/>
              </a:spcBef>
              <a:buSzPct val="60000"/>
            </a:pPr>
            <a:r>
              <a:rPr lang="es-ES" sz="2200" dirty="0">
                <a:solidFill>
                  <a:srgbClr val="101020"/>
                </a:solidFill>
                <a:latin typeface="Arial" pitchFamily="34" charset="0"/>
                <a:cs typeface="Arial" pitchFamily="34" charset="0"/>
              </a:rPr>
              <a:t>Osmolaridad: 459,8 mOsm/L</a:t>
            </a:r>
          </a:p>
          <a:p>
            <a:pPr algn="just">
              <a:lnSpc>
                <a:spcPct val="100000"/>
              </a:lnSpc>
              <a:spcBef>
                <a:spcPts val="0"/>
              </a:spcBef>
              <a:buSzPct val="60000"/>
            </a:pPr>
            <a:endParaRPr lang="es-ES" sz="2200" dirty="0">
              <a:solidFill>
                <a:srgbClr val="101020"/>
              </a:solidFill>
              <a:latin typeface="Arial" pitchFamily="34" charset="0"/>
              <a:cs typeface="Arial" pitchFamily="34" charset="0"/>
            </a:endParaRPr>
          </a:p>
          <a:p>
            <a:pPr algn="just">
              <a:lnSpc>
                <a:spcPct val="100000"/>
              </a:lnSpc>
              <a:spcBef>
                <a:spcPts val="0"/>
              </a:spcBef>
              <a:buSzPct val="60000"/>
            </a:pPr>
            <a:r>
              <a:rPr lang="es-ES" sz="2200" dirty="0">
                <a:solidFill>
                  <a:srgbClr val="101020"/>
                </a:solidFill>
                <a:latin typeface="Arial" pitchFamily="34" charset="0"/>
                <a:cs typeface="Arial" pitchFamily="34" charset="0"/>
              </a:rPr>
              <a:t>Con adición de HMB</a:t>
            </a:r>
          </a:p>
        </p:txBody>
      </p:sp>
      <p:sp>
        <p:nvSpPr>
          <p:cNvPr id="4" name="CuadroTexto 3"/>
          <p:cNvSpPr txBox="1"/>
          <p:nvPr/>
        </p:nvSpPr>
        <p:spPr>
          <a:xfrm>
            <a:off x="1151466" y="5378982"/>
            <a:ext cx="10137423" cy="954107"/>
          </a:xfrm>
          <a:prstGeom prst="rect">
            <a:avLst/>
          </a:prstGeom>
          <a:ln w="57150" cmpd="sng">
            <a:solidFill>
              <a:srgbClr val="0070C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sz="2800" dirty="0">
                <a:solidFill>
                  <a:srgbClr val="101020"/>
                </a:solidFill>
                <a:latin typeface="Arial" panose="020B0604020202020204" pitchFamily="34" charset="0"/>
                <a:cs typeface="Arial" panose="020B0604020202020204" pitchFamily="34" charset="0"/>
              </a:rPr>
              <a:t>Fórmula polimérica, normocalórica, normoproteica, levemente hipertónica, con adición de HMB.</a:t>
            </a:r>
          </a:p>
        </p:txBody>
      </p:sp>
    </p:spTree>
    <p:extLst>
      <p:ext uri="{BB962C8B-B14F-4D97-AF65-F5344CB8AC3E}">
        <p14:creationId xmlns:p14="http://schemas.microsoft.com/office/powerpoint/2010/main" val="303980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786499" y="240269"/>
            <a:ext cx="8443337" cy="415498"/>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100" dirty="0">
                <a:solidFill>
                  <a:srgbClr val="101020"/>
                </a:solidFill>
                <a:latin typeface="Arial" panose="020B0604020202020204" pitchFamily="34" charset="0"/>
                <a:cs typeface="Arial" panose="020B0604020202020204" pitchFamily="34" charset="0"/>
              </a:rPr>
              <a:t>¿Necesita su paciente modificación en la complejidad de la proteína?</a:t>
            </a:r>
          </a:p>
        </p:txBody>
      </p:sp>
      <p:sp>
        <p:nvSpPr>
          <p:cNvPr id="5" name="CuadroTexto 4"/>
          <p:cNvSpPr txBox="1"/>
          <p:nvPr/>
        </p:nvSpPr>
        <p:spPr>
          <a:xfrm>
            <a:off x="4250773" y="922924"/>
            <a:ext cx="466794" cy="369332"/>
          </a:xfrm>
          <a:prstGeom prst="rect">
            <a:avLst/>
          </a:prstGeom>
          <a:ln w="6350" cmpd="sng">
            <a:no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rgbClr val="101020"/>
                </a:solidFill>
                <a:latin typeface="Arial" panose="020B0604020202020204" pitchFamily="34" charset="0"/>
                <a:cs typeface="Arial" panose="020B0604020202020204" pitchFamily="34" charset="0"/>
              </a:rPr>
              <a:t>SI </a:t>
            </a:r>
          </a:p>
        </p:txBody>
      </p:sp>
      <p:sp>
        <p:nvSpPr>
          <p:cNvPr id="6" name="CuadroTexto 5"/>
          <p:cNvSpPr txBox="1"/>
          <p:nvPr/>
        </p:nvSpPr>
        <p:spPr>
          <a:xfrm>
            <a:off x="7571515" y="866802"/>
            <a:ext cx="530915" cy="369332"/>
          </a:xfrm>
          <a:prstGeom prst="rect">
            <a:avLst/>
          </a:prstGeom>
          <a:ln w="6350" cmpd="sng">
            <a:no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rgbClr val="101020"/>
                </a:solidFill>
                <a:latin typeface="Arial" panose="020B0604020202020204" pitchFamily="34" charset="0"/>
                <a:cs typeface="Arial" panose="020B0604020202020204" pitchFamily="34" charset="0"/>
              </a:rPr>
              <a:t>NO</a:t>
            </a:r>
          </a:p>
        </p:txBody>
      </p:sp>
      <p:sp>
        <p:nvSpPr>
          <p:cNvPr id="7" name="CuadroTexto 6"/>
          <p:cNvSpPr txBox="1"/>
          <p:nvPr/>
        </p:nvSpPr>
        <p:spPr>
          <a:xfrm>
            <a:off x="3845212" y="1501283"/>
            <a:ext cx="1277914"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Oligomérica</a:t>
            </a:r>
          </a:p>
        </p:txBody>
      </p:sp>
      <p:sp>
        <p:nvSpPr>
          <p:cNvPr id="8" name="CuadroTexto 7"/>
          <p:cNvSpPr txBox="1"/>
          <p:nvPr/>
        </p:nvSpPr>
        <p:spPr>
          <a:xfrm>
            <a:off x="7266943" y="1501283"/>
            <a:ext cx="1140056"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Polimérica</a:t>
            </a:r>
          </a:p>
        </p:txBody>
      </p:sp>
      <p:sp>
        <p:nvSpPr>
          <p:cNvPr id="9" name="CuadroTexto 8"/>
          <p:cNvSpPr txBox="1"/>
          <p:nvPr/>
        </p:nvSpPr>
        <p:spPr>
          <a:xfrm>
            <a:off x="3246157" y="2144794"/>
            <a:ext cx="5828839"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¿Necesita su paciente incremento en la cantidad de proteína?</a:t>
            </a:r>
          </a:p>
        </p:txBody>
      </p:sp>
      <p:sp>
        <p:nvSpPr>
          <p:cNvPr id="10" name="CuadroTexto 9"/>
          <p:cNvSpPr txBox="1"/>
          <p:nvPr/>
        </p:nvSpPr>
        <p:spPr>
          <a:xfrm>
            <a:off x="4358740" y="2767598"/>
            <a:ext cx="466794" cy="369332"/>
          </a:xfrm>
          <a:prstGeom prst="rect">
            <a:avLst/>
          </a:prstGeom>
          <a:ln w="6350" cmpd="sng">
            <a:solidFill>
              <a:srgbClr val="FFFFFF"/>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rgbClr val="101020"/>
                </a:solidFill>
                <a:latin typeface="Arial" panose="020B0604020202020204" pitchFamily="34" charset="0"/>
                <a:cs typeface="Arial" panose="020B0604020202020204" pitchFamily="34" charset="0"/>
              </a:rPr>
              <a:t>SI </a:t>
            </a:r>
          </a:p>
        </p:txBody>
      </p:sp>
      <p:sp>
        <p:nvSpPr>
          <p:cNvPr id="11" name="CuadroTexto 10"/>
          <p:cNvSpPr txBox="1"/>
          <p:nvPr/>
        </p:nvSpPr>
        <p:spPr>
          <a:xfrm>
            <a:off x="7681411" y="2767598"/>
            <a:ext cx="527057" cy="400110"/>
          </a:xfrm>
          <a:prstGeom prst="rect">
            <a:avLst/>
          </a:prstGeom>
          <a:ln w="6350" cmpd="sng">
            <a:solidFill>
              <a:srgbClr val="FFFFFF"/>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2000" b="1" dirty="0"/>
              <a:t>NO</a:t>
            </a:r>
          </a:p>
        </p:txBody>
      </p:sp>
      <p:sp>
        <p:nvSpPr>
          <p:cNvPr id="12" name="CuadroTexto 11"/>
          <p:cNvSpPr txBox="1"/>
          <p:nvPr/>
        </p:nvSpPr>
        <p:spPr>
          <a:xfrm>
            <a:off x="3782697" y="3167708"/>
            <a:ext cx="1402948"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Hiperproteica</a:t>
            </a:r>
          </a:p>
        </p:txBody>
      </p:sp>
      <p:sp>
        <p:nvSpPr>
          <p:cNvPr id="13" name="CuadroTexto 12"/>
          <p:cNvSpPr txBox="1"/>
          <p:nvPr/>
        </p:nvSpPr>
        <p:spPr>
          <a:xfrm>
            <a:off x="7043325" y="3167708"/>
            <a:ext cx="1587293"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Normo proteica</a:t>
            </a:r>
          </a:p>
        </p:txBody>
      </p:sp>
      <p:sp>
        <p:nvSpPr>
          <p:cNvPr id="14" name="CuadroTexto 13"/>
          <p:cNvSpPr txBox="1"/>
          <p:nvPr/>
        </p:nvSpPr>
        <p:spPr>
          <a:xfrm>
            <a:off x="3305974" y="3842059"/>
            <a:ext cx="5793574"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¿Necesita su paciente incremento en la cantidad de calorías?</a:t>
            </a:r>
          </a:p>
        </p:txBody>
      </p:sp>
      <p:sp>
        <p:nvSpPr>
          <p:cNvPr id="15" name="CuadroTexto 14"/>
          <p:cNvSpPr txBox="1"/>
          <p:nvPr/>
        </p:nvSpPr>
        <p:spPr>
          <a:xfrm>
            <a:off x="4342781" y="4262611"/>
            <a:ext cx="466794" cy="369332"/>
          </a:xfrm>
          <a:prstGeom prst="rect">
            <a:avLst/>
          </a:prstGeom>
          <a:ln w="6350" cmpd="sng">
            <a:solidFill>
              <a:srgbClr val="FFFFFF"/>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rgbClr val="101020"/>
                </a:solidFill>
                <a:latin typeface="Arial" panose="020B0604020202020204" pitchFamily="34" charset="0"/>
                <a:cs typeface="Arial" panose="020B0604020202020204" pitchFamily="34" charset="0"/>
              </a:rPr>
              <a:t>SI </a:t>
            </a:r>
          </a:p>
        </p:txBody>
      </p:sp>
      <p:sp>
        <p:nvSpPr>
          <p:cNvPr id="16" name="CuadroTexto 15"/>
          <p:cNvSpPr txBox="1"/>
          <p:nvPr/>
        </p:nvSpPr>
        <p:spPr>
          <a:xfrm>
            <a:off x="7663521" y="4206489"/>
            <a:ext cx="530915" cy="369332"/>
          </a:xfrm>
          <a:prstGeom prst="rect">
            <a:avLst/>
          </a:prstGeom>
          <a:ln w="6350" cmpd="sng">
            <a:solidFill>
              <a:srgbClr val="FFFFFF"/>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rgbClr val="101020"/>
                </a:solidFill>
                <a:latin typeface="Arial" panose="020B0604020202020204" pitchFamily="34" charset="0"/>
                <a:cs typeface="Arial" panose="020B0604020202020204" pitchFamily="34" charset="0"/>
              </a:rPr>
              <a:t>NO</a:t>
            </a:r>
          </a:p>
        </p:txBody>
      </p:sp>
      <p:sp>
        <p:nvSpPr>
          <p:cNvPr id="17" name="CuadroTexto 16"/>
          <p:cNvSpPr txBox="1"/>
          <p:nvPr/>
        </p:nvSpPr>
        <p:spPr>
          <a:xfrm>
            <a:off x="3902687" y="4903325"/>
            <a:ext cx="1378904"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Hipercalórica</a:t>
            </a:r>
          </a:p>
        </p:txBody>
      </p:sp>
      <p:sp>
        <p:nvSpPr>
          <p:cNvPr id="18" name="CuadroTexto 17"/>
          <p:cNvSpPr txBox="1"/>
          <p:nvPr/>
        </p:nvSpPr>
        <p:spPr>
          <a:xfrm>
            <a:off x="7362888" y="4903325"/>
            <a:ext cx="1164101"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Isocalórica</a:t>
            </a:r>
          </a:p>
        </p:txBody>
      </p:sp>
      <p:sp>
        <p:nvSpPr>
          <p:cNvPr id="19" name="CuadroTexto 18"/>
          <p:cNvSpPr txBox="1"/>
          <p:nvPr/>
        </p:nvSpPr>
        <p:spPr>
          <a:xfrm>
            <a:off x="3091984" y="5441107"/>
            <a:ext cx="6221575"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¿Necesita su paciente modificación/adición en el perfil nutricional?</a:t>
            </a:r>
          </a:p>
        </p:txBody>
      </p:sp>
      <p:sp>
        <p:nvSpPr>
          <p:cNvPr id="20" name="CuadroTexto 19"/>
          <p:cNvSpPr txBox="1"/>
          <p:nvPr/>
        </p:nvSpPr>
        <p:spPr>
          <a:xfrm>
            <a:off x="4551947" y="6079051"/>
            <a:ext cx="466794" cy="369332"/>
          </a:xfrm>
          <a:prstGeom prst="rect">
            <a:avLst/>
          </a:prstGeom>
          <a:ln w="6350" cmpd="sng">
            <a:solidFill>
              <a:srgbClr val="FFFFFF"/>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rgbClr val="101020"/>
                </a:solidFill>
                <a:latin typeface="Arial" panose="020B0604020202020204" pitchFamily="34" charset="0"/>
                <a:cs typeface="Arial" panose="020B0604020202020204" pitchFamily="34" charset="0"/>
              </a:rPr>
              <a:t>SI </a:t>
            </a:r>
          </a:p>
        </p:txBody>
      </p:sp>
      <p:sp>
        <p:nvSpPr>
          <p:cNvPr id="21" name="CuadroTexto 20"/>
          <p:cNvSpPr txBox="1"/>
          <p:nvPr/>
        </p:nvSpPr>
        <p:spPr>
          <a:xfrm>
            <a:off x="7269237" y="6079051"/>
            <a:ext cx="530915" cy="369332"/>
          </a:xfrm>
          <a:prstGeom prst="rect">
            <a:avLst/>
          </a:prstGeom>
          <a:ln w="6350" cmpd="sng">
            <a:solidFill>
              <a:srgbClr val="FFFFFF"/>
            </a:solid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b="1" dirty="0">
                <a:solidFill>
                  <a:srgbClr val="101020"/>
                </a:solidFill>
                <a:latin typeface="Arial" panose="020B0604020202020204" pitchFamily="34" charset="0"/>
                <a:cs typeface="Arial" panose="020B0604020202020204" pitchFamily="34" charset="0"/>
              </a:rPr>
              <a:t>NO</a:t>
            </a:r>
          </a:p>
        </p:txBody>
      </p:sp>
      <p:sp>
        <p:nvSpPr>
          <p:cNvPr id="23" name="CuadroTexto 22"/>
          <p:cNvSpPr txBox="1"/>
          <p:nvPr/>
        </p:nvSpPr>
        <p:spPr>
          <a:xfrm>
            <a:off x="8435118" y="6094440"/>
            <a:ext cx="1005403"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Estándar</a:t>
            </a:r>
          </a:p>
        </p:txBody>
      </p:sp>
      <p:sp>
        <p:nvSpPr>
          <p:cNvPr id="24" name="CuadroTexto 23"/>
          <p:cNvSpPr txBox="1"/>
          <p:nvPr/>
        </p:nvSpPr>
        <p:spPr>
          <a:xfrm>
            <a:off x="2274625" y="6094440"/>
            <a:ext cx="1834155" cy="338554"/>
          </a:xfrm>
          <a:prstGeom prst="rect">
            <a:avLst/>
          </a:prstGeom>
          <a:ln w="6350" cmpd="sng"/>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ES" sz="1600" dirty="0">
                <a:solidFill>
                  <a:srgbClr val="101020"/>
                </a:solidFill>
                <a:latin typeface="Arial" panose="020B0604020202020204" pitchFamily="34" charset="0"/>
                <a:cs typeface="Arial" panose="020B0604020202020204" pitchFamily="34" charset="0"/>
              </a:rPr>
              <a:t>Régimen Especial</a:t>
            </a:r>
          </a:p>
        </p:txBody>
      </p:sp>
      <p:cxnSp>
        <p:nvCxnSpPr>
          <p:cNvPr id="26" name="Conector angular 25"/>
          <p:cNvCxnSpPr>
            <a:stCxn id="4" idx="2"/>
            <a:endCxn id="5" idx="0"/>
          </p:cNvCxnSpPr>
          <p:nvPr/>
        </p:nvCxnSpPr>
        <p:spPr>
          <a:xfrm rot="5400000">
            <a:off x="5112591" y="27346"/>
            <a:ext cx="267157" cy="1523998"/>
          </a:xfrm>
          <a:prstGeom prst="bentConnector3">
            <a:avLst/>
          </a:prstGeom>
        </p:spPr>
        <p:style>
          <a:lnRef idx="2">
            <a:schemeClr val="dk1"/>
          </a:lnRef>
          <a:fillRef idx="0">
            <a:schemeClr val="dk1"/>
          </a:fillRef>
          <a:effectRef idx="1">
            <a:schemeClr val="dk1"/>
          </a:effectRef>
          <a:fontRef idx="minor">
            <a:schemeClr val="tx1"/>
          </a:fontRef>
        </p:style>
      </p:cxnSp>
      <p:cxnSp>
        <p:nvCxnSpPr>
          <p:cNvPr id="28" name="Conector angular 27"/>
          <p:cNvCxnSpPr>
            <a:stCxn id="4" idx="2"/>
            <a:endCxn id="6" idx="0"/>
          </p:cNvCxnSpPr>
          <p:nvPr/>
        </p:nvCxnSpPr>
        <p:spPr>
          <a:xfrm rot="16200000" flipH="1">
            <a:off x="6817053" y="-153119"/>
            <a:ext cx="211035" cy="1828805"/>
          </a:xfrm>
          <a:prstGeom prst="bentConnector3">
            <a:avLst/>
          </a:prstGeom>
        </p:spPr>
        <p:style>
          <a:lnRef idx="2">
            <a:schemeClr val="dk1"/>
          </a:lnRef>
          <a:fillRef idx="0">
            <a:schemeClr val="dk1"/>
          </a:fillRef>
          <a:effectRef idx="1">
            <a:schemeClr val="dk1"/>
          </a:effectRef>
          <a:fontRef idx="minor">
            <a:schemeClr val="tx1"/>
          </a:fontRef>
        </p:style>
      </p:cxnSp>
      <p:cxnSp>
        <p:nvCxnSpPr>
          <p:cNvPr id="30" name="Conector recto 29"/>
          <p:cNvCxnSpPr>
            <a:stCxn id="5" idx="2"/>
            <a:endCxn id="7" idx="0"/>
          </p:cNvCxnSpPr>
          <p:nvPr/>
        </p:nvCxnSpPr>
        <p:spPr>
          <a:xfrm flipH="1">
            <a:off x="4484169" y="1292256"/>
            <a:ext cx="1" cy="2090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ector recto 31"/>
          <p:cNvCxnSpPr>
            <a:stCxn id="6" idx="2"/>
            <a:endCxn id="8" idx="0"/>
          </p:cNvCxnSpPr>
          <p:nvPr/>
        </p:nvCxnSpPr>
        <p:spPr>
          <a:xfrm flipH="1">
            <a:off x="7836971" y="1236134"/>
            <a:ext cx="2" cy="26514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ector angular 35"/>
          <p:cNvCxnSpPr>
            <a:stCxn id="8" idx="1"/>
            <a:endCxn id="9" idx="0"/>
          </p:cNvCxnSpPr>
          <p:nvPr/>
        </p:nvCxnSpPr>
        <p:spPr>
          <a:xfrm rot="10800000" flipV="1">
            <a:off x="6160577" y="1670560"/>
            <a:ext cx="1106366" cy="474234"/>
          </a:xfrm>
          <a:prstGeom prst="bentConnector2">
            <a:avLst/>
          </a:prstGeom>
        </p:spPr>
        <p:style>
          <a:lnRef idx="2">
            <a:schemeClr val="dk1"/>
          </a:lnRef>
          <a:fillRef idx="0">
            <a:schemeClr val="dk1"/>
          </a:fillRef>
          <a:effectRef idx="1">
            <a:schemeClr val="dk1"/>
          </a:effectRef>
          <a:fontRef idx="minor">
            <a:schemeClr val="tx1"/>
          </a:fontRef>
        </p:style>
      </p:cxnSp>
      <p:cxnSp>
        <p:nvCxnSpPr>
          <p:cNvPr id="38" name="Conector angular 37"/>
          <p:cNvCxnSpPr>
            <a:stCxn id="7" idx="3"/>
            <a:endCxn id="9" idx="0"/>
          </p:cNvCxnSpPr>
          <p:nvPr/>
        </p:nvCxnSpPr>
        <p:spPr>
          <a:xfrm>
            <a:off x="5123126" y="1670560"/>
            <a:ext cx="1037451" cy="47423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1" name="Conector angular 30"/>
          <p:cNvCxnSpPr>
            <a:stCxn id="10" idx="0"/>
            <a:endCxn id="9" idx="2"/>
          </p:cNvCxnSpPr>
          <p:nvPr/>
        </p:nvCxnSpPr>
        <p:spPr>
          <a:xfrm rot="5400000" flipH="1" flipV="1">
            <a:off x="5234232" y="1841253"/>
            <a:ext cx="284250" cy="1568440"/>
          </a:xfrm>
          <a:prstGeom prst="bentConnector3">
            <a:avLst/>
          </a:prstGeom>
        </p:spPr>
        <p:style>
          <a:lnRef idx="2">
            <a:schemeClr val="dk1"/>
          </a:lnRef>
          <a:fillRef idx="0">
            <a:schemeClr val="dk1"/>
          </a:fillRef>
          <a:effectRef idx="1">
            <a:schemeClr val="dk1"/>
          </a:effectRef>
          <a:fontRef idx="minor">
            <a:schemeClr val="tx1"/>
          </a:fontRef>
        </p:style>
      </p:cxnSp>
      <p:cxnSp>
        <p:nvCxnSpPr>
          <p:cNvPr id="34" name="Conector angular 33"/>
          <p:cNvCxnSpPr>
            <a:stCxn id="9" idx="2"/>
            <a:endCxn id="11" idx="0"/>
          </p:cNvCxnSpPr>
          <p:nvPr/>
        </p:nvCxnSpPr>
        <p:spPr>
          <a:xfrm rot="16200000" flipH="1">
            <a:off x="6910633" y="1733291"/>
            <a:ext cx="284250" cy="1784363"/>
          </a:xfrm>
          <a:prstGeom prst="bentConnector3">
            <a:avLst/>
          </a:prstGeom>
        </p:spPr>
        <p:style>
          <a:lnRef idx="2">
            <a:schemeClr val="dk1"/>
          </a:lnRef>
          <a:fillRef idx="0">
            <a:schemeClr val="dk1"/>
          </a:fillRef>
          <a:effectRef idx="1">
            <a:schemeClr val="dk1"/>
          </a:effectRef>
          <a:fontRef idx="minor">
            <a:schemeClr val="tx1"/>
          </a:fontRef>
        </p:style>
      </p:cxnSp>
      <p:cxnSp>
        <p:nvCxnSpPr>
          <p:cNvPr id="37" name="Conector recto 36"/>
          <p:cNvCxnSpPr>
            <a:stCxn id="12" idx="3"/>
            <a:endCxn id="13" idx="1"/>
          </p:cNvCxnSpPr>
          <p:nvPr/>
        </p:nvCxnSpPr>
        <p:spPr>
          <a:xfrm>
            <a:off x="5185645" y="3336985"/>
            <a:ext cx="18576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Conector recto 51"/>
          <p:cNvCxnSpPr>
            <a:endCxn id="14" idx="0"/>
          </p:cNvCxnSpPr>
          <p:nvPr/>
        </p:nvCxnSpPr>
        <p:spPr>
          <a:xfrm>
            <a:off x="6160577" y="3352375"/>
            <a:ext cx="42184" cy="489684"/>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Conector angular 53"/>
          <p:cNvCxnSpPr>
            <a:stCxn id="14" idx="2"/>
            <a:endCxn id="15" idx="3"/>
          </p:cNvCxnSpPr>
          <p:nvPr/>
        </p:nvCxnSpPr>
        <p:spPr>
          <a:xfrm rot="5400000">
            <a:off x="5372836" y="3617352"/>
            <a:ext cx="266664" cy="1393186"/>
          </a:xfrm>
          <a:prstGeom prst="bentConnector2">
            <a:avLst/>
          </a:prstGeom>
        </p:spPr>
        <p:style>
          <a:lnRef idx="2">
            <a:schemeClr val="dk1"/>
          </a:lnRef>
          <a:fillRef idx="0">
            <a:schemeClr val="dk1"/>
          </a:fillRef>
          <a:effectRef idx="1">
            <a:schemeClr val="dk1"/>
          </a:effectRef>
          <a:fontRef idx="minor">
            <a:schemeClr val="tx1"/>
          </a:fontRef>
        </p:style>
      </p:cxnSp>
      <p:cxnSp>
        <p:nvCxnSpPr>
          <p:cNvPr id="56" name="Conector angular 55"/>
          <p:cNvCxnSpPr/>
          <p:nvPr/>
        </p:nvCxnSpPr>
        <p:spPr>
          <a:xfrm rot="16200000" flipH="1">
            <a:off x="6890512" y="3595672"/>
            <a:ext cx="195153" cy="1570653"/>
          </a:xfrm>
          <a:prstGeom prst="bentConnector2">
            <a:avLst/>
          </a:prstGeom>
        </p:spPr>
        <p:style>
          <a:lnRef idx="2">
            <a:schemeClr val="dk1"/>
          </a:lnRef>
          <a:fillRef idx="0">
            <a:schemeClr val="dk1"/>
          </a:fillRef>
          <a:effectRef idx="1">
            <a:schemeClr val="dk1"/>
          </a:effectRef>
          <a:fontRef idx="minor">
            <a:schemeClr val="tx1"/>
          </a:fontRef>
        </p:style>
      </p:cxnSp>
      <p:cxnSp>
        <p:nvCxnSpPr>
          <p:cNvPr id="58" name="Conector recto 57"/>
          <p:cNvCxnSpPr>
            <a:stCxn id="15" idx="2"/>
            <a:endCxn id="17" idx="0"/>
          </p:cNvCxnSpPr>
          <p:nvPr/>
        </p:nvCxnSpPr>
        <p:spPr>
          <a:xfrm>
            <a:off x="4576178" y="4631943"/>
            <a:ext cx="15961" cy="271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Conector recto 59"/>
          <p:cNvCxnSpPr>
            <a:stCxn id="16" idx="2"/>
            <a:endCxn id="18" idx="0"/>
          </p:cNvCxnSpPr>
          <p:nvPr/>
        </p:nvCxnSpPr>
        <p:spPr>
          <a:xfrm>
            <a:off x="7928979" y="4575821"/>
            <a:ext cx="15960" cy="32750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Conector recto 61"/>
          <p:cNvCxnSpPr>
            <a:stCxn id="17" idx="3"/>
            <a:endCxn id="18" idx="1"/>
          </p:cNvCxnSpPr>
          <p:nvPr/>
        </p:nvCxnSpPr>
        <p:spPr>
          <a:xfrm>
            <a:off x="5281591" y="5072602"/>
            <a:ext cx="2081297" cy="0"/>
          </a:xfrm>
          <a:prstGeom prst="line">
            <a:avLst/>
          </a:prstGeom>
        </p:spPr>
        <p:style>
          <a:lnRef idx="2">
            <a:schemeClr val="dk1"/>
          </a:lnRef>
          <a:fillRef idx="0">
            <a:schemeClr val="dk1"/>
          </a:fillRef>
          <a:effectRef idx="1">
            <a:schemeClr val="dk1"/>
          </a:effectRef>
          <a:fontRef idx="minor">
            <a:schemeClr val="tx1"/>
          </a:fontRef>
        </p:style>
      </p:cxnSp>
      <p:cxnSp>
        <p:nvCxnSpPr>
          <p:cNvPr id="64" name="Conector recto 63"/>
          <p:cNvCxnSpPr>
            <a:stCxn id="17" idx="2"/>
          </p:cNvCxnSpPr>
          <p:nvPr/>
        </p:nvCxnSpPr>
        <p:spPr>
          <a:xfrm>
            <a:off x="4592139" y="5241879"/>
            <a:ext cx="0" cy="199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Conector recto 65"/>
          <p:cNvCxnSpPr>
            <a:stCxn id="18" idx="2"/>
          </p:cNvCxnSpPr>
          <p:nvPr/>
        </p:nvCxnSpPr>
        <p:spPr>
          <a:xfrm flipH="1">
            <a:off x="7928981" y="5241879"/>
            <a:ext cx="15958" cy="199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Conector angular 67"/>
          <p:cNvCxnSpPr>
            <a:stCxn id="19" idx="2"/>
            <a:endCxn id="20" idx="3"/>
          </p:cNvCxnSpPr>
          <p:nvPr/>
        </p:nvCxnSpPr>
        <p:spPr>
          <a:xfrm rot="5400000">
            <a:off x="5368729" y="5429674"/>
            <a:ext cx="484056" cy="1184031"/>
          </a:xfrm>
          <a:prstGeom prst="bentConnector2">
            <a:avLst/>
          </a:prstGeom>
        </p:spPr>
        <p:style>
          <a:lnRef idx="2">
            <a:schemeClr val="dk1"/>
          </a:lnRef>
          <a:fillRef idx="0">
            <a:schemeClr val="dk1"/>
          </a:fillRef>
          <a:effectRef idx="1">
            <a:schemeClr val="dk1"/>
          </a:effectRef>
          <a:fontRef idx="minor">
            <a:schemeClr val="tx1"/>
          </a:fontRef>
        </p:style>
      </p:cxnSp>
      <p:cxnSp>
        <p:nvCxnSpPr>
          <p:cNvPr id="70" name="Conector angular 69"/>
          <p:cNvCxnSpPr>
            <a:stCxn id="19" idx="2"/>
            <a:endCxn id="21" idx="1"/>
          </p:cNvCxnSpPr>
          <p:nvPr/>
        </p:nvCxnSpPr>
        <p:spPr>
          <a:xfrm rot="16200000" flipH="1">
            <a:off x="6493976" y="5488456"/>
            <a:ext cx="484056" cy="1066465"/>
          </a:xfrm>
          <a:prstGeom prst="bentConnector2">
            <a:avLst/>
          </a:prstGeom>
        </p:spPr>
        <p:style>
          <a:lnRef idx="2">
            <a:schemeClr val="dk1"/>
          </a:lnRef>
          <a:fillRef idx="0">
            <a:schemeClr val="dk1"/>
          </a:fillRef>
          <a:effectRef idx="1">
            <a:schemeClr val="dk1"/>
          </a:effectRef>
          <a:fontRef idx="minor">
            <a:schemeClr val="tx1"/>
          </a:fontRef>
        </p:style>
      </p:cxnSp>
      <p:cxnSp>
        <p:nvCxnSpPr>
          <p:cNvPr id="72" name="Conector recto 71"/>
          <p:cNvCxnSpPr>
            <a:stCxn id="20" idx="1"/>
            <a:endCxn id="24" idx="3"/>
          </p:cNvCxnSpPr>
          <p:nvPr/>
        </p:nvCxnSpPr>
        <p:spPr>
          <a:xfrm flipH="1">
            <a:off x="4108780" y="6263717"/>
            <a:ext cx="443167" cy="0"/>
          </a:xfrm>
          <a:prstGeom prst="line">
            <a:avLst/>
          </a:prstGeom>
        </p:spPr>
        <p:style>
          <a:lnRef idx="2">
            <a:schemeClr val="dk1"/>
          </a:lnRef>
          <a:fillRef idx="0">
            <a:schemeClr val="dk1"/>
          </a:fillRef>
          <a:effectRef idx="1">
            <a:schemeClr val="dk1"/>
          </a:effectRef>
          <a:fontRef idx="minor">
            <a:schemeClr val="tx1"/>
          </a:fontRef>
        </p:style>
      </p:cxnSp>
      <p:cxnSp>
        <p:nvCxnSpPr>
          <p:cNvPr id="74" name="Conector recto 73"/>
          <p:cNvCxnSpPr>
            <a:stCxn id="21" idx="3"/>
            <a:endCxn id="23" idx="1"/>
          </p:cNvCxnSpPr>
          <p:nvPr/>
        </p:nvCxnSpPr>
        <p:spPr>
          <a:xfrm>
            <a:off x="7800152" y="6263717"/>
            <a:ext cx="634966" cy="0"/>
          </a:xfrm>
          <a:prstGeom prst="line">
            <a:avLst/>
          </a:prstGeom>
        </p:spPr>
        <p:style>
          <a:lnRef idx="2">
            <a:schemeClr val="dk1"/>
          </a:lnRef>
          <a:fillRef idx="0">
            <a:schemeClr val="dk1"/>
          </a:fillRef>
          <a:effectRef idx="1">
            <a:schemeClr val="dk1"/>
          </a:effectRef>
          <a:fontRef idx="minor">
            <a:schemeClr val="tx1"/>
          </a:fontRef>
        </p:style>
      </p:cxnSp>
      <p:sp>
        <p:nvSpPr>
          <p:cNvPr id="2" name="CuadroTexto 1"/>
          <p:cNvSpPr txBox="1"/>
          <p:nvPr/>
        </p:nvSpPr>
        <p:spPr>
          <a:xfrm rot="20645988">
            <a:off x="1210137" y="2998004"/>
            <a:ext cx="9700092" cy="646331"/>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s-ES" sz="3600" dirty="0">
                <a:latin typeface="Arial" panose="020B0604020202020204" pitchFamily="34" charset="0"/>
                <a:cs typeface="Arial" panose="020B0604020202020204" pitchFamily="34" charset="0"/>
              </a:rPr>
              <a:t>¿Cuál es la situación metabólica del paciente?</a:t>
            </a:r>
          </a:p>
        </p:txBody>
      </p:sp>
      <p:sp>
        <p:nvSpPr>
          <p:cNvPr id="44" name="CuadroTexto 43">
            <a:extLst>
              <a:ext uri="{FF2B5EF4-FFF2-40B4-BE49-F238E27FC236}">
                <a16:creationId xmlns:a16="http://schemas.microsoft.com/office/drawing/2014/main" id="{5E375B3B-04E7-44D0-B8CF-48BAF4A1E9BF}"/>
              </a:ext>
            </a:extLst>
          </p:cNvPr>
          <p:cNvSpPr txBox="1"/>
          <p:nvPr/>
        </p:nvSpPr>
        <p:spPr>
          <a:xfrm>
            <a:off x="291083" y="6044800"/>
            <a:ext cx="1834155" cy="400110"/>
          </a:xfrm>
          <a:prstGeom prst="rect">
            <a:avLst/>
          </a:prstGeom>
          <a:noFill/>
        </p:spPr>
        <p:txBody>
          <a:bodyPr wrap="square" rtlCol="0">
            <a:spAutoFit/>
          </a:bodyPr>
          <a:lstStyle/>
          <a:p>
            <a:r>
              <a:rPr lang="es-ES" sz="1000" b="1" i="1" dirty="0">
                <a:solidFill>
                  <a:schemeClr val="bg2">
                    <a:lumMod val="50000"/>
                  </a:schemeClr>
                </a:solidFill>
                <a:latin typeface="Arial Narrow" panose="020B0606020202030204" pitchFamily="34" charset="0"/>
              </a:rPr>
              <a:t>Diapositiva Cortesía de Claudia Patricia  Contreras 2018</a:t>
            </a:r>
          </a:p>
        </p:txBody>
      </p:sp>
    </p:spTree>
    <p:extLst>
      <p:ext uri="{BB962C8B-B14F-4D97-AF65-F5344CB8AC3E}">
        <p14:creationId xmlns:p14="http://schemas.microsoft.com/office/powerpoint/2010/main" val="2003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6054" y="-136634"/>
            <a:ext cx="8757745" cy="746234"/>
          </a:xfrm>
        </p:spPr>
        <p:txBody>
          <a:bodyPr>
            <a:noAutofit/>
          </a:bodyPr>
          <a:lstStyle/>
          <a:p>
            <a:pPr lvl="0" algn="ctr"/>
            <a:br>
              <a:rPr lang="es-CO" sz="3600" dirty="0"/>
            </a:br>
            <a:br>
              <a:rPr lang="es-CO" sz="3600" dirty="0"/>
            </a:br>
            <a:br>
              <a:rPr lang="es-CO" sz="3600" b="1" dirty="0"/>
            </a:br>
            <a:endParaRPr lang="es-CO" sz="3600" b="1" dirty="0"/>
          </a:p>
        </p:txBody>
      </p:sp>
      <p:sp>
        <p:nvSpPr>
          <p:cNvPr id="3" name="Marcador de contenido 2"/>
          <p:cNvSpPr>
            <a:spLocks noGrp="1"/>
          </p:cNvSpPr>
          <p:nvPr>
            <p:ph idx="1"/>
          </p:nvPr>
        </p:nvSpPr>
        <p:spPr>
          <a:xfrm>
            <a:off x="6138041" y="1135117"/>
            <a:ext cx="6516413" cy="3720662"/>
          </a:xfrm>
        </p:spPr>
        <p:txBody>
          <a:bodyPr>
            <a:normAutofit/>
          </a:bodyPr>
          <a:lstStyle/>
          <a:p>
            <a:endParaRPr lang="es-ES" dirty="0"/>
          </a:p>
          <a:p>
            <a:pPr>
              <a:buNone/>
            </a:pPr>
            <a:r>
              <a:rPr lang="es-CO" dirty="0"/>
              <a:t> </a:t>
            </a:r>
            <a:endParaRPr lang="es-ES" dirty="0"/>
          </a:p>
          <a:p>
            <a:endParaRPr lang="es-CO" dirty="0"/>
          </a:p>
        </p:txBody>
      </p:sp>
      <p:graphicFrame>
        <p:nvGraphicFramePr>
          <p:cNvPr id="6" name="5 Tabla"/>
          <p:cNvGraphicFramePr>
            <a:graphicFrameLocks noGrp="1"/>
          </p:cNvGraphicFramePr>
          <p:nvPr>
            <p:extLst>
              <p:ext uri="{D42A27DB-BD31-4B8C-83A1-F6EECF244321}">
                <p14:modId xmlns:p14="http://schemas.microsoft.com/office/powerpoint/2010/main" val="1680284026"/>
              </p:ext>
            </p:extLst>
          </p:nvPr>
        </p:nvGraphicFramePr>
        <p:xfrm>
          <a:off x="552580" y="1162141"/>
          <a:ext cx="11170921" cy="5048694"/>
        </p:xfrm>
        <a:graphic>
          <a:graphicData uri="http://schemas.openxmlformats.org/drawingml/2006/table">
            <a:tbl>
              <a:tblPr firstRow="1" bandRow="1">
                <a:tableStyleId>{5FD0F851-EC5A-4D38-B0AD-8093EC10F338}</a:tableStyleId>
              </a:tblPr>
              <a:tblGrid>
                <a:gridCol w="2244908">
                  <a:extLst>
                    <a:ext uri="{9D8B030D-6E8A-4147-A177-3AD203B41FA5}">
                      <a16:colId xmlns:a16="http://schemas.microsoft.com/office/drawing/2014/main" val="20000"/>
                    </a:ext>
                  </a:extLst>
                </a:gridCol>
                <a:gridCol w="8926013">
                  <a:extLst>
                    <a:ext uri="{9D8B030D-6E8A-4147-A177-3AD203B41FA5}">
                      <a16:colId xmlns:a16="http://schemas.microsoft.com/office/drawing/2014/main" val="20001"/>
                    </a:ext>
                  </a:extLst>
                </a:gridCol>
              </a:tblGrid>
              <a:tr h="2061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Falla Pulmonar</a:t>
                      </a:r>
                    </a:p>
                    <a:p>
                      <a:pPr algn="l"/>
                      <a:endParaRPr lang="es-419" sz="1600" b="1" u="none"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Alto contenido de grasa / bajas en carbohidratos diseñados para manipular el cociente respiratorio y reducir la producción de CO2; no se debe utilizar en pacientes de UCI con IRA. Evidencia: muy baja.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Alto contenido energético y restringidas en líquidos para pacientes con IRA.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No hay recomendación en relación con el uso rutinario de perfil de lípidos anti-inflamatorio  (omega - 3, aceite de borraja) y antioxidantes en pacientes con SDRA y lesión severa de  pulmón (ALI).</a:t>
                      </a:r>
                      <a:r>
                        <a:rPr lang="es-419" sz="1600" b="0" baseline="0" noProof="0" dirty="0">
                          <a:solidFill>
                            <a:srgbClr val="101020"/>
                          </a:solidFill>
                          <a:latin typeface="Arial" panose="020B0604020202020204" pitchFamily="34" charset="0"/>
                          <a:cs typeface="Arial" panose="020B0604020202020204" pitchFamily="34" charset="0"/>
                        </a:rPr>
                        <a:t> E</a:t>
                      </a:r>
                      <a:r>
                        <a:rPr lang="es-419" sz="1600" b="0" noProof="0" dirty="0">
                          <a:solidFill>
                            <a:srgbClr val="101020"/>
                          </a:solidFill>
                          <a:latin typeface="Arial" panose="020B0604020202020204" pitchFamily="34" charset="0"/>
                          <a:cs typeface="Arial" panose="020B0604020202020204" pitchFamily="34" charset="0"/>
                        </a:rPr>
                        <a:t>videncia: baja a muy baja.</a:t>
                      </a:r>
                    </a:p>
                  </a:txBody>
                  <a:tcPr anchor="ctr"/>
                </a:tc>
                <a:extLst>
                  <a:ext uri="{0D108BD9-81ED-4DB2-BD59-A6C34878D82A}">
                    <a16:rowId xmlns:a16="http://schemas.microsoft.com/office/drawing/2014/main" val="10000"/>
                  </a:ext>
                </a:extLst>
              </a:tr>
              <a:tr h="1563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cap="none" spc="-60" noProof="0" dirty="0">
                          <a:solidFill>
                            <a:srgbClr val="002060"/>
                          </a:solidFill>
                          <a:latin typeface="Arial" panose="020B0604020202020204" pitchFamily="34" charset="0"/>
                          <a:ea typeface="Tahoma" panose="020B0604030504040204" pitchFamily="34" charset="0"/>
                          <a:cs typeface="Arial" panose="020B0604020202020204" pitchFamily="34" charset="0"/>
                        </a:rPr>
                        <a:t>Falla Renal</a:t>
                      </a:r>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p>
                      <a:pPr algn="l"/>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Estándar PRO (1,2-2 g/kg peso corporal real/d) y energía (25 -30 kcal/kg/d).</a:t>
                      </a:r>
                      <a:r>
                        <a:rPr lang="es-419" sz="1600" b="0" baseline="0" noProof="0" dirty="0">
                          <a:solidFill>
                            <a:srgbClr val="101020"/>
                          </a:solidFill>
                          <a:latin typeface="Arial" panose="020B0604020202020204" pitchFamily="34" charset="0"/>
                          <a:cs typeface="Arial" panose="020B0604020202020204" pitchFamily="34" charset="0"/>
                        </a:rPr>
                        <a:t> </a:t>
                      </a:r>
                      <a:r>
                        <a:rPr lang="es-419" sz="1600" b="0" noProof="0" dirty="0">
                          <a:solidFill>
                            <a:srgbClr val="101020"/>
                          </a:solidFill>
                          <a:latin typeface="Arial" panose="020B0604020202020204" pitchFamily="34" charset="0"/>
                          <a:cs typeface="Arial" panose="020B0604020202020204" pitchFamily="34" charset="0"/>
                        </a:rPr>
                        <a:t>Alteraciones electrolíticas usar fórmula especializada diseñada para la insuficiencia renal.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Hemodiálisis PRO hasta 2,5 g/ kg/d. La proteína no debe limitarse en pacientes con insuficiencia renal como un medio para evitar o retrasar la iniciación de la terapia de diálisis </a:t>
                      </a:r>
                    </a:p>
                  </a:txBody>
                  <a:tcPr anchor="ctr"/>
                </a:tc>
                <a:extLst>
                  <a:ext uri="{0D108BD9-81ED-4DB2-BD59-A6C34878D82A}">
                    <a16:rowId xmlns:a16="http://schemas.microsoft.com/office/drawing/2014/main" val="10001"/>
                  </a:ext>
                </a:extLst>
              </a:tr>
              <a:tr h="1422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cap="none" spc="-60" noProof="0" dirty="0">
                          <a:solidFill>
                            <a:srgbClr val="002060"/>
                          </a:solidFill>
                          <a:latin typeface="Arial" panose="020B0604020202020204" pitchFamily="34" charset="0"/>
                          <a:ea typeface="Tahoma" panose="020B0604030504040204" pitchFamily="34" charset="0"/>
                          <a:cs typeface="Arial" panose="020B0604020202020204" pitchFamily="34" charset="0"/>
                        </a:rPr>
                        <a:t>Falla Hepática</a:t>
                      </a:r>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p>
                      <a:pPr algn="l"/>
                      <a:endParaRPr lang="es-419" sz="1600" noProof="0" dirty="0">
                        <a:solidFill>
                          <a:srgbClr val="002060"/>
                        </a:solidFill>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s-419" sz="1600" b="0" noProof="0" dirty="0">
                          <a:solidFill>
                            <a:srgbClr val="101020"/>
                          </a:solidFill>
                          <a:latin typeface="Arial" panose="020B0604020202020204" pitchFamily="34" charset="0"/>
                          <a:cs typeface="Arial" panose="020B0604020202020204" pitchFamily="34" charset="0"/>
                        </a:rPr>
                        <a:t>Estándar en pacientes de UCI con falla hepática aguda o crónica.</a:t>
                      </a:r>
                    </a:p>
                    <a:p>
                      <a:pPr marL="285750" indent="-285750" algn="l">
                        <a:buFont typeface="Arial" panose="020B0604020202020204" pitchFamily="34" charset="0"/>
                        <a:buChar char="•"/>
                      </a:pPr>
                      <a:r>
                        <a:rPr lang="es-419" sz="1600" b="0" noProof="0" dirty="0">
                          <a:solidFill>
                            <a:srgbClr val="101020"/>
                          </a:solidFill>
                          <a:latin typeface="Arial" panose="020B0604020202020204" pitchFamily="34" charset="0"/>
                          <a:cs typeface="Arial" panose="020B0604020202020204" pitchFamily="34" charset="0"/>
                        </a:rPr>
                        <a:t>Aminoácidos de cadena ramificada en pacientes con encefalopatía que no han mejorado con el tratamiento estándar (antibióticos de acción intraluminal y lactulosa).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AACR en el paciente con enfermedad cirrótica muy avanzada para mejorar el pronóstico -</a:t>
                      </a:r>
                      <a:r>
                        <a:rPr lang="es-419" sz="1600" b="0" u="none" noProof="0" dirty="0">
                          <a:solidFill>
                            <a:srgbClr val="101020"/>
                          </a:solidFill>
                          <a:latin typeface="Arial" panose="020B0604020202020204" pitchFamily="34" charset="0"/>
                          <a:cs typeface="Arial" panose="020B0604020202020204" pitchFamily="34" charset="0"/>
                        </a:rPr>
                        <a:t>Recomendación</a:t>
                      </a:r>
                      <a:r>
                        <a:rPr lang="es-419" sz="1600" b="0" u="none" baseline="0" noProof="0" dirty="0">
                          <a:solidFill>
                            <a:srgbClr val="101020"/>
                          </a:solidFill>
                          <a:latin typeface="Arial" panose="020B0604020202020204" pitchFamily="34" charset="0"/>
                          <a:cs typeface="Arial" panose="020B0604020202020204" pitchFamily="34" charset="0"/>
                        </a:rPr>
                        <a:t> </a:t>
                      </a:r>
                      <a:r>
                        <a:rPr lang="es-419" sz="1600" b="0" u="none" noProof="0" dirty="0">
                          <a:solidFill>
                            <a:srgbClr val="101020"/>
                          </a:solidFill>
                          <a:latin typeface="Arial" panose="020B0604020202020204" pitchFamily="34" charset="0"/>
                          <a:cs typeface="Arial" panose="020B0604020202020204" pitchFamily="34" charset="0"/>
                        </a:rPr>
                        <a:t>Grado C </a:t>
                      </a:r>
                      <a:endParaRPr lang="es-419" sz="1600" b="0" noProof="0" dirty="0">
                        <a:solidFill>
                          <a:srgbClr val="10102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
        <p:nvSpPr>
          <p:cNvPr id="9" name="Rectángulo 8">
            <a:extLst>
              <a:ext uri="{FF2B5EF4-FFF2-40B4-BE49-F238E27FC236}">
                <a16:creationId xmlns:a16="http://schemas.microsoft.com/office/drawing/2014/main" id="{C0324AC1-A411-4232-97C9-E678CF84A51F}"/>
              </a:ext>
            </a:extLst>
          </p:cNvPr>
          <p:cNvSpPr/>
          <p:nvPr/>
        </p:nvSpPr>
        <p:spPr>
          <a:xfrm>
            <a:off x="417670" y="409305"/>
            <a:ext cx="10979191" cy="584775"/>
          </a:xfrm>
          <a:prstGeom prst="rect">
            <a:avLst/>
          </a:prstGeom>
        </p:spPr>
        <p:txBody>
          <a:bodyPr wrap="square">
            <a:spAutoFit/>
          </a:bodyPr>
          <a:lstStyle/>
          <a:p>
            <a:pPr algn="ctr"/>
            <a:r>
              <a:rPr lang="es-CO" sz="3200" b="1" spc="-60" dirty="0">
                <a:solidFill>
                  <a:srgbClr val="101020"/>
                </a:solidFill>
                <a:latin typeface="Arial" panose="020B0604020202020204" pitchFamily="34" charset="0"/>
                <a:ea typeface="Tahoma" panose="020B0604030504040204" pitchFamily="34" charset="0"/>
                <a:cs typeface="Arial" panose="020B0604020202020204" pitchFamily="34" charset="0"/>
              </a:rPr>
              <a:t>Recomendaciones de fórmulas según guías</a:t>
            </a:r>
            <a:endParaRPr 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72EDB2B5-3D21-48CF-9CE2-326940AC0BCE}"/>
              </a:ext>
            </a:extLst>
          </p:cNvPr>
          <p:cNvSpPr/>
          <p:nvPr/>
        </p:nvSpPr>
        <p:spPr>
          <a:xfrm>
            <a:off x="552580" y="6080800"/>
            <a:ext cx="11170921" cy="553998"/>
          </a:xfrm>
          <a:prstGeom prst="rect">
            <a:avLst/>
          </a:prstGeom>
        </p:spPr>
        <p:txBody>
          <a:bodyPr wrap="square">
            <a:spAutoFit/>
          </a:bodyPr>
          <a:lstStyle/>
          <a:p>
            <a:pPr lvl="0"/>
            <a:endParaRPr lang="en-US" sz="1000" dirty="0">
              <a:solidFill>
                <a:schemeClr val="bg2">
                  <a:lumMod val="50000"/>
                </a:schemeClr>
              </a:solidFill>
              <a:latin typeface="Arial Narrow" panose="020B0606020202030204" pitchFamily="34" charset="0"/>
              <a:ea typeface="Tahoma" pitchFamily="34" charset="0"/>
              <a:cs typeface="Tahoma" pitchFamily="34" charset="0"/>
            </a:endParaRPr>
          </a:p>
          <a:p>
            <a:pPr lvl="0"/>
            <a:r>
              <a:rPr lang="en-US" sz="1000" b="1" i="1" dirty="0">
                <a:solidFill>
                  <a:schemeClr val="bg2">
                    <a:lumMod val="50000"/>
                  </a:schemeClr>
                </a:solidFill>
                <a:latin typeface="Arial Narrow" panose="020B0606020202030204" pitchFamily="34" charset="0"/>
                <a:ea typeface="Tahoma" pitchFamily="34" charset="0"/>
                <a:cs typeface="Tahoma" pitchFamily="34" charset="0"/>
              </a:rPr>
              <a:t>Guidelines for the Provision and Assessment of Nutrition Support Therapy in the Adult Critically    Ill Patient: Society of Critical Care Medicine (SCCM)  and  American Society for Parenteral and Enteral Nutrition (A.S.P.E.N.)</a:t>
            </a:r>
            <a:br>
              <a:rPr lang="en-US" sz="1000" b="1" i="1" dirty="0">
                <a:solidFill>
                  <a:schemeClr val="bg2">
                    <a:lumMod val="50000"/>
                  </a:schemeClr>
                </a:solidFill>
                <a:latin typeface="Arial Narrow" panose="020B0606020202030204" pitchFamily="34" charset="0"/>
                <a:ea typeface="Tahoma" pitchFamily="34" charset="0"/>
                <a:cs typeface="Tahoma" pitchFamily="34" charset="0"/>
              </a:rPr>
            </a:br>
            <a:endParaRPr lang="es-CO" sz="1000" b="1" i="1" dirty="0">
              <a:solidFill>
                <a:schemeClr val="bg2">
                  <a:lumMod val="50000"/>
                </a:schemeClr>
              </a:solidFill>
            </a:endParaRPr>
          </a:p>
        </p:txBody>
      </p:sp>
    </p:spTree>
    <p:extLst>
      <p:ext uri="{BB962C8B-B14F-4D97-AF65-F5344CB8AC3E}">
        <p14:creationId xmlns:p14="http://schemas.microsoft.com/office/powerpoint/2010/main" val="1644834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38041" y="1135117"/>
            <a:ext cx="6516413" cy="3720662"/>
          </a:xfrm>
        </p:spPr>
        <p:txBody>
          <a:bodyPr>
            <a:normAutofit/>
          </a:bodyPr>
          <a:lstStyle/>
          <a:p>
            <a:endParaRPr lang="es-ES" dirty="0"/>
          </a:p>
          <a:p>
            <a:pPr>
              <a:buNone/>
            </a:pPr>
            <a:r>
              <a:rPr lang="es-CO" dirty="0"/>
              <a:t> </a:t>
            </a:r>
            <a:endParaRPr lang="es-ES" dirty="0"/>
          </a:p>
          <a:p>
            <a:endParaRPr lang="es-CO" dirty="0"/>
          </a:p>
        </p:txBody>
      </p:sp>
      <p:graphicFrame>
        <p:nvGraphicFramePr>
          <p:cNvPr id="6" name="5 Tabla"/>
          <p:cNvGraphicFramePr>
            <a:graphicFrameLocks noGrp="1"/>
          </p:cNvGraphicFramePr>
          <p:nvPr>
            <p:extLst>
              <p:ext uri="{D42A27DB-BD31-4B8C-83A1-F6EECF244321}">
                <p14:modId xmlns:p14="http://schemas.microsoft.com/office/powerpoint/2010/main" val="4264700008"/>
              </p:ext>
            </p:extLst>
          </p:nvPr>
        </p:nvGraphicFramePr>
        <p:xfrm>
          <a:off x="606404" y="1245493"/>
          <a:ext cx="10979191" cy="4580132"/>
        </p:xfrm>
        <a:graphic>
          <a:graphicData uri="http://schemas.openxmlformats.org/drawingml/2006/table">
            <a:tbl>
              <a:tblPr firstRow="1" bandRow="1">
                <a:tableStyleId>{BC89EF96-8CEA-46FF-86C4-4CE0E7609802}</a:tableStyleId>
              </a:tblPr>
              <a:tblGrid>
                <a:gridCol w="2206378">
                  <a:extLst>
                    <a:ext uri="{9D8B030D-6E8A-4147-A177-3AD203B41FA5}">
                      <a16:colId xmlns:a16="http://schemas.microsoft.com/office/drawing/2014/main" val="20000"/>
                    </a:ext>
                  </a:extLst>
                </a:gridCol>
                <a:gridCol w="8772813">
                  <a:extLst>
                    <a:ext uri="{9D8B030D-6E8A-4147-A177-3AD203B41FA5}">
                      <a16:colId xmlns:a16="http://schemas.microsoft.com/office/drawing/2014/main" val="20001"/>
                    </a:ext>
                  </a:extLst>
                </a:gridCol>
              </a:tblGrid>
              <a:tr h="16654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cap="none" spc="-60" noProof="0" dirty="0">
                          <a:solidFill>
                            <a:srgbClr val="002060"/>
                          </a:solidFill>
                          <a:latin typeface="Arial" panose="020B0604020202020204" pitchFamily="34" charset="0"/>
                          <a:ea typeface="Tahoma" panose="020B0604030504040204" pitchFamily="34" charset="0"/>
                          <a:cs typeface="Arial" panose="020B0604020202020204" pitchFamily="34" charset="0"/>
                        </a:rPr>
                        <a:t>Pancreatitis aguda</a:t>
                      </a:r>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p>
                      <a:pPr algn="l"/>
                      <a:endParaRPr lang="es-419" sz="1600" b="1" u="none"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Polimérica estándar para iniciar NET en el paciente con pancreatitis aguda grave, los datos son insuficientes para recomendar fórmula inmunomoduladora. Evidencia: Muy baja.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Moderada a severa pancreatitis aguda con intolerancia a NET, se deben tomar medidas para mejorar la tolerancia.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Uso de </a:t>
                      </a:r>
                      <a:r>
                        <a:rPr lang="es-419" sz="1600" b="0" noProof="0" dirty="0" err="1">
                          <a:solidFill>
                            <a:srgbClr val="101020"/>
                          </a:solidFill>
                          <a:latin typeface="Arial" panose="020B0604020202020204" pitchFamily="34" charset="0"/>
                          <a:cs typeface="Arial" panose="020B0604020202020204" pitchFamily="34" charset="0"/>
                        </a:rPr>
                        <a:t>probióticos</a:t>
                      </a:r>
                      <a:r>
                        <a:rPr lang="es-419" sz="1600" b="0" noProof="0" dirty="0">
                          <a:solidFill>
                            <a:srgbClr val="101020"/>
                          </a:solidFill>
                          <a:latin typeface="Arial" panose="020B0604020202020204" pitchFamily="34" charset="0"/>
                          <a:cs typeface="Arial" panose="020B0604020202020204" pitchFamily="34" charset="0"/>
                        </a:rPr>
                        <a:t> en pacientes con pancreatitis aguda grave que están recibiendo NET temprana. Evidencia: Baja.</a:t>
                      </a:r>
                    </a:p>
                  </a:txBody>
                  <a:tcPr anchor="ctr"/>
                </a:tc>
                <a:extLst>
                  <a:ext uri="{0D108BD9-81ED-4DB2-BD59-A6C34878D82A}">
                    <a16:rowId xmlns:a16="http://schemas.microsoft.com/office/drawing/2014/main" val="10000"/>
                  </a:ext>
                </a:extLst>
              </a:tr>
              <a:tr h="1113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cap="none" spc="-60" noProof="0" dirty="0">
                          <a:solidFill>
                            <a:srgbClr val="002060"/>
                          </a:solidFill>
                          <a:latin typeface="Arial" panose="020B0604020202020204" pitchFamily="34" charset="0"/>
                          <a:ea typeface="Tahoma" panose="020B0604030504040204" pitchFamily="34" charset="0"/>
                          <a:cs typeface="Arial" panose="020B0604020202020204" pitchFamily="34" charset="0"/>
                        </a:rPr>
                        <a:t>Trauma</a:t>
                      </a:r>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p>
                      <a:pPr algn="l"/>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NET temprana polimérica alta en proteína (24-48 horas de la lesión) una vez que el paciente está hemodinámicamente estable. Evidencia: Muy baja.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Inmunomoduladores (EPA, DHA, glutamina, arginina y ácidos nucléicos) en pacientes con trauma severo. Evidencia: Muy baja.</a:t>
                      </a:r>
                    </a:p>
                  </a:txBody>
                  <a:tcPr anchor="ctr"/>
                </a:tc>
                <a:extLst>
                  <a:ext uri="{0D108BD9-81ED-4DB2-BD59-A6C34878D82A}">
                    <a16:rowId xmlns:a16="http://schemas.microsoft.com/office/drawing/2014/main" val="10001"/>
                  </a:ext>
                </a:extLst>
              </a:tr>
              <a:tr h="745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cap="none" spc="-60" noProof="0" dirty="0">
                          <a:solidFill>
                            <a:srgbClr val="002060"/>
                          </a:solidFill>
                          <a:latin typeface="Arial" panose="020B0604020202020204" pitchFamily="34" charset="0"/>
                          <a:ea typeface="Tahoma" panose="020B0604030504040204" pitchFamily="34" charset="0"/>
                          <a:cs typeface="Arial" panose="020B0604020202020204" pitchFamily="34" charset="0"/>
                        </a:rPr>
                        <a:t>Abdomen abierto</a:t>
                      </a:r>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p>
                      <a:pPr algn="l"/>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Hiperprotéicas (15-30 g  adicional/Lt litro de exudado perdido) y kilocalorías igual a pacientes críticos.</a:t>
                      </a:r>
                      <a:r>
                        <a:rPr lang="es-419" sz="1600" b="0" u="none" noProof="0" dirty="0">
                          <a:solidFill>
                            <a:srgbClr val="101020"/>
                          </a:solidFill>
                          <a:latin typeface="Arial" panose="020B0604020202020204" pitchFamily="34" charset="0"/>
                          <a:cs typeface="Arial" panose="020B0604020202020204" pitchFamily="34" charset="0"/>
                        </a:rPr>
                        <a:t> </a:t>
                      </a:r>
                      <a:endParaRPr lang="es-419" sz="1600" b="0" noProof="0" dirty="0">
                        <a:solidFill>
                          <a:srgbClr val="10102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1056005">
                <a:tc>
                  <a:txBody>
                    <a:bodyPr/>
                    <a:lstStyle/>
                    <a:p>
                      <a:pPr algn="l"/>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Quemados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Hiperprotéicas (1,5-2 g/kg/d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600" b="0" noProof="0" dirty="0">
                          <a:solidFill>
                            <a:srgbClr val="101020"/>
                          </a:solidFill>
                          <a:latin typeface="Arial" panose="020B0604020202020204" pitchFamily="34" charset="0"/>
                          <a:cs typeface="Arial" panose="020B0604020202020204" pitchFamily="34" charset="0"/>
                        </a:rPr>
                        <a:t>Reevaluar las necesidades de energía semanalmente.</a:t>
                      </a:r>
                    </a:p>
                  </a:txBody>
                  <a:tcPr anchor="ctr"/>
                </a:tc>
                <a:extLst>
                  <a:ext uri="{0D108BD9-81ED-4DB2-BD59-A6C34878D82A}">
                    <a16:rowId xmlns:a16="http://schemas.microsoft.com/office/drawing/2014/main" val="3371828743"/>
                  </a:ext>
                </a:extLst>
              </a:tr>
            </a:tbl>
          </a:graphicData>
        </a:graphic>
      </p:graphicFrame>
      <p:sp>
        <p:nvSpPr>
          <p:cNvPr id="9" name="Rectángulo 8">
            <a:extLst>
              <a:ext uri="{FF2B5EF4-FFF2-40B4-BE49-F238E27FC236}">
                <a16:creationId xmlns:a16="http://schemas.microsoft.com/office/drawing/2014/main" id="{C0324AC1-A411-4232-97C9-E678CF84A51F}"/>
              </a:ext>
            </a:extLst>
          </p:cNvPr>
          <p:cNvSpPr/>
          <p:nvPr/>
        </p:nvSpPr>
        <p:spPr>
          <a:xfrm>
            <a:off x="440473" y="384221"/>
            <a:ext cx="10979191" cy="584775"/>
          </a:xfrm>
          <a:prstGeom prst="rect">
            <a:avLst/>
          </a:prstGeom>
        </p:spPr>
        <p:txBody>
          <a:bodyPr wrap="square">
            <a:spAutoFit/>
          </a:bodyPr>
          <a:lstStyle/>
          <a:p>
            <a:pPr algn="ctr"/>
            <a:r>
              <a:rPr lang="es-CO" sz="3200" b="1" spc="-60" dirty="0">
                <a:solidFill>
                  <a:srgbClr val="101020"/>
                </a:solidFill>
                <a:latin typeface="Arial" panose="020B0604020202020204" pitchFamily="34" charset="0"/>
                <a:ea typeface="Tahoma" panose="020B0604030504040204" pitchFamily="34" charset="0"/>
                <a:cs typeface="Arial" panose="020B0604020202020204" pitchFamily="34" charset="0"/>
              </a:rPr>
              <a:t>Recomendaciones de fórmulas según guías</a:t>
            </a:r>
            <a:endParaRPr 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72EDB2B5-3D21-48CF-9CE2-326940AC0BCE}"/>
              </a:ext>
            </a:extLst>
          </p:cNvPr>
          <p:cNvSpPr/>
          <p:nvPr/>
        </p:nvSpPr>
        <p:spPr>
          <a:xfrm>
            <a:off x="563540" y="5785762"/>
            <a:ext cx="8054553" cy="707886"/>
          </a:xfrm>
          <a:prstGeom prst="rect">
            <a:avLst/>
          </a:prstGeom>
        </p:spPr>
        <p:txBody>
          <a:bodyPr wrap="square">
            <a:spAutoFit/>
          </a:bodyPr>
          <a:lstStyle/>
          <a:p>
            <a:pPr lvl="0"/>
            <a:endParaRPr lang="en-US" sz="1000" dirty="0">
              <a:solidFill>
                <a:schemeClr val="bg2">
                  <a:lumMod val="50000"/>
                </a:schemeClr>
              </a:solidFill>
              <a:latin typeface="Arial Narrow" panose="020B0606020202030204" pitchFamily="34" charset="0"/>
              <a:ea typeface="Tahoma" pitchFamily="34" charset="0"/>
              <a:cs typeface="Tahoma" pitchFamily="34" charset="0"/>
            </a:endParaRPr>
          </a:p>
          <a:p>
            <a:pPr lvl="0"/>
            <a:r>
              <a:rPr lang="en-US" sz="1000" dirty="0">
                <a:solidFill>
                  <a:schemeClr val="bg2">
                    <a:lumMod val="50000"/>
                  </a:schemeClr>
                </a:solidFill>
                <a:latin typeface="Arial Narrow" panose="020B0606020202030204" pitchFamily="34" charset="0"/>
                <a:ea typeface="Tahoma" pitchFamily="34" charset="0"/>
                <a:cs typeface="Tahoma" pitchFamily="34" charset="0"/>
              </a:rPr>
              <a:t>Guidelines for the Provision and Assessment of Nutrition Support Therapy in the Adult Critically</a:t>
            </a:r>
          </a:p>
          <a:p>
            <a:pPr lvl="0"/>
            <a:r>
              <a:rPr lang="en-US" sz="1000" dirty="0">
                <a:solidFill>
                  <a:schemeClr val="bg2">
                    <a:lumMod val="50000"/>
                  </a:schemeClr>
                </a:solidFill>
                <a:latin typeface="Arial Narrow" panose="020B0606020202030204" pitchFamily="34" charset="0"/>
                <a:ea typeface="Tahoma" pitchFamily="34" charset="0"/>
                <a:cs typeface="Tahoma" pitchFamily="34" charset="0"/>
              </a:rPr>
              <a:t> Ill Patient: Society of Critical Care Medicine (SCCM)  and  American Society for Parenteral and Enteral Nutrition (A.S.P.E.N.)</a:t>
            </a:r>
            <a:br>
              <a:rPr lang="en-US" sz="1000" dirty="0">
                <a:solidFill>
                  <a:schemeClr val="bg2">
                    <a:lumMod val="50000"/>
                  </a:schemeClr>
                </a:solidFill>
                <a:latin typeface="Arial Narrow" panose="020B0606020202030204" pitchFamily="34" charset="0"/>
                <a:ea typeface="Tahoma" pitchFamily="34" charset="0"/>
                <a:cs typeface="Tahoma" pitchFamily="34" charset="0"/>
              </a:rPr>
            </a:br>
            <a:endParaRPr lang="es-CO" sz="1000" dirty="0">
              <a:solidFill>
                <a:schemeClr val="bg2">
                  <a:lumMod val="50000"/>
                </a:schemeClr>
              </a:solidFill>
            </a:endParaRPr>
          </a:p>
        </p:txBody>
      </p:sp>
    </p:spTree>
    <p:extLst>
      <p:ext uri="{BB962C8B-B14F-4D97-AF65-F5344CB8AC3E}">
        <p14:creationId xmlns:p14="http://schemas.microsoft.com/office/powerpoint/2010/main" val="88591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38041" y="1135117"/>
            <a:ext cx="6516413" cy="3720662"/>
          </a:xfrm>
        </p:spPr>
        <p:txBody>
          <a:bodyPr>
            <a:normAutofit/>
          </a:bodyPr>
          <a:lstStyle/>
          <a:p>
            <a:endParaRPr lang="es-ES" dirty="0"/>
          </a:p>
          <a:p>
            <a:pPr>
              <a:buNone/>
            </a:pPr>
            <a:r>
              <a:rPr lang="es-CO" dirty="0"/>
              <a:t> </a:t>
            </a:r>
            <a:endParaRPr lang="es-ES" dirty="0"/>
          </a:p>
          <a:p>
            <a:endParaRPr lang="es-CO" dirty="0"/>
          </a:p>
        </p:txBody>
      </p:sp>
      <p:graphicFrame>
        <p:nvGraphicFramePr>
          <p:cNvPr id="6" name="5 Tabla"/>
          <p:cNvGraphicFramePr>
            <a:graphicFrameLocks noGrp="1"/>
          </p:cNvGraphicFramePr>
          <p:nvPr>
            <p:extLst>
              <p:ext uri="{D42A27DB-BD31-4B8C-83A1-F6EECF244321}">
                <p14:modId xmlns:p14="http://schemas.microsoft.com/office/powerpoint/2010/main" val="1174392044"/>
              </p:ext>
            </p:extLst>
          </p:nvPr>
        </p:nvGraphicFramePr>
        <p:xfrm>
          <a:off x="632986" y="1429743"/>
          <a:ext cx="10926028" cy="4402999"/>
        </p:xfrm>
        <a:graphic>
          <a:graphicData uri="http://schemas.openxmlformats.org/drawingml/2006/table">
            <a:tbl>
              <a:tblPr firstRow="1" bandRow="1">
                <a:tableStyleId>{BDBED569-4797-4DF1-A0F4-6AAB3CD982D8}</a:tableStyleId>
              </a:tblPr>
              <a:tblGrid>
                <a:gridCol w="2153215">
                  <a:extLst>
                    <a:ext uri="{9D8B030D-6E8A-4147-A177-3AD203B41FA5}">
                      <a16:colId xmlns:a16="http://schemas.microsoft.com/office/drawing/2014/main" val="20000"/>
                    </a:ext>
                  </a:extLst>
                </a:gridCol>
                <a:gridCol w="8772813">
                  <a:extLst>
                    <a:ext uri="{9D8B030D-6E8A-4147-A177-3AD203B41FA5}">
                      <a16:colId xmlns:a16="http://schemas.microsoft.com/office/drawing/2014/main" val="20001"/>
                    </a:ext>
                  </a:extLst>
                </a:gridCol>
              </a:tblGrid>
              <a:tr h="1133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Sepsis</a:t>
                      </a:r>
                    </a:p>
                    <a:p>
                      <a:pPr algn="ctr"/>
                      <a:endParaRPr lang="es-419" sz="1400" b="1" u="none"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400" b="0" noProof="0" dirty="0">
                          <a:solidFill>
                            <a:srgbClr val="101020"/>
                          </a:solidFill>
                          <a:latin typeface="Arial" panose="020B0604020202020204" pitchFamily="34" charset="0"/>
                          <a:cs typeface="Arial" panose="020B0604020202020204" pitchFamily="34" charset="0"/>
                        </a:rPr>
                        <a:t>Hiperprotéicas (1.2-2 g/kg/d).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400" b="0" noProof="0" dirty="0">
                          <a:solidFill>
                            <a:srgbClr val="101020"/>
                          </a:solidFill>
                          <a:latin typeface="Arial" panose="020B0604020202020204" pitchFamily="34" charset="0"/>
                          <a:cs typeface="Arial" panose="020B0604020202020204" pitchFamily="34" charset="0"/>
                        </a:rPr>
                        <a:t>Inmunomoduladora NO en forma rutinaria en pacientes con sepsis grave.                                     Evidencia: Moderada (arginina puede representar una amenaza).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400" b="0" noProof="0" dirty="0">
                          <a:solidFill>
                            <a:srgbClr val="101020"/>
                          </a:solidFill>
                          <a:latin typeface="Arial" panose="020B0604020202020204" pitchFamily="34" charset="0"/>
                          <a:cs typeface="Arial" panose="020B0604020202020204" pitchFamily="34" charset="0"/>
                        </a:rPr>
                        <a:t>No hay recomendación con selenio, zinc y antioxidantes en la sepsis por estudios contradictorios. Evidencia: Moderada</a:t>
                      </a:r>
                    </a:p>
                  </a:txBody>
                  <a:tcPr anchor="ctr"/>
                </a:tc>
                <a:extLst>
                  <a:ext uri="{0D108BD9-81ED-4DB2-BD59-A6C34878D82A}">
                    <a16:rowId xmlns:a16="http://schemas.microsoft.com/office/drawing/2014/main" val="10000"/>
                  </a:ext>
                </a:extLst>
              </a:tr>
              <a:tr h="750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cap="none" spc="-60" noProof="0" dirty="0">
                          <a:solidFill>
                            <a:srgbClr val="002060"/>
                          </a:solidFill>
                          <a:latin typeface="Arial" panose="020B0604020202020204" pitchFamily="34" charset="0"/>
                          <a:ea typeface="Tahoma" panose="020B0604030504040204" pitchFamily="34" charset="0"/>
                          <a:cs typeface="Arial" panose="020B0604020202020204" pitchFamily="34" charset="0"/>
                        </a:rPr>
                        <a:t>Cirugía mayor postoperatoria </a:t>
                      </a:r>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p>
                      <a:endParaRPr lang="es-419" sz="14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400" b="0" noProof="0" dirty="0">
                          <a:solidFill>
                            <a:srgbClr val="101020"/>
                          </a:solidFill>
                          <a:latin typeface="Arial" panose="020B0604020202020204" pitchFamily="34" charset="0"/>
                          <a:cs typeface="Arial" panose="020B0604020202020204" pitchFamily="34" charset="0"/>
                        </a:rPr>
                        <a:t>Uso rutinario de fórmula inmunomoduladora (arginina y aceites de pescado) en UCI para el paciente postoperatorio que requiere NET. Evidencia: moderada a baja </a:t>
                      </a:r>
                    </a:p>
                  </a:txBody>
                  <a:tcPr anchor="ctr"/>
                </a:tc>
                <a:extLst>
                  <a:ext uri="{0D108BD9-81ED-4DB2-BD59-A6C34878D82A}">
                    <a16:rowId xmlns:a16="http://schemas.microsoft.com/office/drawing/2014/main" val="10001"/>
                  </a:ext>
                </a:extLst>
              </a:tr>
              <a:tr h="1133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Cáncer </a:t>
                      </a:r>
                    </a:p>
                    <a:p>
                      <a:pPr algn="l"/>
                      <a:endParaRPr lang="es-419" sz="14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400" b="0" noProof="0" dirty="0">
                          <a:solidFill>
                            <a:srgbClr val="101020"/>
                          </a:solidFill>
                          <a:latin typeface="Arial" panose="020B0604020202020204" pitchFamily="34" charset="0"/>
                          <a:cs typeface="Arial" panose="020B0604020202020204" pitchFamily="34" charset="0"/>
                        </a:rPr>
                        <a:t>Suplementación ácidos grasos ω-3 puede estabilizar el peso en pacientes con pérdida de peso progresiva e involuntaria. (Grado 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400" b="0" noProof="0" dirty="0">
                          <a:solidFill>
                            <a:srgbClr val="101020"/>
                          </a:solidFill>
                          <a:latin typeface="Arial" panose="020B0604020202020204" pitchFamily="34" charset="0"/>
                          <a:cs typeface="Arial" panose="020B0604020202020204" pitchFamily="34" charset="0"/>
                        </a:rPr>
                        <a:t>Fórmulas con mezclas de arginina, ácidos nucléicos y ácidos grasos esenciales pueden ser beneficiosas en pacientes prequirúrgicos desnutridos.</a:t>
                      </a:r>
                      <a:r>
                        <a:rPr lang="es-419" sz="1400" b="0" u="none" noProof="0" dirty="0">
                          <a:solidFill>
                            <a:srgbClr val="101020"/>
                          </a:solidFill>
                          <a:latin typeface="Arial" panose="020B0604020202020204" pitchFamily="34" charset="0"/>
                          <a:cs typeface="Arial" panose="020B0604020202020204" pitchFamily="34" charset="0"/>
                        </a:rPr>
                        <a:t> </a:t>
                      </a:r>
                      <a:endParaRPr lang="es-419" sz="1400" b="0" noProof="0" dirty="0">
                        <a:solidFill>
                          <a:srgbClr val="10102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1318429">
                <a:tc>
                  <a:txBody>
                    <a:bodyPr/>
                    <a:lstStyle/>
                    <a:p>
                      <a:pPr algn="l"/>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Lesiones por  presión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400" b="0" noProof="0" dirty="0">
                          <a:solidFill>
                            <a:srgbClr val="101020"/>
                          </a:solidFill>
                          <a:latin typeface="Arial" panose="020B0604020202020204" pitchFamily="34" charset="0"/>
                          <a:cs typeface="Arial" panose="020B0604020202020204" pitchFamily="34" charset="0"/>
                        </a:rPr>
                        <a:t>En pacientes médicos polimórbidos con úlceras por presión, se pueden agregar aminoácidos específicos (arginina y glutamina) y </a:t>
                      </a:r>
                      <a:r>
                        <a:rPr lang="es-419" sz="1400" b="0" noProof="0" dirty="0">
                          <a:solidFill>
                            <a:srgbClr val="101020"/>
                          </a:solidFill>
                          <a:latin typeface="Symbol" pitchFamily="2" charset="2"/>
                          <a:cs typeface="Arial" panose="020B0604020202020204" pitchFamily="34" charset="0"/>
                        </a:rPr>
                        <a:t>b</a:t>
                      </a:r>
                      <a:r>
                        <a:rPr lang="es-419" sz="1400" b="0" noProof="0" dirty="0">
                          <a:solidFill>
                            <a:srgbClr val="101020"/>
                          </a:solidFill>
                          <a:latin typeface="Arial" panose="020B0604020202020204" pitchFamily="34" charset="0"/>
                          <a:cs typeface="Arial" panose="020B0604020202020204" pitchFamily="34" charset="0"/>
                        </a:rPr>
                        <a:t>-hidroxibetilbutirato (HMB) a las alimentaciones orales / enterales para acelerar la cicatrización de las úlceras por presión.</a:t>
                      </a:r>
                    </a:p>
                  </a:txBody>
                  <a:tcPr anchor="ctr"/>
                </a:tc>
                <a:extLst>
                  <a:ext uri="{0D108BD9-81ED-4DB2-BD59-A6C34878D82A}">
                    <a16:rowId xmlns:a16="http://schemas.microsoft.com/office/drawing/2014/main" val="3371828743"/>
                  </a:ext>
                </a:extLst>
              </a:tr>
            </a:tbl>
          </a:graphicData>
        </a:graphic>
      </p:graphicFrame>
      <p:sp>
        <p:nvSpPr>
          <p:cNvPr id="9" name="Rectángulo 8">
            <a:extLst>
              <a:ext uri="{FF2B5EF4-FFF2-40B4-BE49-F238E27FC236}">
                <a16:creationId xmlns:a16="http://schemas.microsoft.com/office/drawing/2014/main" id="{C0324AC1-A411-4232-97C9-E678CF84A51F}"/>
              </a:ext>
            </a:extLst>
          </p:cNvPr>
          <p:cNvSpPr/>
          <p:nvPr/>
        </p:nvSpPr>
        <p:spPr>
          <a:xfrm>
            <a:off x="1633588" y="398342"/>
            <a:ext cx="8653889" cy="584775"/>
          </a:xfrm>
          <a:prstGeom prst="rect">
            <a:avLst/>
          </a:prstGeom>
        </p:spPr>
        <p:txBody>
          <a:bodyPr wrap="square">
            <a:spAutoFit/>
          </a:bodyPr>
          <a:lstStyle/>
          <a:p>
            <a:pPr algn="ctr"/>
            <a:r>
              <a:rPr lang="es-CO" sz="3200" b="1" spc="-60" dirty="0">
                <a:solidFill>
                  <a:srgbClr val="101020"/>
                </a:solidFill>
                <a:latin typeface="Arial" panose="020B0604020202020204" pitchFamily="34" charset="0"/>
                <a:ea typeface="Tahoma" panose="020B0604030504040204" pitchFamily="34" charset="0"/>
                <a:cs typeface="Arial" panose="020B0604020202020204" pitchFamily="34" charset="0"/>
              </a:rPr>
              <a:t>Recomendaciones de fórmulas según guías</a:t>
            </a:r>
            <a:endParaRPr 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72EDB2B5-3D21-48CF-9CE2-326940AC0BCE}"/>
              </a:ext>
            </a:extLst>
          </p:cNvPr>
          <p:cNvSpPr/>
          <p:nvPr/>
        </p:nvSpPr>
        <p:spPr>
          <a:xfrm>
            <a:off x="632986" y="5828868"/>
            <a:ext cx="8054553" cy="553998"/>
          </a:xfrm>
          <a:prstGeom prst="rect">
            <a:avLst/>
          </a:prstGeom>
        </p:spPr>
        <p:txBody>
          <a:bodyPr wrap="square">
            <a:spAutoFit/>
          </a:bodyPr>
          <a:lstStyle/>
          <a:p>
            <a:pPr lvl="0"/>
            <a:endParaRPr lang="en-US" sz="1000" dirty="0">
              <a:solidFill>
                <a:schemeClr val="bg2">
                  <a:lumMod val="50000"/>
                </a:schemeClr>
              </a:solidFill>
              <a:latin typeface="Arial Narrow" panose="020B0606020202030204" pitchFamily="34" charset="0"/>
              <a:ea typeface="Tahoma" pitchFamily="34" charset="0"/>
              <a:cs typeface="Tahoma" pitchFamily="34" charset="0"/>
            </a:endParaRPr>
          </a:p>
          <a:p>
            <a:pPr lvl="0"/>
            <a:r>
              <a:rPr lang="en-US" sz="1000" b="1" i="1" dirty="0">
                <a:solidFill>
                  <a:schemeClr val="bg2">
                    <a:lumMod val="50000"/>
                  </a:schemeClr>
                </a:solidFill>
                <a:latin typeface="Arial Narrow" panose="020B0606020202030204" pitchFamily="34" charset="0"/>
                <a:ea typeface="Tahoma" pitchFamily="34" charset="0"/>
                <a:cs typeface="Tahoma" pitchFamily="34" charset="0"/>
              </a:rPr>
              <a:t>Guidelines for the Provision and Assessment of Nutrition Support Therapy in the Adult Critically</a:t>
            </a:r>
          </a:p>
          <a:p>
            <a:pPr lvl="0"/>
            <a:r>
              <a:rPr lang="en-US" sz="1000" b="1" i="1" dirty="0">
                <a:solidFill>
                  <a:schemeClr val="bg2">
                    <a:lumMod val="50000"/>
                  </a:schemeClr>
                </a:solidFill>
                <a:latin typeface="Arial Narrow" panose="020B0606020202030204" pitchFamily="34" charset="0"/>
                <a:ea typeface="Tahoma" pitchFamily="34" charset="0"/>
                <a:cs typeface="Tahoma" pitchFamily="34" charset="0"/>
              </a:rPr>
              <a:t>Ill Patient: Society of Critical Care Medicine (SCCM)  and  American Society for Parenteral and Enteral Nutrition (A.S.P.E.N.)</a:t>
            </a:r>
            <a:endParaRPr lang="es-CO" sz="1000" b="1" i="1" dirty="0">
              <a:solidFill>
                <a:schemeClr val="bg2">
                  <a:lumMod val="50000"/>
                </a:schemeClr>
              </a:solidFill>
            </a:endParaRPr>
          </a:p>
        </p:txBody>
      </p:sp>
    </p:spTree>
    <p:extLst>
      <p:ext uri="{BB962C8B-B14F-4D97-AF65-F5344CB8AC3E}">
        <p14:creationId xmlns:p14="http://schemas.microsoft.com/office/powerpoint/2010/main" val="1581889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6054" y="-136634"/>
            <a:ext cx="8757745" cy="746234"/>
          </a:xfrm>
        </p:spPr>
        <p:txBody>
          <a:bodyPr>
            <a:noAutofit/>
          </a:bodyPr>
          <a:lstStyle/>
          <a:p>
            <a:pPr lvl="0" algn="ctr"/>
            <a:br>
              <a:rPr lang="es-CO" sz="3600" dirty="0"/>
            </a:br>
            <a:br>
              <a:rPr lang="es-CO" sz="3600" dirty="0"/>
            </a:br>
            <a:br>
              <a:rPr lang="es-CO" sz="3600" b="1" dirty="0"/>
            </a:br>
            <a:endParaRPr lang="es-CO" sz="3600" b="1" dirty="0"/>
          </a:p>
        </p:txBody>
      </p:sp>
      <p:sp>
        <p:nvSpPr>
          <p:cNvPr id="3" name="Marcador de contenido 2"/>
          <p:cNvSpPr>
            <a:spLocks noGrp="1"/>
          </p:cNvSpPr>
          <p:nvPr>
            <p:ph idx="1"/>
          </p:nvPr>
        </p:nvSpPr>
        <p:spPr>
          <a:xfrm>
            <a:off x="6138041" y="1135117"/>
            <a:ext cx="6516413" cy="3720662"/>
          </a:xfrm>
        </p:spPr>
        <p:txBody>
          <a:bodyPr>
            <a:normAutofit/>
          </a:bodyPr>
          <a:lstStyle/>
          <a:p>
            <a:endParaRPr lang="es-ES" dirty="0"/>
          </a:p>
          <a:p>
            <a:pPr>
              <a:buNone/>
            </a:pPr>
            <a:r>
              <a:rPr lang="es-CO" dirty="0"/>
              <a:t> </a:t>
            </a:r>
            <a:endParaRPr lang="es-ES" dirty="0"/>
          </a:p>
          <a:p>
            <a:endParaRPr lang="es-CO" dirty="0"/>
          </a:p>
        </p:txBody>
      </p:sp>
      <p:graphicFrame>
        <p:nvGraphicFramePr>
          <p:cNvPr id="6" name="5 Tabla"/>
          <p:cNvGraphicFramePr>
            <a:graphicFrameLocks noGrp="1"/>
          </p:cNvGraphicFramePr>
          <p:nvPr>
            <p:extLst>
              <p:ext uri="{D42A27DB-BD31-4B8C-83A1-F6EECF244321}">
                <p14:modId xmlns:p14="http://schemas.microsoft.com/office/powerpoint/2010/main" val="3281741367"/>
              </p:ext>
            </p:extLst>
          </p:nvPr>
        </p:nvGraphicFramePr>
        <p:xfrm>
          <a:off x="792033" y="1374957"/>
          <a:ext cx="10836087" cy="4551335"/>
        </p:xfrm>
        <a:graphic>
          <a:graphicData uri="http://schemas.openxmlformats.org/drawingml/2006/table">
            <a:tbl>
              <a:tblPr firstRow="1" bandRow="1">
                <a:tableStyleId>{BC89EF96-8CEA-46FF-86C4-4CE0E7609802}</a:tableStyleId>
              </a:tblPr>
              <a:tblGrid>
                <a:gridCol w="1978702">
                  <a:extLst>
                    <a:ext uri="{9D8B030D-6E8A-4147-A177-3AD203B41FA5}">
                      <a16:colId xmlns:a16="http://schemas.microsoft.com/office/drawing/2014/main" val="20000"/>
                    </a:ext>
                  </a:extLst>
                </a:gridCol>
                <a:gridCol w="8857385">
                  <a:extLst>
                    <a:ext uri="{9D8B030D-6E8A-4147-A177-3AD203B41FA5}">
                      <a16:colId xmlns:a16="http://schemas.microsoft.com/office/drawing/2014/main" val="20001"/>
                    </a:ext>
                  </a:extLst>
                </a:gridCol>
              </a:tblGrid>
              <a:tr h="1053449">
                <a:tc>
                  <a:txBody>
                    <a:bodyPr/>
                    <a:lstStyle/>
                    <a:p>
                      <a:pPr algn="l"/>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Nutrición Peroperatoria (Protocolo ERAS)</a:t>
                      </a:r>
                      <a:endParaRPr lang="es-419" sz="1600" b="1" u="none"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indent="-285750">
                        <a:buFont typeface="Arial" panose="020B0604020202020204" pitchFamily="34" charset="0"/>
                        <a:buChar char="•"/>
                      </a:pPr>
                      <a:r>
                        <a:rPr lang="es-419" sz="1500" b="0" noProof="0" dirty="0">
                          <a:solidFill>
                            <a:srgbClr val="101020"/>
                          </a:solidFill>
                          <a:latin typeface="Arial" panose="020B0604020202020204" pitchFamily="34" charset="0"/>
                          <a:cs typeface="Arial" panose="020B0604020202020204" pitchFamily="34" charset="0"/>
                        </a:rPr>
                        <a:t>Prevención del ayuno preoperatorio prolongado utilizando carga de hidratos de carbono por vía oral. </a:t>
                      </a:r>
                    </a:p>
                    <a:p>
                      <a:pPr marL="285750" indent="-285750">
                        <a:buFont typeface="Arial" panose="020B0604020202020204" pitchFamily="34" charset="0"/>
                        <a:buChar char="•"/>
                      </a:pPr>
                      <a:r>
                        <a:rPr lang="es-419" sz="1500" b="0" noProof="0" dirty="0">
                          <a:solidFill>
                            <a:srgbClr val="101020"/>
                          </a:solidFill>
                          <a:latin typeface="Arial" panose="020B0604020202020204" pitchFamily="34" charset="0"/>
                          <a:cs typeface="Arial" panose="020B0604020202020204" pitchFamily="34" charset="0"/>
                        </a:rPr>
                        <a:t>Realimentación postoperatoria precoz.</a:t>
                      </a:r>
                    </a:p>
                  </a:txBody>
                  <a:tcPr anchor="ctr"/>
                </a:tc>
                <a:extLst>
                  <a:ext uri="{0D108BD9-81ED-4DB2-BD59-A6C34878D82A}">
                    <a16:rowId xmlns:a16="http://schemas.microsoft.com/office/drawing/2014/main" val="10000"/>
                  </a:ext>
                </a:extLst>
              </a:tr>
              <a:tr h="1203003">
                <a:tc>
                  <a:txBody>
                    <a:bodyPr/>
                    <a:lstStyle/>
                    <a:p>
                      <a:r>
                        <a:rPr lang="es-419" sz="1600" b="1" cap="none" spc="-60" noProof="0" dirty="0">
                          <a:solidFill>
                            <a:srgbClr val="002060"/>
                          </a:solidFill>
                          <a:latin typeface="Arial" panose="020B0604020202020204" pitchFamily="34" charset="0"/>
                          <a:ea typeface="Tahoma" panose="020B0604030504040204" pitchFamily="34" charset="0"/>
                          <a:cs typeface="Arial" panose="020B0604020202020204" pitchFamily="34" charset="0"/>
                        </a:rPr>
                        <a:t>Obesidad</a:t>
                      </a:r>
                      <a:endPar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Relación Kcal no PRO/g N2 para paciente obeso (baja densidad calórica).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Post cirugía bariátrica suplementar (tiamina, calcio, vitamina B12,  A, D, E, K, ácido fólico, hierro, selenio, zinc y cobre).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No hay beneficio potencial de F inmunomoduladora en obesos UCI.</a:t>
                      </a:r>
                    </a:p>
                  </a:txBody>
                  <a:tcPr anchor="ctr"/>
                </a:tc>
                <a:extLst>
                  <a:ext uri="{0D108BD9-81ED-4DB2-BD59-A6C34878D82A}">
                    <a16:rowId xmlns:a16="http://schemas.microsoft.com/office/drawing/2014/main" val="10001"/>
                  </a:ext>
                </a:extLst>
              </a:tr>
              <a:tr h="1012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Enfermos crónicamente  críticos</a:t>
                      </a:r>
                      <a:endParaRPr lang="es-419" sz="1400" b="1" noProof="0" dirty="0">
                        <a:solidFill>
                          <a:srgbClr val="002060"/>
                        </a:solidFill>
                        <a:latin typeface="Arial" panose="020B0604020202020204" pitchFamily="34" charset="0"/>
                        <a:ea typeface="Tahoma" panose="020B0604030504040204" pitchFamily="34" charset="0"/>
                        <a:cs typeface="Arial" panose="020B0604020202020204" pitchFamily="34"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Pacientes crónicos en estado crítico (con disfunción orgánica persistente con estancia en UCI &gt; 21 días)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NET agresiva alta en proteína con un programa de ejercicios de resistencia.</a:t>
                      </a:r>
                    </a:p>
                  </a:txBody>
                  <a:tcPr anchor="ctr"/>
                </a:tc>
                <a:extLst>
                  <a:ext uri="{0D108BD9-81ED-4DB2-BD59-A6C34878D82A}">
                    <a16:rowId xmlns:a16="http://schemas.microsoft.com/office/drawing/2014/main" val="10002"/>
                  </a:ext>
                </a:extLst>
              </a:tr>
              <a:tr h="1282180">
                <a:tc>
                  <a:txBody>
                    <a:bodyPr/>
                    <a:lstStyle/>
                    <a:p>
                      <a:pPr algn="l"/>
                      <a:r>
                        <a:rPr lang="es-419" sz="1600" b="1" noProof="0" dirty="0">
                          <a:solidFill>
                            <a:srgbClr val="002060"/>
                          </a:solidFill>
                          <a:latin typeface="Arial" panose="020B0604020202020204" pitchFamily="34" charset="0"/>
                          <a:ea typeface="Tahoma" panose="020B0604030504040204" pitchFamily="34" charset="0"/>
                          <a:cs typeface="Arial" panose="020B0604020202020204" pitchFamily="34" charset="0"/>
                        </a:rPr>
                        <a:t>Adulto mayor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Hiperprotéicas (envejecimiento - condiciones inflamatorias - insuficiencia cardíaca, EPOC o ERC sometidos a diálisis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Formulas Hiperprotéicas, con Hidroximetilbutirato y adición de Vitamina 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419" sz="1500" b="0" noProof="0" dirty="0">
                          <a:solidFill>
                            <a:srgbClr val="101020"/>
                          </a:solidFill>
                          <a:latin typeface="Arial" panose="020B0604020202020204" pitchFamily="34" charset="0"/>
                          <a:cs typeface="Arial" panose="020B0604020202020204" pitchFamily="34" charset="0"/>
                        </a:rPr>
                        <a:t>Fórmulas enriquecidas con mezcla de fibras solubles e insolubles para mejorar la función intestinal.</a:t>
                      </a:r>
                    </a:p>
                  </a:txBody>
                  <a:tcPr anchor="ctr"/>
                </a:tc>
                <a:extLst>
                  <a:ext uri="{0D108BD9-81ED-4DB2-BD59-A6C34878D82A}">
                    <a16:rowId xmlns:a16="http://schemas.microsoft.com/office/drawing/2014/main" val="3371828743"/>
                  </a:ext>
                </a:extLst>
              </a:tr>
            </a:tbl>
          </a:graphicData>
        </a:graphic>
      </p:graphicFrame>
      <p:sp>
        <p:nvSpPr>
          <p:cNvPr id="9" name="Rectángulo 8">
            <a:extLst>
              <a:ext uri="{FF2B5EF4-FFF2-40B4-BE49-F238E27FC236}">
                <a16:creationId xmlns:a16="http://schemas.microsoft.com/office/drawing/2014/main" id="{C0324AC1-A411-4232-97C9-E678CF84A51F}"/>
              </a:ext>
            </a:extLst>
          </p:cNvPr>
          <p:cNvSpPr/>
          <p:nvPr/>
        </p:nvSpPr>
        <p:spPr>
          <a:xfrm>
            <a:off x="439069" y="401267"/>
            <a:ext cx="10979191" cy="584775"/>
          </a:xfrm>
          <a:prstGeom prst="rect">
            <a:avLst/>
          </a:prstGeom>
        </p:spPr>
        <p:txBody>
          <a:bodyPr wrap="square">
            <a:spAutoFit/>
          </a:bodyPr>
          <a:lstStyle/>
          <a:p>
            <a:pPr algn="ctr"/>
            <a:r>
              <a:rPr lang="es-CO" sz="3200" b="1" spc="-60" dirty="0">
                <a:solidFill>
                  <a:srgbClr val="101020"/>
                </a:solidFill>
                <a:latin typeface="Arial" panose="020B0604020202020204" pitchFamily="34" charset="0"/>
                <a:ea typeface="Tahoma" panose="020B0604030504040204" pitchFamily="34" charset="0"/>
                <a:cs typeface="Arial" panose="020B0604020202020204" pitchFamily="34" charset="0"/>
              </a:rPr>
              <a:t>Recomendaciones de fórmulas según guías</a:t>
            </a:r>
            <a:endParaRPr 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72EDB2B5-3D21-48CF-9CE2-326940AC0BCE}"/>
              </a:ext>
            </a:extLst>
          </p:cNvPr>
          <p:cNvSpPr/>
          <p:nvPr/>
        </p:nvSpPr>
        <p:spPr>
          <a:xfrm>
            <a:off x="703290" y="5881801"/>
            <a:ext cx="11473720" cy="553998"/>
          </a:xfrm>
          <a:prstGeom prst="rect">
            <a:avLst/>
          </a:prstGeom>
        </p:spPr>
        <p:txBody>
          <a:bodyPr wrap="square">
            <a:spAutoFit/>
          </a:bodyPr>
          <a:lstStyle/>
          <a:p>
            <a:pPr lvl="0"/>
            <a:endParaRPr lang="en-US" sz="1000" dirty="0">
              <a:solidFill>
                <a:schemeClr val="bg2">
                  <a:lumMod val="50000"/>
                </a:schemeClr>
              </a:solidFill>
              <a:latin typeface="Arial Narrow" panose="020B0606020202030204" pitchFamily="34" charset="0"/>
              <a:ea typeface="Tahoma" pitchFamily="34" charset="0"/>
              <a:cs typeface="Tahoma" pitchFamily="34" charset="0"/>
            </a:endParaRPr>
          </a:p>
          <a:p>
            <a:pPr lvl="0"/>
            <a:r>
              <a:rPr lang="en-US" sz="1000" b="1" i="1" dirty="0">
                <a:solidFill>
                  <a:schemeClr val="bg2">
                    <a:lumMod val="50000"/>
                  </a:schemeClr>
                </a:solidFill>
                <a:latin typeface="Arial Narrow" panose="020B0606020202030204" pitchFamily="34" charset="0"/>
                <a:ea typeface="Tahoma" pitchFamily="34" charset="0"/>
                <a:cs typeface="Tahoma" pitchFamily="34" charset="0"/>
              </a:rPr>
              <a:t>Guidelines for the Provision and Assessment of Nutrition Support Therapy in the Adult Critically</a:t>
            </a:r>
          </a:p>
          <a:p>
            <a:pPr lvl="0"/>
            <a:r>
              <a:rPr lang="en-US" sz="1000" b="1" i="1" dirty="0">
                <a:solidFill>
                  <a:schemeClr val="bg2">
                    <a:lumMod val="50000"/>
                  </a:schemeClr>
                </a:solidFill>
                <a:latin typeface="Arial Narrow" panose="020B0606020202030204" pitchFamily="34" charset="0"/>
                <a:ea typeface="Tahoma" pitchFamily="34" charset="0"/>
                <a:cs typeface="Tahoma" pitchFamily="34" charset="0"/>
              </a:rPr>
              <a:t> Ill Patient: Society of Critical Care Medicine (SCCM)  and  American Society for Parenteral and Enteral Nutrition (A.S.P.E.N.)</a:t>
            </a:r>
            <a:endParaRPr lang="es-CO" sz="1000" b="1" i="1" dirty="0">
              <a:solidFill>
                <a:schemeClr val="bg2">
                  <a:lumMod val="50000"/>
                </a:schemeClr>
              </a:solidFill>
            </a:endParaRPr>
          </a:p>
        </p:txBody>
      </p:sp>
    </p:spTree>
    <p:extLst>
      <p:ext uri="{BB962C8B-B14F-4D97-AF65-F5344CB8AC3E}">
        <p14:creationId xmlns:p14="http://schemas.microsoft.com/office/powerpoint/2010/main" val="54438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2494863302"/>
              </p:ext>
            </p:extLst>
          </p:nvPr>
        </p:nvGraphicFramePr>
        <p:xfrm>
          <a:off x="532364" y="1014413"/>
          <a:ext cx="10915650" cy="5157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Rectángulo"/>
          <p:cNvSpPr/>
          <p:nvPr/>
        </p:nvSpPr>
        <p:spPr>
          <a:xfrm>
            <a:off x="2351583" y="240034"/>
            <a:ext cx="7560839" cy="1077218"/>
          </a:xfrm>
          <a:prstGeom prst="rect">
            <a:avLst/>
          </a:prstGeom>
        </p:spPr>
        <p:txBody>
          <a:bodyPr wrap="square">
            <a:spAutoFit/>
          </a:bodyPr>
          <a:lstStyle/>
          <a:p>
            <a:pPr algn="ctr"/>
            <a:r>
              <a:rPr lang="es-ES" sz="3200" b="1" dirty="0">
                <a:solidFill>
                  <a:srgbClr val="101020"/>
                </a:solidFill>
                <a:latin typeface="Arial" panose="020B0604020202020204" pitchFamily="34" charset="0"/>
                <a:ea typeface="Tahoma" pitchFamily="34" charset="0"/>
                <a:cs typeface="Arial" panose="020B0604020202020204" pitchFamily="34" charset="0"/>
              </a:rPr>
              <a:t>Diligenciamiento MIPRES</a:t>
            </a:r>
          </a:p>
          <a:p>
            <a:pPr algn="ctr"/>
            <a:r>
              <a:rPr lang="es-ES" sz="3200" b="1" dirty="0">
                <a:solidFill>
                  <a:srgbClr val="101020"/>
                </a:solidFill>
                <a:latin typeface="Arial" panose="020B0604020202020204" pitchFamily="34" charset="0"/>
                <a:ea typeface="Tahoma" pitchFamily="34" charset="0"/>
                <a:cs typeface="Arial" panose="020B0604020202020204" pitchFamily="34" charset="0"/>
              </a:rPr>
              <a:t> </a:t>
            </a:r>
            <a:endParaRPr lang="es-ES" sz="3200" b="1" dirty="0">
              <a:solidFill>
                <a:srgbClr val="101020"/>
              </a:solidFill>
              <a:latin typeface="Arial" panose="020B0604020202020204" pitchFamily="34" charset="0"/>
              <a:cs typeface="Arial" panose="020B0604020202020204" pitchFamily="34" charset="0"/>
            </a:endParaRPr>
          </a:p>
        </p:txBody>
      </p:sp>
      <p:sp>
        <p:nvSpPr>
          <p:cNvPr id="5" name="2 Rectángulo">
            <a:extLst>
              <a:ext uri="{FF2B5EF4-FFF2-40B4-BE49-F238E27FC236}">
                <a16:creationId xmlns:a16="http://schemas.microsoft.com/office/drawing/2014/main" id="{5F0E2192-FFB2-4390-9DA9-C5AB1F5B7D49}"/>
              </a:ext>
            </a:extLst>
          </p:cNvPr>
          <p:cNvSpPr/>
          <p:nvPr/>
        </p:nvSpPr>
        <p:spPr>
          <a:xfrm>
            <a:off x="1746802" y="6215065"/>
            <a:ext cx="6857798" cy="246221"/>
          </a:xfrm>
          <a:prstGeom prst="rect">
            <a:avLst/>
          </a:prstGeom>
        </p:spPr>
        <p:txBody>
          <a:bodyPr wrap="square">
            <a:spAutoFit/>
          </a:bodyPr>
          <a:lstStyle/>
          <a:p>
            <a:r>
              <a:rPr lang="es-ES" sz="1000" b="1" i="1" dirty="0">
                <a:solidFill>
                  <a:schemeClr val="bg2">
                    <a:lumMod val="50000"/>
                  </a:schemeClr>
                </a:solidFill>
                <a:latin typeface="Arial Narrow" panose="020B0606020202030204" pitchFamily="34" charset="0"/>
                <a:ea typeface="Tahoma" pitchFamily="34" charset="0"/>
                <a:cs typeface="Tahoma" pitchFamily="34" charset="0"/>
              </a:rPr>
              <a:t>Ministerio de Salud y Protección Social 00001889 de 2018 </a:t>
            </a:r>
            <a:endParaRPr lang="es-ES" sz="1000" b="1" i="1" dirty="0">
              <a:solidFill>
                <a:schemeClr val="bg2">
                  <a:lumMod val="50000"/>
                </a:schemeClr>
              </a:solidFill>
              <a:latin typeface="Arial Narrow" panose="020B06060202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9A5A390-6459-437D-9A55-C4D8EAF0B861}"/>
              </a:ext>
            </a:extLst>
          </p:cNvPr>
          <p:cNvSpPr>
            <a:spLocks noGrp="1" noChangeArrowheads="1"/>
          </p:cNvSpPr>
          <p:nvPr>
            <p:ph type="title"/>
          </p:nvPr>
        </p:nvSpPr>
        <p:spPr>
          <a:xfrm>
            <a:off x="1524000" y="225009"/>
            <a:ext cx="9144000" cy="1143000"/>
          </a:xfrm>
        </p:spPr>
        <p:txBody>
          <a:bodyPr>
            <a:normAutofit/>
          </a:bodyPr>
          <a:lstStyle/>
          <a:p>
            <a:pPr algn="ctr" eaLnBrk="1" hangingPunct="1"/>
            <a:r>
              <a:rPr lang="es-AR"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rPr>
              <a:t>Funciones de los nutrientes</a:t>
            </a:r>
          </a:p>
        </p:txBody>
      </p:sp>
      <p:sp>
        <p:nvSpPr>
          <p:cNvPr id="7171" name="AutoShape 4">
            <a:extLst>
              <a:ext uri="{FF2B5EF4-FFF2-40B4-BE49-F238E27FC236}">
                <a16:creationId xmlns:a16="http://schemas.microsoft.com/office/drawing/2014/main" id="{7E14B8C7-8D83-4A80-89A1-D1BFA6C33BEE}"/>
              </a:ext>
            </a:extLst>
          </p:cNvPr>
          <p:cNvSpPr>
            <a:spLocks noChangeArrowheads="1"/>
          </p:cNvSpPr>
          <p:nvPr/>
        </p:nvSpPr>
        <p:spPr bwMode="auto">
          <a:xfrm>
            <a:off x="1703388" y="2241550"/>
            <a:ext cx="2971800" cy="2743200"/>
          </a:xfrm>
          <a:prstGeom prst="octagon">
            <a:avLst>
              <a:gd name="adj" fmla="val 2928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s-AR" dirty="0">
              <a:ln w="0"/>
              <a:solidFill>
                <a:srgbClr val="101020"/>
              </a:solidFill>
              <a:effectLst>
                <a:outerShdw blurRad="38100" dist="25400" dir="5400000" algn="ctr" rotWithShape="0">
                  <a:srgbClr val="6E747A">
                    <a:alpha val="43000"/>
                  </a:srgbClr>
                </a:outerShdw>
              </a:effectLst>
              <a:latin typeface="Arial" panose="020B0604020202020204" pitchFamily="34" charset="0"/>
              <a:cs typeface="Arial" pitchFamily="34" charset="0"/>
            </a:endParaRPr>
          </a:p>
          <a:p>
            <a:pPr algn="ctr" eaLnBrk="1" hangingPunct="1">
              <a:defRPr/>
            </a:pPr>
            <a:r>
              <a:rPr lang="es-AR" sz="2000" b="1" dirty="0">
                <a:ln w="0"/>
                <a:solidFill>
                  <a:srgbClr val="101020"/>
                </a:solidFill>
                <a:latin typeface="Arial" pitchFamily="34" charset="0"/>
                <a:cs typeface="Arial" pitchFamily="34" charset="0"/>
              </a:rPr>
              <a:t>ESTRUCTURAL </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Proteínas </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Lípidos</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Minerales</a:t>
            </a:r>
          </a:p>
          <a:p>
            <a:pPr algn="ctr" eaLnBrk="1" hangingPunct="1">
              <a:defRPr/>
            </a:pPr>
            <a:endParaRPr lang="es-AR" dirty="0">
              <a:ln w="0"/>
              <a:solidFill>
                <a:srgbClr val="101020"/>
              </a:solidFill>
              <a:effectLst>
                <a:outerShdw blurRad="38100" dist="25400" dir="5400000" algn="ctr" rotWithShape="0">
                  <a:srgbClr val="6E747A">
                    <a:alpha val="43000"/>
                  </a:srgbClr>
                </a:outerShdw>
              </a:effectLst>
              <a:latin typeface="Arial" pitchFamily="34" charset="0"/>
              <a:cs typeface="Arial" pitchFamily="34" charset="0"/>
            </a:endParaRPr>
          </a:p>
        </p:txBody>
      </p:sp>
      <p:sp>
        <p:nvSpPr>
          <p:cNvPr id="6" name="AutoShape 4">
            <a:extLst>
              <a:ext uri="{FF2B5EF4-FFF2-40B4-BE49-F238E27FC236}">
                <a16:creationId xmlns:a16="http://schemas.microsoft.com/office/drawing/2014/main" id="{49B671D1-6496-4CC4-94A2-1DE16C7879C0}"/>
              </a:ext>
            </a:extLst>
          </p:cNvPr>
          <p:cNvSpPr>
            <a:spLocks noChangeArrowheads="1"/>
          </p:cNvSpPr>
          <p:nvPr/>
        </p:nvSpPr>
        <p:spPr bwMode="auto">
          <a:xfrm>
            <a:off x="4583113" y="2276475"/>
            <a:ext cx="2971800" cy="2743200"/>
          </a:xfrm>
          <a:prstGeom prst="octagon">
            <a:avLst>
              <a:gd name="adj" fmla="val 2928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s-AR" b="1" dirty="0">
              <a:solidFill>
                <a:srgbClr val="101020"/>
              </a:solidFill>
              <a:effectLst>
                <a:outerShdw blurRad="38100" dist="38100" dir="2700000" algn="tl">
                  <a:srgbClr val="C0C0C0"/>
                </a:outerShdw>
              </a:effectLst>
              <a:latin typeface="Arial" panose="020B0604020202020204" pitchFamily="34" charset="0"/>
              <a:cs typeface="Arial" pitchFamily="34" charset="0"/>
            </a:endParaRPr>
          </a:p>
          <a:p>
            <a:pPr algn="ctr" eaLnBrk="1" hangingPunct="1">
              <a:defRPr/>
            </a:pPr>
            <a:r>
              <a:rPr lang="es-AR" sz="2000" b="1" dirty="0">
                <a:ln w="0"/>
                <a:solidFill>
                  <a:srgbClr val="101020"/>
                </a:solidFill>
                <a:latin typeface="Arial" panose="020B0604020202020204" pitchFamily="34" charset="0"/>
                <a:cs typeface="Arial" panose="020B0604020202020204" pitchFamily="34" charset="0"/>
              </a:rPr>
              <a:t>ENERGÉTICA </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Carbohidratos </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Lípidos</a:t>
            </a:r>
          </a:p>
          <a:p>
            <a:pPr algn="ctr" eaLnBrk="1" hangingPunct="1">
              <a:defRPr/>
            </a:pPr>
            <a:endParaRPr lang="es-AR" dirty="0">
              <a:solidFill>
                <a:srgbClr val="101020"/>
              </a:solidFill>
              <a:effectLst>
                <a:outerShdw blurRad="38100" dist="38100" dir="2700000" algn="tl">
                  <a:srgbClr val="C0C0C0"/>
                </a:outerShdw>
              </a:effectLst>
              <a:latin typeface="Arial" pitchFamily="34" charset="0"/>
              <a:cs typeface="Arial" pitchFamily="34" charset="0"/>
            </a:endParaRPr>
          </a:p>
        </p:txBody>
      </p:sp>
      <p:sp>
        <p:nvSpPr>
          <p:cNvPr id="7" name="AutoShape 4">
            <a:extLst>
              <a:ext uri="{FF2B5EF4-FFF2-40B4-BE49-F238E27FC236}">
                <a16:creationId xmlns:a16="http://schemas.microsoft.com/office/drawing/2014/main" id="{DEA1F1C9-89FF-49E7-BED9-215EAE09F2A4}"/>
              </a:ext>
            </a:extLst>
          </p:cNvPr>
          <p:cNvSpPr>
            <a:spLocks noChangeArrowheads="1"/>
          </p:cNvSpPr>
          <p:nvPr/>
        </p:nvSpPr>
        <p:spPr bwMode="auto">
          <a:xfrm>
            <a:off x="7464425" y="2276475"/>
            <a:ext cx="2971800" cy="2743200"/>
          </a:xfrm>
          <a:prstGeom prst="octagon">
            <a:avLst>
              <a:gd name="adj" fmla="val 2928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s-AR" b="1" dirty="0">
              <a:solidFill>
                <a:srgbClr val="101020"/>
              </a:solidFill>
              <a:effectLst>
                <a:outerShdw blurRad="38100" dist="38100" dir="2700000" algn="tl">
                  <a:srgbClr val="C0C0C0"/>
                </a:outerShdw>
              </a:effectLst>
              <a:latin typeface="Arial" panose="020B0604020202020204" pitchFamily="34" charset="0"/>
              <a:cs typeface="Arial" pitchFamily="34" charset="0"/>
            </a:endParaRPr>
          </a:p>
          <a:p>
            <a:pPr algn="ctr" eaLnBrk="1" hangingPunct="1">
              <a:defRPr/>
            </a:pPr>
            <a:r>
              <a:rPr lang="es-AR" sz="2000" b="1" dirty="0">
                <a:ln w="0"/>
                <a:solidFill>
                  <a:srgbClr val="101020"/>
                </a:solidFill>
                <a:latin typeface="Arial" panose="020B0604020202020204" pitchFamily="34" charset="0"/>
                <a:cs typeface="Arial" panose="020B0604020202020204" pitchFamily="34" charset="0"/>
              </a:rPr>
              <a:t>REGULADORA</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Proteínas </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Lípidos</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Minerales</a:t>
            </a:r>
          </a:p>
          <a:p>
            <a:pPr algn="ctr" eaLnBrk="1" hangingPunct="1">
              <a:defRPr/>
            </a:pPr>
            <a:r>
              <a:rPr lang="es-AR" sz="2000" dirty="0">
                <a:ln w="0"/>
                <a:solidFill>
                  <a:srgbClr val="101020"/>
                </a:solidFill>
                <a:latin typeface="Arial" panose="020B0604020202020204" pitchFamily="34" charset="0"/>
                <a:cs typeface="Arial" panose="020B0604020202020204" pitchFamily="34" charset="0"/>
              </a:rPr>
              <a:t>Vitaminas</a:t>
            </a:r>
          </a:p>
          <a:p>
            <a:pPr algn="ctr" eaLnBrk="1" hangingPunct="1">
              <a:defRPr/>
            </a:pPr>
            <a:endParaRPr lang="es-AR" dirty="0">
              <a:solidFill>
                <a:srgbClr val="101020"/>
              </a:solidFill>
              <a:effectLst>
                <a:outerShdw blurRad="38100" dist="38100" dir="2700000" algn="tl">
                  <a:srgbClr val="C0C0C0"/>
                </a:outerShdw>
              </a:effectLst>
              <a:latin typeface="Arial" pitchFamily="34" charset="0"/>
              <a:cs typeface="Arial" pitchFamily="34" charset="0"/>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Title 5">
            <a:extLst>
              <a:ext uri="{FF2B5EF4-FFF2-40B4-BE49-F238E27FC236}">
                <a16:creationId xmlns:a16="http://schemas.microsoft.com/office/drawing/2014/main" id="{0DF37830-DDCF-4E53-A520-3651D5436085}"/>
              </a:ext>
            </a:extLst>
          </p:cNvPr>
          <p:cNvSpPr>
            <a:spLocks noGrp="1" noChangeArrowheads="1"/>
          </p:cNvSpPr>
          <p:nvPr>
            <p:ph type="title"/>
          </p:nvPr>
        </p:nvSpPr>
        <p:spPr>
          <a:xfrm>
            <a:off x="1390185" y="308516"/>
            <a:ext cx="9144000" cy="1143000"/>
          </a:xfrm>
        </p:spPr>
        <p:txBody>
          <a:bodyPr/>
          <a:lstStyle/>
          <a:p>
            <a:pPr algn="ctr"/>
            <a:r>
              <a:rPr lang="es-ES" sz="3200" b="1" dirty="0">
                <a:solidFill>
                  <a:srgbClr val="101020"/>
                </a:solidFill>
                <a:latin typeface="Arial" panose="020B0604020202020204" pitchFamily="34" charset="0"/>
                <a:ea typeface="Tahoma" panose="020B0604030504040204" pitchFamily="34" charset="0"/>
                <a:cs typeface="Arial" panose="020B0604020202020204" pitchFamily="34" charset="0"/>
              </a:rPr>
              <a:t>Conclusiones</a:t>
            </a:r>
            <a:endParaRPr lang="en-US" altLang="es-CO"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84994" name="Rectangle 3">
            <a:extLst>
              <a:ext uri="{FF2B5EF4-FFF2-40B4-BE49-F238E27FC236}">
                <a16:creationId xmlns:a16="http://schemas.microsoft.com/office/drawing/2014/main" id="{78B5446C-92C3-4429-BCE8-B7928E68E70C}"/>
              </a:ext>
            </a:extLst>
          </p:cNvPr>
          <p:cNvSpPr>
            <a:spLocks noGrp="1" noChangeArrowheads="1"/>
          </p:cNvSpPr>
          <p:nvPr>
            <p:ph idx="1"/>
          </p:nvPr>
        </p:nvSpPr>
        <p:spPr>
          <a:xfrm>
            <a:off x="1848178" y="1995808"/>
            <a:ext cx="8228013" cy="3706467"/>
          </a:xfrm>
        </p:spPr>
        <p:txBody>
          <a:bodyPr>
            <a:normAutofit/>
          </a:bodyPr>
          <a:lstStyle/>
          <a:p>
            <a:pPr eaLnBrk="1" hangingPunct="1">
              <a:spcBef>
                <a:spcPct val="80000"/>
              </a:spcBef>
              <a:buClrTx/>
            </a:pPr>
            <a:r>
              <a:rPr lang="es-ES_tradnl" altLang="es-CO" sz="2400" dirty="0">
                <a:solidFill>
                  <a:srgbClr val="101020"/>
                </a:solidFill>
                <a:latin typeface="Arial" panose="020B0604020202020204" pitchFamily="34" charset="0"/>
                <a:cs typeface="Arial" panose="020B0604020202020204" pitchFamily="34" charset="0"/>
              </a:rPr>
              <a:t>Tener un exhaustivo conocimiento de los componentes y características de las fórmulas disponibles.</a:t>
            </a:r>
          </a:p>
          <a:p>
            <a:pPr eaLnBrk="1" hangingPunct="1">
              <a:spcBef>
                <a:spcPct val="80000"/>
              </a:spcBef>
              <a:buClrTx/>
            </a:pPr>
            <a:r>
              <a:rPr lang="es-ES_tradnl" altLang="es-CO" sz="2400" dirty="0">
                <a:solidFill>
                  <a:srgbClr val="101020"/>
                </a:solidFill>
                <a:latin typeface="Arial" panose="020B0604020202020204" pitchFamily="34" charset="0"/>
                <a:cs typeface="Arial" panose="020B0604020202020204" pitchFamily="34" charset="0"/>
              </a:rPr>
              <a:t>Elegir de acuerdo a la enfermedad, requerimientos, vía y método de administración.</a:t>
            </a:r>
          </a:p>
          <a:p>
            <a:pPr eaLnBrk="1" hangingPunct="1">
              <a:spcBef>
                <a:spcPct val="80000"/>
              </a:spcBef>
              <a:buClrTx/>
            </a:pPr>
            <a:r>
              <a:rPr lang="es-ES_tradnl" altLang="es-CO" sz="2400" dirty="0">
                <a:solidFill>
                  <a:srgbClr val="101020"/>
                </a:solidFill>
                <a:latin typeface="Arial" panose="020B0604020202020204" pitchFamily="34" charset="0"/>
                <a:cs typeface="Arial" panose="020B0604020202020204" pitchFamily="34" charset="0"/>
              </a:rPr>
              <a:t>Un mismo paciente puede requerir diferentes fórmulas de acuerdo a la evolución de su condición.</a:t>
            </a:r>
          </a:p>
          <a:p>
            <a:pPr eaLnBrk="1" hangingPunct="1">
              <a:spcBef>
                <a:spcPct val="80000"/>
              </a:spcBef>
              <a:buClrTx/>
            </a:pPr>
            <a:r>
              <a:rPr lang="es-ES_tradnl" altLang="es-CO" sz="2400" dirty="0">
                <a:solidFill>
                  <a:srgbClr val="101020"/>
                </a:solidFill>
                <a:latin typeface="Arial" panose="020B0604020202020204" pitchFamily="34" charset="0"/>
                <a:cs typeface="Arial" panose="020B0604020202020204" pitchFamily="34" charset="0"/>
              </a:rPr>
              <a:t>La elección de la fórmula debe ser costo- efectiva. </a:t>
            </a:r>
          </a:p>
          <a:p>
            <a:pPr eaLnBrk="1" hangingPunct="1">
              <a:spcBef>
                <a:spcPct val="80000"/>
              </a:spcBef>
              <a:buClrTx/>
            </a:pPr>
            <a:endParaRPr lang="es-ES_tradnl" altLang="es-CO" sz="2400" dirty="0">
              <a:solidFill>
                <a:srgbClr val="10102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5844308"/>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4F986224-E251-4433-AC67-7CDA1B2D08BB}"/>
              </a:ext>
            </a:extLst>
          </p:cNvPr>
          <p:cNvSpPr>
            <a:spLocks noGrp="1" noChangeArrowheads="1"/>
          </p:cNvSpPr>
          <p:nvPr>
            <p:ph idx="1"/>
          </p:nvPr>
        </p:nvSpPr>
        <p:spPr>
          <a:xfrm>
            <a:off x="2295528" y="2275685"/>
            <a:ext cx="7342188" cy="2684463"/>
          </a:xfrm>
        </p:spPr>
        <p:txBody>
          <a:bodyPr>
            <a:normAutofit/>
          </a:bodyPr>
          <a:lstStyle/>
          <a:p>
            <a:pPr>
              <a:lnSpc>
                <a:spcPts val="2463"/>
              </a:lnSpc>
              <a:spcBef>
                <a:spcPct val="105000"/>
              </a:spcBef>
            </a:pPr>
            <a:r>
              <a:rPr lang="es-419" altLang="es-CO" sz="2400" dirty="0">
                <a:solidFill>
                  <a:srgbClr val="101020"/>
                </a:solidFill>
                <a:latin typeface="Arial" panose="020B0604020202020204" pitchFamily="34" charset="0"/>
                <a:cs typeface="Arial" panose="020B0604020202020204" pitchFamily="34" charset="0"/>
              </a:rPr>
              <a:t>Requerimiento proteico del paciente</a:t>
            </a:r>
          </a:p>
          <a:p>
            <a:pPr>
              <a:lnSpc>
                <a:spcPts val="2463"/>
              </a:lnSpc>
              <a:spcBef>
                <a:spcPct val="105000"/>
              </a:spcBef>
            </a:pPr>
            <a:r>
              <a:rPr lang="es-419" altLang="es-CO" sz="2400" dirty="0">
                <a:solidFill>
                  <a:srgbClr val="101020"/>
                </a:solidFill>
                <a:latin typeface="Arial" panose="020B0604020202020204" pitchFamily="34" charset="0"/>
                <a:cs typeface="Arial" panose="020B0604020202020204" pitchFamily="34" charset="0"/>
              </a:rPr>
              <a:t>Calidad proteica de la fórmula enteral</a:t>
            </a:r>
          </a:p>
          <a:p>
            <a:pPr>
              <a:lnSpc>
                <a:spcPts val="2463"/>
              </a:lnSpc>
              <a:spcBef>
                <a:spcPct val="105000"/>
              </a:spcBef>
            </a:pPr>
            <a:r>
              <a:rPr lang="es-419" altLang="es-CO" sz="2400" dirty="0">
                <a:solidFill>
                  <a:srgbClr val="101020"/>
                </a:solidFill>
                <a:latin typeface="Arial" panose="020B0604020202020204" pitchFamily="34" charset="0"/>
                <a:cs typeface="Arial" panose="020B0604020202020204" pitchFamily="34" charset="0"/>
              </a:rPr>
              <a:t>Relación Kcal:N</a:t>
            </a:r>
            <a:r>
              <a:rPr lang="es-419" altLang="es-CO" sz="2400" baseline="-25000" dirty="0">
                <a:solidFill>
                  <a:srgbClr val="101020"/>
                </a:solidFill>
                <a:latin typeface="Arial" panose="020B0604020202020204" pitchFamily="34" charset="0"/>
                <a:cs typeface="Arial" panose="020B0604020202020204" pitchFamily="34" charset="0"/>
              </a:rPr>
              <a:t>2</a:t>
            </a:r>
          </a:p>
        </p:txBody>
      </p:sp>
      <p:sp>
        <p:nvSpPr>
          <p:cNvPr id="37891" name="Oval 7">
            <a:extLst>
              <a:ext uri="{FF2B5EF4-FFF2-40B4-BE49-F238E27FC236}">
                <a16:creationId xmlns:a16="http://schemas.microsoft.com/office/drawing/2014/main" id="{7499E056-017F-4268-A5CF-55065DF7C4E0}"/>
              </a:ext>
            </a:extLst>
          </p:cNvPr>
          <p:cNvSpPr>
            <a:spLocks noChangeArrowheads="1"/>
          </p:cNvSpPr>
          <p:nvPr/>
        </p:nvSpPr>
        <p:spPr bwMode="auto">
          <a:xfrm>
            <a:off x="6385895" y="3577850"/>
            <a:ext cx="4495465" cy="2764595"/>
          </a:xfrm>
          <a:prstGeom prst="octagon">
            <a:avLst>
              <a:gd name="adj" fmla="val 29287"/>
            </a:avLst>
          </a:prstGeom>
          <a:ln>
            <a:headEnd/>
            <a:tailEnd/>
          </a:ln>
        </p:spPr>
        <p:style>
          <a:lnRef idx="2">
            <a:schemeClr val="accent1"/>
          </a:lnRef>
          <a:fillRef idx="1">
            <a:schemeClr val="lt1"/>
          </a:fillRef>
          <a:effectRef idx="0">
            <a:schemeClr val="accent1"/>
          </a:effectRef>
          <a:fontRef idx="minor">
            <a:schemeClr val="dk1"/>
          </a:fontRef>
        </p:style>
        <p:txBody>
          <a:bodyPr wrap="none" lIns="108000" tIns="0" bIns="655200"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a:lnSpc>
                <a:spcPct val="30000"/>
              </a:lnSpc>
              <a:spcBef>
                <a:spcPts val="2075"/>
              </a:spcBef>
              <a:buClrTx/>
              <a:buSzTx/>
              <a:buNone/>
            </a:pPr>
            <a:endParaRPr lang="es-ES_tradnl" altLang="es-CO" sz="2600" b="1" dirty="0">
              <a:ln w="0"/>
              <a:solidFill>
                <a:srgbClr val="101020"/>
              </a:solidFill>
            </a:endParaRPr>
          </a:p>
          <a:p>
            <a:pPr algn="ctr">
              <a:lnSpc>
                <a:spcPct val="30000"/>
              </a:lnSpc>
              <a:spcBef>
                <a:spcPts val="2075"/>
              </a:spcBef>
              <a:buClrTx/>
              <a:buSzTx/>
              <a:buNone/>
            </a:pPr>
            <a:endParaRPr lang="es-ES_tradnl" altLang="es-CO" sz="2600" b="1" dirty="0">
              <a:ln w="0"/>
              <a:solidFill>
                <a:srgbClr val="101020"/>
              </a:solidFill>
            </a:endParaRPr>
          </a:p>
          <a:p>
            <a:pPr algn="ctr">
              <a:spcBef>
                <a:spcPts val="2075"/>
              </a:spcBef>
              <a:buClrTx/>
              <a:buSzTx/>
              <a:buNone/>
            </a:pPr>
            <a:r>
              <a:rPr lang="es-ES_tradnl" altLang="es-CO" sz="2600" b="1" dirty="0">
                <a:ln w="0"/>
                <a:solidFill>
                  <a:srgbClr val="101020"/>
                </a:solidFill>
              </a:rPr>
              <a:t>Intactas </a:t>
            </a:r>
          </a:p>
          <a:p>
            <a:pPr algn="ctr">
              <a:spcBef>
                <a:spcPts val="2075"/>
              </a:spcBef>
              <a:buClrTx/>
              <a:buSzTx/>
              <a:buNone/>
            </a:pPr>
            <a:r>
              <a:rPr lang="es-ES_tradnl" altLang="es-CO" sz="2600" b="1" dirty="0">
                <a:ln w="0"/>
                <a:solidFill>
                  <a:srgbClr val="101020"/>
                </a:solidFill>
              </a:rPr>
              <a:t>Hidrolizadas</a:t>
            </a:r>
          </a:p>
          <a:p>
            <a:pPr algn="ctr">
              <a:spcBef>
                <a:spcPts val="2075"/>
              </a:spcBef>
              <a:buClrTx/>
              <a:buSzTx/>
              <a:buNone/>
            </a:pPr>
            <a:r>
              <a:rPr lang="es-ES_tradnl" altLang="es-CO" sz="2600" b="1" dirty="0">
                <a:ln w="0"/>
                <a:solidFill>
                  <a:srgbClr val="101020"/>
                </a:solidFill>
              </a:rPr>
              <a:t>Aminoácidos libres</a:t>
            </a:r>
          </a:p>
        </p:txBody>
      </p:sp>
      <p:sp>
        <p:nvSpPr>
          <p:cNvPr id="37892" name="Rectangle 10">
            <a:extLst>
              <a:ext uri="{FF2B5EF4-FFF2-40B4-BE49-F238E27FC236}">
                <a16:creationId xmlns:a16="http://schemas.microsoft.com/office/drawing/2014/main" id="{AA5E7900-7D4E-4844-A6C0-DB4BD25F8409}"/>
              </a:ext>
            </a:extLst>
          </p:cNvPr>
          <p:cNvSpPr>
            <a:spLocks noChangeArrowheads="1"/>
          </p:cNvSpPr>
          <p:nvPr/>
        </p:nvSpPr>
        <p:spPr bwMode="auto">
          <a:xfrm>
            <a:off x="1394622" y="296373"/>
            <a:ext cx="9144000" cy="1274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ClrTx/>
              <a:buSzTx/>
              <a:buFontTx/>
              <a:buNone/>
            </a:pPr>
            <a:r>
              <a:rPr lang="es-AR" altLang="es-CO" b="1" dirty="0">
                <a:solidFill>
                  <a:srgbClr val="101020"/>
                </a:solidFill>
                <a:ea typeface="Tahoma" panose="020B0604030504040204" pitchFamily="34" charset="0"/>
              </a:rPr>
              <a:t>Proteínas</a:t>
            </a:r>
            <a:endParaRPr lang="es-ES_tradnl" altLang="es-CO" b="1" dirty="0">
              <a:solidFill>
                <a:srgbClr val="101020"/>
              </a:solidFill>
              <a:ea typeface="Tahoma" panose="020B0604030504040204" pitchFamily="34" charset="0"/>
            </a:endParaRPr>
          </a:p>
        </p:txBody>
      </p:sp>
    </p:spTree>
    <p:extLst>
      <p:ext uri="{BB962C8B-B14F-4D97-AF65-F5344CB8AC3E}">
        <p14:creationId xmlns:p14="http://schemas.microsoft.com/office/powerpoint/2010/main" val="1642829151"/>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788940392"/>
              </p:ext>
            </p:extLst>
          </p:nvPr>
        </p:nvGraphicFramePr>
        <p:xfrm>
          <a:off x="527154" y="1671166"/>
          <a:ext cx="11137691" cy="48191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2303578" y="194391"/>
            <a:ext cx="7584843" cy="1384995"/>
          </a:xfrm>
          <a:prstGeom prst="rect">
            <a:avLst/>
          </a:prstGeom>
          <a:noFill/>
        </p:spPr>
        <p:txBody>
          <a:bodyPr wrap="square" rtlCol="0">
            <a:spAutoFit/>
          </a:bodyPr>
          <a:lstStyle/>
          <a:p>
            <a:pPr algn="ctr"/>
            <a:r>
              <a:rPr lang="es-CO" altLang="es-CO" sz="3200" b="1" dirty="0">
                <a:solidFill>
                  <a:srgbClr val="101020"/>
                </a:solidFill>
                <a:latin typeface="Arial" panose="020B0604020202020204" pitchFamily="34" charset="0"/>
                <a:cs typeface="Arial" panose="020B0604020202020204" pitchFamily="34" charset="0"/>
              </a:rPr>
              <a:t>Fuentes  de las proteínas en productos enterales</a:t>
            </a:r>
          </a:p>
          <a:p>
            <a:endParaRPr lang="es-CO" sz="2000" dirty="0">
              <a:solidFill>
                <a:srgbClr val="101020"/>
              </a:solidFill>
            </a:endParaRPr>
          </a:p>
        </p:txBody>
      </p:sp>
    </p:spTree>
    <p:extLst>
      <p:ext uri="{BB962C8B-B14F-4D97-AF65-F5344CB8AC3E}">
        <p14:creationId xmlns:p14="http://schemas.microsoft.com/office/powerpoint/2010/main" val="1723735857"/>
      </p:ext>
    </p:extLst>
  </p:cSld>
  <p:clrMapOvr>
    <a:masterClrMapping/>
  </p:clrMapOvr>
  <p:transition spd="slow" advTm="11777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501586595"/>
              </p:ext>
            </p:extLst>
          </p:nvPr>
        </p:nvGraphicFramePr>
        <p:xfrm>
          <a:off x="0" y="1665026"/>
          <a:ext cx="12192000" cy="4446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1738860" y="260648"/>
            <a:ext cx="8389590" cy="1569660"/>
          </a:xfrm>
          <a:prstGeom prst="rect">
            <a:avLst/>
          </a:prstGeom>
          <a:noFill/>
        </p:spPr>
        <p:txBody>
          <a:bodyPr wrap="square" rtlCol="0">
            <a:spAutoFit/>
          </a:bodyPr>
          <a:lstStyle/>
          <a:p>
            <a:pPr algn="ctr"/>
            <a:r>
              <a:rPr lang="es-CO" altLang="es-CO" sz="3200" b="1" dirty="0">
                <a:solidFill>
                  <a:srgbClr val="101020"/>
                </a:solidFill>
                <a:latin typeface="Arial" panose="020B0604020202020204" pitchFamily="34" charset="0"/>
                <a:cs typeface="Arial" panose="020B0604020202020204" pitchFamily="34" charset="0"/>
              </a:rPr>
              <a:t>Fuentes  de las proteínas en productos enterales</a:t>
            </a:r>
          </a:p>
          <a:p>
            <a:pPr algn="ctr"/>
            <a:endParaRPr lang="es-CO" sz="3200" b="1" dirty="0">
              <a:solidFill>
                <a:srgbClr val="10102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242733"/>
      </p:ext>
    </p:extLst>
  </p:cSld>
  <p:clrMapOvr>
    <a:masterClrMapping/>
  </p:clrMapOvr>
  <p:transition spd="slow" advTm="7187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ítulo 1"/>
          <p:cNvSpPr>
            <a:spLocks noGrp="1"/>
          </p:cNvSpPr>
          <p:nvPr>
            <p:ph type="title"/>
          </p:nvPr>
        </p:nvSpPr>
        <p:spPr>
          <a:xfrm>
            <a:off x="1524000" y="200906"/>
            <a:ext cx="9144000" cy="982662"/>
          </a:xfrm>
        </p:spPr>
        <p:txBody>
          <a:bodyPr>
            <a:normAutofit/>
          </a:bodyPr>
          <a:lstStyle/>
          <a:p>
            <a:pPr algn="ctr"/>
            <a:r>
              <a:rPr lang="es-ES" sz="3200" b="1" dirty="0">
                <a:solidFill>
                  <a:srgbClr val="101020"/>
                </a:solidFill>
                <a:latin typeface="Arial" panose="020B0604020202020204" pitchFamily="34" charset="0"/>
                <a:ea typeface="Tahoma" panose="020B0604030504040204" pitchFamily="34" charset="0"/>
                <a:cs typeface="Arial" panose="020B0604020202020204" pitchFamily="34" charset="0"/>
              </a:rPr>
              <a:t>Aprovechamiento proteico</a:t>
            </a:r>
          </a:p>
        </p:txBody>
      </p:sp>
      <p:sp>
        <p:nvSpPr>
          <p:cNvPr id="93186" name="Marcador de texto 2"/>
          <p:cNvSpPr>
            <a:spLocks noGrp="1"/>
          </p:cNvSpPr>
          <p:nvPr>
            <p:ph type="body" idx="1"/>
          </p:nvPr>
        </p:nvSpPr>
        <p:spPr>
          <a:xfrm>
            <a:off x="1995488" y="1460380"/>
            <a:ext cx="4039791" cy="639763"/>
          </a:xfrm>
        </p:spPr>
        <p:txBody>
          <a:bodyPr/>
          <a:lstStyle/>
          <a:p>
            <a:pPr algn="ctr"/>
            <a:r>
              <a:rPr lang="es-ES" dirty="0">
                <a:solidFill>
                  <a:srgbClr val="101020"/>
                </a:solidFill>
                <a:latin typeface="Arial" panose="020B0604020202020204" pitchFamily="34" charset="0"/>
                <a:cs typeface="Arial" panose="020B0604020202020204" pitchFamily="34" charset="0"/>
              </a:rPr>
              <a:t>Proteína del Suero</a:t>
            </a:r>
          </a:p>
        </p:txBody>
      </p:sp>
      <p:sp>
        <p:nvSpPr>
          <p:cNvPr id="4" name="Marcador de contenido 3"/>
          <p:cNvSpPr>
            <a:spLocks noGrp="1"/>
          </p:cNvSpPr>
          <p:nvPr>
            <p:ph sz="half" idx="2"/>
          </p:nvPr>
        </p:nvSpPr>
        <p:spPr>
          <a:xfrm>
            <a:off x="1995488" y="2100143"/>
            <a:ext cx="4039791" cy="3372934"/>
          </a:xfrm>
        </p:spPr>
        <p:style>
          <a:lnRef idx="2">
            <a:schemeClr val="dk1"/>
          </a:lnRef>
          <a:fillRef idx="1">
            <a:schemeClr val="lt1"/>
          </a:fillRef>
          <a:effectRef idx="0">
            <a:schemeClr val="dk1"/>
          </a:effectRef>
          <a:fontRef idx="minor">
            <a:schemeClr val="dk1"/>
          </a:fontRef>
        </p:style>
        <p:txBody>
          <a:bodyPr anchor="ctr">
            <a:normAutofit/>
          </a:bodyPr>
          <a:lstStyle/>
          <a:p>
            <a:pPr>
              <a:defRPr/>
            </a:pPr>
            <a:r>
              <a:rPr lang="es-ES" sz="2400" dirty="0">
                <a:solidFill>
                  <a:srgbClr val="101020"/>
                </a:solidFill>
                <a:latin typeface="Arial" panose="020B0604020202020204" pitchFamily="34" charset="0"/>
                <a:cs typeface="Arial" panose="020B0604020202020204" pitchFamily="34" charset="0"/>
              </a:rPr>
              <a:t>Soluble</a:t>
            </a:r>
          </a:p>
          <a:p>
            <a:pPr>
              <a:defRPr/>
            </a:pPr>
            <a:r>
              <a:rPr lang="es-ES" sz="2400" dirty="0">
                <a:solidFill>
                  <a:srgbClr val="101020"/>
                </a:solidFill>
                <a:latin typeface="Arial" panose="020B0604020202020204" pitchFamily="34" charset="0"/>
                <a:cs typeface="Arial" panose="020B0604020202020204" pitchFamily="34" charset="0"/>
              </a:rPr>
              <a:t>Absorción rápida</a:t>
            </a:r>
          </a:p>
          <a:p>
            <a:pPr>
              <a:defRPr/>
            </a:pPr>
            <a:r>
              <a:rPr lang="es-ES" sz="2400" dirty="0">
                <a:solidFill>
                  <a:srgbClr val="101020"/>
                </a:solidFill>
                <a:latin typeface="Arial" panose="020B0604020202020204" pitchFamily="34" charset="0"/>
                <a:cs typeface="Arial" panose="020B0604020202020204" pitchFamily="34" charset="0"/>
              </a:rPr>
              <a:t>Patrón de aminoácidos</a:t>
            </a:r>
          </a:p>
          <a:p>
            <a:pPr lvl="1">
              <a:defRPr/>
            </a:pPr>
            <a:r>
              <a:rPr lang="es-ES" dirty="0">
                <a:solidFill>
                  <a:srgbClr val="101020"/>
                </a:solidFill>
                <a:latin typeface="Arial" panose="020B0604020202020204" pitchFamily="34" charset="0"/>
                <a:cs typeface="Arial" panose="020B0604020202020204" pitchFamily="34" charset="0"/>
              </a:rPr>
              <a:t>Rápido</a:t>
            </a:r>
          </a:p>
          <a:p>
            <a:pPr lvl="1">
              <a:defRPr/>
            </a:pPr>
            <a:r>
              <a:rPr lang="es-ES" dirty="0">
                <a:solidFill>
                  <a:srgbClr val="101020"/>
                </a:solidFill>
                <a:latin typeface="Arial" panose="020B0604020202020204" pitchFamily="34" charset="0"/>
                <a:cs typeface="Arial" panose="020B0604020202020204" pitchFamily="34" charset="0"/>
              </a:rPr>
              <a:t>Elevado</a:t>
            </a:r>
          </a:p>
          <a:p>
            <a:pPr>
              <a:defRPr/>
            </a:pPr>
            <a:r>
              <a:rPr lang="es-ES" sz="2400" dirty="0">
                <a:solidFill>
                  <a:srgbClr val="101020"/>
                </a:solidFill>
                <a:latin typeface="Arial" panose="020B0604020202020204" pitchFamily="34" charset="0"/>
                <a:cs typeface="Arial" panose="020B0604020202020204" pitchFamily="34" charset="0"/>
              </a:rPr>
              <a:t>Anabólica </a:t>
            </a:r>
          </a:p>
          <a:p>
            <a:pPr marL="0" indent="0">
              <a:buNone/>
              <a:defRPr/>
            </a:pPr>
            <a:r>
              <a:rPr lang="es-ES" sz="2400" b="1" dirty="0">
                <a:solidFill>
                  <a:srgbClr val="101020"/>
                </a:solidFill>
                <a:latin typeface="Arial" panose="020B0604020202020204" pitchFamily="34" charset="0"/>
                <a:cs typeface="Arial" panose="020B0604020202020204" pitchFamily="34" charset="0"/>
              </a:rPr>
              <a:t>	</a:t>
            </a:r>
            <a:r>
              <a:rPr lang="es-ES" sz="2400" dirty="0">
                <a:solidFill>
                  <a:srgbClr val="101020"/>
                </a:solidFill>
                <a:latin typeface="Arial" panose="020B0604020202020204" pitchFamily="34" charset="0"/>
                <a:cs typeface="Arial" panose="020B0604020202020204" pitchFamily="34" charset="0"/>
              </a:rPr>
              <a:t>(</a:t>
            </a:r>
            <a:r>
              <a:rPr lang="es-ES" sz="2400" dirty="0">
                <a:solidFill>
                  <a:srgbClr val="101020"/>
                </a:solidFill>
                <a:latin typeface="Arial" panose="020B0604020202020204" pitchFamily="34" charset="0"/>
                <a:ea typeface="Wingdings"/>
                <a:cs typeface="Arial" panose="020B0604020202020204" pitchFamily="34" charset="0"/>
                <a:sym typeface="Wingdings"/>
              </a:rPr>
              <a:t></a:t>
            </a:r>
            <a:r>
              <a:rPr lang="es-ES" sz="2400" dirty="0">
                <a:solidFill>
                  <a:srgbClr val="101020"/>
                </a:solidFill>
                <a:latin typeface="Arial" panose="020B0604020202020204" pitchFamily="34" charset="0"/>
                <a:cs typeface="Arial" panose="020B0604020202020204" pitchFamily="34" charset="0"/>
                <a:sym typeface="Wingdings"/>
              </a:rPr>
              <a:t> </a:t>
            </a:r>
            <a:r>
              <a:rPr lang="es-ES" sz="2400" dirty="0">
                <a:solidFill>
                  <a:srgbClr val="101020"/>
                </a:solidFill>
                <a:latin typeface="Arial" panose="020B0604020202020204" pitchFamily="34" charset="0"/>
                <a:cs typeface="Arial" panose="020B0604020202020204" pitchFamily="34" charset="0"/>
              </a:rPr>
              <a:t>síntesis)</a:t>
            </a:r>
          </a:p>
        </p:txBody>
      </p:sp>
      <p:sp>
        <p:nvSpPr>
          <p:cNvPr id="93188" name="Marcador de texto 4"/>
          <p:cNvSpPr>
            <a:spLocks noGrp="1"/>
          </p:cNvSpPr>
          <p:nvPr>
            <p:ph type="body" sz="quarter" idx="3"/>
          </p:nvPr>
        </p:nvSpPr>
        <p:spPr>
          <a:xfrm>
            <a:off x="6182915" y="1460380"/>
            <a:ext cx="4042172" cy="639763"/>
          </a:xfrm>
        </p:spPr>
        <p:txBody>
          <a:bodyPr/>
          <a:lstStyle/>
          <a:p>
            <a:pPr algn="ctr"/>
            <a:r>
              <a:rPr lang="es-ES" dirty="0">
                <a:solidFill>
                  <a:srgbClr val="101020"/>
                </a:solidFill>
                <a:latin typeface="Arial" panose="020B0604020202020204" pitchFamily="34" charset="0"/>
                <a:ea typeface="Tahoma" panose="020B0604030504040204" pitchFamily="34" charset="0"/>
                <a:cs typeface="Arial" panose="020B0604020202020204" pitchFamily="34" charset="0"/>
              </a:rPr>
              <a:t>Caseína</a:t>
            </a:r>
          </a:p>
        </p:txBody>
      </p:sp>
      <p:sp>
        <p:nvSpPr>
          <p:cNvPr id="6" name="Marcador de contenido 5"/>
          <p:cNvSpPr>
            <a:spLocks noGrp="1"/>
          </p:cNvSpPr>
          <p:nvPr>
            <p:ph sz="quarter" idx="4"/>
          </p:nvPr>
        </p:nvSpPr>
        <p:spPr>
          <a:xfrm>
            <a:off x="6388084" y="2100142"/>
            <a:ext cx="4749308" cy="3372935"/>
          </a:xfrm>
        </p:spPr>
        <p:style>
          <a:lnRef idx="2">
            <a:schemeClr val="dk1"/>
          </a:lnRef>
          <a:fillRef idx="1">
            <a:schemeClr val="lt1"/>
          </a:fillRef>
          <a:effectRef idx="0">
            <a:schemeClr val="dk1"/>
          </a:effectRef>
          <a:fontRef idx="minor">
            <a:schemeClr val="dk1"/>
          </a:fontRef>
        </p:style>
        <p:txBody>
          <a:bodyPr anchor="ctr">
            <a:normAutofit/>
          </a:bodyPr>
          <a:lstStyle/>
          <a:p>
            <a:pPr>
              <a:defRPr/>
            </a:pPr>
            <a:r>
              <a:rPr lang="es-ES" sz="2400" dirty="0">
                <a:solidFill>
                  <a:srgbClr val="101020"/>
                </a:solidFill>
                <a:latin typeface="Arial" panose="020B0604020202020204" pitchFamily="34" charset="0"/>
                <a:cs typeface="Arial" panose="020B0604020202020204" pitchFamily="34" charset="0"/>
              </a:rPr>
              <a:t>Insoluble</a:t>
            </a:r>
          </a:p>
          <a:p>
            <a:pPr>
              <a:defRPr/>
            </a:pPr>
            <a:r>
              <a:rPr lang="es-ES" sz="2400" dirty="0">
                <a:solidFill>
                  <a:srgbClr val="101020"/>
                </a:solidFill>
                <a:latin typeface="Arial" panose="020B0604020202020204" pitchFamily="34" charset="0"/>
                <a:cs typeface="Arial" panose="020B0604020202020204" pitchFamily="34" charset="0"/>
              </a:rPr>
              <a:t>Absorción lenta</a:t>
            </a:r>
          </a:p>
          <a:p>
            <a:pPr>
              <a:defRPr/>
            </a:pPr>
            <a:r>
              <a:rPr lang="es-ES" sz="2400" dirty="0">
                <a:solidFill>
                  <a:srgbClr val="101020"/>
                </a:solidFill>
                <a:latin typeface="Arial" panose="020B0604020202020204" pitchFamily="34" charset="0"/>
                <a:cs typeface="Arial" panose="020B0604020202020204" pitchFamily="34" charset="0"/>
              </a:rPr>
              <a:t>Patrón de aminoácidos</a:t>
            </a:r>
          </a:p>
          <a:p>
            <a:pPr lvl="1">
              <a:defRPr/>
            </a:pPr>
            <a:r>
              <a:rPr lang="es-ES" dirty="0">
                <a:solidFill>
                  <a:srgbClr val="101020"/>
                </a:solidFill>
                <a:latin typeface="Arial" panose="020B0604020202020204" pitchFamily="34" charset="0"/>
                <a:cs typeface="Arial" panose="020B0604020202020204" pitchFamily="34" charset="0"/>
              </a:rPr>
              <a:t>Lento</a:t>
            </a:r>
          </a:p>
          <a:p>
            <a:pPr lvl="1">
              <a:defRPr/>
            </a:pPr>
            <a:r>
              <a:rPr lang="es-ES" dirty="0">
                <a:solidFill>
                  <a:srgbClr val="101020"/>
                </a:solidFill>
                <a:latin typeface="Arial" panose="020B0604020202020204" pitchFamily="34" charset="0"/>
                <a:cs typeface="Arial" panose="020B0604020202020204" pitchFamily="34" charset="0"/>
              </a:rPr>
              <a:t>Sostenido (flujo constante)</a:t>
            </a:r>
          </a:p>
          <a:p>
            <a:pPr>
              <a:defRPr/>
            </a:pPr>
            <a:r>
              <a:rPr lang="es-ES" sz="2400" dirty="0">
                <a:solidFill>
                  <a:srgbClr val="101020"/>
                </a:solidFill>
                <a:latin typeface="Arial" panose="020B0604020202020204" pitchFamily="34" charset="0"/>
                <a:cs typeface="Arial" panose="020B0604020202020204" pitchFamily="34" charset="0"/>
              </a:rPr>
              <a:t>Anti catabólica</a:t>
            </a:r>
          </a:p>
          <a:p>
            <a:pPr marL="0" indent="0">
              <a:buNone/>
              <a:defRPr/>
            </a:pPr>
            <a:r>
              <a:rPr lang="es-ES" sz="2400" dirty="0">
                <a:solidFill>
                  <a:srgbClr val="101020"/>
                </a:solidFill>
                <a:latin typeface="Arial" panose="020B0604020202020204" pitchFamily="34" charset="0"/>
                <a:cs typeface="Arial" panose="020B0604020202020204" pitchFamily="34" charset="0"/>
              </a:rPr>
              <a:t>	(</a:t>
            </a:r>
            <a:r>
              <a:rPr lang="es-ES" sz="2400" dirty="0">
                <a:solidFill>
                  <a:srgbClr val="101020"/>
                </a:solidFill>
                <a:latin typeface="Arial" panose="020B0604020202020204" pitchFamily="34" charset="0"/>
                <a:ea typeface="Wingdings"/>
                <a:cs typeface="Arial" panose="020B0604020202020204" pitchFamily="34" charset="0"/>
                <a:sym typeface="Wingdings"/>
              </a:rPr>
              <a:t></a:t>
            </a:r>
            <a:r>
              <a:rPr lang="es-ES" sz="2400" dirty="0">
                <a:solidFill>
                  <a:srgbClr val="101020"/>
                </a:solidFill>
                <a:latin typeface="Arial" panose="020B0604020202020204" pitchFamily="34" charset="0"/>
                <a:cs typeface="Arial" panose="020B0604020202020204" pitchFamily="34" charset="0"/>
              </a:rPr>
              <a:t> degradación)</a:t>
            </a:r>
            <a:endParaRPr lang="es-ES" dirty="0">
              <a:solidFill>
                <a:srgbClr val="101020"/>
              </a:solidFill>
              <a:latin typeface="Arial" panose="020B0604020202020204" pitchFamily="34" charset="0"/>
              <a:cs typeface="Arial" panose="020B0604020202020204" pitchFamily="34" charset="0"/>
            </a:endParaRPr>
          </a:p>
        </p:txBody>
      </p:sp>
      <p:sp>
        <p:nvSpPr>
          <p:cNvPr id="93190" name="Rectángulo 7"/>
          <p:cNvSpPr>
            <a:spLocks noChangeArrowheads="1"/>
          </p:cNvSpPr>
          <p:nvPr/>
        </p:nvSpPr>
        <p:spPr bwMode="auto">
          <a:xfrm>
            <a:off x="1981200" y="6027187"/>
            <a:ext cx="97834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050" b="1" i="1" dirty="0">
                <a:solidFill>
                  <a:schemeClr val="bg2">
                    <a:lumMod val="50000"/>
                  </a:schemeClr>
                </a:solidFill>
                <a:latin typeface="Arial Narrow" panose="020B0606020202030204" pitchFamily="34" charset="0"/>
              </a:rPr>
              <a:t>Dangin M, Boirie Y, Guillet C, Beaufrere B. Influence of the protein digestion rate on protein turnover in young and elderly subjects. J Nutr 2002 </a:t>
            </a:r>
          </a:p>
        </p:txBody>
      </p:sp>
      <p:sp>
        <p:nvSpPr>
          <p:cNvPr id="2" name="Rectángulo 1">
            <a:extLst>
              <a:ext uri="{FF2B5EF4-FFF2-40B4-BE49-F238E27FC236}">
                <a16:creationId xmlns:a16="http://schemas.microsoft.com/office/drawing/2014/main" id="{B359866D-04AE-4D00-909A-C414445B16D4}"/>
              </a:ext>
            </a:extLst>
          </p:cNvPr>
          <p:cNvSpPr/>
          <p:nvPr/>
        </p:nvSpPr>
        <p:spPr>
          <a:xfrm>
            <a:off x="1981200" y="5820441"/>
            <a:ext cx="3256020" cy="261610"/>
          </a:xfrm>
          <a:prstGeom prst="rect">
            <a:avLst/>
          </a:prstGeom>
        </p:spPr>
        <p:txBody>
          <a:bodyPr wrap="none">
            <a:spAutoFit/>
          </a:bodyPr>
          <a:lstStyle/>
          <a:p>
            <a:r>
              <a:rPr lang="es-ES" sz="1100" b="1" i="1" dirty="0">
                <a:solidFill>
                  <a:schemeClr val="bg2">
                    <a:lumMod val="50000"/>
                  </a:schemeClr>
                </a:solidFill>
                <a:latin typeface="Arial Narrow" panose="020B0606020202030204" pitchFamily="34" charset="0"/>
              </a:rPr>
              <a:t>Diapositiva Cortesía de Claudia Patricia  Contreras 2018</a:t>
            </a:r>
          </a:p>
        </p:txBody>
      </p:sp>
    </p:spTree>
    <p:extLst>
      <p:ext uri="{BB962C8B-B14F-4D97-AF65-F5344CB8AC3E}">
        <p14:creationId xmlns:p14="http://schemas.microsoft.com/office/powerpoint/2010/main" val="86561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8F41ED4C-FFAE-44D9-ACDB-42DE832D8E56}"/>
              </a:ext>
            </a:extLst>
          </p:cNvPr>
          <p:cNvSpPr>
            <a:spLocks noGrp="1" noChangeArrowheads="1"/>
          </p:cNvSpPr>
          <p:nvPr>
            <p:ph idx="1"/>
          </p:nvPr>
        </p:nvSpPr>
        <p:spPr>
          <a:xfrm>
            <a:off x="1866899" y="1731962"/>
            <a:ext cx="8458200" cy="3786188"/>
          </a:xfrm>
        </p:spPr>
        <p:txBody>
          <a:bodyPr>
            <a:normAutofit/>
          </a:bodyPr>
          <a:lstStyle/>
          <a:p>
            <a:pPr eaLnBrk="1" hangingPunct="1">
              <a:spcBef>
                <a:spcPct val="75000"/>
              </a:spcBef>
              <a:buClrTx/>
              <a:buFont typeface="Arial" panose="020B0604020202020204" pitchFamily="34" charset="0"/>
              <a:buNone/>
            </a:pPr>
            <a:r>
              <a:rPr lang="es-ES_tradnl" altLang="es-CO" sz="2000" dirty="0">
                <a:solidFill>
                  <a:srgbClr val="101020"/>
                </a:solidFill>
                <a:latin typeface="Arial" panose="020B0604020202020204" pitchFamily="34" charset="0"/>
                <a:cs typeface="Arial" panose="020B0604020202020204" pitchFamily="34" charset="0"/>
              </a:rPr>
              <a:t>	Indicadas en trastornos de absorción de nutrientes.</a:t>
            </a:r>
          </a:p>
          <a:p>
            <a:pPr eaLnBrk="1" hangingPunct="1">
              <a:spcBef>
                <a:spcPct val="75000"/>
              </a:spcBef>
              <a:buClrTx/>
              <a:buFont typeface="Arial" panose="020B0604020202020204" pitchFamily="34" charset="0"/>
              <a:buNone/>
            </a:pPr>
            <a:r>
              <a:rPr lang="es-ES_tradnl" altLang="es-CO" sz="2000" dirty="0">
                <a:solidFill>
                  <a:srgbClr val="101020"/>
                </a:solidFill>
                <a:latin typeface="Arial" panose="020B0604020202020204" pitchFamily="34" charset="0"/>
                <a:cs typeface="Arial" panose="020B0604020202020204" pitchFamily="34" charset="0"/>
              </a:rPr>
              <a:t>	Mecanismo de transporte independiente para péptidos</a:t>
            </a:r>
            <a:br>
              <a:rPr lang="es-ES_tradnl" altLang="es-CO" sz="2000" dirty="0">
                <a:solidFill>
                  <a:srgbClr val="101020"/>
                </a:solidFill>
                <a:latin typeface="Arial" panose="020B0604020202020204" pitchFamily="34" charset="0"/>
                <a:cs typeface="Arial" panose="020B0604020202020204" pitchFamily="34" charset="0"/>
              </a:rPr>
            </a:br>
            <a:r>
              <a:rPr lang="es-ES_tradnl" altLang="es-CO" sz="2000" dirty="0">
                <a:solidFill>
                  <a:srgbClr val="101020"/>
                </a:solidFill>
                <a:latin typeface="Arial" panose="020B0604020202020204" pitchFamily="34" charset="0"/>
                <a:cs typeface="Arial" panose="020B0604020202020204" pitchFamily="34" charset="0"/>
              </a:rPr>
              <a:t>y aminoácidos.</a:t>
            </a:r>
          </a:p>
          <a:p>
            <a:pPr eaLnBrk="1" hangingPunct="1">
              <a:spcBef>
                <a:spcPct val="45000"/>
              </a:spcBef>
              <a:buClr>
                <a:schemeClr val="tx1"/>
              </a:buClr>
              <a:buSzPct val="85000"/>
              <a:buFont typeface="Arial" panose="020B0604020202020204" pitchFamily="34" charset="0"/>
              <a:buNone/>
            </a:pPr>
            <a:r>
              <a:rPr lang="es-ES_tradnl" altLang="es-CO" sz="2000" dirty="0">
                <a:solidFill>
                  <a:srgbClr val="101020"/>
                </a:solidFill>
                <a:latin typeface="Arial" panose="020B0604020202020204" pitchFamily="34" charset="0"/>
                <a:cs typeface="Arial" panose="020B0604020202020204" pitchFamily="34" charset="0"/>
              </a:rPr>
              <a:t>	Se obtienen por hidrólisis enzimática: </a:t>
            </a:r>
          </a:p>
          <a:p>
            <a:pPr lvl="1" eaLnBrk="1" hangingPunct="1">
              <a:spcBef>
                <a:spcPct val="45000"/>
              </a:spcBef>
              <a:buClrTx/>
              <a:buSzPct val="85000"/>
            </a:pPr>
            <a:r>
              <a:rPr lang="es-ES_tradnl" altLang="es-CO" sz="2000" dirty="0">
                <a:solidFill>
                  <a:srgbClr val="101020"/>
                </a:solidFill>
                <a:latin typeface="Arial" panose="020B0604020202020204" pitchFamily="34" charset="0"/>
                <a:cs typeface="Arial" panose="020B0604020202020204" pitchFamily="34" charset="0"/>
              </a:rPr>
              <a:t>Oligopéptidos</a:t>
            </a:r>
          </a:p>
          <a:p>
            <a:pPr lvl="1" eaLnBrk="1" hangingPunct="1">
              <a:spcBef>
                <a:spcPct val="45000"/>
              </a:spcBef>
              <a:buClrTx/>
              <a:buSzPct val="85000"/>
            </a:pPr>
            <a:r>
              <a:rPr lang="es-ES_tradnl" altLang="es-CO" sz="2000" dirty="0">
                <a:solidFill>
                  <a:srgbClr val="101020"/>
                </a:solidFill>
                <a:latin typeface="Arial" panose="020B0604020202020204" pitchFamily="34" charset="0"/>
                <a:cs typeface="Arial" panose="020B0604020202020204" pitchFamily="34" charset="0"/>
              </a:rPr>
              <a:t>Di y </a:t>
            </a:r>
            <a:r>
              <a:rPr lang="es-ES_tradnl" altLang="es-CO" sz="2000" dirty="0" err="1">
                <a:solidFill>
                  <a:srgbClr val="101020"/>
                </a:solidFill>
                <a:latin typeface="Arial" panose="020B0604020202020204" pitchFamily="34" charset="0"/>
                <a:cs typeface="Arial" panose="020B0604020202020204" pitchFamily="34" charset="0"/>
              </a:rPr>
              <a:t>tri</a:t>
            </a:r>
            <a:r>
              <a:rPr lang="es-ES_tradnl" altLang="es-CO" sz="2000" dirty="0">
                <a:solidFill>
                  <a:srgbClr val="101020"/>
                </a:solidFill>
                <a:latin typeface="Arial" panose="020B0604020202020204" pitchFamily="34" charset="0"/>
                <a:cs typeface="Arial" panose="020B0604020202020204" pitchFamily="34" charset="0"/>
              </a:rPr>
              <a:t> péptidos: Mejor retención de N</a:t>
            </a:r>
            <a:r>
              <a:rPr lang="es-ES_tradnl" altLang="es-CO" sz="2000" baseline="-25000" dirty="0">
                <a:solidFill>
                  <a:srgbClr val="101020"/>
                </a:solidFill>
                <a:latin typeface="Arial" panose="020B0604020202020204" pitchFamily="34" charset="0"/>
                <a:cs typeface="Arial" panose="020B0604020202020204" pitchFamily="34" charset="0"/>
              </a:rPr>
              <a:t>2</a:t>
            </a:r>
          </a:p>
          <a:p>
            <a:pPr lvl="1" eaLnBrk="1" hangingPunct="1">
              <a:spcBef>
                <a:spcPct val="45000"/>
              </a:spcBef>
              <a:buClrTx/>
              <a:buSzPct val="85000"/>
            </a:pPr>
            <a:r>
              <a:rPr lang="es-ES_tradnl" altLang="es-CO" sz="2000" dirty="0">
                <a:solidFill>
                  <a:srgbClr val="101020"/>
                </a:solidFill>
                <a:latin typeface="Arial" panose="020B0604020202020204" pitchFamily="34" charset="0"/>
                <a:cs typeface="Arial" panose="020B0604020202020204" pitchFamily="34" charset="0"/>
              </a:rPr>
              <a:t>Aminoácidos libres</a:t>
            </a:r>
          </a:p>
          <a:p>
            <a:pPr eaLnBrk="1" hangingPunct="1">
              <a:spcBef>
                <a:spcPct val="75000"/>
              </a:spcBef>
            </a:pPr>
            <a:endParaRPr lang="es-ES_tradnl" altLang="es-CO" sz="2000" dirty="0">
              <a:solidFill>
                <a:srgbClr val="101020"/>
              </a:solidFill>
              <a:latin typeface="Arial" panose="020B0604020202020204" pitchFamily="34" charset="0"/>
              <a:cs typeface="Arial" panose="020B0604020202020204" pitchFamily="34" charset="0"/>
            </a:endParaRPr>
          </a:p>
        </p:txBody>
      </p:sp>
      <p:sp>
        <p:nvSpPr>
          <p:cNvPr id="44038" name="Rectangle 6">
            <a:extLst>
              <a:ext uri="{FF2B5EF4-FFF2-40B4-BE49-F238E27FC236}">
                <a16:creationId xmlns:a16="http://schemas.microsoft.com/office/drawing/2014/main" id="{4936CDA4-8868-4311-AF98-A704122E3924}"/>
              </a:ext>
            </a:extLst>
          </p:cNvPr>
          <p:cNvSpPr>
            <a:spLocks noChangeArrowheads="1"/>
          </p:cNvSpPr>
          <p:nvPr/>
        </p:nvSpPr>
        <p:spPr bwMode="auto">
          <a:xfrm>
            <a:off x="1524000" y="304800"/>
            <a:ext cx="9144000" cy="762000"/>
          </a:xfrm>
          <a:prstGeom prst="rect">
            <a:avLst/>
          </a:prstGeom>
          <a:noFill/>
          <a:ln w="9525">
            <a:noFill/>
            <a:miter lim="800000"/>
            <a:headEnd/>
            <a:tailEnd/>
          </a:ln>
          <a:effectLst/>
        </p:spPr>
        <p:txBody>
          <a:bodyPr lIns="92075" tIns="46038" rIns="92075" bIns="46038" anchor="ctr"/>
          <a:lstStyle/>
          <a:p>
            <a:pPr algn="ctr" eaLnBrk="1" hangingPunct="1">
              <a:defRPr/>
            </a:pPr>
            <a:r>
              <a:rPr lang="es-AR" sz="3600" dirty="0">
                <a:solidFill>
                  <a:srgbClr val="101020"/>
                </a:solidFill>
                <a:effectLst>
                  <a:outerShdw blurRad="38100" dist="38100" dir="2700000" algn="tl">
                    <a:srgbClr val="FFFFFF"/>
                  </a:outerShdw>
                </a:effectLst>
                <a:latin typeface="Arial" panose="020B0604020202020204" pitchFamily="34" charset="0"/>
                <a:cs typeface="Arial" panose="020B0604020202020204" pitchFamily="34" charset="0"/>
              </a:rPr>
              <a:t> </a:t>
            </a:r>
            <a:r>
              <a:rPr lang="es-AR" sz="3200" b="1" dirty="0">
                <a:solidFill>
                  <a:srgbClr val="101020"/>
                </a:solidFill>
                <a:latin typeface="Arial" panose="020B0604020202020204" pitchFamily="34" charset="0"/>
                <a:ea typeface="Tahoma" panose="020B0604030504040204" pitchFamily="34" charset="0"/>
                <a:cs typeface="Arial" panose="020B0604020202020204" pitchFamily="34" charset="0"/>
              </a:rPr>
              <a:t>Proteínas hidrolizadas</a:t>
            </a:r>
            <a:endParaRPr lang="es-ES_tradnl" sz="3200" b="1" dirty="0">
              <a:solidFill>
                <a:srgbClr val="101020"/>
              </a:solidFill>
              <a:latin typeface="Arial" panose="020B0604020202020204" pitchFamily="34" charset="0"/>
              <a:ea typeface="Tahoma" panose="020B0604030504040204" pitchFamily="34" charset="0"/>
              <a:cs typeface="Arial" panose="020B0604020202020204" pitchFamily="34" charset="0"/>
            </a:endParaRPr>
          </a:p>
        </p:txBody>
      </p:sp>
      <p:sp>
        <p:nvSpPr>
          <p:cNvPr id="39940" name="AutoShape 6">
            <a:extLst>
              <a:ext uri="{FF2B5EF4-FFF2-40B4-BE49-F238E27FC236}">
                <a16:creationId xmlns:a16="http://schemas.microsoft.com/office/drawing/2014/main" id="{4B9349C8-9E89-4C72-9684-13D7625F1275}"/>
              </a:ext>
            </a:extLst>
          </p:cNvPr>
          <p:cNvSpPr>
            <a:spLocks noChangeArrowheads="1"/>
          </p:cNvSpPr>
          <p:nvPr/>
        </p:nvSpPr>
        <p:spPr bwMode="auto">
          <a:xfrm>
            <a:off x="2108993" y="4993196"/>
            <a:ext cx="7974011" cy="720725"/>
          </a:xfrm>
          <a:prstGeom prst="roundRect">
            <a:avLst>
              <a:gd name="adj" fmla="val 16667"/>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lr>
                <a:schemeClr val="tx2"/>
              </a:buClr>
              <a:buSzPct val="75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Clr>
                <a:schemeClr val="folHlink"/>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Clr>
                <a:schemeClr val="tx2"/>
              </a:buClr>
              <a:buSzPct val="6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Arial" panose="020B0604020202020204" pitchFamily="34" charset="0"/>
              <a:buChar char="•"/>
              <a:defRPr sz="32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ctr">
              <a:spcBef>
                <a:spcPct val="0"/>
              </a:spcBef>
              <a:buClrTx/>
              <a:buSzTx/>
              <a:buFontTx/>
              <a:buNone/>
            </a:pPr>
            <a:r>
              <a:rPr lang="es-ES_tradnl" altLang="es-CO" sz="2000" b="1" dirty="0">
                <a:solidFill>
                  <a:srgbClr val="101020"/>
                </a:solidFill>
              </a:rPr>
              <a:t>Un individuo normal absorbe proteínas en la</a:t>
            </a:r>
            <a:br>
              <a:rPr lang="es-ES_tradnl" altLang="es-CO" sz="2000" b="1" dirty="0">
                <a:solidFill>
                  <a:srgbClr val="101020"/>
                </a:solidFill>
              </a:rPr>
            </a:br>
            <a:r>
              <a:rPr lang="es-ES_tradnl" altLang="es-CO" sz="2000" b="1" dirty="0">
                <a:solidFill>
                  <a:srgbClr val="101020"/>
                </a:solidFill>
              </a:rPr>
              <a:t>proporción de 67% péptidos y 33% aminoácidos </a:t>
            </a:r>
          </a:p>
        </p:txBody>
      </p:sp>
    </p:spTree>
    <p:extLst>
      <p:ext uri="{BB962C8B-B14F-4D97-AF65-F5344CB8AC3E}">
        <p14:creationId xmlns:p14="http://schemas.microsoft.com/office/powerpoint/2010/main" val="1020895250"/>
      </p:ext>
    </p:extLst>
  </p:cSld>
  <p:clrMapOvr>
    <a:masterClrMapping/>
  </p:clrMapOvr>
  <p:transition advClick="0"/>
</p:sld>
</file>

<file path=ppt/theme/theme1.xml><?xml version="1.0" encoding="utf-8"?>
<a:theme xmlns:a="http://schemas.openxmlformats.org/drawingml/2006/main" name="2 presentac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 presentacion</Template>
  <TotalTime>3090</TotalTime>
  <Words>6138</Words>
  <Application>Microsoft Macintosh PowerPoint</Application>
  <PresentationFormat>Panorámica</PresentationFormat>
  <Paragraphs>631</Paragraphs>
  <Slides>40</Slides>
  <Notes>31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40</vt:i4>
      </vt:variant>
    </vt:vector>
  </HeadingPairs>
  <TitlesOfParts>
    <vt:vector size="52" baseType="lpstr">
      <vt:lpstr>ＭＳ Ｐゴシック</vt:lpstr>
      <vt:lpstr>ＭＳ Ｐゴシック</vt:lpstr>
      <vt:lpstr>Arial</vt:lpstr>
      <vt:lpstr>Arial Black</vt:lpstr>
      <vt:lpstr>Arial Narrow</vt:lpstr>
      <vt:lpstr>Calibri</vt:lpstr>
      <vt:lpstr>Calibri Light</vt:lpstr>
      <vt:lpstr>Symbol</vt:lpstr>
      <vt:lpstr>Tahoma</vt:lpstr>
      <vt:lpstr>Times New Roman</vt:lpstr>
      <vt:lpstr>Wingdings</vt:lpstr>
      <vt:lpstr>2 presentacion</vt:lpstr>
      <vt:lpstr>Profesionales Clínicos</vt:lpstr>
      <vt:lpstr>Objetivos</vt:lpstr>
      <vt:lpstr>Fórmula Enteral </vt:lpstr>
      <vt:lpstr>Funciones de los nutrientes</vt:lpstr>
      <vt:lpstr>Presentación de PowerPoint</vt:lpstr>
      <vt:lpstr>Presentación de PowerPoint</vt:lpstr>
      <vt:lpstr>Presentación de PowerPoint</vt:lpstr>
      <vt:lpstr>Aprovechamiento proteico</vt:lpstr>
      <vt:lpstr>Presentación de PowerPoint</vt:lpstr>
      <vt:lpstr>Presentación de PowerPoint</vt:lpstr>
      <vt:lpstr>Carbohidratos</vt:lpstr>
      <vt:lpstr>Carbohidratos - Monosacáridos</vt:lpstr>
      <vt:lpstr>Carbohidratos - Disacáridos</vt:lpstr>
      <vt:lpstr>Carbohidratos - Oligosacáridos </vt:lpstr>
      <vt:lpstr>Carbohidratos</vt:lpstr>
      <vt:lpstr>FODMAPS </vt:lpstr>
      <vt:lpstr>Fibra dietética</vt:lpstr>
      <vt:lpstr>Prebióticos - Probióticos</vt:lpstr>
      <vt:lpstr>Presentación de PowerPoint</vt:lpstr>
      <vt:lpstr>Ácidos grasos de cadena corta</vt:lpstr>
      <vt:lpstr>Presentación de PowerPoint</vt:lpstr>
      <vt:lpstr>Presentación de PowerPoint</vt:lpstr>
      <vt:lpstr>Presentación de PowerPoint</vt:lpstr>
      <vt:lpstr>Presentación de PowerPoint</vt:lpstr>
      <vt:lpstr>Características físico-químicas</vt:lpstr>
      <vt:lpstr>Clasificación de las fórmulas enterales</vt:lpstr>
      <vt:lpstr>Contenido proteico </vt:lpstr>
      <vt:lpstr>Densidad energética</vt:lpstr>
      <vt:lpstr>Presentación de PowerPoint</vt:lpstr>
      <vt:lpstr>Complejidad de nutrientes</vt:lpstr>
      <vt:lpstr>Presentación de PowerPoint</vt:lpstr>
      <vt:lpstr>Presentación de PowerPoint</vt:lpstr>
      <vt:lpstr>La denominación de una fórmula debe incluir todas las características</vt:lpstr>
      <vt:lpstr>Presentación de PowerPoint</vt:lpstr>
      <vt:lpstr>   </vt:lpstr>
      <vt:lpstr>Presentación de PowerPoint</vt:lpstr>
      <vt:lpstr>Presentación de PowerPoint</vt:lpstr>
      <vt:lpstr>   </vt:lpstr>
      <vt:lpstr>Presentación de PowerPoint</vt:lpstr>
      <vt:lpstr>Conclusiones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dc:title>
  <dc:creator>USER</dc:creator>
  <cp:lastModifiedBy>Microsoft Office User</cp:lastModifiedBy>
  <cp:revision>447</cp:revision>
  <dcterms:created xsi:type="dcterms:W3CDTF">2019-03-12T20:23:04Z</dcterms:created>
  <dcterms:modified xsi:type="dcterms:W3CDTF">2020-10-06T04:41:15Z</dcterms:modified>
</cp:coreProperties>
</file>