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2.xml" ContentType="application/vnd.openxmlformats-officedocument.drawingml.chart+xml"/>
  <Override PartName="/ppt/drawings/drawing1.xml" ContentType="application/vnd.openxmlformats-officedocument.drawingml.chartshapes+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6.xml" ContentType="application/vnd.openxmlformats-officedocument.drawingml.chart+xml"/>
  <Override PartName="/ppt/notesSlides/notesSlide25.xml" ContentType="application/vnd.openxmlformats-officedocument.presentationml.notesSlide+xml"/>
  <Override PartName="/ppt/charts/chart7.xml" ContentType="application/vnd.openxmlformats-officedocument.drawingml.chart+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chartEx1.xml" ContentType="application/vnd.ms-office.chartex+xml"/>
  <Override PartName="/ppt/charts/colors10.xml" ContentType="application/vnd.ms-office.chartcolorstyle+xml"/>
  <Override PartName="/ppt/charts/style10.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1"/>
  </p:notesMasterIdLst>
  <p:handoutMasterIdLst>
    <p:handoutMasterId r:id="rId32"/>
  </p:handoutMasterIdLst>
  <p:sldIdLst>
    <p:sldId id="257" r:id="rId2"/>
    <p:sldId id="332" r:id="rId3"/>
    <p:sldId id="258" r:id="rId4"/>
    <p:sldId id="333" r:id="rId5"/>
    <p:sldId id="334" r:id="rId6"/>
    <p:sldId id="312" r:id="rId7"/>
    <p:sldId id="335" r:id="rId8"/>
    <p:sldId id="294" r:id="rId9"/>
    <p:sldId id="336" r:id="rId10"/>
    <p:sldId id="337" r:id="rId11"/>
    <p:sldId id="299" r:id="rId12"/>
    <p:sldId id="324" r:id="rId13"/>
    <p:sldId id="301" r:id="rId14"/>
    <p:sldId id="311" r:id="rId15"/>
    <p:sldId id="339" r:id="rId16"/>
    <p:sldId id="338" r:id="rId17"/>
    <p:sldId id="340" r:id="rId18"/>
    <p:sldId id="296" r:id="rId19"/>
    <p:sldId id="341" r:id="rId20"/>
    <p:sldId id="342" r:id="rId21"/>
    <p:sldId id="343" r:id="rId22"/>
    <p:sldId id="344" r:id="rId23"/>
    <p:sldId id="345" r:id="rId24"/>
    <p:sldId id="346" r:id="rId25"/>
    <p:sldId id="347" r:id="rId26"/>
    <p:sldId id="273" r:id="rId27"/>
    <p:sldId id="348" r:id="rId28"/>
    <p:sldId id="349" r:id="rId29"/>
    <p:sldId id="350" r:id="rId3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60" autoAdjust="0"/>
    <p:restoredTop sz="71031" autoAdjust="0"/>
  </p:normalViewPr>
  <p:slideViewPr>
    <p:cSldViewPr snapToGrid="0">
      <p:cViewPr varScale="1">
        <p:scale>
          <a:sx n="68" d="100"/>
          <a:sy n="68" d="100"/>
        </p:scale>
        <p:origin x="1584" y="200"/>
      </p:cViewPr>
      <p:guideLst>
        <p:guide orient="horz" pos="2160"/>
        <p:guide pos="3840"/>
      </p:guideLst>
    </p:cSldViewPr>
  </p:slideViewPr>
  <p:notesTextViewPr>
    <p:cViewPr>
      <p:scale>
        <a:sx n="1" d="1"/>
        <a:sy n="1" d="1"/>
      </p:scale>
      <p:origin x="0" y="-128"/>
    </p:cViewPr>
  </p:notesTextViewPr>
  <p:notesViewPr>
    <p:cSldViewPr snapToGrid="0">
      <p:cViewPr varScale="1">
        <p:scale>
          <a:sx n="88" d="100"/>
          <a:sy n="88" d="100"/>
        </p:scale>
        <p:origin x="382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osef%20Kling\Desktop\DRM%202017.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Hoja_de_c_lculo_de_Microsoft_Excel.xlsx"/></Relationships>
</file>

<file path=ppt/charts/_rels/chart3.xml.rels><?xml version="1.0" encoding="UTF-8" standalone="yes"?>
<Relationships xmlns="http://schemas.openxmlformats.org/package/2006/relationships"><Relationship Id="rId3" Type="http://schemas.openxmlformats.org/officeDocument/2006/relationships/oleObject" Target="file:////C:\Users\Josef%20Kling\Documents\ABBOTT\TNT%20ONS%202017\DRM%202017.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1" Type="http://schemas.openxmlformats.org/officeDocument/2006/relationships/package" Target="../embeddings/Hoja_de_c_lculo_de_Microsoft_Excel1.xlsx"/></Relationships>
</file>

<file path=ppt/charts/_rels/chart5.xml.rels><?xml version="1.0" encoding="UTF-8" standalone="yes"?>
<Relationships xmlns="http://schemas.openxmlformats.org/package/2006/relationships"><Relationship Id="rId1" Type="http://schemas.openxmlformats.org/officeDocument/2006/relationships/package" Target="../embeddings/Hoja_de_c_lculo_de_Microsoft_Excel2.xlsx"/></Relationships>
</file>

<file path=ppt/charts/_rels/chart6.xml.rels><?xml version="1.0" encoding="UTF-8" standalone="yes"?>
<Relationships xmlns="http://schemas.openxmlformats.org/package/2006/relationships"><Relationship Id="rId1" Type="http://schemas.openxmlformats.org/officeDocument/2006/relationships/oleObject" Target="Macintosh%20HD:Users:ANGIE:Documents:ANGELICA:ACNC:NUTRITION%20DAY:NUTRITIONDAY%202014:PARTICIPACION%20PAISES%20NUTRITIONDAY%202014-3.xlsx" TargetMode="External"/></Relationships>
</file>

<file path=ppt/charts/_rels/chart7.xml.rels><?xml version="1.0" encoding="UTF-8" standalone="yes"?>
<Relationships xmlns="http://schemas.openxmlformats.org/package/2006/relationships"><Relationship Id="rId1" Type="http://schemas.openxmlformats.org/officeDocument/2006/relationships/package" Target="../embeddings/Hoja_de_c_lculo_de_Microsoft_Excel3.xlsx"/></Relationships>
</file>

<file path=ppt/charts/_rels/chartEx1.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chemeClr val="accent3"/>
            </a:solidFill>
            <a:ln>
              <a:noFill/>
            </a:ln>
            <a:effectLst/>
            <a:sp3d/>
          </c:spPr>
          <c:invertIfNegative val="0"/>
          <c:cat>
            <c:strRef>
              <c:f>Hoja1!$A$5:$A$19</c:f>
              <c:strCache>
                <c:ptCount val="15"/>
                <c:pt idx="0">
                  <c:v>Cirugía Gastrointestinal</c:v>
                </c:pt>
                <c:pt idx="1">
                  <c:v>Geriatría</c:v>
                </c:pt>
                <c:pt idx="2">
                  <c:v>Oncología</c:v>
                </c:pt>
                <c:pt idx="3">
                  <c:v>Ortopedia y Traumatología</c:v>
                </c:pt>
                <c:pt idx="4">
                  <c:v>Medicina Interna (Viejos)</c:v>
                </c:pt>
                <c:pt idx="5">
                  <c:v>Neurología</c:v>
                </c:pt>
                <c:pt idx="6">
                  <c:v>Obstetricia y Giencología</c:v>
                </c:pt>
                <c:pt idx="7">
                  <c:v>Medicina Interna</c:v>
                </c:pt>
                <c:pt idx="8">
                  <c:v>Quirúrgicos</c:v>
                </c:pt>
                <c:pt idx="9">
                  <c:v>Ortopedia electiva</c:v>
                </c:pt>
                <c:pt idx="10">
                  <c:v>Cirugía Cardiotorácica</c:v>
                </c:pt>
                <c:pt idx="11">
                  <c:v>Gastroenterología</c:v>
                </c:pt>
                <c:pt idx="12">
                  <c:v>EPOC</c:v>
                </c:pt>
                <c:pt idx="13">
                  <c:v>Ambulatorios mixtos &gt; 65 años</c:v>
                </c:pt>
                <c:pt idx="14">
                  <c:v>Ambulatorios mixtos &lt; 65 años</c:v>
                </c:pt>
              </c:strCache>
            </c:strRef>
          </c:cat>
          <c:val>
            <c:numRef>
              <c:f>Hoja1!$B$5:$B$20</c:f>
              <c:numCache>
                <c:formatCode>General</c:formatCode>
                <c:ptCount val="16"/>
                <c:pt idx="0">
                  <c:v>60</c:v>
                </c:pt>
                <c:pt idx="1">
                  <c:v>57</c:v>
                </c:pt>
                <c:pt idx="2">
                  <c:v>48</c:v>
                </c:pt>
                <c:pt idx="3">
                  <c:v>46</c:v>
                </c:pt>
                <c:pt idx="4">
                  <c:v>42</c:v>
                </c:pt>
                <c:pt idx="5">
                  <c:v>34</c:v>
                </c:pt>
                <c:pt idx="6">
                  <c:v>30</c:v>
                </c:pt>
                <c:pt idx="7">
                  <c:v>28</c:v>
                </c:pt>
                <c:pt idx="8">
                  <c:v>18</c:v>
                </c:pt>
                <c:pt idx="9">
                  <c:v>18</c:v>
                </c:pt>
                <c:pt idx="10">
                  <c:v>15</c:v>
                </c:pt>
                <c:pt idx="11">
                  <c:v>30</c:v>
                </c:pt>
                <c:pt idx="12">
                  <c:v>20</c:v>
                </c:pt>
                <c:pt idx="13">
                  <c:v>18</c:v>
                </c:pt>
                <c:pt idx="14">
                  <c:v>15</c:v>
                </c:pt>
              </c:numCache>
            </c:numRef>
          </c:val>
          <c:extLst>
            <c:ext xmlns:c16="http://schemas.microsoft.com/office/drawing/2014/chart" uri="{C3380CC4-5D6E-409C-BE32-E72D297353CC}">
              <c16:uniqueId val="{00000000-BCFE-4534-9591-D1EC65F0F28E}"/>
            </c:ext>
          </c:extLst>
        </c:ser>
        <c:dLbls>
          <c:showLegendKey val="0"/>
          <c:showVal val="0"/>
          <c:showCatName val="0"/>
          <c:showSerName val="0"/>
          <c:showPercent val="0"/>
          <c:showBubbleSize val="0"/>
        </c:dLbls>
        <c:gapWidth val="150"/>
        <c:shape val="box"/>
        <c:axId val="-1832747360"/>
        <c:axId val="-1832753344"/>
        <c:axId val="0"/>
      </c:bar3DChart>
      <c:catAx>
        <c:axId val="-183274736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50000"/>
                  </a:schemeClr>
                </a:solidFill>
                <a:latin typeface="Calibri" panose="020F0502020204030204" pitchFamily="34" charset="0"/>
                <a:ea typeface="+mn-ea"/>
                <a:cs typeface="+mn-cs"/>
              </a:defRPr>
            </a:pPr>
            <a:endParaRPr lang="es-CO"/>
          </a:p>
        </c:txPr>
        <c:crossAx val="-1832753344"/>
        <c:crosses val="autoZero"/>
        <c:auto val="1"/>
        <c:lblAlgn val="ctr"/>
        <c:lblOffset val="100"/>
        <c:noMultiLvlLbl val="0"/>
      </c:catAx>
      <c:valAx>
        <c:axId val="-1832753344"/>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50000"/>
                  </a:schemeClr>
                </a:solidFill>
                <a:latin typeface="Calibri" panose="020F0502020204030204" pitchFamily="34" charset="0"/>
                <a:ea typeface="+mn-ea"/>
                <a:cs typeface="+mn-cs"/>
              </a:defRPr>
            </a:pPr>
            <a:endParaRPr lang="es-CO"/>
          </a:p>
        </c:txPr>
        <c:crossAx val="-1832747360"/>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s-CO"/>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73295348894493"/>
          <c:y val="3.0573173709503701E-2"/>
          <c:w val="0.66186418621318699"/>
          <c:h val="0.85852516681180002"/>
        </c:manualLayout>
      </c:layout>
      <c:barChart>
        <c:barDir val="bar"/>
        <c:grouping val="clustered"/>
        <c:varyColors val="0"/>
        <c:ser>
          <c:idx val="0"/>
          <c:order val="0"/>
          <c:tx>
            <c:strRef>
              <c:f>Sheet1!$B$1</c:f>
              <c:strCache>
                <c:ptCount val="1"/>
                <c:pt idx="0">
                  <c:v>2015</c:v>
                </c:pt>
              </c:strCache>
            </c:strRef>
          </c:tx>
          <c:invertIfNegative val="0"/>
          <c:cat>
            <c:strRef>
              <c:f>Sheet1!$A$2:$A$13</c:f>
              <c:strCache>
                <c:ptCount val="12"/>
                <c:pt idx="0">
                  <c:v>World</c:v>
                </c:pt>
                <c:pt idx="1">
                  <c:v>USA</c:v>
                </c:pt>
                <c:pt idx="2">
                  <c:v>UK</c:v>
                </c:pt>
                <c:pt idx="3">
                  <c:v>Brazil</c:v>
                </c:pt>
                <c:pt idx="4">
                  <c:v>Mexico</c:v>
                </c:pt>
                <c:pt idx="5">
                  <c:v>Colombia</c:v>
                </c:pt>
                <c:pt idx="6">
                  <c:v>Argentina</c:v>
                </c:pt>
                <c:pt idx="7">
                  <c:v>Peru</c:v>
                </c:pt>
                <c:pt idx="8">
                  <c:v>Venezuela</c:v>
                </c:pt>
                <c:pt idx="9">
                  <c:v>Guatemala</c:v>
                </c:pt>
                <c:pt idx="10">
                  <c:v>Ecuador</c:v>
                </c:pt>
                <c:pt idx="11">
                  <c:v>Dominican R.</c:v>
                </c:pt>
              </c:strCache>
            </c:strRef>
          </c:cat>
          <c:val>
            <c:numRef>
              <c:f>Sheet1!$B$2:$B$13</c:f>
              <c:numCache>
                <c:formatCode>0.00%</c:formatCode>
                <c:ptCount val="12"/>
                <c:pt idx="0">
                  <c:v>0.123</c:v>
                </c:pt>
                <c:pt idx="1">
                  <c:v>0.20699999999999999</c:v>
                </c:pt>
                <c:pt idx="2">
                  <c:v>0.23</c:v>
                </c:pt>
                <c:pt idx="3">
                  <c:v>0.11700000000000001</c:v>
                </c:pt>
                <c:pt idx="4">
                  <c:v>9.6000000000000002E-2</c:v>
                </c:pt>
                <c:pt idx="5">
                  <c:v>0.108</c:v>
                </c:pt>
                <c:pt idx="6">
                  <c:v>0.151</c:v>
                </c:pt>
                <c:pt idx="7" formatCode="0%">
                  <c:v>0.1</c:v>
                </c:pt>
                <c:pt idx="8">
                  <c:v>9.4E-2</c:v>
                </c:pt>
                <c:pt idx="9" formatCode="0%">
                  <c:v>7.0000000000000007E-2</c:v>
                </c:pt>
                <c:pt idx="10">
                  <c:v>9.9000000000000005E-2</c:v>
                </c:pt>
                <c:pt idx="11">
                  <c:v>9.7000000000000003E-2</c:v>
                </c:pt>
              </c:numCache>
            </c:numRef>
          </c:val>
          <c:extLst>
            <c:ext xmlns:c16="http://schemas.microsoft.com/office/drawing/2014/chart" uri="{C3380CC4-5D6E-409C-BE32-E72D297353CC}">
              <c16:uniqueId val="{00000000-B5F6-4406-9ACF-371F8B569813}"/>
            </c:ext>
          </c:extLst>
        </c:ser>
        <c:ser>
          <c:idx val="1"/>
          <c:order val="1"/>
          <c:tx>
            <c:strRef>
              <c:f>Sheet1!$C$1</c:f>
              <c:strCache>
                <c:ptCount val="1"/>
                <c:pt idx="0">
                  <c:v>2050</c:v>
                </c:pt>
              </c:strCache>
            </c:strRef>
          </c:tx>
          <c:invertIfNegative val="0"/>
          <c:cat>
            <c:strRef>
              <c:f>Sheet1!$A$2:$A$13</c:f>
              <c:strCache>
                <c:ptCount val="12"/>
                <c:pt idx="0">
                  <c:v>World</c:v>
                </c:pt>
                <c:pt idx="1">
                  <c:v>USA</c:v>
                </c:pt>
                <c:pt idx="2">
                  <c:v>UK</c:v>
                </c:pt>
                <c:pt idx="3">
                  <c:v>Brazil</c:v>
                </c:pt>
                <c:pt idx="4">
                  <c:v>Mexico</c:v>
                </c:pt>
                <c:pt idx="5">
                  <c:v>Colombia</c:v>
                </c:pt>
                <c:pt idx="6">
                  <c:v>Argentina</c:v>
                </c:pt>
                <c:pt idx="7">
                  <c:v>Peru</c:v>
                </c:pt>
                <c:pt idx="8">
                  <c:v>Venezuela</c:v>
                </c:pt>
                <c:pt idx="9">
                  <c:v>Guatemala</c:v>
                </c:pt>
                <c:pt idx="10">
                  <c:v>Ecuador</c:v>
                </c:pt>
                <c:pt idx="11">
                  <c:v>Dominican R.</c:v>
                </c:pt>
              </c:strCache>
            </c:strRef>
          </c:cat>
          <c:val>
            <c:numRef>
              <c:f>Sheet1!$C$2:$C$13</c:f>
              <c:numCache>
                <c:formatCode>0.00%</c:formatCode>
                <c:ptCount val="12"/>
                <c:pt idx="0">
                  <c:v>0.215</c:v>
                </c:pt>
                <c:pt idx="1">
                  <c:v>0.27900000000000003</c:v>
                </c:pt>
                <c:pt idx="2">
                  <c:v>0.307</c:v>
                </c:pt>
                <c:pt idx="3">
                  <c:v>0.29299999999999998</c:v>
                </c:pt>
                <c:pt idx="4">
                  <c:v>0.247</c:v>
                </c:pt>
                <c:pt idx="5">
                  <c:v>0.27600000000000002</c:v>
                </c:pt>
                <c:pt idx="6">
                  <c:v>0.23599999999999999</c:v>
                </c:pt>
                <c:pt idx="7">
                  <c:v>0.23200000000000001</c:v>
                </c:pt>
                <c:pt idx="8">
                  <c:v>0.219</c:v>
                </c:pt>
                <c:pt idx="9">
                  <c:v>0.14199999999999999</c:v>
                </c:pt>
                <c:pt idx="10">
                  <c:v>0.218</c:v>
                </c:pt>
                <c:pt idx="11">
                  <c:v>0.21099999999999999</c:v>
                </c:pt>
              </c:numCache>
            </c:numRef>
          </c:val>
          <c:extLst>
            <c:ext xmlns:c16="http://schemas.microsoft.com/office/drawing/2014/chart" uri="{C3380CC4-5D6E-409C-BE32-E72D297353CC}">
              <c16:uniqueId val="{00000001-B5F6-4406-9ACF-371F8B569813}"/>
            </c:ext>
          </c:extLst>
        </c:ser>
        <c:ser>
          <c:idx val="2"/>
          <c:order val="2"/>
          <c:tx>
            <c:strRef>
              <c:f>Sheet1!$D$1</c:f>
              <c:strCache>
                <c:ptCount val="1"/>
                <c:pt idx="0">
                  <c:v>2100</c:v>
                </c:pt>
              </c:strCache>
            </c:strRef>
          </c:tx>
          <c:invertIfNegative val="0"/>
          <c:trendline>
            <c:spPr>
              <a:ln>
                <a:noFill/>
              </a:ln>
            </c:spPr>
            <c:trendlineType val="linear"/>
            <c:dispRSqr val="0"/>
            <c:dispEq val="0"/>
          </c:trendline>
          <c:cat>
            <c:strRef>
              <c:f>Sheet1!$A$2:$A$13</c:f>
              <c:strCache>
                <c:ptCount val="12"/>
                <c:pt idx="0">
                  <c:v>World</c:v>
                </c:pt>
                <c:pt idx="1">
                  <c:v>USA</c:v>
                </c:pt>
                <c:pt idx="2">
                  <c:v>UK</c:v>
                </c:pt>
                <c:pt idx="3">
                  <c:v>Brazil</c:v>
                </c:pt>
                <c:pt idx="4">
                  <c:v>Mexico</c:v>
                </c:pt>
                <c:pt idx="5">
                  <c:v>Colombia</c:v>
                </c:pt>
                <c:pt idx="6">
                  <c:v>Argentina</c:v>
                </c:pt>
                <c:pt idx="7">
                  <c:v>Peru</c:v>
                </c:pt>
                <c:pt idx="8">
                  <c:v>Venezuela</c:v>
                </c:pt>
                <c:pt idx="9">
                  <c:v>Guatemala</c:v>
                </c:pt>
                <c:pt idx="10">
                  <c:v>Ecuador</c:v>
                </c:pt>
                <c:pt idx="11">
                  <c:v>Dominican R.</c:v>
                </c:pt>
              </c:strCache>
            </c:strRef>
          </c:cat>
          <c:val>
            <c:numRef>
              <c:f>Sheet1!$D$2:$D$13</c:f>
              <c:numCache>
                <c:formatCode>0.00%</c:formatCode>
                <c:ptCount val="12"/>
                <c:pt idx="0">
                  <c:v>0.28299999999999997</c:v>
                </c:pt>
                <c:pt idx="1">
                  <c:v>0.32600000000000001</c:v>
                </c:pt>
                <c:pt idx="2">
                  <c:v>0.35099999999999998</c:v>
                </c:pt>
                <c:pt idx="3">
                  <c:v>0.38800000000000001</c:v>
                </c:pt>
                <c:pt idx="4">
                  <c:v>0.39800000000000002</c:v>
                </c:pt>
                <c:pt idx="5">
                  <c:v>0.38100000000000001</c:v>
                </c:pt>
                <c:pt idx="6">
                  <c:v>0.34699999999999998</c:v>
                </c:pt>
                <c:pt idx="7">
                  <c:v>0.375</c:v>
                </c:pt>
                <c:pt idx="8">
                  <c:v>0.35299999999999998</c:v>
                </c:pt>
                <c:pt idx="9">
                  <c:v>0.308</c:v>
                </c:pt>
                <c:pt idx="10">
                  <c:v>0.36399999999999999</c:v>
                </c:pt>
                <c:pt idx="11">
                  <c:v>0.36199999999999999</c:v>
                </c:pt>
              </c:numCache>
            </c:numRef>
          </c:val>
          <c:extLst>
            <c:ext xmlns:c16="http://schemas.microsoft.com/office/drawing/2014/chart" uri="{C3380CC4-5D6E-409C-BE32-E72D297353CC}">
              <c16:uniqueId val="{00000003-B5F6-4406-9ACF-371F8B569813}"/>
            </c:ext>
          </c:extLst>
        </c:ser>
        <c:dLbls>
          <c:showLegendKey val="0"/>
          <c:showVal val="0"/>
          <c:showCatName val="0"/>
          <c:showSerName val="0"/>
          <c:showPercent val="0"/>
          <c:showBubbleSize val="0"/>
        </c:dLbls>
        <c:gapWidth val="150"/>
        <c:axId val="-1832748992"/>
        <c:axId val="-1832752800"/>
      </c:barChart>
      <c:catAx>
        <c:axId val="-1832748992"/>
        <c:scaling>
          <c:orientation val="minMax"/>
        </c:scaling>
        <c:delete val="0"/>
        <c:axPos val="l"/>
        <c:numFmt formatCode="General" sourceLinked="0"/>
        <c:majorTickMark val="out"/>
        <c:minorTickMark val="none"/>
        <c:tickLblPos val="nextTo"/>
        <c:txPr>
          <a:bodyPr/>
          <a:lstStyle/>
          <a:p>
            <a:pPr>
              <a:defRPr sz="1500" baseline="0">
                <a:latin typeface="Arial" panose="020B0604020202020204" pitchFamily="34" charset="0"/>
                <a:cs typeface="Arial" panose="020B0604020202020204" pitchFamily="34" charset="0"/>
              </a:defRPr>
            </a:pPr>
            <a:endParaRPr lang="es-CO"/>
          </a:p>
        </c:txPr>
        <c:crossAx val="-1832752800"/>
        <c:crosses val="autoZero"/>
        <c:auto val="1"/>
        <c:lblAlgn val="ctr"/>
        <c:lblOffset val="100"/>
        <c:noMultiLvlLbl val="0"/>
      </c:catAx>
      <c:valAx>
        <c:axId val="-1832752800"/>
        <c:scaling>
          <c:orientation val="minMax"/>
          <c:max val="0.4"/>
        </c:scaling>
        <c:delete val="0"/>
        <c:axPos val="b"/>
        <c:majorGridlines/>
        <c:numFmt formatCode="0.00%" sourceLinked="1"/>
        <c:majorTickMark val="out"/>
        <c:minorTickMark val="none"/>
        <c:tickLblPos val="nextTo"/>
        <c:crossAx val="-1832748992"/>
        <c:crosses val="autoZero"/>
        <c:crossBetween val="between"/>
      </c:valAx>
    </c:plotArea>
    <c:legend>
      <c:legendPos val="r"/>
      <c:layout>
        <c:manualLayout>
          <c:xMode val="edge"/>
          <c:yMode val="edge"/>
          <c:x val="0.82625635079008297"/>
          <c:y val="0.37038992894208"/>
          <c:w val="0.173743649209917"/>
          <c:h val="0.37805290925162399"/>
        </c:manualLayout>
      </c:layout>
      <c:overlay val="0"/>
      <c:txPr>
        <a:bodyPr/>
        <a:lstStyle/>
        <a:p>
          <a:pPr>
            <a:defRPr>
              <a:latin typeface="Arial" panose="020B0604020202020204" pitchFamily="34" charset="0"/>
              <a:cs typeface="Arial" panose="020B0604020202020204" pitchFamily="34" charset="0"/>
            </a:defRPr>
          </a:pPr>
          <a:endParaRPr lang="es-CO"/>
        </a:p>
      </c:txPr>
    </c:legend>
    <c:plotVisOnly val="1"/>
    <c:dispBlanksAs val="gap"/>
    <c:showDLblsOverMax val="0"/>
  </c:chart>
  <c:txPr>
    <a:bodyPr/>
    <a:lstStyle/>
    <a:p>
      <a:pPr>
        <a:defRPr sz="1800"/>
      </a:pPr>
      <a:endParaRPr lang="es-CO"/>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lgn="ctr">
              <a:defRPr sz="1400" b="0" i="0" u="none" strike="noStrike" kern="1200" spc="0" baseline="0">
                <a:solidFill>
                  <a:schemeClr val="tx1">
                    <a:lumMod val="65000"/>
                    <a:lumOff val="35000"/>
                  </a:schemeClr>
                </a:solidFill>
                <a:latin typeface="+mn-lt"/>
                <a:ea typeface="+mn-ea"/>
                <a:cs typeface="+mn-cs"/>
              </a:defRPr>
            </a:pPr>
            <a:r>
              <a:rPr lang="es-CO" dirty="0">
                <a:solidFill>
                  <a:srgbClr val="7030A0"/>
                </a:solidFill>
                <a:latin typeface="Arial" panose="020B0604020202020204" pitchFamily="34" charset="0"/>
                <a:cs typeface="Arial" panose="020B0604020202020204" pitchFamily="34" charset="0"/>
              </a:rPr>
              <a:t>Porcentaje de pacientes con cambio significativo</a:t>
            </a:r>
            <a:r>
              <a:rPr lang="es-CO" baseline="0" dirty="0">
                <a:solidFill>
                  <a:srgbClr val="7030A0"/>
                </a:solidFill>
                <a:latin typeface="Arial" panose="020B0604020202020204" pitchFamily="34" charset="0"/>
                <a:cs typeface="Arial" panose="020B0604020202020204" pitchFamily="34" charset="0"/>
              </a:rPr>
              <a:t> de peso durante la hospitalización</a:t>
            </a:r>
          </a:p>
        </c:rich>
      </c:tx>
      <c:layout>
        <c:manualLayout>
          <c:xMode val="edge"/>
          <c:yMode val="edge"/>
          <c:x val="7.5340104807086805E-2"/>
          <c:y val="3.8764121017312601E-2"/>
        </c:manualLayout>
      </c:layout>
      <c:overlay val="0"/>
      <c:spPr>
        <a:noFill/>
        <a:ln>
          <a:noFill/>
        </a:ln>
        <a:effectLst/>
      </c:spPr>
      <c:txPr>
        <a:bodyPr rot="0" spcFirstLastPara="1" vertOverflow="ellipsis" vert="horz" wrap="square" anchor="ctr" anchorCtr="1"/>
        <a:lstStyle/>
        <a:p>
          <a:pPr algn="ctr">
            <a:defRPr sz="1400" b="0" i="0" u="none" strike="noStrike" kern="1200" spc="0" baseline="0">
              <a:solidFill>
                <a:schemeClr val="tx1">
                  <a:lumMod val="65000"/>
                  <a:lumOff val="35000"/>
                </a:schemeClr>
              </a:solidFill>
              <a:latin typeface="+mn-lt"/>
              <a:ea typeface="+mn-ea"/>
              <a:cs typeface="+mn-cs"/>
            </a:defRPr>
          </a:pPr>
          <a:endParaRPr lang="es-CO"/>
        </a:p>
      </c:txPr>
    </c:title>
    <c:autoTitleDeleted val="0"/>
    <c:plotArea>
      <c:layout>
        <c:manualLayout>
          <c:layoutTarget val="inner"/>
          <c:xMode val="edge"/>
          <c:yMode val="edge"/>
          <c:x val="0.147701881014873"/>
          <c:y val="0.218900554097405"/>
          <c:w val="0.62452034120734901"/>
          <c:h val="0.43933982210556999"/>
        </c:manualLayout>
      </c:layout>
      <c:barChart>
        <c:barDir val="col"/>
        <c:grouping val="clustered"/>
        <c:varyColors val="0"/>
        <c:ser>
          <c:idx val="0"/>
          <c:order val="0"/>
          <c:spPr>
            <a:solidFill>
              <a:schemeClr val="accent3"/>
            </a:solidFill>
            <a:ln>
              <a:noFill/>
            </a:ln>
            <a:effectLst/>
          </c:spPr>
          <c:invertIfNegative val="0"/>
          <c:cat>
            <c:strRef>
              <c:f>Hoja1!$A$22:$A$36</c:f>
              <c:strCache>
                <c:ptCount val="15"/>
                <c:pt idx="0">
                  <c:v>Braunschweig - 2000</c:v>
                </c:pt>
                <c:pt idx="1">
                  <c:v>Corish - 2000</c:v>
                </c:pt>
                <c:pt idx="2">
                  <c:v>Arnold - 2001</c:v>
                </c:pt>
                <c:pt idx="3">
                  <c:v>Comi - 1998</c:v>
                </c:pt>
                <c:pt idx="4">
                  <c:v>Mc Whirter - 1994</c:v>
                </c:pt>
                <c:pt idx="5">
                  <c:v>Corish - 2000</c:v>
                </c:pt>
                <c:pt idx="6">
                  <c:v>Strain - 1999</c:v>
                </c:pt>
                <c:pt idx="9">
                  <c:v>Ulander - 1998</c:v>
                </c:pt>
                <c:pt idx="10">
                  <c:v>Fettes - 2001</c:v>
                </c:pt>
                <c:pt idx="11">
                  <c:v>Corish - 1998</c:v>
                </c:pt>
                <c:pt idx="12">
                  <c:v>Bruun - 1999</c:v>
                </c:pt>
                <c:pt idx="13">
                  <c:v>Martin - 1999</c:v>
                </c:pt>
                <c:pt idx="14">
                  <c:v>Fettes - 2001</c:v>
                </c:pt>
              </c:strCache>
            </c:strRef>
          </c:cat>
          <c:val>
            <c:numRef>
              <c:f>Hoja1!$B$22:$B$36</c:f>
              <c:numCache>
                <c:formatCode>General</c:formatCode>
                <c:ptCount val="15"/>
                <c:pt idx="0">
                  <c:v>32</c:v>
                </c:pt>
                <c:pt idx="1">
                  <c:v>41</c:v>
                </c:pt>
                <c:pt idx="2">
                  <c:v>50</c:v>
                </c:pt>
                <c:pt idx="3">
                  <c:v>61</c:v>
                </c:pt>
                <c:pt idx="4">
                  <c:v>67</c:v>
                </c:pt>
                <c:pt idx="5">
                  <c:v>69</c:v>
                </c:pt>
                <c:pt idx="6">
                  <c:v>73</c:v>
                </c:pt>
                <c:pt idx="9">
                  <c:v>48</c:v>
                </c:pt>
                <c:pt idx="10">
                  <c:v>78</c:v>
                </c:pt>
                <c:pt idx="11">
                  <c:v>81</c:v>
                </c:pt>
                <c:pt idx="12">
                  <c:v>90</c:v>
                </c:pt>
                <c:pt idx="13">
                  <c:v>92</c:v>
                </c:pt>
                <c:pt idx="14">
                  <c:v>97</c:v>
                </c:pt>
              </c:numCache>
            </c:numRef>
          </c:val>
          <c:extLst>
            <c:ext xmlns:c16="http://schemas.microsoft.com/office/drawing/2014/chart" uri="{C3380CC4-5D6E-409C-BE32-E72D297353CC}">
              <c16:uniqueId val="{00000000-8B98-46D3-9F91-98EEE2C8CE82}"/>
            </c:ext>
          </c:extLst>
        </c:ser>
        <c:dLbls>
          <c:showLegendKey val="0"/>
          <c:showVal val="0"/>
          <c:showCatName val="0"/>
          <c:showSerName val="0"/>
          <c:showPercent val="0"/>
          <c:showBubbleSize val="0"/>
        </c:dLbls>
        <c:gapWidth val="44"/>
        <c:overlap val="-27"/>
        <c:axId val="-1832740288"/>
        <c:axId val="-1832751168"/>
      </c:barChart>
      <c:catAx>
        <c:axId val="-1832740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832751168"/>
        <c:crosses val="autoZero"/>
        <c:auto val="1"/>
        <c:lblAlgn val="ctr"/>
        <c:lblOffset val="100"/>
        <c:noMultiLvlLbl val="0"/>
      </c:catAx>
      <c:valAx>
        <c:axId val="-1832751168"/>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Calibri" panose="020F0502020204030204" pitchFamily="34" charset="0"/>
                <a:ea typeface="+mn-ea"/>
                <a:cs typeface="+mn-cs"/>
              </a:defRPr>
            </a:pPr>
            <a:endParaRPr lang="es-CO"/>
          </a:p>
        </c:txPr>
        <c:crossAx val="-1832740288"/>
        <c:crosses val="autoZero"/>
        <c:crossBetween val="between"/>
      </c:valAx>
      <c:spPr>
        <a:gradFill>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0">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12"/>
    </mc:Choice>
    <mc:Fallback>
      <c:style val="12"/>
    </mc:Fallback>
  </mc:AlternateContent>
  <c:chart>
    <c:title>
      <c:tx>
        <c:rich>
          <a:bodyPr/>
          <a:lstStyle/>
          <a:p>
            <a:pPr>
              <a:defRPr>
                <a:latin typeface="Arial" panose="020B0604020202020204" pitchFamily="34" charset="0"/>
                <a:cs typeface="Arial" panose="020B0604020202020204" pitchFamily="34" charset="0"/>
              </a:defRPr>
            </a:pPr>
            <a:r>
              <a:rPr lang="en-US" dirty="0" err="1">
                <a:latin typeface="Arial" panose="020B0604020202020204" pitchFamily="34" charset="0"/>
                <a:cs typeface="Arial" panose="020B0604020202020204" pitchFamily="34" charset="0"/>
              </a:rPr>
              <a:t>Referencia</a:t>
            </a:r>
            <a:endParaRPr lang="en-US" dirty="0">
              <a:latin typeface="Arial" panose="020B0604020202020204" pitchFamily="34" charset="0"/>
              <a:cs typeface="Arial" panose="020B0604020202020204" pitchFamily="34" charset="0"/>
            </a:endParaRPr>
          </a:p>
        </c:rich>
      </c:tx>
      <c:overlay val="0"/>
    </c:title>
    <c:autoTitleDeleted val="0"/>
    <c:plotArea>
      <c:layout/>
      <c:pieChart>
        <c:varyColors val="1"/>
        <c:ser>
          <c:idx val="0"/>
          <c:order val="0"/>
          <c:tx>
            <c:strRef>
              <c:f>Sheet1!$B$1</c:f>
              <c:strCache>
                <c:ptCount val="1"/>
                <c:pt idx="0">
                  <c:v>Grupo de Soporte Nutricional</c:v>
                </c:pt>
              </c:strCache>
            </c:strRef>
          </c:tx>
          <c:dLbls>
            <c:dLbl>
              <c:idx val="0"/>
              <c:layout>
                <c:manualLayout>
                  <c:x val="-0.17350917392296589"/>
                  <c:y val="-0.20967360853275729"/>
                </c:manualLayout>
              </c:layout>
              <c:tx>
                <c:rich>
                  <a:bodyPr/>
                  <a:lstStyle/>
                  <a:p>
                    <a:fld id="{93E15B04-7586-4FDF-A988-B26F90317A2F}" type="CATEGORYNAME">
                      <a:rPr lang="en-US">
                        <a:solidFill>
                          <a:schemeClr val="bg1"/>
                        </a:solidFill>
                      </a:rPr>
                      <a:pPr/>
                      <a:t>[NOMBRE DE CATEGORÍA]</a:t>
                    </a:fld>
                    <a:r>
                      <a:rPr lang="en-US" baseline="0" dirty="0">
                        <a:solidFill>
                          <a:schemeClr val="bg1"/>
                        </a:solidFill>
                      </a:rPr>
                      <a:t>
76%</a:t>
                    </a:r>
                  </a:p>
                </c:rich>
              </c:tx>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AC6-4CFF-B5DD-7C979609109F}"/>
                </c:ext>
              </c:extLst>
            </c:dLbl>
            <c:dLbl>
              <c:idx val="1"/>
              <c:layout>
                <c:manualLayout>
                  <c:x val="0.14346528484053261"/>
                  <c:y val="0.18904335240067516"/>
                </c:manualLayout>
              </c:layout>
              <c:tx>
                <c:rich>
                  <a:bodyPr/>
                  <a:lstStyle/>
                  <a:p>
                    <a:fld id="{B7FBC1F1-889F-48D8-A5C7-312C7A96B1FE}" type="CATEGORYNAME">
                      <a:rPr lang="en-US"/>
                      <a:pPr/>
                      <a:t>[NOMBRE DE CATEGORÍA]</a:t>
                    </a:fld>
                    <a:r>
                      <a:rPr lang="en-US" baseline="0" dirty="0"/>
                      <a:t>
24%</a:t>
                    </a:r>
                  </a:p>
                </c:rich>
              </c:tx>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8AC6-4CFF-B5DD-7C979609109F}"/>
                </c:ext>
              </c:extLst>
            </c:dLbl>
            <c:spPr>
              <a:noFill/>
              <a:ln>
                <a:noFill/>
              </a:ln>
              <a:effectLst/>
            </c:spPr>
            <c:txPr>
              <a:bodyPr wrap="square" lIns="38100" tIns="19050" rIns="38100" bIns="19050" anchor="ctr">
                <a:spAutoFit/>
              </a:bodyPr>
              <a:lstStyle/>
              <a:p>
                <a:pPr>
                  <a:defRPr>
                    <a:latin typeface="Arial" panose="020B0604020202020204" pitchFamily="34" charset="0"/>
                    <a:cs typeface="Arial" panose="020B0604020202020204" pitchFamily="34" charset="0"/>
                  </a:defRPr>
                </a:pPr>
                <a:endParaRPr lang="es-CO"/>
              </a:p>
            </c:txPr>
            <c:showLegendKey val="0"/>
            <c:showVal val="0"/>
            <c:showCatName val="1"/>
            <c:showSerName val="0"/>
            <c:showPercent val="1"/>
            <c:showBubbleSize val="0"/>
            <c:showLeaderLines val="1"/>
            <c:extLst>
              <c:ext xmlns:c15="http://schemas.microsoft.com/office/drawing/2012/chart" uri="{CE6537A1-D6FC-4f65-9D91-7224C49458BB}"/>
            </c:extLst>
          </c:dLbls>
          <c:cat>
            <c:strRef>
              <c:f>Sheet1!$A$2:$A$3</c:f>
              <c:strCache>
                <c:ptCount val="2"/>
                <c:pt idx="0">
                  <c:v>Si</c:v>
                </c:pt>
                <c:pt idx="1">
                  <c:v>No</c:v>
                </c:pt>
              </c:strCache>
            </c:strRef>
          </c:cat>
          <c:val>
            <c:numRef>
              <c:f>Sheet1!$B$2:$B$3</c:f>
              <c:numCache>
                <c:formatCode>General</c:formatCode>
                <c:ptCount val="2"/>
                <c:pt idx="0">
                  <c:v>82</c:v>
                </c:pt>
                <c:pt idx="1">
                  <c:v>18</c:v>
                </c:pt>
              </c:numCache>
            </c:numRef>
          </c:val>
          <c:extLst>
            <c:ext xmlns:c16="http://schemas.microsoft.com/office/drawing/2014/chart" uri="{C3380CC4-5D6E-409C-BE32-E72D297353CC}">
              <c16:uniqueId val="{00000000-6255-4932-8CE9-01D20B3D34BB}"/>
            </c:ext>
          </c:extLst>
        </c:ser>
        <c:dLbls>
          <c:showLegendKey val="0"/>
          <c:showVal val="0"/>
          <c:showCatName val="1"/>
          <c:showSerName val="0"/>
          <c:showPercent val="1"/>
          <c:showBubbleSize val="0"/>
          <c:showLeaderLines val="1"/>
        </c:dLbls>
        <c:firstSliceAng val="0"/>
      </c:pieChart>
    </c:plotArea>
    <c:plotVisOnly val="1"/>
    <c:dispBlanksAs val="gap"/>
    <c:showDLblsOverMax val="0"/>
  </c:chart>
  <c:txPr>
    <a:bodyPr/>
    <a:lstStyle/>
    <a:p>
      <a:pPr>
        <a:defRPr sz="1800"/>
      </a:pPr>
      <a:endParaRPr lang="es-CO"/>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28"/>
    </mc:Choice>
    <mc:Fallback>
      <c:style val="28"/>
    </mc:Fallback>
  </mc:AlternateContent>
  <c:chart>
    <c:title>
      <c:tx>
        <c:rich>
          <a:bodyPr/>
          <a:lstStyle/>
          <a:p>
            <a:pPr>
              <a:defRPr>
                <a:latin typeface="Arial" panose="020B0604020202020204" pitchFamily="34" charset="0"/>
                <a:cs typeface="Arial" panose="020B0604020202020204" pitchFamily="34" charset="0"/>
              </a:defRPr>
            </a:pPr>
            <a:r>
              <a:rPr lang="en-US">
                <a:latin typeface="Arial" panose="020B0604020202020204" pitchFamily="34" charset="0"/>
                <a:cs typeface="Arial" panose="020B0604020202020204" pitchFamily="34" charset="0"/>
              </a:rPr>
              <a:t>Colombia</a:t>
            </a:r>
          </a:p>
        </c:rich>
      </c:tx>
      <c:layout>
        <c:manualLayout>
          <c:xMode val="edge"/>
          <c:yMode val="edge"/>
          <c:x val="0.36472618861557798"/>
          <c:y val="1.2431204998208699E-2"/>
        </c:manualLayout>
      </c:layout>
      <c:overlay val="0"/>
    </c:title>
    <c:autoTitleDeleted val="0"/>
    <c:plotArea>
      <c:layout/>
      <c:pieChart>
        <c:varyColors val="1"/>
        <c:ser>
          <c:idx val="0"/>
          <c:order val="0"/>
          <c:tx>
            <c:strRef>
              <c:f>Sheet1!$B$1</c:f>
              <c:strCache>
                <c:ptCount val="1"/>
                <c:pt idx="0">
                  <c:v>Grupo de Soporte Nutricional</c:v>
                </c:pt>
              </c:strCache>
            </c:strRef>
          </c:tx>
          <c:dLbls>
            <c:dLbl>
              <c:idx val="0"/>
              <c:layout>
                <c:manualLayout>
                  <c:x val="-0.22465418155044919"/>
                  <c:y val="-0.10891881950594107"/>
                </c:manualLayout>
              </c:layout>
              <c:tx>
                <c:rich>
                  <a:bodyPr/>
                  <a:lstStyle/>
                  <a:p>
                    <a:fld id="{5E1D3545-E085-43C0-A41D-B9C571761C96}" type="CATEGORYNAME">
                      <a:rPr lang="en-US">
                        <a:solidFill>
                          <a:schemeClr val="bg1"/>
                        </a:solidFill>
                      </a:rPr>
                      <a:pPr/>
                      <a:t>[NOMBRE DE CATEGORÍA]</a:t>
                    </a:fld>
                    <a:r>
                      <a:rPr lang="en-US" baseline="0" dirty="0">
                        <a:solidFill>
                          <a:schemeClr val="bg1"/>
                        </a:solidFill>
                      </a:rPr>
                      <a:t>
69%</a:t>
                    </a:r>
                  </a:p>
                </c:rich>
              </c:tx>
              <c:showLegendKey val="0"/>
              <c:showVal val="0"/>
              <c:showCatName val="1"/>
              <c:showSerName val="0"/>
              <c:showPercent val="1"/>
              <c:showBubbleSize val="0"/>
              <c:extLst>
                <c:ext xmlns:c15="http://schemas.microsoft.com/office/drawing/2012/chart" uri="{CE6537A1-D6FC-4f65-9D91-7224C49458BB}">
                  <c15:layout>
                    <c:manualLayout>
                      <c:w val="0.14055735803366481"/>
                      <c:h val="0.14986334019733016"/>
                    </c:manualLayout>
                  </c15:layout>
                  <c15:dlblFieldTable/>
                  <c15:showDataLabelsRange val="0"/>
                </c:ext>
                <c:ext xmlns:c16="http://schemas.microsoft.com/office/drawing/2014/chart" uri="{C3380CC4-5D6E-409C-BE32-E72D297353CC}">
                  <c16:uniqueId val="{00000000-4004-4B87-906B-1E8486D9EE85}"/>
                </c:ext>
              </c:extLst>
            </c:dLbl>
            <c:dLbl>
              <c:idx val="1"/>
              <c:layout>
                <c:manualLayout>
                  <c:x val="0.21710299608894681"/>
                  <c:y val="7.2786892565515376E-2"/>
                </c:manualLayout>
              </c:layout>
              <c:tx>
                <c:rich>
                  <a:bodyPr/>
                  <a:lstStyle/>
                  <a:p>
                    <a:fld id="{D82492AC-6FFE-421C-BD9B-40CF131C2096}" type="CATEGORYNAME">
                      <a:rPr lang="en-US" dirty="0"/>
                      <a:pPr/>
                      <a:t>[NOMBRE DE CATEGORÍA]</a:t>
                    </a:fld>
                    <a:r>
                      <a:rPr lang="en-US" baseline="0" dirty="0"/>
                      <a:t>
31%</a:t>
                    </a:r>
                  </a:p>
                </c:rich>
              </c:tx>
              <c:showLegendKey val="0"/>
              <c:showVal val="0"/>
              <c:showCatName val="1"/>
              <c:showSerName val="0"/>
              <c:showPercent val="1"/>
              <c:showBubbleSize val="0"/>
              <c:extLst>
                <c:ext xmlns:c15="http://schemas.microsoft.com/office/drawing/2012/chart" uri="{CE6537A1-D6FC-4f65-9D91-7224C49458BB}">
                  <c15:layout>
                    <c:manualLayout>
                      <c:w val="0.14655104235122651"/>
                      <c:h val="0.14986334019733016"/>
                    </c:manualLayout>
                  </c15:layout>
                  <c15:dlblFieldTable/>
                  <c15:showDataLabelsRange val="0"/>
                </c:ext>
                <c:ext xmlns:c16="http://schemas.microsoft.com/office/drawing/2014/chart" uri="{C3380CC4-5D6E-409C-BE32-E72D297353CC}">
                  <c16:uniqueId val="{00000001-4004-4B87-906B-1E8486D9EE85}"/>
                </c:ext>
              </c:extLst>
            </c:dLbl>
            <c:spPr>
              <a:noFill/>
              <a:ln>
                <a:noFill/>
              </a:ln>
              <a:effectLst/>
            </c:spPr>
            <c:txPr>
              <a:bodyPr wrap="square" lIns="38100" tIns="19050" rIns="38100" bIns="19050" anchor="ctr">
                <a:spAutoFit/>
              </a:bodyPr>
              <a:lstStyle/>
              <a:p>
                <a:pPr>
                  <a:defRPr>
                    <a:latin typeface="Arial" panose="020B0604020202020204" pitchFamily="34" charset="0"/>
                    <a:cs typeface="Arial" panose="020B0604020202020204" pitchFamily="34" charset="0"/>
                  </a:defRPr>
                </a:pPr>
                <a:endParaRPr lang="es-CO"/>
              </a:p>
            </c:txPr>
            <c:showLegendKey val="0"/>
            <c:showVal val="0"/>
            <c:showCatName val="1"/>
            <c:showSerName val="0"/>
            <c:showPercent val="1"/>
            <c:showBubbleSize val="0"/>
            <c:showLeaderLines val="1"/>
            <c:extLst>
              <c:ext xmlns:c15="http://schemas.microsoft.com/office/drawing/2012/chart" uri="{CE6537A1-D6FC-4f65-9D91-7224C49458BB}"/>
            </c:extLst>
          </c:dLbls>
          <c:cat>
            <c:strRef>
              <c:f>Sheet1!$A$2:$A$3</c:f>
              <c:strCache>
                <c:ptCount val="2"/>
                <c:pt idx="0">
                  <c:v>Si</c:v>
                </c:pt>
                <c:pt idx="1">
                  <c:v>No</c:v>
                </c:pt>
              </c:strCache>
            </c:strRef>
          </c:cat>
          <c:val>
            <c:numRef>
              <c:f>Sheet1!$B$2:$B$3</c:f>
              <c:numCache>
                <c:formatCode>General</c:formatCode>
                <c:ptCount val="2"/>
                <c:pt idx="0">
                  <c:v>64</c:v>
                </c:pt>
                <c:pt idx="1">
                  <c:v>36</c:v>
                </c:pt>
              </c:numCache>
            </c:numRef>
          </c:val>
          <c:extLst>
            <c:ext xmlns:c16="http://schemas.microsoft.com/office/drawing/2014/chart" uri="{C3380CC4-5D6E-409C-BE32-E72D297353CC}">
              <c16:uniqueId val="{00000000-89CC-40C6-B8C5-B31FB9842D5D}"/>
            </c:ext>
          </c:extLst>
        </c:ser>
        <c:dLbls>
          <c:showLegendKey val="0"/>
          <c:showVal val="0"/>
          <c:showCatName val="1"/>
          <c:showSerName val="0"/>
          <c:showPercent val="1"/>
          <c:showBubbleSize val="0"/>
          <c:showLeaderLines val="1"/>
        </c:dLbls>
        <c:firstSliceAng val="0"/>
      </c:pieChart>
    </c:plotArea>
    <c:plotVisOnly val="1"/>
    <c:dispBlanksAs val="gap"/>
    <c:showDLblsOverMax val="0"/>
  </c:chart>
  <c:txPr>
    <a:bodyPr/>
    <a:lstStyle/>
    <a:p>
      <a:pPr>
        <a:defRPr sz="1800"/>
      </a:pPr>
      <a:endParaRPr lang="es-CO"/>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spPr>
            <a:solidFill>
              <a:schemeClr val="accent2"/>
            </a:solidFill>
          </c:spPr>
          <c:invertIfNegative val="0"/>
          <c:dLbls>
            <c:dLbl>
              <c:idx val="0"/>
              <c:layout>
                <c:manualLayout>
                  <c:x val="2.6455026455026454E-2"/>
                  <c:y val="-6.4102564102564097E-2"/>
                </c:manualLayout>
              </c:layout>
              <c:tx>
                <c:rich>
                  <a:bodyPr/>
                  <a:lstStyle/>
                  <a:p>
                    <a:fld id="{EB7C5691-26B5-4BE2-9D79-51769AE8945C}" type="VALUE">
                      <a:rPr lang="en-US" sz="2800">
                        <a:solidFill>
                          <a:srgbClr val="7030A0"/>
                        </a:solidFill>
                      </a:rPr>
                      <a:pPr/>
                      <a:t>[VALOR]</a:t>
                    </a:fld>
                    <a:endParaRPr lang="es-CO"/>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42D3-494C-B9FD-05A0ADDD365E}"/>
                </c:ext>
              </c:extLst>
            </c:dLbl>
            <c:dLbl>
              <c:idx val="1"/>
              <c:layout>
                <c:manualLayout>
                  <c:x val="3.5273368606701938E-2"/>
                  <c:y val="-6.089743589743591E-2"/>
                </c:manualLayout>
              </c:layout>
              <c:tx>
                <c:rich>
                  <a:bodyPr/>
                  <a:lstStyle/>
                  <a:p>
                    <a:fld id="{B3D00CA6-DECA-480D-B036-95E3207D534E}" type="VALUE">
                      <a:rPr lang="en-US" sz="2800">
                        <a:solidFill>
                          <a:srgbClr val="7030A0"/>
                        </a:solidFill>
                      </a:rPr>
                      <a:pPr/>
                      <a:t>[VALOR]</a:t>
                    </a:fld>
                    <a:endParaRPr lang="es-CO"/>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42D3-494C-B9FD-05A0ADDD365E}"/>
                </c:ext>
              </c:extLst>
            </c:dLbl>
            <c:dLbl>
              <c:idx val="2"/>
              <c:layout>
                <c:manualLayout>
                  <c:x val="3.1746031746031744E-2"/>
                  <c:y val="-7.0512820512820512E-2"/>
                </c:manualLayout>
              </c:layout>
              <c:tx>
                <c:rich>
                  <a:bodyPr/>
                  <a:lstStyle/>
                  <a:p>
                    <a:fld id="{36E30E1A-9307-4A12-BAB3-971423185CBC}" type="VALUE">
                      <a:rPr lang="en-US" sz="2800">
                        <a:solidFill>
                          <a:srgbClr val="7030A0"/>
                        </a:solidFill>
                      </a:rPr>
                      <a:pPr/>
                      <a:t>[VALOR]</a:t>
                    </a:fld>
                    <a:endParaRPr lang="es-CO"/>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42D3-494C-B9FD-05A0ADDD365E}"/>
                </c:ext>
              </c:extLst>
            </c:dLbl>
            <c:spPr>
              <a:noFill/>
              <a:ln>
                <a:noFill/>
              </a:ln>
              <a:effectLst/>
            </c:spPr>
            <c:txPr>
              <a:bodyPr/>
              <a:lstStyle/>
              <a:p>
                <a:pPr>
                  <a:defRPr b="1"/>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Hoja1!$A$132:$A$134</c:f>
              <c:strCache>
                <c:ptCount val="3"/>
                <c:pt idx="0">
                  <c:v>AÑO 2012</c:v>
                </c:pt>
                <c:pt idx="1">
                  <c:v>AÑO 2013</c:v>
                </c:pt>
                <c:pt idx="2">
                  <c:v>AÑO 2014</c:v>
                </c:pt>
              </c:strCache>
            </c:strRef>
          </c:cat>
          <c:val>
            <c:numRef>
              <c:f>Hoja1!$B$132:$B$134</c:f>
              <c:numCache>
                <c:formatCode>0%</c:formatCode>
                <c:ptCount val="3"/>
                <c:pt idx="0">
                  <c:v>0.37</c:v>
                </c:pt>
                <c:pt idx="1">
                  <c:v>0.45</c:v>
                </c:pt>
                <c:pt idx="2">
                  <c:v>0.52</c:v>
                </c:pt>
              </c:numCache>
            </c:numRef>
          </c:val>
          <c:extLst>
            <c:ext xmlns:c16="http://schemas.microsoft.com/office/drawing/2014/chart" uri="{C3380CC4-5D6E-409C-BE32-E72D297353CC}">
              <c16:uniqueId val="{00000003-42D3-494C-B9FD-05A0ADDD365E}"/>
            </c:ext>
          </c:extLst>
        </c:ser>
        <c:dLbls>
          <c:showLegendKey val="0"/>
          <c:showVal val="0"/>
          <c:showCatName val="0"/>
          <c:showSerName val="0"/>
          <c:showPercent val="0"/>
          <c:showBubbleSize val="0"/>
        </c:dLbls>
        <c:gapWidth val="150"/>
        <c:shape val="box"/>
        <c:axId val="-1832743552"/>
        <c:axId val="-1832752256"/>
        <c:axId val="0"/>
      </c:bar3DChart>
      <c:catAx>
        <c:axId val="-1832743552"/>
        <c:scaling>
          <c:orientation val="minMax"/>
        </c:scaling>
        <c:delete val="0"/>
        <c:axPos val="b"/>
        <c:numFmt formatCode="General" sourceLinked="0"/>
        <c:majorTickMark val="out"/>
        <c:minorTickMark val="none"/>
        <c:tickLblPos val="nextTo"/>
        <c:crossAx val="-1832752256"/>
        <c:crosses val="autoZero"/>
        <c:auto val="1"/>
        <c:lblAlgn val="ctr"/>
        <c:lblOffset val="100"/>
        <c:noMultiLvlLbl val="0"/>
      </c:catAx>
      <c:valAx>
        <c:axId val="-1832752256"/>
        <c:scaling>
          <c:orientation val="minMax"/>
        </c:scaling>
        <c:delete val="0"/>
        <c:axPos val="l"/>
        <c:numFmt formatCode="0%" sourceLinked="1"/>
        <c:majorTickMark val="out"/>
        <c:minorTickMark val="none"/>
        <c:tickLblPos val="nextTo"/>
        <c:crossAx val="-1832743552"/>
        <c:crosses val="autoZero"/>
        <c:crossBetween val="between"/>
      </c:valAx>
    </c:plotArea>
    <c:plotVisOnly val="1"/>
    <c:dispBlanksAs val="gap"/>
    <c:showDLblsOverMax val="0"/>
  </c:chart>
  <c:txPr>
    <a:bodyPr/>
    <a:lstStyle/>
    <a:p>
      <a:pPr>
        <a:defRPr sz="1800"/>
      </a:pPr>
      <a:endParaRPr lang="es-CO"/>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4426503130212301"/>
          <c:y val="5.8548757766816097E-2"/>
          <c:w val="0.83266685700198095"/>
          <c:h val="0.75196461188026797"/>
        </c:manualLayout>
      </c:layout>
      <c:barChart>
        <c:barDir val="col"/>
        <c:grouping val="percentStacked"/>
        <c:varyColors val="0"/>
        <c:ser>
          <c:idx val="0"/>
          <c:order val="0"/>
          <c:tx>
            <c:strRef>
              <c:f>Sheet1!$B$1</c:f>
              <c:strCache>
                <c:ptCount val="1"/>
                <c:pt idx="0">
                  <c:v>Todo </c:v>
                </c:pt>
              </c:strCache>
            </c:strRef>
          </c:tx>
          <c:invertIfNegative val="0"/>
          <c:dLbls>
            <c:dLbl>
              <c:idx val="0"/>
              <c:tx>
                <c:rich>
                  <a:bodyPr/>
                  <a:lstStyle/>
                  <a:p>
                    <a:r>
                      <a:rPr lang="en-US"/>
                      <a:t>46%</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7DF-40B2-9162-5825249DF4A9}"/>
                </c:ext>
              </c:extLst>
            </c:dLbl>
            <c:dLbl>
              <c:idx val="1"/>
              <c:tx>
                <c:rich>
                  <a:bodyPr/>
                  <a:lstStyle/>
                  <a:p>
                    <a:r>
                      <a:rPr lang="en-US"/>
                      <a:t>55,7%</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7DF-40B2-9162-5825249DF4A9}"/>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Referencia</c:v>
                </c:pt>
                <c:pt idx="1">
                  <c:v>Colombia</c:v>
                </c:pt>
              </c:strCache>
            </c:strRef>
          </c:cat>
          <c:val>
            <c:numRef>
              <c:f>Sheet1!$B$2:$B$3</c:f>
              <c:numCache>
                <c:formatCode>General</c:formatCode>
                <c:ptCount val="2"/>
                <c:pt idx="0">
                  <c:v>41.1</c:v>
                </c:pt>
                <c:pt idx="1">
                  <c:v>47.1</c:v>
                </c:pt>
              </c:numCache>
            </c:numRef>
          </c:val>
          <c:extLst>
            <c:ext xmlns:c16="http://schemas.microsoft.com/office/drawing/2014/chart" uri="{C3380CC4-5D6E-409C-BE32-E72D297353CC}">
              <c16:uniqueId val="{00000000-D762-432E-8671-8D05AA918F5A}"/>
            </c:ext>
          </c:extLst>
        </c:ser>
        <c:ser>
          <c:idx val="1"/>
          <c:order val="1"/>
          <c:tx>
            <c:strRef>
              <c:f>Sheet1!$C$1</c:f>
              <c:strCache>
                <c:ptCount val="1"/>
                <c:pt idx="0">
                  <c:v>Mitad</c:v>
                </c:pt>
              </c:strCache>
            </c:strRef>
          </c:tx>
          <c:invertIfNegative val="0"/>
          <c:dLbls>
            <c:dLbl>
              <c:idx val="0"/>
              <c:tx>
                <c:rich>
                  <a:bodyPr/>
                  <a:lstStyle/>
                  <a:p>
                    <a:r>
                      <a:rPr lang="en-US"/>
                      <a:t>25%</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7DF-40B2-9162-5825249DF4A9}"/>
                </c:ext>
              </c:extLst>
            </c:dLbl>
            <c:dLbl>
              <c:idx val="1"/>
              <c:tx>
                <c:rich>
                  <a:bodyPr/>
                  <a:lstStyle/>
                  <a:p>
                    <a:r>
                      <a:rPr lang="en-US"/>
                      <a:t>21%</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7DF-40B2-9162-5825249DF4A9}"/>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Referencia</c:v>
                </c:pt>
                <c:pt idx="1">
                  <c:v>Colombia</c:v>
                </c:pt>
              </c:strCache>
            </c:strRef>
          </c:cat>
          <c:val>
            <c:numRef>
              <c:f>Sheet1!$C$2:$C$3</c:f>
              <c:numCache>
                <c:formatCode>General</c:formatCode>
                <c:ptCount val="2"/>
                <c:pt idx="0">
                  <c:v>28.3</c:v>
                </c:pt>
                <c:pt idx="1">
                  <c:v>23</c:v>
                </c:pt>
              </c:numCache>
            </c:numRef>
          </c:val>
          <c:extLst>
            <c:ext xmlns:c16="http://schemas.microsoft.com/office/drawing/2014/chart" uri="{C3380CC4-5D6E-409C-BE32-E72D297353CC}">
              <c16:uniqueId val="{00000001-D762-432E-8671-8D05AA918F5A}"/>
            </c:ext>
          </c:extLst>
        </c:ser>
        <c:ser>
          <c:idx val="2"/>
          <c:order val="2"/>
          <c:tx>
            <c:strRef>
              <c:f>Sheet1!$D$1</c:f>
              <c:strCache>
                <c:ptCount val="1"/>
                <c:pt idx="0">
                  <c:v>Cuarto</c:v>
                </c:pt>
              </c:strCache>
            </c:strRef>
          </c:tx>
          <c:invertIfNegative val="0"/>
          <c:dLbls>
            <c:dLbl>
              <c:idx val="0"/>
              <c:tx>
                <c:rich>
                  <a:bodyPr/>
                  <a:lstStyle/>
                  <a:p>
                    <a:r>
                      <a:rPr lang="en-US"/>
                      <a:t>13%</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7DF-40B2-9162-5825249DF4A9}"/>
                </c:ext>
              </c:extLst>
            </c:dLbl>
            <c:dLbl>
              <c:idx val="1"/>
              <c:tx>
                <c:rich>
                  <a:bodyPr/>
                  <a:lstStyle/>
                  <a:p>
                    <a:r>
                      <a:rPr lang="en-US"/>
                      <a:t>10%</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07DF-40B2-9162-5825249DF4A9}"/>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Referencia</c:v>
                </c:pt>
                <c:pt idx="1">
                  <c:v>Colombia</c:v>
                </c:pt>
              </c:strCache>
            </c:strRef>
          </c:cat>
          <c:val>
            <c:numRef>
              <c:f>Sheet1!$D$2:$D$3</c:f>
              <c:numCache>
                <c:formatCode>General</c:formatCode>
                <c:ptCount val="2"/>
                <c:pt idx="0">
                  <c:v>15.3</c:v>
                </c:pt>
                <c:pt idx="1">
                  <c:v>11.7</c:v>
                </c:pt>
              </c:numCache>
            </c:numRef>
          </c:val>
          <c:extLst>
            <c:ext xmlns:c16="http://schemas.microsoft.com/office/drawing/2014/chart" uri="{C3380CC4-5D6E-409C-BE32-E72D297353CC}">
              <c16:uniqueId val="{00000002-D762-432E-8671-8D05AA918F5A}"/>
            </c:ext>
          </c:extLst>
        </c:ser>
        <c:ser>
          <c:idx val="3"/>
          <c:order val="3"/>
          <c:tx>
            <c:strRef>
              <c:f>Sheet1!$E$1</c:f>
              <c:strCache>
                <c:ptCount val="1"/>
                <c:pt idx="0">
                  <c:v>Nada</c:v>
                </c:pt>
              </c:strCache>
            </c:strRef>
          </c:tx>
          <c:invertIfNegative val="0"/>
          <c:dLbls>
            <c:dLbl>
              <c:idx val="0"/>
              <c:tx>
                <c:rich>
                  <a:bodyPr/>
                  <a:lstStyle/>
                  <a:p>
                    <a:r>
                      <a:rPr lang="en-US"/>
                      <a:t>11,6%</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07DF-40B2-9162-5825249DF4A9}"/>
                </c:ext>
              </c:extLst>
            </c:dLbl>
            <c:dLbl>
              <c:idx val="1"/>
              <c:tx>
                <c:rich>
                  <a:bodyPr wrap="square" lIns="38100" tIns="19050" rIns="38100" bIns="19050" anchor="ctr">
                    <a:noAutofit/>
                  </a:bodyPr>
                  <a:lstStyle/>
                  <a:p>
                    <a:pPr>
                      <a:defRPr/>
                    </a:pPr>
                    <a:r>
                      <a:rPr lang="en-US" dirty="0"/>
                      <a:t>9,3%</a:t>
                    </a:r>
                  </a:p>
                </c:rich>
              </c:tx>
              <c:spPr>
                <a:noFill/>
                <a:ln>
                  <a:noFill/>
                </a:ln>
                <a:effectLst/>
              </c:sp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7DF-40B2-9162-5825249DF4A9}"/>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Referencia</c:v>
                </c:pt>
                <c:pt idx="1">
                  <c:v>Colombia</c:v>
                </c:pt>
              </c:strCache>
            </c:strRef>
          </c:cat>
          <c:val>
            <c:numRef>
              <c:f>Sheet1!$E$2:$E$3</c:f>
              <c:numCache>
                <c:formatCode>General</c:formatCode>
                <c:ptCount val="2"/>
                <c:pt idx="0">
                  <c:v>12.9</c:v>
                </c:pt>
                <c:pt idx="1">
                  <c:v>16.100000000000001</c:v>
                </c:pt>
              </c:numCache>
            </c:numRef>
          </c:val>
          <c:extLst>
            <c:ext xmlns:c16="http://schemas.microsoft.com/office/drawing/2014/chart" uri="{C3380CC4-5D6E-409C-BE32-E72D297353CC}">
              <c16:uniqueId val="{00000003-D762-432E-8671-8D05AA918F5A}"/>
            </c:ext>
          </c:extLst>
        </c:ser>
        <c:ser>
          <c:idx val="4"/>
          <c:order val="4"/>
          <c:tx>
            <c:strRef>
              <c:f>Sheet1!$F$1</c:f>
              <c:strCache>
                <c:ptCount val="1"/>
                <c:pt idx="0">
                  <c:v>NR</c:v>
                </c:pt>
              </c:strCache>
            </c:strRef>
          </c:tx>
          <c:invertIfNegative val="0"/>
          <c:dLbls>
            <c:dLbl>
              <c:idx val="0"/>
              <c:tx>
                <c:rich>
                  <a:bodyPr/>
                  <a:lstStyle/>
                  <a:p>
                    <a:r>
                      <a:rPr lang="en-US"/>
                      <a:t>4,4%</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07DF-40B2-9162-5825249DF4A9}"/>
                </c:ext>
              </c:extLst>
            </c:dLbl>
            <c:dLbl>
              <c:idx val="1"/>
              <c:tx>
                <c:rich>
                  <a:bodyPr/>
                  <a:lstStyle/>
                  <a:p>
                    <a:r>
                      <a:rPr lang="en-US" dirty="0"/>
                      <a:t>4,6%</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07DF-40B2-9162-5825249DF4A9}"/>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Referencia</c:v>
                </c:pt>
                <c:pt idx="1">
                  <c:v>Colombia</c:v>
                </c:pt>
              </c:strCache>
            </c:strRef>
          </c:cat>
          <c:val>
            <c:numRef>
              <c:f>Sheet1!$F$2:$F$3</c:f>
              <c:numCache>
                <c:formatCode>General</c:formatCode>
                <c:ptCount val="2"/>
                <c:pt idx="0">
                  <c:v>2.4300000000000002</c:v>
                </c:pt>
                <c:pt idx="1">
                  <c:v>2.11</c:v>
                </c:pt>
              </c:numCache>
            </c:numRef>
          </c:val>
          <c:extLst>
            <c:ext xmlns:c16="http://schemas.microsoft.com/office/drawing/2014/chart" uri="{C3380CC4-5D6E-409C-BE32-E72D297353CC}">
              <c16:uniqueId val="{00000004-D762-432E-8671-8D05AA918F5A}"/>
            </c:ext>
          </c:extLst>
        </c:ser>
        <c:dLbls>
          <c:showLegendKey val="0"/>
          <c:showVal val="1"/>
          <c:showCatName val="0"/>
          <c:showSerName val="0"/>
          <c:showPercent val="0"/>
          <c:showBubbleSize val="0"/>
        </c:dLbls>
        <c:gapWidth val="75"/>
        <c:overlap val="100"/>
        <c:axId val="-1832754976"/>
        <c:axId val="-1832751712"/>
      </c:barChart>
      <c:catAx>
        <c:axId val="-1832754976"/>
        <c:scaling>
          <c:orientation val="minMax"/>
        </c:scaling>
        <c:delete val="0"/>
        <c:axPos val="b"/>
        <c:numFmt formatCode="General" sourceLinked="0"/>
        <c:majorTickMark val="none"/>
        <c:minorTickMark val="none"/>
        <c:tickLblPos val="nextTo"/>
        <c:crossAx val="-1832751712"/>
        <c:crosses val="autoZero"/>
        <c:auto val="1"/>
        <c:lblAlgn val="ctr"/>
        <c:lblOffset val="100"/>
        <c:noMultiLvlLbl val="0"/>
      </c:catAx>
      <c:valAx>
        <c:axId val="-1832751712"/>
        <c:scaling>
          <c:orientation val="minMax"/>
        </c:scaling>
        <c:delete val="0"/>
        <c:axPos val="l"/>
        <c:numFmt formatCode="0%" sourceLinked="1"/>
        <c:majorTickMark val="none"/>
        <c:minorTickMark val="none"/>
        <c:tickLblPos val="nextTo"/>
        <c:crossAx val="-1832754976"/>
        <c:crosses val="autoZero"/>
        <c:crossBetween val="between"/>
      </c:valAx>
    </c:plotArea>
    <c:legend>
      <c:legendPos val="b"/>
      <c:overlay val="0"/>
    </c:legend>
    <c:plotVisOnly val="1"/>
    <c:dispBlanksAs val="gap"/>
    <c:showDLblsOverMax val="0"/>
  </c:chart>
  <c:txPr>
    <a:bodyPr/>
    <a:lstStyle/>
    <a:p>
      <a:pPr>
        <a:defRPr sz="1800"/>
      </a:pPr>
      <a:endParaRPr lang="es-CO"/>
    </a:p>
  </c:txPr>
  <c:externalData r:id="rId1">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Hoja1!$A$2:$A$6</cx:f>
        <cx:lvl ptCount="5">
          <cx:pt idx="0">Población Reino Unido</cx:pt>
          <cx:pt idx="1">Desnutrición</cx:pt>
          <cx:pt idx="2">Comunidad</cx:pt>
          <cx:pt idx="3">Hospicios y cuidado crónico</cx:pt>
          <cx:pt idx="4">Hospitales</cx:pt>
        </cx:lvl>
      </cx:strDim>
      <cx:numDim type="val">
        <cx:f>Hoja1!$B$2:$B$6</cx:f>
        <cx:lvl ptCount="5" formatCode="General">
          <cx:pt idx="0">63</cx:pt>
          <cx:pt idx="1">3</cx:pt>
          <cx:pt idx="2">2.7999999999999998</cx:pt>
          <cx:pt idx="3">0.23999999999999999</cx:pt>
          <cx:pt idx="4">0.059999999999999998</cx:pt>
        </cx:lvl>
      </cx:numDim>
    </cx:data>
  </cx:chartData>
  <cx:chart>
    <cx:title pos="t" align="ctr" overlay="0">
      <cx:txPr>
        <a:bodyPr spcFirstLastPara="1" vertOverflow="ellipsis" wrap="square" lIns="0" tIns="0" rIns="0" bIns="0" anchor="ctr" anchorCtr="1"/>
        <a:lstStyle/>
        <a:p>
          <a:pPr algn="ctr">
            <a:defRPr/>
          </a:pPr>
          <a:endParaRPr lang="es-CO" dirty="0"/>
        </a:p>
      </cx:txPr>
    </cx:title>
    <cx:plotArea>
      <cx:plotAreaRegion>
        <cx:series layoutId="funnel" uniqueId="{1C5D7F8B-91DF-4769-BBDE-578EBCE549DD}">
          <cx:tx>
            <cx:txData>
              <cx:f>Hoja1!$B$1</cx:f>
              <cx:v>Serie1</cx:v>
            </cx:txData>
          </cx:tx>
          <cx:dataId val="0"/>
        </cx:series>
      </cx:plotAreaRegion>
      <cx:axis id="0">
        <cx:catScaling gapWidth="0.200000003"/>
        <cx:tickLabels/>
      </cx:axis>
    </cx:plotArea>
  </cx:chart>
</cx:chartSpace>
</file>

<file path=ppt/charts/colors1.xml><?xml version="1.0" encoding="utf-8"?>
<cs:colorStyle xmlns:cs="http://schemas.microsoft.com/office/drawing/2012/chartStyle" xmlns:a="http://schemas.openxmlformats.org/drawingml/2006/main" meth="withinLinearReversed" id="23">
  <a:schemeClr val="accent3"/>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3">
  <a:schemeClr val="accent3"/>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423">
  <cs:axisTitle>
    <cs:lnRef idx="0"/>
    <cs:fillRef idx="0"/>
    <cs:effectRef idx="0"/>
    <cs:fontRef idx="minor">
      <a:schemeClr val="tx1">
        <a:lumMod val="65000"/>
        <a:lumOff val="35000"/>
      </a:schemeClr>
    </cs:fontRef>
    <cs:defRPr sz="1197" b="1"/>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cs:chartArea>
  <cs:dataLabel>
    <cs:lnRef idx="0"/>
    <cs:fillRef idx="0"/>
    <cs:effectRef idx="0"/>
    <cs:fontRef idx="minor">
      <a:schemeClr val="tx1">
        <a:lumMod val="75000"/>
        <a:lumOff val="2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solidFill>
        <a:schemeClr val="phClr"/>
      </a:solid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25000"/>
            <a:lumOff val="75000"/>
          </a:schemeClr>
        </a:solidFill>
      </a:ln>
    </cs:spPr>
    <cs:defRPr sz="1197"/>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25000"/>
            <a:lumOff val="75000"/>
          </a:schemeClr>
        </a:solidFill>
      </a:ln>
    </cs:spPr>
  </cs:gridlineMajor>
  <cs:gridlineMinor>
    <cs:lnRef idx="0"/>
    <cs:fillRef idx="0"/>
    <cs:effectRef idx="0"/>
    <cs:fontRef idx="minor">
      <a:schemeClr val="dk1"/>
    </cs:fontRef>
    <cs:spPr>
      <a:ln>
        <a:solidFill>
          <a:schemeClr val="tx1">
            <a:lumMod val="25000"/>
            <a:lumOff val="75000"/>
            <a:lumOff val="10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inor">
      <a:schemeClr val="tx1">
        <a:lumMod val="50000"/>
        <a:lumOff val="50000"/>
      </a:schemeClr>
    </cs:fontRef>
    <cs:defRPr sz="2200" b="1" cap="all" spc="15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F54C19-89CF-4E30-83A4-402367C3947D}"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US"/>
        </a:p>
      </dgm:t>
    </dgm:pt>
    <dgm:pt modelId="{FD72965B-B8CA-4BEE-B0F1-BA1526A1021D}">
      <dgm:prSet phldrT="[Text]"/>
      <dgm:spPr/>
      <dgm:t>
        <a:bodyPr/>
        <a:lstStyle/>
        <a:p>
          <a:r>
            <a:rPr lang="en-US" dirty="0" err="1">
              <a:latin typeface="Arial" panose="020B0604020202020204" pitchFamily="34" charset="0"/>
              <a:cs typeface="Arial" panose="020B0604020202020204" pitchFamily="34" charset="0"/>
            </a:rPr>
            <a:t>Edad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por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encima</a:t>
          </a:r>
          <a:r>
            <a:rPr lang="en-US" dirty="0">
              <a:latin typeface="Arial" panose="020B0604020202020204" pitchFamily="34" charset="0"/>
              <a:cs typeface="Arial" panose="020B0604020202020204" pitchFamily="34" charset="0"/>
            </a:rPr>
            <a:t> de 50 </a:t>
          </a:r>
          <a:r>
            <a:rPr lang="en-US" dirty="0" err="1">
              <a:latin typeface="Arial" panose="020B0604020202020204" pitchFamily="34" charset="0"/>
              <a:cs typeface="Arial" panose="020B0604020202020204" pitchFamily="34" charset="0"/>
            </a:rPr>
            <a:t>años</a:t>
          </a:r>
          <a:endParaRPr lang="en-US" dirty="0">
            <a:latin typeface="Arial" panose="020B0604020202020204" pitchFamily="34" charset="0"/>
            <a:cs typeface="Arial" panose="020B0604020202020204" pitchFamily="34" charset="0"/>
          </a:endParaRPr>
        </a:p>
      </dgm:t>
    </dgm:pt>
    <dgm:pt modelId="{321A1885-A7CB-44E0-A5B9-EB048C70EC43}" type="parTrans" cxnId="{9D747F14-6519-4834-A269-65FDE478BC9F}">
      <dgm:prSet/>
      <dgm:spPr/>
      <dgm:t>
        <a:bodyPr/>
        <a:lstStyle/>
        <a:p>
          <a:endParaRPr lang="en-US"/>
        </a:p>
      </dgm:t>
    </dgm:pt>
    <dgm:pt modelId="{E227C421-6C62-402B-9FB0-DEDF09BA20BE}" type="sibTrans" cxnId="{9D747F14-6519-4834-A269-65FDE478BC9F}">
      <dgm:prSet/>
      <dgm:spPr/>
      <dgm:t>
        <a:bodyPr/>
        <a:lstStyle/>
        <a:p>
          <a:endParaRPr lang="en-US"/>
        </a:p>
      </dgm:t>
    </dgm:pt>
    <dgm:pt modelId="{19236F20-B9DA-4F2D-B7BE-6E8F85226767}">
      <dgm:prSet phldrT="[Text]"/>
      <dgm:spPr/>
      <dgm:t>
        <a:bodyPr/>
        <a:lstStyle/>
        <a:p>
          <a:r>
            <a:rPr lang="en-US" dirty="0" err="1">
              <a:latin typeface="Arial" panose="020B0604020202020204" pitchFamily="34" charset="0"/>
              <a:cs typeface="Arial" panose="020B0604020202020204" pitchFamily="34" charset="0"/>
            </a:rPr>
            <a:t>Inadecuada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ingesta</a:t>
          </a:r>
          <a:r>
            <a:rPr lang="en-US" dirty="0">
              <a:latin typeface="Arial" panose="020B0604020202020204" pitchFamily="34" charset="0"/>
              <a:cs typeface="Arial" panose="020B0604020202020204" pitchFamily="34" charset="0"/>
            </a:rPr>
            <a:t> de </a:t>
          </a:r>
          <a:r>
            <a:rPr lang="en-US" dirty="0" err="1">
              <a:latin typeface="Arial" panose="020B0604020202020204" pitchFamily="34" charset="0"/>
              <a:cs typeface="Arial" panose="020B0604020202020204" pitchFamily="34" charset="0"/>
            </a:rPr>
            <a:t>nutrientes</a:t>
          </a:r>
          <a:endParaRPr lang="en-US" dirty="0">
            <a:latin typeface="Arial" panose="020B0604020202020204" pitchFamily="34" charset="0"/>
            <a:cs typeface="Arial" panose="020B0604020202020204" pitchFamily="34" charset="0"/>
          </a:endParaRPr>
        </a:p>
      </dgm:t>
    </dgm:pt>
    <dgm:pt modelId="{1B0A98CB-952B-4D5B-A5AF-405FAFC8E644}" type="parTrans" cxnId="{46A148A9-A739-4D78-89B8-A3A2A13A8884}">
      <dgm:prSet/>
      <dgm:spPr/>
      <dgm:t>
        <a:bodyPr/>
        <a:lstStyle/>
        <a:p>
          <a:endParaRPr lang="en-US"/>
        </a:p>
      </dgm:t>
    </dgm:pt>
    <dgm:pt modelId="{B8D1C6CC-8014-4022-B954-F796EA8E78B6}" type="sibTrans" cxnId="{46A148A9-A739-4D78-89B8-A3A2A13A8884}">
      <dgm:prSet/>
      <dgm:spPr/>
      <dgm:t>
        <a:bodyPr/>
        <a:lstStyle/>
        <a:p>
          <a:endParaRPr lang="en-US"/>
        </a:p>
      </dgm:t>
    </dgm:pt>
    <dgm:pt modelId="{34998A62-9614-40DE-B777-AAAE00CF409D}">
      <dgm:prSet phldrT="[Text]"/>
      <dgm:spPr/>
      <dgm:t>
        <a:bodyPr/>
        <a:lstStyle/>
        <a:p>
          <a:r>
            <a:rPr lang="en-US" dirty="0" err="1">
              <a:latin typeface="Arial" panose="020B0604020202020204" pitchFamily="34" charset="0"/>
              <a:cs typeface="Arial" panose="020B0604020202020204" pitchFamily="34" charset="0"/>
            </a:rPr>
            <a:t>Comorbilidades</a:t>
          </a:r>
          <a:r>
            <a:rPr lang="en-US" dirty="0">
              <a:latin typeface="Arial" panose="020B0604020202020204" pitchFamily="34" charset="0"/>
              <a:cs typeface="Arial" panose="020B0604020202020204" pitchFamily="34" charset="0"/>
            </a:rPr>
            <a:t> </a:t>
          </a:r>
        </a:p>
      </dgm:t>
    </dgm:pt>
    <dgm:pt modelId="{ABC8A881-042C-42D2-8E91-350D95764023}" type="parTrans" cxnId="{72DDDE40-94FD-47A2-8490-38C97AFD4A47}">
      <dgm:prSet/>
      <dgm:spPr/>
      <dgm:t>
        <a:bodyPr/>
        <a:lstStyle/>
        <a:p>
          <a:endParaRPr lang="en-US"/>
        </a:p>
      </dgm:t>
    </dgm:pt>
    <dgm:pt modelId="{3B5BAC7F-60BA-4FF4-A1E5-DA707C5AAF9D}" type="sibTrans" cxnId="{72DDDE40-94FD-47A2-8490-38C97AFD4A47}">
      <dgm:prSet/>
      <dgm:spPr/>
      <dgm:t>
        <a:bodyPr/>
        <a:lstStyle/>
        <a:p>
          <a:endParaRPr lang="en-US"/>
        </a:p>
      </dgm:t>
    </dgm:pt>
    <dgm:pt modelId="{F7DDC005-DE88-45B8-AD90-4E972CCBA861}">
      <dgm:prSet phldrT="[Text]"/>
      <dgm:spPr/>
      <dgm:t>
        <a:bodyPr/>
        <a:lstStyle/>
        <a:p>
          <a:r>
            <a:rPr lang="en-US" b="1" dirty="0" err="1">
              <a:solidFill>
                <a:srgbClr val="7030A0"/>
              </a:solidFill>
              <a:latin typeface="Arial" panose="020B0604020202020204" pitchFamily="34" charset="0"/>
              <a:cs typeface="Arial" panose="020B0604020202020204" pitchFamily="34" charset="0"/>
            </a:rPr>
            <a:t>Desnutrición</a:t>
          </a:r>
          <a:endParaRPr lang="en-US" b="1" dirty="0">
            <a:solidFill>
              <a:srgbClr val="7030A0"/>
            </a:solidFill>
            <a:latin typeface="Arial" panose="020B0604020202020204" pitchFamily="34" charset="0"/>
            <a:cs typeface="Arial" panose="020B0604020202020204" pitchFamily="34" charset="0"/>
          </a:endParaRPr>
        </a:p>
      </dgm:t>
    </dgm:pt>
    <dgm:pt modelId="{5A7F105C-F13D-476E-951D-09F9B008EFEA}" type="parTrans" cxnId="{B6648930-4DFE-4081-9EEC-D73F053AFED7}">
      <dgm:prSet/>
      <dgm:spPr/>
      <dgm:t>
        <a:bodyPr/>
        <a:lstStyle/>
        <a:p>
          <a:endParaRPr lang="en-US"/>
        </a:p>
      </dgm:t>
    </dgm:pt>
    <dgm:pt modelId="{BD4BB460-AF1D-44BE-83F9-D2178B237D09}" type="sibTrans" cxnId="{B6648930-4DFE-4081-9EEC-D73F053AFED7}">
      <dgm:prSet/>
      <dgm:spPr/>
      <dgm:t>
        <a:bodyPr/>
        <a:lstStyle/>
        <a:p>
          <a:endParaRPr lang="en-US"/>
        </a:p>
      </dgm:t>
    </dgm:pt>
    <dgm:pt modelId="{43B0408C-7496-4B3A-9734-78DB5108861D}">
      <dgm:prSet phldrT="[Text]"/>
      <dgm:spPr/>
      <dgm:t>
        <a:bodyPr/>
        <a:lstStyle/>
        <a:p>
          <a:r>
            <a:rPr lang="en-US" b="1" dirty="0" err="1">
              <a:solidFill>
                <a:schemeClr val="bg2">
                  <a:lumMod val="50000"/>
                </a:schemeClr>
              </a:solidFill>
              <a:latin typeface="Arial" panose="020B0604020202020204" pitchFamily="34" charset="0"/>
              <a:cs typeface="Arial" panose="020B0604020202020204" pitchFamily="34" charset="0"/>
            </a:rPr>
            <a:t>Salud</a:t>
          </a:r>
          <a:r>
            <a:rPr lang="en-US" b="1" dirty="0">
              <a:solidFill>
                <a:schemeClr val="bg2">
                  <a:lumMod val="50000"/>
                </a:schemeClr>
              </a:solidFill>
              <a:latin typeface="Arial" panose="020B0604020202020204" pitchFamily="34" charset="0"/>
              <a:cs typeface="Arial" panose="020B0604020202020204" pitchFamily="34" charset="0"/>
            </a:rPr>
            <a:t> Calidad de Vida</a:t>
          </a:r>
        </a:p>
      </dgm:t>
    </dgm:pt>
    <dgm:pt modelId="{20A3EFA5-6545-42C7-93CC-EE19D118F381}" type="parTrans" cxnId="{E181C0B8-574C-45CE-9503-5BBE60E525A6}">
      <dgm:prSet/>
      <dgm:spPr/>
      <dgm:t>
        <a:bodyPr/>
        <a:lstStyle/>
        <a:p>
          <a:endParaRPr lang="en-US"/>
        </a:p>
      </dgm:t>
    </dgm:pt>
    <dgm:pt modelId="{A3E148C1-8E7A-499B-9921-B79837D12255}" type="sibTrans" cxnId="{E181C0B8-574C-45CE-9503-5BBE60E525A6}">
      <dgm:prSet/>
      <dgm:spPr/>
      <dgm:t>
        <a:bodyPr/>
        <a:lstStyle/>
        <a:p>
          <a:endParaRPr lang="en-US"/>
        </a:p>
      </dgm:t>
    </dgm:pt>
    <dgm:pt modelId="{6D88DBC1-45D2-4A83-9821-961A4DEEBFDB}">
      <dgm:prSet phldrT="[Text]"/>
      <dgm:spPr/>
      <dgm:t>
        <a:bodyPr/>
        <a:lstStyle/>
        <a:p>
          <a:endParaRPr lang="en-US" b="1" dirty="0">
            <a:latin typeface="Arial" panose="020B0604020202020204" pitchFamily="34" charset="0"/>
            <a:cs typeface="Arial" panose="020B0604020202020204" pitchFamily="34" charset="0"/>
          </a:endParaRPr>
        </a:p>
      </dgm:t>
    </dgm:pt>
    <dgm:pt modelId="{C6875573-7C3C-4EBC-A13F-43B58716010C}" type="parTrans" cxnId="{9613BAA7-64BA-4EB1-9898-9F87553CA4F3}">
      <dgm:prSet/>
      <dgm:spPr/>
      <dgm:t>
        <a:bodyPr/>
        <a:lstStyle/>
        <a:p>
          <a:endParaRPr lang="en-US"/>
        </a:p>
      </dgm:t>
    </dgm:pt>
    <dgm:pt modelId="{B8C448E9-8370-427F-B5D1-8E9AF49B6F05}" type="sibTrans" cxnId="{9613BAA7-64BA-4EB1-9898-9F87553CA4F3}">
      <dgm:prSet/>
      <dgm:spPr/>
      <dgm:t>
        <a:bodyPr/>
        <a:lstStyle/>
        <a:p>
          <a:endParaRPr lang="en-US"/>
        </a:p>
      </dgm:t>
    </dgm:pt>
    <dgm:pt modelId="{721D3D30-75C2-497B-99BF-8C1725098805}">
      <dgm:prSet/>
      <dgm:spPr/>
      <dgm:t>
        <a:bodyPr/>
        <a:lstStyle/>
        <a:p>
          <a:r>
            <a:rPr lang="en-US" b="1" dirty="0" err="1">
              <a:solidFill>
                <a:srgbClr val="7030A0"/>
              </a:solidFill>
              <a:latin typeface="Arial" panose="020B0604020202020204" pitchFamily="34" charset="0"/>
              <a:cs typeface="Arial" panose="020B0604020202020204" pitchFamily="34" charset="0"/>
            </a:rPr>
            <a:t>Pérdida</a:t>
          </a:r>
          <a:r>
            <a:rPr lang="en-US" b="1" dirty="0">
              <a:solidFill>
                <a:srgbClr val="7030A0"/>
              </a:solidFill>
              <a:latin typeface="Arial" panose="020B0604020202020204" pitchFamily="34" charset="0"/>
              <a:cs typeface="Arial" panose="020B0604020202020204" pitchFamily="34" charset="0"/>
            </a:rPr>
            <a:t> de </a:t>
          </a:r>
          <a:r>
            <a:rPr lang="en-US" b="1" dirty="0" err="1">
              <a:solidFill>
                <a:srgbClr val="7030A0"/>
              </a:solidFill>
              <a:latin typeface="Arial" panose="020B0604020202020204" pitchFamily="34" charset="0"/>
              <a:cs typeface="Arial" panose="020B0604020202020204" pitchFamily="34" charset="0"/>
            </a:rPr>
            <a:t>fuerza</a:t>
          </a:r>
          <a:r>
            <a:rPr lang="en-US" b="1" dirty="0">
              <a:solidFill>
                <a:srgbClr val="7030A0"/>
              </a:solidFill>
              <a:latin typeface="Arial" panose="020B0604020202020204" pitchFamily="34" charset="0"/>
              <a:cs typeface="Arial" panose="020B0604020202020204" pitchFamily="34" charset="0"/>
            </a:rPr>
            <a:t> y de </a:t>
          </a:r>
          <a:r>
            <a:rPr lang="en-US" b="1" dirty="0" err="1">
              <a:solidFill>
                <a:srgbClr val="7030A0"/>
              </a:solidFill>
              <a:latin typeface="Arial" panose="020B0604020202020204" pitchFamily="34" charset="0"/>
              <a:cs typeface="Arial" panose="020B0604020202020204" pitchFamily="34" charset="0"/>
            </a:rPr>
            <a:t>funcionalidad</a:t>
          </a:r>
          <a:endParaRPr lang="en-US" b="1" dirty="0">
            <a:solidFill>
              <a:srgbClr val="7030A0"/>
            </a:solidFill>
            <a:latin typeface="Arial" panose="020B0604020202020204" pitchFamily="34" charset="0"/>
            <a:cs typeface="Arial" panose="020B0604020202020204" pitchFamily="34" charset="0"/>
          </a:endParaRPr>
        </a:p>
      </dgm:t>
    </dgm:pt>
    <dgm:pt modelId="{E519911D-7853-415B-9BF2-4616AF54BFD5}" type="parTrans" cxnId="{5D455E74-78F8-484D-A8D7-E52746F1EC26}">
      <dgm:prSet/>
      <dgm:spPr/>
      <dgm:t>
        <a:bodyPr/>
        <a:lstStyle/>
        <a:p>
          <a:endParaRPr lang="en-US"/>
        </a:p>
      </dgm:t>
    </dgm:pt>
    <dgm:pt modelId="{A1BAFDDB-D7D7-4995-A4DC-3FB2E5542534}" type="sibTrans" cxnId="{5D455E74-78F8-484D-A8D7-E52746F1EC26}">
      <dgm:prSet/>
      <dgm:spPr/>
      <dgm:t>
        <a:bodyPr/>
        <a:lstStyle/>
        <a:p>
          <a:endParaRPr lang="en-US"/>
        </a:p>
      </dgm:t>
    </dgm:pt>
    <dgm:pt modelId="{63EB3953-6A5D-478B-B2F2-41867E5F311F}" type="pres">
      <dgm:prSet presAssocID="{0DF54C19-89CF-4E30-83A4-402367C3947D}" presName="Name0" presStyleCnt="0">
        <dgm:presLayoutVars>
          <dgm:chMax val="7"/>
          <dgm:chPref val="5"/>
        </dgm:presLayoutVars>
      </dgm:prSet>
      <dgm:spPr/>
    </dgm:pt>
    <dgm:pt modelId="{AD819843-FC7B-4645-B999-F5AE070FAC23}" type="pres">
      <dgm:prSet presAssocID="{0DF54C19-89CF-4E30-83A4-402367C3947D}" presName="arrowNode" presStyleLbl="node1" presStyleIdx="0" presStyleCnt="1">
        <dgm:style>
          <a:lnRef idx="0">
            <a:schemeClr val="accent5"/>
          </a:lnRef>
          <a:fillRef idx="3">
            <a:schemeClr val="accent5"/>
          </a:fillRef>
          <a:effectRef idx="3">
            <a:schemeClr val="accent5"/>
          </a:effectRef>
          <a:fontRef idx="minor">
            <a:schemeClr val="lt1"/>
          </a:fontRef>
        </dgm:style>
      </dgm:prSet>
      <dgm:spPr/>
    </dgm:pt>
    <dgm:pt modelId="{EBB190C1-C6D1-458B-93D8-174C2ADEC133}" type="pres">
      <dgm:prSet presAssocID="{FD72965B-B8CA-4BEE-B0F1-BA1526A1021D}" presName="txNode1" presStyleLbl="revTx" presStyleIdx="0" presStyleCnt="7" custScaleX="132764" custLinFactNeighborX="-29373" custLinFactNeighborY="6463">
        <dgm:presLayoutVars>
          <dgm:bulletEnabled val="1"/>
        </dgm:presLayoutVars>
      </dgm:prSet>
      <dgm:spPr/>
    </dgm:pt>
    <dgm:pt modelId="{C0622EBD-058A-4F23-AF4D-BC31F877F562}" type="pres">
      <dgm:prSet presAssocID="{19236F20-B9DA-4F2D-B7BE-6E8F85226767}" presName="txNode2" presStyleLbl="revTx" presStyleIdx="1" presStyleCnt="7">
        <dgm:presLayoutVars>
          <dgm:bulletEnabled val="1"/>
        </dgm:presLayoutVars>
      </dgm:prSet>
      <dgm:spPr/>
    </dgm:pt>
    <dgm:pt modelId="{D531E387-87B3-45DD-AC47-4AB3085D1FD8}" type="pres">
      <dgm:prSet presAssocID="{B8D1C6CC-8014-4022-B954-F796EA8E78B6}" presName="dotNode2" presStyleCnt="0"/>
      <dgm:spPr/>
    </dgm:pt>
    <dgm:pt modelId="{B63C081C-C9B6-41F9-8E89-DCADFE5B6B52}" type="pres">
      <dgm:prSet presAssocID="{B8D1C6CC-8014-4022-B954-F796EA8E78B6}" presName="dotRepeatNode" presStyleLbl="fgShp" presStyleIdx="0" presStyleCnt="5"/>
      <dgm:spPr/>
    </dgm:pt>
    <dgm:pt modelId="{D4EC186D-FC2C-4348-BED0-C6A14CF1A3C2}" type="pres">
      <dgm:prSet presAssocID="{34998A62-9614-40DE-B777-AAAE00CF409D}" presName="txNode3" presStyleLbl="revTx" presStyleIdx="2" presStyleCnt="7" custScaleX="121877" custLinFactNeighborX="-21201" custLinFactNeighborY="-31546">
        <dgm:presLayoutVars>
          <dgm:bulletEnabled val="1"/>
        </dgm:presLayoutVars>
      </dgm:prSet>
      <dgm:spPr/>
    </dgm:pt>
    <dgm:pt modelId="{2DA4AC31-C82E-4531-944D-C904685128BF}" type="pres">
      <dgm:prSet presAssocID="{3B5BAC7F-60BA-4FF4-A1E5-DA707C5AAF9D}" presName="dotNode3" presStyleCnt="0"/>
      <dgm:spPr/>
    </dgm:pt>
    <dgm:pt modelId="{0C21640D-DF6A-4A08-A977-5A45FF537531}" type="pres">
      <dgm:prSet presAssocID="{3B5BAC7F-60BA-4FF4-A1E5-DA707C5AAF9D}" presName="dotRepeatNode" presStyleLbl="fgShp" presStyleIdx="1" presStyleCnt="5"/>
      <dgm:spPr/>
    </dgm:pt>
    <dgm:pt modelId="{95EF555E-AC71-487D-A6E8-C3031A1F34AA}" type="pres">
      <dgm:prSet presAssocID="{F7DDC005-DE88-45B8-AD90-4E972CCBA861}" presName="txNode4" presStyleLbl="revTx" presStyleIdx="3" presStyleCnt="7" custScaleX="143220" custLinFactNeighborX="8909" custLinFactNeighborY="-8479">
        <dgm:presLayoutVars>
          <dgm:bulletEnabled val="1"/>
        </dgm:presLayoutVars>
      </dgm:prSet>
      <dgm:spPr/>
    </dgm:pt>
    <dgm:pt modelId="{E51F7E68-7B19-4DD0-9821-1C6B781C98C3}" type="pres">
      <dgm:prSet presAssocID="{BD4BB460-AF1D-44BE-83F9-D2178B237D09}" presName="dotNode4" presStyleCnt="0"/>
      <dgm:spPr/>
    </dgm:pt>
    <dgm:pt modelId="{673FC36A-F6D9-4967-AC0A-7B0F65F7CF9A}" type="pres">
      <dgm:prSet presAssocID="{BD4BB460-AF1D-44BE-83F9-D2178B237D09}" presName="dotRepeatNode" presStyleLbl="fgShp" presStyleIdx="2" presStyleCnt="5"/>
      <dgm:spPr/>
    </dgm:pt>
    <dgm:pt modelId="{6B5D3505-1FBF-47B1-882E-D068FCA589D1}" type="pres">
      <dgm:prSet presAssocID="{6D88DBC1-45D2-4A83-9821-961A4DEEBFDB}" presName="txNode5" presStyleLbl="revTx" presStyleIdx="4" presStyleCnt="7">
        <dgm:presLayoutVars>
          <dgm:bulletEnabled val="1"/>
        </dgm:presLayoutVars>
      </dgm:prSet>
      <dgm:spPr/>
    </dgm:pt>
    <dgm:pt modelId="{6963890A-0283-422B-88F3-D0673D224B99}" type="pres">
      <dgm:prSet presAssocID="{B8C448E9-8370-427F-B5D1-8E9AF49B6F05}" presName="dotNode5" presStyleCnt="0"/>
      <dgm:spPr/>
    </dgm:pt>
    <dgm:pt modelId="{533BF5F4-8C0D-4057-8489-826F7E9F9A68}" type="pres">
      <dgm:prSet presAssocID="{B8C448E9-8370-427F-B5D1-8E9AF49B6F05}" presName="dotRepeatNode" presStyleLbl="fgShp" presStyleIdx="3" presStyleCnt="5"/>
      <dgm:spPr/>
    </dgm:pt>
    <dgm:pt modelId="{B6EE2BAC-715C-48B9-881C-390C097A2746}" type="pres">
      <dgm:prSet presAssocID="{43B0408C-7496-4B3A-9734-78DB5108861D}" presName="txNode6" presStyleLbl="revTx" presStyleIdx="5" presStyleCnt="7" custScaleX="159521" custLinFactY="76974" custLinFactNeighborX="-32337" custLinFactNeighborY="100000">
        <dgm:presLayoutVars>
          <dgm:bulletEnabled val="1"/>
        </dgm:presLayoutVars>
      </dgm:prSet>
      <dgm:spPr/>
    </dgm:pt>
    <dgm:pt modelId="{A69992E0-A782-4584-8EA9-B86F5A141CDB}" type="pres">
      <dgm:prSet presAssocID="{A3E148C1-8E7A-499B-9921-B79837D12255}" presName="dotNode6" presStyleCnt="0"/>
      <dgm:spPr/>
    </dgm:pt>
    <dgm:pt modelId="{964E6E52-8020-453D-8FBB-24DFD9737B57}" type="pres">
      <dgm:prSet presAssocID="{A3E148C1-8E7A-499B-9921-B79837D12255}" presName="dotRepeatNode" presStyleLbl="fgShp" presStyleIdx="4" presStyleCnt="5"/>
      <dgm:spPr/>
    </dgm:pt>
    <dgm:pt modelId="{A6234FCB-4E86-4DEA-81FC-8C9930E6B8B2}" type="pres">
      <dgm:prSet presAssocID="{721D3D30-75C2-497B-99BF-8C1725098805}" presName="txNode7" presStyleLbl="revTx" presStyleIdx="6" presStyleCnt="7" custScaleY="69941" custLinFactY="-100000" custLinFactNeighborX="-89745" custLinFactNeighborY="-114332">
        <dgm:presLayoutVars>
          <dgm:bulletEnabled val="1"/>
        </dgm:presLayoutVars>
      </dgm:prSet>
      <dgm:spPr/>
    </dgm:pt>
  </dgm:ptLst>
  <dgm:cxnLst>
    <dgm:cxn modelId="{9D747F14-6519-4834-A269-65FDE478BC9F}" srcId="{0DF54C19-89CF-4E30-83A4-402367C3947D}" destId="{FD72965B-B8CA-4BEE-B0F1-BA1526A1021D}" srcOrd="0" destOrd="0" parTransId="{321A1885-A7CB-44E0-A5B9-EB048C70EC43}" sibTransId="{E227C421-6C62-402B-9FB0-DEDF09BA20BE}"/>
    <dgm:cxn modelId="{80F1181A-E37C-47EE-B535-AB9D23E8E54A}" type="presOf" srcId="{6D88DBC1-45D2-4A83-9821-961A4DEEBFDB}" destId="{6B5D3505-1FBF-47B1-882E-D068FCA589D1}" srcOrd="0" destOrd="0" presId="urn:microsoft.com/office/officeart/2009/3/layout/DescendingProcess"/>
    <dgm:cxn modelId="{D75D581C-0715-422E-BFCD-62D0F7A20E48}" type="presOf" srcId="{3B5BAC7F-60BA-4FF4-A1E5-DA707C5AAF9D}" destId="{0C21640D-DF6A-4A08-A977-5A45FF537531}" srcOrd="0" destOrd="0" presId="urn:microsoft.com/office/officeart/2009/3/layout/DescendingProcess"/>
    <dgm:cxn modelId="{45AA792A-DBB1-4754-8E90-9E2BC71DA6C6}" type="presOf" srcId="{34998A62-9614-40DE-B777-AAAE00CF409D}" destId="{D4EC186D-FC2C-4348-BED0-C6A14CF1A3C2}" srcOrd="0" destOrd="0" presId="urn:microsoft.com/office/officeart/2009/3/layout/DescendingProcess"/>
    <dgm:cxn modelId="{B6648930-4DFE-4081-9EEC-D73F053AFED7}" srcId="{0DF54C19-89CF-4E30-83A4-402367C3947D}" destId="{F7DDC005-DE88-45B8-AD90-4E972CCBA861}" srcOrd="3" destOrd="0" parTransId="{5A7F105C-F13D-476E-951D-09F9B008EFEA}" sibTransId="{BD4BB460-AF1D-44BE-83F9-D2178B237D09}"/>
    <dgm:cxn modelId="{469ED540-53D0-4F52-A974-C8DBF972D2F9}" type="presOf" srcId="{F7DDC005-DE88-45B8-AD90-4E972CCBA861}" destId="{95EF555E-AC71-487D-A6E8-C3031A1F34AA}" srcOrd="0" destOrd="0" presId="urn:microsoft.com/office/officeart/2009/3/layout/DescendingProcess"/>
    <dgm:cxn modelId="{72DDDE40-94FD-47A2-8490-38C97AFD4A47}" srcId="{0DF54C19-89CF-4E30-83A4-402367C3947D}" destId="{34998A62-9614-40DE-B777-AAAE00CF409D}" srcOrd="2" destOrd="0" parTransId="{ABC8A881-042C-42D2-8E91-350D95764023}" sibTransId="{3B5BAC7F-60BA-4FF4-A1E5-DA707C5AAF9D}"/>
    <dgm:cxn modelId="{93F0774E-317D-4AC0-B28E-DF23BE71981E}" type="presOf" srcId="{FD72965B-B8CA-4BEE-B0F1-BA1526A1021D}" destId="{EBB190C1-C6D1-458B-93D8-174C2ADEC133}" srcOrd="0" destOrd="0" presId="urn:microsoft.com/office/officeart/2009/3/layout/DescendingProcess"/>
    <dgm:cxn modelId="{8F940772-AA0E-47F3-8C7A-FB9D5FDF9F71}" type="presOf" srcId="{721D3D30-75C2-497B-99BF-8C1725098805}" destId="{A6234FCB-4E86-4DEA-81FC-8C9930E6B8B2}" srcOrd="0" destOrd="0" presId="urn:microsoft.com/office/officeart/2009/3/layout/DescendingProcess"/>
    <dgm:cxn modelId="{5D455E74-78F8-484D-A8D7-E52746F1EC26}" srcId="{0DF54C19-89CF-4E30-83A4-402367C3947D}" destId="{721D3D30-75C2-497B-99BF-8C1725098805}" srcOrd="6" destOrd="0" parTransId="{E519911D-7853-415B-9BF2-4616AF54BFD5}" sibTransId="{A1BAFDDB-D7D7-4995-A4DC-3FB2E5542534}"/>
    <dgm:cxn modelId="{2C120187-5865-4B4F-BD67-E6E2AF130EE6}" type="presOf" srcId="{19236F20-B9DA-4F2D-B7BE-6E8F85226767}" destId="{C0622EBD-058A-4F23-AF4D-BC31F877F562}" srcOrd="0" destOrd="0" presId="urn:microsoft.com/office/officeart/2009/3/layout/DescendingProcess"/>
    <dgm:cxn modelId="{32234F93-EBC6-449B-9F85-79B8B4452593}" type="presOf" srcId="{B8D1C6CC-8014-4022-B954-F796EA8E78B6}" destId="{B63C081C-C9B6-41F9-8E89-DCADFE5B6B52}" srcOrd="0" destOrd="0" presId="urn:microsoft.com/office/officeart/2009/3/layout/DescendingProcess"/>
    <dgm:cxn modelId="{DD8E0099-E48C-42C8-B21D-7BF3E034CD49}" type="presOf" srcId="{0DF54C19-89CF-4E30-83A4-402367C3947D}" destId="{63EB3953-6A5D-478B-B2F2-41867E5F311F}" srcOrd="0" destOrd="0" presId="urn:microsoft.com/office/officeart/2009/3/layout/DescendingProcess"/>
    <dgm:cxn modelId="{6EAA08A7-CC4F-4A3C-BFAF-D41B6B24A092}" type="presOf" srcId="{B8C448E9-8370-427F-B5D1-8E9AF49B6F05}" destId="{533BF5F4-8C0D-4057-8489-826F7E9F9A68}" srcOrd="0" destOrd="0" presId="urn:microsoft.com/office/officeart/2009/3/layout/DescendingProcess"/>
    <dgm:cxn modelId="{9613BAA7-64BA-4EB1-9898-9F87553CA4F3}" srcId="{0DF54C19-89CF-4E30-83A4-402367C3947D}" destId="{6D88DBC1-45D2-4A83-9821-961A4DEEBFDB}" srcOrd="4" destOrd="0" parTransId="{C6875573-7C3C-4EBC-A13F-43B58716010C}" sibTransId="{B8C448E9-8370-427F-B5D1-8E9AF49B6F05}"/>
    <dgm:cxn modelId="{46A148A9-A739-4D78-89B8-A3A2A13A8884}" srcId="{0DF54C19-89CF-4E30-83A4-402367C3947D}" destId="{19236F20-B9DA-4F2D-B7BE-6E8F85226767}" srcOrd="1" destOrd="0" parTransId="{1B0A98CB-952B-4D5B-A5AF-405FAFC8E644}" sibTransId="{B8D1C6CC-8014-4022-B954-F796EA8E78B6}"/>
    <dgm:cxn modelId="{3E5541AF-015D-49FD-9D3F-030DFFCCC83F}" type="presOf" srcId="{A3E148C1-8E7A-499B-9921-B79837D12255}" destId="{964E6E52-8020-453D-8FBB-24DFD9737B57}" srcOrd="0" destOrd="0" presId="urn:microsoft.com/office/officeart/2009/3/layout/DescendingProcess"/>
    <dgm:cxn modelId="{E181C0B8-574C-45CE-9503-5BBE60E525A6}" srcId="{0DF54C19-89CF-4E30-83A4-402367C3947D}" destId="{43B0408C-7496-4B3A-9734-78DB5108861D}" srcOrd="5" destOrd="0" parTransId="{20A3EFA5-6545-42C7-93CC-EE19D118F381}" sibTransId="{A3E148C1-8E7A-499B-9921-B79837D12255}"/>
    <dgm:cxn modelId="{9B47A2F8-A987-4772-A44E-FC01D4E1A978}" type="presOf" srcId="{43B0408C-7496-4B3A-9734-78DB5108861D}" destId="{B6EE2BAC-715C-48B9-881C-390C097A2746}" srcOrd="0" destOrd="0" presId="urn:microsoft.com/office/officeart/2009/3/layout/DescendingProcess"/>
    <dgm:cxn modelId="{83DBF5FC-C70E-4915-989E-BDC18976D87F}" type="presOf" srcId="{BD4BB460-AF1D-44BE-83F9-D2178B237D09}" destId="{673FC36A-F6D9-4967-AC0A-7B0F65F7CF9A}" srcOrd="0" destOrd="0" presId="urn:microsoft.com/office/officeart/2009/3/layout/DescendingProcess"/>
    <dgm:cxn modelId="{F6E01F27-396A-4003-B0F1-EEA1204DFED5}" type="presParOf" srcId="{63EB3953-6A5D-478B-B2F2-41867E5F311F}" destId="{AD819843-FC7B-4645-B999-F5AE070FAC23}" srcOrd="0" destOrd="0" presId="urn:microsoft.com/office/officeart/2009/3/layout/DescendingProcess"/>
    <dgm:cxn modelId="{3E15F015-6B60-47E7-98E7-69A9B07F3FEA}" type="presParOf" srcId="{63EB3953-6A5D-478B-B2F2-41867E5F311F}" destId="{EBB190C1-C6D1-458B-93D8-174C2ADEC133}" srcOrd="1" destOrd="0" presId="urn:microsoft.com/office/officeart/2009/3/layout/DescendingProcess"/>
    <dgm:cxn modelId="{CC56E133-EFA0-4C2B-8E56-D9C340BACBCB}" type="presParOf" srcId="{63EB3953-6A5D-478B-B2F2-41867E5F311F}" destId="{C0622EBD-058A-4F23-AF4D-BC31F877F562}" srcOrd="2" destOrd="0" presId="urn:microsoft.com/office/officeart/2009/3/layout/DescendingProcess"/>
    <dgm:cxn modelId="{6A64163C-0274-4604-8055-A3FCEF7CD9AB}" type="presParOf" srcId="{63EB3953-6A5D-478B-B2F2-41867E5F311F}" destId="{D531E387-87B3-45DD-AC47-4AB3085D1FD8}" srcOrd="3" destOrd="0" presId="urn:microsoft.com/office/officeart/2009/3/layout/DescendingProcess"/>
    <dgm:cxn modelId="{45ACA831-D402-41D3-9F85-289B094A0546}" type="presParOf" srcId="{D531E387-87B3-45DD-AC47-4AB3085D1FD8}" destId="{B63C081C-C9B6-41F9-8E89-DCADFE5B6B52}" srcOrd="0" destOrd="0" presId="urn:microsoft.com/office/officeart/2009/3/layout/DescendingProcess"/>
    <dgm:cxn modelId="{893CA8BD-4EE7-494B-8043-2D3CDF18F725}" type="presParOf" srcId="{63EB3953-6A5D-478B-B2F2-41867E5F311F}" destId="{D4EC186D-FC2C-4348-BED0-C6A14CF1A3C2}" srcOrd="4" destOrd="0" presId="urn:microsoft.com/office/officeart/2009/3/layout/DescendingProcess"/>
    <dgm:cxn modelId="{D83A2AC7-7286-409D-AB55-B8CDE88CEF52}" type="presParOf" srcId="{63EB3953-6A5D-478B-B2F2-41867E5F311F}" destId="{2DA4AC31-C82E-4531-944D-C904685128BF}" srcOrd="5" destOrd="0" presId="urn:microsoft.com/office/officeart/2009/3/layout/DescendingProcess"/>
    <dgm:cxn modelId="{1386AE50-0E70-4C82-BB26-0DD5F6DA7C83}" type="presParOf" srcId="{2DA4AC31-C82E-4531-944D-C904685128BF}" destId="{0C21640D-DF6A-4A08-A977-5A45FF537531}" srcOrd="0" destOrd="0" presId="urn:microsoft.com/office/officeart/2009/3/layout/DescendingProcess"/>
    <dgm:cxn modelId="{E2FF44F6-D40C-4520-9406-5548ECEDAAE3}" type="presParOf" srcId="{63EB3953-6A5D-478B-B2F2-41867E5F311F}" destId="{95EF555E-AC71-487D-A6E8-C3031A1F34AA}" srcOrd="6" destOrd="0" presId="urn:microsoft.com/office/officeart/2009/3/layout/DescendingProcess"/>
    <dgm:cxn modelId="{7707E674-467A-4E39-B346-9403142BEEE8}" type="presParOf" srcId="{63EB3953-6A5D-478B-B2F2-41867E5F311F}" destId="{E51F7E68-7B19-4DD0-9821-1C6B781C98C3}" srcOrd="7" destOrd="0" presId="urn:microsoft.com/office/officeart/2009/3/layout/DescendingProcess"/>
    <dgm:cxn modelId="{CD1652EC-64A1-4848-829E-DB58F10CA13A}" type="presParOf" srcId="{E51F7E68-7B19-4DD0-9821-1C6B781C98C3}" destId="{673FC36A-F6D9-4967-AC0A-7B0F65F7CF9A}" srcOrd="0" destOrd="0" presId="urn:microsoft.com/office/officeart/2009/3/layout/DescendingProcess"/>
    <dgm:cxn modelId="{D3FB32D7-DEEC-427C-BD5A-96482E418DF4}" type="presParOf" srcId="{63EB3953-6A5D-478B-B2F2-41867E5F311F}" destId="{6B5D3505-1FBF-47B1-882E-D068FCA589D1}" srcOrd="8" destOrd="0" presId="urn:microsoft.com/office/officeart/2009/3/layout/DescendingProcess"/>
    <dgm:cxn modelId="{91A6E3D7-AFE7-45B4-86A3-D209AE7EB46E}" type="presParOf" srcId="{63EB3953-6A5D-478B-B2F2-41867E5F311F}" destId="{6963890A-0283-422B-88F3-D0673D224B99}" srcOrd="9" destOrd="0" presId="urn:microsoft.com/office/officeart/2009/3/layout/DescendingProcess"/>
    <dgm:cxn modelId="{401F153A-619E-46C9-950C-B817D5E7F497}" type="presParOf" srcId="{6963890A-0283-422B-88F3-D0673D224B99}" destId="{533BF5F4-8C0D-4057-8489-826F7E9F9A68}" srcOrd="0" destOrd="0" presId="urn:microsoft.com/office/officeart/2009/3/layout/DescendingProcess"/>
    <dgm:cxn modelId="{5F187FC8-2EC0-4A30-9F2C-91A9E9D526A8}" type="presParOf" srcId="{63EB3953-6A5D-478B-B2F2-41867E5F311F}" destId="{B6EE2BAC-715C-48B9-881C-390C097A2746}" srcOrd="10" destOrd="0" presId="urn:microsoft.com/office/officeart/2009/3/layout/DescendingProcess"/>
    <dgm:cxn modelId="{D5AB2CF5-3805-4267-9122-D9FC1942DC39}" type="presParOf" srcId="{63EB3953-6A5D-478B-B2F2-41867E5F311F}" destId="{A69992E0-A782-4584-8EA9-B86F5A141CDB}" srcOrd="11" destOrd="0" presId="urn:microsoft.com/office/officeart/2009/3/layout/DescendingProcess"/>
    <dgm:cxn modelId="{4D100A12-79C5-4063-B769-CE2FB5C97855}" type="presParOf" srcId="{A69992E0-A782-4584-8EA9-B86F5A141CDB}" destId="{964E6E52-8020-453D-8FBB-24DFD9737B57}" srcOrd="0" destOrd="0" presId="urn:microsoft.com/office/officeart/2009/3/layout/DescendingProcess"/>
    <dgm:cxn modelId="{C8ACCFB5-0F90-4DA4-A315-8591EBB2C6FC}" type="presParOf" srcId="{63EB3953-6A5D-478B-B2F2-41867E5F311F}" destId="{A6234FCB-4E86-4DEA-81FC-8C9930E6B8B2}" srcOrd="12" destOrd="0" presId="urn:microsoft.com/office/officeart/2009/3/layout/Descending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2E103D-3973-4172-99D4-55FCDDE4DCBB}" type="doc">
      <dgm:prSet loTypeId="urn:microsoft.com/office/officeart/2005/8/layout/cycle2" loCatId="cycle" qsTypeId="urn:microsoft.com/office/officeart/2005/8/quickstyle/simple1#3" qsCatId="simple" csTypeId="urn:microsoft.com/office/officeart/2005/8/colors/accent1_2#2" csCatId="accent1" phldr="1"/>
      <dgm:spPr/>
      <dgm:t>
        <a:bodyPr/>
        <a:lstStyle/>
        <a:p>
          <a:endParaRPr lang="en-US"/>
        </a:p>
      </dgm:t>
    </dgm:pt>
    <dgm:pt modelId="{F398139A-85EF-46A1-BBF6-F6DE8AD5F2DD}">
      <dgm:prSet phldrT="[Text]" custT="1">
        <dgm:style>
          <a:lnRef idx="1">
            <a:schemeClr val="accent3"/>
          </a:lnRef>
          <a:fillRef idx="2">
            <a:schemeClr val="accent3"/>
          </a:fillRef>
          <a:effectRef idx="1">
            <a:schemeClr val="accent3"/>
          </a:effectRef>
          <a:fontRef idx="minor">
            <a:schemeClr val="dk1"/>
          </a:fontRef>
        </dgm:style>
      </dgm:prSet>
      <dgm:spPr>
        <a:scene3d>
          <a:camera prst="orthographicFront"/>
          <a:lightRig rig="threePt" dir="t"/>
        </a:scene3d>
        <a:sp3d>
          <a:bevelT w="165100" prst="coolSlant"/>
        </a:sp3d>
      </dgm:spPr>
      <dgm:t>
        <a:bodyPr/>
        <a:lstStyle/>
        <a:p>
          <a:pPr algn="ctr"/>
          <a:r>
            <a:rPr lang="en-US" sz="2400" b="1" i="0" dirty="0">
              <a:solidFill>
                <a:srgbClr val="C00000"/>
              </a:solidFill>
              <a:latin typeface="Arial" panose="020B0604020202020204" pitchFamily="34" charset="0"/>
              <a:cs typeface="Arial" panose="020B0604020202020204" pitchFamily="34" charset="0"/>
            </a:rPr>
            <a:t>COMUNIDAD</a:t>
          </a:r>
          <a:endParaRPr lang="en-US" sz="2400" b="1" i="0" baseline="30000" dirty="0">
            <a:solidFill>
              <a:srgbClr val="C00000"/>
            </a:solidFill>
            <a:latin typeface="Arial" panose="020B0604020202020204" pitchFamily="34" charset="0"/>
            <a:cs typeface="Arial" panose="020B0604020202020204" pitchFamily="34" charset="0"/>
          </a:endParaRPr>
        </a:p>
        <a:p>
          <a:pPr marL="112713" indent="-112713" algn="l"/>
          <a:r>
            <a:rPr lang="en-US" sz="2000" dirty="0">
              <a:solidFill>
                <a:schemeClr val="tx1"/>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t>
          </a:r>
          <a:r>
            <a:rPr lang="en-US" sz="1800" b="0" i="0" dirty="0" err="1">
              <a:solidFill>
                <a:schemeClr val="tx1"/>
              </a:solidFill>
              <a:latin typeface="Arial" panose="020B0604020202020204" pitchFamily="34" charset="0"/>
              <a:cs typeface="Arial" panose="020B0604020202020204" pitchFamily="34" charset="0"/>
            </a:rPr>
            <a:t>Malnutridos</a:t>
          </a:r>
          <a:r>
            <a:rPr lang="en-US" sz="1800" b="0" i="0" dirty="0">
              <a:solidFill>
                <a:schemeClr val="tx1"/>
              </a:solidFill>
              <a:latin typeface="Arial" panose="020B0604020202020204" pitchFamily="34" charset="0"/>
              <a:cs typeface="Arial" panose="020B0604020202020204" pitchFamily="34" charset="0"/>
            </a:rPr>
            <a:t> con mayor </a:t>
          </a:r>
          <a:r>
            <a:rPr lang="en-US" sz="1800" b="0" i="0" dirty="0" err="1">
              <a:solidFill>
                <a:schemeClr val="tx1"/>
              </a:solidFill>
              <a:latin typeface="Arial" panose="020B0604020202020204" pitchFamily="34" charset="0"/>
              <a:cs typeface="Arial" panose="020B0604020202020204" pitchFamily="34" charset="0"/>
            </a:rPr>
            <a:t>riesgo</a:t>
          </a:r>
          <a:r>
            <a:rPr lang="en-US" sz="1800" b="0" i="0" dirty="0">
              <a:solidFill>
                <a:schemeClr val="tx1"/>
              </a:solidFill>
              <a:latin typeface="Arial" panose="020B0604020202020204" pitchFamily="34" charset="0"/>
              <a:cs typeface="Arial" panose="020B0604020202020204" pitchFamily="34" charset="0"/>
            </a:rPr>
            <a:t> de </a:t>
          </a:r>
          <a:r>
            <a:rPr lang="en-US" sz="1800" b="0" i="0" dirty="0" err="1">
              <a:solidFill>
                <a:schemeClr val="tx1"/>
              </a:solidFill>
              <a:latin typeface="Arial" panose="020B0604020202020204" pitchFamily="34" charset="0"/>
              <a:cs typeface="Arial" panose="020B0604020202020204" pitchFamily="34" charset="0"/>
            </a:rPr>
            <a:t>enfermar</a:t>
          </a:r>
          <a:endParaRPr lang="en-US" sz="1800" b="0" i="0" dirty="0">
            <a:solidFill>
              <a:schemeClr val="tx1"/>
            </a:solidFill>
            <a:latin typeface="Arial" panose="020B0604020202020204" pitchFamily="34" charset="0"/>
            <a:cs typeface="Arial" panose="020B0604020202020204" pitchFamily="34" charset="0"/>
          </a:endParaRPr>
        </a:p>
        <a:p>
          <a:pPr marL="112713" indent="-112713" algn="l"/>
          <a:r>
            <a:rPr lang="en-US" sz="1800" b="0" i="0" dirty="0">
              <a:solidFill>
                <a:schemeClr val="tx1"/>
              </a:solidFill>
              <a:latin typeface="Arial" panose="020B0604020202020204" pitchFamily="34" charset="0"/>
              <a:cs typeface="Arial" panose="020B0604020202020204" pitchFamily="34" charset="0"/>
            </a:rPr>
            <a:t>• </a:t>
          </a:r>
          <a:r>
            <a:rPr lang="en-US" sz="1800" b="0" i="0" dirty="0" err="1">
              <a:solidFill>
                <a:schemeClr val="tx1"/>
              </a:solidFill>
              <a:latin typeface="Arial" panose="020B0604020202020204" pitchFamily="34" charset="0"/>
              <a:cs typeface="Arial" panose="020B0604020202020204" pitchFamily="34" charset="0"/>
            </a:rPr>
            <a:t>Envejecimiento</a:t>
          </a:r>
          <a:r>
            <a:rPr lang="en-US" sz="1800" b="0" i="0" dirty="0">
              <a:solidFill>
                <a:schemeClr val="tx1"/>
              </a:solidFill>
              <a:latin typeface="Arial" panose="020B0604020202020204" pitchFamily="34" charset="0"/>
              <a:cs typeface="Arial" panose="020B0604020202020204" pitchFamily="34" charset="0"/>
            </a:rPr>
            <a:t> y </a:t>
          </a:r>
          <a:r>
            <a:rPr lang="en-US" sz="1800" b="0" i="0" dirty="0" err="1">
              <a:solidFill>
                <a:schemeClr val="tx1"/>
              </a:solidFill>
              <a:latin typeface="Arial" panose="020B0604020202020204" pitchFamily="34" charset="0"/>
              <a:cs typeface="Arial" panose="020B0604020202020204" pitchFamily="34" charset="0"/>
            </a:rPr>
            <a:t>enfermedad</a:t>
          </a:r>
          <a:r>
            <a:rPr lang="en-US" sz="1800" b="0" i="0" dirty="0">
              <a:solidFill>
                <a:schemeClr val="tx1"/>
              </a:solidFill>
              <a:latin typeface="Arial" panose="020B0604020202020204" pitchFamily="34" charset="0"/>
              <a:cs typeface="Arial" panose="020B0604020202020204" pitchFamily="34" charset="0"/>
            </a:rPr>
            <a:t> </a:t>
          </a:r>
          <a:r>
            <a:rPr lang="en-US" sz="1800" b="0" i="0" dirty="0" err="1">
              <a:solidFill>
                <a:schemeClr val="tx1"/>
              </a:solidFill>
              <a:latin typeface="Arial" panose="020B0604020202020204" pitchFamily="34" charset="0"/>
              <a:cs typeface="Arial" panose="020B0604020202020204" pitchFamily="34" charset="0"/>
            </a:rPr>
            <a:t>empeoran</a:t>
          </a:r>
          <a:r>
            <a:rPr lang="en-US" sz="1800" b="0" i="0" dirty="0">
              <a:solidFill>
                <a:schemeClr val="tx1"/>
              </a:solidFill>
              <a:latin typeface="Arial" panose="020B0604020202020204" pitchFamily="34" charset="0"/>
              <a:cs typeface="Arial" panose="020B0604020202020204" pitchFamily="34" charset="0"/>
            </a:rPr>
            <a:t> el </a:t>
          </a:r>
          <a:r>
            <a:rPr lang="en-US" sz="1800" b="0" i="0" dirty="0" err="1">
              <a:solidFill>
                <a:schemeClr val="tx1"/>
              </a:solidFill>
              <a:latin typeface="Arial" panose="020B0604020202020204" pitchFamily="34" charset="0"/>
              <a:cs typeface="Arial" panose="020B0604020202020204" pitchFamily="34" charset="0"/>
            </a:rPr>
            <a:t>estado</a:t>
          </a:r>
          <a:r>
            <a:rPr lang="en-US" sz="1800" b="0" i="0" dirty="0">
              <a:solidFill>
                <a:schemeClr val="tx1"/>
              </a:solidFill>
              <a:latin typeface="Arial" panose="020B0604020202020204" pitchFamily="34" charset="0"/>
              <a:cs typeface="Arial" panose="020B0604020202020204" pitchFamily="34" charset="0"/>
            </a:rPr>
            <a:t> </a:t>
          </a:r>
          <a:r>
            <a:rPr lang="en-US" sz="1800" b="0" i="0" dirty="0" err="1">
              <a:solidFill>
                <a:schemeClr val="tx1"/>
              </a:solidFill>
              <a:latin typeface="Arial" panose="020B0604020202020204" pitchFamily="34" charset="0"/>
              <a:cs typeface="Arial" panose="020B0604020202020204" pitchFamily="34" charset="0"/>
            </a:rPr>
            <a:t>nutricional</a:t>
          </a:r>
          <a:endParaRPr lang="en-US" sz="1800" b="0" i="0" dirty="0">
            <a:solidFill>
              <a:schemeClr val="tx1"/>
            </a:solidFill>
            <a:latin typeface="Arial" panose="020B0604020202020204" pitchFamily="34" charset="0"/>
            <a:cs typeface="Arial" panose="020B0604020202020204" pitchFamily="34" charset="0"/>
          </a:endParaRPr>
        </a:p>
      </dgm:t>
    </dgm:pt>
    <dgm:pt modelId="{0259D063-B954-408D-9CFB-7BD39F0D166A}" type="parTrans" cxnId="{AEFB667C-75A0-4E33-A40A-43702588BF47}">
      <dgm:prSet/>
      <dgm:spPr/>
      <dgm:t>
        <a:bodyPr/>
        <a:lstStyle/>
        <a:p>
          <a:endParaRPr lang="en-US"/>
        </a:p>
      </dgm:t>
    </dgm:pt>
    <dgm:pt modelId="{A6168AFA-744A-4239-A1A2-DF708A0AB65D}" type="sibTrans" cxnId="{AEFB667C-75A0-4E33-A40A-43702588BF47}">
      <dgm:prSet custT="1">
        <dgm:style>
          <a:lnRef idx="2">
            <a:schemeClr val="accent1"/>
          </a:lnRef>
          <a:fillRef idx="1">
            <a:schemeClr val="lt1"/>
          </a:fillRef>
          <a:effectRef idx="0">
            <a:schemeClr val="accent1"/>
          </a:effectRef>
          <a:fontRef idx="minor">
            <a:schemeClr val="dk1"/>
          </a:fontRef>
        </dgm:style>
      </dgm:prSet>
      <dgm:spPr/>
      <dgm:t>
        <a:bodyPr/>
        <a:lstStyle/>
        <a:p>
          <a:r>
            <a:rPr lang="en-US" sz="1800" b="1" i="0" dirty="0" err="1">
              <a:solidFill>
                <a:srgbClr val="000000"/>
              </a:solidFill>
              <a:latin typeface="Arial" panose="020B0604020202020204" pitchFamily="34" charset="0"/>
              <a:cs typeface="Arial" panose="020B0604020202020204" pitchFamily="34" charset="0"/>
            </a:rPr>
            <a:t>Admisión</a:t>
          </a:r>
          <a:r>
            <a:rPr lang="en-US" sz="1800" b="1" i="0" dirty="0">
              <a:solidFill>
                <a:srgbClr val="000000"/>
              </a:solidFill>
              <a:latin typeface="Arial" panose="020B0604020202020204" pitchFamily="34" charset="0"/>
              <a:cs typeface="Arial" panose="020B0604020202020204" pitchFamily="34" charset="0"/>
            </a:rPr>
            <a:t> </a:t>
          </a:r>
          <a:r>
            <a:rPr lang="en-US" sz="1800" b="1" i="0" dirty="0" err="1">
              <a:solidFill>
                <a:srgbClr val="000000"/>
              </a:solidFill>
              <a:latin typeface="Arial" panose="020B0604020202020204" pitchFamily="34" charset="0"/>
              <a:cs typeface="Arial" panose="020B0604020202020204" pitchFamily="34" charset="0"/>
            </a:rPr>
            <a:t>hospitalaria</a:t>
          </a:r>
          <a:endParaRPr lang="en-US" sz="1800" b="1" i="0" dirty="0">
            <a:solidFill>
              <a:srgbClr val="000000"/>
            </a:solidFill>
            <a:latin typeface="Arial" panose="020B0604020202020204" pitchFamily="34" charset="0"/>
            <a:cs typeface="Arial" panose="020B0604020202020204" pitchFamily="34" charset="0"/>
          </a:endParaRPr>
        </a:p>
      </dgm:t>
    </dgm:pt>
    <dgm:pt modelId="{2153797A-6F5F-47A0-9B2B-A6C6720FD7E7}">
      <dgm:prSet phldrT="[Text]" custT="1">
        <dgm:style>
          <a:lnRef idx="1">
            <a:schemeClr val="accent6"/>
          </a:lnRef>
          <a:fillRef idx="3">
            <a:schemeClr val="accent6"/>
          </a:fillRef>
          <a:effectRef idx="2">
            <a:schemeClr val="accent6"/>
          </a:effectRef>
          <a:fontRef idx="minor">
            <a:schemeClr val="lt1"/>
          </a:fontRef>
        </dgm:style>
      </dgm:prSet>
      <dgm:spPr>
        <a:solidFill>
          <a:schemeClr val="accent5">
            <a:lumMod val="40000"/>
            <a:lumOff val="60000"/>
          </a:schemeClr>
        </a:solidFill>
        <a:ln>
          <a:solidFill>
            <a:schemeClr val="accent5">
              <a:lumMod val="40000"/>
              <a:lumOff val="60000"/>
            </a:schemeClr>
          </a:solidFill>
        </a:ln>
        <a:scene3d>
          <a:camera prst="orthographicFront"/>
          <a:lightRig rig="threePt" dir="t"/>
        </a:scene3d>
        <a:sp3d>
          <a:bevelT w="165100" prst="coolSlant"/>
        </a:sp3d>
      </dgm:spPr>
      <dgm:t>
        <a:bodyPr/>
        <a:lstStyle/>
        <a:p>
          <a:pPr algn="ctr"/>
          <a:r>
            <a:rPr lang="en-US" sz="2400" b="1" i="0" dirty="0">
              <a:solidFill>
                <a:srgbClr val="C00000"/>
              </a:solidFill>
              <a:latin typeface="Arial" panose="020B0604020202020204" pitchFamily="34" charset="0"/>
              <a:cs typeface="Arial" panose="020B0604020202020204" pitchFamily="34" charset="0"/>
            </a:rPr>
            <a:t>HOSPITAL</a:t>
          </a:r>
          <a:endParaRPr lang="en-US" sz="2400" b="1" i="0" baseline="30000" dirty="0">
            <a:solidFill>
              <a:srgbClr val="C00000"/>
            </a:solidFill>
            <a:latin typeface="Arial" panose="020B0604020202020204" pitchFamily="34" charset="0"/>
            <a:cs typeface="Arial" panose="020B0604020202020204" pitchFamily="34" charset="0"/>
          </a:endParaRPr>
        </a:p>
        <a:p>
          <a:pPr marL="112713" indent="-112713" algn="l"/>
          <a:r>
            <a:rPr lang="en-US" sz="2000" dirty="0">
              <a:solidFill>
                <a:schemeClr val="tx1"/>
              </a:solidFill>
              <a:latin typeface="Arial" panose="020B0604020202020204" pitchFamily="34" charset="0"/>
              <a:cs typeface="Arial" panose="020B0604020202020204" pitchFamily="34" charset="0"/>
            </a:rPr>
            <a:t>• </a:t>
          </a:r>
          <a:r>
            <a:rPr lang="en-US" sz="1800" b="0" i="0" dirty="0" err="1">
              <a:solidFill>
                <a:schemeClr val="tx1"/>
              </a:solidFill>
              <a:latin typeface="Arial" panose="020B0604020202020204" pitchFamily="34" charset="0"/>
              <a:cs typeface="Arial" panose="020B0604020202020204" pitchFamily="34" charset="0"/>
            </a:rPr>
            <a:t>Desenlaces</a:t>
          </a:r>
          <a:r>
            <a:rPr lang="en-US" sz="1800" b="0" i="0" dirty="0">
              <a:solidFill>
                <a:schemeClr val="tx1"/>
              </a:solidFill>
              <a:latin typeface="Arial" panose="020B0604020202020204" pitchFamily="34" charset="0"/>
              <a:cs typeface="Arial" panose="020B0604020202020204" pitchFamily="34" charset="0"/>
            </a:rPr>
            <a:t> </a:t>
          </a:r>
          <a:r>
            <a:rPr lang="en-US" sz="1800" b="0" i="0" dirty="0" err="1">
              <a:solidFill>
                <a:schemeClr val="tx1"/>
              </a:solidFill>
              <a:latin typeface="Arial" panose="020B0604020202020204" pitchFamily="34" charset="0"/>
              <a:cs typeface="Arial" panose="020B0604020202020204" pitchFamily="34" charset="0"/>
            </a:rPr>
            <a:t>desfavorables</a:t>
          </a:r>
          <a:r>
            <a:rPr lang="en-US" sz="1800" b="0" i="0" dirty="0">
              <a:solidFill>
                <a:schemeClr val="tx1"/>
              </a:solidFill>
              <a:latin typeface="Arial" panose="020B0604020202020204" pitchFamily="34" charset="0"/>
              <a:cs typeface="Arial" panose="020B0604020202020204" pitchFamily="34" charset="0"/>
            </a:rPr>
            <a:t> en </a:t>
          </a:r>
          <a:r>
            <a:rPr lang="en-US" sz="1800" b="0" i="0" dirty="0" err="1">
              <a:solidFill>
                <a:schemeClr val="tx1"/>
              </a:solidFill>
              <a:latin typeface="Arial" panose="020B0604020202020204" pitchFamily="34" charset="0"/>
              <a:cs typeface="Arial" panose="020B0604020202020204" pitchFamily="34" charset="0"/>
            </a:rPr>
            <a:t>malnutridos</a:t>
          </a:r>
          <a:endParaRPr lang="en-US" sz="1800" b="0" i="0" dirty="0">
            <a:solidFill>
              <a:schemeClr val="tx1"/>
            </a:solidFill>
            <a:latin typeface="Arial" panose="020B0604020202020204" pitchFamily="34" charset="0"/>
            <a:cs typeface="Arial" panose="020B0604020202020204" pitchFamily="34" charset="0"/>
          </a:endParaRPr>
        </a:p>
        <a:p>
          <a:pPr marL="112713" indent="-112713" algn="l"/>
          <a:r>
            <a:rPr lang="en-US" sz="1800" b="0" i="0" dirty="0">
              <a:solidFill>
                <a:schemeClr val="tx1"/>
              </a:solidFill>
              <a:latin typeface="Arial" panose="020B0604020202020204" pitchFamily="34" charset="0"/>
              <a:cs typeface="Arial" panose="020B0604020202020204" pitchFamily="34" charset="0"/>
            </a:rPr>
            <a:t>• </a:t>
          </a:r>
          <a:r>
            <a:rPr lang="en-US" sz="1800" b="0" i="0" dirty="0" err="1">
              <a:solidFill>
                <a:schemeClr val="tx1"/>
              </a:solidFill>
              <a:latin typeface="Arial" panose="020B0604020202020204" pitchFamily="34" charset="0"/>
              <a:cs typeface="Arial" panose="020B0604020202020204" pitchFamily="34" charset="0"/>
            </a:rPr>
            <a:t>Deterioro</a:t>
          </a:r>
          <a:r>
            <a:rPr lang="en-US" sz="1800" b="0" i="0" dirty="0">
              <a:solidFill>
                <a:schemeClr val="tx1"/>
              </a:solidFill>
              <a:latin typeface="Arial" panose="020B0604020202020204" pitchFamily="34" charset="0"/>
              <a:cs typeface="Arial" panose="020B0604020202020204" pitchFamily="34" charset="0"/>
            </a:rPr>
            <a:t> </a:t>
          </a:r>
          <a:r>
            <a:rPr lang="en-US" sz="1800" b="0" i="0" dirty="0" err="1">
              <a:solidFill>
                <a:schemeClr val="tx1"/>
              </a:solidFill>
              <a:latin typeface="Arial" panose="020B0604020202020204" pitchFamily="34" charset="0"/>
              <a:cs typeface="Arial" panose="020B0604020202020204" pitchFamily="34" charset="0"/>
            </a:rPr>
            <a:t>nuticional</a:t>
          </a:r>
          <a:r>
            <a:rPr lang="en-US" sz="1800" b="0" i="0" dirty="0">
              <a:solidFill>
                <a:schemeClr val="tx1"/>
              </a:solidFill>
              <a:latin typeface="Arial" panose="020B0604020202020204" pitchFamily="34" charset="0"/>
              <a:cs typeface="Arial" panose="020B0604020202020204" pitchFamily="34" charset="0"/>
            </a:rPr>
            <a:t> </a:t>
          </a:r>
          <a:r>
            <a:rPr lang="en-US" sz="1800" b="0" i="0" dirty="0" err="1">
              <a:solidFill>
                <a:schemeClr val="tx1"/>
              </a:solidFill>
              <a:latin typeface="Arial" panose="020B0604020202020204" pitchFamily="34" charset="0"/>
              <a:cs typeface="Arial" panose="020B0604020202020204" pitchFamily="34" charset="0"/>
            </a:rPr>
            <a:t>durante</a:t>
          </a:r>
          <a:r>
            <a:rPr lang="en-US" sz="1800" b="0" i="0" dirty="0">
              <a:solidFill>
                <a:schemeClr val="tx1"/>
              </a:solidFill>
              <a:latin typeface="Arial" panose="020B0604020202020204" pitchFamily="34" charset="0"/>
              <a:cs typeface="Arial" panose="020B0604020202020204" pitchFamily="34" charset="0"/>
            </a:rPr>
            <a:t> la estancia</a:t>
          </a:r>
        </a:p>
      </dgm:t>
    </dgm:pt>
    <dgm:pt modelId="{729FB7FE-37EA-4FFE-BBC2-509AB7D75F63}" type="parTrans" cxnId="{A28BF8FD-A3AE-49A6-8B6D-F012E3B991F2}">
      <dgm:prSet/>
      <dgm:spPr/>
      <dgm:t>
        <a:bodyPr/>
        <a:lstStyle/>
        <a:p>
          <a:endParaRPr lang="en-US"/>
        </a:p>
      </dgm:t>
    </dgm:pt>
    <dgm:pt modelId="{137E33C6-65F0-4585-BCF9-A8DE2F7F2AB2}" type="sibTrans" cxnId="{A28BF8FD-A3AE-49A6-8B6D-F012E3B991F2}">
      <dgm:prSet custT="1">
        <dgm:style>
          <a:lnRef idx="2">
            <a:schemeClr val="accent1"/>
          </a:lnRef>
          <a:fillRef idx="1">
            <a:schemeClr val="lt1"/>
          </a:fillRef>
          <a:effectRef idx="0">
            <a:schemeClr val="accent1"/>
          </a:effectRef>
          <a:fontRef idx="minor">
            <a:schemeClr val="dk1"/>
          </a:fontRef>
        </dgm:style>
      </dgm:prSet>
      <dgm:spPr/>
      <dgm:t>
        <a:bodyPr/>
        <a:lstStyle/>
        <a:p>
          <a:r>
            <a:rPr lang="en-US" sz="1800" b="1" i="0" dirty="0">
              <a:solidFill>
                <a:srgbClr val="000000"/>
              </a:solidFill>
              <a:latin typeface="Arial" panose="020B0604020202020204" pitchFamily="34" charset="0"/>
              <a:cs typeface="Arial" panose="020B0604020202020204" pitchFamily="34" charset="0"/>
            </a:rPr>
            <a:t>Alta </a:t>
          </a:r>
          <a:r>
            <a:rPr lang="en-US" sz="1800" b="1" i="0" dirty="0" err="1">
              <a:solidFill>
                <a:srgbClr val="000000"/>
              </a:solidFill>
              <a:latin typeface="Arial" panose="020B0604020202020204" pitchFamily="34" charset="0"/>
              <a:cs typeface="Arial" panose="020B0604020202020204" pitchFamily="34" charset="0"/>
            </a:rPr>
            <a:t>hospitalaria</a:t>
          </a:r>
          <a:endParaRPr lang="en-US" sz="1800" b="1" i="0" dirty="0">
            <a:solidFill>
              <a:srgbClr val="000000"/>
            </a:solidFill>
            <a:latin typeface="Arial" panose="020B0604020202020204" pitchFamily="34" charset="0"/>
            <a:cs typeface="Arial" panose="020B0604020202020204" pitchFamily="34" charset="0"/>
          </a:endParaRPr>
        </a:p>
      </dgm:t>
    </dgm:pt>
    <dgm:pt modelId="{758C20B5-55E9-4D21-882E-1093093F56A8}" type="pres">
      <dgm:prSet presAssocID="{382E103D-3973-4172-99D4-55FCDDE4DCBB}" presName="cycle" presStyleCnt="0">
        <dgm:presLayoutVars>
          <dgm:dir/>
          <dgm:resizeHandles val="exact"/>
        </dgm:presLayoutVars>
      </dgm:prSet>
      <dgm:spPr/>
    </dgm:pt>
    <dgm:pt modelId="{50EBD19C-4B8E-41E2-922B-A395F58BAA82}" type="pres">
      <dgm:prSet presAssocID="{F398139A-85EF-46A1-BBF6-F6DE8AD5F2DD}" presName="node" presStyleLbl="node1" presStyleIdx="0" presStyleCnt="2">
        <dgm:presLayoutVars>
          <dgm:bulletEnabled val="1"/>
        </dgm:presLayoutVars>
      </dgm:prSet>
      <dgm:spPr/>
    </dgm:pt>
    <dgm:pt modelId="{63DD1EC7-C17A-4E79-9A8A-D1C1CC157498}" type="pres">
      <dgm:prSet presAssocID="{A6168AFA-744A-4239-A1A2-DF708A0AB65D}" presName="sibTrans" presStyleLbl="sibTrans2D1" presStyleIdx="0" presStyleCnt="2" custScaleX="87109" custScaleY="84452" custLinFactNeighborX="-3443" custLinFactNeighborY="12402"/>
      <dgm:spPr/>
    </dgm:pt>
    <dgm:pt modelId="{23870266-C1B9-4105-B546-BC2D23D1CE49}" type="pres">
      <dgm:prSet presAssocID="{A6168AFA-744A-4239-A1A2-DF708A0AB65D}" presName="connectorText" presStyleLbl="sibTrans2D1" presStyleIdx="0" presStyleCnt="2"/>
      <dgm:spPr/>
    </dgm:pt>
    <dgm:pt modelId="{F3B25D02-6249-4549-8C68-9EC6493F250E}" type="pres">
      <dgm:prSet presAssocID="{2153797A-6F5F-47A0-9B2B-A6C6720FD7E7}" presName="node" presStyleLbl="node1" presStyleIdx="1" presStyleCnt="2">
        <dgm:presLayoutVars>
          <dgm:bulletEnabled val="1"/>
        </dgm:presLayoutVars>
      </dgm:prSet>
      <dgm:spPr/>
    </dgm:pt>
    <dgm:pt modelId="{AE225AFF-C4EF-4FFE-BE07-4223F88736F2}" type="pres">
      <dgm:prSet presAssocID="{137E33C6-65F0-4585-BCF9-A8DE2F7F2AB2}" presName="sibTrans" presStyleLbl="sibTrans2D1" presStyleIdx="1" presStyleCnt="2" custLinFactNeighborX="-11823" custLinFactNeighborY="-18328"/>
      <dgm:spPr/>
    </dgm:pt>
    <dgm:pt modelId="{784C79AE-5E64-4505-93B3-5225A2C0E2E0}" type="pres">
      <dgm:prSet presAssocID="{137E33C6-65F0-4585-BCF9-A8DE2F7F2AB2}" presName="connectorText" presStyleLbl="sibTrans2D1" presStyleIdx="1" presStyleCnt="2"/>
      <dgm:spPr/>
    </dgm:pt>
  </dgm:ptLst>
  <dgm:cxnLst>
    <dgm:cxn modelId="{44669D01-DA5E-4B32-B7E2-BDF3DA748F89}" type="presOf" srcId="{2153797A-6F5F-47A0-9B2B-A6C6720FD7E7}" destId="{F3B25D02-6249-4549-8C68-9EC6493F250E}" srcOrd="0" destOrd="0" presId="urn:microsoft.com/office/officeart/2005/8/layout/cycle2"/>
    <dgm:cxn modelId="{D51F1F0F-6B10-4143-B83A-29A369102070}" type="presOf" srcId="{137E33C6-65F0-4585-BCF9-A8DE2F7F2AB2}" destId="{784C79AE-5E64-4505-93B3-5225A2C0E2E0}" srcOrd="1" destOrd="0" presId="urn:microsoft.com/office/officeart/2005/8/layout/cycle2"/>
    <dgm:cxn modelId="{54D63658-5021-4CA4-8F85-1E70D3BB8334}" type="presOf" srcId="{A6168AFA-744A-4239-A1A2-DF708A0AB65D}" destId="{63DD1EC7-C17A-4E79-9A8A-D1C1CC157498}" srcOrd="0" destOrd="0" presId="urn:microsoft.com/office/officeart/2005/8/layout/cycle2"/>
    <dgm:cxn modelId="{B0BDB174-FD7F-4E44-8032-113136AE9117}" type="presOf" srcId="{137E33C6-65F0-4585-BCF9-A8DE2F7F2AB2}" destId="{AE225AFF-C4EF-4FFE-BE07-4223F88736F2}" srcOrd="0" destOrd="0" presId="urn:microsoft.com/office/officeart/2005/8/layout/cycle2"/>
    <dgm:cxn modelId="{AEFB667C-75A0-4E33-A40A-43702588BF47}" srcId="{382E103D-3973-4172-99D4-55FCDDE4DCBB}" destId="{F398139A-85EF-46A1-BBF6-F6DE8AD5F2DD}" srcOrd="0" destOrd="0" parTransId="{0259D063-B954-408D-9CFB-7BD39F0D166A}" sibTransId="{A6168AFA-744A-4239-A1A2-DF708A0AB65D}"/>
    <dgm:cxn modelId="{5555BE7C-8633-4208-91FC-D9C33CFA7030}" type="presOf" srcId="{A6168AFA-744A-4239-A1A2-DF708A0AB65D}" destId="{23870266-C1B9-4105-B546-BC2D23D1CE49}" srcOrd="1" destOrd="0" presId="urn:microsoft.com/office/officeart/2005/8/layout/cycle2"/>
    <dgm:cxn modelId="{E3A233C2-C20A-4722-84DE-3884AC656693}" type="presOf" srcId="{F398139A-85EF-46A1-BBF6-F6DE8AD5F2DD}" destId="{50EBD19C-4B8E-41E2-922B-A395F58BAA82}" srcOrd="0" destOrd="0" presId="urn:microsoft.com/office/officeart/2005/8/layout/cycle2"/>
    <dgm:cxn modelId="{A28BF8FD-A3AE-49A6-8B6D-F012E3B991F2}" srcId="{382E103D-3973-4172-99D4-55FCDDE4DCBB}" destId="{2153797A-6F5F-47A0-9B2B-A6C6720FD7E7}" srcOrd="1" destOrd="0" parTransId="{729FB7FE-37EA-4FFE-BBC2-509AB7D75F63}" sibTransId="{137E33C6-65F0-4585-BCF9-A8DE2F7F2AB2}"/>
    <dgm:cxn modelId="{CC03E3FE-03CA-4467-B3DE-031D6BB9C39D}" type="presOf" srcId="{382E103D-3973-4172-99D4-55FCDDE4DCBB}" destId="{758C20B5-55E9-4D21-882E-1093093F56A8}" srcOrd="0" destOrd="0" presId="urn:microsoft.com/office/officeart/2005/8/layout/cycle2"/>
    <dgm:cxn modelId="{D329FDDD-E7DD-4EBC-A500-B2395311E9FC}" type="presParOf" srcId="{758C20B5-55E9-4D21-882E-1093093F56A8}" destId="{50EBD19C-4B8E-41E2-922B-A395F58BAA82}" srcOrd="0" destOrd="0" presId="urn:microsoft.com/office/officeart/2005/8/layout/cycle2"/>
    <dgm:cxn modelId="{B93AC11D-8E14-4ED6-866B-F36DC3B4F822}" type="presParOf" srcId="{758C20B5-55E9-4D21-882E-1093093F56A8}" destId="{63DD1EC7-C17A-4E79-9A8A-D1C1CC157498}" srcOrd="1" destOrd="0" presId="urn:microsoft.com/office/officeart/2005/8/layout/cycle2"/>
    <dgm:cxn modelId="{DFD4EAE9-B30C-42FF-B5A2-D424BD139CB3}" type="presParOf" srcId="{63DD1EC7-C17A-4E79-9A8A-D1C1CC157498}" destId="{23870266-C1B9-4105-B546-BC2D23D1CE49}" srcOrd="0" destOrd="0" presId="urn:microsoft.com/office/officeart/2005/8/layout/cycle2"/>
    <dgm:cxn modelId="{0311A604-B147-438B-8576-05569F02002E}" type="presParOf" srcId="{758C20B5-55E9-4D21-882E-1093093F56A8}" destId="{F3B25D02-6249-4549-8C68-9EC6493F250E}" srcOrd="2" destOrd="0" presId="urn:microsoft.com/office/officeart/2005/8/layout/cycle2"/>
    <dgm:cxn modelId="{44AE0DE6-1BB2-4DF2-9410-FABC1F0AC3FE}" type="presParOf" srcId="{758C20B5-55E9-4D21-882E-1093093F56A8}" destId="{AE225AFF-C4EF-4FFE-BE07-4223F88736F2}" srcOrd="3" destOrd="0" presId="urn:microsoft.com/office/officeart/2005/8/layout/cycle2"/>
    <dgm:cxn modelId="{9C937AAF-3052-47B8-90C3-D51855B9A1A0}" type="presParOf" srcId="{AE225AFF-C4EF-4FFE-BE07-4223F88736F2}" destId="{784C79AE-5E64-4505-93B3-5225A2C0E2E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819843-FC7B-4645-B999-F5AE070FAC23}">
      <dsp:nvSpPr>
        <dsp:cNvPr id="0" name=""/>
        <dsp:cNvSpPr/>
      </dsp:nvSpPr>
      <dsp:spPr>
        <a:xfrm rot="4396374">
          <a:off x="1311567" y="985298"/>
          <a:ext cx="4274380" cy="2980847"/>
        </a:xfrm>
        <a:prstGeom prst="swooshArrow">
          <a:avLst>
            <a:gd name="adj1" fmla="val 16310"/>
            <a:gd name="adj2" fmla="val 3137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sp>
    <dsp:sp modelId="{B63C081C-C9B6-41F9-8E89-DCADFE5B6B52}">
      <dsp:nvSpPr>
        <dsp:cNvPr id="0" name=""/>
        <dsp:cNvSpPr/>
      </dsp:nvSpPr>
      <dsp:spPr>
        <a:xfrm>
          <a:off x="2768429" y="1279453"/>
          <a:ext cx="107941" cy="107941"/>
        </a:xfrm>
        <a:prstGeom prst="ellipse">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21640D-DF6A-4A08-A977-5A45FF537531}">
      <dsp:nvSpPr>
        <dsp:cNvPr id="0" name=""/>
        <dsp:cNvSpPr/>
      </dsp:nvSpPr>
      <dsp:spPr>
        <a:xfrm>
          <a:off x="3285855" y="1641404"/>
          <a:ext cx="107941" cy="107941"/>
        </a:xfrm>
        <a:prstGeom prst="ellipse">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3FC36A-F6D9-4967-AC0A-7B0F65F7CF9A}">
      <dsp:nvSpPr>
        <dsp:cNvPr id="0" name=""/>
        <dsp:cNvSpPr/>
      </dsp:nvSpPr>
      <dsp:spPr>
        <a:xfrm>
          <a:off x="3721582" y="2063267"/>
          <a:ext cx="107941" cy="107941"/>
        </a:xfrm>
        <a:prstGeom prst="ellipse">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B190C1-C6D1-458B-93D8-174C2ADEC133}">
      <dsp:nvSpPr>
        <dsp:cNvPr id="0" name=""/>
        <dsp:cNvSpPr/>
      </dsp:nvSpPr>
      <dsp:spPr>
        <a:xfrm>
          <a:off x="102953" y="51201"/>
          <a:ext cx="2675510" cy="792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 tIns="24130" rIns="24130" bIns="24130" numCol="1" spcCol="1270" anchor="b" anchorCtr="0">
          <a:noAutofit/>
        </a:bodyPr>
        <a:lstStyle/>
        <a:p>
          <a:pPr marL="0" lvl="0" indent="0" algn="ctr" defTabSz="844550">
            <a:lnSpc>
              <a:spcPct val="90000"/>
            </a:lnSpc>
            <a:spcBef>
              <a:spcPct val="0"/>
            </a:spcBef>
            <a:spcAft>
              <a:spcPct val="35000"/>
            </a:spcAft>
            <a:buNone/>
          </a:pPr>
          <a:r>
            <a:rPr lang="en-US" sz="1900" kern="1200" dirty="0" err="1">
              <a:latin typeface="Arial" panose="020B0604020202020204" pitchFamily="34" charset="0"/>
              <a:cs typeface="Arial" panose="020B0604020202020204" pitchFamily="34" charset="0"/>
            </a:rPr>
            <a:t>Edad</a:t>
          </a:r>
          <a:r>
            <a:rPr lang="en-US" sz="1900" kern="1200" dirty="0">
              <a:latin typeface="Arial" panose="020B0604020202020204" pitchFamily="34" charset="0"/>
              <a:cs typeface="Arial" panose="020B0604020202020204" pitchFamily="34" charset="0"/>
            </a:rPr>
            <a:t> </a:t>
          </a:r>
          <a:r>
            <a:rPr lang="en-US" sz="1900" kern="1200" dirty="0" err="1">
              <a:latin typeface="Arial" panose="020B0604020202020204" pitchFamily="34" charset="0"/>
              <a:cs typeface="Arial" panose="020B0604020202020204" pitchFamily="34" charset="0"/>
            </a:rPr>
            <a:t>por</a:t>
          </a:r>
          <a:r>
            <a:rPr lang="en-US" sz="1900" kern="1200" dirty="0">
              <a:latin typeface="Arial" panose="020B0604020202020204" pitchFamily="34" charset="0"/>
              <a:cs typeface="Arial" panose="020B0604020202020204" pitchFamily="34" charset="0"/>
            </a:rPr>
            <a:t> </a:t>
          </a:r>
          <a:r>
            <a:rPr lang="en-US" sz="1900" kern="1200" dirty="0" err="1">
              <a:latin typeface="Arial" panose="020B0604020202020204" pitchFamily="34" charset="0"/>
              <a:cs typeface="Arial" panose="020B0604020202020204" pitchFamily="34" charset="0"/>
            </a:rPr>
            <a:t>encima</a:t>
          </a:r>
          <a:r>
            <a:rPr lang="en-US" sz="1900" kern="1200" dirty="0">
              <a:latin typeface="Arial" panose="020B0604020202020204" pitchFamily="34" charset="0"/>
              <a:cs typeface="Arial" panose="020B0604020202020204" pitchFamily="34" charset="0"/>
            </a:rPr>
            <a:t> de 50 </a:t>
          </a:r>
          <a:r>
            <a:rPr lang="en-US" sz="1900" kern="1200" dirty="0" err="1">
              <a:latin typeface="Arial" panose="020B0604020202020204" pitchFamily="34" charset="0"/>
              <a:cs typeface="Arial" panose="020B0604020202020204" pitchFamily="34" charset="0"/>
            </a:rPr>
            <a:t>años</a:t>
          </a:r>
          <a:endParaRPr lang="en-US" sz="1900" kern="1200" dirty="0">
            <a:latin typeface="Arial" panose="020B0604020202020204" pitchFamily="34" charset="0"/>
            <a:cs typeface="Arial" panose="020B0604020202020204" pitchFamily="34" charset="0"/>
          </a:endParaRPr>
        </a:p>
      </dsp:txBody>
      <dsp:txXfrm>
        <a:off x="102953" y="51201"/>
        <a:ext cx="2675510" cy="792231"/>
      </dsp:txXfrm>
    </dsp:sp>
    <dsp:sp modelId="{C0622EBD-058A-4F23-AF4D-BC31F877F562}">
      <dsp:nvSpPr>
        <dsp:cNvPr id="0" name=""/>
        <dsp:cNvSpPr/>
      </dsp:nvSpPr>
      <dsp:spPr>
        <a:xfrm>
          <a:off x="3421525" y="937308"/>
          <a:ext cx="3050090" cy="792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l" defTabSz="844550">
            <a:lnSpc>
              <a:spcPct val="90000"/>
            </a:lnSpc>
            <a:spcBef>
              <a:spcPct val="0"/>
            </a:spcBef>
            <a:spcAft>
              <a:spcPct val="35000"/>
            </a:spcAft>
            <a:buNone/>
          </a:pPr>
          <a:r>
            <a:rPr lang="en-US" sz="1900" kern="1200" dirty="0" err="1">
              <a:latin typeface="Arial" panose="020B0604020202020204" pitchFamily="34" charset="0"/>
              <a:cs typeface="Arial" panose="020B0604020202020204" pitchFamily="34" charset="0"/>
            </a:rPr>
            <a:t>Inadecuada</a:t>
          </a:r>
          <a:r>
            <a:rPr lang="en-US" sz="1900" kern="1200" dirty="0">
              <a:latin typeface="Arial" panose="020B0604020202020204" pitchFamily="34" charset="0"/>
              <a:cs typeface="Arial" panose="020B0604020202020204" pitchFamily="34" charset="0"/>
            </a:rPr>
            <a:t> </a:t>
          </a:r>
          <a:r>
            <a:rPr lang="en-US" sz="1900" kern="1200" dirty="0" err="1">
              <a:latin typeface="Arial" panose="020B0604020202020204" pitchFamily="34" charset="0"/>
              <a:cs typeface="Arial" panose="020B0604020202020204" pitchFamily="34" charset="0"/>
            </a:rPr>
            <a:t>ingesta</a:t>
          </a:r>
          <a:r>
            <a:rPr lang="en-US" sz="1900" kern="1200" dirty="0">
              <a:latin typeface="Arial" panose="020B0604020202020204" pitchFamily="34" charset="0"/>
              <a:cs typeface="Arial" panose="020B0604020202020204" pitchFamily="34" charset="0"/>
            </a:rPr>
            <a:t> de </a:t>
          </a:r>
          <a:r>
            <a:rPr lang="en-US" sz="1900" kern="1200" dirty="0" err="1">
              <a:latin typeface="Arial" panose="020B0604020202020204" pitchFamily="34" charset="0"/>
              <a:cs typeface="Arial" panose="020B0604020202020204" pitchFamily="34" charset="0"/>
            </a:rPr>
            <a:t>nutrientes</a:t>
          </a:r>
          <a:endParaRPr lang="en-US" sz="1900" kern="1200" dirty="0">
            <a:latin typeface="Arial" panose="020B0604020202020204" pitchFamily="34" charset="0"/>
            <a:cs typeface="Arial" panose="020B0604020202020204" pitchFamily="34" charset="0"/>
          </a:endParaRPr>
        </a:p>
      </dsp:txBody>
      <dsp:txXfrm>
        <a:off x="3421525" y="937308"/>
        <a:ext cx="3050090" cy="792231"/>
      </dsp:txXfrm>
    </dsp:sp>
    <dsp:sp modelId="{D4EC186D-FC2C-4348-BED0-C6A14CF1A3C2}">
      <dsp:nvSpPr>
        <dsp:cNvPr id="0" name=""/>
        <dsp:cNvSpPr/>
      </dsp:nvSpPr>
      <dsp:spPr>
        <a:xfrm>
          <a:off x="447358" y="1049341"/>
          <a:ext cx="2190586" cy="792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r" defTabSz="844550">
            <a:lnSpc>
              <a:spcPct val="90000"/>
            </a:lnSpc>
            <a:spcBef>
              <a:spcPct val="0"/>
            </a:spcBef>
            <a:spcAft>
              <a:spcPct val="35000"/>
            </a:spcAft>
            <a:buNone/>
          </a:pPr>
          <a:r>
            <a:rPr lang="en-US" sz="1900" kern="1200" dirty="0" err="1">
              <a:latin typeface="Arial" panose="020B0604020202020204" pitchFamily="34" charset="0"/>
              <a:cs typeface="Arial" panose="020B0604020202020204" pitchFamily="34" charset="0"/>
            </a:rPr>
            <a:t>Comorbilidades</a:t>
          </a:r>
          <a:r>
            <a:rPr lang="en-US" sz="1900" kern="1200" dirty="0">
              <a:latin typeface="Arial" panose="020B0604020202020204" pitchFamily="34" charset="0"/>
              <a:cs typeface="Arial" panose="020B0604020202020204" pitchFamily="34" charset="0"/>
            </a:rPr>
            <a:t> </a:t>
          </a:r>
        </a:p>
      </dsp:txBody>
      <dsp:txXfrm>
        <a:off x="447358" y="1049341"/>
        <a:ext cx="2190586" cy="792231"/>
      </dsp:txXfrm>
    </dsp:sp>
    <dsp:sp modelId="{533BF5F4-8C0D-4057-8489-826F7E9F9A68}">
      <dsp:nvSpPr>
        <dsp:cNvPr id="0" name=""/>
        <dsp:cNvSpPr/>
      </dsp:nvSpPr>
      <dsp:spPr>
        <a:xfrm>
          <a:off x="4098486" y="2529693"/>
          <a:ext cx="107941" cy="107941"/>
        </a:xfrm>
        <a:prstGeom prst="ellipse">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EF555E-AC71-487D-A6E8-C3031A1F34AA}">
      <dsp:nvSpPr>
        <dsp:cNvPr id="0" name=""/>
        <dsp:cNvSpPr/>
      </dsp:nvSpPr>
      <dsp:spPr>
        <a:xfrm>
          <a:off x="4077654" y="1653948"/>
          <a:ext cx="3042236" cy="792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l" defTabSz="844550">
            <a:lnSpc>
              <a:spcPct val="90000"/>
            </a:lnSpc>
            <a:spcBef>
              <a:spcPct val="0"/>
            </a:spcBef>
            <a:spcAft>
              <a:spcPct val="35000"/>
            </a:spcAft>
            <a:buNone/>
          </a:pPr>
          <a:r>
            <a:rPr lang="en-US" sz="1900" b="1" kern="1200" dirty="0" err="1">
              <a:solidFill>
                <a:srgbClr val="7030A0"/>
              </a:solidFill>
              <a:latin typeface="Arial" panose="020B0604020202020204" pitchFamily="34" charset="0"/>
              <a:cs typeface="Arial" panose="020B0604020202020204" pitchFamily="34" charset="0"/>
            </a:rPr>
            <a:t>Desnutrición</a:t>
          </a:r>
          <a:endParaRPr lang="en-US" sz="1900" b="1" kern="1200" dirty="0">
            <a:solidFill>
              <a:srgbClr val="7030A0"/>
            </a:solidFill>
            <a:latin typeface="Arial" panose="020B0604020202020204" pitchFamily="34" charset="0"/>
            <a:cs typeface="Arial" panose="020B0604020202020204" pitchFamily="34" charset="0"/>
          </a:endParaRPr>
        </a:p>
      </dsp:txBody>
      <dsp:txXfrm>
        <a:off x="4077654" y="1653948"/>
        <a:ext cx="3042236" cy="792231"/>
      </dsp:txXfrm>
    </dsp:sp>
    <dsp:sp modelId="{6B5D3505-1FBF-47B1-882E-D068FCA589D1}">
      <dsp:nvSpPr>
        <dsp:cNvPr id="0" name=""/>
        <dsp:cNvSpPr/>
      </dsp:nvSpPr>
      <dsp:spPr>
        <a:xfrm>
          <a:off x="1025025" y="2187548"/>
          <a:ext cx="2723294" cy="792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r" defTabSz="844550">
            <a:lnSpc>
              <a:spcPct val="90000"/>
            </a:lnSpc>
            <a:spcBef>
              <a:spcPct val="0"/>
            </a:spcBef>
            <a:spcAft>
              <a:spcPct val="35000"/>
            </a:spcAft>
            <a:buNone/>
          </a:pPr>
          <a:endParaRPr lang="en-US" sz="1900" b="1" kern="1200" dirty="0">
            <a:latin typeface="Arial" panose="020B0604020202020204" pitchFamily="34" charset="0"/>
            <a:cs typeface="Arial" panose="020B0604020202020204" pitchFamily="34" charset="0"/>
          </a:endParaRPr>
        </a:p>
      </dsp:txBody>
      <dsp:txXfrm>
        <a:off x="1025025" y="2187548"/>
        <a:ext cx="2723294" cy="792231"/>
      </dsp:txXfrm>
    </dsp:sp>
    <dsp:sp modelId="{964E6E52-8020-453D-8FBB-24DFD9737B57}">
      <dsp:nvSpPr>
        <dsp:cNvPr id="0" name=""/>
        <dsp:cNvSpPr/>
      </dsp:nvSpPr>
      <dsp:spPr>
        <a:xfrm>
          <a:off x="4402406" y="3005527"/>
          <a:ext cx="107941" cy="107941"/>
        </a:xfrm>
        <a:prstGeom prst="ellipse">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EE2BAC-715C-48B9-881C-390C097A2746}">
      <dsp:nvSpPr>
        <dsp:cNvPr id="0" name=""/>
        <dsp:cNvSpPr/>
      </dsp:nvSpPr>
      <dsp:spPr>
        <a:xfrm>
          <a:off x="3911267" y="4065425"/>
          <a:ext cx="2519651" cy="792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l" defTabSz="800100">
            <a:lnSpc>
              <a:spcPct val="90000"/>
            </a:lnSpc>
            <a:spcBef>
              <a:spcPct val="0"/>
            </a:spcBef>
            <a:spcAft>
              <a:spcPct val="35000"/>
            </a:spcAft>
            <a:buNone/>
          </a:pPr>
          <a:r>
            <a:rPr lang="en-US" sz="1800" b="1" kern="1200" dirty="0" err="1">
              <a:solidFill>
                <a:schemeClr val="bg2">
                  <a:lumMod val="50000"/>
                </a:schemeClr>
              </a:solidFill>
              <a:latin typeface="Arial" panose="020B0604020202020204" pitchFamily="34" charset="0"/>
              <a:cs typeface="Arial" panose="020B0604020202020204" pitchFamily="34" charset="0"/>
            </a:rPr>
            <a:t>Salud</a:t>
          </a:r>
          <a:r>
            <a:rPr lang="en-US" sz="1800" b="1" kern="1200" dirty="0">
              <a:solidFill>
                <a:schemeClr val="bg2">
                  <a:lumMod val="50000"/>
                </a:schemeClr>
              </a:solidFill>
              <a:latin typeface="Arial" panose="020B0604020202020204" pitchFamily="34" charset="0"/>
              <a:cs typeface="Arial" panose="020B0604020202020204" pitchFamily="34" charset="0"/>
            </a:rPr>
            <a:t> Calidad de Vida</a:t>
          </a:r>
        </a:p>
      </dsp:txBody>
      <dsp:txXfrm>
        <a:off x="3911267" y="4065425"/>
        <a:ext cx="2519651" cy="792231"/>
      </dsp:txXfrm>
    </dsp:sp>
    <dsp:sp modelId="{A6234FCB-4E86-4DEA-81FC-8C9930E6B8B2}">
      <dsp:nvSpPr>
        <dsp:cNvPr id="0" name=""/>
        <dsp:cNvSpPr/>
      </dsp:nvSpPr>
      <dsp:spPr>
        <a:xfrm>
          <a:off x="1304299" y="2580277"/>
          <a:ext cx="2723294" cy="554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0" lvl="0" indent="0" algn="ctr" defTabSz="800100">
            <a:lnSpc>
              <a:spcPct val="90000"/>
            </a:lnSpc>
            <a:spcBef>
              <a:spcPct val="0"/>
            </a:spcBef>
            <a:spcAft>
              <a:spcPct val="35000"/>
            </a:spcAft>
            <a:buNone/>
          </a:pPr>
          <a:r>
            <a:rPr lang="en-US" sz="1800" b="1" kern="1200" dirty="0" err="1">
              <a:solidFill>
                <a:srgbClr val="7030A0"/>
              </a:solidFill>
              <a:latin typeface="Arial" panose="020B0604020202020204" pitchFamily="34" charset="0"/>
              <a:cs typeface="Arial" panose="020B0604020202020204" pitchFamily="34" charset="0"/>
            </a:rPr>
            <a:t>Pérdida</a:t>
          </a:r>
          <a:r>
            <a:rPr lang="en-US" sz="1800" b="1" kern="1200" dirty="0">
              <a:solidFill>
                <a:srgbClr val="7030A0"/>
              </a:solidFill>
              <a:latin typeface="Arial" panose="020B0604020202020204" pitchFamily="34" charset="0"/>
              <a:cs typeface="Arial" panose="020B0604020202020204" pitchFamily="34" charset="0"/>
            </a:rPr>
            <a:t> de </a:t>
          </a:r>
          <a:r>
            <a:rPr lang="en-US" sz="1800" b="1" kern="1200" dirty="0" err="1">
              <a:solidFill>
                <a:srgbClr val="7030A0"/>
              </a:solidFill>
              <a:latin typeface="Arial" panose="020B0604020202020204" pitchFamily="34" charset="0"/>
              <a:cs typeface="Arial" panose="020B0604020202020204" pitchFamily="34" charset="0"/>
            </a:rPr>
            <a:t>fuerza</a:t>
          </a:r>
          <a:r>
            <a:rPr lang="en-US" sz="1800" b="1" kern="1200" dirty="0">
              <a:solidFill>
                <a:srgbClr val="7030A0"/>
              </a:solidFill>
              <a:latin typeface="Arial" panose="020B0604020202020204" pitchFamily="34" charset="0"/>
              <a:cs typeface="Arial" panose="020B0604020202020204" pitchFamily="34" charset="0"/>
            </a:rPr>
            <a:t> y de </a:t>
          </a:r>
          <a:r>
            <a:rPr lang="en-US" sz="1800" b="1" kern="1200" dirty="0" err="1">
              <a:solidFill>
                <a:srgbClr val="7030A0"/>
              </a:solidFill>
              <a:latin typeface="Arial" panose="020B0604020202020204" pitchFamily="34" charset="0"/>
              <a:cs typeface="Arial" panose="020B0604020202020204" pitchFamily="34" charset="0"/>
            </a:rPr>
            <a:t>funcionalidad</a:t>
          </a:r>
          <a:endParaRPr lang="en-US" sz="1800" b="1" kern="1200" dirty="0">
            <a:solidFill>
              <a:srgbClr val="7030A0"/>
            </a:solidFill>
            <a:latin typeface="Arial" panose="020B0604020202020204" pitchFamily="34" charset="0"/>
            <a:cs typeface="Arial" panose="020B0604020202020204" pitchFamily="34" charset="0"/>
          </a:endParaRPr>
        </a:p>
      </dsp:txBody>
      <dsp:txXfrm>
        <a:off x="1304299" y="2580277"/>
        <a:ext cx="2723294" cy="5540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BD19C-4B8E-41E2-922B-A395F58BAA82}">
      <dsp:nvSpPr>
        <dsp:cNvPr id="0" name=""/>
        <dsp:cNvSpPr/>
      </dsp:nvSpPr>
      <dsp:spPr>
        <a:xfrm>
          <a:off x="1053" y="642833"/>
          <a:ext cx="3105039" cy="3105039"/>
        </a:xfrm>
        <a:prstGeom prst="ellipse">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a:scene3d>
          <a:camera prst="orthographicFront"/>
          <a:lightRig rig="threePt" dir="t"/>
        </a:scene3d>
        <a:sp3d>
          <a:bevelT w="165100" prst="coolSlant"/>
        </a:sp3d>
      </dsp:spPr>
      <dsp:style>
        <a:lnRef idx="1">
          <a:schemeClr val="accent3"/>
        </a:lnRef>
        <a:fillRef idx="2">
          <a:schemeClr val="accent3"/>
        </a:fillRef>
        <a:effectRef idx="1">
          <a:schemeClr val="accent3"/>
        </a:effectRef>
        <a:fontRef idx="minor">
          <a:schemeClr val="dk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buNone/>
          </a:pPr>
          <a:r>
            <a:rPr lang="en-US" sz="2400" b="1" i="0" kern="1200" dirty="0">
              <a:solidFill>
                <a:srgbClr val="C00000"/>
              </a:solidFill>
              <a:latin typeface="Arial" panose="020B0604020202020204" pitchFamily="34" charset="0"/>
              <a:cs typeface="Arial" panose="020B0604020202020204" pitchFamily="34" charset="0"/>
            </a:rPr>
            <a:t>COMUNIDAD</a:t>
          </a:r>
          <a:endParaRPr lang="en-US" sz="2400" b="1" i="0" kern="1200" baseline="30000" dirty="0">
            <a:solidFill>
              <a:srgbClr val="C00000"/>
            </a:solidFill>
            <a:latin typeface="Arial" panose="020B0604020202020204" pitchFamily="34" charset="0"/>
            <a:cs typeface="Arial" panose="020B0604020202020204" pitchFamily="34" charset="0"/>
          </a:endParaRPr>
        </a:p>
        <a:p>
          <a:pPr marL="112713" lvl="0" indent="-112713" algn="l" defTabSz="10668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a:t>
          </a:r>
          <a:r>
            <a:rPr lang="en-US" sz="2000" kern="1200" dirty="0">
              <a:latin typeface="Arial" panose="020B0604020202020204" pitchFamily="34" charset="0"/>
              <a:cs typeface="Arial" panose="020B0604020202020204" pitchFamily="34" charset="0"/>
            </a:rPr>
            <a:t> </a:t>
          </a:r>
          <a:r>
            <a:rPr lang="en-US" sz="1800" b="0" i="0" kern="1200" dirty="0" err="1">
              <a:solidFill>
                <a:schemeClr val="tx1"/>
              </a:solidFill>
              <a:latin typeface="Arial" panose="020B0604020202020204" pitchFamily="34" charset="0"/>
              <a:cs typeface="Arial" panose="020B0604020202020204" pitchFamily="34" charset="0"/>
            </a:rPr>
            <a:t>Malnutridos</a:t>
          </a:r>
          <a:r>
            <a:rPr lang="en-US" sz="1800" b="0" i="0" kern="1200" dirty="0">
              <a:solidFill>
                <a:schemeClr val="tx1"/>
              </a:solidFill>
              <a:latin typeface="Arial" panose="020B0604020202020204" pitchFamily="34" charset="0"/>
              <a:cs typeface="Arial" panose="020B0604020202020204" pitchFamily="34" charset="0"/>
            </a:rPr>
            <a:t> con mayor </a:t>
          </a:r>
          <a:r>
            <a:rPr lang="en-US" sz="1800" b="0" i="0" kern="1200" dirty="0" err="1">
              <a:solidFill>
                <a:schemeClr val="tx1"/>
              </a:solidFill>
              <a:latin typeface="Arial" panose="020B0604020202020204" pitchFamily="34" charset="0"/>
              <a:cs typeface="Arial" panose="020B0604020202020204" pitchFamily="34" charset="0"/>
            </a:rPr>
            <a:t>riesgo</a:t>
          </a:r>
          <a:r>
            <a:rPr lang="en-US" sz="1800" b="0" i="0" kern="1200" dirty="0">
              <a:solidFill>
                <a:schemeClr val="tx1"/>
              </a:solidFill>
              <a:latin typeface="Arial" panose="020B0604020202020204" pitchFamily="34" charset="0"/>
              <a:cs typeface="Arial" panose="020B0604020202020204" pitchFamily="34" charset="0"/>
            </a:rPr>
            <a:t> de </a:t>
          </a:r>
          <a:r>
            <a:rPr lang="en-US" sz="1800" b="0" i="0" kern="1200" dirty="0" err="1">
              <a:solidFill>
                <a:schemeClr val="tx1"/>
              </a:solidFill>
              <a:latin typeface="Arial" panose="020B0604020202020204" pitchFamily="34" charset="0"/>
              <a:cs typeface="Arial" panose="020B0604020202020204" pitchFamily="34" charset="0"/>
            </a:rPr>
            <a:t>enfermar</a:t>
          </a:r>
          <a:endParaRPr lang="en-US" sz="1800" b="0" i="0" kern="1200" dirty="0">
            <a:solidFill>
              <a:schemeClr val="tx1"/>
            </a:solidFill>
            <a:latin typeface="Arial" panose="020B0604020202020204" pitchFamily="34" charset="0"/>
            <a:cs typeface="Arial" panose="020B0604020202020204" pitchFamily="34" charset="0"/>
          </a:endParaRPr>
        </a:p>
        <a:p>
          <a:pPr marL="112713" lvl="0" indent="-112713" algn="l" defTabSz="1066800">
            <a:lnSpc>
              <a:spcPct val="90000"/>
            </a:lnSpc>
            <a:spcBef>
              <a:spcPct val="0"/>
            </a:spcBef>
            <a:spcAft>
              <a:spcPct val="35000"/>
            </a:spcAft>
            <a:buNone/>
          </a:pPr>
          <a:r>
            <a:rPr lang="en-US" sz="1800" b="0" i="0" kern="1200" dirty="0">
              <a:solidFill>
                <a:schemeClr val="tx1"/>
              </a:solidFill>
              <a:latin typeface="Arial" panose="020B0604020202020204" pitchFamily="34" charset="0"/>
              <a:cs typeface="Arial" panose="020B0604020202020204" pitchFamily="34" charset="0"/>
            </a:rPr>
            <a:t>• </a:t>
          </a:r>
          <a:r>
            <a:rPr lang="en-US" sz="1800" b="0" i="0" kern="1200" dirty="0" err="1">
              <a:solidFill>
                <a:schemeClr val="tx1"/>
              </a:solidFill>
              <a:latin typeface="Arial" panose="020B0604020202020204" pitchFamily="34" charset="0"/>
              <a:cs typeface="Arial" panose="020B0604020202020204" pitchFamily="34" charset="0"/>
            </a:rPr>
            <a:t>Envejecimiento</a:t>
          </a:r>
          <a:r>
            <a:rPr lang="en-US" sz="1800" b="0" i="0" kern="1200" dirty="0">
              <a:solidFill>
                <a:schemeClr val="tx1"/>
              </a:solidFill>
              <a:latin typeface="Arial" panose="020B0604020202020204" pitchFamily="34" charset="0"/>
              <a:cs typeface="Arial" panose="020B0604020202020204" pitchFamily="34" charset="0"/>
            </a:rPr>
            <a:t> y </a:t>
          </a:r>
          <a:r>
            <a:rPr lang="en-US" sz="1800" b="0" i="0" kern="1200" dirty="0" err="1">
              <a:solidFill>
                <a:schemeClr val="tx1"/>
              </a:solidFill>
              <a:latin typeface="Arial" panose="020B0604020202020204" pitchFamily="34" charset="0"/>
              <a:cs typeface="Arial" panose="020B0604020202020204" pitchFamily="34" charset="0"/>
            </a:rPr>
            <a:t>enfermedad</a:t>
          </a:r>
          <a:r>
            <a:rPr lang="en-US" sz="1800" b="0" i="0" kern="1200" dirty="0">
              <a:solidFill>
                <a:schemeClr val="tx1"/>
              </a:solidFill>
              <a:latin typeface="Arial" panose="020B0604020202020204" pitchFamily="34" charset="0"/>
              <a:cs typeface="Arial" panose="020B0604020202020204" pitchFamily="34" charset="0"/>
            </a:rPr>
            <a:t> </a:t>
          </a:r>
          <a:r>
            <a:rPr lang="en-US" sz="1800" b="0" i="0" kern="1200" dirty="0" err="1">
              <a:solidFill>
                <a:schemeClr val="tx1"/>
              </a:solidFill>
              <a:latin typeface="Arial" panose="020B0604020202020204" pitchFamily="34" charset="0"/>
              <a:cs typeface="Arial" panose="020B0604020202020204" pitchFamily="34" charset="0"/>
            </a:rPr>
            <a:t>empeoran</a:t>
          </a:r>
          <a:r>
            <a:rPr lang="en-US" sz="1800" b="0" i="0" kern="1200" dirty="0">
              <a:solidFill>
                <a:schemeClr val="tx1"/>
              </a:solidFill>
              <a:latin typeface="Arial" panose="020B0604020202020204" pitchFamily="34" charset="0"/>
              <a:cs typeface="Arial" panose="020B0604020202020204" pitchFamily="34" charset="0"/>
            </a:rPr>
            <a:t> el </a:t>
          </a:r>
          <a:r>
            <a:rPr lang="en-US" sz="1800" b="0" i="0" kern="1200" dirty="0" err="1">
              <a:solidFill>
                <a:schemeClr val="tx1"/>
              </a:solidFill>
              <a:latin typeface="Arial" panose="020B0604020202020204" pitchFamily="34" charset="0"/>
              <a:cs typeface="Arial" panose="020B0604020202020204" pitchFamily="34" charset="0"/>
            </a:rPr>
            <a:t>estado</a:t>
          </a:r>
          <a:r>
            <a:rPr lang="en-US" sz="1800" b="0" i="0" kern="1200" dirty="0">
              <a:solidFill>
                <a:schemeClr val="tx1"/>
              </a:solidFill>
              <a:latin typeface="Arial" panose="020B0604020202020204" pitchFamily="34" charset="0"/>
              <a:cs typeface="Arial" panose="020B0604020202020204" pitchFamily="34" charset="0"/>
            </a:rPr>
            <a:t> </a:t>
          </a:r>
          <a:r>
            <a:rPr lang="en-US" sz="1800" b="0" i="0" kern="1200" dirty="0" err="1">
              <a:solidFill>
                <a:schemeClr val="tx1"/>
              </a:solidFill>
              <a:latin typeface="Arial" panose="020B0604020202020204" pitchFamily="34" charset="0"/>
              <a:cs typeface="Arial" panose="020B0604020202020204" pitchFamily="34" charset="0"/>
            </a:rPr>
            <a:t>nutricional</a:t>
          </a:r>
          <a:endParaRPr lang="en-US" sz="1800" b="0" i="0" kern="1200" dirty="0">
            <a:solidFill>
              <a:schemeClr val="tx1"/>
            </a:solidFill>
            <a:latin typeface="Arial" panose="020B0604020202020204" pitchFamily="34" charset="0"/>
            <a:cs typeface="Arial" panose="020B0604020202020204" pitchFamily="34" charset="0"/>
          </a:endParaRPr>
        </a:p>
      </dsp:txBody>
      <dsp:txXfrm>
        <a:off x="455775" y="1097555"/>
        <a:ext cx="2195595" cy="2195595"/>
      </dsp:txXfrm>
    </dsp:sp>
    <dsp:sp modelId="{63DD1EC7-C17A-4E79-9A8A-D1C1CC157498}">
      <dsp:nvSpPr>
        <dsp:cNvPr id="0" name=""/>
        <dsp:cNvSpPr/>
      </dsp:nvSpPr>
      <dsp:spPr>
        <a:xfrm>
          <a:off x="2922328" y="415411"/>
          <a:ext cx="1686431" cy="885015"/>
        </a:xfrm>
        <a:prstGeom prst="rightArrow">
          <a:avLst>
            <a:gd name="adj1" fmla="val 60000"/>
            <a:gd name="adj2" fmla="val 50000"/>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b="1" i="0" kern="1200" dirty="0" err="1">
              <a:solidFill>
                <a:srgbClr val="000000"/>
              </a:solidFill>
              <a:latin typeface="Arial" panose="020B0604020202020204" pitchFamily="34" charset="0"/>
              <a:cs typeface="Arial" panose="020B0604020202020204" pitchFamily="34" charset="0"/>
            </a:rPr>
            <a:t>Admisión</a:t>
          </a:r>
          <a:r>
            <a:rPr lang="en-US" sz="1800" b="1" i="0" kern="1200" dirty="0">
              <a:solidFill>
                <a:srgbClr val="000000"/>
              </a:solidFill>
              <a:latin typeface="Arial" panose="020B0604020202020204" pitchFamily="34" charset="0"/>
              <a:cs typeface="Arial" panose="020B0604020202020204" pitchFamily="34" charset="0"/>
            </a:rPr>
            <a:t> </a:t>
          </a:r>
          <a:r>
            <a:rPr lang="en-US" sz="1800" b="1" i="0" kern="1200" dirty="0" err="1">
              <a:solidFill>
                <a:srgbClr val="000000"/>
              </a:solidFill>
              <a:latin typeface="Arial" panose="020B0604020202020204" pitchFamily="34" charset="0"/>
              <a:cs typeface="Arial" panose="020B0604020202020204" pitchFamily="34" charset="0"/>
            </a:rPr>
            <a:t>hospitalaria</a:t>
          </a:r>
          <a:endParaRPr lang="en-US" sz="1800" b="1" i="0" kern="1200" dirty="0">
            <a:solidFill>
              <a:srgbClr val="000000"/>
            </a:solidFill>
            <a:latin typeface="Arial" panose="020B0604020202020204" pitchFamily="34" charset="0"/>
            <a:cs typeface="Arial" panose="020B0604020202020204" pitchFamily="34" charset="0"/>
          </a:endParaRPr>
        </a:p>
      </dsp:txBody>
      <dsp:txXfrm>
        <a:off x="2922328" y="592414"/>
        <a:ext cx="1420927" cy="531009"/>
      </dsp:txXfrm>
    </dsp:sp>
    <dsp:sp modelId="{F3B25D02-6249-4549-8C68-9EC6493F250E}">
      <dsp:nvSpPr>
        <dsp:cNvPr id="0" name=""/>
        <dsp:cNvSpPr/>
      </dsp:nvSpPr>
      <dsp:spPr>
        <a:xfrm>
          <a:off x="4667893" y="642833"/>
          <a:ext cx="3105039" cy="3105039"/>
        </a:xfrm>
        <a:prstGeom prst="ellipse">
          <a:avLst/>
        </a:prstGeom>
        <a:solidFill>
          <a:schemeClr val="accent5">
            <a:lumMod val="40000"/>
            <a:lumOff val="60000"/>
          </a:schemeClr>
        </a:solidFill>
        <a:ln w="6350" cap="flat" cmpd="sng" algn="ctr">
          <a:solidFill>
            <a:schemeClr val="accent5">
              <a:lumMod val="40000"/>
              <a:lumOff val="60000"/>
            </a:schemeClr>
          </a:solidFill>
          <a:prstDash val="solid"/>
          <a:miter lim="800000"/>
        </a:ln>
        <a:effectLst/>
        <a:scene3d>
          <a:camera prst="orthographicFront"/>
          <a:lightRig rig="threePt" dir="t"/>
        </a:scene3d>
        <a:sp3d>
          <a:bevelT w="165100" prst="coolSlant"/>
        </a:sp3d>
      </dsp:spPr>
      <dsp:style>
        <a:lnRef idx="1">
          <a:schemeClr val="accent6"/>
        </a:lnRef>
        <a:fillRef idx="3">
          <a:schemeClr val="accent6"/>
        </a:fillRef>
        <a:effectRef idx="2">
          <a:schemeClr val="accent6"/>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buNone/>
          </a:pPr>
          <a:r>
            <a:rPr lang="en-US" sz="2400" b="1" i="0" kern="1200" dirty="0">
              <a:solidFill>
                <a:srgbClr val="C00000"/>
              </a:solidFill>
              <a:latin typeface="Arial" panose="020B0604020202020204" pitchFamily="34" charset="0"/>
              <a:cs typeface="Arial" panose="020B0604020202020204" pitchFamily="34" charset="0"/>
            </a:rPr>
            <a:t>HOSPITAL</a:t>
          </a:r>
          <a:endParaRPr lang="en-US" sz="2400" b="1" i="0" kern="1200" baseline="30000" dirty="0">
            <a:solidFill>
              <a:srgbClr val="C00000"/>
            </a:solidFill>
            <a:latin typeface="Arial" panose="020B0604020202020204" pitchFamily="34" charset="0"/>
            <a:cs typeface="Arial" panose="020B0604020202020204" pitchFamily="34" charset="0"/>
          </a:endParaRPr>
        </a:p>
        <a:p>
          <a:pPr marL="112713" lvl="0" indent="-112713" algn="l" defTabSz="10668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 </a:t>
          </a:r>
          <a:r>
            <a:rPr lang="en-US" sz="1800" b="0" i="0" kern="1200" dirty="0" err="1">
              <a:solidFill>
                <a:schemeClr val="tx1"/>
              </a:solidFill>
              <a:latin typeface="Arial" panose="020B0604020202020204" pitchFamily="34" charset="0"/>
              <a:cs typeface="Arial" panose="020B0604020202020204" pitchFamily="34" charset="0"/>
            </a:rPr>
            <a:t>Desenlaces</a:t>
          </a:r>
          <a:r>
            <a:rPr lang="en-US" sz="1800" b="0" i="0" kern="1200" dirty="0">
              <a:solidFill>
                <a:schemeClr val="tx1"/>
              </a:solidFill>
              <a:latin typeface="Arial" panose="020B0604020202020204" pitchFamily="34" charset="0"/>
              <a:cs typeface="Arial" panose="020B0604020202020204" pitchFamily="34" charset="0"/>
            </a:rPr>
            <a:t> </a:t>
          </a:r>
          <a:r>
            <a:rPr lang="en-US" sz="1800" b="0" i="0" kern="1200" dirty="0" err="1">
              <a:solidFill>
                <a:schemeClr val="tx1"/>
              </a:solidFill>
              <a:latin typeface="Arial" panose="020B0604020202020204" pitchFamily="34" charset="0"/>
              <a:cs typeface="Arial" panose="020B0604020202020204" pitchFamily="34" charset="0"/>
            </a:rPr>
            <a:t>desfavorables</a:t>
          </a:r>
          <a:r>
            <a:rPr lang="en-US" sz="1800" b="0" i="0" kern="1200" dirty="0">
              <a:solidFill>
                <a:schemeClr val="tx1"/>
              </a:solidFill>
              <a:latin typeface="Arial" panose="020B0604020202020204" pitchFamily="34" charset="0"/>
              <a:cs typeface="Arial" panose="020B0604020202020204" pitchFamily="34" charset="0"/>
            </a:rPr>
            <a:t> en </a:t>
          </a:r>
          <a:r>
            <a:rPr lang="en-US" sz="1800" b="0" i="0" kern="1200" dirty="0" err="1">
              <a:solidFill>
                <a:schemeClr val="tx1"/>
              </a:solidFill>
              <a:latin typeface="Arial" panose="020B0604020202020204" pitchFamily="34" charset="0"/>
              <a:cs typeface="Arial" panose="020B0604020202020204" pitchFamily="34" charset="0"/>
            </a:rPr>
            <a:t>malnutridos</a:t>
          </a:r>
          <a:endParaRPr lang="en-US" sz="1800" b="0" i="0" kern="1200" dirty="0">
            <a:solidFill>
              <a:schemeClr val="tx1"/>
            </a:solidFill>
            <a:latin typeface="Arial" panose="020B0604020202020204" pitchFamily="34" charset="0"/>
            <a:cs typeface="Arial" panose="020B0604020202020204" pitchFamily="34" charset="0"/>
          </a:endParaRPr>
        </a:p>
        <a:p>
          <a:pPr marL="112713" lvl="0" indent="-112713" algn="l" defTabSz="1066800">
            <a:lnSpc>
              <a:spcPct val="90000"/>
            </a:lnSpc>
            <a:spcBef>
              <a:spcPct val="0"/>
            </a:spcBef>
            <a:spcAft>
              <a:spcPct val="35000"/>
            </a:spcAft>
            <a:buNone/>
          </a:pPr>
          <a:r>
            <a:rPr lang="en-US" sz="1800" b="0" i="0" kern="1200" dirty="0">
              <a:solidFill>
                <a:schemeClr val="tx1"/>
              </a:solidFill>
              <a:latin typeface="Arial" panose="020B0604020202020204" pitchFamily="34" charset="0"/>
              <a:cs typeface="Arial" panose="020B0604020202020204" pitchFamily="34" charset="0"/>
            </a:rPr>
            <a:t>• </a:t>
          </a:r>
          <a:r>
            <a:rPr lang="en-US" sz="1800" b="0" i="0" kern="1200" dirty="0" err="1">
              <a:solidFill>
                <a:schemeClr val="tx1"/>
              </a:solidFill>
              <a:latin typeface="Arial" panose="020B0604020202020204" pitchFamily="34" charset="0"/>
              <a:cs typeface="Arial" panose="020B0604020202020204" pitchFamily="34" charset="0"/>
            </a:rPr>
            <a:t>Deterioro</a:t>
          </a:r>
          <a:r>
            <a:rPr lang="en-US" sz="1800" b="0" i="0" kern="1200" dirty="0">
              <a:solidFill>
                <a:schemeClr val="tx1"/>
              </a:solidFill>
              <a:latin typeface="Arial" panose="020B0604020202020204" pitchFamily="34" charset="0"/>
              <a:cs typeface="Arial" panose="020B0604020202020204" pitchFamily="34" charset="0"/>
            </a:rPr>
            <a:t> </a:t>
          </a:r>
          <a:r>
            <a:rPr lang="en-US" sz="1800" b="0" i="0" kern="1200" dirty="0" err="1">
              <a:solidFill>
                <a:schemeClr val="tx1"/>
              </a:solidFill>
              <a:latin typeface="Arial" panose="020B0604020202020204" pitchFamily="34" charset="0"/>
              <a:cs typeface="Arial" panose="020B0604020202020204" pitchFamily="34" charset="0"/>
            </a:rPr>
            <a:t>nuticional</a:t>
          </a:r>
          <a:r>
            <a:rPr lang="en-US" sz="1800" b="0" i="0" kern="1200" dirty="0">
              <a:solidFill>
                <a:schemeClr val="tx1"/>
              </a:solidFill>
              <a:latin typeface="Arial" panose="020B0604020202020204" pitchFamily="34" charset="0"/>
              <a:cs typeface="Arial" panose="020B0604020202020204" pitchFamily="34" charset="0"/>
            </a:rPr>
            <a:t> </a:t>
          </a:r>
          <a:r>
            <a:rPr lang="en-US" sz="1800" b="0" i="0" kern="1200" dirty="0" err="1">
              <a:solidFill>
                <a:schemeClr val="tx1"/>
              </a:solidFill>
              <a:latin typeface="Arial" panose="020B0604020202020204" pitchFamily="34" charset="0"/>
              <a:cs typeface="Arial" panose="020B0604020202020204" pitchFamily="34" charset="0"/>
            </a:rPr>
            <a:t>durante</a:t>
          </a:r>
          <a:r>
            <a:rPr lang="en-US" sz="1800" b="0" i="0" kern="1200" dirty="0">
              <a:solidFill>
                <a:schemeClr val="tx1"/>
              </a:solidFill>
              <a:latin typeface="Arial" panose="020B0604020202020204" pitchFamily="34" charset="0"/>
              <a:cs typeface="Arial" panose="020B0604020202020204" pitchFamily="34" charset="0"/>
            </a:rPr>
            <a:t> la estancia</a:t>
          </a:r>
        </a:p>
      </dsp:txBody>
      <dsp:txXfrm>
        <a:off x="5122615" y="1097555"/>
        <a:ext cx="2195595" cy="2195595"/>
      </dsp:txXfrm>
    </dsp:sp>
    <dsp:sp modelId="{AE225AFF-C4EF-4FFE-BE07-4223F88736F2}">
      <dsp:nvSpPr>
        <dsp:cNvPr id="0" name=""/>
        <dsp:cNvSpPr/>
      </dsp:nvSpPr>
      <dsp:spPr>
        <a:xfrm rot="10800000">
          <a:off x="2744891" y="2946710"/>
          <a:ext cx="1936001" cy="1047950"/>
        </a:xfrm>
        <a:prstGeom prst="rightArrow">
          <a:avLst>
            <a:gd name="adj1" fmla="val 60000"/>
            <a:gd name="adj2" fmla="val 50000"/>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b="1" i="0" kern="1200" dirty="0">
              <a:solidFill>
                <a:srgbClr val="000000"/>
              </a:solidFill>
              <a:latin typeface="Arial" panose="020B0604020202020204" pitchFamily="34" charset="0"/>
              <a:cs typeface="Arial" panose="020B0604020202020204" pitchFamily="34" charset="0"/>
            </a:rPr>
            <a:t>Alta </a:t>
          </a:r>
          <a:r>
            <a:rPr lang="en-US" sz="1800" b="1" i="0" kern="1200" dirty="0" err="1">
              <a:solidFill>
                <a:srgbClr val="000000"/>
              </a:solidFill>
              <a:latin typeface="Arial" panose="020B0604020202020204" pitchFamily="34" charset="0"/>
              <a:cs typeface="Arial" panose="020B0604020202020204" pitchFamily="34" charset="0"/>
            </a:rPr>
            <a:t>hospitalaria</a:t>
          </a:r>
          <a:endParaRPr lang="en-US" sz="1800" b="1" i="0" kern="1200" dirty="0">
            <a:solidFill>
              <a:srgbClr val="000000"/>
            </a:solidFill>
            <a:latin typeface="Arial" panose="020B0604020202020204" pitchFamily="34" charset="0"/>
            <a:cs typeface="Arial" panose="020B0604020202020204" pitchFamily="34" charset="0"/>
          </a:endParaRPr>
        </a:p>
      </dsp:txBody>
      <dsp:txXfrm rot="10800000">
        <a:off x="3059276" y="3156300"/>
        <a:ext cx="1621616" cy="628770"/>
      </dsp:txXfrm>
    </dsp:sp>
  </dsp:spTree>
</dsp:drawing>
</file>

<file path=ppt/diagrams/layout1.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0.88959</cdr:x>
      <cdr:y>0.77772</cdr:y>
    </cdr:from>
    <cdr:to>
      <cdr:x>1</cdr:x>
      <cdr:y>0.97779</cdr:y>
    </cdr:to>
    <cdr:sp macro="" textlink="">
      <cdr:nvSpPr>
        <cdr:cNvPr id="11" name="TextBox 10"/>
        <cdr:cNvSpPr txBox="1"/>
      </cdr:nvSpPr>
      <cdr:spPr>
        <a:xfrm xmlns:a="http://schemas.openxmlformats.org/drawingml/2006/main">
          <a:off x="7993422" y="3554505"/>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2F392D78-5FAD-4317-B97A-980573BC205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69C6295A-242F-491D-BC42-2514BB3DBC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CAD2EAA-098D-4F7A-B646-45E6DD913A91}" type="datetimeFigureOut">
              <a:rPr lang="es-CO" smtClean="0"/>
              <a:t>19/10/20</a:t>
            </a:fld>
            <a:endParaRPr lang="es-CO"/>
          </a:p>
        </p:txBody>
      </p:sp>
      <p:sp>
        <p:nvSpPr>
          <p:cNvPr id="4" name="Marcador de pie de página 3">
            <a:extLst>
              <a:ext uri="{FF2B5EF4-FFF2-40B4-BE49-F238E27FC236}">
                <a16:creationId xmlns:a16="http://schemas.microsoft.com/office/drawing/2014/main" id="{A599E241-299C-4E1E-BE5C-632B7A0D77D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F1AA7CAE-61B8-4534-8A02-9E0708C6B05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25076CD-C825-4A98-97C1-26E43D423CE1}" type="slidenum">
              <a:rPr lang="es-CO" smtClean="0"/>
              <a:t>‹Nº›</a:t>
            </a:fld>
            <a:endParaRPr lang="es-CO"/>
          </a:p>
        </p:txBody>
      </p:sp>
    </p:spTree>
    <p:extLst>
      <p:ext uri="{BB962C8B-B14F-4D97-AF65-F5344CB8AC3E}">
        <p14:creationId xmlns:p14="http://schemas.microsoft.com/office/powerpoint/2010/main" val="5851032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95580A-DB37-4647-AB9B-AC7C62228E4A}" type="datetimeFigureOut">
              <a:rPr lang="es-CO" smtClean="0"/>
              <a:t>19/10/20</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2A1107-9BA9-4A8B-9013-9BBBD45E1221}" type="slidenum">
              <a:rPr lang="es-CO" smtClean="0"/>
              <a:t>‹Nº›</a:t>
            </a:fld>
            <a:endParaRPr lang="es-CO"/>
          </a:p>
        </p:txBody>
      </p:sp>
    </p:spTree>
    <p:extLst>
      <p:ext uri="{BB962C8B-B14F-4D97-AF65-F5344CB8AC3E}">
        <p14:creationId xmlns:p14="http://schemas.microsoft.com/office/powerpoint/2010/main" val="3142434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32A1107-9BA9-4A8B-9013-9BBBD45E1221}" type="slidenum">
              <a:rPr lang="es-CO" smtClean="0"/>
              <a:t>1</a:t>
            </a:fld>
            <a:endParaRPr lang="es-CO"/>
          </a:p>
        </p:txBody>
      </p:sp>
    </p:spTree>
    <p:extLst>
      <p:ext uri="{BB962C8B-B14F-4D97-AF65-F5344CB8AC3E}">
        <p14:creationId xmlns:p14="http://schemas.microsoft.com/office/powerpoint/2010/main" val="686089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La malnutrición relacionada con la enfermedad deteriora la calidad de vida y retarda la recuperación de las enfermedades, tanto en pacientes hospitalizados como ambulatorios. La gráfica muestra la prevalencia estimada mediante la herramienta MUST (</a:t>
            </a:r>
            <a:r>
              <a:rPr lang="es-CO" dirty="0" err="1"/>
              <a:t>Malnutrition</a:t>
            </a:r>
            <a:r>
              <a:rPr lang="es-CO" dirty="0"/>
              <a:t> Universal Screening Tool). Cerca de las dos terceras partes de pacientes de cirugía gastrointestinal y de geriatría hospitalizados cursan con desnutrición. Uno de cada cinco pacientes (20%) con enfermedades pulmonares cursan con desnutrición a nivel ambulatorio (como la paciente del caso clínico presentado).</a:t>
            </a:r>
          </a:p>
          <a:p>
            <a:endParaRPr lang="es-CO" dirty="0"/>
          </a:p>
        </p:txBody>
      </p:sp>
      <p:sp>
        <p:nvSpPr>
          <p:cNvPr id="4" name="Marcador de número de diapositiva 3"/>
          <p:cNvSpPr>
            <a:spLocks noGrp="1"/>
          </p:cNvSpPr>
          <p:nvPr>
            <p:ph type="sldNum" sz="quarter" idx="5"/>
          </p:nvPr>
        </p:nvSpPr>
        <p:spPr/>
        <p:txBody>
          <a:bodyPr/>
          <a:lstStyle/>
          <a:p>
            <a:fld id="{F32A1107-9BA9-4A8B-9013-9BBBD45E1221}" type="slidenum">
              <a:rPr lang="es-CO" smtClean="0"/>
              <a:t>10</a:t>
            </a:fld>
            <a:endParaRPr lang="es-CO"/>
          </a:p>
        </p:txBody>
      </p:sp>
    </p:spTree>
    <p:extLst>
      <p:ext uri="{BB962C8B-B14F-4D97-AF65-F5344CB8AC3E}">
        <p14:creationId xmlns:p14="http://schemas.microsoft.com/office/powerpoint/2010/main" val="798185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Los cambios del organismo con ocasión del proceso de envejecimiento conllevan un mayor riesgo de desnutrición. Los factores condicionantes se relacionan con cambios en la composición corporal (disminución de la masa corporal magra), inadecuada ingesta de nutrientes y enfermedades asociadas. </a:t>
            </a:r>
          </a:p>
        </p:txBody>
      </p:sp>
      <p:sp>
        <p:nvSpPr>
          <p:cNvPr id="4" name="Marcador de número de diapositiva 3"/>
          <p:cNvSpPr>
            <a:spLocks noGrp="1"/>
          </p:cNvSpPr>
          <p:nvPr>
            <p:ph type="sldNum" sz="quarter" idx="10"/>
          </p:nvPr>
        </p:nvSpPr>
        <p:spPr/>
        <p:txBody>
          <a:bodyPr/>
          <a:lstStyle/>
          <a:p>
            <a:fld id="{12D21241-E73F-4C57-8369-E0BAE7E39F86}" type="slidenum">
              <a:rPr lang="es-CO" smtClean="0"/>
              <a:t>11</a:t>
            </a:fld>
            <a:endParaRPr lang="es-CO"/>
          </a:p>
        </p:txBody>
      </p:sp>
    </p:spTree>
    <p:extLst>
      <p:ext uri="{BB962C8B-B14F-4D97-AF65-F5344CB8AC3E}">
        <p14:creationId xmlns:p14="http://schemas.microsoft.com/office/powerpoint/2010/main" val="3038360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La masa muscular se pierde progresivamente con la edad conduciendo a la sarcopenia. Entre los 25 y 39 años se obtiene el pico de masa y fuerza musculares. Posteriormente, se genera un descenso aproximado de 8% de la masa corporal por década, resultando en un a pérdida total aproximada de una cuarta parte (24%) del total de la masa muscular hasta los 70 años. Después de los 70 años la pérdida de masa muscular se acentúa aún más.</a:t>
            </a:r>
          </a:p>
        </p:txBody>
      </p:sp>
      <p:sp>
        <p:nvSpPr>
          <p:cNvPr id="4" name="Marcador de número de diapositiva 3"/>
          <p:cNvSpPr>
            <a:spLocks noGrp="1"/>
          </p:cNvSpPr>
          <p:nvPr>
            <p:ph type="sldNum" sz="quarter" idx="10"/>
          </p:nvPr>
        </p:nvSpPr>
        <p:spPr/>
        <p:txBody>
          <a:bodyPr/>
          <a:lstStyle/>
          <a:p>
            <a:fld id="{12D21241-E73F-4C57-8369-E0BAE7E39F86}" type="slidenum">
              <a:rPr lang="es-CO" smtClean="0"/>
              <a:t>12</a:t>
            </a:fld>
            <a:endParaRPr lang="es-CO"/>
          </a:p>
        </p:txBody>
      </p:sp>
    </p:spTree>
    <p:extLst>
      <p:ext uri="{BB962C8B-B14F-4D97-AF65-F5344CB8AC3E}">
        <p14:creationId xmlns:p14="http://schemas.microsoft.com/office/powerpoint/2010/main" val="2548197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La gráfica muestra los países de América latina que para el año 2015 presentaban más del 10% de sus habitantes con edades mayores a 60 años y evidencia cómo la proyección del comportamiento demográfico para los siguientes años prevé incrementos sustanciales en el envejecimiento de la población.</a:t>
            </a:r>
          </a:p>
        </p:txBody>
      </p:sp>
      <p:sp>
        <p:nvSpPr>
          <p:cNvPr id="4" name="Marcador de número de diapositiva 3"/>
          <p:cNvSpPr>
            <a:spLocks noGrp="1"/>
          </p:cNvSpPr>
          <p:nvPr>
            <p:ph type="sldNum" sz="quarter" idx="10"/>
          </p:nvPr>
        </p:nvSpPr>
        <p:spPr/>
        <p:txBody>
          <a:bodyPr/>
          <a:lstStyle/>
          <a:p>
            <a:fld id="{12D21241-E73F-4C57-8369-E0BAE7E39F86}" type="slidenum">
              <a:rPr lang="es-CO" smtClean="0"/>
              <a:t>13</a:t>
            </a:fld>
            <a:endParaRPr lang="es-CO"/>
          </a:p>
        </p:txBody>
      </p:sp>
    </p:spTree>
    <p:extLst>
      <p:ext uri="{BB962C8B-B14F-4D97-AF65-F5344CB8AC3E}">
        <p14:creationId xmlns:p14="http://schemas.microsoft.com/office/powerpoint/2010/main" val="1086248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t>Una </a:t>
            </a:r>
            <a:r>
              <a:rPr lang="en-US" dirty="0" err="1"/>
              <a:t>vez</a:t>
            </a:r>
            <a:r>
              <a:rPr lang="en-US" dirty="0"/>
              <a:t> </a:t>
            </a:r>
            <a:r>
              <a:rPr lang="en-US" dirty="0" err="1"/>
              <a:t>revisado</a:t>
            </a:r>
            <a:r>
              <a:rPr lang="en-US" dirty="0"/>
              <a:t> el </a:t>
            </a:r>
            <a:r>
              <a:rPr lang="en-US" dirty="0" err="1"/>
              <a:t>comportamiento</a:t>
            </a:r>
            <a:r>
              <a:rPr lang="en-US" dirty="0"/>
              <a:t> de la </a:t>
            </a:r>
            <a:r>
              <a:rPr lang="en-US" dirty="0" err="1"/>
              <a:t>malnutrición</a:t>
            </a:r>
            <a:r>
              <a:rPr lang="en-US" dirty="0"/>
              <a:t> </a:t>
            </a:r>
            <a:r>
              <a:rPr lang="en-US" dirty="0" err="1"/>
              <a:t>en</a:t>
            </a:r>
            <a:r>
              <a:rPr lang="en-US" dirty="0"/>
              <a:t> la </a:t>
            </a:r>
            <a:r>
              <a:rPr lang="en-US" dirty="0" err="1"/>
              <a:t>comunidad</a:t>
            </a:r>
            <a:r>
              <a:rPr lang="en-US" dirty="0"/>
              <a:t> y </a:t>
            </a:r>
            <a:r>
              <a:rPr lang="en-US" dirty="0" err="1"/>
              <a:t>sus</a:t>
            </a:r>
            <a:r>
              <a:rPr lang="en-US" dirty="0"/>
              <a:t> </a:t>
            </a:r>
            <a:r>
              <a:rPr lang="en-US" dirty="0" err="1"/>
              <a:t>factores</a:t>
            </a:r>
            <a:r>
              <a:rPr lang="en-US" dirty="0"/>
              <a:t> </a:t>
            </a:r>
            <a:r>
              <a:rPr lang="en-US" dirty="0" err="1"/>
              <a:t>determinantes</a:t>
            </a:r>
            <a:r>
              <a:rPr lang="en-US" dirty="0"/>
              <a:t>, </a:t>
            </a:r>
            <a:r>
              <a:rPr lang="en-US" dirty="0" err="1"/>
              <a:t>consideraremos</a:t>
            </a:r>
            <a:r>
              <a:rPr lang="en-US" dirty="0"/>
              <a:t> el </a:t>
            </a:r>
            <a:r>
              <a:rPr lang="en-US" dirty="0" err="1"/>
              <a:t>comportamiento</a:t>
            </a:r>
            <a:r>
              <a:rPr lang="en-US" dirty="0"/>
              <a:t> del </a:t>
            </a:r>
            <a:r>
              <a:rPr lang="en-US" dirty="0" err="1"/>
              <a:t>estado</a:t>
            </a:r>
            <a:r>
              <a:rPr lang="en-US" dirty="0"/>
              <a:t> </a:t>
            </a:r>
            <a:r>
              <a:rPr lang="en-US" dirty="0" err="1"/>
              <a:t>nutricional</a:t>
            </a:r>
            <a:r>
              <a:rPr lang="en-US" dirty="0"/>
              <a:t> al interior de </a:t>
            </a:r>
            <a:r>
              <a:rPr lang="en-US" dirty="0" err="1"/>
              <a:t>los</a:t>
            </a:r>
            <a:r>
              <a:rPr lang="en-US" dirty="0"/>
              <a:t> </a:t>
            </a:r>
            <a:r>
              <a:rPr lang="en-US" dirty="0" err="1"/>
              <a:t>hospitales</a:t>
            </a:r>
            <a:r>
              <a:rPr lang="en-US" dirty="0"/>
              <a:t>.</a:t>
            </a:r>
          </a:p>
          <a:p>
            <a:pPr eaLnBrk="1" hangingPunct="1">
              <a:spcBef>
                <a:spcPct val="0"/>
              </a:spcBef>
            </a:pPr>
            <a:r>
              <a:rPr lang="en-US" dirty="0" err="1"/>
              <a:t>Existe</a:t>
            </a:r>
            <a:r>
              <a:rPr lang="en-US" dirty="0"/>
              <a:t> </a:t>
            </a:r>
            <a:r>
              <a:rPr lang="en-US" dirty="0" err="1"/>
              <a:t>una</a:t>
            </a:r>
            <a:r>
              <a:rPr lang="en-US" dirty="0"/>
              <a:t> </a:t>
            </a:r>
            <a:r>
              <a:rPr lang="en-US" dirty="0" err="1"/>
              <a:t>interacción</a:t>
            </a:r>
            <a:r>
              <a:rPr lang="en-US" dirty="0"/>
              <a:t> </a:t>
            </a:r>
            <a:r>
              <a:rPr lang="en-US" dirty="0" err="1"/>
              <a:t>evidente</a:t>
            </a:r>
            <a:r>
              <a:rPr lang="en-US" dirty="0"/>
              <a:t> entre la </a:t>
            </a:r>
            <a:r>
              <a:rPr lang="en-US" dirty="0" err="1"/>
              <a:t>malnutrición</a:t>
            </a:r>
            <a:r>
              <a:rPr lang="en-US" dirty="0"/>
              <a:t> en la </a:t>
            </a:r>
            <a:r>
              <a:rPr lang="en-US" dirty="0" err="1"/>
              <a:t>comunidad</a:t>
            </a:r>
            <a:r>
              <a:rPr lang="en-US" dirty="0"/>
              <a:t> y la </a:t>
            </a:r>
            <a:r>
              <a:rPr lang="en-US" dirty="0" err="1"/>
              <a:t>malnutrición</a:t>
            </a:r>
            <a:r>
              <a:rPr lang="en-US" dirty="0"/>
              <a:t> </a:t>
            </a:r>
            <a:r>
              <a:rPr lang="en-US" dirty="0" err="1"/>
              <a:t>hospitalaria</a:t>
            </a:r>
            <a:r>
              <a:rPr lang="en-US" dirty="0"/>
              <a:t>. El </a:t>
            </a:r>
            <a:r>
              <a:rPr lang="en-US" dirty="0" err="1"/>
              <a:t>deterioro</a:t>
            </a:r>
            <a:r>
              <a:rPr lang="en-US" dirty="0"/>
              <a:t> del </a:t>
            </a:r>
            <a:r>
              <a:rPr lang="en-US" dirty="0" err="1"/>
              <a:t>estado</a:t>
            </a:r>
            <a:r>
              <a:rPr lang="en-US" dirty="0"/>
              <a:t> </a:t>
            </a:r>
            <a:r>
              <a:rPr lang="en-US" dirty="0" err="1"/>
              <a:t>nutricional</a:t>
            </a:r>
            <a:r>
              <a:rPr lang="en-US" dirty="0"/>
              <a:t> </a:t>
            </a:r>
            <a:r>
              <a:rPr lang="en-US" dirty="0" err="1"/>
              <a:t>originado</a:t>
            </a:r>
            <a:r>
              <a:rPr lang="en-US" dirty="0"/>
              <a:t> </a:t>
            </a:r>
            <a:r>
              <a:rPr lang="en-US" dirty="0" err="1"/>
              <a:t>en</a:t>
            </a:r>
            <a:r>
              <a:rPr lang="en-US" dirty="0"/>
              <a:t> la </a:t>
            </a:r>
            <a:r>
              <a:rPr lang="en-US" dirty="0" err="1"/>
              <a:t>comunidad</a:t>
            </a:r>
            <a:r>
              <a:rPr lang="en-US" dirty="0"/>
              <a:t> </a:t>
            </a:r>
            <a:r>
              <a:rPr lang="en-US" dirty="0" err="1"/>
              <a:t>hace</a:t>
            </a:r>
            <a:r>
              <a:rPr lang="en-US" dirty="0"/>
              <a:t> </a:t>
            </a:r>
            <a:r>
              <a:rPr lang="en-US" dirty="0" err="1"/>
              <a:t>necesario</a:t>
            </a:r>
            <a:r>
              <a:rPr lang="en-US" dirty="0"/>
              <a:t> que se </a:t>
            </a:r>
            <a:r>
              <a:rPr lang="en-US" dirty="0" err="1"/>
              <a:t>produzcan</a:t>
            </a:r>
            <a:r>
              <a:rPr lang="en-US" dirty="0"/>
              <a:t> </a:t>
            </a:r>
            <a:r>
              <a:rPr lang="en-US" dirty="0" err="1"/>
              <a:t>más</a:t>
            </a:r>
            <a:r>
              <a:rPr lang="en-US" dirty="0"/>
              <a:t> </a:t>
            </a:r>
            <a:r>
              <a:rPr lang="en-US" dirty="0" err="1"/>
              <a:t>admisiones</a:t>
            </a:r>
            <a:r>
              <a:rPr lang="en-US" dirty="0"/>
              <a:t> </a:t>
            </a:r>
            <a:r>
              <a:rPr lang="en-US" dirty="0" err="1"/>
              <a:t>hospitalarias</a:t>
            </a:r>
            <a:r>
              <a:rPr lang="en-US" dirty="0"/>
              <a:t> con la </a:t>
            </a:r>
            <a:r>
              <a:rPr lang="en-US" dirty="0" err="1"/>
              <a:t>posibilidad</a:t>
            </a:r>
            <a:r>
              <a:rPr lang="en-US" dirty="0"/>
              <a:t> que se </a:t>
            </a:r>
            <a:r>
              <a:rPr lang="en-US" dirty="0" err="1"/>
              <a:t>obtengan</a:t>
            </a:r>
            <a:r>
              <a:rPr lang="en-US" dirty="0"/>
              <a:t> </a:t>
            </a:r>
            <a:r>
              <a:rPr lang="en-US" dirty="0" err="1"/>
              <a:t>desenlaces</a:t>
            </a:r>
            <a:r>
              <a:rPr lang="en-US" dirty="0"/>
              <a:t> </a:t>
            </a:r>
            <a:r>
              <a:rPr lang="en-US" dirty="0" err="1"/>
              <a:t>clínicos</a:t>
            </a:r>
            <a:r>
              <a:rPr lang="en-US" dirty="0"/>
              <a:t> </a:t>
            </a:r>
            <a:r>
              <a:rPr lang="en-US" dirty="0" err="1"/>
              <a:t>desfavorables</a:t>
            </a:r>
            <a:r>
              <a:rPr lang="en-US" dirty="0"/>
              <a:t> a </a:t>
            </a:r>
            <a:r>
              <a:rPr lang="en-US" dirty="0" err="1"/>
              <a:t>pesar</a:t>
            </a:r>
            <a:r>
              <a:rPr lang="en-US" dirty="0"/>
              <a:t> de </a:t>
            </a:r>
            <a:r>
              <a:rPr lang="en-US" dirty="0" err="1"/>
              <a:t>los</a:t>
            </a:r>
            <a:r>
              <a:rPr lang="en-US" dirty="0"/>
              <a:t> </a:t>
            </a:r>
            <a:r>
              <a:rPr lang="en-US" dirty="0" err="1"/>
              <a:t>tratamientos</a:t>
            </a:r>
            <a:r>
              <a:rPr lang="en-US" dirty="0"/>
              <a:t> </a:t>
            </a:r>
            <a:r>
              <a:rPr lang="en-US" dirty="0" err="1"/>
              <a:t>instaurados</a:t>
            </a:r>
            <a:r>
              <a:rPr lang="en-US" dirty="0"/>
              <a:t> a </a:t>
            </a:r>
            <a:r>
              <a:rPr lang="en-US" dirty="0" err="1"/>
              <a:t>nivel</a:t>
            </a:r>
            <a:r>
              <a:rPr lang="en-US" dirty="0"/>
              <a:t> </a:t>
            </a:r>
            <a:r>
              <a:rPr lang="en-US" dirty="0" err="1"/>
              <a:t>hospitalario</a:t>
            </a:r>
            <a:r>
              <a:rPr lang="en-US" dirty="0"/>
              <a:t>. Por </a:t>
            </a:r>
            <a:r>
              <a:rPr lang="en-US" dirty="0" err="1"/>
              <a:t>otra</a:t>
            </a:r>
            <a:r>
              <a:rPr lang="en-US" dirty="0"/>
              <a:t> </a:t>
            </a:r>
            <a:r>
              <a:rPr lang="en-US" dirty="0" err="1"/>
              <a:t>parte</a:t>
            </a:r>
            <a:r>
              <a:rPr lang="en-US" dirty="0"/>
              <a:t>, </a:t>
            </a:r>
            <a:r>
              <a:rPr lang="en-US" dirty="0" err="1"/>
              <a:t>cómo</a:t>
            </a:r>
            <a:r>
              <a:rPr lang="en-US" dirty="0"/>
              <a:t> se </a:t>
            </a:r>
            <a:r>
              <a:rPr lang="en-US" dirty="0" err="1"/>
              <a:t>revisa</a:t>
            </a:r>
            <a:r>
              <a:rPr lang="en-US" dirty="0"/>
              <a:t> a </a:t>
            </a:r>
            <a:r>
              <a:rPr lang="en-US" dirty="0" err="1"/>
              <a:t>continuación</a:t>
            </a:r>
            <a:r>
              <a:rPr lang="en-US" dirty="0"/>
              <a:t>, el </a:t>
            </a:r>
            <a:r>
              <a:rPr lang="en-US" dirty="0" err="1"/>
              <a:t>estado</a:t>
            </a:r>
            <a:r>
              <a:rPr lang="en-US" dirty="0"/>
              <a:t> </a:t>
            </a:r>
            <a:r>
              <a:rPr lang="en-US" dirty="0" err="1"/>
              <a:t>nutricional</a:t>
            </a:r>
            <a:r>
              <a:rPr lang="en-US" dirty="0"/>
              <a:t> </a:t>
            </a:r>
            <a:r>
              <a:rPr lang="en-US" dirty="0" err="1"/>
              <a:t>puede</a:t>
            </a:r>
            <a:r>
              <a:rPr lang="en-US" dirty="0"/>
              <a:t> </a:t>
            </a:r>
            <a:r>
              <a:rPr lang="en-US" dirty="0" err="1"/>
              <a:t>deteriorarse</a:t>
            </a:r>
            <a:r>
              <a:rPr lang="en-US" dirty="0"/>
              <a:t> </a:t>
            </a:r>
            <a:r>
              <a:rPr lang="en-US" dirty="0" err="1"/>
              <a:t>durante</a:t>
            </a:r>
            <a:r>
              <a:rPr lang="en-US" dirty="0"/>
              <a:t> la </a:t>
            </a:r>
            <a:r>
              <a:rPr lang="en-US" dirty="0" err="1"/>
              <a:t>hospitalización</a:t>
            </a:r>
            <a:r>
              <a:rPr lang="en-US" dirty="0"/>
              <a:t> </a:t>
            </a:r>
            <a:r>
              <a:rPr lang="en-US" dirty="0" err="1"/>
              <a:t>generándose</a:t>
            </a:r>
            <a:r>
              <a:rPr lang="en-US" dirty="0"/>
              <a:t> </a:t>
            </a:r>
            <a:r>
              <a:rPr lang="en-US" dirty="0" err="1"/>
              <a:t>egresos</a:t>
            </a:r>
            <a:r>
              <a:rPr lang="en-US" dirty="0"/>
              <a:t> de </a:t>
            </a:r>
            <a:r>
              <a:rPr lang="en-US" dirty="0" err="1"/>
              <a:t>individuos</a:t>
            </a:r>
            <a:r>
              <a:rPr lang="en-US" dirty="0"/>
              <a:t> con </a:t>
            </a:r>
            <a:r>
              <a:rPr lang="en-US" dirty="0" err="1"/>
              <a:t>grados</a:t>
            </a:r>
            <a:r>
              <a:rPr lang="en-US" dirty="0"/>
              <a:t> variables de </a:t>
            </a:r>
            <a:r>
              <a:rPr lang="en-US" dirty="0" err="1"/>
              <a:t>malnutrición</a:t>
            </a:r>
            <a:r>
              <a:rPr lang="en-US" dirty="0"/>
              <a:t>.</a:t>
            </a:r>
          </a:p>
          <a:p>
            <a:pPr eaLnBrk="1" hangingPunct="1">
              <a:spcBef>
                <a:spcPct val="0"/>
              </a:spcBef>
            </a:pPr>
            <a:r>
              <a:rPr lang="en-US" dirty="0"/>
              <a:t>Por </a:t>
            </a:r>
            <a:r>
              <a:rPr lang="en-US" dirty="0" err="1"/>
              <a:t>estas</a:t>
            </a:r>
            <a:r>
              <a:rPr lang="en-US" dirty="0"/>
              <a:t> </a:t>
            </a:r>
            <a:r>
              <a:rPr lang="en-US" dirty="0" err="1"/>
              <a:t>razones</a:t>
            </a:r>
            <a:r>
              <a:rPr lang="en-US" dirty="0"/>
              <a:t>, se  </a:t>
            </a:r>
            <a:r>
              <a:rPr lang="en-US" dirty="0" err="1"/>
              <a:t>deben</a:t>
            </a:r>
            <a:r>
              <a:rPr lang="en-US" dirty="0"/>
              <a:t> </a:t>
            </a:r>
            <a:r>
              <a:rPr lang="en-US" dirty="0" err="1"/>
              <a:t>concentrar</a:t>
            </a:r>
            <a:r>
              <a:rPr lang="en-US" dirty="0"/>
              <a:t> </a:t>
            </a:r>
            <a:r>
              <a:rPr lang="en-US" dirty="0" err="1"/>
              <a:t>esfuerzos</a:t>
            </a:r>
            <a:r>
              <a:rPr lang="en-US" dirty="0"/>
              <a:t> para </a:t>
            </a:r>
            <a:r>
              <a:rPr lang="en-US" dirty="0" err="1"/>
              <a:t>detectar</a:t>
            </a:r>
            <a:r>
              <a:rPr lang="en-US" dirty="0"/>
              <a:t> la </a:t>
            </a:r>
            <a:r>
              <a:rPr lang="en-US" dirty="0" err="1"/>
              <a:t>malnutrición</a:t>
            </a:r>
            <a:r>
              <a:rPr lang="en-US" dirty="0"/>
              <a:t> </a:t>
            </a:r>
            <a:r>
              <a:rPr lang="en-US" dirty="0" err="1"/>
              <a:t>sistemáticamente</a:t>
            </a:r>
            <a:r>
              <a:rPr lang="en-US" dirty="0"/>
              <a:t> </a:t>
            </a:r>
            <a:r>
              <a:rPr lang="en-US" dirty="0" err="1"/>
              <a:t>en</a:t>
            </a:r>
            <a:r>
              <a:rPr lang="en-US" dirty="0"/>
              <a:t> la </a:t>
            </a:r>
            <a:r>
              <a:rPr lang="en-US" dirty="0" err="1"/>
              <a:t>comunidad</a:t>
            </a:r>
            <a:r>
              <a:rPr lang="en-US" dirty="0"/>
              <a:t>, al </a:t>
            </a:r>
            <a:r>
              <a:rPr lang="en-US" dirty="0" err="1"/>
              <a:t>ingreso</a:t>
            </a:r>
            <a:r>
              <a:rPr lang="en-US" dirty="0"/>
              <a:t> y </a:t>
            </a:r>
            <a:r>
              <a:rPr lang="en-US" dirty="0" err="1"/>
              <a:t>durante</a:t>
            </a:r>
            <a:r>
              <a:rPr lang="en-US" dirty="0"/>
              <a:t> la estancia </a:t>
            </a:r>
            <a:r>
              <a:rPr lang="en-US" dirty="0" err="1"/>
              <a:t>en</a:t>
            </a:r>
            <a:r>
              <a:rPr lang="en-US" dirty="0"/>
              <a:t> el hospital. El </a:t>
            </a:r>
            <a:r>
              <a:rPr lang="en-US" dirty="0" err="1"/>
              <a:t>alta</a:t>
            </a:r>
            <a:r>
              <a:rPr lang="en-US" dirty="0"/>
              <a:t> </a:t>
            </a:r>
            <a:r>
              <a:rPr lang="en-US" dirty="0" err="1"/>
              <a:t>hospitalaria</a:t>
            </a:r>
            <a:r>
              <a:rPr lang="en-US" dirty="0"/>
              <a:t> </a:t>
            </a:r>
            <a:r>
              <a:rPr lang="en-US" dirty="0" err="1"/>
              <a:t>debe</a:t>
            </a:r>
            <a:r>
              <a:rPr lang="en-US" dirty="0"/>
              <a:t> </a:t>
            </a:r>
            <a:r>
              <a:rPr lang="en-US" dirty="0" err="1"/>
              <a:t>incluir</a:t>
            </a:r>
            <a:r>
              <a:rPr lang="en-US" dirty="0"/>
              <a:t> un plan de </a:t>
            </a:r>
            <a:r>
              <a:rPr lang="en-US" dirty="0" err="1"/>
              <a:t>manejo</a:t>
            </a:r>
            <a:r>
              <a:rPr lang="en-US" dirty="0"/>
              <a:t> y </a:t>
            </a:r>
            <a:r>
              <a:rPr lang="en-US" dirty="0" err="1"/>
              <a:t>seguimiento</a:t>
            </a:r>
            <a:r>
              <a:rPr lang="en-US" dirty="0"/>
              <a:t> </a:t>
            </a:r>
            <a:r>
              <a:rPr lang="en-US" dirty="0" err="1"/>
              <a:t>nutricional</a:t>
            </a:r>
            <a:r>
              <a:rPr lang="en-US" dirty="0"/>
              <a:t> </a:t>
            </a:r>
            <a:r>
              <a:rPr lang="en-US" dirty="0" err="1"/>
              <a:t>concebidos</a:t>
            </a:r>
            <a:r>
              <a:rPr lang="en-US" dirty="0"/>
              <a:t> de </a:t>
            </a:r>
            <a:r>
              <a:rPr lang="en-US" dirty="0" err="1"/>
              <a:t>manera</a:t>
            </a:r>
            <a:r>
              <a:rPr lang="en-US" dirty="0"/>
              <a:t> individual de </a:t>
            </a:r>
            <a:r>
              <a:rPr lang="en-US" dirty="0" err="1"/>
              <a:t>acuerdo</a:t>
            </a:r>
            <a:r>
              <a:rPr lang="en-US" dirty="0"/>
              <a:t> al </a:t>
            </a:r>
            <a:r>
              <a:rPr lang="en-US" dirty="0" err="1"/>
              <a:t>estado</a:t>
            </a:r>
            <a:r>
              <a:rPr lang="en-US" dirty="0"/>
              <a:t> </a:t>
            </a:r>
            <a:r>
              <a:rPr lang="en-US" dirty="0" err="1"/>
              <a:t>nutricional</a:t>
            </a:r>
            <a:r>
              <a:rPr lang="en-US" dirty="0"/>
              <a:t> y las </a:t>
            </a:r>
            <a:r>
              <a:rPr lang="en-US" dirty="0" err="1"/>
              <a:t>características</a:t>
            </a:r>
            <a:r>
              <a:rPr lang="en-US" dirty="0"/>
              <a:t> de </a:t>
            </a:r>
            <a:r>
              <a:rPr lang="en-US" dirty="0" err="1"/>
              <a:t>cada</a:t>
            </a:r>
            <a:r>
              <a:rPr lang="en-US" dirty="0"/>
              <a:t> </a:t>
            </a:r>
            <a:r>
              <a:rPr lang="en-US" dirty="0" err="1"/>
              <a:t>paciente</a:t>
            </a:r>
            <a:r>
              <a:rPr lang="en-US" dirty="0"/>
              <a:t>.</a:t>
            </a:r>
          </a:p>
          <a:p>
            <a:pPr eaLnBrk="1" hangingPunct="1">
              <a:spcBef>
                <a:spcPct val="0"/>
              </a:spcBef>
            </a:pPr>
            <a:endParaRPr lang="en-US" dirty="0"/>
          </a:p>
        </p:txBody>
      </p:sp>
      <p:sp>
        <p:nvSpPr>
          <p:cNvPr id="10138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06463" eaLnBrk="0" hangingPunct="0">
              <a:defRPr>
                <a:solidFill>
                  <a:schemeClr val="tx1"/>
                </a:solidFill>
                <a:latin typeface="Calibri" pitchFamily="34" charset="0"/>
                <a:ea typeface="MS PGothic" pitchFamily="34" charset="-128"/>
              </a:defRPr>
            </a:lvl1pPr>
            <a:lvl2pPr marL="742950" indent="-285750" defTabSz="906463" eaLnBrk="0" hangingPunct="0">
              <a:defRPr>
                <a:solidFill>
                  <a:schemeClr val="tx1"/>
                </a:solidFill>
                <a:latin typeface="Calibri" pitchFamily="34" charset="0"/>
                <a:ea typeface="MS PGothic" pitchFamily="34" charset="-128"/>
              </a:defRPr>
            </a:lvl2pPr>
            <a:lvl3pPr marL="1143000" indent="-228600" defTabSz="906463" eaLnBrk="0" hangingPunct="0">
              <a:defRPr>
                <a:solidFill>
                  <a:schemeClr val="tx1"/>
                </a:solidFill>
                <a:latin typeface="Calibri" pitchFamily="34" charset="0"/>
                <a:ea typeface="MS PGothic" pitchFamily="34" charset="-128"/>
              </a:defRPr>
            </a:lvl3pPr>
            <a:lvl4pPr marL="1600200" indent="-228600" defTabSz="906463" eaLnBrk="0" hangingPunct="0">
              <a:defRPr>
                <a:solidFill>
                  <a:schemeClr val="tx1"/>
                </a:solidFill>
                <a:latin typeface="Calibri" pitchFamily="34" charset="0"/>
                <a:ea typeface="MS PGothic" pitchFamily="34" charset="-128"/>
              </a:defRPr>
            </a:lvl4pPr>
            <a:lvl5pPr marL="2057400" indent="-228600" defTabSz="906463" eaLnBrk="0" hangingPunct="0">
              <a:defRPr>
                <a:solidFill>
                  <a:schemeClr val="tx1"/>
                </a:solidFill>
                <a:latin typeface="Calibri" pitchFamily="34" charset="0"/>
                <a:ea typeface="MS PGothic" pitchFamily="34" charset="-128"/>
              </a:defRPr>
            </a:lvl5pPr>
            <a:lvl6pPr marL="2514600" indent="-228600" defTabSz="906463"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906463"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906463"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906463"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fld id="{E8683898-5CFC-455A-86EE-EDB34D7CA55A}" type="slidenum">
              <a:rPr lang="en-US" smtClean="0"/>
              <a:pPr eaLnBrk="1" hangingPunct="1"/>
              <a:t>14</a:t>
            </a:fld>
            <a:endParaRPr lang="en-US"/>
          </a:p>
        </p:txBody>
      </p:sp>
    </p:spTree>
    <p:extLst>
      <p:ext uri="{BB962C8B-B14F-4D97-AF65-F5344CB8AC3E}">
        <p14:creationId xmlns:p14="http://schemas.microsoft.com/office/powerpoint/2010/main" val="2990261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En el estudio portugués por Amaral y colaboradores se realizó diagnóstico de riesgo nutricional al ingreso al hospital en 469 pacientes empleando la herramienta NRS 2002. Se detectó riesgo nutricional en 42% de los pacientes. De manera similar en Inglaterra, durante la semana de tamizaje nutricional emprendida por la Sociedad Británica de Nutrición (BAPEN), se evaluó mediante la herramienta MUST la presencia de riesgo nutricional al ingreso en varios hospitales del Reino Unido. Se definió que el 28% de pacientes cursaban con riesgo nutricional, siendo éste alto en el 22%. Las dos terceras partes de los ingresos hospitalarios durante el tiempo del estudio fueron por condiciones de urgencias, siendo en este caso el riesgo nutricional más prevalente que en ingresos para procedimientos electivos (32% vs 20%). El 76% de los pacientes evaluados procedían de sus propios hogares y el resto de instituciones de cuidado crónico u hospicios. Se consideró que el 80% de los casos de desnutrición hubieran podido haber sido detectados y manejados en la comunidad. Por último, un estudio multicéntrico transversal reciente en 252 pacientes en servicios de urgencias de Estados Unidos demostró una prevalencia de malnutrición de 12% mediante aplicación de mini valoración nutricional (MNA). Se identificó en estos pacientes como factores asociados mala higiene oral, inseguridad alimentaria y dificultades de transporte para acceder a su alimentación.</a:t>
            </a:r>
          </a:p>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Una revisión sistemática reciente sobre malnutrición hospitalaria en Latinoamérica donde se revisaron 66 estudios con un total de 29,474 pacientes en 12 países de la región evidenció una prevalencia de malnutrición al ingreso hospitalario en un rango entre 40 y 60%.</a:t>
            </a:r>
          </a:p>
          <a:p>
            <a:endParaRPr lang="es-CO" dirty="0"/>
          </a:p>
        </p:txBody>
      </p:sp>
      <p:sp>
        <p:nvSpPr>
          <p:cNvPr id="4" name="Marcador de número de diapositiva 3"/>
          <p:cNvSpPr>
            <a:spLocks noGrp="1"/>
          </p:cNvSpPr>
          <p:nvPr>
            <p:ph type="sldNum" sz="quarter" idx="5"/>
          </p:nvPr>
        </p:nvSpPr>
        <p:spPr/>
        <p:txBody>
          <a:bodyPr/>
          <a:lstStyle/>
          <a:p>
            <a:fld id="{F32A1107-9BA9-4A8B-9013-9BBBD45E1221}" type="slidenum">
              <a:rPr lang="es-CO" smtClean="0"/>
              <a:t>15</a:t>
            </a:fld>
            <a:endParaRPr lang="es-CO"/>
          </a:p>
        </p:txBody>
      </p:sp>
    </p:spTree>
    <p:extLst>
      <p:ext uri="{BB962C8B-B14F-4D97-AF65-F5344CB8AC3E}">
        <p14:creationId xmlns:p14="http://schemas.microsoft.com/office/powerpoint/2010/main" val="3614387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Si. Los requerimientos nutricionales se incrementaron por la presencia de la enfermedad aguda en una paciente con un algún grado posible de malnutrición previo. No hay evidencia que se aplicaran herramientas de tamizaje ni valoración nutricional y no se instauraron estrategias de intervención nutricional dentro de un plan que incluyera recomendaciones nutricionales a su egreso. A pesar de haber recibido dieta hospitalaria existieron períodos de ayuno considerablemente prolongados. Todo lo anterior contribuyó a que se instaurara un desbalance entre los requerimientos y los aportes nutricionales.</a:t>
            </a:r>
          </a:p>
          <a:p>
            <a:endParaRPr lang="es-CO" dirty="0"/>
          </a:p>
        </p:txBody>
      </p:sp>
      <p:sp>
        <p:nvSpPr>
          <p:cNvPr id="4" name="Marcador de número de diapositiva 3"/>
          <p:cNvSpPr>
            <a:spLocks noGrp="1"/>
          </p:cNvSpPr>
          <p:nvPr>
            <p:ph type="sldNum" sz="quarter" idx="5"/>
          </p:nvPr>
        </p:nvSpPr>
        <p:spPr/>
        <p:txBody>
          <a:bodyPr/>
          <a:lstStyle/>
          <a:p>
            <a:fld id="{F32A1107-9BA9-4A8B-9013-9BBBD45E1221}" type="slidenum">
              <a:rPr lang="es-CO" smtClean="0"/>
              <a:t>16</a:t>
            </a:fld>
            <a:endParaRPr lang="es-CO"/>
          </a:p>
        </p:txBody>
      </p:sp>
    </p:spTree>
    <p:extLst>
      <p:ext uri="{BB962C8B-B14F-4D97-AF65-F5344CB8AC3E}">
        <p14:creationId xmlns:p14="http://schemas.microsoft.com/office/powerpoint/2010/main" val="35482515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El riesgo nutricional elevado y la desnutrición se encuentran de manera invariable a nivel mundial. La prevalencia de desnutrición hospitalaria en diferentes publicaciones oscila entre 20 y 55%.</a:t>
            </a:r>
          </a:p>
          <a:p>
            <a:endParaRPr lang="es-CO" dirty="0"/>
          </a:p>
        </p:txBody>
      </p:sp>
      <p:sp>
        <p:nvSpPr>
          <p:cNvPr id="4" name="Marcador de número de diapositiva 3"/>
          <p:cNvSpPr>
            <a:spLocks noGrp="1"/>
          </p:cNvSpPr>
          <p:nvPr>
            <p:ph type="sldNum" sz="quarter" idx="5"/>
          </p:nvPr>
        </p:nvSpPr>
        <p:spPr/>
        <p:txBody>
          <a:bodyPr/>
          <a:lstStyle/>
          <a:p>
            <a:fld id="{F32A1107-9BA9-4A8B-9013-9BBBD45E1221}" type="slidenum">
              <a:rPr lang="es-CO" smtClean="0"/>
              <a:t>17</a:t>
            </a:fld>
            <a:endParaRPr lang="es-CO"/>
          </a:p>
        </p:txBody>
      </p:sp>
    </p:spTree>
    <p:extLst>
      <p:ext uri="{BB962C8B-B14F-4D97-AF65-F5344CB8AC3E}">
        <p14:creationId xmlns:p14="http://schemas.microsoft.com/office/powerpoint/2010/main" val="25512537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El panorama en América Latina evidencia una prevalencia mayor de desnutrición hospitalaria que la reportada en otros continentes. Esta revisión sistemática que incluyó 66 estudios publicados entre los años 1995 y 2014  con un total de 29,474 pacientes en doce países muestra la prevalencia de malnutrición hospitalaria en los diferentes países y de acuerdo al tipo de población hospitalaria: Población hospitalaria general 40-70% (n=20881), pacientes de cirugía 55-66% (n=5450), pacientes de cuidado intensivo 54% (n=185) y pacientes geriátricos 38.5-71% (n=1669). Así mismo , se revisan 5 estudios que consideran la evolución del estado nutricional durante la hospitalización, los cuales se revisan a continuación.</a:t>
            </a:r>
          </a:p>
        </p:txBody>
      </p:sp>
      <p:sp>
        <p:nvSpPr>
          <p:cNvPr id="4" name="Marcador de número de diapositiva 3"/>
          <p:cNvSpPr>
            <a:spLocks noGrp="1"/>
          </p:cNvSpPr>
          <p:nvPr>
            <p:ph type="sldNum" sz="quarter" idx="10"/>
          </p:nvPr>
        </p:nvSpPr>
        <p:spPr/>
        <p:txBody>
          <a:bodyPr/>
          <a:lstStyle/>
          <a:p>
            <a:fld id="{12D21241-E73F-4C57-8369-E0BAE7E39F86}" type="slidenum">
              <a:rPr lang="es-CO" smtClean="0"/>
              <a:t>18</a:t>
            </a:fld>
            <a:endParaRPr lang="es-CO"/>
          </a:p>
        </p:txBody>
      </p:sp>
    </p:spTree>
    <p:extLst>
      <p:ext uri="{BB962C8B-B14F-4D97-AF65-F5344CB8AC3E}">
        <p14:creationId xmlns:p14="http://schemas.microsoft.com/office/powerpoint/2010/main" val="1700305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La </a:t>
            </a:r>
            <a:r>
              <a:rPr lang="en-US" sz="1200" b="0" i="0" u="none" strike="noStrike" kern="1200" baseline="0" dirty="0" err="1">
                <a:solidFill>
                  <a:schemeClr val="tx1"/>
                </a:solidFill>
                <a:latin typeface="+mn-lt"/>
                <a:ea typeface="+mn-ea"/>
                <a:cs typeface="+mn-cs"/>
              </a:rPr>
              <a:t>prevalencia</a:t>
            </a:r>
            <a:r>
              <a:rPr lang="en-US" sz="1200" b="0" i="0" u="none" strike="noStrike" kern="1200" baseline="0" dirty="0">
                <a:solidFill>
                  <a:schemeClr val="tx1"/>
                </a:solidFill>
                <a:latin typeface="+mn-lt"/>
                <a:ea typeface="+mn-ea"/>
                <a:cs typeface="+mn-cs"/>
              </a:rPr>
              <a:t> de la </a:t>
            </a:r>
            <a:r>
              <a:rPr lang="en-US" sz="1200" b="0" i="0" u="none" strike="noStrike" kern="1200" baseline="0" dirty="0" err="1">
                <a:solidFill>
                  <a:schemeClr val="tx1"/>
                </a:solidFill>
                <a:latin typeface="+mn-lt"/>
                <a:ea typeface="+mn-ea"/>
                <a:cs typeface="+mn-cs"/>
              </a:rPr>
              <a:t>desnutrición</a:t>
            </a:r>
            <a:r>
              <a:rPr lang="en-US" sz="1200" b="0" i="0" u="none" strike="noStrike" kern="1200" baseline="0" dirty="0">
                <a:solidFill>
                  <a:schemeClr val="tx1"/>
                </a:solidFill>
                <a:latin typeface="+mn-lt"/>
                <a:ea typeface="+mn-ea"/>
                <a:cs typeface="+mn-cs"/>
              </a:rPr>
              <a:t> se </a:t>
            </a:r>
            <a:r>
              <a:rPr lang="en-US" sz="1200" b="0" i="0" u="none" strike="noStrike" kern="1200" baseline="0" dirty="0" err="1">
                <a:solidFill>
                  <a:schemeClr val="tx1"/>
                </a:solidFill>
                <a:latin typeface="+mn-lt"/>
                <a:ea typeface="+mn-ea"/>
                <a:cs typeface="+mn-cs"/>
              </a:rPr>
              <a:t>incrementa</a:t>
            </a:r>
            <a:r>
              <a:rPr lang="en-US" sz="1200" b="0" i="0" u="none" strike="noStrike" kern="1200" baseline="0" dirty="0">
                <a:solidFill>
                  <a:schemeClr val="tx1"/>
                </a:solidFill>
                <a:latin typeface="+mn-lt"/>
                <a:ea typeface="+mn-ea"/>
                <a:cs typeface="+mn-cs"/>
              </a:rPr>
              <a:t> de </a:t>
            </a:r>
            <a:r>
              <a:rPr lang="en-US" sz="1200" b="0" i="0" u="none" strike="noStrike" kern="1200" baseline="0" dirty="0" err="1">
                <a:solidFill>
                  <a:schemeClr val="tx1"/>
                </a:solidFill>
                <a:latin typeface="+mn-lt"/>
                <a:ea typeface="+mn-ea"/>
                <a:cs typeface="+mn-cs"/>
              </a:rPr>
              <a:t>manera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significativa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durante</a:t>
            </a:r>
            <a:r>
              <a:rPr lang="en-US" sz="1200" b="0" i="0" u="none" strike="noStrike" kern="1200" baseline="0" dirty="0">
                <a:solidFill>
                  <a:schemeClr val="tx1"/>
                </a:solidFill>
                <a:latin typeface="+mn-lt"/>
                <a:ea typeface="+mn-ea"/>
                <a:cs typeface="+mn-cs"/>
              </a:rPr>
              <a:t> la </a:t>
            </a:r>
            <a:r>
              <a:rPr lang="en-US" sz="1200" b="0" i="0" u="none" strike="noStrike" kern="1200" baseline="0" dirty="0" err="1">
                <a:solidFill>
                  <a:schemeClr val="tx1"/>
                </a:solidFill>
                <a:latin typeface="+mn-lt"/>
                <a:ea typeface="+mn-ea"/>
                <a:cs typeface="+mn-cs"/>
              </a:rPr>
              <a:t>hospitalización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En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poblaciones</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generales</a:t>
            </a:r>
            <a:r>
              <a:rPr lang="en-US" sz="1200" b="0" i="0" u="none" strike="noStrike" kern="1200" baseline="0" dirty="0">
                <a:solidFill>
                  <a:schemeClr val="tx1"/>
                </a:solidFill>
                <a:latin typeface="+mn-lt"/>
                <a:ea typeface="+mn-ea"/>
                <a:cs typeface="+mn-cs"/>
              </a:rPr>
              <a:t> de </a:t>
            </a:r>
            <a:r>
              <a:rPr lang="en-US" sz="1200" b="0" i="0" u="none" strike="noStrike" kern="1200" baseline="0" dirty="0" err="1">
                <a:solidFill>
                  <a:schemeClr val="tx1"/>
                </a:solidFill>
                <a:latin typeface="+mn-lt"/>
                <a:ea typeface="+mn-ea"/>
                <a:cs typeface="+mn-cs"/>
              </a:rPr>
              <a:t>pacientes</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hospitalizados</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primeros</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tres</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estudios</a:t>
            </a:r>
            <a:r>
              <a:rPr lang="en-US" sz="1200" b="0" i="0" u="none" strike="noStrike" kern="1200" baseline="0" dirty="0">
                <a:solidFill>
                  <a:schemeClr val="tx1"/>
                </a:solidFill>
                <a:latin typeface="+mn-lt"/>
                <a:ea typeface="+mn-ea"/>
                <a:cs typeface="+mn-cs"/>
              </a:rPr>
              <a:t>) se </a:t>
            </a:r>
            <a:r>
              <a:rPr lang="en-US" sz="1200" b="0" i="0" u="none" strike="noStrike" kern="1200" baseline="0" dirty="0" err="1">
                <a:solidFill>
                  <a:schemeClr val="tx1"/>
                </a:solidFill>
                <a:latin typeface="+mn-lt"/>
                <a:ea typeface="+mn-ea"/>
                <a:cs typeface="+mn-cs"/>
              </a:rPr>
              <a:t>observa</a:t>
            </a:r>
            <a:r>
              <a:rPr lang="en-US" sz="1200" b="0" i="0" u="none" strike="noStrike" kern="1200" baseline="0" dirty="0">
                <a:solidFill>
                  <a:schemeClr val="tx1"/>
                </a:solidFill>
                <a:latin typeface="+mn-lt"/>
                <a:ea typeface="+mn-ea"/>
                <a:cs typeface="+mn-cs"/>
              </a:rPr>
              <a:t> un </a:t>
            </a:r>
            <a:r>
              <a:rPr lang="en-US" sz="1200" b="0" i="0" u="none" strike="noStrike" kern="1200" baseline="0" dirty="0" err="1">
                <a:solidFill>
                  <a:schemeClr val="tx1"/>
                </a:solidFill>
                <a:latin typeface="+mn-lt"/>
                <a:ea typeface="+mn-ea"/>
                <a:cs typeface="+mn-cs"/>
              </a:rPr>
              <a:t>incremento</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significativo</a:t>
            </a:r>
            <a:r>
              <a:rPr lang="en-US" sz="1200" b="0" i="0" u="none" strike="noStrike" kern="1200" baseline="0" dirty="0">
                <a:solidFill>
                  <a:schemeClr val="tx1"/>
                </a:solidFill>
                <a:latin typeface="+mn-lt"/>
                <a:ea typeface="+mn-ea"/>
                <a:cs typeface="+mn-cs"/>
              </a:rPr>
              <a:t> de la </a:t>
            </a:r>
            <a:r>
              <a:rPr lang="en-US" sz="1200" b="0" i="0" u="none" strike="noStrike" kern="1200" baseline="0" dirty="0" err="1">
                <a:solidFill>
                  <a:schemeClr val="tx1"/>
                </a:solidFill>
                <a:latin typeface="+mn-lt"/>
                <a:ea typeface="+mn-ea"/>
                <a:cs typeface="+mn-cs"/>
              </a:rPr>
              <a:t>malnutrición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en</a:t>
            </a:r>
            <a:r>
              <a:rPr lang="en-US" sz="1200" b="0" i="0" u="none" strike="noStrike" kern="1200" baseline="0" dirty="0">
                <a:solidFill>
                  <a:schemeClr val="tx1"/>
                </a:solidFill>
                <a:latin typeface="+mn-lt"/>
                <a:ea typeface="+mn-ea"/>
                <a:cs typeface="+mn-cs"/>
              </a:rPr>
              <a:t> tanto se </a:t>
            </a:r>
            <a:r>
              <a:rPr lang="en-US" sz="1200" b="0" i="0" u="none" strike="noStrike" kern="1200" baseline="0" dirty="0" err="1">
                <a:solidFill>
                  <a:schemeClr val="tx1"/>
                </a:solidFill>
                <a:latin typeface="+mn-lt"/>
                <a:ea typeface="+mn-ea"/>
                <a:cs typeface="+mn-cs"/>
              </a:rPr>
              <a:t>prolonga</a:t>
            </a:r>
            <a:r>
              <a:rPr lang="en-US" sz="1200" b="0" i="0" u="none" strike="noStrike" kern="1200" baseline="0" dirty="0">
                <a:solidFill>
                  <a:schemeClr val="tx1"/>
                </a:solidFill>
                <a:latin typeface="+mn-lt"/>
                <a:ea typeface="+mn-ea"/>
                <a:cs typeface="+mn-cs"/>
              </a:rPr>
              <a:t> la estancia </a:t>
            </a:r>
            <a:r>
              <a:rPr lang="en-US" sz="1200" b="0" i="0" u="none" strike="noStrike" kern="1200" baseline="0" dirty="0" err="1">
                <a:solidFill>
                  <a:schemeClr val="tx1"/>
                </a:solidFill>
                <a:latin typeface="+mn-lt"/>
                <a:ea typeface="+mn-ea"/>
                <a:cs typeface="+mn-cs"/>
              </a:rPr>
              <a:t>hospitalaria</a:t>
            </a:r>
            <a:r>
              <a:rPr lang="en-US" sz="1200" b="0" i="0" u="none" strike="noStrike" kern="1200" baseline="0" dirty="0">
                <a:solidFill>
                  <a:schemeClr val="tx1"/>
                </a:solidFill>
                <a:latin typeface="+mn-lt"/>
                <a:ea typeface="+mn-ea"/>
                <a:cs typeface="+mn-cs"/>
              </a:rPr>
              <a:t>. De </a:t>
            </a:r>
            <a:r>
              <a:rPr lang="en-US" sz="1200" b="0" i="0" u="none" strike="noStrike" kern="1200" baseline="0" dirty="0" err="1">
                <a:solidFill>
                  <a:schemeClr val="tx1"/>
                </a:solidFill>
                <a:latin typeface="+mn-lt"/>
                <a:ea typeface="+mn-ea"/>
                <a:cs typeface="+mn-cs"/>
              </a:rPr>
              <a:t>igual</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manera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en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pacientes</a:t>
            </a:r>
            <a:r>
              <a:rPr lang="en-US" sz="1200" b="0" i="0" u="none" strike="noStrike" kern="1200" baseline="0" dirty="0">
                <a:solidFill>
                  <a:schemeClr val="tx1"/>
                </a:solidFill>
                <a:latin typeface="+mn-lt"/>
                <a:ea typeface="+mn-ea"/>
                <a:cs typeface="+mn-cs"/>
              </a:rPr>
              <a:t> de </a:t>
            </a:r>
            <a:r>
              <a:rPr lang="en-US" sz="1200" b="0" i="0" u="none" strike="noStrike" kern="1200" baseline="0" dirty="0" err="1">
                <a:solidFill>
                  <a:schemeClr val="tx1"/>
                </a:solidFill>
                <a:latin typeface="+mn-lt"/>
                <a:ea typeface="+mn-ea"/>
                <a:cs typeface="+mn-cs"/>
              </a:rPr>
              <a:t>cirugía</a:t>
            </a:r>
            <a:r>
              <a:rPr lang="en-US" sz="1200" b="0" i="0" u="none" strike="noStrike" kern="1200" baseline="0" dirty="0">
                <a:solidFill>
                  <a:schemeClr val="tx1"/>
                </a:solidFill>
                <a:latin typeface="+mn-lt"/>
                <a:ea typeface="+mn-ea"/>
                <a:cs typeface="+mn-cs"/>
              </a:rPr>
              <a:t> gastrointestinal la </a:t>
            </a:r>
            <a:r>
              <a:rPr lang="en-US" sz="1200" b="0" i="0" u="none" strike="noStrike" kern="1200" baseline="0" dirty="0" err="1">
                <a:solidFill>
                  <a:schemeClr val="tx1"/>
                </a:solidFill>
                <a:latin typeface="+mn-lt"/>
                <a:ea typeface="+mn-ea"/>
                <a:cs typeface="+mn-cs"/>
              </a:rPr>
              <a:t>prevalencia</a:t>
            </a:r>
            <a:r>
              <a:rPr lang="en-US" sz="1200" b="0" i="0" u="none" strike="noStrike" kern="1200" baseline="0" dirty="0">
                <a:solidFill>
                  <a:schemeClr val="tx1"/>
                </a:solidFill>
                <a:latin typeface="+mn-lt"/>
                <a:ea typeface="+mn-ea"/>
                <a:cs typeface="+mn-cs"/>
              </a:rPr>
              <a:t> se </a:t>
            </a:r>
            <a:r>
              <a:rPr lang="en-US" sz="1200" b="0" i="0" u="none" strike="noStrike" kern="1200" baseline="0" dirty="0" err="1">
                <a:solidFill>
                  <a:schemeClr val="tx1"/>
                </a:solidFill>
                <a:latin typeface="+mn-lt"/>
                <a:ea typeface="+mn-ea"/>
                <a:cs typeface="+mn-cs"/>
              </a:rPr>
              <a:t>incrementa</a:t>
            </a:r>
            <a:r>
              <a:rPr lang="en-US" sz="1200" b="0" i="0" u="none" strike="noStrike" kern="1200" baseline="0" dirty="0">
                <a:solidFill>
                  <a:schemeClr val="tx1"/>
                </a:solidFill>
                <a:latin typeface="+mn-lt"/>
                <a:ea typeface="+mn-ea"/>
                <a:cs typeface="+mn-cs"/>
              </a:rPr>
              <a:t> a un 80% </a:t>
            </a:r>
            <a:r>
              <a:rPr lang="en-US" sz="1200" b="0" i="0" u="none" strike="noStrike" kern="1200" baseline="0" dirty="0" err="1">
                <a:solidFill>
                  <a:schemeClr val="tx1"/>
                </a:solidFill>
                <a:latin typeface="+mn-lt"/>
                <a:ea typeface="+mn-ea"/>
                <a:cs typeface="+mn-cs"/>
              </a:rPr>
              <a:t>cuando</a:t>
            </a:r>
            <a:r>
              <a:rPr lang="en-US" sz="1200" b="0" i="0" u="none" strike="noStrike" kern="1200" baseline="0" dirty="0">
                <a:solidFill>
                  <a:schemeClr val="tx1"/>
                </a:solidFill>
                <a:latin typeface="+mn-lt"/>
                <a:ea typeface="+mn-ea"/>
                <a:cs typeface="+mn-cs"/>
              </a:rPr>
              <a:t> la estancia </a:t>
            </a:r>
            <a:r>
              <a:rPr lang="en-US" sz="1200" b="0" i="0" u="none" strike="noStrike" kern="1200" baseline="0" dirty="0" err="1">
                <a:solidFill>
                  <a:schemeClr val="tx1"/>
                </a:solidFill>
                <a:latin typeface="+mn-lt"/>
                <a:ea typeface="+mn-ea"/>
                <a:cs typeface="+mn-cs"/>
              </a:rPr>
              <a:t>hospitalaria</a:t>
            </a:r>
            <a:r>
              <a:rPr lang="en-US" sz="1200" b="0" i="0" u="none" strike="noStrike" kern="1200" baseline="0" dirty="0">
                <a:solidFill>
                  <a:schemeClr val="tx1"/>
                </a:solidFill>
                <a:latin typeface="+mn-lt"/>
                <a:ea typeface="+mn-ea"/>
                <a:cs typeface="+mn-cs"/>
              </a:rPr>
              <a:t> se </a:t>
            </a:r>
            <a:r>
              <a:rPr lang="en-US" sz="1200" b="0" i="0" u="none" strike="noStrike" kern="1200" baseline="0" dirty="0" err="1">
                <a:solidFill>
                  <a:schemeClr val="tx1"/>
                </a:solidFill>
                <a:latin typeface="+mn-lt"/>
                <a:ea typeface="+mn-ea"/>
                <a:cs typeface="+mn-cs"/>
              </a:rPr>
              <a:t>prolonga</a:t>
            </a:r>
            <a:r>
              <a:rPr lang="en-US" sz="1200" b="0" i="0" u="none" strike="noStrike" kern="1200" baseline="0" dirty="0">
                <a:solidFill>
                  <a:schemeClr val="tx1"/>
                </a:solidFill>
                <a:latin typeface="+mn-lt"/>
                <a:ea typeface="+mn-ea"/>
                <a:cs typeface="+mn-cs"/>
              </a:rPr>
              <a:t> por </a:t>
            </a:r>
            <a:r>
              <a:rPr lang="en-US" sz="1200" b="0" i="0" u="none" strike="noStrike" kern="1200" baseline="0" dirty="0" err="1">
                <a:solidFill>
                  <a:schemeClr val="tx1"/>
                </a:solidFill>
                <a:latin typeface="+mn-lt"/>
                <a:ea typeface="+mn-ea"/>
                <a:cs typeface="+mn-cs"/>
              </a:rPr>
              <a:t>más</a:t>
            </a:r>
            <a:r>
              <a:rPr lang="en-US" sz="1200" b="0" i="0" u="none" strike="noStrike" kern="1200" baseline="0" dirty="0">
                <a:solidFill>
                  <a:schemeClr val="tx1"/>
                </a:solidFill>
                <a:latin typeface="+mn-lt"/>
                <a:ea typeface="+mn-ea"/>
                <a:cs typeface="+mn-cs"/>
              </a:rPr>
              <a:t> de dos </a:t>
            </a:r>
            <a:r>
              <a:rPr lang="en-US" sz="1200" b="0" i="0" u="none" strike="noStrike" kern="1200" baseline="0" dirty="0" err="1">
                <a:solidFill>
                  <a:schemeClr val="tx1"/>
                </a:solidFill>
                <a:latin typeface="+mn-lt"/>
                <a:ea typeface="+mn-ea"/>
                <a:cs typeface="+mn-cs"/>
              </a:rPr>
              <a:t>semanas</a:t>
            </a:r>
            <a:r>
              <a:rPr lang="en-US" sz="1200" b="0" i="0" u="none" strike="noStrike" kern="1200" baseline="0" dirty="0">
                <a:solidFill>
                  <a:schemeClr val="tx1"/>
                </a:solidFill>
                <a:latin typeface="+mn-lt"/>
                <a:ea typeface="+mn-ea"/>
                <a:cs typeface="+mn-cs"/>
              </a:rPr>
              <a:t>.</a:t>
            </a:r>
          </a:p>
          <a:p>
            <a:r>
              <a:rPr lang="en-US" sz="1200" b="0" i="0" u="none" strike="noStrike" kern="1200" baseline="0" dirty="0" err="1">
                <a:solidFill>
                  <a:schemeClr val="tx1"/>
                </a:solidFill>
                <a:latin typeface="+mn-lt"/>
                <a:ea typeface="+mn-ea"/>
                <a:cs typeface="+mn-cs"/>
              </a:rPr>
              <a:t>Otros</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estudios</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gráfica</a:t>
            </a:r>
            <a:r>
              <a:rPr lang="en-US" sz="1200" b="0" i="0" u="none" strike="noStrike" kern="1200" baseline="0" dirty="0">
                <a:solidFill>
                  <a:schemeClr val="tx1"/>
                </a:solidFill>
                <a:latin typeface="+mn-lt"/>
                <a:ea typeface="+mn-ea"/>
                <a:cs typeface="+mn-cs"/>
              </a:rPr>
              <a:t> de la </a:t>
            </a:r>
            <a:r>
              <a:rPr lang="en-US" sz="1200" b="0" i="0" u="none" strike="noStrike" kern="1200" baseline="0" dirty="0" err="1">
                <a:solidFill>
                  <a:schemeClr val="tx1"/>
                </a:solidFill>
                <a:latin typeface="+mn-lt"/>
                <a:ea typeface="+mn-ea"/>
                <a:cs typeface="+mn-cs"/>
              </a:rPr>
              <a:t>derecha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evidencian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deterioro</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significativo</a:t>
            </a:r>
            <a:r>
              <a:rPr lang="en-US" sz="1200" b="0" i="0" u="none" strike="noStrike" kern="1200" baseline="0" dirty="0">
                <a:solidFill>
                  <a:schemeClr val="tx1"/>
                </a:solidFill>
                <a:latin typeface="+mn-lt"/>
                <a:ea typeface="+mn-ea"/>
                <a:cs typeface="+mn-cs"/>
              </a:rPr>
              <a:t> de peso </a:t>
            </a:r>
            <a:r>
              <a:rPr lang="en-US" sz="1200" b="0" i="0" u="none" strike="noStrike" kern="1200" baseline="0" dirty="0" err="1">
                <a:solidFill>
                  <a:schemeClr val="tx1"/>
                </a:solidFill>
                <a:latin typeface="+mn-lt"/>
                <a:ea typeface="+mn-ea"/>
                <a:cs typeface="+mn-cs"/>
              </a:rPr>
              <a:t>durante</a:t>
            </a:r>
            <a:r>
              <a:rPr lang="en-US" sz="1200" b="0" i="0" u="none" strike="noStrike" kern="1200" baseline="0" dirty="0">
                <a:solidFill>
                  <a:schemeClr val="tx1"/>
                </a:solidFill>
                <a:latin typeface="+mn-lt"/>
                <a:ea typeface="+mn-ea"/>
                <a:cs typeface="+mn-cs"/>
              </a:rPr>
              <a:t> la </a:t>
            </a:r>
            <a:r>
              <a:rPr lang="en-US" sz="1200" b="0" i="0" u="none" strike="noStrike" kern="1200" baseline="0" dirty="0" err="1">
                <a:solidFill>
                  <a:schemeClr val="tx1"/>
                </a:solidFill>
                <a:latin typeface="+mn-lt"/>
                <a:ea typeface="+mn-ea"/>
                <a:cs typeface="+mn-cs"/>
              </a:rPr>
              <a:t>hospitalización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reflejando</a:t>
            </a:r>
            <a:r>
              <a:rPr lang="en-US" sz="1200" b="0" i="0" u="none" strike="noStrike" kern="1200" baseline="0" dirty="0">
                <a:solidFill>
                  <a:schemeClr val="tx1"/>
                </a:solidFill>
                <a:latin typeface="+mn-lt"/>
                <a:ea typeface="+mn-ea"/>
                <a:cs typeface="+mn-cs"/>
              </a:rPr>
              <a:t> un </a:t>
            </a:r>
            <a:r>
              <a:rPr lang="en-US" sz="1200" b="0" i="0" u="none" strike="noStrike" kern="1200" baseline="0" dirty="0" err="1">
                <a:solidFill>
                  <a:schemeClr val="tx1"/>
                </a:solidFill>
                <a:latin typeface="+mn-lt"/>
                <a:ea typeface="+mn-ea"/>
                <a:cs typeface="+mn-cs"/>
              </a:rPr>
              <a:t>deterioro</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agudo</a:t>
            </a:r>
            <a:r>
              <a:rPr lang="en-US" sz="1200" b="0" i="0" u="none" strike="noStrike" kern="1200" baseline="0" dirty="0">
                <a:solidFill>
                  <a:schemeClr val="tx1"/>
                </a:solidFill>
                <a:latin typeface="+mn-lt"/>
                <a:ea typeface="+mn-ea"/>
                <a:cs typeface="+mn-cs"/>
              </a:rPr>
              <a:t> del </a:t>
            </a:r>
            <a:r>
              <a:rPr lang="en-US" sz="1200" b="0" i="0" u="none" strike="noStrike" kern="1200" baseline="0" dirty="0" err="1">
                <a:solidFill>
                  <a:schemeClr val="tx1"/>
                </a:solidFill>
                <a:latin typeface="+mn-lt"/>
                <a:ea typeface="+mn-ea"/>
                <a:cs typeface="+mn-cs"/>
              </a:rPr>
              <a:t>estado</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nutricional</a:t>
            </a:r>
            <a:r>
              <a:rPr lang="en-US" sz="1200" b="0" i="0" u="none" strike="noStrike" kern="1200" baseline="0" dirty="0">
                <a:solidFill>
                  <a:schemeClr val="tx1"/>
                </a:solidFill>
                <a:latin typeface="+mn-lt"/>
                <a:ea typeface="+mn-ea"/>
                <a:cs typeface="+mn-cs"/>
              </a:rPr>
              <a:t>.  Este </a:t>
            </a:r>
            <a:r>
              <a:rPr lang="en-US" sz="1200" b="0" i="0" u="none" strike="noStrike" kern="1200" baseline="0" dirty="0" err="1">
                <a:solidFill>
                  <a:schemeClr val="tx1"/>
                </a:solidFill>
                <a:latin typeface="+mn-lt"/>
                <a:ea typeface="+mn-ea"/>
                <a:cs typeface="+mn-cs"/>
              </a:rPr>
              <a:t>cambio</a:t>
            </a:r>
            <a:r>
              <a:rPr lang="en-US" sz="1200" b="0" i="0" u="none" strike="noStrike" kern="1200" baseline="0" dirty="0">
                <a:solidFill>
                  <a:schemeClr val="tx1"/>
                </a:solidFill>
                <a:latin typeface="+mn-lt"/>
                <a:ea typeface="+mn-ea"/>
                <a:cs typeface="+mn-cs"/>
              </a:rPr>
              <a:t> es </a:t>
            </a:r>
            <a:r>
              <a:rPr lang="en-US" sz="1200" b="0" i="0" u="none" strike="noStrike" kern="1200" baseline="0" dirty="0" err="1">
                <a:solidFill>
                  <a:schemeClr val="tx1"/>
                </a:solidFill>
                <a:latin typeface="+mn-lt"/>
                <a:ea typeface="+mn-ea"/>
                <a:cs typeface="+mn-cs"/>
              </a:rPr>
              <a:t>más</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notorio</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en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pacientes</a:t>
            </a:r>
            <a:r>
              <a:rPr lang="en-US" sz="1200" b="0" i="0" u="none" strike="noStrike" kern="1200" baseline="0" dirty="0">
                <a:solidFill>
                  <a:schemeClr val="tx1"/>
                </a:solidFill>
                <a:latin typeface="+mn-lt"/>
                <a:ea typeface="+mn-ea"/>
                <a:cs typeface="+mn-cs"/>
              </a:rPr>
              <a:t> de </a:t>
            </a:r>
            <a:r>
              <a:rPr lang="en-US" sz="1200" b="0" i="0" u="none" strike="noStrike" kern="1200" baseline="0" dirty="0" err="1">
                <a:solidFill>
                  <a:schemeClr val="tx1"/>
                </a:solidFill>
                <a:latin typeface="+mn-lt"/>
                <a:ea typeface="+mn-ea"/>
                <a:cs typeface="+mn-cs"/>
              </a:rPr>
              <a:t>cirugía</a:t>
            </a:r>
            <a:r>
              <a:rPr lang="en-US" sz="1200" b="0" i="0" u="none" strike="noStrike" kern="1200" baseline="0" dirty="0">
                <a:solidFill>
                  <a:schemeClr val="tx1"/>
                </a:solidFill>
                <a:latin typeface="+mn-lt"/>
                <a:ea typeface="+mn-ea"/>
                <a:cs typeface="+mn-cs"/>
              </a:rPr>
              <a:t> (50 – 98%) que </a:t>
            </a:r>
            <a:r>
              <a:rPr lang="en-US" sz="1200" b="0" i="0" u="none" strike="noStrike" kern="1200" baseline="0" dirty="0" err="1">
                <a:solidFill>
                  <a:schemeClr val="tx1"/>
                </a:solidFill>
                <a:latin typeface="+mn-lt"/>
                <a:ea typeface="+mn-ea"/>
                <a:cs typeface="+mn-cs"/>
              </a:rPr>
              <a:t>en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pacientes</a:t>
            </a:r>
            <a:r>
              <a:rPr lang="en-US" sz="1200" b="0" i="0" u="none" strike="noStrike" kern="1200" baseline="0" dirty="0">
                <a:solidFill>
                  <a:schemeClr val="tx1"/>
                </a:solidFill>
                <a:latin typeface="+mn-lt"/>
                <a:ea typeface="+mn-ea"/>
                <a:cs typeface="+mn-cs"/>
              </a:rPr>
              <a:t> con </a:t>
            </a:r>
            <a:r>
              <a:rPr lang="en-US" sz="1200" b="0" i="0" u="none" strike="noStrike" kern="1200" baseline="0" dirty="0" err="1">
                <a:solidFill>
                  <a:schemeClr val="tx1"/>
                </a:solidFill>
                <a:latin typeface="+mn-lt"/>
                <a:ea typeface="+mn-ea"/>
                <a:cs typeface="+mn-cs"/>
              </a:rPr>
              <a:t>patologías</a:t>
            </a:r>
            <a:r>
              <a:rPr lang="en-US" sz="1200" b="0" i="0" u="none" strike="noStrike" kern="1200" baseline="0" dirty="0">
                <a:solidFill>
                  <a:schemeClr val="tx1"/>
                </a:solidFill>
                <a:latin typeface="+mn-lt"/>
                <a:ea typeface="+mn-ea"/>
                <a:cs typeface="+mn-cs"/>
              </a:rPr>
              <a:t> de </a:t>
            </a:r>
            <a:r>
              <a:rPr lang="en-US" sz="1200" b="0" i="0" u="none" strike="noStrike" kern="1200" baseline="0" dirty="0" err="1">
                <a:solidFill>
                  <a:schemeClr val="tx1"/>
                </a:solidFill>
                <a:latin typeface="+mn-lt"/>
                <a:ea typeface="+mn-ea"/>
                <a:cs typeface="+mn-cs"/>
              </a:rPr>
              <a:t>tratamiento</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médico</a:t>
            </a:r>
            <a:r>
              <a:rPr lang="en-US" sz="1200" b="0" i="0" u="none" strike="noStrike" kern="1200" baseline="0" dirty="0">
                <a:solidFill>
                  <a:schemeClr val="tx1"/>
                </a:solidFill>
                <a:latin typeface="+mn-lt"/>
                <a:ea typeface="+mn-ea"/>
                <a:cs typeface="+mn-cs"/>
              </a:rPr>
              <a:t> (30 – 71%).</a:t>
            </a:r>
          </a:p>
          <a:p>
            <a:r>
              <a:rPr lang="en-US" sz="1200" b="0" i="0" u="none" strike="noStrike" kern="1200" baseline="0" dirty="0" err="1">
                <a:solidFill>
                  <a:schemeClr val="tx1"/>
                </a:solidFill>
                <a:latin typeface="+mn-lt"/>
                <a:ea typeface="+mn-ea"/>
                <a:cs typeface="+mn-cs"/>
              </a:rPr>
              <a:t>Aunque</a:t>
            </a:r>
            <a:r>
              <a:rPr lang="en-US" sz="1200" b="0" i="0" u="none" strike="noStrike" kern="1200" baseline="0" dirty="0">
                <a:solidFill>
                  <a:schemeClr val="tx1"/>
                </a:solidFill>
                <a:latin typeface="+mn-lt"/>
                <a:ea typeface="+mn-ea"/>
                <a:cs typeface="+mn-cs"/>
              </a:rPr>
              <a:t> las </a:t>
            </a:r>
            <a:r>
              <a:rPr lang="en-US" sz="1200" b="0" i="0" u="none" strike="noStrike" kern="1200" baseline="0" dirty="0" err="1">
                <a:solidFill>
                  <a:schemeClr val="tx1"/>
                </a:solidFill>
                <a:latin typeface="+mn-lt"/>
                <a:ea typeface="+mn-ea"/>
                <a:cs typeface="+mn-cs"/>
              </a:rPr>
              <a:t>enfermedades</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cursan</a:t>
            </a:r>
            <a:r>
              <a:rPr lang="en-US" sz="1200" b="0" i="0" u="none" strike="noStrike" kern="1200" baseline="0" dirty="0">
                <a:solidFill>
                  <a:schemeClr val="tx1"/>
                </a:solidFill>
                <a:latin typeface="+mn-lt"/>
                <a:ea typeface="+mn-ea"/>
                <a:cs typeface="+mn-cs"/>
              </a:rPr>
              <a:t> con un </a:t>
            </a:r>
            <a:r>
              <a:rPr lang="en-US" sz="1200" b="0" i="0" u="none" strike="noStrike" kern="1200" baseline="0" dirty="0" err="1">
                <a:solidFill>
                  <a:schemeClr val="tx1"/>
                </a:solidFill>
                <a:latin typeface="+mn-lt"/>
                <a:ea typeface="+mn-ea"/>
                <a:cs typeface="+mn-cs"/>
              </a:rPr>
              <a:t>impacto</a:t>
            </a:r>
            <a:r>
              <a:rPr lang="en-US" sz="1200" b="0" i="0" u="none" strike="noStrike" kern="1200" baseline="0" dirty="0">
                <a:solidFill>
                  <a:schemeClr val="tx1"/>
                </a:solidFill>
                <a:latin typeface="+mn-lt"/>
                <a:ea typeface="+mn-ea"/>
                <a:cs typeface="+mn-cs"/>
              </a:rPr>
              <a:t> variable </a:t>
            </a:r>
            <a:r>
              <a:rPr lang="en-US" sz="1200" b="0" i="0" u="none" strike="noStrike" kern="1200" baseline="0" dirty="0" err="1">
                <a:solidFill>
                  <a:schemeClr val="tx1"/>
                </a:solidFill>
                <a:latin typeface="+mn-lt"/>
                <a:ea typeface="+mn-ea"/>
                <a:cs typeface="+mn-cs"/>
              </a:rPr>
              <a:t>sobre</a:t>
            </a:r>
            <a:r>
              <a:rPr lang="en-US" sz="1200" b="0" i="0" u="none" strike="noStrike" kern="1200" baseline="0" dirty="0">
                <a:solidFill>
                  <a:schemeClr val="tx1"/>
                </a:solidFill>
                <a:latin typeface="+mn-lt"/>
                <a:ea typeface="+mn-ea"/>
                <a:cs typeface="+mn-cs"/>
              </a:rPr>
              <a:t> el </a:t>
            </a:r>
            <a:r>
              <a:rPr lang="en-US" sz="1200" b="0" i="0" u="none" strike="noStrike" kern="1200" baseline="0" dirty="0" err="1">
                <a:solidFill>
                  <a:schemeClr val="tx1"/>
                </a:solidFill>
                <a:latin typeface="+mn-lt"/>
                <a:ea typeface="+mn-ea"/>
                <a:cs typeface="+mn-cs"/>
              </a:rPr>
              <a:t>estado</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nutricional</a:t>
            </a:r>
            <a:r>
              <a:rPr lang="en-US" sz="1200" b="0" i="0" u="none" strike="noStrike" kern="1200" baseline="0" dirty="0">
                <a:solidFill>
                  <a:schemeClr val="tx1"/>
                </a:solidFill>
                <a:latin typeface="+mn-lt"/>
                <a:ea typeface="+mn-ea"/>
                <a:cs typeface="+mn-cs"/>
              </a:rPr>
              <a:t>, no se debe </a:t>
            </a:r>
            <a:r>
              <a:rPr lang="en-US" sz="1200" b="0" i="0" u="none" strike="noStrike" kern="1200" baseline="0" dirty="0" err="1">
                <a:solidFill>
                  <a:schemeClr val="tx1"/>
                </a:solidFill>
                <a:latin typeface="+mn-lt"/>
                <a:ea typeface="+mn-ea"/>
                <a:cs typeface="+mn-cs"/>
              </a:rPr>
              <a:t>asumir</a:t>
            </a:r>
            <a:r>
              <a:rPr lang="en-US" sz="1200" b="0" i="0" u="none" strike="noStrike" kern="1200" baseline="0" dirty="0">
                <a:solidFill>
                  <a:schemeClr val="tx1"/>
                </a:solidFill>
                <a:latin typeface="+mn-lt"/>
                <a:ea typeface="+mn-ea"/>
                <a:cs typeface="+mn-cs"/>
              </a:rPr>
              <a:t> que la </a:t>
            </a:r>
            <a:r>
              <a:rPr lang="en-US" sz="1200" b="0" i="0" u="none" strike="noStrike" kern="1200" baseline="0" dirty="0" err="1">
                <a:solidFill>
                  <a:schemeClr val="tx1"/>
                </a:solidFill>
                <a:latin typeface="+mn-lt"/>
                <a:ea typeface="+mn-ea"/>
                <a:cs typeface="+mn-cs"/>
              </a:rPr>
              <a:t>malnutrición</a:t>
            </a:r>
            <a:r>
              <a:rPr lang="en-US" sz="1200" b="0" i="0" u="none" strike="noStrike" kern="1200" baseline="0" dirty="0">
                <a:solidFill>
                  <a:schemeClr val="tx1"/>
                </a:solidFill>
                <a:latin typeface="+mn-lt"/>
                <a:ea typeface="+mn-ea"/>
                <a:cs typeface="+mn-cs"/>
              </a:rPr>
              <a:t> es un </a:t>
            </a:r>
            <a:r>
              <a:rPr lang="en-US" sz="1200" b="0" i="0" u="none" strike="noStrike" kern="1200" baseline="0" dirty="0" err="1">
                <a:solidFill>
                  <a:schemeClr val="tx1"/>
                </a:solidFill>
                <a:latin typeface="+mn-lt"/>
                <a:ea typeface="+mn-ea"/>
                <a:cs typeface="+mn-cs"/>
              </a:rPr>
              <a:t>resultado</a:t>
            </a:r>
            <a:r>
              <a:rPr lang="en-US" sz="1200" b="0" i="0" u="none" strike="noStrike" kern="1200" baseline="0" dirty="0">
                <a:solidFill>
                  <a:schemeClr val="tx1"/>
                </a:solidFill>
                <a:latin typeface="+mn-lt"/>
                <a:ea typeface="+mn-ea"/>
                <a:cs typeface="+mn-cs"/>
              </a:rPr>
              <a:t> inexorable de la </a:t>
            </a:r>
            <a:r>
              <a:rPr lang="en-US" sz="1200" b="0" i="0" u="none" strike="noStrike" kern="1200" baseline="0" dirty="0" err="1">
                <a:solidFill>
                  <a:schemeClr val="tx1"/>
                </a:solidFill>
                <a:latin typeface="+mn-lt"/>
                <a:ea typeface="+mn-ea"/>
                <a:cs typeface="+mn-cs"/>
              </a:rPr>
              <a:t>enfermedad</a:t>
            </a:r>
            <a:r>
              <a:rPr lang="en-US" sz="1200" b="0" i="0" u="none" strike="noStrike" kern="1200" baseline="0" dirty="0">
                <a:solidFill>
                  <a:schemeClr val="tx1"/>
                </a:solidFill>
                <a:latin typeface="+mn-lt"/>
                <a:ea typeface="+mn-ea"/>
                <a:cs typeface="+mn-cs"/>
              </a:rPr>
              <a:t>. La </a:t>
            </a:r>
            <a:r>
              <a:rPr lang="en-US" sz="1200" b="0" i="0" u="none" strike="noStrike" kern="1200" baseline="0" dirty="0" err="1">
                <a:solidFill>
                  <a:schemeClr val="tx1"/>
                </a:solidFill>
                <a:latin typeface="+mn-lt"/>
                <a:ea typeface="+mn-ea"/>
                <a:cs typeface="+mn-cs"/>
              </a:rPr>
              <a:t>implementación</a:t>
            </a:r>
            <a:r>
              <a:rPr lang="en-US" sz="1200" b="0" i="0" u="none" strike="noStrike" kern="1200" baseline="0" dirty="0">
                <a:solidFill>
                  <a:schemeClr val="tx1"/>
                </a:solidFill>
                <a:latin typeface="+mn-lt"/>
                <a:ea typeface="+mn-ea"/>
                <a:cs typeface="+mn-cs"/>
              </a:rPr>
              <a:t> de </a:t>
            </a:r>
            <a:r>
              <a:rPr lang="en-US" sz="1200" b="0" i="0" u="none" strike="noStrike" kern="1200" baseline="0" dirty="0" err="1">
                <a:solidFill>
                  <a:schemeClr val="tx1"/>
                </a:solidFill>
                <a:latin typeface="+mn-lt"/>
                <a:ea typeface="+mn-ea"/>
                <a:cs typeface="+mn-cs"/>
              </a:rPr>
              <a:t>protocolos</a:t>
            </a:r>
            <a:r>
              <a:rPr lang="en-US" sz="1200" b="0" i="0" u="none" strike="noStrike" kern="1200" baseline="0" dirty="0">
                <a:solidFill>
                  <a:schemeClr val="tx1"/>
                </a:solidFill>
                <a:latin typeface="+mn-lt"/>
                <a:ea typeface="+mn-ea"/>
                <a:cs typeface="+mn-cs"/>
              </a:rPr>
              <a:t> de </a:t>
            </a:r>
            <a:r>
              <a:rPr lang="en-US" sz="1200" b="0" i="0" u="none" strike="noStrike" kern="1200" baseline="0" dirty="0" err="1">
                <a:solidFill>
                  <a:schemeClr val="tx1"/>
                </a:solidFill>
                <a:latin typeface="+mn-lt"/>
                <a:ea typeface="+mn-ea"/>
                <a:cs typeface="+mn-cs"/>
              </a:rPr>
              <a:t>atención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nutricional</a:t>
            </a:r>
            <a:r>
              <a:rPr lang="en-US" sz="1200" b="0" i="0" u="none" strike="noStrike" kern="1200" baseline="0" dirty="0">
                <a:solidFill>
                  <a:schemeClr val="tx1"/>
                </a:solidFill>
                <a:latin typeface="+mn-lt"/>
                <a:ea typeface="+mn-ea"/>
                <a:cs typeface="+mn-cs"/>
              </a:rPr>
              <a:t> que </a:t>
            </a:r>
            <a:r>
              <a:rPr lang="en-US" sz="1200" b="0" i="0" u="none" strike="noStrike" kern="1200" baseline="0" dirty="0" err="1">
                <a:solidFill>
                  <a:schemeClr val="tx1"/>
                </a:solidFill>
                <a:latin typeface="+mn-lt"/>
                <a:ea typeface="+mn-ea"/>
                <a:cs typeface="+mn-cs"/>
              </a:rPr>
              <a:t>incluyan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estrategias</a:t>
            </a:r>
            <a:r>
              <a:rPr lang="en-US" sz="1200" b="0" i="0" u="none" strike="noStrike" kern="1200" baseline="0" dirty="0">
                <a:solidFill>
                  <a:schemeClr val="tx1"/>
                </a:solidFill>
                <a:latin typeface="+mn-lt"/>
                <a:ea typeface="+mn-ea"/>
                <a:cs typeface="+mn-cs"/>
              </a:rPr>
              <a:t> de </a:t>
            </a:r>
            <a:r>
              <a:rPr lang="en-US" sz="1200" b="0" i="0" u="none" strike="noStrike" kern="1200" baseline="0" dirty="0" err="1">
                <a:solidFill>
                  <a:schemeClr val="tx1"/>
                </a:solidFill>
                <a:latin typeface="+mn-lt"/>
                <a:ea typeface="+mn-ea"/>
                <a:cs typeface="+mn-cs"/>
              </a:rPr>
              <a:t>detección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activa</a:t>
            </a:r>
            <a:r>
              <a:rPr lang="en-US" sz="1200" b="0" i="0" u="none" strike="noStrike" kern="1200" baseline="0" dirty="0">
                <a:solidFill>
                  <a:schemeClr val="tx1"/>
                </a:solidFill>
                <a:latin typeface="+mn-lt"/>
                <a:ea typeface="+mn-ea"/>
                <a:cs typeface="+mn-cs"/>
              </a:rPr>
              <a:t> de la </a:t>
            </a:r>
            <a:r>
              <a:rPr lang="en-US" sz="1200" b="0" i="0" u="none" strike="noStrike" kern="1200" baseline="0" dirty="0" err="1">
                <a:solidFill>
                  <a:schemeClr val="tx1"/>
                </a:solidFill>
                <a:latin typeface="+mn-lt"/>
                <a:ea typeface="+mn-ea"/>
                <a:cs typeface="+mn-cs"/>
              </a:rPr>
              <a:t>malnutrición</a:t>
            </a:r>
            <a:r>
              <a:rPr lang="en-US" sz="1200" b="0" i="0" u="none" strike="noStrike" kern="1200" baseline="0" dirty="0">
                <a:solidFill>
                  <a:schemeClr val="tx1"/>
                </a:solidFill>
                <a:latin typeface="+mn-lt"/>
                <a:ea typeface="+mn-ea"/>
                <a:cs typeface="+mn-cs"/>
              </a:rPr>
              <a:t> al </a:t>
            </a:r>
            <a:r>
              <a:rPr lang="en-US" sz="1200" b="0" i="0" u="none" strike="noStrike" kern="1200" baseline="0" dirty="0" err="1">
                <a:solidFill>
                  <a:schemeClr val="tx1"/>
                </a:solidFill>
                <a:latin typeface="+mn-lt"/>
                <a:ea typeface="+mn-ea"/>
                <a:cs typeface="+mn-cs"/>
              </a:rPr>
              <a:t>ingreso</a:t>
            </a:r>
            <a:r>
              <a:rPr lang="en-US" sz="1200" b="0" i="0" u="none" strike="noStrike" kern="1200" baseline="0" dirty="0">
                <a:solidFill>
                  <a:schemeClr val="tx1"/>
                </a:solidFill>
                <a:latin typeface="+mn-lt"/>
                <a:ea typeface="+mn-ea"/>
                <a:cs typeface="+mn-cs"/>
              </a:rPr>
              <a:t> y </a:t>
            </a:r>
            <a:r>
              <a:rPr lang="en-US" sz="1200" b="0" i="0" u="none" strike="noStrike" kern="1200" baseline="0" dirty="0" err="1">
                <a:solidFill>
                  <a:schemeClr val="tx1"/>
                </a:solidFill>
                <a:latin typeface="+mn-lt"/>
                <a:ea typeface="+mn-ea"/>
                <a:cs typeface="+mn-cs"/>
              </a:rPr>
              <a:t>durante</a:t>
            </a:r>
            <a:r>
              <a:rPr lang="en-US" sz="1200" b="0" i="0" u="none" strike="noStrike" kern="1200" baseline="0" dirty="0">
                <a:solidFill>
                  <a:schemeClr val="tx1"/>
                </a:solidFill>
                <a:latin typeface="+mn-lt"/>
                <a:ea typeface="+mn-ea"/>
                <a:cs typeface="+mn-cs"/>
              </a:rPr>
              <a:t> el </a:t>
            </a:r>
            <a:r>
              <a:rPr lang="en-US" sz="1200" b="0" i="0" u="none" strike="noStrike" kern="1200" baseline="0" dirty="0" err="1">
                <a:solidFill>
                  <a:schemeClr val="tx1"/>
                </a:solidFill>
                <a:latin typeface="+mn-lt"/>
                <a:ea typeface="+mn-ea"/>
                <a:cs typeface="+mn-cs"/>
              </a:rPr>
              <a:t>curso</a:t>
            </a:r>
            <a:r>
              <a:rPr lang="en-US" sz="1200" b="0" i="0" u="none" strike="noStrike" kern="1200" baseline="0" dirty="0">
                <a:solidFill>
                  <a:schemeClr val="tx1"/>
                </a:solidFill>
                <a:latin typeface="+mn-lt"/>
                <a:ea typeface="+mn-ea"/>
                <a:cs typeface="+mn-cs"/>
              </a:rPr>
              <a:t> de la </a:t>
            </a:r>
            <a:r>
              <a:rPr lang="en-US" sz="1200" b="0" i="0" u="none" strike="noStrike" kern="1200" baseline="0" dirty="0" err="1">
                <a:solidFill>
                  <a:schemeClr val="tx1"/>
                </a:solidFill>
                <a:latin typeface="+mn-lt"/>
                <a:ea typeface="+mn-ea"/>
                <a:cs typeface="+mn-cs"/>
              </a:rPr>
              <a:t>hospitalización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aunado</a:t>
            </a:r>
            <a:r>
              <a:rPr lang="en-US" sz="1200" b="0" i="0" u="none" strike="noStrike" kern="1200" baseline="0" dirty="0">
                <a:solidFill>
                  <a:schemeClr val="tx1"/>
                </a:solidFill>
                <a:latin typeface="+mn-lt"/>
                <a:ea typeface="+mn-ea"/>
                <a:cs typeface="+mn-cs"/>
              </a:rPr>
              <a:t> a la </a:t>
            </a:r>
            <a:r>
              <a:rPr lang="en-US" sz="1200" b="0" i="0" u="none" strike="noStrike" kern="1200" baseline="0" dirty="0" err="1">
                <a:solidFill>
                  <a:schemeClr val="tx1"/>
                </a:solidFill>
                <a:latin typeface="+mn-lt"/>
                <a:ea typeface="+mn-ea"/>
                <a:cs typeface="+mn-cs"/>
              </a:rPr>
              <a:t>sensibilización</a:t>
            </a:r>
            <a:r>
              <a:rPr lang="en-US" sz="1200" b="0" i="0" u="none" strike="noStrike" kern="1200" baseline="0" dirty="0">
                <a:solidFill>
                  <a:schemeClr val="tx1"/>
                </a:solidFill>
                <a:latin typeface="+mn-lt"/>
                <a:ea typeface="+mn-ea"/>
                <a:cs typeface="+mn-cs"/>
              </a:rPr>
              <a:t> de los </a:t>
            </a:r>
            <a:r>
              <a:rPr lang="en-US" sz="1200" b="0" i="0" u="none" strike="noStrike" kern="1200" baseline="0" dirty="0" err="1">
                <a:solidFill>
                  <a:schemeClr val="tx1"/>
                </a:solidFill>
                <a:latin typeface="+mn-lt"/>
                <a:ea typeface="+mn-ea"/>
                <a:cs typeface="+mn-cs"/>
              </a:rPr>
              <a:t>profesionales</a:t>
            </a:r>
            <a:r>
              <a:rPr lang="en-US" sz="1200" b="0" i="0" u="none" strike="noStrike" kern="1200" baseline="0" dirty="0">
                <a:solidFill>
                  <a:schemeClr val="tx1"/>
                </a:solidFill>
                <a:latin typeface="+mn-lt"/>
                <a:ea typeface="+mn-ea"/>
                <a:cs typeface="+mn-cs"/>
              </a:rPr>
              <a:t> de </a:t>
            </a:r>
            <a:r>
              <a:rPr lang="en-US" sz="1200" b="0" i="0" u="none" strike="noStrike" kern="1200" baseline="0" dirty="0" err="1">
                <a:solidFill>
                  <a:schemeClr val="tx1"/>
                </a:solidFill>
                <a:latin typeface="+mn-lt"/>
                <a:ea typeface="+mn-ea"/>
                <a:cs typeface="+mn-cs"/>
              </a:rPr>
              <a:t>atención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en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salud</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frente</a:t>
            </a:r>
            <a:r>
              <a:rPr lang="en-US" sz="1200" b="0" i="0" u="none" strike="noStrike" kern="1200" baseline="0" dirty="0">
                <a:solidFill>
                  <a:schemeClr val="tx1"/>
                </a:solidFill>
                <a:latin typeface="+mn-lt"/>
                <a:ea typeface="+mn-ea"/>
                <a:cs typeface="+mn-cs"/>
              </a:rPr>
              <a:t> al </a:t>
            </a:r>
            <a:r>
              <a:rPr lang="en-US" sz="1200" b="0" i="0" u="none" strike="noStrike" kern="1200" baseline="0" dirty="0" err="1">
                <a:solidFill>
                  <a:schemeClr val="tx1"/>
                </a:solidFill>
                <a:latin typeface="+mn-lt"/>
                <a:ea typeface="+mn-ea"/>
                <a:cs typeface="+mn-cs"/>
              </a:rPr>
              <a:t>proceso</a:t>
            </a:r>
            <a:r>
              <a:rPr lang="en-US" sz="1200" b="0" i="0" u="none" strike="noStrike" kern="1200" baseline="0" dirty="0">
                <a:solidFill>
                  <a:schemeClr val="tx1"/>
                </a:solidFill>
                <a:latin typeface="+mn-lt"/>
                <a:ea typeface="+mn-ea"/>
                <a:cs typeface="+mn-cs"/>
              </a:rPr>
              <a:t> de </a:t>
            </a:r>
            <a:r>
              <a:rPr lang="en-US" sz="1200" b="0" i="0" u="none" strike="noStrike" kern="1200" baseline="0" dirty="0" err="1">
                <a:solidFill>
                  <a:schemeClr val="tx1"/>
                </a:solidFill>
                <a:latin typeface="+mn-lt"/>
                <a:ea typeface="+mn-ea"/>
                <a:cs typeface="+mn-cs"/>
              </a:rPr>
              <a:t>cuidado</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nutricional</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constituyen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estrategias</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básicas</a:t>
            </a:r>
            <a:r>
              <a:rPr lang="en-US" sz="1200" b="0" i="0" u="none" strike="noStrike" kern="1200" baseline="0" dirty="0">
                <a:solidFill>
                  <a:schemeClr val="tx1"/>
                </a:solidFill>
                <a:latin typeface="+mn-lt"/>
                <a:ea typeface="+mn-ea"/>
                <a:cs typeface="+mn-cs"/>
              </a:rPr>
              <a:t> para </a:t>
            </a:r>
            <a:r>
              <a:rPr lang="en-US" sz="1200" b="0" i="0" u="none" strike="noStrike" kern="1200" baseline="0" dirty="0" err="1">
                <a:solidFill>
                  <a:schemeClr val="tx1"/>
                </a:solidFill>
                <a:latin typeface="+mn-lt"/>
                <a:ea typeface="+mn-ea"/>
                <a:cs typeface="+mn-cs"/>
              </a:rPr>
              <a:t>disminuir</a:t>
            </a:r>
            <a:r>
              <a:rPr lang="en-US" sz="1200" b="0" i="0" u="none" strike="noStrike" kern="1200" baseline="0" dirty="0">
                <a:solidFill>
                  <a:schemeClr val="tx1"/>
                </a:solidFill>
                <a:latin typeface="+mn-lt"/>
                <a:ea typeface="+mn-ea"/>
                <a:cs typeface="+mn-cs"/>
              </a:rPr>
              <a:t> la </a:t>
            </a:r>
            <a:r>
              <a:rPr lang="en-US" sz="1200" b="0" i="0" u="none" strike="noStrike" kern="1200" baseline="0" dirty="0" err="1">
                <a:solidFill>
                  <a:schemeClr val="tx1"/>
                </a:solidFill>
                <a:latin typeface="+mn-lt"/>
                <a:ea typeface="+mn-ea"/>
                <a:cs typeface="+mn-cs"/>
              </a:rPr>
              <a:t>prevalencia</a:t>
            </a:r>
            <a:r>
              <a:rPr lang="en-US" sz="1200" b="0" i="0" u="none" strike="noStrike" kern="1200" baseline="0" dirty="0">
                <a:solidFill>
                  <a:schemeClr val="tx1"/>
                </a:solidFill>
                <a:latin typeface="+mn-lt"/>
                <a:ea typeface="+mn-ea"/>
                <a:cs typeface="+mn-cs"/>
              </a:rPr>
              <a:t> de </a:t>
            </a:r>
            <a:r>
              <a:rPr lang="en-US" sz="1200" b="0" i="0" u="none" strike="noStrike" kern="1200" baseline="0" dirty="0" err="1">
                <a:solidFill>
                  <a:schemeClr val="tx1"/>
                </a:solidFill>
                <a:latin typeface="+mn-lt"/>
                <a:ea typeface="+mn-ea"/>
                <a:cs typeface="+mn-cs"/>
              </a:rPr>
              <a:t>desnutrición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en</a:t>
            </a:r>
            <a:r>
              <a:rPr lang="en-US" sz="1200" b="0" i="0" u="none" strike="noStrike" kern="1200" baseline="0" dirty="0">
                <a:solidFill>
                  <a:schemeClr val="tx1"/>
                </a:solidFill>
                <a:latin typeface="+mn-lt"/>
                <a:ea typeface="+mn-ea"/>
                <a:cs typeface="+mn-cs"/>
              </a:rPr>
              <a:t> los </a:t>
            </a:r>
            <a:r>
              <a:rPr lang="en-US" sz="1200" b="0" i="0" u="none" strike="noStrike" kern="1200" baseline="0" dirty="0" err="1">
                <a:solidFill>
                  <a:schemeClr val="tx1"/>
                </a:solidFill>
                <a:latin typeface="+mn-lt"/>
                <a:ea typeface="+mn-ea"/>
                <a:cs typeface="+mn-cs"/>
              </a:rPr>
              <a:t>hospitales</a:t>
            </a:r>
            <a:r>
              <a:rPr lang="en-US" sz="1200" b="0" i="0" u="none" strike="noStrike" kern="1200" baseline="0" dirty="0">
                <a:solidFill>
                  <a:schemeClr val="tx1"/>
                </a:solidFill>
                <a:latin typeface="+mn-lt"/>
                <a:ea typeface="+mn-ea"/>
                <a:cs typeface="+mn-cs"/>
              </a:rPr>
              <a:t>.</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s-CO" dirty="0"/>
          </a:p>
        </p:txBody>
      </p:sp>
      <p:sp>
        <p:nvSpPr>
          <p:cNvPr id="4" name="Marcador de número de diapositiva 3"/>
          <p:cNvSpPr>
            <a:spLocks noGrp="1"/>
          </p:cNvSpPr>
          <p:nvPr>
            <p:ph type="sldNum" sz="quarter" idx="5"/>
          </p:nvPr>
        </p:nvSpPr>
        <p:spPr/>
        <p:txBody>
          <a:bodyPr/>
          <a:lstStyle/>
          <a:p>
            <a:fld id="{F32A1107-9BA9-4A8B-9013-9BBBD45E1221}" type="slidenum">
              <a:rPr lang="es-CO" smtClean="0"/>
              <a:t>19</a:t>
            </a:fld>
            <a:endParaRPr lang="es-CO"/>
          </a:p>
        </p:txBody>
      </p:sp>
    </p:spTree>
    <p:extLst>
      <p:ext uri="{BB962C8B-B14F-4D97-AF65-F5344CB8AC3E}">
        <p14:creationId xmlns:p14="http://schemas.microsoft.com/office/powerpoint/2010/main" val="2390137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32A1107-9BA9-4A8B-9013-9BBBD45E1221}" type="slidenum">
              <a:rPr lang="es-CO" smtClean="0"/>
              <a:t>2</a:t>
            </a:fld>
            <a:endParaRPr lang="es-CO"/>
          </a:p>
        </p:txBody>
      </p:sp>
    </p:spTree>
    <p:extLst>
      <p:ext uri="{BB962C8B-B14F-4D97-AF65-F5344CB8AC3E}">
        <p14:creationId xmlns:p14="http://schemas.microsoft.com/office/powerpoint/2010/main" val="1987179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El Día de la Nutrición es una iniciativa de la Sociedad Europea de Nutrición Clínica (ESPEN) consistente en la participación de instituciones hospitalarias a nivel mundial de manera anual en un estudio multicéntrico transversal de un día con el fin de evaluar la situación nutricional de los pacientes y diferentes aspectos de la atención nutricional que se brinda en los centros hospitalarios.</a:t>
            </a:r>
          </a:p>
          <a:p>
            <a:r>
              <a:rPr lang="es-CO" dirty="0"/>
              <a:t>Los resultados de todas las instituciones se reúnen para obtener datos de referencia mundial para cada año y de esta manera cada centro de atención puede comparar su desempeño con respecto a ésta, así como su desempeño año tras año (benchmarking).</a:t>
            </a:r>
          </a:p>
          <a:p>
            <a:r>
              <a:rPr lang="es-CO" dirty="0"/>
              <a:t>Diversas instituciones públicas y privadas colombianas han participado desde el año 2010 en esta iniciativa.</a:t>
            </a:r>
          </a:p>
          <a:p>
            <a:endParaRPr lang="es-CO" dirty="0"/>
          </a:p>
        </p:txBody>
      </p:sp>
      <p:sp>
        <p:nvSpPr>
          <p:cNvPr id="4" name="Marcador de número de diapositiva 3"/>
          <p:cNvSpPr>
            <a:spLocks noGrp="1"/>
          </p:cNvSpPr>
          <p:nvPr>
            <p:ph type="sldNum" sz="quarter" idx="5"/>
          </p:nvPr>
        </p:nvSpPr>
        <p:spPr/>
        <p:txBody>
          <a:bodyPr/>
          <a:lstStyle/>
          <a:p>
            <a:fld id="{F32A1107-9BA9-4A8B-9013-9BBBD45E1221}" type="slidenum">
              <a:rPr lang="es-CO" smtClean="0"/>
              <a:t>20</a:t>
            </a:fld>
            <a:endParaRPr lang="es-CO"/>
          </a:p>
        </p:txBody>
      </p:sp>
    </p:spTree>
    <p:extLst>
      <p:ext uri="{BB962C8B-B14F-4D97-AF65-F5344CB8AC3E}">
        <p14:creationId xmlns:p14="http://schemas.microsoft.com/office/powerpoint/2010/main" val="2440475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Las características demográficas generales no difieren significativamente de la referencia mundial.</a:t>
            </a:r>
          </a:p>
          <a:p>
            <a:endParaRPr lang="es-CO" dirty="0"/>
          </a:p>
        </p:txBody>
      </p:sp>
      <p:sp>
        <p:nvSpPr>
          <p:cNvPr id="4" name="Marcador de número de diapositiva 3"/>
          <p:cNvSpPr>
            <a:spLocks noGrp="1"/>
          </p:cNvSpPr>
          <p:nvPr>
            <p:ph type="sldNum" sz="quarter" idx="5"/>
          </p:nvPr>
        </p:nvSpPr>
        <p:spPr/>
        <p:txBody>
          <a:bodyPr/>
          <a:lstStyle/>
          <a:p>
            <a:fld id="{F32A1107-9BA9-4A8B-9013-9BBBD45E1221}" type="slidenum">
              <a:rPr lang="es-CO" smtClean="0"/>
              <a:t>21</a:t>
            </a:fld>
            <a:endParaRPr lang="es-CO"/>
          </a:p>
        </p:txBody>
      </p:sp>
    </p:spTree>
    <p:extLst>
      <p:ext uri="{BB962C8B-B14F-4D97-AF65-F5344CB8AC3E}">
        <p14:creationId xmlns:p14="http://schemas.microsoft.com/office/powerpoint/2010/main" val="20582521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Los grupos de soporte nutricional, como equipos interdisciplinarios especializados en la provisión de la terapia nutricional especializada, han demostrado en diversas publicaciones su costo-efectividad y eficacia para brindar soporte nutricional a los pacientes hospitalizados.</a:t>
            </a:r>
          </a:p>
          <a:p>
            <a:r>
              <a:rPr lang="es-CO" dirty="0"/>
              <a:t>Para el año 2018, el 69% de las instituciones encuestadas en Colombia tenían grupos de soporte nutricional en comparación con el 76% de la referencia mundial.</a:t>
            </a:r>
          </a:p>
          <a:p>
            <a:endParaRPr lang="es-CO" dirty="0"/>
          </a:p>
        </p:txBody>
      </p:sp>
      <p:sp>
        <p:nvSpPr>
          <p:cNvPr id="4" name="Marcador de número de diapositiva 3"/>
          <p:cNvSpPr>
            <a:spLocks noGrp="1"/>
          </p:cNvSpPr>
          <p:nvPr>
            <p:ph type="sldNum" sz="quarter" idx="5"/>
          </p:nvPr>
        </p:nvSpPr>
        <p:spPr/>
        <p:txBody>
          <a:bodyPr/>
          <a:lstStyle/>
          <a:p>
            <a:fld id="{F32A1107-9BA9-4A8B-9013-9BBBD45E1221}" type="slidenum">
              <a:rPr lang="es-CO" smtClean="0"/>
              <a:t>22</a:t>
            </a:fld>
            <a:endParaRPr lang="es-CO"/>
          </a:p>
        </p:txBody>
      </p:sp>
    </p:spTree>
    <p:extLst>
      <p:ext uri="{BB962C8B-B14F-4D97-AF65-F5344CB8AC3E}">
        <p14:creationId xmlns:p14="http://schemas.microsoft.com/office/powerpoint/2010/main" val="3611537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La pérdida de peso y la ingesta alimentaria recientes se emplean como indicadores de riesgo nutricional obtenidos en las encuestas a los pacientes participantes. Para el año 2018, éstos indicadores evidenciaron un riesgo nutricional de 48,4%, hallazgo consistente con los datos de prevalencia para Latinoamérica previamente discutidos. Esta situación de riesgo en otras versiones ha mostrado valores de hasta un 60%.</a:t>
            </a:r>
          </a:p>
          <a:p>
            <a:endParaRPr lang="es-CO" dirty="0"/>
          </a:p>
        </p:txBody>
      </p:sp>
      <p:sp>
        <p:nvSpPr>
          <p:cNvPr id="4" name="Marcador de número de diapositiva 3"/>
          <p:cNvSpPr>
            <a:spLocks noGrp="1"/>
          </p:cNvSpPr>
          <p:nvPr>
            <p:ph type="sldNum" sz="quarter" idx="5"/>
          </p:nvPr>
        </p:nvSpPr>
        <p:spPr/>
        <p:txBody>
          <a:bodyPr/>
          <a:lstStyle/>
          <a:p>
            <a:fld id="{F32A1107-9BA9-4A8B-9013-9BBBD45E1221}" type="slidenum">
              <a:rPr lang="es-CO" smtClean="0"/>
              <a:t>23</a:t>
            </a:fld>
            <a:endParaRPr lang="es-CO"/>
          </a:p>
        </p:txBody>
      </p:sp>
    </p:spTree>
    <p:extLst>
      <p:ext uri="{BB962C8B-B14F-4D97-AF65-F5344CB8AC3E}">
        <p14:creationId xmlns:p14="http://schemas.microsoft.com/office/powerpoint/2010/main" val="24247893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La toma de peso constituye desde el punto de vista nutricional un “signo vital” como primera medida para evaluar el estado nutricional. Aunque se puede observar una mejoría en la frecuencia con que se evalúa este parámetro en hospitales de Colombia, para el año 2014 solamente la mitad de las instituciones lo realizaban. La toma de peso debe evaluarse no solamente al ingreso sino de forma repetida durante la hospitalización. Para el año 2018 la toma de peso al ingreso al hospital fue tan solo del 49%.</a:t>
            </a:r>
          </a:p>
          <a:p>
            <a:endParaRPr lang="es-CO" dirty="0"/>
          </a:p>
        </p:txBody>
      </p:sp>
      <p:sp>
        <p:nvSpPr>
          <p:cNvPr id="4" name="Marcador de número de diapositiva 3"/>
          <p:cNvSpPr>
            <a:spLocks noGrp="1"/>
          </p:cNvSpPr>
          <p:nvPr>
            <p:ph type="sldNum" sz="quarter" idx="5"/>
          </p:nvPr>
        </p:nvSpPr>
        <p:spPr/>
        <p:txBody>
          <a:bodyPr/>
          <a:lstStyle/>
          <a:p>
            <a:fld id="{F32A1107-9BA9-4A8B-9013-9BBBD45E1221}" type="slidenum">
              <a:rPr lang="es-CO" smtClean="0"/>
              <a:t>24</a:t>
            </a:fld>
            <a:endParaRPr lang="es-CO"/>
          </a:p>
        </p:txBody>
      </p:sp>
    </p:spTree>
    <p:extLst>
      <p:ext uri="{BB962C8B-B14F-4D97-AF65-F5344CB8AC3E}">
        <p14:creationId xmlns:p14="http://schemas.microsoft.com/office/powerpoint/2010/main" val="2983478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Se presenta acá la ingesta alimentaria evaluada durante el día del estudio. Uno de cada 10 pacientes no recibieron alimentación alguna (9,3%). Los tiempos de ayuno para procedimientos, exámenes o por otra indicación médica imponen un riesgo adicional de deterioro nutricional durante la hospitalización.</a:t>
            </a:r>
          </a:p>
          <a:p>
            <a:endParaRPr lang="es-CO" dirty="0"/>
          </a:p>
        </p:txBody>
      </p:sp>
      <p:sp>
        <p:nvSpPr>
          <p:cNvPr id="4" name="Marcador de número de diapositiva 3"/>
          <p:cNvSpPr>
            <a:spLocks noGrp="1"/>
          </p:cNvSpPr>
          <p:nvPr>
            <p:ph type="sldNum" sz="quarter" idx="5"/>
          </p:nvPr>
        </p:nvSpPr>
        <p:spPr/>
        <p:txBody>
          <a:bodyPr/>
          <a:lstStyle/>
          <a:p>
            <a:fld id="{F32A1107-9BA9-4A8B-9013-9BBBD45E1221}" type="slidenum">
              <a:rPr lang="es-CO" smtClean="0"/>
              <a:t>25</a:t>
            </a:fld>
            <a:endParaRPr lang="es-CO"/>
          </a:p>
        </p:txBody>
      </p:sp>
    </p:spTree>
    <p:extLst>
      <p:ext uri="{BB962C8B-B14F-4D97-AF65-F5344CB8AC3E}">
        <p14:creationId xmlns:p14="http://schemas.microsoft.com/office/powerpoint/2010/main" val="37762492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Cuál era el tratamiento nutricional instaurado durante el día del estudio?</a:t>
            </a:r>
          </a:p>
          <a:p>
            <a:r>
              <a:rPr lang="es-CO" dirty="0"/>
              <a:t>En comparación con la referencia mundial se observan diferencias importantes. En primer lugar, existe una prescripción elevada de dietas especiales a expensas de la alimentación normal. Estas dietas pueden ser restrictivas y ocasionalmente no ser aceptadas por el paciente constituyendo un riesgo nutricional adicional. En segundo lugar, la prescripción de suplementación nutricional oral se encuentra un 29% por debajo de la referencia mundial.</a:t>
            </a:r>
          </a:p>
        </p:txBody>
      </p:sp>
      <p:sp>
        <p:nvSpPr>
          <p:cNvPr id="4" name="Marcador de número de diapositiva 3"/>
          <p:cNvSpPr>
            <a:spLocks noGrp="1"/>
          </p:cNvSpPr>
          <p:nvPr>
            <p:ph type="sldNum" sz="quarter" idx="10"/>
          </p:nvPr>
        </p:nvSpPr>
        <p:spPr/>
        <p:txBody>
          <a:bodyPr/>
          <a:lstStyle/>
          <a:p>
            <a:fld id="{12D21241-E73F-4C57-8369-E0BAE7E39F86}" type="slidenum">
              <a:rPr lang="es-CO" smtClean="0"/>
              <a:t>26</a:t>
            </a:fld>
            <a:endParaRPr lang="es-CO"/>
          </a:p>
        </p:txBody>
      </p:sp>
    </p:spTree>
    <p:extLst>
      <p:ext uri="{BB962C8B-B14F-4D97-AF65-F5344CB8AC3E}">
        <p14:creationId xmlns:p14="http://schemas.microsoft.com/office/powerpoint/2010/main" val="2423467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Pese al alto riesgo nutricional presente, las estrategias de intervención, aunque existentes, son limitadas dejando una brecha grande de pacientes que no reciben intervención nutricional alguna durante la hospitalización y que muy probablemente egresan del hospital sin un plan de tratamiento nutricional y seguimiento del mismo.</a:t>
            </a:r>
          </a:p>
          <a:p>
            <a:endParaRPr lang="es-CO" dirty="0"/>
          </a:p>
        </p:txBody>
      </p:sp>
      <p:sp>
        <p:nvSpPr>
          <p:cNvPr id="4" name="Marcador de número de diapositiva 3"/>
          <p:cNvSpPr>
            <a:spLocks noGrp="1"/>
          </p:cNvSpPr>
          <p:nvPr>
            <p:ph type="sldNum" sz="quarter" idx="5"/>
          </p:nvPr>
        </p:nvSpPr>
        <p:spPr/>
        <p:txBody>
          <a:bodyPr/>
          <a:lstStyle/>
          <a:p>
            <a:fld id="{F32A1107-9BA9-4A8B-9013-9BBBD45E1221}" type="slidenum">
              <a:rPr lang="es-CO" smtClean="0"/>
              <a:t>27</a:t>
            </a:fld>
            <a:endParaRPr lang="es-CO"/>
          </a:p>
        </p:txBody>
      </p:sp>
    </p:spTree>
    <p:extLst>
      <p:ext uri="{BB962C8B-B14F-4D97-AF65-F5344CB8AC3E}">
        <p14:creationId xmlns:p14="http://schemas.microsoft.com/office/powerpoint/2010/main" val="41878189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La detección sistemática del riesgo nutricional y la instauración de un plan de tratamiento se pueden lograr en diversos momentos de la atención del paciente con el fin de mantener o restaurar un adecuado estado nutricional.</a:t>
            </a:r>
          </a:p>
          <a:p>
            <a:endParaRPr lang="es-CO" dirty="0"/>
          </a:p>
        </p:txBody>
      </p:sp>
      <p:sp>
        <p:nvSpPr>
          <p:cNvPr id="4" name="Marcador de número de diapositiva 3"/>
          <p:cNvSpPr>
            <a:spLocks noGrp="1"/>
          </p:cNvSpPr>
          <p:nvPr>
            <p:ph type="sldNum" sz="quarter" idx="5"/>
          </p:nvPr>
        </p:nvSpPr>
        <p:spPr/>
        <p:txBody>
          <a:bodyPr/>
          <a:lstStyle/>
          <a:p>
            <a:fld id="{F32A1107-9BA9-4A8B-9013-9BBBD45E1221}" type="slidenum">
              <a:rPr lang="es-CO" smtClean="0"/>
              <a:t>28</a:t>
            </a:fld>
            <a:endParaRPr lang="es-CO"/>
          </a:p>
        </p:txBody>
      </p:sp>
    </p:spTree>
    <p:extLst>
      <p:ext uri="{BB962C8B-B14F-4D97-AF65-F5344CB8AC3E}">
        <p14:creationId xmlns:p14="http://schemas.microsoft.com/office/powerpoint/2010/main" val="34734159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32A1107-9BA9-4A8B-9013-9BBBD45E1221}" type="slidenum">
              <a:rPr lang="es-CO" smtClean="0"/>
              <a:t>29</a:t>
            </a:fld>
            <a:endParaRPr lang="es-CO"/>
          </a:p>
        </p:txBody>
      </p:sp>
    </p:spTree>
    <p:extLst>
      <p:ext uri="{BB962C8B-B14F-4D97-AF65-F5344CB8AC3E}">
        <p14:creationId xmlns:p14="http://schemas.microsoft.com/office/powerpoint/2010/main" val="2948578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latin typeface="Arial" panose="020B0604020202020204" pitchFamily="34" charset="0"/>
                <a:cs typeface="Arial" panose="020B0604020202020204" pitchFamily="34" charset="0"/>
              </a:rPr>
              <a:t>Preguntas al auditorio: El curso de la hospitalización puede ser considerado normal? Cómo puede interpretarse el reingreso temprano (antes de 30 días) al hospital?</a:t>
            </a:r>
          </a:p>
          <a:p>
            <a:r>
              <a:rPr lang="es-CO" dirty="0">
                <a:latin typeface="Arial" panose="020B0604020202020204" pitchFamily="34" charset="0"/>
                <a:cs typeface="Arial" panose="020B0604020202020204" pitchFamily="34" charset="0"/>
              </a:rPr>
              <a:t>El curso de la hospitalización se prolongó anormalmente por una complicación infecciosa. El reingreso hospitalario temprano es un indicador empleado para evaluar la calidad de la atención hospitalaria. Surge la pregunta: Pudieron haber existido errores en la atención durante la primera hospitalización?</a:t>
            </a:r>
          </a:p>
          <a:p>
            <a:endParaRPr lang="es-CO" dirty="0"/>
          </a:p>
        </p:txBody>
      </p:sp>
      <p:sp>
        <p:nvSpPr>
          <p:cNvPr id="4" name="Marcador de número de diapositiva 3"/>
          <p:cNvSpPr>
            <a:spLocks noGrp="1"/>
          </p:cNvSpPr>
          <p:nvPr>
            <p:ph type="sldNum" sz="quarter" idx="5"/>
          </p:nvPr>
        </p:nvSpPr>
        <p:spPr/>
        <p:txBody>
          <a:bodyPr/>
          <a:lstStyle/>
          <a:p>
            <a:fld id="{F32A1107-9BA9-4A8B-9013-9BBBD45E1221}" type="slidenum">
              <a:rPr lang="es-CO" smtClean="0"/>
              <a:t>3</a:t>
            </a:fld>
            <a:endParaRPr lang="es-CO"/>
          </a:p>
        </p:txBody>
      </p:sp>
    </p:spTree>
    <p:extLst>
      <p:ext uri="{BB962C8B-B14F-4D97-AF65-F5344CB8AC3E}">
        <p14:creationId xmlns:p14="http://schemas.microsoft.com/office/powerpoint/2010/main" val="1622436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32A1107-9BA9-4A8B-9013-9BBBD45E1221}" type="slidenum">
              <a:rPr lang="es-CO" smtClean="0"/>
              <a:t>4</a:t>
            </a:fld>
            <a:endParaRPr lang="es-CO"/>
          </a:p>
        </p:txBody>
      </p:sp>
    </p:spTree>
    <p:extLst>
      <p:ext uri="{BB962C8B-B14F-4D97-AF65-F5344CB8AC3E}">
        <p14:creationId xmlns:p14="http://schemas.microsoft.com/office/powerpoint/2010/main" val="680317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latin typeface="Arial" panose="020B0604020202020204" pitchFamily="34" charset="0"/>
                <a:cs typeface="Arial" panose="020B0604020202020204" pitchFamily="34" charset="0"/>
              </a:rPr>
              <a:t>En términos ge</a:t>
            </a:r>
            <a:r>
              <a:rPr lang="es-CO" dirty="0">
                <a:latin typeface="Algerian" panose="04020705040A02060702" pitchFamily="82" charset="0"/>
                <a:cs typeface="Arial" panose="020B0604020202020204" pitchFamily="34" charset="0"/>
              </a:rPr>
              <a:t>nerale</a:t>
            </a:r>
            <a:r>
              <a:rPr lang="es-CO" dirty="0">
                <a:latin typeface="Arial" panose="020B0604020202020204" pitchFamily="34" charset="0"/>
                <a:cs typeface="Arial" panose="020B0604020202020204" pitchFamily="34" charset="0"/>
              </a:rPr>
              <a:t>s se puede afirmar que la malnutrición es un estado nutricional en el cual hay un desbalance por déficit o exceso en uno o varios nutrientes con relación a los requerimientos del organismo generando alteraciones a nivel tisular y de la composición corporal con efectos indeseables en las funciones (físicas y mentales) y en los desenlaces clínicos. </a:t>
            </a:r>
          </a:p>
          <a:p>
            <a:r>
              <a:rPr lang="es-CO" dirty="0">
                <a:latin typeface="Arial" panose="020B0604020202020204" pitchFamily="34" charset="0"/>
                <a:cs typeface="Arial" panose="020B0604020202020204" pitchFamily="34" charset="0"/>
              </a:rPr>
              <a:t>Existen diversas definiciones en la literatura lo cual es un reflejo de la falta de consenso para realizar el diagnóstico de la entidad. Recientemente las Sociedades Americana de Nutrición Enteral y Parenteral (ASPEN) y la Europea de Nutrición Clínica (ESPEN) han desarrollado consensos para el diagnóstico de malnutrición cuya validación se encuentra en curso para diferentes poblaciones de pacientes y para los diferentes ámbitos de la atención clínica. Otras herramientas como la valoración global subjetiva (VGS) y la </a:t>
            </a:r>
            <a:r>
              <a:rPr lang="es-CO" dirty="0" err="1">
                <a:latin typeface="Arial" panose="020B0604020202020204" pitchFamily="34" charset="0"/>
                <a:cs typeface="Arial" panose="020B0604020202020204" pitchFamily="34" charset="0"/>
              </a:rPr>
              <a:t>minivaloración</a:t>
            </a:r>
            <a:r>
              <a:rPr lang="es-CO" dirty="0">
                <a:latin typeface="Arial" panose="020B0604020202020204" pitchFamily="34" charset="0"/>
                <a:cs typeface="Arial" panose="020B0604020202020204" pitchFamily="34" charset="0"/>
              </a:rPr>
              <a:t> nutricional (MNA) se encuentran suficientemente validadas.</a:t>
            </a:r>
          </a:p>
          <a:p>
            <a:r>
              <a:rPr lang="es-CO" dirty="0">
                <a:latin typeface="Arial" panose="020B0604020202020204" pitchFamily="34" charset="0"/>
                <a:cs typeface="Arial" panose="020B0604020202020204" pitchFamily="34" charset="0"/>
              </a:rPr>
              <a:t>Los elementos presentes en las definiciones incluyen:</a:t>
            </a:r>
          </a:p>
          <a:p>
            <a:pPr marL="0" indent="0">
              <a:buFontTx/>
              <a:buNone/>
            </a:pPr>
            <a:r>
              <a:rPr lang="es-CO" dirty="0">
                <a:latin typeface="Arial" panose="020B0604020202020204" pitchFamily="34" charset="0"/>
                <a:cs typeface="Arial" panose="020B0604020202020204" pitchFamily="34" charset="0"/>
              </a:rPr>
              <a:t>-   Índice de masa corporal.</a:t>
            </a:r>
          </a:p>
          <a:p>
            <a:pPr marL="0" indent="0">
              <a:buFontTx/>
              <a:buNone/>
            </a:pPr>
            <a:r>
              <a:rPr lang="es-CO" dirty="0">
                <a:latin typeface="Arial" panose="020B0604020202020204" pitchFamily="34" charset="0"/>
                <a:cs typeface="Arial" panose="020B0604020202020204" pitchFamily="34" charset="0"/>
              </a:rPr>
              <a:t>-   Pérdida involuntaria de peso.</a:t>
            </a:r>
          </a:p>
          <a:p>
            <a:pPr marL="0" indent="0">
              <a:buFontTx/>
              <a:buNone/>
            </a:pPr>
            <a:r>
              <a:rPr lang="es-CO" dirty="0">
                <a:latin typeface="Arial" panose="020B0604020202020204" pitchFamily="34" charset="0"/>
                <a:cs typeface="Arial" panose="020B0604020202020204" pitchFamily="34" charset="0"/>
              </a:rPr>
              <a:t>-   Aporte o captación inadecuada de nutrientes con relación a los requerimientos nutricionales.</a:t>
            </a:r>
          </a:p>
          <a:p>
            <a:pPr marL="0" indent="0">
              <a:buFontTx/>
              <a:buNone/>
            </a:pPr>
            <a:r>
              <a:rPr lang="es-CO" dirty="0">
                <a:latin typeface="Arial" panose="020B0604020202020204" pitchFamily="34" charset="0"/>
                <a:cs typeface="Arial" panose="020B0604020202020204" pitchFamily="34" charset="0"/>
              </a:rPr>
              <a:t>-   Presencia o no de inflamación aguda o crónica.</a:t>
            </a:r>
          </a:p>
          <a:p>
            <a:pPr marL="0" indent="0">
              <a:buFontTx/>
              <a:buNone/>
            </a:pPr>
            <a:r>
              <a:rPr lang="es-CO" dirty="0">
                <a:latin typeface="Arial" panose="020B0604020202020204" pitchFamily="34" charset="0"/>
                <a:cs typeface="Arial" panose="020B0604020202020204" pitchFamily="34" charset="0"/>
              </a:rPr>
              <a:t>-   Cambios en la composición corporal (masa corporal magra).</a:t>
            </a:r>
          </a:p>
          <a:p>
            <a:pPr marL="171450" indent="-171450">
              <a:buFontTx/>
              <a:buChar char="-"/>
            </a:pPr>
            <a:r>
              <a:rPr lang="es-CO" dirty="0">
                <a:latin typeface="Arial" panose="020B0604020202020204" pitchFamily="34" charset="0"/>
                <a:cs typeface="Arial" panose="020B0604020202020204" pitchFamily="34" charset="0"/>
              </a:rPr>
              <a:t>Funcionalidad deficiente.</a:t>
            </a:r>
          </a:p>
          <a:p>
            <a:pPr marL="0" indent="0">
              <a:buFont typeface="Arial" panose="020B0604020202020204" pitchFamily="34" charset="0"/>
              <a:buNone/>
            </a:pPr>
            <a:r>
              <a:rPr lang="es-CO" dirty="0">
                <a:latin typeface="Arial" panose="020B0604020202020204" pitchFamily="34" charset="0"/>
                <a:cs typeface="Arial" panose="020B0604020202020204" pitchFamily="34" charset="0"/>
              </a:rPr>
              <a:t>El índice de masa corporal de manera aislada no es suficiente para realizar el diagnóstico de malnutrición, ya que pueden existir alteraciones de la composición corporal y funcionalidad en pacientes con valores normales relacionados principalmente con cambios recientes e involuntarios de peso. La pérdida involuntaria de peso refleja cambios recientes en el estado nutricional con repercusiones clínicas desfavorables. Desde el punto de vista etiológico la presencia de inflamación es de importancia para identificar diferentes tipos de malnutrición relacionada con enfermedades, anteriormente denominada desnutrición secundaria y diferenciarla de la desnutrición primaria, en la cual se desarrolla la enfermedad por aportes inadecuados de uno o varios nutrientes. Los cambios en la composición corporal son de importancia y el principal componente que se busca evaluar ya sea clínicamente o con la ayuda de estudios adicionales es la masa corporal magra o masa libre de grasa. Por último, la funcionalidad medida principalmente por dinamometría o pruebas de desempeño físico refleja el estado nutricional.</a:t>
            </a:r>
          </a:p>
          <a:p>
            <a:pPr marL="0" indent="0">
              <a:buFont typeface="Arial" panose="020B0604020202020204" pitchFamily="34" charset="0"/>
              <a:buNone/>
            </a:pPr>
            <a:r>
              <a:rPr lang="es-CO" dirty="0">
                <a:latin typeface="Arial" panose="020B0604020202020204" pitchFamily="34" charset="0"/>
                <a:cs typeface="Arial" panose="020B0604020202020204" pitchFamily="34" charset="0"/>
              </a:rPr>
              <a:t>Aunque el término malnutrición incluye los estados de desnutrición y obesidad, con frecuencia se usa el término de malnutrición para referirse a la desnutrición como la condición en la cual hay un aporte insuficiente de calorías, proteínas u otros nutrientes.</a:t>
            </a:r>
          </a:p>
          <a:p>
            <a:endParaRPr lang="es-CO" dirty="0"/>
          </a:p>
        </p:txBody>
      </p:sp>
      <p:sp>
        <p:nvSpPr>
          <p:cNvPr id="4" name="Marcador de número de diapositiva 3"/>
          <p:cNvSpPr>
            <a:spLocks noGrp="1"/>
          </p:cNvSpPr>
          <p:nvPr>
            <p:ph type="sldNum" sz="quarter" idx="5"/>
          </p:nvPr>
        </p:nvSpPr>
        <p:spPr/>
        <p:txBody>
          <a:bodyPr/>
          <a:lstStyle/>
          <a:p>
            <a:fld id="{F32A1107-9BA9-4A8B-9013-9BBBD45E1221}" type="slidenum">
              <a:rPr lang="es-CO" smtClean="0"/>
              <a:t>5</a:t>
            </a:fld>
            <a:endParaRPr lang="es-CO"/>
          </a:p>
        </p:txBody>
      </p:sp>
    </p:spTree>
    <p:extLst>
      <p:ext uri="{BB962C8B-B14F-4D97-AF65-F5344CB8AC3E}">
        <p14:creationId xmlns:p14="http://schemas.microsoft.com/office/powerpoint/2010/main" val="2219884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4451" name="2 Marcador de notas"/>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CO" dirty="0">
                <a:latin typeface="Arial" panose="020B0604020202020204" pitchFamily="34" charset="0"/>
                <a:cs typeface="Arial" panose="020B0604020202020204" pitchFamily="34" charset="0"/>
              </a:rPr>
              <a:t>La inanición y la inflamación (aguda o crónica) participan de manera variable en la instauración del estado de malnutrición dependiendo de la causa. Una vez instaurada la enfermedad, las repercusiones clínicas a las que conduce (infecciones frecuentes, función intestinal alterada, alteraciones en la cicatrización de los tejidos y  deterioro de la función muscular) se convierten en factores que perpetúan el estado inflamatorio y de inanición en el organismo, constituyendo un círculo vicioso que deteriora aún más el estado nutricional.</a:t>
            </a:r>
          </a:p>
        </p:txBody>
      </p:sp>
      <p:sp>
        <p:nvSpPr>
          <p:cNvPr id="104452" name="3 Marcador de número de diapositiva"/>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fld id="{098EF098-9B99-45CB-B04B-428BD595EB5A}" type="slidenum">
              <a:rPr lang="es-CO" smtClean="0"/>
              <a:pPr eaLnBrk="1" hangingPunct="1"/>
              <a:t>6</a:t>
            </a:fld>
            <a:endParaRPr lang="es-CO"/>
          </a:p>
        </p:txBody>
      </p:sp>
    </p:spTree>
    <p:extLst>
      <p:ext uri="{BB962C8B-B14F-4D97-AF65-F5344CB8AC3E}">
        <p14:creationId xmlns:p14="http://schemas.microsoft.com/office/powerpoint/2010/main" val="417046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Aunque no se dispone de información específica para dar respuesta a esta pregunta, es posible que ya existiera algún grado de malnutrición en el momento de su primer ingreso. Las siguientes diapositivas nos ilustran acerca de la prevalencia de la malnutrición en la comunidad, la malnutrición relacionada con las enfermedades o comorbilidades y el mayor riesgo nutricional inherente al proceso de envejecimiento.</a:t>
            </a:r>
          </a:p>
          <a:p>
            <a:endParaRPr lang="es-CO" dirty="0"/>
          </a:p>
        </p:txBody>
      </p:sp>
      <p:sp>
        <p:nvSpPr>
          <p:cNvPr id="4" name="Marcador de número de diapositiva 3"/>
          <p:cNvSpPr>
            <a:spLocks noGrp="1"/>
          </p:cNvSpPr>
          <p:nvPr>
            <p:ph type="sldNum" sz="quarter" idx="5"/>
          </p:nvPr>
        </p:nvSpPr>
        <p:spPr/>
        <p:txBody>
          <a:bodyPr/>
          <a:lstStyle/>
          <a:p>
            <a:fld id="{F32A1107-9BA9-4A8B-9013-9BBBD45E1221}" type="slidenum">
              <a:rPr lang="es-CO" smtClean="0"/>
              <a:t>7</a:t>
            </a:fld>
            <a:endParaRPr lang="es-CO"/>
          </a:p>
        </p:txBody>
      </p:sp>
    </p:spTree>
    <p:extLst>
      <p:ext uri="{BB962C8B-B14F-4D97-AF65-F5344CB8AC3E}">
        <p14:creationId xmlns:p14="http://schemas.microsoft.com/office/powerpoint/2010/main" val="307026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 </a:t>
            </a:r>
            <a:r>
              <a:rPr lang="en-US" dirty="0" err="1"/>
              <a:t>prevalencia</a:t>
            </a:r>
            <a:r>
              <a:rPr lang="en-US" dirty="0"/>
              <a:t> de la </a:t>
            </a:r>
            <a:r>
              <a:rPr lang="en-US" dirty="0" err="1"/>
              <a:t>malnutrición</a:t>
            </a:r>
            <a:r>
              <a:rPr lang="en-US" dirty="0"/>
              <a:t> </a:t>
            </a:r>
            <a:r>
              <a:rPr lang="en-US" dirty="0" err="1"/>
              <a:t>en</a:t>
            </a:r>
            <a:r>
              <a:rPr lang="en-US" dirty="0"/>
              <a:t> </a:t>
            </a:r>
            <a:r>
              <a:rPr lang="en-US" dirty="0" err="1"/>
              <a:t>los</a:t>
            </a:r>
            <a:r>
              <a:rPr lang="en-US" dirty="0"/>
              <a:t> </a:t>
            </a:r>
            <a:r>
              <a:rPr lang="en-US" dirty="0" err="1"/>
              <a:t>diferentes</a:t>
            </a:r>
            <a:r>
              <a:rPr lang="en-US" dirty="0"/>
              <a:t> </a:t>
            </a:r>
            <a:r>
              <a:rPr lang="en-US" dirty="0" err="1"/>
              <a:t>ámbitos</a:t>
            </a:r>
            <a:r>
              <a:rPr lang="en-US" dirty="0"/>
              <a:t> de </a:t>
            </a:r>
            <a:r>
              <a:rPr lang="en-US" dirty="0" err="1"/>
              <a:t>atención</a:t>
            </a:r>
            <a:r>
              <a:rPr lang="en-US" dirty="0"/>
              <a:t> se </a:t>
            </a:r>
            <a:r>
              <a:rPr lang="en-US" dirty="0" err="1"/>
              <a:t>encuentra</a:t>
            </a:r>
            <a:r>
              <a:rPr lang="en-US" dirty="0"/>
              <a:t> </a:t>
            </a:r>
            <a:r>
              <a:rPr lang="en-US" dirty="0" err="1"/>
              <a:t>suficientemente</a:t>
            </a:r>
            <a:r>
              <a:rPr lang="en-US" dirty="0"/>
              <a:t> </a:t>
            </a:r>
            <a:r>
              <a:rPr lang="en-US" dirty="0" err="1"/>
              <a:t>documentada</a:t>
            </a:r>
            <a:r>
              <a:rPr lang="en-US" dirty="0"/>
              <a:t> </a:t>
            </a:r>
            <a:r>
              <a:rPr lang="en-US" dirty="0" err="1"/>
              <a:t>en</a:t>
            </a:r>
            <a:r>
              <a:rPr lang="en-US" dirty="0"/>
              <a:t> la </a:t>
            </a:r>
            <a:r>
              <a:rPr lang="en-US" dirty="0" err="1"/>
              <a:t>literatura</a:t>
            </a:r>
            <a:r>
              <a:rPr lang="en-US" dirty="0"/>
              <a:t>.  A </a:t>
            </a:r>
            <a:r>
              <a:rPr lang="en-US" dirty="0" err="1"/>
              <a:t>nivel</a:t>
            </a:r>
            <a:r>
              <a:rPr lang="en-US" dirty="0"/>
              <a:t> de la </a:t>
            </a:r>
            <a:r>
              <a:rPr lang="en-US" dirty="0" err="1"/>
              <a:t>comunidad</a:t>
            </a:r>
            <a:r>
              <a:rPr lang="en-US" dirty="0"/>
              <a:t>, la </a:t>
            </a:r>
            <a:r>
              <a:rPr lang="en-US" dirty="0" err="1"/>
              <a:t>prevalencia</a:t>
            </a:r>
            <a:r>
              <a:rPr lang="en-US" dirty="0"/>
              <a:t> </a:t>
            </a:r>
            <a:r>
              <a:rPr lang="en-US" dirty="0" err="1"/>
              <a:t>es</a:t>
            </a:r>
            <a:r>
              <a:rPr lang="en-US" dirty="0"/>
              <a:t> variable </a:t>
            </a:r>
            <a:r>
              <a:rPr lang="en-US" dirty="0" err="1"/>
              <a:t>siendo</a:t>
            </a:r>
            <a:r>
              <a:rPr lang="en-US" dirty="0"/>
              <a:t> </a:t>
            </a:r>
            <a:r>
              <a:rPr lang="en-US" dirty="0" err="1"/>
              <a:t>más</a:t>
            </a:r>
            <a:r>
              <a:rPr lang="en-US" dirty="0"/>
              <a:t> </a:t>
            </a:r>
            <a:r>
              <a:rPr lang="en-US" dirty="0" err="1"/>
              <a:t>alta</a:t>
            </a:r>
            <a:r>
              <a:rPr lang="en-US" dirty="0"/>
              <a:t> </a:t>
            </a:r>
            <a:r>
              <a:rPr lang="en-US" dirty="0" err="1"/>
              <a:t>en</a:t>
            </a:r>
            <a:r>
              <a:rPr lang="en-US" dirty="0"/>
              <a:t> </a:t>
            </a:r>
            <a:r>
              <a:rPr lang="en-US" dirty="0" err="1"/>
              <a:t>poblaciones</a:t>
            </a:r>
            <a:r>
              <a:rPr lang="en-US" dirty="0"/>
              <a:t> de </a:t>
            </a:r>
            <a:r>
              <a:rPr lang="en-US" dirty="0" err="1"/>
              <a:t>hospicios</a:t>
            </a:r>
            <a:r>
              <a:rPr lang="en-US" dirty="0"/>
              <a:t> y </a:t>
            </a:r>
            <a:r>
              <a:rPr lang="en-US" dirty="0" err="1"/>
              <a:t>sitios</a:t>
            </a:r>
            <a:r>
              <a:rPr lang="en-US" dirty="0"/>
              <a:t> de </a:t>
            </a:r>
            <a:r>
              <a:rPr lang="en-US" dirty="0" err="1"/>
              <a:t>cuidado</a:t>
            </a:r>
            <a:r>
              <a:rPr lang="en-US" dirty="0"/>
              <a:t> </a:t>
            </a:r>
            <a:r>
              <a:rPr lang="en-US" dirty="0" err="1"/>
              <a:t>crónico</a:t>
            </a:r>
            <a:r>
              <a:rPr lang="en-US" dirty="0"/>
              <a:t>. A </a:t>
            </a:r>
            <a:r>
              <a:rPr lang="en-US" dirty="0" err="1"/>
              <a:t>nivel</a:t>
            </a:r>
            <a:r>
              <a:rPr lang="en-US" dirty="0"/>
              <a:t> </a:t>
            </a:r>
            <a:r>
              <a:rPr lang="en-US" dirty="0" err="1"/>
              <a:t>hospitalario</a:t>
            </a:r>
            <a:r>
              <a:rPr lang="en-US" dirty="0"/>
              <a:t> la </a:t>
            </a:r>
            <a:r>
              <a:rPr lang="en-US" dirty="0" err="1"/>
              <a:t>cifra</a:t>
            </a:r>
            <a:r>
              <a:rPr lang="en-US" dirty="0"/>
              <a:t> de </a:t>
            </a:r>
            <a:r>
              <a:rPr lang="en-US" dirty="0" err="1"/>
              <a:t>riesgo</a:t>
            </a:r>
            <a:r>
              <a:rPr lang="en-US" dirty="0"/>
              <a:t> </a:t>
            </a:r>
            <a:r>
              <a:rPr lang="en-US" dirty="0" err="1"/>
              <a:t>nutricional</a:t>
            </a:r>
            <a:r>
              <a:rPr lang="en-US" dirty="0"/>
              <a:t> </a:t>
            </a:r>
            <a:r>
              <a:rPr lang="en-US" dirty="0" err="1"/>
              <a:t>elevado</a:t>
            </a:r>
            <a:r>
              <a:rPr lang="en-US" dirty="0"/>
              <a:t> o </a:t>
            </a:r>
            <a:r>
              <a:rPr lang="en-US" dirty="0" err="1"/>
              <a:t>desnutrición</a:t>
            </a:r>
            <a:r>
              <a:rPr lang="en-US" dirty="0"/>
              <a:t> </a:t>
            </a:r>
            <a:r>
              <a:rPr lang="en-US" dirty="0" err="1"/>
              <a:t>instaurada</a:t>
            </a:r>
            <a:r>
              <a:rPr lang="en-US" dirty="0"/>
              <a:t> </a:t>
            </a:r>
            <a:r>
              <a:rPr lang="en-US" dirty="0" err="1"/>
              <a:t>puede</a:t>
            </a:r>
            <a:r>
              <a:rPr lang="en-US" dirty="0"/>
              <a:t> </a:t>
            </a:r>
            <a:r>
              <a:rPr lang="en-US" dirty="0" err="1"/>
              <a:t>alcanzar</a:t>
            </a:r>
            <a:r>
              <a:rPr lang="en-US" dirty="0"/>
              <a:t> el 50%.</a:t>
            </a:r>
          </a:p>
          <a:p>
            <a:endParaRPr lang="en-US" dirty="0"/>
          </a:p>
        </p:txBody>
      </p:sp>
      <p:sp>
        <p:nvSpPr>
          <p:cNvPr id="4" name="Slide Number Placeholder 3"/>
          <p:cNvSpPr>
            <a:spLocks noGrp="1"/>
          </p:cNvSpPr>
          <p:nvPr>
            <p:ph type="sldNum" sz="quarter" idx="10"/>
          </p:nvPr>
        </p:nvSpPr>
        <p:spPr/>
        <p:txBody>
          <a:bodyPr/>
          <a:lstStyle/>
          <a:p>
            <a:fld id="{CFFD58CA-B8D6-4E8C-BA6B-521B073DAB44}"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973636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La mayor parte de casos de desnutrición se originan en la comunidad.</a:t>
            </a:r>
          </a:p>
          <a:p>
            <a:r>
              <a:rPr lang="es-CO" dirty="0"/>
              <a:t>En el Reino Unido de la Gran Bretaña para el año 2010 con una población de 62,77 millones de habitantes se calculó que 3 millones de habitantes (cerca del 5%) se encontraban con riesgo medio o alto de malnutrición de acuerdo a la herramienta de tamizaje nutricional MUST (</a:t>
            </a:r>
            <a:r>
              <a:rPr lang="es-CO" dirty="0" err="1"/>
              <a:t>Malnutrition</a:t>
            </a:r>
            <a:r>
              <a:rPr lang="es-CO" dirty="0"/>
              <a:t> Universal </a:t>
            </a:r>
            <a:r>
              <a:rPr lang="es-CO" dirty="0" err="1"/>
              <a:t>Screenig</a:t>
            </a:r>
            <a:r>
              <a:rPr lang="es-CO" dirty="0"/>
              <a:t> Tool). De éstos, el 93% se encontraba viviendo en la comunidad, 5% en hospicios e instituciones de cuidado crónico y 2 % en hospitales.</a:t>
            </a:r>
          </a:p>
          <a:p>
            <a:r>
              <a:rPr lang="es-CO" dirty="0"/>
              <a:t>La prevalencia de la malnutrición en paciente ambulatorios que acuden a servicios de consulta externa es del 15%, en pacientes residentes en centros de cuidado crónico es del 42% y en pacientes residentes en hospicios 12%.</a:t>
            </a:r>
          </a:p>
          <a:p>
            <a:endParaRPr lang="es-CO" dirty="0"/>
          </a:p>
        </p:txBody>
      </p:sp>
      <p:sp>
        <p:nvSpPr>
          <p:cNvPr id="4" name="Marcador de número de diapositiva 3"/>
          <p:cNvSpPr>
            <a:spLocks noGrp="1"/>
          </p:cNvSpPr>
          <p:nvPr>
            <p:ph type="sldNum" sz="quarter" idx="5"/>
          </p:nvPr>
        </p:nvSpPr>
        <p:spPr/>
        <p:txBody>
          <a:bodyPr/>
          <a:lstStyle/>
          <a:p>
            <a:fld id="{F32A1107-9BA9-4A8B-9013-9BBBD45E1221}" type="slidenum">
              <a:rPr lang="es-CO" smtClean="0"/>
              <a:t>9</a:t>
            </a:fld>
            <a:endParaRPr lang="es-CO"/>
          </a:p>
        </p:txBody>
      </p:sp>
    </p:spTree>
    <p:extLst>
      <p:ext uri="{BB962C8B-B14F-4D97-AF65-F5344CB8AC3E}">
        <p14:creationId xmlns:p14="http://schemas.microsoft.com/office/powerpoint/2010/main" val="1892381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19C72F-05D2-4BBB-B57F-79FF22CB78C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84DE8600-F571-443B-91E9-456E46ECAE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75B1DB52-3BCA-4D26-B30E-2565B9EA2572}"/>
              </a:ext>
            </a:extLst>
          </p:cNvPr>
          <p:cNvSpPr>
            <a:spLocks noGrp="1"/>
          </p:cNvSpPr>
          <p:nvPr>
            <p:ph type="dt" sz="half" idx="10"/>
          </p:nvPr>
        </p:nvSpPr>
        <p:spPr/>
        <p:txBody>
          <a:bodyPr/>
          <a:lstStyle/>
          <a:p>
            <a:fld id="{1125B601-247C-4293-B808-6E67C03336B6}" type="datetimeFigureOut">
              <a:rPr lang="es-CO" smtClean="0"/>
              <a:t>19/10/20</a:t>
            </a:fld>
            <a:endParaRPr lang="es-CO"/>
          </a:p>
        </p:txBody>
      </p:sp>
      <p:sp>
        <p:nvSpPr>
          <p:cNvPr id="5" name="Marcador de pie de página 4">
            <a:extLst>
              <a:ext uri="{FF2B5EF4-FFF2-40B4-BE49-F238E27FC236}">
                <a16:creationId xmlns:a16="http://schemas.microsoft.com/office/drawing/2014/main" id="{44289F31-1706-4372-ACD1-2757771AA5B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44C67DE-D0AD-4E10-965D-3C40E92D8054}"/>
              </a:ext>
            </a:extLst>
          </p:cNvPr>
          <p:cNvSpPr>
            <a:spLocks noGrp="1"/>
          </p:cNvSpPr>
          <p:nvPr>
            <p:ph type="sldNum" sz="quarter" idx="12"/>
          </p:nvPr>
        </p:nvSpPr>
        <p:spPr/>
        <p:txBody>
          <a:bodyPr/>
          <a:lstStyle/>
          <a:p>
            <a:fld id="{D9B1F926-B457-40A8-9D65-FE3A910A7866}" type="slidenum">
              <a:rPr lang="es-CO" smtClean="0"/>
              <a:t>‹Nº›</a:t>
            </a:fld>
            <a:endParaRPr lang="es-CO"/>
          </a:p>
        </p:txBody>
      </p:sp>
    </p:spTree>
    <p:extLst>
      <p:ext uri="{BB962C8B-B14F-4D97-AF65-F5344CB8AC3E}">
        <p14:creationId xmlns:p14="http://schemas.microsoft.com/office/powerpoint/2010/main" val="1227733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390544-3080-41F5-98CB-8D0B6A7D16E7}"/>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AF9DF4B1-8887-4F65-921C-8576EB57D97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B708F7A-99A8-4CC6-ADFA-DF870617F971}"/>
              </a:ext>
            </a:extLst>
          </p:cNvPr>
          <p:cNvSpPr>
            <a:spLocks noGrp="1"/>
          </p:cNvSpPr>
          <p:nvPr>
            <p:ph type="dt" sz="half" idx="10"/>
          </p:nvPr>
        </p:nvSpPr>
        <p:spPr/>
        <p:txBody>
          <a:bodyPr/>
          <a:lstStyle/>
          <a:p>
            <a:fld id="{1125B601-247C-4293-B808-6E67C03336B6}" type="datetimeFigureOut">
              <a:rPr lang="es-CO" smtClean="0"/>
              <a:t>19/10/20</a:t>
            </a:fld>
            <a:endParaRPr lang="es-CO"/>
          </a:p>
        </p:txBody>
      </p:sp>
      <p:sp>
        <p:nvSpPr>
          <p:cNvPr id="5" name="Marcador de pie de página 4">
            <a:extLst>
              <a:ext uri="{FF2B5EF4-FFF2-40B4-BE49-F238E27FC236}">
                <a16:creationId xmlns:a16="http://schemas.microsoft.com/office/drawing/2014/main" id="{79B7B1A0-0E85-480C-85ED-C3C59B3BF19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5D540F9-275D-4D9C-8C5D-61B5B53D6A57}"/>
              </a:ext>
            </a:extLst>
          </p:cNvPr>
          <p:cNvSpPr>
            <a:spLocks noGrp="1"/>
          </p:cNvSpPr>
          <p:nvPr>
            <p:ph type="sldNum" sz="quarter" idx="12"/>
          </p:nvPr>
        </p:nvSpPr>
        <p:spPr/>
        <p:txBody>
          <a:bodyPr/>
          <a:lstStyle/>
          <a:p>
            <a:fld id="{D9B1F926-B457-40A8-9D65-FE3A910A7866}" type="slidenum">
              <a:rPr lang="es-CO" smtClean="0"/>
              <a:t>‹Nº›</a:t>
            </a:fld>
            <a:endParaRPr lang="es-CO"/>
          </a:p>
        </p:txBody>
      </p:sp>
    </p:spTree>
    <p:extLst>
      <p:ext uri="{BB962C8B-B14F-4D97-AF65-F5344CB8AC3E}">
        <p14:creationId xmlns:p14="http://schemas.microsoft.com/office/powerpoint/2010/main" val="2345580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5F9B8F6-328F-422B-A7C7-2803452A44DD}"/>
              </a:ext>
            </a:extLst>
          </p:cNvPr>
          <p:cNvSpPr>
            <a:spLocks noGrp="1"/>
          </p:cNvSpPr>
          <p:nvPr>
            <p:ph type="title" orient="vert"/>
          </p:nvPr>
        </p:nvSpPr>
        <p:spPr>
          <a:xfrm>
            <a:off x="8724900" y="365125"/>
            <a:ext cx="2628900" cy="5811838"/>
          </a:xfrm>
          <a:prstGeom prst="rect">
            <a:avLst/>
          </a:prstGeo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4F064D35-410E-46D9-A743-BE36EF70D2C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C5A17D5-F34E-43ED-BD29-90673A483C38}"/>
              </a:ext>
            </a:extLst>
          </p:cNvPr>
          <p:cNvSpPr>
            <a:spLocks noGrp="1"/>
          </p:cNvSpPr>
          <p:nvPr>
            <p:ph type="dt" sz="half" idx="10"/>
          </p:nvPr>
        </p:nvSpPr>
        <p:spPr/>
        <p:txBody>
          <a:bodyPr/>
          <a:lstStyle/>
          <a:p>
            <a:fld id="{1125B601-247C-4293-B808-6E67C03336B6}" type="datetimeFigureOut">
              <a:rPr lang="es-CO" smtClean="0"/>
              <a:t>19/10/20</a:t>
            </a:fld>
            <a:endParaRPr lang="es-CO"/>
          </a:p>
        </p:txBody>
      </p:sp>
      <p:sp>
        <p:nvSpPr>
          <p:cNvPr id="5" name="Marcador de pie de página 4">
            <a:extLst>
              <a:ext uri="{FF2B5EF4-FFF2-40B4-BE49-F238E27FC236}">
                <a16:creationId xmlns:a16="http://schemas.microsoft.com/office/drawing/2014/main" id="{91A1F51B-CABC-48D5-BC28-869ED57BF8F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C2D0007-9D0F-45FD-A7FC-4E999E057015}"/>
              </a:ext>
            </a:extLst>
          </p:cNvPr>
          <p:cNvSpPr>
            <a:spLocks noGrp="1"/>
          </p:cNvSpPr>
          <p:nvPr>
            <p:ph type="sldNum" sz="quarter" idx="12"/>
          </p:nvPr>
        </p:nvSpPr>
        <p:spPr/>
        <p:txBody>
          <a:bodyPr/>
          <a:lstStyle/>
          <a:p>
            <a:fld id="{D9B1F926-B457-40A8-9D65-FE3A910A7866}" type="slidenum">
              <a:rPr lang="es-CO" smtClean="0"/>
              <a:t>‹Nº›</a:t>
            </a:fld>
            <a:endParaRPr lang="es-CO"/>
          </a:p>
        </p:txBody>
      </p:sp>
    </p:spTree>
    <p:extLst>
      <p:ext uri="{BB962C8B-B14F-4D97-AF65-F5344CB8AC3E}">
        <p14:creationId xmlns:p14="http://schemas.microsoft.com/office/powerpoint/2010/main" val="702683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FCB61D-E41F-4958-84F6-05BDEFDB7A76}"/>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CDC421F7-D1E5-43C5-8724-10D398BA93F0}"/>
              </a:ext>
            </a:extLst>
          </p:cNvPr>
          <p:cNvSpPr>
            <a:spLocks noGrp="1"/>
          </p:cNvSpPr>
          <p:nvPr>
            <p:ph type="dt" sz="half" idx="10"/>
          </p:nvPr>
        </p:nvSpPr>
        <p:spPr/>
        <p:txBody>
          <a:bodyPr/>
          <a:lstStyle/>
          <a:p>
            <a:fld id="{F3291CC8-1BF0-4D39-8BF8-9394A21365EB}" type="datetimeFigureOut">
              <a:rPr lang="es-CO" smtClean="0"/>
              <a:t>19/10/20</a:t>
            </a:fld>
            <a:endParaRPr lang="es-CO"/>
          </a:p>
        </p:txBody>
      </p:sp>
      <p:sp>
        <p:nvSpPr>
          <p:cNvPr id="4" name="Marcador de pie de página 3">
            <a:extLst>
              <a:ext uri="{FF2B5EF4-FFF2-40B4-BE49-F238E27FC236}">
                <a16:creationId xmlns:a16="http://schemas.microsoft.com/office/drawing/2014/main" id="{6ADB9326-A88F-488A-882B-6ACBADEE55AD}"/>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DA31D5AB-433A-4BBA-815F-7DA17C43CF3C}"/>
              </a:ext>
            </a:extLst>
          </p:cNvPr>
          <p:cNvSpPr>
            <a:spLocks noGrp="1"/>
          </p:cNvSpPr>
          <p:nvPr>
            <p:ph type="sldNum" sz="quarter" idx="12"/>
          </p:nvPr>
        </p:nvSpPr>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3967539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2ABA67-CE92-4E48-A929-A9443D4D0AD5}"/>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7A8FD815-E7F3-47C8-9C61-C2426352AFE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032E943-B148-48BE-9AAE-2C13E258D698}"/>
              </a:ext>
            </a:extLst>
          </p:cNvPr>
          <p:cNvSpPr>
            <a:spLocks noGrp="1"/>
          </p:cNvSpPr>
          <p:nvPr>
            <p:ph type="dt" sz="half" idx="10"/>
          </p:nvPr>
        </p:nvSpPr>
        <p:spPr/>
        <p:txBody>
          <a:bodyPr/>
          <a:lstStyle/>
          <a:p>
            <a:fld id="{1125B601-247C-4293-B808-6E67C03336B6}" type="datetimeFigureOut">
              <a:rPr lang="es-CO" smtClean="0"/>
              <a:t>19/10/20</a:t>
            </a:fld>
            <a:endParaRPr lang="es-CO"/>
          </a:p>
        </p:txBody>
      </p:sp>
      <p:sp>
        <p:nvSpPr>
          <p:cNvPr id="5" name="Marcador de pie de página 4">
            <a:extLst>
              <a:ext uri="{FF2B5EF4-FFF2-40B4-BE49-F238E27FC236}">
                <a16:creationId xmlns:a16="http://schemas.microsoft.com/office/drawing/2014/main" id="{8DDACBAE-EDAF-4BFF-98ED-4E3C7A46A51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1B1A5EC-5E25-4086-8192-B4B012C2D597}"/>
              </a:ext>
            </a:extLst>
          </p:cNvPr>
          <p:cNvSpPr>
            <a:spLocks noGrp="1"/>
          </p:cNvSpPr>
          <p:nvPr>
            <p:ph type="sldNum" sz="quarter" idx="12"/>
          </p:nvPr>
        </p:nvSpPr>
        <p:spPr/>
        <p:txBody>
          <a:bodyPr/>
          <a:lstStyle/>
          <a:p>
            <a:fld id="{D9B1F926-B457-40A8-9D65-FE3A910A7866}" type="slidenum">
              <a:rPr lang="es-CO" smtClean="0"/>
              <a:t>‹Nº›</a:t>
            </a:fld>
            <a:endParaRPr lang="es-CO"/>
          </a:p>
        </p:txBody>
      </p:sp>
    </p:spTree>
    <p:extLst>
      <p:ext uri="{BB962C8B-B14F-4D97-AF65-F5344CB8AC3E}">
        <p14:creationId xmlns:p14="http://schemas.microsoft.com/office/powerpoint/2010/main" val="3861433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6958B9-AFEF-4896-A9D6-CAD3DB379EE4}"/>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33E013D-129D-4736-AC8D-6DF72CE7BC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2B52CBE-C539-4A42-9B97-D9E54C62994F}"/>
              </a:ext>
            </a:extLst>
          </p:cNvPr>
          <p:cNvSpPr>
            <a:spLocks noGrp="1"/>
          </p:cNvSpPr>
          <p:nvPr>
            <p:ph type="dt" sz="half" idx="10"/>
          </p:nvPr>
        </p:nvSpPr>
        <p:spPr/>
        <p:txBody>
          <a:bodyPr/>
          <a:lstStyle/>
          <a:p>
            <a:fld id="{1125B601-247C-4293-B808-6E67C03336B6}" type="datetimeFigureOut">
              <a:rPr lang="es-CO" smtClean="0"/>
              <a:t>19/10/20</a:t>
            </a:fld>
            <a:endParaRPr lang="es-CO"/>
          </a:p>
        </p:txBody>
      </p:sp>
      <p:sp>
        <p:nvSpPr>
          <p:cNvPr id="5" name="Marcador de pie de página 4">
            <a:extLst>
              <a:ext uri="{FF2B5EF4-FFF2-40B4-BE49-F238E27FC236}">
                <a16:creationId xmlns:a16="http://schemas.microsoft.com/office/drawing/2014/main" id="{BEB8D262-D522-4CB1-8BE2-48E90CE47CC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A7D7B7F-F7B9-42A2-9EFE-C4F99D6EFCAF}"/>
              </a:ext>
            </a:extLst>
          </p:cNvPr>
          <p:cNvSpPr>
            <a:spLocks noGrp="1"/>
          </p:cNvSpPr>
          <p:nvPr>
            <p:ph type="sldNum" sz="quarter" idx="12"/>
          </p:nvPr>
        </p:nvSpPr>
        <p:spPr/>
        <p:txBody>
          <a:bodyPr/>
          <a:lstStyle/>
          <a:p>
            <a:fld id="{D9B1F926-B457-40A8-9D65-FE3A910A7866}" type="slidenum">
              <a:rPr lang="es-CO" smtClean="0"/>
              <a:t>‹Nº›</a:t>
            </a:fld>
            <a:endParaRPr lang="es-CO"/>
          </a:p>
        </p:txBody>
      </p:sp>
    </p:spTree>
    <p:extLst>
      <p:ext uri="{BB962C8B-B14F-4D97-AF65-F5344CB8AC3E}">
        <p14:creationId xmlns:p14="http://schemas.microsoft.com/office/powerpoint/2010/main" val="2931512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ADEC2E-AB18-4FE1-A890-ECD6B270A0F3}"/>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F2D33DA-B7F4-4D3C-94EA-5358B88B825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8F378813-772B-4B22-AFAB-AC7D3E2E5DE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01BE03F5-4671-4F9A-B685-BEC1934A5D37}"/>
              </a:ext>
            </a:extLst>
          </p:cNvPr>
          <p:cNvSpPr>
            <a:spLocks noGrp="1"/>
          </p:cNvSpPr>
          <p:nvPr>
            <p:ph type="dt" sz="half" idx="10"/>
          </p:nvPr>
        </p:nvSpPr>
        <p:spPr/>
        <p:txBody>
          <a:bodyPr/>
          <a:lstStyle/>
          <a:p>
            <a:fld id="{1125B601-247C-4293-B808-6E67C03336B6}" type="datetimeFigureOut">
              <a:rPr lang="es-CO" smtClean="0"/>
              <a:t>19/10/20</a:t>
            </a:fld>
            <a:endParaRPr lang="es-CO"/>
          </a:p>
        </p:txBody>
      </p:sp>
      <p:sp>
        <p:nvSpPr>
          <p:cNvPr id="6" name="Marcador de pie de página 5">
            <a:extLst>
              <a:ext uri="{FF2B5EF4-FFF2-40B4-BE49-F238E27FC236}">
                <a16:creationId xmlns:a16="http://schemas.microsoft.com/office/drawing/2014/main" id="{04E99F01-1DDD-43D0-95C1-AF0258B84CD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99D2819-1C56-4DA0-9380-BF9F55C94E8C}"/>
              </a:ext>
            </a:extLst>
          </p:cNvPr>
          <p:cNvSpPr>
            <a:spLocks noGrp="1"/>
          </p:cNvSpPr>
          <p:nvPr>
            <p:ph type="sldNum" sz="quarter" idx="12"/>
          </p:nvPr>
        </p:nvSpPr>
        <p:spPr/>
        <p:txBody>
          <a:bodyPr/>
          <a:lstStyle/>
          <a:p>
            <a:fld id="{D9B1F926-B457-40A8-9D65-FE3A910A7866}" type="slidenum">
              <a:rPr lang="es-CO" smtClean="0"/>
              <a:t>‹Nº›</a:t>
            </a:fld>
            <a:endParaRPr lang="es-CO"/>
          </a:p>
        </p:txBody>
      </p:sp>
    </p:spTree>
    <p:extLst>
      <p:ext uri="{BB962C8B-B14F-4D97-AF65-F5344CB8AC3E}">
        <p14:creationId xmlns:p14="http://schemas.microsoft.com/office/powerpoint/2010/main" val="3788739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B91EBA-1078-477E-9E42-BF4DB546B05A}"/>
              </a:ext>
            </a:extLst>
          </p:cNvPr>
          <p:cNvSpPr>
            <a:spLocks noGrp="1"/>
          </p:cNvSpPr>
          <p:nvPr>
            <p:ph type="title"/>
          </p:nvPr>
        </p:nvSpPr>
        <p:spPr>
          <a:xfrm>
            <a:off x="839788" y="365125"/>
            <a:ext cx="10515600" cy="1325563"/>
          </a:xfrm>
          <a:prstGeom prst="rect">
            <a:avLst/>
          </a:prstGeo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08BD006-FF38-4209-84D9-D4553A32AA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4633F6C-98D2-4A37-96C0-98B8120CF07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AB975FA-6424-4E07-9D6D-0146FDA658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BE09576-D239-4635-A0DB-99E861D2771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24B76A9B-6FF5-4ACC-8280-4120DA8F56D9}"/>
              </a:ext>
            </a:extLst>
          </p:cNvPr>
          <p:cNvSpPr>
            <a:spLocks noGrp="1"/>
          </p:cNvSpPr>
          <p:nvPr>
            <p:ph type="dt" sz="half" idx="10"/>
          </p:nvPr>
        </p:nvSpPr>
        <p:spPr/>
        <p:txBody>
          <a:bodyPr/>
          <a:lstStyle/>
          <a:p>
            <a:fld id="{1125B601-247C-4293-B808-6E67C03336B6}" type="datetimeFigureOut">
              <a:rPr lang="es-CO" smtClean="0"/>
              <a:t>19/10/20</a:t>
            </a:fld>
            <a:endParaRPr lang="es-CO"/>
          </a:p>
        </p:txBody>
      </p:sp>
      <p:sp>
        <p:nvSpPr>
          <p:cNvPr id="8" name="Marcador de pie de página 7">
            <a:extLst>
              <a:ext uri="{FF2B5EF4-FFF2-40B4-BE49-F238E27FC236}">
                <a16:creationId xmlns:a16="http://schemas.microsoft.com/office/drawing/2014/main" id="{8B6547B2-8014-470B-A1CC-21AB30F9C783}"/>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A9C0B2C6-A0AB-4095-B5CB-96ACE2F7BEB0}"/>
              </a:ext>
            </a:extLst>
          </p:cNvPr>
          <p:cNvSpPr>
            <a:spLocks noGrp="1"/>
          </p:cNvSpPr>
          <p:nvPr>
            <p:ph type="sldNum" sz="quarter" idx="12"/>
          </p:nvPr>
        </p:nvSpPr>
        <p:spPr/>
        <p:txBody>
          <a:bodyPr/>
          <a:lstStyle/>
          <a:p>
            <a:fld id="{D9B1F926-B457-40A8-9D65-FE3A910A7866}" type="slidenum">
              <a:rPr lang="es-CO" smtClean="0"/>
              <a:t>‹Nº›</a:t>
            </a:fld>
            <a:endParaRPr lang="es-CO"/>
          </a:p>
        </p:txBody>
      </p:sp>
    </p:spTree>
    <p:extLst>
      <p:ext uri="{BB962C8B-B14F-4D97-AF65-F5344CB8AC3E}">
        <p14:creationId xmlns:p14="http://schemas.microsoft.com/office/powerpoint/2010/main" val="2054525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3E34E5-C0F8-4852-900C-06CEF2226092}"/>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EB5B7824-B4FF-4C68-95DB-BA8687EBD8BD}"/>
              </a:ext>
            </a:extLst>
          </p:cNvPr>
          <p:cNvSpPr>
            <a:spLocks noGrp="1"/>
          </p:cNvSpPr>
          <p:nvPr>
            <p:ph type="dt" sz="half" idx="10"/>
          </p:nvPr>
        </p:nvSpPr>
        <p:spPr/>
        <p:txBody>
          <a:bodyPr/>
          <a:lstStyle/>
          <a:p>
            <a:fld id="{1125B601-247C-4293-B808-6E67C03336B6}" type="datetimeFigureOut">
              <a:rPr lang="es-CO" smtClean="0"/>
              <a:t>19/10/20</a:t>
            </a:fld>
            <a:endParaRPr lang="es-CO"/>
          </a:p>
        </p:txBody>
      </p:sp>
      <p:sp>
        <p:nvSpPr>
          <p:cNvPr id="4" name="Marcador de pie de página 3">
            <a:extLst>
              <a:ext uri="{FF2B5EF4-FFF2-40B4-BE49-F238E27FC236}">
                <a16:creationId xmlns:a16="http://schemas.microsoft.com/office/drawing/2014/main" id="{67BF710B-8B12-4F4C-B001-A76F2E98021A}"/>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A345D75F-B1B3-4C7E-B420-996104954795}"/>
              </a:ext>
            </a:extLst>
          </p:cNvPr>
          <p:cNvSpPr>
            <a:spLocks noGrp="1"/>
          </p:cNvSpPr>
          <p:nvPr>
            <p:ph type="sldNum" sz="quarter" idx="12"/>
          </p:nvPr>
        </p:nvSpPr>
        <p:spPr/>
        <p:txBody>
          <a:bodyPr/>
          <a:lstStyle/>
          <a:p>
            <a:fld id="{D9B1F926-B457-40A8-9D65-FE3A910A7866}" type="slidenum">
              <a:rPr lang="es-CO" smtClean="0"/>
              <a:t>‹Nº›</a:t>
            </a:fld>
            <a:endParaRPr lang="es-CO"/>
          </a:p>
        </p:txBody>
      </p:sp>
    </p:spTree>
    <p:extLst>
      <p:ext uri="{BB962C8B-B14F-4D97-AF65-F5344CB8AC3E}">
        <p14:creationId xmlns:p14="http://schemas.microsoft.com/office/powerpoint/2010/main" val="2278533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AF1880-66B7-4346-9B5D-80E2E05A067D}"/>
              </a:ext>
            </a:extLst>
          </p:cNvPr>
          <p:cNvSpPr>
            <a:spLocks noGrp="1"/>
          </p:cNvSpPr>
          <p:nvPr>
            <p:ph type="dt" sz="half" idx="10"/>
          </p:nvPr>
        </p:nvSpPr>
        <p:spPr/>
        <p:txBody>
          <a:bodyPr/>
          <a:lstStyle/>
          <a:p>
            <a:fld id="{1125B601-247C-4293-B808-6E67C03336B6}" type="datetimeFigureOut">
              <a:rPr lang="es-CO" smtClean="0"/>
              <a:t>19/10/20</a:t>
            </a:fld>
            <a:endParaRPr lang="es-CO"/>
          </a:p>
        </p:txBody>
      </p:sp>
      <p:sp>
        <p:nvSpPr>
          <p:cNvPr id="3" name="Marcador de pie de página 2">
            <a:extLst>
              <a:ext uri="{FF2B5EF4-FFF2-40B4-BE49-F238E27FC236}">
                <a16:creationId xmlns:a16="http://schemas.microsoft.com/office/drawing/2014/main" id="{66B2B814-A65D-49E1-8FDE-CA0270192B7D}"/>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9F18B132-E3B7-4DAE-A31C-D16AB48C5398}"/>
              </a:ext>
            </a:extLst>
          </p:cNvPr>
          <p:cNvSpPr>
            <a:spLocks noGrp="1"/>
          </p:cNvSpPr>
          <p:nvPr>
            <p:ph type="sldNum" sz="quarter" idx="12"/>
          </p:nvPr>
        </p:nvSpPr>
        <p:spPr/>
        <p:txBody>
          <a:bodyPr/>
          <a:lstStyle/>
          <a:p>
            <a:fld id="{D9B1F926-B457-40A8-9D65-FE3A910A7866}" type="slidenum">
              <a:rPr lang="es-CO" smtClean="0"/>
              <a:t>‹Nº›</a:t>
            </a:fld>
            <a:endParaRPr lang="es-CO"/>
          </a:p>
        </p:txBody>
      </p:sp>
    </p:spTree>
    <p:extLst>
      <p:ext uri="{BB962C8B-B14F-4D97-AF65-F5344CB8AC3E}">
        <p14:creationId xmlns:p14="http://schemas.microsoft.com/office/powerpoint/2010/main" val="81366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987BFB-4A8B-4B89-B376-0DACC53CCE2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F02CF22-355B-46ED-B115-56650FAA2E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FCE2456B-EBF7-4AE4-9406-C1A379869A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685A05D-CEE1-4F7F-9A7C-E59516AFBCB9}"/>
              </a:ext>
            </a:extLst>
          </p:cNvPr>
          <p:cNvSpPr>
            <a:spLocks noGrp="1"/>
          </p:cNvSpPr>
          <p:nvPr>
            <p:ph type="dt" sz="half" idx="10"/>
          </p:nvPr>
        </p:nvSpPr>
        <p:spPr/>
        <p:txBody>
          <a:bodyPr/>
          <a:lstStyle/>
          <a:p>
            <a:fld id="{1125B601-247C-4293-B808-6E67C03336B6}" type="datetimeFigureOut">
              <a:rPr lang="es-CO" smtClean="0"/>
              <a:t>19/10/20</a:t>
            </a:fld>
            <a:endParaRPr lang="es-CO"/>
          </a:p>
        </p:txBody>
      </p:sp>
      <p:sp>
        <p:nvSpPr>
          <p:cNvPr id="6" name="Marcador de pie de página 5">
            <a:extLst>
              <a:ext uri="{FF2B5EF4-FFF2-40B4-BE49-F238E27FC236}">
                <a16:creationId xmlns:a16="http://schemas.microsoft.com/office/drawing/2014/main" id="{55400992-4761-493C-ACCF-5DC50AEDB39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483A224-5761-405D-9A1A-1E09D6E61A94}"/>
              </a:ext>
            </a:extLst>
          </p:cNvPr>
          <p:cNvSpPr>
            <a:spLocks noGrp="1"/>
          </p:cNvSpPr>
          <p:nvPr>
            <p:ph type="sldNum" sz="quarter" idx="12"/>
          </p:nvPr>
        </p:nvSpPr>
        <p:spPr/>
        <p:txBody>
          <a:bodyPr/>
          <a:lstStyle/>
          <a:p>
            <a:fld id="{D9B1F926-B457-40A8-9D65-FE3A910A7866}" type="slidenum">
              <a:rPr lang="es-CO" smtClean="0"/>
              <a:t>‹Nº›</a:t>
            </a:fld>
            <a:endParaRPr lang="es-CO"/>
          </a:p>
        </p:txBody>
      </p:sp>
    </p:spTree>
    <p:extLst>
      <p:ext uri="{BB962C8B-B14F-4D97-AF65-F5344CB8AC3E}">
        <p14:creationId xmlns:p14="http://schemas.microsoft.com/office/powerpoint/2010/main" val="995662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5CB95D-D8C7-4219-832E-DE1FFF094AE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5124AF18-6978-4E88-9EFE-5AB0962C6D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68595D98-BB54-4E37-86FD-9BCB45DF6A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BE2CC23-D0E1-407F-86C3-034FED6B0DE4}"/>
              </a:ext>
            </a:extLst>
          </p:cNvPr>
          <p:cNvSpPr>
            <a:spLocks noGrp="1"/>
          </p:cNvSpPr>
          <p:nvPr>
            <p:ph type="dt" sz="half" idx="10"/>
          </p:nvPr>
        </p:nvSpPr>
        <p:spPr/>
        <p:txBody>
          <a:bodyPr/>
          <a:lstStyle/>
          <a:p>
            <a:fld id="{1125B601-247C-4293-B808-6E67C03336B6}" type="datetimeFigureOut">
              <a:rPr lang="es-CO" smtClean="0"/>
              <a:t>19/10/20</a:t>
            </a:fld>
            <a:endParaRPr lang="es-CO"/>
          </a:p>
        </p:txBody>
      </p:sp>
      <p:sp>
        <p:nvSpPr>
          <p:cNvPr id="6" name="Marcador de pie de página 5">
            <a:extLst>
              <a:ext uri="{FF2B5EF4-FFF2-40B4-BE49-F238E27FC236}">
                <a16:creationId xmlns:a16="http://schemas.microsoft.com/office/drawing/2014/main" id="{EAF9D9F1-1412-4771-AD5F-150F37245DF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3F6C6D3-50B0-41E8-942B-2AC089E29025}"/>
              </a:ext>
            </a:extLst>
          </p:cNvPr>
          <p:cNvSpPr>
            <a:spLocks noGrp="1"/>
          </p:cNvSpPr>
          <p:nvPr>
            <p:ph type="sldNum" sz="quarter" idx="12"/>
          </p:nvPr>
        </p:nvSpPr>
        <p:spPr/>
        <p:txBody>
          <a:bodyPr/>
          <a:lstStyle/>
          <a:p>
            <a:fld id="{D9B1F926-B457-40A8-9D65-FE3A910A7866}" type="slidenum">
              <a:rPr lang="es-CO" smtClean="0"/>
              <a:t>‹Nº›</a:t>
            </a:fld>
            <a:endParaRPr lang="es-CO"/>
          </a:p>
        </p:txBody>
      </p:sp>
    </p:spTree>
    <p:extLst>
      <p:ext uri="{BB962C8B-B14F-4D97-AF65-F5344CB8AC3E}">
        <p14:creationId xmlns:p14="http://schemas.microsoft.com/office/powerpoint/2010/main" val="1495049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D5A58E70-EE63-4B6A-AE70-841E804BFD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3151F27-A95E-43CE-B02F-707355478F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25B601-247C-4293-B808-6E67C03336B6}" type="datetimeFigureOut">
              <a:rPr lang="es-CO" smtClean="0"/>
              <a:t>19/10/20</a:t>
            </a:fld>
            <a:endParaRPr lang="es-CO"/>
          </a:p>
        </p:txBody>
      </p:sp>
      <p:sp>
        <p:nvSpPr>
          <p:cNvPr id="5" name="Marcador de pie de página 4">
            <a:extLst>
              <a:ext uri="{FF2B5EF4-FFF2-40B4-BE49-F238E27FC236}">
                <a16:creationId xmlns:a16="http://schemas.microsoft.com/office/drawing/2014/main" id="{605CEDDA-88A1-4CB5-848C-5B373E9028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1252F2BC-AA21-40D1-9421-6D911E3687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B1F926-B457-40A8-9D65-FE3A910A7866}" type="slidenum">
              <a:rPr lang="es-CO" smtClean="0"/>
              <a:t>‹Nº›</a:t>
            </a:fld>
            <a:endParaRPr lang="es-CO"/>
          </a:p>
        </p:txBody>
      </p:sp>
    </p:spTree>
    <p:extLst>
      <p:ext uri="{BB962C8B-B14F-4D97-AF65-F5344CB8AC3E}">
        <p14:creationId xmlns:p14="http://schemas.microsoft.com/office/powerpoint/2010/main" val="19696838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814" y="2220176"/>
            <a:ext cx="5347918" cy="3086803"/>
          </a:xfrm>
          <a:prstGeom prst="rect">
            <a:avLst/>
          </a:prstGeom>
        </p:spPr>
      </p:pic>
      <p:pic>
        <p:nvPicPr>
          <p:cNvPr id="6" name="Imagen 5">
            <a:extLst>
              <a:ext uri="{FF2B5EF4-FFF2-40B4-BE49-F238E27FC236}">
                <a16:creationId xmlns:a16="http://schemas.microsoft.com/office/drawing/2014/main" id="{A1EF2FB8-AD21-41CE-BDF5-0BB52C3643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2186584" cy="6858000"/>
          </a:xfrm>
          <a:prstGeom prst="rect">
            <a:avLst/>
          </a:prstGeom>
        </p:spPr>
      </p:pic>
      <p:sp>
        <p:nvSpPr>
          <p:cNvPr id="2" name="Título 1"/>
          <p:cNvSpPr>
            <a:spLocks noGrp="1"/>
          </p:cNvSpPr>
          <p:nvPr>
            <p:ph type="title"/>
          </p:nvPr>
        </p:nvSpPr>
        <p:spPr>
          <a:xfrm>
            <a:off x="7820891" y="714261"/>
            <a:ext cx="4099560" cy="1289108"/>
          </a:xfrm>
        </p:spPr>
        <p:txBody>
          <a:bodyPr>
            <a:normAutofit/>
          </a:bodyPr>
          <a:lstStyle/>
          <a:p>
            <a:pPr algn="ctr"/>
            <a:br>
              <a:rPr lang="es-CO" sz="3000" b="1" dirty="0">
                <a:solidFill>
                  <a:schemeClr val="bg1"/>
                </a:solidFill>
                <a:latin typeface="Arial" panose="020B0604020202020204" pitchFamily="34" charset="0"/>
                <a:ea typeface="Verdana" panose="020B0604030504040204" pitchFamily="34" charset="0"/>
                <a:cs typeface="Arial" panose="020B0604020202020204" pitchFamily="34" charset="0"/>
              </a:rPr>
            </a:br>
            <a:r>
              <a:rPr lang="es-CO" sz="3000" b="1" dirty="0">
                <a:solidFill>
                  <a:schemeClr val="bg1"/>
                </a:solidFill>
                <a:latin typeface="Arial" panose="020B0604020202020204" pitchFamily="34" charset="0"/>
                <a:ea typeface="Verdana" panose="020B0604030504040204" pitchFamily="34" charset="0"/>
                <a:cs typeface="Arial" panose="020B0604020202020204" pitchFamily="34" charset="0"/>
              </a:rPr>
              <a:t>SUPLEMENTACIÓN</a:t>
            </a:r>
          </a:p>
        </p:txBody>
      </p:sp>
      <p:sp>
        <p:nvSpPr>
          <p:cNvPr id="3" name="Marcador de contenido 2"/>
          <p:cNvSpPr>
            <a:spLocks noGrp="1"/>
          </p:cNvSpPr>
          <p:nvPr>
            <p:ph idx="1"/>
          </p:nvPr>
        </p:nvSpPr>
        <p:spPr>
          <a:xfrm>
            <a:off x="7595088" y="4017871"/>
            <a:ext cx="3886586" cy="1289108"/>
          </a:xfrm>
        </p:spPr>
        <p:txBody>
          <a:bodyPr>
            <a:noAutofit/>
          </a:bodyPr>
          <a:lstStyle/>
          <a:p>
            <a:pPr marL="0" indent="0" algn="ctr">
              <a:buNone/>
            </a:pPr>
            <a:r>
              <a:rPr lang="es-CO" sz="3200" b="1" dirty="0">
                <a:solidFill>
                  <a:schemeClr val="bg1"/>
                </a:solidFill>
                <a:latin typeface="Arial" panose="020B0604020202020204" pitchFamily="34" charset="0"/>
                <a:cs typeface="Arial" panose="020B0604020202020204" pitchFamily="34" charset="0"/>
              </a:rPr>
              <a:t>Epidemiología De La Desnutrición</a:t>
            </a:r>
          </a:p>
        </p:txBody>
      </p:sp>
    </p:spTree>
    <p:extLst>
      <p:ext uri="{BB962C8B-B14F-4D97-AF65-F5344CB8AC3E}">
        <p14:creationId xmlns:p14="http://schemas.microsoft.com/office/powerpoint/2010/main" val="181721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8B31B56-0602-4280-8E20-C0D38D54B06E}"/>
              </a:ext>
            </a:extLst>
          </p:cNvPr>
          <p:cNvSpPr txBox="1"/>
          <p:nvPr/>
        </p:nvSpPr>
        <p:spPr>
          <a:xfrm>
            <a:off x="1440511" y="260339"/>
            <a:ext cx="9144000" cy="1077218"/>
          </a:xfrm>
          <a:prstGeom prst="rect">
            <a:avLst/>
          </a:prstGeom>
          <a:noFill/>
        </p:spPr>
        <p:txBody>
          <a:bodyPr wrap="square" rtlCol="0">
            <a:spAutoFit/>
          </a:bodyPr>
          <a:lstStyle/>
          <a:p>
            <a:pPr algn="ctr"/>
            <a:r>
              <a:rPr lang="es-CO" sz="3200" b="1" dirty="0">
                <a:solidFill>
                  <a:srgbClr val="7030A0"/>
                </a:solidFill>
                <a:latin typeface="Arial" panose="020B0604020202020204" pitchFamily="34" charset="0"/>
                <a:cs typeface="Arial" panose="020B0604020202020204" pitchFamily="34" charset="0"/>
              </a:rPr>
              <a:t>Desnutrición relacionada</a:t>
            </a:r>
          </a:p>
          <a:p>
            <a:pPr algn="ctr"/>
            <a:r>
              <a:rPr lang="es-CO" sz="3200" b="1" dirty="0">
                <a:solidFill>
                  <a:srgbClr val="7030A0"/>
                </a:solidFill>
                <a:latin typeface="Arial" panose="020B0604020202020204" pitchFamily="34" charset="0"/>
                <a:cs typeface="Arial" panose="020B0604020202020204" pitchFamily="34" charset="0"/>
              </a:rPr>
              <a:t>Con la enfermedad</a:t>
            </a:r>
          </a:p>
        </p:txBody>
      </p:sp>
      <p:graphicFrame>
        <p:nvGraphicFramePr>
          <p:cNvPr id="7" name="Gráfico 6">
            <a:extLst>
              <a:ext uri="{FF2B5EF4-FFF2-40B4-BE49-F238E27FC236}">
                <a16:creationId xmlns:a16="http://schemas.microsoft.com/office/drawing/2014/main" id="{B6CC37FC-4D3C-4415-815D-F06348BF75D9}"/>
              </a:ext>
            </a:extLst>
          </p:cNvPr>
          <p:cNvGraphicFramePr>
            <a:graphicFrameLocks/>
          </p:cNvGraphicFramePr>
          <p:nvPr>
            <p:extLst>
              <p:ext uri="{D42A27DB-BD31-4B8C-83A1-F6EECF244321}">
                <p14:modId xmlns:p14="http://schemas.microsoft.com/office/powerpoint/2010/main" val="1159847907"/>
              </p:ext>
            </p:extLst>
          </p:nvPr>
        </p:nvGraphicFramePr>
        <p:xfrm>
          <a:off x="2835889" y="1850661"/>
          <a:ext cx="6552728" cy="4250213"/>
        </p:xfrm>
        <a:graphic>
          <a:graphicData uri="http://schemas.openxmlformats.org/drawingml/2006/chart">
            <c:chart xmlns:c="http://schemas.openxmlformats.org/drawingml/2006/chart" xmlns:r="http://schemas.openxmlformats.org/officeDocument/2006/relationships" r:id="rId3"/>
          </a:graphicData>
        </a:graphic>
      </p:graphicFrame>
      <p:sp>
        <p:nvSpPr>
          <p:cNvPr id="8" name="Abrir llave 7">
            <a:extLst>
              <a:ext uri="{FF2B5EF4-FFF2-40B4-BE49-F238E27FC236}">
                <a16:creationId xmlns:a16="http://schemas.microsoft.com/office/drawing/2014/main" id="{1ABEC7A8-7913-410E-A19B-B16355DD76A4}"/>
              </a:ext>
            </a:extLst>
          </p:cNvPr>
          <p:cNvSpPr/>
          <p:nvPr/>
        </p:nvSpPr>
        <p:spPr>
          <a:xfrm rot="5400000">
            <a:off x="5780462" y="137888"/>
            <a:ext cx="144017" cy="3425550"/>
          </a:xfrm>
          <a:prstGeom prst="leftBrace">
            <a:avLst/>
          </a:prstGeom>
          <a:ln w="25400">
            <a:solidFill>
              <a:srgbClr val="FF0000"/>
            </a:solidFill>
          </a:ln>
          <a:effectLst>
            <a:outerShdw blurRad="50800" dist="50800" dir="5400000" algn="ctr" rotWithShape="0">
              <a:schemeClr val="accent1">
                <a:lumMod val="20000"/>
                <a:lumOff val="80000"/>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dirty="0"/>
          </a:p>
        </p:txBody>
      </p:sp>
      <p:sp>
        <p:nvSpPr>
          <p:cNvPr id="10" name="Abrir llave 9">
            <a:extLst>
              <a:ext uri="{FF2B5EF4-FFF2-40B4-BE49-F238E27FC236}">
                <a16:creationId xmlns:a16="http://schemas.microsoft.com/office/drawing/2014/main" id="{D536AB61-8C9C-4AE2-8A29-BBD0C5A51113}"/>
              </a:ext>
            </a:extLst>
          </p:cNvPr>
          <p:cNvSpPr/>
          <p:nvPr/>
        </p:nvSpPr>
        <p:spPr>
          <a:xfrm rot="5400000">
            <a:off x="8166024" y="1273356"/>
            <a:ext cx="144016" cy="1154619"/>
          </a:xfrm>
          <a:prstGeom prst="leftBrace">
            <a:avLst/>
          </a:prstGeom>
          <a:ln w="25400">
            <a:solidFill>
              <a:srgbClr val="FF0000"/>
            </a:solidFill>
          </a:ln>
          <a:effectLst>
            <a:outerShdw blurRad="50800" dist="50800" dir="5400000" algn="ctr" rotWithShape="0">
              <a:schemeClr val="accent1">
                <a:lumMod val="20000"/>
                <a:lumOff val="80000"/>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dirty="0"/>
          </a:p>
        </p:txBody>
      </p:sp>
      <p:sp>
        <p:nvSpPr>
          <p:cNvPr id="12" name="CuadroTexto 11">
            <a:extLst>
              <a:ext uri="{FF2B5EF4-FFF2-40B4-BE49-F238E27FC236}">
                <a16:creationId xmlns:a16="http://schemas.microsoft.com/office/drawing/2014/main" id="{E06D3460-5CAA-4021-BE74-B25F8823837E}"/>
              </a:ext>
            </a:extLst>
          </p:cNvPr>
          <p:cNvSpPr txBox="1"/>
          <p:nvPr/>
        </p:nvSpPr>
        <p:spPr>
          <a:xfrm>
            <a:off x="4976999" y="1363109"/>
            <a:ext cx="1750941" cy="369332"/>
          </a:xfrm>
          <a:prstGeom prst="rect">
            <a:avLst/>
          </a:prstGeom>
          <a:noFill/>
        </p:spPr>
        <p:txBody>
          <a:bodyPr wrap="square" rtlCol="0">
            <a:spAutoFit/>
          </a:bodyPr>
          <a:lstStyle/>
          <a:p>
            <a:pPr algn="just"/>
            <a:r>
              <a:rPr lang="es-CO" dirty="0">
                <a:latin typeface="Arial" panose="020B0604020202020204" pitchFamily="34" charset="0"/>
                <a:cs typeface="Arial" panose="020B0604020202020204" pitchFamily="34" charset="0"/>
              </a:rPr>
              <a:t>Hospitalización</a:t>
            </a:r>
          </a:p>
        </p:txBody>
      </p:sp>
      <p:sp>
        <p:nvSpPr>
          <p:cNvPr id="13" name="CuadroTexto 12">
            <a:extLst>
              <a:ext uri="{FF2B5EF4-FFF2-40B4-BE49-F238E27FC236}">
                <a16:creationId xmlns:a16="http://schemas.microsoft.com/office/drawing/2014/main" id="{C1B50C15-7FBB-49BA-8FA1-626F9F34B2B8}"/>
              </a:ext>
            </a:extLst>
          </p:cNvPr>
          <p:cNvSpPr txBox="1"/>
          <p:nvPr/>
        </p:nvSpPr>
        <p:spPr>
          <a:xfrm>
            <a:off x="7434358" y="1368880"/>
            <a:ext cx="1607348" cy="369332"/>
          </a:xfrm>
          <a:prstGeom prst="rect">
            <a:avLst/>
          </a:prstGeom>
          <a:noFill/>
        </p:spPr>
        <p:txBody>
          <a:bodyPr wrap="square" rtlCol="0">
            <a:spAutoFit/>
          </a:bodyPr>
          <a:lstStyle/>
          <a:p>
            <a:pPr algn="ctr"/>
            <a:r>
              <a:rPr lang="es-CO" dirty="0">
                <a:latin typeface="Arial" panose="020B0604020202020204" pitchFamily="34" charset="0"/>
                <a:cs typeface="Arial" panose="020B0604020202020204" pitchFamily="34" charset="0"/>
              </a:rPr>
              <a:t>Ambulatorio</a:t>
            </a:r>
          </a:p>
        </p:txBody>
      </p:sp>
      <p:sp>
        <p:nvSpPr>
          <p:cNvPr id="14" name="CuadroTexto 13">
            <a:extLst>
              <a:ext uri="{FF2B5EF4-FFF2-40B4-BE49-F238E27FC236}">
                <a16:creationId xmlns:a16="http://schemas.microsoft.com/office/drawing/2014/main" id="{D08EB99D-B169-4C1B-A7E9-736DC570B63C}"/>
              </a:ext>
            </a:extLst>
          </p:cNvPr>
          <p:cNvSpPr txBox="1"/>
          <p:nvPr/>
        </p:nvSpPr>
        <p:spPr>
          <a:xfrm>
            <a:off x="-287179" y="6149873"/>
            <a:ext cx="9143999" cy="246221"/>
          </a:xfrm>
          <a:prstGeom prst="rect">
            <a:avLst/>
          </a:prstGeom>
          <a:noFill/>
        </p:spPr>
        <p:txBody>
          <a:bodyPr wrap="square" rtlCol="0">
            <a:spAutoFit/>
          </a:bodyPr>
          <a:lstStyle/>
          <a:p>
            <a:pPr algn="ctr"/>
            <a:r>
              <a:rPr lang="es-CO" sz="1000" i="1" dirty="0">
                <a:latin typeface="Arial" panose="020B0604020202020204" pitchFamily="34" charset="0"/>
                <a:cs typeface="Arial" panose="020B0604020202020204" pitchFamily="34" charset="0"/>
              </a:rPr>
              <a:t>Adaptado de </a:t>
            </a:r>
            <a:r>
              <a:rPr lang="es-CO" sz="1000" i="1" dirty="0" err="1">
                <a:latin typeface="Arial" panose="020B0604020202020204" pitchFamily="34" charset="0"/>
                <a:cs typeface="Arial" panose="020B0604020202020204" pitchFamily="34" charset="0"/>
              </a:rPr>
              <a:t>Stratton</a:t>
            </a:r>
            <a:r>
              <a:rPr lang="es-CO" sz="1000" i="1" dirty="0">
                <a:latin typeface="Arial" panose="020B0604020202020204" pitchFamily="34" charset="0"/>
                <a:cs typeface="Arial" panose="020B0604020202020204" pitchFamily="34" charset="0"/>
              </a:rPr>
              <a:t> RJ, Elia M. </a:t>
            </a:r>
            <a:r>
              <a:rPr lang="es-CO" sz="1000" i="1" dirty="0" err="1">
                <a:latin typeface="Arial" panose="020B0604020202020204" pitchFamily="34" charset="0"/>
                <a:cs typeface="Arial" panose="020B0604020202020204" pitchFamily="34" charset="0"/>
              </a:rPr>
              <a:t>Encouraging</a:t>
            </a:r>
            <a:r>
              <a:rPr lang="es-CO" sz="1000" i="1" dirty="0">
                <a:latin typeface="Arial" panose="020B0604020202020204" pitchFamily="34" charset="0"/>
                <a:cs typeface="Arial" panose="020B0604020202020204" pitchFamily="34" charset="0"/>
              </a:rPr>
              <a:t> </a:t>
            </a:r>
            <a:r>
              <a:rPr lang="es-CO" sz="1000" i="1" dirty="0" err="1">
                <a:latin typeface="Arial" panose="020B0604020202020204" pitchFamily="34" charset="0"/>
                <a:cs typeface="Arial" panose="020B0604020202020204" pitchFamily="34" charset="0"/>
              </a:rPr>
              <a:t>appropiate</a:t>
            </a:r>
            <a:r>
              <a:rPr lang="es-CO" sz="1000" i="1" dirty="0">
                <a:latin typeface="Arial" panose="020B0604020202020204" pitchFamily="34" charset="0"/>
                <a:cs typeface="Arial" panose="020B0604020202020204" pitchFamily="34" charset="0"/>
              </a:rPr>
              <a:t>, </a:t>
            </a:r>
            <a:r>
              <a:rPr lang="es-CO" sz="1000" i="1" dirty="0" err="1">
                <a:latin typeface="Arial" panose="020B0604020202020204" pitchFamily="34" charset="0"/>
                <a:cs typeface="Arial" panose="020B0604020202020204" pitchFamily="34" charset="0"/>
              </a:rPr>
              <a:t>evidence</a:t>
            </a:r>
            <a:r>
              <a:rPr lang="es-CO" sz="1000" i="1" dirty="0">
                <a:latin typeface="Arial" panose="020B0604020202020204" pitchFamily="34" charset="0"/>
                <a:cs typeface="Arial" panose="020B0604020202020204" pitchFamily="34" charset="0"/>
              </a:rPr>
              <a:t> </a:t>
            </a:r>
            <a:r>
              <a:rPr lang="es-CO" sz="1000" i="1" dirty="0" err="1">
                <a:latin typeface="Arial" panose="020B0604020202020204" pitchFamily="34" charset="0"/>
                <a:cs typeface="Arial" panose="020B0604020202020204" pitchFamily="34" charset="0"/>
              </a:rPr>
              <a:t>based</a:t>
            </a:r>
            <a:r>
              <a:rPr lang="es-CO" sz="1000" i="1" dirty="0">
                <a:latin typeface="Arial" panose="020B0604020202020204" pitchFamily="34" charset="0"/>
                <a:cs typeface="Arial" panose="020B0604020202020204" pitchFamily="34" charset="0"/>
              </a:rPr>
              <a:t> use of ONS.  </a:t>
            </a:r>
            <a:r>
              <a:rPr lang="es-CO" sz="1000" i="1" dirty="0" err="1">
                <a:latin typeface="Arial" panose="020B0604020202020204" pitchFamily="34" charset="0"/>
                <a:cs typeface="Arial" panose="020B0604020202020204" pitchFamily="34" charset="0"/>
              </a:rPr>
              <a:t>Proc</a:t>
            </a:r>
            <a:r>
              <a:rPr lang="es-CO" sz="1000" i="1" dirty="0">
                <a:latin typeface="Arial" panose="020B0604020202020204" pitchFamily="34" charset="0"/>
                <a:cs typeface="Arial" panose="020B0604020202020204" pitchFamily="34" charset="0"/>
              </a:rPr>
              <a:t> </a:t>
            </a:r>
            <a:r>
              <a:rPr lang="es-CO" sz="1000" i="1" dirty="0" err="1">
                <a:latin typeface="Arial" panose="020B0604020202020204" pitchFamily="34" charset="0"/>
                <a:cs typeface="Arial" panose="020B0604020202020204" pitchFamily="34" charset="0"/>
              </a:rPr>
              <a:t>Nutr</a:t>
            </a:r>
            <a:r>
              <a:rPr lang="es-CO" sz="1000" i="1" dirty="0">
                <a:latin typeface="Arial" panose="020B0604020202020204" pitchFamily="34" charset="0"/>
                <a:cs typeface="Arial" panose="020B0604020202020204" pitchFamily="34" charset="0"/>
              </a:rPr>
              <a:t> Soc. 2010, 69: 477 - 487</a:t>
            </a:r>
          </a:p>
        </p:txBody>
      </p:sp>
      <p:sp>
        <p:nvSpPr>
          <p:cNvPr id="15" name="Elipse 14">
            <a:extLst>
              <a:ext uri="{FF2B5EF4-FFF2-40B4-BE49-F238E27FC236}">
                <a16:creationId xmlns:a16="http://schemas.microsoft.com/office/drawing/2014/main" id="{9B8C5741-D5A5-49DB-A52E-2133C4E6DC3B}"/>
              </a:ext>
            </a:extLst>
          </p:cNvPr>
          <p:cNvSpPr/>
          <p:nvPr/>
        </p:nvSpPr>
        <p:spPr>
          <a:xfrm rot="5400000" flipH="1">
            <a:off x="7627075" y="3680685"/>
            <a:ext cx="724404" cy="35217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275999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0" y="404021"/>
            <a:ext cx="9144000" cy="947638"/>
          </a:xfrm>
          <a:prstGeom prst="rect">
            <a:avLst/>
          </a:prstGeom>
        </p:spPr>
        <p:txBody>
          <a:bodyPr vert="horz" wrap="none"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3200" b="1" dirty="0" err="1">
                <a:solidFill>
                  <a:srgbClr val="7030A0"/>
                </a:solidFill>
                <a:latin typeface="Arial" panose="020B0604020202020204" pitchFamily="34" charset="0"/>
                <a:cs typeface="Arial" panose="020B0604020202020204" pitchFamily="34" charset="0"/>
              </a:rPr>
              <a:t>Riesgo</a:t>
            </a:r>
            <a:r>
              <a:rPr lang="en-US" sz="3200" b="1" dirty="0">
                <a:solidFill>
                  <a:srgbClr val="7030A0"/>
                </a:solidFill>
                <a:latin typeface="Arial" panose="020B0604020202020204" pitchFamily="34" charset="0"/>
                <a:cs typeface="Arial" panose="020B0604020202020204" pitchFamily="34" charset="0"/>
              </a:rPr>
              <a:t> </a:t>
            </a:r>
            <a:r>
              <a:rPr lang="en-US" sz="3200" b="1" dirty="0" err="1">
                <a:solidFill>
                  <a:srgbClr val="7030A0"/>
                </a:solidFill>
                <a:latin typeface="Arial" panose="020B0604020202020204" pitchFamily="34" charset="0"/>
                <a:cs typeface="Arial" panose="020B0604020202020204" pitchFamily="34" charset="0"/>
              </a:rPr>
              <a:t>nutricional</a:t>
            </a:r>
            <a:r>
              <a:rPr lang="en-US" sz="3200" b="1" dirty="0">
                <a:solidFill>
                  <a:srgbClr val="7030A0"/>
                </a:solidFill>
                <a:latin typeface="Arial" panose="020B0604020202020204" pitchFamily="34" charset="0"/>
                <a:cs typeface="Arial" panose="020B0604020202020204" pitchFamily="34" charset="0"/>
              </a:rPr>
              <a:t> </a:t>
            </a:r>
            <a:r>
              <a:rPr lang="en-US" sz="3200" b="1" dirty="0" err="1">
                <a:solidFill>
                  <a:srgbClr val="7030A0"/>
                </a:solidFill>
                <a:latin typeface="Arial" panose="020B0604020202020204" pitchFamily="34" charset="0"/>
                <a:cs typeface="Arial" panose="020B0604020202020204" pitchFamily="34" charset="0"/>
              </a:rPr>
              <a:t>asociado</a:t>
            </a:r>
            <a:endParaRPr lang="en-US" sz="3200" b="1" dirty="0">
              <a:solidFill>
                <a:srgbClr val="7030A0"/>
              </a:solidFill>
              <a:latin typeface="Arial" panose="020B0604020202020204" pitchFamily="34" charset="0"/>
              <a:cs typeface="Arial" panose="020B0604020202020204" pitchFamily="34" charset="0"/>
            </a:endParaRPr>
          </a:p>
          <a:p>
            <a:pPr>
              <a:lnSpc>
                <a:spcPct val="100000"/>
              </a:lnSpc>
            </a:pPr>
            <a:r>
              <a:rPr lang="en-US" sz="3200" b="1" dirty="0">
                <a:solidFill>
                  <a:srgbClr val="7030A0"/>
                </a:solidFill>
                <a:latin typeface="Arial" panose="020B0604020202020204" pitchFamily="34" charset="0"/>
                <a:cs typeface="Arial" panose="020B0604020202020204" pitchFamily="34" charset="0"/>
              </a:rPr>
              <a:t>Al </a:t>
            </a:r>
            <a:r>
              <a:rPr lang="en-US" sz="3200" b="1" dirty="0" err="1">
                <a:solidFill>
                  <a:srgbClr val="7030A0"/>
                </a:solidFill>
                <a:latin typeface="Arial" panose="020B0604020202020204" pitchFamily="34" charset="0"/>
                <a:cs typeface="Arial" panose="020B0604020202020204" pitchFamily="34" charset="0"/>
              </a:rPr>
              <a:t>envejecimiento</a:t>
            </a:r>
            <a:endParaRPr lang="en-US" sz="3200" b="1" dirty="0">
              <a:ln w="12700">
                <a:solidFill>
                  <a:schemeClr val="tx2">
                    <a:satMod val="155000"/>
                  </a:schemeClr>
                </a:solidFill>
                <a:prstDash val="solid"/>
              </a:ln>
              <a:solidFill>
                <a:srgbClr val="7030A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aphicFrame>
        <p:nvGraphicFramePr>
          <p:cNvPr id="6" name="Diagram 5"/>
          <p:cNvGraphicFramePr/>
          <p:nvPr>
            <p:extLst>
              <p:ext uri="{D42A27DB-BD31-4B8C-83A1-F6EECF244321}">
                <p14:modId xmlns:p14="http://schemas.microsoft.com/office/powerpoint/2010/main" val="2683508366"/>
              </p:ext>
            </p:extLst>
          </p:nvPr>
        </p:nvGraphicFramePr>
        <p:xfrm>
          <a:off x="2402775" y="1531416"/>
          <a:ext cx="7636575" cy="49514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9693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24000" y="506827"/>
            <a:ext cx="9144000" cy="584775"/>
          </a:xfrm>
          <a:prstGeom prst="rect">
            <a:avLst/>
          </a:prstGeom>
          <a:noFill/>
        </p:spPr>
        <p:txBody>
          <a:bodyPr wrap="square" rtlCol="0">
            <a:spAutoFit/>
          </a:bodyPr>
          <a:lstStyle/>
          <a:p>
            <a:pPr algn="ctr"/>
            <a:r>
              <a:rPr lang="en-US" sz="3200" b="1" dirty="0" err="1">
                <a:solidFill>
                  <a:srgbClr val="7030A0"/>
                </a:solidFill>
                <a:latin typeface="Arial" panose="020B0604020202020204" pitchFamily="34" charset="0"/>
                <a:cs typeface="Arial" panose="020B0604020202020204" pitchFamily="34" charset="0"/>
              </a:rPr>
              <a:t>Pérdida</a:t>
            </a:r>
            <a:r>
              <a:rPr lang="en-US" sz="3200" b="1" dirty="0">
                <a:solidFill>
                  <a:srgbClr val="7030A0"/>
                </a:solidFill>
                <a:latin typeface="Arial" panose="020B0604020202020204" pitchFamily="34" charset="0"/>
                <a:cs typeface="Arial" panose="020B0604020202020204" pitchFamily="34" charset="0"/>
              </a:rPr>
              <a:t> de masa muscular con la </a:t>
            </a:r>
            <a:r>
              <a:rPr lang="en-US" sz="3200" b="1" dirty="0" err="1">
                <a:solidFill>
                  <a:srgbClr val="7030A0"/>
                </a:solidFill>
                <a:latin typeface="Arial" panose="020B0604020202020204" pitchFamily="34" charset="0"/>
                <a:cs typeface="Arial" panose="020B0604020202020204" pitchFamily="34" charset="0"/>
              </a:rPr>
              <a:t>edad</a:t>
            </a:r>
            <a:endParaRPr lang="en-US" sz="3200" b="1" baseline="30000" dirty="0">
              <a:solidFill>
                <a:srgbClr val="7030A0"/>
              </a:solidFill>
              <a:latin typeface="Arial" panose="020B0604020202020204" pitchFamily="34" charset="0"/>
              <a:cs typeface="Arial" panose="020B0604020202020204" pitchFamily="34" charset="0"/>
            </a:endParaRPr>
          </a:p>
        </p:txBody>
      </p:sp>
      <p:sp>
        <p:nvSpPr>
          <p:cNvPr id="8" name="Rectangle 7"/>
          <p:cNvSpPr/>
          <p:nvPr/>
        </p:nvSpPr>
        <p:spPr>
          <a:xfrm>
            <a:off x="0" y="6074535"/>
            <a:ext cx="6939626" cy="400110"/>
          </a:xfrm>
          <a:prstGeom prst="rect">
            <a:avLst/>
          </a:prstGeom>
        </p:spPr>
        <p:txBody>
          <a:bodyPr wrap="square">
            <a:spAutoFit/>
          </a:bodyPr>
          <a:lstStyle/>
          <a:p>
            <a:pPr marL="228600" indent="-228600" algn="ctr">
              <a:buAutoNum type="arabicPeriod"/>
            </a:pPr>
            <a:r>
              <a:rPr lang="da-DK" sz="1000" i="1" dirty="0" err="1">
                <a:latin typeface="Arial" panose="020B0604020202020204" pitchFamily="34" charset="0"/>
                <a:cs typeface="Arial" panose="020B0604020202020204" pitchFamily="34" charset="0"/>
              </a:rPr>
              <a:t>Baier</a:t>
            </a:r>
            <a:r>
              <a:rPr lang="da-DK" sz="1000" i="1" dirty="0">
                <a:latin typeface="Arial" panose="020B0604020202020204" pitchFamily="34" charset="0"/>
                <a:cs typeface="Arial" panose="020B0604020202020204" pitchFamily="34" charset="0"/>
              </a:rPr>
              <a:t> S, et al. J Parenter Enteral Nutr, 2009; 33: 71-82.</a:t>
            </a:r>
            <a:r>
              <a:rPr lang="da-DK" sz="1000" b="1" i="1" dirty="0">
                <a:latin typeface="Arial" panose="020B0604020202020204" pitchFamily="34" charset="0"/>
                <a:cs typeface="Arial" panose="020B0604020202020204" pitchFamily="34" charset="0"/>
              </a:rPr>
              <a:t> 2.</a:t>
            </a:r>
            <a:r>
              <a:rPr lang="da-DK" sz="1000" i="1" dirty="0">
                <a:latin typeface="Arial" panose="020B0604020202020204" pitchFamily="34" charset="0"/>
                <a:cs typeface="Arial" panose="020B0604020202020204" pitchFamily="34" charset="0"/>
              </a:rPr>
              <a:t>Janssen I, et al. J Appl Physiol, 2000; 89: 81-88. </a:t>
            </a:r>
          </a:p>
          <a:p>
            <a:pPr marL="228600" indent="-228600" algn="ctr">
              <a:buAutoNum type="arabicPeriod"/>
            </a:pPr>
            <a:r>
              <a:rPr lang="da-DK" sz="1000" b="1" i="1" dirty="0">
                <a:latin typeface="Arial" panose="020B0604020202020204" pitchFamily="34" charset="0"/>
                <a:cs typeface="Arial" panose="020B0604020202020204" pitchFamily="34" charset="0"/>
              </a:rPr>
              <a:t>3</a:t>
            </a:r>
            <a:r>
              <a:rPr lang="da-DK" sz="1000" i="1" dirty="0">
                <a:latin typeface="Arial" panose="020B0604020202020204" pitchFamily="34" charset="0"/>
                <a:cs typeface="Arial" panose="020B0604020202020204" pitchFamily="34" charset="0"/>
              </a:rPr>
              <a:t>.Flakoll P, et al. Nutrition, 2004; 20: 445-451.</a:t>
            </a:r>
            <a:r>
              <a:rPr lang="da-DK" sz="1000" b="1" i="1" dirty="0">
                <a:latin typeface="Arial" panose="020B0604020202020204" pitchFamily="34" charset="0"/>
                <a:cs typeface="Arial" panose="020B0604020202020204" pitchFamily="34" charset="0"/>
              </a:rPr>
              <a:t> 4</a:t>
            </a:r>
            <a:r>
              <a:rPr lang="da-DK" sz="1000" i="1" dirty="0">
                <a:latin typeface="Arial" panose="020B0604020202020204" pitchFamily="34" charset="0"/>
                <a:cs typeface="Arial" panose="020B0604020202020204" pitchFamily="34" charset="0"/>
              </a:rPr>
              <a:t>.Grimby G, et al. Acta Physiol Scand, 1982; 115: 125-134</a:t>
            </a:r>
            <a:r>
              <a:rPr lang="da-DK" sz="1000" dirty="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cxnSp>
        <p:nvCxnSpPr>
          <p:cNvPr id="3" name="Conector: curvado 2"/>
          <p:cNvCxnSpPr>
            <a:cxnSpLocks/>
          </p:cNvCxnSpPr>
          <p:nvPr/>
        </p:nvCxnSpPr>
        <p:spPr>
          <a:xfrm>
            <a:off x="2438400" y="1528336"/>
            <a:ext cx="4881736" cy="4320480"/>
          </a:xfrm>
          <a:prstGeom prst="curvedConnector3">
            <a:avLst/>
          </a:prstGeom>
          <a:ln>
            <a:headEnd w="lg" len="lg"/>
            <a:tailEnd type="triangle" w="sm" len="sm"/>
          </a:ln>
        </p:spPr>
        <p:style>
          <a:lnRef idx="3">
            <a:schemeClr val="accent5"/>
          </a:lnRef>
          <a:fillRef idx="0">
            <a:schemeClr val="accent5"/>
          </a:fillRef>
          <a:effectRef idx="2">
            <a:schemeClr val="accent5"/>
          </a:effectRef>
          <a:fontRef idx="minor">
            <a:schemeClr val="tx1"/>
          </a:fontRef>
        </p:style>
      </p:cxnSp>
      <p:sp>
        <p:nvSpPr>
          <p:cNvPr id="9" name="Cerrar llave 8"/>
          <p:cNvSpPr/>
          <p:nvPr/>
        </p:nvSpPr>
        <p:spPr>
          <a:xfrm>
            <a:off x="7336191" y="1356324"/>
            <a:ext cx="143211" cy="720080"/>
          </a:xfrm>
          <a:prstGeom prst="rightBrace">
            <a:avLst/>
          </a:prstGeom>
          <a:ln w="25400">
            <a:solidFill>
              <a:srgbClr val="C8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0" name="Cerrar llave 9"/>
          <p:cNvSpPr/>
          <p:nvPr/>
        </p:nvSpPr>
        <p:spPr>
          <a:xfrm flipV="1">
            <a:off x="7306497" y="2186683"/>
            <a:ext cx="288032" cy="1301939"/>
          </a:xfrm>
          <a:prstGeom prst="rightBrace">
            <a:avLst/>
          </a:prstGeom>
          <a:ln w="25400">
            <a:solidFill>
              <a:srgbClr val="C8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1" name="Cerrar llave 10"/>
          <p:cNvSpPr/>
          <p:nvPr/>
        </p:nvSpPr>
        <p:spPr>
          <a:xfrm>
            <a:off x="7320941" y="3628965"/>
            <a:ext cx="273588" cy="2075836"/>
          </a:xfrm>
          <a:prstGeom prst="rightBrace">
            <a:avLst/>
          </a:prstGeom>
          <a:ln w="25400">
            <a:solidFill>
              <a:srgbClr val="C8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2" name="CuadroTexto 11"/>
          <p:cNvSpPr txBox="1"/>
          <p:nvPr/>
        </p:nvSpPr>
        <p:spPr>
          <a:xfrm>
            <a:off x="5283864" y="1365436"/>
            <a:ext cx="2195538" cy="646331"/>
          </a:xfrm>
          <a:prstGeom prst="rect">
            <a:avLst/>
          </a:prstGeom>
          <a:noFill/>
        </p:spPr>
        <p:txBody>
          <a:bodyPr wrap="square" rtlCol="0">
            <a:spAutoFit/>
          </a:bodyPr>
          <a:lstStyle/>
          <a:p>
            <a:pPr algn="ctr"/>
            <a:r>
              <a:rPr lang="es-CO" dirty="0">
                <a:latin typeface="Arial" panose="020B0604020202020204" pitchFamily="34" charset="0"/>
                <a:cs typeface="Arial" panose="020B0604020202020204" pitchFamily="34" charset="0"/>
              </a:rPr>
              <a:t>Masa y fuerza muscular máximas</a:t>
            </a:r>
          </a:p>
        </p:txBody>
      </p:sp>
      <p:sp>
        <p:nvSpPr>
          <p:cNvPr id="13" name="CuadroTexto 12"/>
          <p:cNvSpPr txBox="1"/>
          <p:nvPr/>
        </p:nvSpPr>
        <p:spPr>
          <a:xfrm>
            <a:off x="7874219" y="2652985"/>
            <a:ext cx="1687436" cy="369332"/>
          </a:xfrm>
          <a:prstGeom prst="rect">
            <a:avLst/>
          </a:prstGeom>
          <a:noFill/>
        </p:spPr>
        <p:txBody>
          <a:bodyPr wrap="square" rtlCol="0">
            <a:spAutoFit/>
          </a:bodyPr>
          <a:lstStyle/>
          <a:p>
            <a:r>
              <a:rPr lang="es-CO" b="1" dirty="0">
                <a:latin typeface="Arial" panose="020B0604020202020204" pitchFamily="34" charset="0"/>
                <a:cs typeface="Arial" panose="020B0604020202020204" pitchFamily="34" charset="0"/>
              </a:rPr>
              <a:t>40 – 69 años</a:t>
            </a:r>
          </a:p>
        </p:txBody>
      </p:sp>
      <p:sp>
        <p:nvSpPr>
          <p:cNvPr id="14" name="CuadroTexto 13"/>
          <p:cNvSpPr txBox="1"/>
          <p:nvPr/>
        </p:nvSpPr>
        <p:spPr>
          <a:xfrm>
            <a:off x="7976592" y="4525542"/>
            <a:ext cx="1687436" cy="369332"/>
          </a:xfrm>
          <a:prstGeom prst="rect">
            <a:avLst/>
          </a:prstGeom>
          <a:noFill/>
        </p:spPr>
        <p:txBody>
          <a:bodyPr wrap="square" rtlCol="0">
            <a:spAutoFit/>
          </a:bodyPr>
          <a:lstStyle/>
          <a:p>
            <a:r>
              <a:rPr lang="es-CO" b="1" dirty="0">
                <a:latin typeface="Arial" panose="020B0604020202020204" pitchFamily="34" charset="0"/>
                <a:cs typeface="Arial" panose="020B0604020202020204" pitchFamily="34" charset="0"/>
              </a:rPr>
              <a:t>≥ 70 años</a:t>
            </a:r>
          </a:p>
        </p:txBody>
      </p:sp>
      <p:sp>
        <p:nvSpPr>
          <p:cNvPr id="15" name="CuadroTexto 14"/>
          <p:cNvSpPr txBox="1"/>
          <p:nvPr/>
        </p:nvSpPr>
        <p:spPr>
          <a:xfrm>
            <a:off x="7976592" y="1512316"/>
            <a:ext cx="1687436" cy="369332"/>
          </a:xfrm>
          <a:prstGeom prst="rect">
            <a:avLst/>
          </a:prstGeom>
          <a:noFill/>
        </p:spPr>
        <p:txBody>
          <a:bodyPr wrap="square" rtlCol="0">
            <a:spAutoFit/>
          </a:bodyPr>
          <a:lstStyle/>
          <a:p>
            <a:r>
              <a:rPr lang="es-CO" b="1" dirty="0">
                <a:latin typeface="Arial" panose="020B0604020202020204" pitchFamily="34" charset="0"/>
                <a:cs typeface="Arial" panose="020B0604020202020204" pitchFamily="34" charset="0"/>
              </a:rPr>
              <a:t>25 – 39 años</a:t>
            </a:r>
          </a:p>
        </p:txBody>
      </p:sp>
      <p:sp>
        <p:nvSpPr>
          <p:cNvPr id="16" name="CuadroTexto 15"/>
          <p:cNvSpPr txBox="1"/>
          <p:nvPr/>
        </p:nvSpPr>
        <p:spPr>
          <a:xfrm>
            <a:off x="5326590" y="2237486"/>
            <a:ext cx="2131145" cy="1200329"/>
          </a:xfrm>
          <a:prstGeom prst="rect">
            <a:avLst/>
          </a:prstGeom>
          <a:noFill/>
        </p:spPr>
        <p:txBody>
          <a:bodyPr wrap="square" rtlCol="0">
            <a:spAutoFit/>
          </a:bodyPr>
          <a:lstStyle/>
          <a:p>
            <a:pPr algn="ctr"/>
            <a:r>
              <a:rPr lang="es-CO" dirty="0">
                <a:latin typeface="Arial" panose="020B0604020202020204" pitchFamily="34" charset="0"/>
                <a:cs typeface="Arial" panose="020B0604020202020204" pitchFamily="34" charset="0"/>
              </a:rPr>
              <a:t>Masa muscular disminuye 8% por década</a:t>
            </a:r>
          </a:p>
          <a:p>
            <a:pPr algn="ctr"/>
            <a:r>
              <a:rPr lang="es-CO" dirty="0">
                <a:latin typeface="Arial" panose="020B0604020202020204" pitchFamily="34" charset="0"/>
                <a:cs typeface="Arial" panose="020B0604020202020204" pitchFamily="34" charset="0"/>
              </a:rPr>
              <a:t>24% pérdida total</a:t>
            </a:r>
          </a:p>
        </p:txBody>
      </p:sp>
      <p:sp>
        <p:nvSpPr>
          <p:cNvPr id="17" name="CuadroTexto 16"/>
          <p:cNvSpPr txBox="1"/>
          <p:nvPr/>
        </p:nvSpPr>
        <p:spPr>
          <a:xfrm>
            <a:off x="5430638" y="4205218"/>
            <a:ext cx="1958298" cy="923330"/>
          </a:xfrm>
          <a:prstGeom prst="rect">
            <a:avLst/>
          </a:prstGeom>
          <a:noFill/>
        </p:spPr>
        <p:txBody>
          <a:bodyPr wrap="square" rtlCol="0">
            <a:spAutoFit/>
          </a:bodyPr>
          <a:lstStyle/>
          <a:p>
            <a:pPr algn="ctr"/>
            <a:r>
              <a:rPr lang="es-CO" dirty="0">
                <a:latin typeface="Arial" panose="020B0604020202020204" pitchFamily="34" charset="0"/>
                <a:cs typeface="Arial" panose="020B0604020202020204" pitchFamily="34" charset="0"/>
              </a:rPr>
              <a:t>Masa muscular disminuye 15% por década</a:t>
            </a:r>
          </a:p>
        </p:txBody>
      </p:sp>
    </p:spTree>
    <p:extLst>
      <p:ext uri="{BB962C8B-B14F-4D97-AF65-F5344CB8AC3E}">
        <p14:creationId xmlns:p14="http://schemas.microsoft.com/office/powerpoint/2010/main" val="204158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1800912" y="504883"/>
            <a:ext cx="8229600" cy="930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err="1">
                <a:solidFill>
                  <a:srgbClr val="7030A0"/>
                </a:solidFill>
                <a:latin typeface="Arial" panose="020B0604020202020204" pitchFamily="34" charset="0"/>
                <a:cs typeface="Arial" panose="020B0604020202020204" pitchFamily="34" charset="0"/>
              </a:rPr>
              <a:t>Porcentaje</a:t>
            </a:r>
            <a:r>
              <a:rPr lang="en-US" sz="2400" b="1" dirty="0">
                <a:solidFill>
                  <a:srgbClr val="7030A0"/>
                </a:solidFill>
                <a:latin typeface="Arial" panose="020B0604020202020204" pitchFamily="34" charset="0"/>
                <a:cs typeface="Arial" panose="020B0604020202020204" pitchFamily="34" charset="0"/>
              </a:rPr>
              <a:t> </a:t>
            </a:r>
            <a:r>
              <a:rPr lang="en-US" sz="2400" dirty="0">
                <a:solidFill>
                  <a:srgbClr val="7030A0"/>
                </a:solidFill>
                <a:latin typeface="Arial" panose="020B0604020202020204" pitchFamily="34" charset="0"/>
                <a:cs typeface="Arial" panose="020B0604020202020204" pitchFamily="34" charset="0"/>
              </a:rPr>
              <a:t>(%)</a:t>
            </a:r>
            <a:r>
              <a:rPr lang="en-US" sz="2400" b="1" dirty="0">
                <a:solidFill>
                  <a:srgbClr val="7030A0"/>
                </a:solidFill>
                <a:latin typeface="Arial" panose="020B0604020202020204" pitchFamily="34" charset="0"/>
                <a:cs typeface="Arial" panose="020B0604020202020204" pitchFamily="34" charset="0"/>
              </a:rPr>
              <a:t> de la población mayor de 60 </a:t>
            </a:r>
            <a:r>
              <a:rPr lang="en-US" sz="2400" b="1" dirty="0" err="1">
                <a:solidFill>
                  <a:srgbClr val="7030A0"/>
                </a:solidFill>
                <a:latin typeface="Arial" panose="020B0604020202020204" pitchFamily="34" charset="0"/>
                <a:cs typeface="Arial" panose="020B0604020202020204" pitchFamily="34" charset="0"/>
              </a:rPr>
              <a:t>años</a:t>
            </a:r>
            <a:br>
              <a:rPr lang="en-US" sz="2400" b="1" dirty="0">
                <a:solidFill>
                  <a:srgbClr val="7030A0"/>
                </a:solidFill>
                <a:latin typeface="Arial" panose="020B0604020202020204" pitchFamily="34" charset="0"/>
                <a:cs typeface="Arial" panose="020B0604020202020204" pitchFamily="34" charset="0"/>
              </a:rPr>
            </a:br>
            <a:r>
              <a:rPr lang="en-US" sz="2400" b="1" dirty="0" err="1">
                <a:solidFill>
                  <a:srgbClr val="7030A0"/>
                </a:solidFill>
                <a:latin typeface="Arial" panose="020B0604020202020204" pitchFamily="34" charset="0"/>
                <a:cs typeface="Arial" panose="020B0604020202020204" pitchFamily="34" charset="0"/>
              </a:rPr>
              <a:t>en</a:t>
            </a:r>
            <a:r>
              <a:rPr lang="en-US" sz="2400" b="1" dirty="0">
                <a:solidFill>
                  <a:srgbClr val="7030A0"/>
                </a:solidFill>
                <a:latin typeface="Arial" panose="020B0604020202020204" pitchFamily="34" charset="0"/>
                <a:cs typeface="Arial" panose="020B0604020202020204" pitchFamily="34" charset="0"/>
              </a:rPr>
              <a:t> </a:t>
            </a:r>
            <a:r>
              <a:rPr lang="en-US" sz="2400" b="1" dirty="0" err="1">
                <a:solidFill>
                  <a:srgbClr val="7030A0"/>
                </a:solidFill>
                <a:latin typeface="Arial" panose="020B0604020202020204" pitchFamily="34" charset="0"/>
                <a:cs typeface="Arial" panose="020B0604020202020204" pitchFamily="34" charset="0"/>
              </a:rPr>
              <a:t>países</a:t>
            </a:r>
            <a:r>
              <a:rPr lang="en-US" sz="2400" b="1" dirty="0">
                <a:solidFill>
                  <a:srgbClr val="7030A0"/>
                </a:solidFill>
                <a:latin typeface="Arial" panose="020B0604020202020204" pitchFamily="34" charset="0"/>
                <a:cs typeface="Arial" panose="020B0604020202020204" pitchFamily="34" charset="0"/>
              </a:rPr>
              <a:t> de </a:t>
            </a:r>
            <a:r>
              <a:rPr lang="en-US" sz="2400" b="1" dirty="0" err="1">
                <a:solidFill>
                  <a:srgbClr val="7030A0"/>
                </a:solidFill>
                <a:latin typeface="Arial" panose="020B0604020202020204" pitchFamily="34" charset="0"/>
                <a:cs typeface="Arial" panose="020B0604020202020204" pitchFamily="34" charset="0"/>
              </a:rPr>
              <a:t>latinoamérica</a:t>
            </a:r>
            <a:r>
              <a:rPr lang="en-US" sz="2400" b="1" dirty="0">
                <a:solidFill>
                  <a:srgbClr val="7030A0"/>
                </a:solidFill>
                <a:latin typeface="Arial" panose="020B0604020202020204" pitchFamily="34" charset="0"/>
                <a:cs typeface="Arial" panose="020B0604020202020204" pitchFamily="34" charset="0"/>
              </a:rPr>
              <a:t> y </a:t>
            </a:r>
            <a:r>
              <a:rPr lang="en-US" sz="2400" b="1" dirty="0" err="1">
                <a:solidFill>
                  <a:srgbClr val="7030A0"/>
                </a:solidFill>
                <a:latin typeface="Arial" panose="020B0604020202020204" pitchFamily="34" charset="0"/>
                <a:cs typeface="Arial" panose="020B0604020202020204" pitchFamily="34" charset="0"/>
              </a:rPr>
              <a:t>proyección</a:t>
            </a:r>
            <a:r>
              <a:rPr lang="en-US" sz="2400" b="1" dirty="0">
                <a:solidFill>
                  <a:srgbClr val="7030A0"/>
                </a:solidFill>
                <a:latin typeface="Arial" panose="020B0604020202020204" pitchFamily="34" charset="0"/>
                <a:cs typeface="Arial" panose="020B0604020202020204" pitchFamily="34" charset="0"/>
              </a:rPr>
              <a:t> para los </a:t>
            </a:r>
            <a:r>
              <a:rPr lang="en-US" sz="2400" b="1" dirty="0" err="1">
                <a:solidFill>
                  <a:srgbClr val="7030A0"/>
                </a:solidFill>
                <a:latin typeface="Arial" panose="020B0604020202020204" pitchFamily="34" charset="0"/>
                <a:cs typeface="Arial" panose="020B0604020202020204" pitchFamily="34" charset="0"/>
              </a:rPr>
              <a:t>siguientes</a:t>
            </a:r>
            <a:r>
              <a:rPr lang="en-US" sz="2400" b="1" dirty="0">
                <a:solidFill>
                  <a:srgbClr val="7030A0"/>
                </a:solidFill>
                <a:latin typeface="Arial" panose="020B0604020202020204" pitchFamily="34" charset="0"/>
                <a:cs typeface="Arial" panose="020B0604020202020204" pitchFamily="34" charset="0"/>
              </a:rPr>
              <a:t> </a:t>
            </a:r>
            <a:r>
              <a:rPr lang="en-US" sz="2400" b="1" dirty="0" err="1">
                <a:solidFill>
                  <a:srgbClr val="7030A0"/>
                </a:solidFill>
                <a:latin typeface="Arial" panose="020B0604020202020204" pitchFamily="34" charset="0"/>
                <a:cs typeface="Arial" panose="020B0604020202020204" pitchFamily="34" charset="0"/>
              </a:rPr>
              <a:t>años</a:t>
            </a:r>
            <a:r>
              <a:rPr lang="en-US" sz="2400" b="1" dirty="0">
                <a:solidFill>
                  <a:srgbClr val="7030A0"/>
                </a:solidFill>
                <a:latin typeface="Arial" panose="020B0604020202020204" pitchFamily="34" charset="0"/>
                <a:cs typeface="Arial" panose="020B0604020202020204" pitchFamily="34" charset="0"/>
              </a:rPr>
              <a:t> </a:t>
            </a:r>
            <a:r>
              <a:rPr lang="en-US" sz="2400" dirty="0">
                <a:solidFill>
                  <a:srgbClr val="7030A0"/>
                </a:solidFill>
                <a:latin typeface="Arial" panose="020B0604020202020204" pitchFamily="34" charset="0"/>
                <a:cs typeface="Arial" panose="020B0604020202020204" pitchFamily="34" charset="0"/>
              </a:rPr>
              <a:t>(</a:t>
            </a:r>
            <a:r>
              <a:rPr lang="en-US" sz="2400" dirty="0" err="1">
                <a:solidFill>
                  <a:srgbClr val="7030A0"/>
                </a:solidFill>
                <a:latin typeface="Arial" panose="020B0604020202020204" pitchFamily="34" charset="0"/>
                <a:cs typeface="Arial" panose="020B0604020202020204" pitchFamily="34" charset="0"/>
              </a:rPr>
              <a:t>naciones</a:t>
            </a:r>
            <a:r>
              <a:rPr lang="en-US" sz="2400" dirty="0">
                <a:solidFill>
                  <a:srgbClr val="7030A0"/>
                </a:solidFill>
                <a:latin typeface="Arial" panose="020B0604020202020204" pitchFamily="34" charset="0"/>
                <a:cs typeface="Arial" panose="020B0604020202020204" pitchFamily="34" charset="0"/>
              </a:rPr>
              <a:t> </a:t>
            </a:r>
            <a:r>
              <a:rPr lang="en-US" sz="2400" dirty="0" err="1">
                <a:solidFill>
                  <a:srgbClr val="7030A0"/>
                </a:solidFill>
                <a:latin typeface="Arial" panose="020B0604020202020204" pitchFamily="34" charset="0"/>
                <a:cs typeface="Arial" panose="020B0604020202020204" pitchFamily="34" charset="0"/>
              </a:rPr>
              <a:t>unidas</a:t>
            </a:r>
            <a:r>
              <a:rPr lang="en-US" sz="2400" dirty="0">
                <a:solidFill>
                  <a:srgbClr val="7030A0"/>
                </a:solidFill>
                <a:latin typeface="Arial" panose="020B0604020202020204" pitchFamily="34" charset="0"/>
                <a:cs typeface="Arial" panose="020B0604020202020204" pitchFamily="34" charset="0"/>
              </a:rPr>
              <a:t>, 2015)</a:t>
            </a:r>
          </a:p>
        </p:txBody>
      </p:sp>
      <p:graphicFrame>
        <p:nvGraphicFramePr>
          <p:cNvPr id="6" name="Content Placeholder 4"/>
          <p:cNvGraphicFramePr>
            <a:graphicFrameLocks/>
          </p:cNvGraphicFramePr>
          <p:nvPr>
            <p:extLst>
              <p:ext uri="{D42A27DB-BD31-4B8C-83A1-F6EECF244321}">
                <p14:modId xmlns:p14="http://schemas.microsoft.com/office/powerpoint/2010/main" val="3731642979"/>
              </p:ext>
            </p:extLst>
          </p:nvPr>
        </p:nvGraphicFramePr>
        <p:xfrm>
          <a:off x="1748200" y="1547516"/>
          <a:ext cx="8569486" cy="4570412"/>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p:cNvSpPr/>
          <p:nvPr/>
        </p:nvSpPr>
        <p:spPr>
          <a:xfrm>
            <a:off x="2570818" y="6071036"/>
            <a:ext cx="6689789" cy="400110"/>
          </a:xfrm>
          <a:prstGeom prst="rect">
            <a:avLst/>
          </a:prstGeom>
        </p:spPr>
        <p:txBody>
          <a:bodyPr wrap="square">
            <a:spAutoFit/>
          </a:bodyPr>
          <a:lstStyle/>
          <a:p>
            <a:pPr lvl="0" algn="ctr"/>
            <a:r>
              <a:rPr lang="en-US" sz="1000" i="1" dirty="0">
                <a:solidFill>
                  <a:prstClr val="black"/>
                </a:solidFill>
                <a:latin typeface="Arial" panose="020B0604020202020204" pitchFamily="34" charset="0"/>
                <a:cs typeface="Arial" panose="020B0604020202020204" pitchFamily="34" charset="0"/>
              </a:rPr>
              <a:t>United Nations, Department of Economic and Social Affairs, Population Division (2015). World Population Prospects: The 2015 Revision, Key Findings and Advance Tables. Working Paper No. ESA/P/WP.241.</a:t>
            </a:r>
          </a:p>
        </p:txBody>
      </p:sp>
    </p:spTree>
    <p:extLst>
      <p:ext uri="{BB962C8B-B14F-4D97-AF65-F5344CB8AC3E}">
        <p14:creationId xmlns:p14="http://schemas.microsoft.com/office/powerpoint/2010/main" val="2199813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512277" y="461795"/>
            <a:ext cx="9144000" cy="684847"/>
          </a:xfrm>
        </p:spPr>
        <p:txBody>
          <a:bodyPr>
            <a:noAutofit/>
          </a:bodyPr>
          <a:lstStyle/>
          <a:p>
            <a:pPr algn="ctr" eaLnBrk="1" hangingPunct="1"/>
            <a:r>
              <a:rPr lang="en-US" sz="2800" b="1" dirty="0" err="1">
                <a:solidFill>
                  <a:srgbClr val="7030A0"/>
                </a:solidFill>
                <a:latin typeface="Arial" panose="020B0604020202020204" pitchFamily="34" charset="0"/>
                <a:cs typeface="Arial" panose="020B0604020202020204" pitchFamily="34" charset="0"/>
              </a:rPr>
              <a:t>Malnutrición</a:t>
            </a:r>
            <a:r>
              <a:rPr lang="en-US" sz="2800" b="1" dirty="0">
                <a:solidFill>
                  <a:srgbClr val="7030A0"/>
                </a:solidFill>
                <a:latin typeface="Arial" panose="020B0604020202020204" pitchFamily="34" charset="0"/>
                <a:cs typeface="Arial" panose="020B0604020202020204" pitchFamily="34" charset="0"/>
              </a:rPr>
              <a:t> </a:t>
            </a:r>
            <a:r>
              <a:rPr lang="en-US" sz="2800" b="1" dirty="0" err="1">
                <a:solidFill>
                  <a:srgbClr val="7030A0"/>
                </a:solidFill>
                <a:latin typeface="Arial" panose="020B0604020202020204" pitchFamily="34" charset="0"/>
                <a:cs typeface="Arial" panose="020B0604020202020204" pitchFamily="34" charset="0"/>
              </a:rPr>
              <a:t>en</a:t>
            </a:r>
            <a:r>
              <a:rPr lang="en-US" sz="2800" b="1" dirty="0">
                <a:solidFill>
                  <a:srgbClr val="7030A0"/>
                </a:solidFill>
                <a:latin typeface="Arial" panose="020B0604020202020204" pitchFamily="34" charset="0"/>
                <a:cs typeface="Arial" panose="020B0604020202020204" pitchFamily="34" charset="0"/>
              </a:rPr>
              <a:t> la </a:t>
            </a:r>
            <a:r>
              <a:rPr lang="en-US" sz="2800" b="1" dirty="0" err="1">
                <a:solidFill>
                  <a:srgbClr val="7030A0"/>
                </a:solidFill>
                <a:latin typeface="Arial" panose="020B0604020202020204" pitchFamily="34" charset="0"/>
                <a:cs typeface="Arial" panose="020B0604020202020204" pitchFamily="34" charset="0"/>
              </a:rPr>
              <a:t>comunidad</a:t>
            </a:r>
            <a:r>
              <a:rPr lang="en-US" sz="2800" b="1" dirty="0">
                <a:solidFill>
                  <a:srgbClr val="7030A0"/>
                </a:solidFill>
                <a:latin typeface="Arial" panose="020B0604020202020204" pitchFamily="34" charset="0"/>
                <a:cs typeface="Arial" panose="020B0604020202020204" pitchFamily="34" charset="0"/>
              </a:rPr>
              <a:t> y el hospital: </a:t>
            </a:r>
            <a:r>
              <a:rPr lang="en-US" sz="2800" b="1" dirty="0" err="1">
                <a:solidFill>
                  <a:srgbClr val="7030A0"/>
                </a:solidFill>
                <a:latin typeface="Arial" panose="020B0604020202020204" pitchFamily="34" charset="0"/>
                <a:cs typeface="Arial" panose="020B0604020202020204" pitchFamily="34" charset="0"/>
              </a:rPr>
              <a:t>interacción</a:t>
            </a:r>
            <a:endParaRPr lang="en-US" sz="2800" b="1" dirty="0">
              <a:solidFill>
                <a:srgbClr val="7030A0"/>
              </a:solidFill>
              <a:latin typeface="Arial" panose="020B0604020202020204" pitchFamily="34" charset="0"/>
              <a:cs typeface="Arial" panose="020B0604020202020204"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68743613"/>
              </p:ext>
            </p:extLst>
          </p:nvPr>
        </p:nvGraphicFramePr>
        <p:xfrm>
          <a:off x="1979614" y="1260988"/>
          <a:ext cx="7773987" cy="43907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4821" name="TextBox 5"/>
          <p:cNvSpPr txBox="1">
            <a:spLocks noChangeArrowheads="1"/>
          </p:cNvSpPr>
          <p:nvPr/>
        </p:nvSpPr>
        <p:spPr bwMode="auto">
          <a:xfrm>
            <a:off x="2103752" y="6089744"/>
            <a:ext cx="596827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spcBef>
                <a:spcPct val="50000"/>
              </a:spcBef>
              <a:spcAft>
                <a:spcPct val="50000"/>
              </a:spcAft>
            </a:pPr>
            <a:r>
              <a:rPr lang="fr-FR" sz="1000" b="1" i="1" dirty="0"/>
              <a:t>1.</a:t>
            </a:r>
            <a:r>
              <a:rPr lang="fr-FR" sz="1000" i="1" dirty="0">
                <a:latin typeface="Arial" panose="020B0604020202020204" pitchFamily="34" charset="0"/>
                <a:cs typeface="Arial" panose="020B0604020202020204" pitchFamily="34" charset="0"/>
              </a:rPr>
              <a:t>Guest JF, et al. Clin </a:t>
            </a:r>
            <a:r>
              <a:rPr lang="fr-FR" sz="1000" i="1" dirty="0" err="1">
                <a:latin typeface="Arial" panose="020B0604020202020204" pitchFamily="34" charset="0"/>
                <a:cs typeface="Arial" panose="020B0604020202020204" pitchFamily="34" charset="0"/>
              </a:rPr>
              <a:t>Nutr</a:t>
            </a:r>
            <a:r>
              <a:rPr lang="fr-FR" sz="1000" i="1" dirty="0">
                <a:latin typeface="Arial" panose="020B0604020202020204" pitchFamily="34" charset="0"/>
                <a:cs typeface="Arial" panose="020B0604020202020204" pitchFamily="34" charset="0"/>
              </a:rPr>
              <a:t>. 2011.  </a:t>
            </a:r>
            <a:r>
              <a:rPr lang="en-US" sz="1000" i="1" dirty="0">
                <a:latin typeface="Arial" panose="020B0604020202020204" pitchFamily="34" charset="0"/>
                <a:cs typeface="Arial" panose="020B0604020202020204" pitchFamily="34" charset="0"/>
              </a:rPr>
              <a:t>Advisory Group on Malnutrition. Combating Malnutrition:</a:t>
            </a:r>
            <a:br>
              <a:rPr lang="en-US" sz="1000" i="1" dirty="0">
                <a:latin typeface="Arial" panose="020B0604020202020204" pitchFamily="34" charset="0"/>
                <a:cs typeface="Arial" panose="020B0604020202020204" pitchFamily="34" charset="0"/>
              </a:rPr>
            </a:br>
            <a:r>
              <a:rPr lang="en-US" sz="1000" b="1" i="1" dirty="0">
                <a:latin typeface="Arial" panose="020B0604020202020204" pitchFamily="34" charset="0"/>
                <a:cs typeface="Arial" panose="020B0604020202020204" pitchFamily="34" charset="0"/>
              </a:rPr>
              <a:t>2</a:t>
            </a:r>
            <a:r>
              <a:rPr lang="en-US" sz="1000" i="1" dirty="0">
                <a:latin typeface="Arial" panose="020B0604020202020204" pitchFamily="34" charset="0"/>
                <a:cs typeface="Arial" panose="020B0604020202020204" pitchFamily="34" charset="0"/>
              </a:rPr>
              <a:t>. Recommendations for Action: British Association of Parenteral and Enteral Nutrition (BAPEN); 2008</a:t>
            </a:r>
          </a:p>
        </p:txBody>
      </p:sp>
      <p:sp>
        <p:nvSpPr>
          <p:cNvPr id="2" name="CuadroTexto 1"/>
          <p:cNvSpPr txBox="1"/>
          <p:nvPr/>
        </p:nvSpPr>
        <p:spPr>
          <a:xfrm>
            <a:off x="3673389" y="5455825"/>
            <a:ext cx="5020140" cy="369332"/>
          </a:xfrm>
          <a:prstGeom prst="rect">
            <a:avLst/>
          </a:prstGeom>
          <a:noFill/>
        </p:spPr>
        <p:txBody>
          <a:bodyPr wrap="square" rtlCol="0">
            <a:spAutoFit/>
          </a:bodyPr>
          <a:lstStyle/>
          <a:p>
            <a:r>
              <a:rPr lang="es-CO" b="1" dirty="0">
                <a:solidFill>
                  <a:srgbClr val="0070C0"/>
                </a:solidFill>
                <a:latin typeface="Arial" panose="020B0604020202020204" pitchFamily="34" charset="0"/>
                <a:cs typeface="Arial" panose="020B0604020202020204" pitchFamily="34" charset="0"/>
              </a:rPr>
              <a:t>T</a:t>
            </a:r>
            <a:r>
              <a:rPr lang="es-CO" dirty="0">
                <a:solidFill>
                  <a:srgbClr val="0070C0"/>
                </a:solidFill>
                <a:latin typeface="Arial" panose="020B0604020202020204" pitchFamily="34" charset="0"/>
                <a:cs typeface="Arial" panose="020B0604020202020204" pitchFamily="34" charset="0"/>
              </a:rPr>
              <a:t> </a:t>
            </a:r>
            <a:r>
              <a:rPr lang="es-CO" dirty="0">
                <a:latin typeface="Arial" panose="020B0604020202020204" pitchFamily="34" charset="0"/>
                <a:cs typeface="Arial" panose="020B0604020202020204" pitchFamily="34" charset="0"/>
              </a:rPr>
              <a:t>= Tamización  </a:t>
            </a:r>
            <a:r>
              <a:rPr lang="es-CO" b="1" dirty="0">
                <a:solidFill>
                  <a:srgbClr val="0070C0"/>
                </a:solidFill>
                <a:latin typeface="Arial" panose="020B0604020202020204" pitchFamily="34" charset="0"/>
                <a:cs typeface="Arial" panose="020B0604020202020204" pitchFamily="34" charset="0"/>
              </a:rPr>
              <a:t>P</a:t>
            </a:r>
            <a:r>
              <a:rPr lang="es-CO" dirty="0">
                <a:latin typeface="Arial" panose="020B0604020202020204" pitchFamily="34" charset="0"/>
                <a:cs typeface="Arial" panose="020B0604020202020204" pitchFamily="34" charset="0"/>
              </a:rPr>
              <a:t> = Plan de manejo nutricional</a:t>
            </a:r>
          </a:p>
        </p:txBody>
      </p:sp>
      <p:sp>
        <p:nvSpPr>
          <p:cNvPr id="7" name="CuadroTexto 6"/>
          <p:cNvSpPr txBox="1"/>
          <p:nvPr/>
        </p:nvSpPr>
        <p:spPr>
          <a:xfrm>
            <a:off x="4308142" y="3133175"/>
            <a:ext cx="779747" cy="646331"/>
          </a:xfrm>
          <a:prstGeom prst="rect">
            <a:avLst/>
          </a:prstGeom>
          <a:noFill/>
        </p:spPr>
        <p:txBody>
          <a:bodyPr wrap="square" rtlCol="0">
            <a:spAutoFit/>
          </a:bodyPr>
          <a:lstStyle/>
          <a:p>
            <a:r>
              <a:rPr lang="es-CO" sz="3600" b="1" dirty="0">
                <a:solidFill>
                  <a:srgbClr val="0070C0"/>
                </a:solidFill>
                <a:latin typeface="Calibri" panose="020F0502020204030204" pitchFamily="34" charset="0"/>
                <a:cs typeface="Calibri" panose="020F0502020204030204" pitchFamily="34" charset="0"/>
              </a:rPr>
              <a:t>T,P</a:t>
            </a:r>
            <a:endParaRPr lang="es-CO" sz="3600" dirty="0">
              <a:latin typeface="Calibri" panose="020F0502020204030204" pitchFamily="34" charset="0"/>
              <a:cs typeface="Calibri" panose="020F0502020204030204" pitchFamily="34" charset="0"/>
            </a:endParaRPr>
          </a:p>
        </p:txBody>
      </p:sp>
      <p:sp>
        <p:nvSpPr>
          <p:cNvPr id="8" name="CuadroTexto 7"/>
          <p:cNvSpPr txBox="1"/>
          <p:nvPr/>
        </p:nvSpPr>
        <p:spPr>
          <a:xfrm>
            <a:off x="9245950" y="3133174"/>
            <a:ext cx="424529" cy="646331"/>
          </a:xfrm>
          <a:prstGeom prst="rect">
            <a:avLst/>
          </a:prstGeom>
          <a:noFill/>
        </p:spPr>
        <p:txBody>
          <a:bodyPr wrap="square" rtlCol="0">
            <a:spAutoFit/>
          </a:bodyPr>
          <a:lstStyle/>
          <a:p>
            <a:r>
              <a:rPr lang="es-CO" sz="3600" b="1" dirty="0">
                <a:solidFill>
                  <a:srgbClr val="0070C0"/>
                </a:solidFill>
                <a:latin typeface="Calibri" panose="020F0502020204030204" pitchFamily="34" charset="0"/>
                <a:cs typeface="Calibri" panose="020F0502020204030204" pitchFamily="34" charset="0"/>
              </a:rPr>
              <a:t>T</a:t>
            </a:r>
            <a:endParaRPr lang="es-CO" sz="3600" dirty="0">
              <a:latin typeface="Calibri" panose="020F0502020204030204" pitchFamily="34" charset="0"/>
              <a:cs typeface="Calibri" panose="020F0502020204030204" pitchFamily="34" charset="0"/>
            </a:endParaRPr>
          </a:p>
        </p:txBody>
      </p:sp>
      <p:sp>
        <p:nvSpPr>
          <p:cNvPr id="9" name="CuadroTexto 8"/>
          <p:cNvSpPr txBox="1"/>
          <p:nvPr/>
        </p:nvSpPr>
        <p:spPr>
          <a:xfrm>
            <a:off x="6592091" y="1756249"/>
            <a:ext cx="962470" cy="646331"/>
          </a:xfrm>
          <a:prstGeom prst="rect">
            <a:avLst/>
          </a:prstGeom>
          <a:noFill/>
        </p:spPr>
        <p:txBody>
          <a:bodyPr wrap="square" rtlCol="0">
            <a:spAutoFit/>
          </a:bodyPr>
          <a:lstStyle/>
          <a:p>
            <a:r>
              <a:rPr lang="es-CO" sz="3600" b="1" dirty="0">
                <a:solidFill>
                  <a:srgbClr val="0070C0"/>
                </a:solidFill>
                <a:latin typeface="Calibri" panose="020F0502020204030204" pitchFamily="34" charset="0"/>
                <a:cs typeface="Calibri" panose="020F0502020204030204" pitchFamily="34" charset="0"/>
              </a:rPr>
              <a:t>T,P</a:t>
            </a:r>
            <a:endParaRPr lang="es-CO" sz="3600" dirty="0">
              <a:latin typeface="Calibri" panose="020F0502020204030204" pitchFamily="34" charset="0"/>
              <a:cs typeface="Calibri" panose="020F0502020204030204" pitchFamily="34" charset="0"/>
            </a:endParaRPr>
          </a:p>
        </p:txBody>
      </p:sp>
      <p:sp>
        <p:nvSpPr>
          <p:cNvPr id="10" name="CuadroTexto 9"/>
          <p:cNvSpPr txBox="1"/>
          <p:nvPr/>
        </p:nvSpPr>
        <p:spPr>
          <a:xfrm>
            <a:off x="6695689" y="4404027"/>
            <a:ext cx="424529" cy="646331"/>
          </a:xfrm>
          <a:prstGeom prst="rect">
            <a:avLst/>
          </a:prstGeom>
          <a:noFill/>
        </p:spPr>
        <p:txBody>
          <a:bodyPr wrap="square" rtlCol="0">
            <a:spAutoFit/>
          </a:bodyPr>
          <a:lstStyle/>
          <a:p>
            <a:r>
              <a:rPr lang="es-CO" sz="3600" b="1" dirty="0">
                <a:solidFill>
                  <a:srgbClr val="0070C0"/>
                </a:solidFill>
                <a:latin typeface="Calibri" panose="020F0502020204030204" pitchFamily="34" charset="0"/>
                <a:cs typeface="Calibri" panose="020F0502020204030204" pitchFamily="34" charset="0"/>
              </a:rPr>
              <a:t>P</a:t>
            </a:r>
            <a:endParaRPr lang="es-CO" sz="3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996687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66D009B4-681B-4551-A6D9-6A068FE0827A}"/>
              </a:ext>
            </a:extLst>
          </p:cNvPr>
          <p:cNvSpPr txBox="1"/>
          <p:nvPr/>
        </p:nvSpPr>
        <p:spPr>
          <a:xfrm>
            <a:off x="1430216" y="516191"/>
            <a:ext cx="9144000" cy="584775"/>
          </a:xfrm>
          <a:prstGeom prst="rect">
            <a:avLst/>
          </a:prstGeom>
          <a:noFill/>
        </p:spPr>
        <p:txBody>
          <a:bodyPr wrap="square" rtlCol="0">
            <a:spAutoFit/>
          </a:bodyPr>
          <a:lstStyle/>
          <a:p>
            <a:pPr algn="ctr"/>
            <a:r>
              <a:rPr lang="es-CO" sz="3200" b="1" dirty="0">
                <a:solidFill>
                  <a:srgbClr val="7030A0"/>
                </a:solidFill>
                <a:latin typeface="Arial" panose="020B0604020202020204" pitchFamily="34" charset="0"/>
                <a:cs typeface="Arial" panose="020B0604020202020204" pitchFamily="34" charset="0"/>
              </a:rPr>
              <a:t>Desnutrición al ingreso al hospital</a:t>
            </a:r>
          </a:p>
        </p:txBody>
      </p:sp>
      <p:sp>
        <p:nvSpPr>
          <p:cNvPr id="12" name="CuadroTexto 11">
            <a:extLst>
              <a:ext uri="{FF2B5EF4-FFF2-40B4-BE49-F238E27FC236}">
                <a16:creationId xmlns:a16="http://schemas.microsoft.com/office/drawing/2014/main" id="{DC8D8291-3FF0-479A-A4FC-FAD0BC8AB1AA}"/>
              </a:ext>
            </a:extLst>
          </p:cNvPr>
          <p:cNvSpPr txBox="1"/>
          <p:nvPr/>
        </p:nvSpPr>
        <p:spPr>
          <a:xfrm>
            <a:off x="1726937" y="1409879"/>
            <a:ext cx="8738126" cy="4524315"/>
          </a:xfrm>
          <a:prstGeom prst="rect">
            <a:avLst/>
          </a:prstGeom>
          <a:noFill/>
        </p:spPr>
        <p:txBody>
          <a:bodyPr wrap="square" rtlCol="0">
            <a:spAutoFit/>
          </a:bodyPr>
          <a:lstStyle/>
          <a:p>
            <a:pPr marL="285750" indent="-285750" algn="just">
              <a:buFont typeface="Wingdings" panose="05000000000000000000" pitchFamily="2" charset="2"/>
              <a:buChar char="ü"/>
            </a:pPr>
            <a:r>
              <a:rPr lang="es-CO" dirty="0">
                <a:solidFill>
                  <a:srgbClr val="7030A0"/>
                </a:solidFill>
                <a:latin typeface="Arial" panose="020B0604020202020204" pitchFamily="34" charset="0"/>
                <a:cs typeface="Arial" panose="020B0604020202020204" pitchFamily="34" charset="0"/>
              </a:rPr>
              <a:t>Portugal (2007)</a:t>
            </a:r>
            <a:r>
              <a:rPr lang="es-CO" baseline="30000" dirty="0">
                <a:solidFill>
                  <a:srgbClr val="7030A0"/>
                </a:solidFill>
                <a:latin typeface="Arial" panose="020B0604020202020204" pitchFamily="34" charset="0"/>
                <a:cs typeface="Arial" panose="020B0604020202020204" pitchFamily="34" charset="0"/>
              </a:rPr>
              <a:t>1</a:t>
            </a:r>
            <a:r>
              <a:rPr lang="es-CO" dirty="0">
                <a:solidFill>
                  <a:srgbClr val="7030A0"/>
                </a:solidFill>
                <a:latin typeface="Arial" panose="020B0604020202020204" pitchFamily="34" charset="0"/>
                <a:cs typeface="Arial" panose="020B0604020202020204" pitchFamily="34" charset="0"/>
              </a:rPr>
              <a:t>: </a:t>
            </a:r>
          </a:p>
          <a:p>
            <a:pPr algn="just"/>
            <a:r>
              <a:rPr lang="es-CO" dirty="0">
                <a:latin typeface="Arial" panose="020B0604020202020204" pitchFamily="34" charset="0"/>
                <a:cs typeface="Arial" panose="020B0604020202020204" pitchFamily="34" charset="0"/>
              </a:rPr>
              <a:t>        	</a:t>
            </a:r>
            <a:r>
              <a:rPr lang="es-CO" b="1" dirty="0">
                <a:latin typeface="Arial" panose="020B0604020202020204" pitchFamily="34" charset="0"/>
                <a:cs typeface="Arial" panose="020B0604020202020204" pitchFamily="34" charset="0"/>
              </a:rPr>
              <a:t>42% </a:t>
            </a:r>
            <a:r>
              <a:rPr lang="es-CO" dirty="0">
                <a:latin typeface="Arial" panose="020B0604020202020204" pitchFamily="34" charset="0"/>
                <a:cs typeface="Arial" panose="020B0604020202020204" pitchFamily="34" charset="0"/>
              </a:rPr>
              <a:t>de riesgo nutricional el ingreso evaluado con NRS 2002.</a:t>
            </a:r>
          </a:p>
          <a:p>
            <a:pPr algn="just"/>
            <a:endParaRPr lang="es-CO"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ü"/>
            </a:pPr>
            <a:r>
              <a:rPr lang="es-CO" dirty="0">
                <a:solidFill>
                  <a:srgbClr val="7030A0"/>
                </a:solidFill>
                <a:latin typeface="Arial" panose="020B0604020202020204" pitchFamily="34" charset="0"/>
                <a:cs typeface="Arial" panose="020B0604020202020204" pitchFamily="34" charset="0"/>
              </a:rPr>
              <a:t>Inglaterra (2007)</a:t>
            </a:r>
            <a:r>
              <a:rPr lang="es-CO" baseline="30000" dirty="0">
                <a:solidFill>
                  <a:srgbClr val="7030A0"/>
                </a:solidFill>
                <a:latin typeface="Arial" panose="020B0604020202020204" pitchFamily="34" charset="0"/>
                <a:cs typeface="Arial" panose="020B0604020202020204" pitchFamily="34" charset="0"/>
              </a:rPr>
              <a:t>2</a:t>
            </a:r>
            <a:r>
              <a:rPr lang="es-CO" dirty="0">
                <a:solidFill>
                  <a:srgbClr val="7030A0"/>
                </a:solidFill>
                <a:latin typeface="Arial" panose="020B0604020202020204" pitchFamily="34" charset="0"/>
                <a:cs typeface="Arial" panose="020B0604020202020204" pitchFamily="34" charset="0"/>
              </a:rPr>
              <a:t> : </a:t>
            </a:r>
          </a:p>
          <a:p>
            <a:pPr algn="just"/>
            <a:r>
              <a:rPr lang="es-CO" dirty="0">
                <a:latin typeface="Arial" panose="020B0604020202020204" pitchFamily="34" charset="0"/>
                <a:cs typeface="Arial" panose="020B0604020202020204" pitchFamily="34" charset="0"/>
              </a:rPr>
              <a:t>	</a:t>
            </a:r>
            <a:r>
              <a:rPr lang="es-CO" b="1" dirty="0">
                <a:latin typeface="Arial" panose="020B0604020202020204" pitchFamily="34" charset="0"/>
                <a:cs typeface="Arial" panose="020B0604020202020204" pitchFamily="34" charset="0"/>
              </a:rPr>
              <a:t>28% </a:t>
            </a:r>
            <a:r>
              <a:rPr lang="es-CO" dirty="0">
                <a:latin typeface="Arial" panose="020B0604020202020204" pitchFamily="34" charset="0"/>
                <a:cs typeface="Arial" panose="020B0604020202020204" pitchFamily="34" charset="0"/>
              </a:rPr>
              <a:t>riesgo nutricional al ingreso (6% riesgo medio y 22% riesgo alto).</a:t>
            </a:r>
          </a:p>
          <a:p>
            <a:pPr algn="just"/>
            <a:r>
              <a:rPr lang="es-CO" dirty="0">
                <a:latin typeface="Arial" panose="020B0604020202020204" pitchFamily="34" charset="0"/>
                <a:cs typeface="Arial" panose="020B0604020202020204" pitchFamily="34" charset="0"/>
              </a:rPr>
              <a:t>	</a:t>
            </a:r>
            <a:r>
              <a:rPr lang="es-CO" b="1" dirty="0">
                <a:latin typeface="Arial" panose="020B0604020202020204" pitchFamily="34" charset="0"/>
                <a:cs typeface="Arial" panose="020B0604020202020204" pitchFamily="34" charset="0"/>
              </a:rPr>
              <a:t>32% </a:t>
            </a:r>
            <a:r>
              <a:rPr lang="es-CO" dirty="0">
                <a:latin typeface="Arial" panose="020B0604020202020204" pitchFamily="34" charset="0"/>
                <a:cs typeface="Arial" panose="020B0604020202020204" pitchFamily="34" charset="0"/>
              </a:rPr>
              <a:t>de riesgo en ingresos por motivo de urgencias.</a:t>
            </a:r>
          </a:p>
          <a:p>
            <a:pPr algn="just"/>
            <a:r>
              <a:rPr lang="es-CO" dirty="0">
                <a:latin typeface="Arial" panose="020B0604020202020204" pitchFamily="34" charset="0"/>
                <a:cs typeface="Arial" panose="020B0604020202020204" pitchFamily="34" charset="0"/>
              </a:rPr>
              <a:t>	</a:t>
            </a:r>
            <a:r>
              <a:rPr lang="es-CO" b="1" dirty="0">
                <a:latin typeface="Arial" panose="020B0604020202020204" pitchFamily="34" charset="0"/>
                <a:cs typeface="Arial" panose="020B0604020202020204" pitchFamily="34" charset="0"/>
              </a:rPr>
              <a:t>20% </a:t>
            </a:r>
            <a:r>
              <a:rPr lang="es-CO" dirty="0">
                <a:latin typeface="Arial" panose="020B0604020202020204" pitchFamily="34" charset="0"/>
                <a:cs typeface="Arial" panose="020B0604020202020204" pitchFamily="34" charset="0"/>
              </a:rPr>
              <a:t>de riesgo en ingresos para procedimientos electivos.</a:t>
            </a:r>
          </a:p>
          <a:p>
            <a:pPr algn="just"/>
            <a:r>
              <a:rPr lang="es-CO" dirty="0">
                <a:latin typeface="Arial" panose="020B0604020202020204" pitchFamily="34" charset="0"/>
                <a:cs typeface="Arial" panose="020B0604020202020204" pitchFamily="34" charset="0"/>
              </a:rPr>
              <a:t>	</a:t>
            </a:r>
            <a:r>
              <a:rPr lang="es-CO" b="1" dirty="0">
                <a:latin typeface="Arial" panose="020B0604020202020204" pitchFamily="34" charset="0"/>
                <a:cs typeface="Arial" panose="020B0604020202020204" pitchFamily="34" charset="0"/>
              </a:rPr>
              <a:t>76% </a:t>
            </a:r>
            <a:r>
              <a:rPr lang="es-CO" dirty="0">
                <a:latin typeface="Arial" panose="020B0604020202020204" pitchFamily="34" charset="0"/>
                <a:cs typeface="Arial" panose="020B0604020202020204" pitchFamily="34" charset="0"/>
              </a:rPr>
              <a:t>procedían de sus propios hogares.</a:t>
            </a:r>
          </a:p>
          <a:p>
            <a:pPr algn="just"/>
            <a:r>
              <a:rPr lang="es-CO" dirty="0">
                <a:latin typeface="Arial" panose="020B0604020202020204" pitchFamily="34" charset="0"/>
                <a:cs typeface="Arial" panose="020B0604020202020204" pitchFamily="34" charset="0"/>
              </a:rPr>
              <a:t>	</a:t>
            </a:r>
            <a:r>
              <a:rPr lang="es-CO" b="1" dirty="0">
                <a:latin typeface="Arial" panose="020B0604020202020204" pitchFamily="34" charset="0"/>
                <a:cs typeface="Arial" panose="020B0604020202020204" pitchFamily="34" charset="0"/>
              </a:rPr>
              <a:t>80% </a:t>
            </a:r>
            <a:r>
              <a:rPr lang="es-CO" dirty="0">
                <a:latin typeface="Arial" panose="020B0604020202020204" pitchFamily="34" charset="0"/>
                <a:cs typeface="Arial" panose="020B0604020202020204" pitchFamily="34" charset="0"/>
              </a:rPr>
              <a:t>de los casos considerados prevenibles.</a:t>
            </a:r>
          </a:p>
          <a:p>
            <a:pPr algn="just"/>
            <a:endParaRPr lang="es-CO"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ü"/>
            </a:pPr>
            <a:r>
              <a:rPr lang="es-CO" dirty="0">
                <a:solidFill>
                  <a:srgbClr val="7030A0"/>
                </a:solidFill>
                <a:latin typeface="Arial" panose="020B0604020202020204" pitchFamily="34" charset="0"/>
                <a:cs typeface="Arial" panose="020B0604020202020204" pitchFamily="34" charset="0"/>
              </a:rPr>
              <a:t>Estados Unidos (2017)</a:t>
            </a:r>
            <a:r>
              <a:rPr lang="es-CO" baseline="30000" dirty="0">
                <a:solidFill>
                  <a:srgbClr val="7030A0"/>
                </a:solidFill>
                <a:latin typeface="Arial" panose="020B0604020202020204" pitchFamily="34" charset="0"/>
                <a:cs typeface="Arial" panose="020B0604020202020204" pitchFamily="34" charset="0"/>
              </a:rPr>
              <a:t>3</a:t>
            </a:r>
            <a:r>
              <a:rPr lang="es-CO" dirty="0">
                <a:solidFill>
                  <a:srgbClr val="7030A0"/>
                </a:solidFill>
                <a:latin typeface="Arial" panose="020B0604020202020204" pitchFamily="34" charset="0"/>
                <a:cs typeface="Arial" panose="020B0604020202020204" pitchFamily="34" charset="0"/>
              </a:rPr>
              <a:t>:</a:t>
            </a:r>
          </a:p>
          <a:p>
            <a:pPr algn="just"/>
            <a:r>
              <a:rPr lang="es-CO" dirty="0">
                <a:latin typeface="Arial" panose="020B0604020202020204" pitchFamily="34" charset="0"/>
                <a:cs typeface="Arial" panose="020B0604020202020204" pitchFamily="34" charset="0"/>
              </a:rPr>
              <a:t>	</a:t>
            </a:r>
            <a:r>
              <a:rPr lang="es-CO" b="1" dirty="0">
                <a:latin typeface="Arial" panose="020B0604020202020204" pitchFamily="34" charset="0"/>
                <a:cs typeface="Arial" panose="020B0604020202020204" pitchFamily="34" charset="0"/>
              </a:rPr>
              <a:t>20% </a:t>
            </a:r>
            <a:r>
              <a:rPr lang="es-CO" dirty="0">
                <a:latin typeface="Arial" panose="020B0604020202020204" pitchFamily="34" charset="0"/>
                <a:cs typeface="Arial" panose="020B0604020202020204" pitchFamily="34" charset="0"/>
              </a:rPr>
              <a:t>de prevalencia de desnutrición evaluada con MNA en pacientes 	mayores de 65 años en el servicio de urgencias.</a:t>
            </a:r>
          </a:p>
          <a:p>
            <a:pPr algn="just"/>
            <a:endParaRPr lang="es-CO"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ü"/>
            </a:pPr>
            <a:r>
              <a:rPr lang="es-CO" dirty="0">
                <a:latin typeface="Arial" panose="020B0604020202020204" pitchFamily="34" charset="0"/>
                <a:cs typeface="Arial" panose="020B0604020202020204" pitchFamily="34" charset="0"/>
              </a:rPr>
              <a:t> </a:t>
            </a:r>
            <a:r>
              <a:rPr lang="es-CO" dirty="0">
                <a:solidFill>
                  <a:srgbClr val="7030A0"/>
                </a:solidFill>
                <a:latin typeface="Arial" panose="020B0604020202020204" pitchFamily="34" charset="0"/>
                <a:cs typeface="Arial" panose="020B0604020202020204" pitchFamily="34" charset="0"/>
              </a:rPr>
              <a:t>Latinoamérica (2016)</a:t>
            </a:r>
            <a:r>
              <a:rPr lang="es-CO" baseline="30000" dirty="0">
                <a:solidFill>
                  <a:srgbClr val="7030A0"/>
                </a:solidFill>
                <a:latin typeface="Arial" panose="020B0604020202020204" pitchFamily="34" charset="0"/>
                <a:cs typeface="Arial" panose="020B0604020202020204" pitchFamily="34" charset="0"/>
              </a:rPr>
              <a:t>4</a:t>
            </a:r>
            <a:r>
              <a:rPr lang="es-CO" dirty="0">
                <a:solidFill>
                  <a:srgbClr val="7030A0"/>
                </a:solidFill>
                <a:latin typeface="Arial" panose="020B0604020202020204" pitchFamily="34" charset="0"/>
                <a:cs typeface="Arial" panose="020B0604020202020204" pitchFamily="34" charset="0"/>
              </a:rPr>
              <a:t>:</a:t>
            </a:r>
          </a:p>
          <a:p>
            <a:pPr algn="just"/>
            <a:r>
              <a:rPr lang="es-CO" dirty="0">
                <a:latin typeface="Arial" panose="020B0604020202020204" pitchFamily="34" charset="0"/>
                <a:cs typeface="Arial" panose="020B0604020202020204" pitchFamily="34" charset="0"/>
              </a:rPr>
              <a:t>	</a:t>
            </a:r>
            <a:r>
              <a:rPr lang="es-CO" b="1" dirty="0">
                <a:latin typeface="Arial" panose="020B0604020202020204" pitchFamily="34" charset="0"/>
                <a:cs typeface="Arial" panose="020B0604020202020204" pitchFamily="34" charset="0"/>
              </a:rPr>
              <a:t>40 – 60% </a:t>
            </a:r>
            <a:r>
              <a:rPr lang="es-CO" dirty="0">
                <a:latin typeface="Arial" panose="020B0604020202020204" pitchFamily="34" charset="0"/>
                <a:cs typeface="Arial" panose="020B0604020202020204" pitchFamily="34" charset="0"/>
              </a:rPr>
              <a:t>en una revisión sistemática en 12 países.</a:t>
            </a:r>
          </a:p>
        </p:txBody>
      </p:sp>
      <p:sp>
        <p:nvSpPr>
          <p:cNvPr id="13" name="4 CuadroTexto">
            <a:extLst>
              <a:ext uri="{FF2B5EF4-FFF2-40B4-BE49-F238E27FC236}">
                <a16:creationId xmlns:a16="http://schemas.microsoft.com/office/drawing/2014/main" id="{8B7EC750-58A1-4E09-8A99-B0F0BFF42426}"/>
              </a:ext>
            </a:extLst>
          </p:cNvPr>
          <p:cNvSpPr txBox="1"/>
          <p:nvPr/>
        </p:nvSpPr>
        <p:spPr>
          <a:xfrm>
            <a:off x="1726937" y="6078986"/>
            <a:ext cx="9010650" cy="400110"/>
          </a:xfrm>
          <a:prstGeom prst="rect">
            <a:avLst/>
          </a:prstGeom>
          <a:noFill/>
        </p:spPr>
        <p:txBody>
          <a:bodyPr wrap="square" rtlCol="0">
            <a:spAutoFit/>
          </a:bodyPr>
          <a:lstStyle/>
          <a:p>
            <a:pPr marL="228600" indent="-228600">
              <a:buAutoNum type="arabicPeriod"/>
            </a:pPr>
            <a:r>
              <a:rPr lang="es-CO" sz="1000" i="1" dirty="0">
                <a:latin typeface="Arial" panose="020B0604020202020204" pitchFamily="34" charset="0"/>
                <a:cs typeface="Arial" panose="020B0604020202020204" pitchFamily="34" charset="0"/>
              </a:rPr>
              <a:t>Amaral y col. Clinical Nutrition 2007, 26:778-784 </a:t>
            </a:r>
            <a:r>
              <a:rPr lang="es-CO" sz="1000" b="1" i="1" dirty="0">
                <a:latin typeface="Arial" panose="020B0604020202020204" pitchFamily="34" charset="0"/>
                <a:cs typeface="Arial" panose="020B0604020202020204" pitchFamily="34" charset="0"/>
              </a:rPr>
              <a:t> 2</a:t>
            </a:r>
            <a:r>
              <a:rPr lang="es-CO" sz="1000" i="1" dirty="0">
                <a:latin typeface="Arial" panose="020B0604020202020204" pitchFamily="34" charset="0"/>
                <a:cs typeface="Arial" panose="020B0604020202020204" pitchFamily="34" charset="0"/>
              </a:rPr>
              <a:t>.Russel CA, Elia M. </a:t>
            </a:r>
            <a:r>
              <a:rPr lang="es-CO" sz="1000" i="1" dirty="0" err="1">
                <a:latin typeface="Arial" panose="020B0604020202020204" pitchFamily="34" charset="0"/>
                <a:cs typeface="Arial" panose="020B0604020202020204" pitchFamily="34" charset="0"/>
              </a:rPr>
              <a:t>Proc</a:t>
            </a:r>
            <a:r>
              <a:rPr lang="es-CO" sz="1000" i="1" dirty="0">
                <a:latin typeface="Arial" panose="020B0604020202020204" pitchFamily="34" charset="0"/>
                <a:cs typeface="Arial" panose="020B0604020202020204" pitchFamily="34" charset="0"/>
              </a:rPr>
              <a:t> </a:t>
            </a:r>
            <a:r>
              <a:rPr lang="es-CO" sz="1000" i="1" dirty="0" err="1">
                <a:latin typeface="Arial" panose="020B0604020202020204" pitchFamily="34" charset="0"/>
                <a:cs typeface="Arial" panose="020B0604020202020204" pitchFamily="34" charset="0"/>
              </a:rPr>
              <a:t>Nutr</a:t>
            </a:r>
            <a:r>
              <a:rPr lang="es-CO" sz="1000" i="1" dirty="0">
                <a:latin typeface="Arial" panose="020B0604020202020204" pitchFamily="34" charset="0"/>
                <a:cs typeface="Arial" panose="020B0604020202020204" pitchFamily="34" charset="0"/>
              </a:rPr>
              <a:t> Soc. 2010, 69: 465 – 469  </a:t>
            </a:r>
            <a:r>
              <a:rPr lang="es-CO" sz="1000" b="1" i="1" dirty="0">
                <a:latin typeface="Arial" panose="020B0604020202020204" pitchFamily="34" charset="0"/>
                <a:cs typeface="Arial" panose="020B0604020202020204" pitchFamily="34" charset="0"/>
              </a:rPr>
              <a:t>3. </a:t>
            </a:r>
            <a:r>
              <a:rPr lang="es-CO" sz="1000" i="1" dirty="0">
                <a:latin typeface="Arial" panose="020B0604020202020204" pitchFamily="34" charset="0"/>
                <a:cs typeface="Arial" panose="020B0604020202020204" pitchFamily="34" charset="0"/>
              </a:rPr>
              <a:t>Burks CE y col.  JAGS 2017 DOI: 10.1111/jgs.14862  </a:t>
            </a:r>
            <a:r>
              <a:rPr lang="es-CO" sz="1000" b="1" i="1" dirty="0">
                <a:latin typeface="Arial" panose="020B0604020202020204" pitchFamily="34" charset="0"/>
                <a:cs typeface="Arial" panose="020B0604020202020204" pitchFamily="34" charset="0"/>
              </a:rPr>
              <a:t>4</a:t>
            </a:r>
            <a:r>
              <a:rPr lang="es-CO" sz="1000" i="1" dirty="0">
                <a:latin typeface="Arial" panose="020B0604020202020204" pitchFamily="34" charset="0"/>
                <a:cs typeface="Arial" panose="020B0604020202020204" pitchFamily="34" charset="0"/>
              </a:rPr>
              <a:t>.Correia MI y col Clinical Nutrition 2016, http://dx.doi.org/10.1016/j.clnu.2016.06.025</a:t>
            </a:r>
          </a:p>
        </p:txBody>
      </p:sp>
    </p:spTree>
    <p:extLst>
      <p:ext uri="{BB962C8B-B14F-4D97-AF65-F5344CB8AC3E}">
        <p14:creationId xmlns:p14="http://schemas.microsoft.com/office/powerpoint/2010/main" val="313094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1000"/>
                                        <p:tgtEl>
                                          <p:spTgt spid="12">
                                            <p:txEl>
                                              <p:pRg st="1" end="1"/>
                                            </p:txEl>
                                          </p:spTgt>
                                        </p:tgtEl>
                                      </p:cBhvr>
                                    </p:animEffect>
                                    <p:anim calcmode="lin" valueType="num">
                                      <p:cBhvr>
                                        <p:cTn id="13"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Effect transition="in" filter="fade">
                                      <p:cBhvr>
                                        <p:cTn id="19" dur="1000"/>
                                        <p:tgtEl>
                                          <p:spTgt spid="12">
                                            <p:txEl>
                                              <p:pRg st="3" end="3"/>
                                            </p:txEl>
                                          </p:spTgt>
                                        </p:tgtEl>
                                      </p:cBhvr>
                                    </p:animEffect>
                                    <p:anim calcmode="lin" valueType="num">
                                      <p:cBhvr>
                                        <p:cTn id="20"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2">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2">
                                            <p:txEl>
                                              <p:pRg st="4" end="4"/>
                                            </p:txEl>
                                          </p:spTgt>
                                        </p:tgtEl>
                                        <p:attrNameLst>
                                          <p:attrName>style.visibility</p:attrName>
                                        </p:attrNameLst>
                                      </p:cBhvr>
                                      <p:to>
                                        <p:strVal val="visible"/>
                                      </p:to>
                                    </p:set>
                                    <p:animEffect transition="in" filter="fade">
                                      <p:cBhvr>
                                        <p:cTn id="24" dur="1000"/>
                                        <p:tgtEl>
                                          <p:spTgt spid="12">
                                            <p:txEl>
                                              <p:pRg st="4" end="4"/>
                                            </p:txEl>
                                          </p:spTgt>
                                        </p:tgtEl>
                                      </p:cBhvr>
                                    </p:animEffect>
                                    <p:anim calcmode="lin" valueType="num">
                                      <p:cBhvr>
                                        <p:cTn id="25"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2">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2">
                                            <p:txEl>
                                              <p:pRg st="5" end="5"/>
                                            </p:txEl>
                                          </p:spTgt>
                                        </p:tgtEl>
                                        <p:attrNameLst>
                                          <p:attrName>style.visibility</p:attrName>
                                        </p:attrNameLst>
                                      </p:cBhvr>
                                      <p:to>
                                        <p:strVal val="visible"/>
                                      </p:to>
                                    </p:set>
                                    <p:animEffect transition="in" filter="fade">
                                      <p:cBhvr>
                                        <p:cTn id="29" dur="1000"/>
                                        <p:tgtEl>
                                          <p:spTgt spid="12">
                                            <p:txEl>
                                              <p:pRg st="5" end="5"/>
                                            </p:txEl>
                                          </p:spTgt>
                                        </p:tgtEl>
                                      </p:cBhvr>
                                    </p:animEffect>
                                    <p:anim calcmode="lin" valueType="num">
                                      <p:cBhvr>
                                        <p:cTn id="30" dur="1000" fill="hold"/>
                                        <p:tgtEl>
                                          <p:spTgt spid="12">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2">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2">
                                            <p:txEl>
                                              <p:pRg st="6" end="6"/>
                                            </p:txEl>
                                          </p:spTgt>
                                        </p:tgtEl>
                                        <p:attrNameLst>
                                          <p:attrName>style.visibility</p:attrName>
                                        </p:attrNameLst>
                                      </p:cBhvr>
                                      <p:to>
                                        <p:strVal val="visible"/>
                                      </p:to>
                                    </p:set>
                                    <p:animEffect transition="in" filter="fade">
                                      <p:cBhvr>
                                        <p:cTn id="34" dur="1000"/>
                                        <p:tgtEl>
                                          <p:spTgt spid="12">
                                            <p:txEl>
                                              <p:pRg st="6" end="6"/>
                                            </p:txEl>
                                          </p:spTgt>
                                        </p:tgtEl>
                                      </p:cBhvr>
                                    </p:animEffect>
                                    <p:anim calcmode="lin" valueType="num">
                                      <p:cBhvr>
                                        <p:cTn id="35" dur="1000" fill="hold"/>
                                        <p:tgtEl>
                                          <p:spTgt spid="12">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2">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2">
                                            <p:txEl>
                                              <p:pRg st="7" end="7"/>
                                            </p:txEl>
                                          </p:spTgt>
                                        </p:tgtEl>
                                        <p:attrNameLst>
                                          <p:attrName>style.visibility</p:attrName>
                                        </p:attrNameLst>
                                      </p:cBhvr>
                                      <p:to>
                                        <p:strVal val="visible"/>
                                      </p:to>
                                    </p:set>
                                    <p:animEffect transition="in" filter="fade">
                                      <p:cBhvr>
                                        <p:cTn id="39" dur="1000"/>
                                        <p:tgtEl>
                                          <p:spTgt spid="12">
                                            <p:txEl>
                                              <p:pRg st="7" end="7"/>
                                            </p:txEl>
                                          </p:spTgt>
                                        </p:tgtEl>
                                      </p:cBhvr>
                                    </p:animEffect>
                                    <p:anim calcmode="lin" valueType="num">
                                      <p:cBhvr>
                                        <p:cTn id="40" dur="1000" fill="hold"/>
                                        <p:tgtEl>
                                          <p:spTgt spid="12">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12">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2">
                                            <p:txEl>
                                              <p:pRg st="8" end="8"/>
                                            </p:txEl>
                                          </p:spTgt>
                                        </p:tgtEl>
                                        <p:attrNameLst>
                                          <p:attrName>style.visibility</p:attrName>
                                        </p:attrNameLst>
                                      </p:cBhvr>
                                      <p:to>
                                        <p:strVal val="visible"/>
                                      </p:to>
                                    </p:set>
                                    <p:animEffect transition="in" filter="fade">
                                      <p:cBhvr>
                                        <p:cTn id="44" dur="1000"/>
                                        <p:tgtEl>
                                          <p:spTgt spid="12">
                                            <p:txEl>
                                              <p:pRg st="8" end="8"/>
                                            </p:txEl>
                                          </p:spTgt>
                                        </p:tgtEl>
                                      </p:cBhvr>
                                    </p:animEffect>
                                    <p:anim calcmode="lin" valueType="num">
                                      <p:cBhvr>
                                        <p:cTn id="45" dur="1000" fill="hold"/>
                                        <p:tgtEl>
                                          <p:spTgt spid="12">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1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12">
                                            <p:txEl>
                                              <p:pRg st="10" end="10"/>
                                            </p:txEl>
                                          </p:spTgt>
                                        </p:tgtEl>
                                        <p:attrNameLst>
                                          <p:attrName>style.visibility</p:attrName>
                                        </p:attrNameLst>
                                      </p:cBhvr>
                                      <p:to>
                                        <p:strVal val="visible"/>
                                      </p:to>
                                    </p:set>
                                    <p:animEffect transition="in" filter="fade">
                                      <p:cBhvr>
                                        <p:cTn id="51" dur="1000"/>
                                        <p:tgtEl>
                                          <p:spTgt spid="12">
                                            <p:txEl>
                                              <p:pRg st="10" end="10"/>
                                            </p:txEl>
                                          </p:spTgt>
                                        </p:tgtEl>
                                      </p:cBhvr>
                                    </p:animEffect>
                                    <p:anim calcmode="lin" valueType="num">
                                      <p:cBhvr>
                                        <p:cTn id="52" dur="1000" fill="hold"/>
                                        <p:tgtEl>
                                          <p:spTgt spid="12">
                                            <p:txEl>
                                              <p:pRg st="10" end="10"/>
                                            </p:txEl>
                                          </p:spTgt>
                                        </p:tgtEl>
                                        <p:attrNameLst>
                                          <p:attrName>ppt_x</p:attrName>
                                        </p:attrNameLst>
                                      </p:cBhvr>
                                      <p:tavLst>
                                        <p:tav tm="0">
                                          <p:val>
                                            <p:strVal val="#ppt_x"/>
                                          </p:val>
                                        </p:tav>
                                        <p:tav tm="100000">
                                          <p:val>
                                            <p:strVal val="#ppt_x"/>
                                          </p:val>
                                        </p:tav>
                                      </p:tavLst>
                                    </p:anim>
                                    <p:anim calcmode="lin" valueType="num">
                                      <p:cBhvr>
                                        <p:cTn id="53" dur="1000" fill="hold"/>
                                        <p:tgtEl>
                                          <p:spTgt spid="12">
                                            <p:txEl>
                                              <p:pRg st="10" end="10"/>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2">
                                            <p:txEl>
                                              <p:pRg st="11" end="11"/>
                                            </p:txEl>
                                          </p:spTgt>
                                        </p:tgtEl>
                                        <p:attrNameLst>
                                          <p:attrName>style.visibility</p:attrName>
                                        </p:attrNameLst>
                                      </p:cBhvr>
                                      <p:to>
                                        <p:strVal val="visible"/>
                                      </p:to>
                                    </p:set>
                                    <p:animEffect transition="in" filter="fade">
                                      <p:cBhvr>
                                        <p:cTn id="56" dur="1000"/>
                                        <p:tgtEl>
                                          <p:spTgt spid="12">
                                            <p:txEl>
                                              <p:pRg st="11" end="11"/>
                                            </p:txEl>
                                          </p:spTgt>
                                        </p:tgtEl>
                                      </p:cBhvr>
                                    </p:animEffect>
                                    <p:anim calcmode="lin" valueType="num">
                                      <p:cBhvr>
                                        <p:cTn id="57" dur="1000" fill="hold"/>
                                        <p:tgtEl>
                                          <p:spTgt spid="12">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1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2">
                                            <p:txEl>
                                              <p:pRg st="13" end="13"/>
                                            </p:txEl>
                                          </p:spTgt>
                                        </p:tgtEl>
                                        <p:attrNameLst>
                                          <p:attrName>style.visibility</p:attrName>
                                        </p:attrNameLst>
                                      </p:cBhvr>
                                      <p:to>
                                        <p:strVal val="visible"/>
                                      </p:to>
                                    </p:set>
                                    <p:animEffect transition="in" filter="fade">
                                      <p:cBhvr>
                                        <p:cTn id="63" dur="1000"/>
                                        <p:tgtEl>
                                          <p:spTgt spid="12">
                                            <p:txEl>
                                              <p:pRg st="13" end="13"/>
                                            </p:txEl>
                                          </p:spTgt>
                                        </p:tgtEl>
                                      </p:cBhvr>
                                    </p:animEffect>
                                    <p:anim calcmode="lin" valueType="num">
                                      <p:cBhvr>
                                        <p:cTn id="64" dur="1000" fill="hold"/>
                                        <p:tgtEl>
                                          <p:spTgt spid="12">
                                            <p:txEl>
                                              <p:pRg st="13" end="13"/>
                                            </p:txEl>
                                          </p:spTgt>
                                        </p:tgtEl>
                                        <p:attrNameLst>
                                          <p:attrName>ppt_x</p:attrName>
                                        </p:attrNameLst>
                                      </p:cBhvr>
                                      <p:tavLst>
                                        <p:tav tm="0">
                                          <p:val>
                                            <p:strVal val="#ppt_x"/>
                                          </p:val>
                                        </p:tav>
                                        <p:tav tm="100000">
                                          <p:val>
                                            <p:strVal val="#ppt_x"/>
                                          </p:val>
                                        </p:tav>
                                      </p:tavLst>
                                    </p:anim>
                                    <p:anim calcmode="lin" valueType="num">
                                      <p:cBhvr>
                                        <p:cTn id="65" dur="1000" fill="hold"/>
                                        <p:tgtEl>
                                          <p:spTgt spid="12">
                                            <p:txEl>
                                              <p:pRg st="13" end="13"/>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2">
                                            <p:txEl>
                                              <p:pRg st="14" end="14"/>
                                            </p:txEl>
                                          </p:spTgt>
                                        </p:tgtEl>
                                        <p:attrNameLst>
                                          <p:attrName>style.visibility</p:attrName>
                                        </p:attrNameLst>
                                      </p:cBhvr>
                                      <p:to>
                                        <p:strVal val="visible"/>
                                      </p:to>
                                    </p:set>
                                    <p:animEffect transition="in" filter="fade">
                                      <p:cBhvr>
                                        <p:cTn id="68" dur="1000"/>
                                        <p:tgtEl>
                                          <p:spTgt spid="12">
                                            <p:txEl>
                                              <p:pRg st="14" end="14"/>
                                            </p:txEl>
                                          </p:spTgt>
                                        </p:tgtEl>
                                      </p:cBhvr>
                                    </p:animEffect>
                                    <p:anim calcmode="lin" valueType="num">
                                      <p:cBhvr>
                                        <p:cTn id="69" dur="1000" fill="hold"/>
                                        <p:tgtEl>
                                          <p:spTgt spid="12">
                                            <p:txEl>
                                              <p:pRg st="14" end="14"/>
                                            </p:txEl>
                                          </p:spTgt>
                                        </p:tgtEl>
                                        <p:attrNameLst>
                                          <p:attrName>ppt_x</p:attrName>
                                        </p:attrNameLst>
                                      </p:cBhvr>
                                      <p:tavLst>
                                        <p:tav tm="0">
                                          <p:val>
                                            <p:strVal val="#ppt_x"/>
                                          </p:val>
                                        </p:tav>
                                        <p:tav tm="100000">
                                          <p:val>
                                            <p:strVal val="#ppt_x"/>
                                          </p:val>
                                        </p:tav>
                                      </p:tavLst>
                                    </p:anim>
                                    <p:anim calcmode="lin" valueType="num">
                                      <p:cBhvr>
                                        <p:cTn id="70" dur="1000" fill="hold"/>
                                        <p:tgtEl>
                                          <p:spTgt spid="12">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4BCD2C73-6EAF-4650-8111-B8745BC1F42B}"/>
              </a:ext>
            </a:extLst>
          </p:cNvPr>
          <p:cNvSpPr txBox="1"/>
          <p:nvPr/>
        </p:nvSpPr>
        <p:spPr>
          <a:xfrm>
            <a:off x="2755176" y="2828835"/>
            <a:ext cx="6624736" cy="138499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endParaRPr lang="es-CO" dirty="0">
              <a:latin typeface="Arial" panose="020B0604020202020204" pitchFamily="34" charset="0"/>
              <a:cs typeface="Arial" panose="020B0604020202020204" pitchFamily="34" charset="0"/>
            </a:endParaRPr>
          </a:p>
          <a:p>
            <a:pPr algn="ctr"/>
            <a:r>
              <a:rPr lang="es-CO" sz="2400" dirty="0">
                <a:solidFill>
                  <a:srgbClr val="7030A0"/>
                </a:solidFill>
                <a:latin typeface="Arial" panose="020B0604020202020204" pitchFamily="34" charset="0"/>
                <a:cs typeface="Arial" panose="020B0604020202020204" pitchFamily="34" charset="0"/>
              </a:rPr>
              <a:t>¿</a:t>
            </a:r>
            <a:r>
              <a:rPr lang="es-CO" sz="2400" dirty="0">
                <a:latin typeface="Arial" panose="020B0604020202020204" pitchFamily="34" charset="0"/>
                <a:cs typeface="Arial" panose="020B0604020202020204" pitchFamily="34" charset="0"/>
              </a:rPr>
              <a:t>Se deterioró el estado nutricional de la paciente durante su primera hospitalización</a:t>
            </a:r>
            <a:r>
              <a:rPr lang="es-CO" sz="2400" dirty="0">
                <a:solidFill>
                  <a:srgbClr val="7030A0"/>
                </a:solidFill>
                <a:latin typeface="Arial" panose="020B0604020202020204" pitchFamily="34" charset="0"/>
                <a:cs typeface="Arial" panose="020B0604020202020204" pitchFamily="34" charset="0"/>
              </a:rPr>
              <a:t>?</a:t>
            </a:r>
          </a:p>
          <a:p>
            <a:pPr marL="285750" indent="-285750" algn="just">
              <a:buFont typeface="Wingdings" panose="05000000000000000000" pitchFamily="2" charset="2"/>
              <a:buChar char="Ø"/>
            </a:pPr>
            <a:endParaRPr lang="es-CO" dirty="0">
              <a:latin typeface="Calibri" panose="020F0502020204030204" pitchFamily="34" charset="0"/>
              <a:cs typeface="Calibri" panose="020F0502020204030204" pitchFamily="34" charset="0"/>
            </a:endParaRPr>
          </a:p>
        </p:txBody>
      </p:sp>
      <p:sp>
        <p:nvSpPr>
          <p:cNvPr id="2" name="CuadroTexto 1">
            <a:extLst>
              <a:ext uri="{FF2B5EF4-FFF2-40B4-BE49-F238E27FC236}">
                <a16:creationId xmlns:a16="http://schemas.microsoft.com/office/drawing/2014/main" id="{BCE5626D-B7D2-464A-9417-A936B5A02962}"/>
              </a:ext>
            </a:extLst>
          </p:cNvPr>
          <p:cNvSpPr txBox="1"/>
          <p:nvPr/>
        </p:nvSpPr>
        <p:spPr>
          <a:xfrm>
            <a:off x="2720007" y="623955"/>
            <a:ext cx="6624736" cy="58477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s-CO" sz="3200" b="1" dirty="0">
                <a:solidFill>
                  <a:srgbClr val="7030A0"/>
                </a:solidFill>
                <a:latin typeface="Arial" panose="020B0604020202020204" pitchFamily="34" charset="0"/>
                <a:cs typeface="Arial" panose="020B0604020202020204" pitchFamily="34" charset="0"/>
              </a:rPr>
              <a:t>Caso clínico</a:t>
            </a:r>
          </a:p>
        </p:txBody>
      </p:sp>
    </p:spTree>
    <p:extLst>
      <p:ext uri="{BB962C8B-B14F-4D97-AF65-F5344CB8AC3E}">
        <p14:creationId xmlns:p14="http://schemas.microsoft.com/office/powerpoint/2010/main" val="3357749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647AF0DD-5CCC-42EF-8D6A-E40389DCBDF1}"/>
              </a:ext>
            </a:extLst>
          </p:cNvPr>
          <p:cNvSpPr txBox="1">
            <a:spLocks/>
          </p:cNvSpPr>
          <p:nvPr/>
        </p:nvSpPr>
        <p:spPr>
          <a:xfrm>
            <a:off x="1500554" y="624117"/>
            <a:ext cx="9144000" cy="492443"/>
          </a:xfrm>
          <a:prstGeom prst="rect">
            <a:avLst/>
          </a:prstGeom>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pPr>
            <a:r>
              <a:rPr lang="es-CO" sz="3200" b="1" spc="-15" dirty="0">
                <a:solidFill>
                  <a:srgbClr val="7030A0"/>
                </a:solidFill>
                <a:latin typeface="Arial" panose="020B0604020202020204" pitchFamily="34" charset="0"/>
                <a:cs typeface="Arial" panose="020B0604020202020204" pitchFamily="34" charset="0"/>
              </a:rPr>
              <a:t>La desnutrición presente sin distinción</a:t>
            </a:r>
            <a:endParaRPr lang="es-CO" sz="3200" b="1" dirty="0">
              <a:solidFill>
                <a:srgbClr val="7030A0"/>
              </a:solidFill>
              <a:latin typeface="Arial" panose="020B0604020202020204" pitchFamily="34" charset="0"/>
              <a:cs typeface="Arial" panose="020B0604020202020204" pitchFamily="34" charset="0"/>
            </a:endParaRPr>
          </a:p>
        </p:txBody>
      </p:sp>
      <p:pic>
        <p:nvPicPr>
          <p:cNvPr id="7" name="Picture 2" descr="Image result for mapamundi">
            <a:extLst>
              <a:ext uri="{FF2B5EF4-FFF2-40B4-BE49-F238E27FC236}">
                <a16:creationId xmlns:a16="http://schemas.microsoft.com/office/drawing/2014/main" id="{0BCD8190-1822-4824-B95D-E4439BE9E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89" y="1228480"/>
            <a:ext cx="11964622" cy="4667259"/>
          </a:xfrm>
          <a:prstGeom prst="rect">
            <a:avLst/>
          </a:prstGeom>
          <a:noFill/>
          <a:extLst>
            <a:ext uri="{909E8E84-426E-40dd-AFC4-6F175D3DCCD1}">
              <a14:hiddenFill xmlns="" xmlns:a14="http://schemas.microsoft.com/office/drawing/2010/main">
                <a:solidFill>
                  <a:srgbClr val="FFFFFF"/>
                </a:solidFill>
              </a14:hiddenFill>
            </a:ext>
          </a:extLst>
        </p:spPr>
      </p:pic>
      <p:sp>
        <p:nvSpPr>
          <p:cNvPr id="8" name="Oval 3">
            <a:extLst>
              <a:ext uri="{FF2B5EF4-FFF2-40B4-BE49-F238E27FC236}">
                <a16:creationId xmlns:a16="http://schemas.microsoft.com/office/drawing/2014/main" id="{578E3D48-E86B-482D-8A8B-A59B7B1986A7}"/>
              </a:ext>
            </a:extLst>
          </p:cNvPr>
          <p:cNvSpPr/>
          <p:nvPr/>
        </p:nvSpPr>
        <p:spPr>
          <a:xfrm>
            <a:off x="2780132" y="1838930"/>
            <a:ext cx="1545132" cy="119828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b="1" dirty="0">
                <a:solidFill>
                  <a:schemeClr val="accent1">
                    <a:lumMod val="50000"/>
                  </a:schemeClr>
                </a:solidFill>
                <a:cs typeface="Calibri" panose="020F0502020204030204" pitchFamily="34" charset="0"/>
              </a:rPr>
              <a:t>Viejos hospitalizados en Bélgica  con riesgo de DNT 43% y desnutridos  2010 </a:t>
            </a:r>
            <a:endParaRPr lang="en-US" sz="1100" b="1" baseline="30000" dirty="0">
              <a:solidFill>
                <a:schemeClr val="accent1">
                  <a:lumMod val="50000"/>
                </a:schemeClr>
              </a:solidFill>
              <a:cs typeface="Calibri" panose="020F0502020204030204" pitchFamily="34" charset="0"/>
            </a:endParaRPr>
          </a:p>
        </p:txBody>
      </p:sp>
      <p:sp>
        <p:nvSpPr>
          <p:cNvPr id="10" name="Oval 8">
            <a:extLst>
              <a:ext uri="{FF2B5EF4-FFF2-40B4-BE49-F238E27FC236}">
                <a16:creationId xmlns:a16="http://schemas.microsoft.com/office/drawing/2014/main" id="{F00789FE-823A-4F53-9227-A589F6CEBB56}"/>
              </a:ext>
            </a:extLst>
          </p:cNvPr>
          <p:cNvSpPr/>
          <p:nvPr/>
        </p:nvSpPr>
        <p:spPr>
          <a:xfrm>
            <a:off x="4367338" y="1424745"/>
            <a:ext cx="1584176" cy="1226701"/>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b="1" dirty="0">
                <a:solidFill>
                  <a:schemeClr val="accent1">
                    <a:lumMod val="50000"/>
                  </a:schemeClr>
                </a:solidFill>
                <a:cs typeface="Calibri" panose="020F0502020204030204" pitchFamily="34" charset="0"/>
              </a:rPr>
              <a:t>50% en riesgo de DNT &gt; de 80 a hospitalizados o en cuidado crónico en Europa 2008 </a:t>
            </a:r>
            <a:endParaRPr lang="en-US" sz="1100" b="1" baseline="30000" dirty="0">
              <a:solidFill>
                <a:schemeClr val="accent1">
                  <a:lumMod val="50000"/>
                </a:schemeClr>
              </a:solidFill>
              <a:cs typeface="Calibri" panose="020F0502020204030204" pitchFamily="34" charset="0"/>
            </a:endParaRPr>
          </a:p>
        </p:txBody>
      </p:sp>
      <p:sp>
        <p:nvSpPr>
          <p:cNvPr id="12" name="Oval 9">
            <a:extLst>
              <a:ext uri="{FF2B5EF4-FFF2-40B4-BE49-F238E27FC236}">
                <a16:creationId xmlns:a16="http://schemas.microsoft.com/office/drawing/2014/main" id="{18BD318C-0790-4087-BF1D-1F42840E9C81}"/>
              </a:ext>
            </a:extLst>
          </p:cNvPr>
          <p:cNvSpPr/>
          <p:nvPr/>
        </p:nvSpPr>
        <p:spPr>
          <a:xfrm>
            <a:off x="6521008" y="1990370"/>
            <a:ext cx="1522933" cy="122670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b="1" dirty="0">
                <a:solidFill>
                  <a:schemeClr val="accent1">
                    <a:lumMod val="50000"/>
                  </a:schemeClr>
                </a:solidFill>
                <a:cs typeface="Calibri" panose="020F0502020204030204" pitchFamily="34" charset="0"/>
              </a:rPr>
              <a:t>En Alemania  19% de desnutrición en cuidado crónico </a:t>
            </a:r>
            <a:endParaRPr lang="en-US" sz="1100" b="1" baseline="30000" dirty="0">
              <a:solidFill>
                <a:schemeClr val="accent1">
                  <a:lumMod val="50000"/>
                </a:schemeClr>
              </a:solidFill>
              <a:cs typeface="Calibri" panose="020F0502020204030204" pitchFamily="34" charset="0"/>
            </a:endParaRPr>
          </a:p>
        </p:txBody>
      </p:sp>
      <p:sp>
        <p:nvSpPr>
          <p:cNvPr id="13" name="Oval 10">
            <a:extLst>
              <a:ext uri="{FF2B5EF4-FFF2-40B4-BE49-F238E27FC236}">
                <a16:creationId xmlns:a16="http://schemas.microsoft.com/office/drawing/2014/main" id="{97693F34-C408-4F82-A96C-25FC0C62DC87}"/>
              </a:ext>
            </a:extLst>
          </p:cNvPr>
          <p:cNvSpPr/>
          <p:nvPr/>
        </p:nvSpPr>
        <p:spPr>
          <a:xfrm>
            <a:off x="977386" y="3323897"/>
            <a:ext cx="1705953" cy="122670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b="1" dirty="0">
                <a:solidFill>
                  <a:schemeClr val="accent1">
                    <a:lumMod val="50000"/>
                  </a:schemeClr>
                </a:solidFill>
                <a:cs typeface="Calibri" panose="020F0502020204030204" pitchFamily="34" charset="0"/>
              </a:rPr>
              <a:t>En Cuba 43% DNT moderado y 11% severos </a:t>
            </a:r>
            <a:endParaRPr lang="en-US" sz="1100" b="1" baseline="30000" dirty="0">
              <a:solidFill>
                <a:schemeClr val="accent1">
                  <a:lumMod val="50000"/>
                </a:schemeClr>
              </a:solidFill>
            </a:endParaRPr>
          </a:p>
        </p:txBody>
      </p:sp>
      <p:sp>
        <p:nvSpPr>
          <p:cNvPr id="14" name="Oval 11">
            <a:extLst>
              <a:ext uri="{FF2B5EF4-FFF2-40B4-BE49-F238E27FC236}">
                <a16:creationId xmlns:a16="http://schemas.microsoft.com/office/drawing/2014/main" id="{AF1D49E3-0738-4ADC-B960-D6FB40F5A14F}"/>
              </a:ext>
            </a:extLst>
          </p:cNvPr>
          <p:cNvSpPr/>
          <p:nvPr/>
        </p:nvSpPr>
        <p:spPr>
          <a:xfrm>
            <a:off x="10324677" y="4548965"/>
            <a:ext cx="1549579" cy="119537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b="1" dirty="0">
                <a:solidFill>
                  <a:srgbClr val="376092"/>
                </a:solidFill>
                <a:cs typeface="Calibri" panose="020F0502020204030204" pitchFamily="34" charset="0"/>
              </a:rPr>
              <a:t>En Australia el 51% de DNT en instituciones de rehabilitación </a:t>
            </a:r>
            <a:endParaRPr lang="en-US" sz="1100" b="1" baseline="30000" dirty="0">
              <a:solidFill>
                <a:srgbClr val="376092"/>
              </a:solidFill>
            </a:endParaRPr>
          </a:p>
        </p:txBody>
      </p:sp>
      <p:sp>
        <p:nvSpPr>
          <p:cNvPr id="15" name="Oval 13">
            <a:extLst>
              <a:ext uri="{FF2B5EF4-FFF2-40B4-BE49-F238E27FC236}">
                <a16:creationId xmlns:a16="http://schemas.microsoft.com/office/drawing/2014/main" id="{92BBC934-2F88-4CDB-9828-330F302CC9FF}"/>
              </a:ext>
            </a:extLst>
          </p:cNvPr>
          <p:cNvSpPr/>
          <p:nvPr/>
        </p:nvSpPr>
        <p:spPr>
          <a:xfrm>
            <a:off x="4854995" y="4499900"/>
            <a:ext cx="1573336" cy="1197027"/>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b="1" dirty="0">
                <a:solidFill>
                  <a:srgbClr val="376092"/>
                </a:solidFill>
                <a:cs typeface="Calibri" panose="020F0502020204030204" pitchFamily="34" charset="0"/>
              </a:rPr>
              <a:t>Nueva Zelandia, 32% DNT en 56 hospitales </a:t>
            </a:r>
            <a:endParaRPr lang="en-US" sz="1100" b="1" baseline="30000" dirty="0">
              <a:solidFill>
                <a:srgbClr val="376092"/>
              </a:solidFill>
              <a:cs typeface="Calibri" panose="020F0502020204030204" pitchFamily="34" charset="0"/>
            </a:endParaRPr>
          </a:p>
        </p:txBody>
      </p:sp>
      <p:sp>
        <p:nvSpPr>
          <p:cNvPr id="16" name="Oval 14">
            <a:extLst>
              <a:ext uri="{FF2B5EF4-FFF2-40B4-BE49-F238E27FC236}">
                <a16:creationId xmlns:a16="http://schemas.microsoft.com/office/drawing/2014/main" id="{7480C5BA-CCFE-4C89-AEDD-9F309CE4F777}"/>
              </a:ext>
            </a:extLst>
          </p:cNvPr>
          <p:cNvSpPr/>
          <p:nvPr/>
        </p:nvSpPr>
        <p:spPr>
          <a:xfrm>
            <a:off x="7251852" y="4172021"/>
            <a:ext cx="1584177" cy="1243667"/>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b="1" dirty="0">
                <a:solidFill>
                  <a:srgbClr val="376092"/>
                </a:solidFill>
                <a:cs typeface="Calibri" panose="020F0502020204030204" pitchFamily="34" charset="0"/>
              </a:rPr>
              <a:t>En China 27% de DNT en Hospitales </a:t>
            </a:r>
            <a:endParaRPr lang="en-US" sz="1100" b="1" baseline="30000" dirty="0">
              <a:solidFill>
                <a:srgbClr val="376092"/>
              </a:solidFill>
              <a:cs typeface="Calibri" panose="020F0502020204030204" pitchFamily="34" charset="0"/>
            </a:endParaRPr>
          </a:p>
        </p:txBody>
      </p:sp>
      <p:sp>
        <p:nvSpPr>
          <p:cNvPr id="17" name="Oval 15">
            <a:extLst>
              <a:ext uri="{FF2B5EF4-FFF2-40B4-BE49-F238E27FC236}">
                <a16:creationId xmlns:a16="http://schemas.microsoft.com/office/drawing/2014/main" id="{CD25541E-022C-461F-A5F1-705406D7637F}"/>
              </a:ext>
            </a:extLst>
          </p:cNvPr>
          <p:cNvSpPr/>
          <p:nvPr/>
        </p:nvSpPr>
        <p:spPr>
          <a:xfrm>
            <a:off x="3614373" y="3316604"/>
            <a:ext cx="1657723" cy="1208363"/>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b="1" dirty="0">
                <a:solidFill>
                  <a:srgbClr val="376092"/>
                </a:solidFill>
                <a:cs typeface="Calibri" panose="020F0502020204030204" pitchFamily="34" charset="0"/>
              </a:rPr>
              <a:t>Brasil 48% de DNT en Hospitales </a:t>
            </a:r>
            <a:endParaRPr lang="en-US" sz="1100" b="1" baseline="30000" dirty="0">
              <a:solidFill>
                <a:srgbClr val="376092"/>
              </a:solidFill>
            </a:endParaRPr>
          </a:p>
        </p:txBody>
      </p:sp>
      <p:sp>
        <p:nvSpPr>
          <p:cNvPr id="18" name="Oval 16">
            <a:extLst>
              <a:ext uri="{FF2B5EF4-FFF2-40B4-BE49-F238E27FC236}">
                <a16:creationId xmlns:a16="http://schemas.microsoft.com/office/drawing/2014/main" id="{45B3E177-AF9C-4132-98D7-2B52E6D4169C}"/>
              </a:ext>
            </a:extLst>
          </p:cNvPr>
          <p:cNvSpPr/>
          <p:nvPr/>
        </p:nvSpPr>
        <p:spPr>
          <a:xfrm>
            <a:off x="8836029" y="1712285"/>
            <a:ext cx="1561733" cy="126345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b="1" dirty="0">
                <a:solidFill>
                  <a:schemeClr val="accent1">
                    <a:lumMod val="75000"/>
                  </a:schemeClr>
                </a:solidFill>
                <a:cs typeface="Calibri" panose="020F0502020204030204" pitchFamily="34" charset="0"/>
              </a:rPr>
              <a:t>En  Jinling 47,2% de DNT en Hospitales </a:t>
            </a:r>
            <a:endParaRPr lang="en-US" sz="1100" b="1" baseline="30000" dirty="0">
              <a:solidFill>
                <a:schemeClr val="accent1">
                  <a:lumMod val="75000"/>
                </a:schemeClr>
              </a:solidFill>
              <a:cs typeface="Calibri" panose="020F0502020204030204" pitchFamily="34" charset="0"/>
            </a:endParaRPr>
          </a:p>
        </p:txBody>
      </p:sp>
      <p:sp>
        <p:nvSpPr>
          <p:cNvPr id="19" name="TextBox 7">
            <a:extLst>
              <a:ext uri="{FF2B5EF4-FFF2-40B4-BE49-F238E27FC236}">
                <a16:creationId xmlns:a16="http://schemas.microsoft.com/office/drawing/2014/main" id="{5239E5C4-08E6-45F1-B0F0-EA42A340A3F5}"/>
              </a:ext>
            </a:extLst>
          </p:cNvPr>
          <p:cNvSpPr txBox="1"/>
          <p:nvPr/>
        </p:nvSpPr>
        <p:spPr>
          <a:xfrm>
            <a:off x="0" y="5930908"/>
            <a:ext cx="12192000" cy="584775"/>
          </a:xfrm>
          <a:prstGeom prst="rect">
            <a:avLst/>
          </a:prstGeom>
          <a:noFill/>
        </p:spPr>
        <p:txBody>
          <a:bodyPr wrap="square" rtlCol="0">
            <a:spAutoFit/>
          </a:bodyPr>
          <a:lstStyle/>
          <a:p>
            <a:pPr algn="just"/>
            <a:r>
              <a:rPr lang="en-US" sz="1000" b="1" i="1" dirty="0">
                <a:latin typeface="Arial" panose="020B0604020202020204" pitchFamily="34" charset="0"/>
                <a:cs typeface="Arial" panose="020B0604020202020204" pitchFamily="34" charset="0"/>
              </a:rPr>
              <a:t>1</a:t>
            </a:r>
            <a:r>
              <a:rPr lang="en-US" sz="1000" i="1" dirty="0">
                <a:latin typeface="Arial" panose="020B0604020202020204" pitchFamily="34" charset="0"/>
                <a:cs typeface="Arial" panose="020B0604020202020204" pitchFamily="34" charset="0"/>
              </a:rPr>
              <a:t>. Norman K. et al. </a:t>
            </a:r>
            <a:r>
              <a:rPr lang="en-US" sz="1000" i="1" dirty="0" err="1">
                <a:latin typeface="Arial" panose="020B0604020202020204" pitchFamily="34" charset="0"/>
                <a:cs typeface="Arial" panose="020B0604020202020204" pitchFamily="34" charset="0"/>
              </a:rPr>
              <a:t>Clin</a:t>
            </a:r>
            <a:r>
              <a:rPr lang="en-US" sz="1000" i="1" dirty="0">
                <a:latin typeface="Arial" panose="020B0604020202020204" pitchFamily="34" charset="0"/>
                <a:cs typeface="Arial" panose="020B0604020202020204" pitchFamily="34" charset="0"/>
              </a:rPr>
              <a:t> </a:t>
            </a:r>
            <a:r>
              <a:rPr lang="en-US" sz="1000" i="1" dirty="0" err="1">
                <a:latin typeface="Arial" panose="020B0604020202020204" pitchFamily="34" charset="0"/>
                <a:cs typeface="Arial" panose="020B0604020202020204" pitchFamily="34" charset="0"/>
              </a:rPr>
              <a:t>Nutr</a:t>
            </a:r>
            <a:r>
              <a:rPr lang="en-US" sz="1000" i="1" dirty="0">
                <a:latin typeface="Arial" panose="020B0604020202020204" pitchFamily="34" charset="0"/>
                <a:cs typeface="Arial" panose="020B0604020202020204" pitchFamily="34" charset="0"/>
              </a:rPr>
              <a:t>. 2008;27:5-15.</a:t>
            </a:r>
            <a:r>
              <a:rPr lang="en-US" sz="1000" b="1" i="1" dirty="0">
                <a:latin typeface="Arial" panose="020B0604020202020204" pitchFamily="34" charset="0"/>
                <a:cs typeface="Arial" panose="020B0604020202020204" pitchFamily="34" charset="0"/>
              </a:rPr>
              <a:t> 2.</a:t>
            </a:r>
            <a:r>
              <a:rPr lang="en-US" sz="1000" i="1" dirty="0">
                <a:latin typeface="Arial" panose="020B0604020202020204" pitchFamily="34" charset="0"/>
                <a:cs typeface="Arial" panose="020B0604020202020204" pitchFamily="34" charset="0"/>
              </a:rPr>
              <a:t>Vanderwee K. et al. </a:t>
            </a:r>
            <a:r>
              <a:rPr lang="en-US" sz="1000" i="1" dirty="0" err="1">
                <a:latin typeface="Arial" panose="020B0604020202020204" pitchFamily="34" charset="0"/>
                <a:cs typeface="Arial" panose="020B0604020202020204" pitchFamily="34" charset="0"/>
              </a:rPr>
              <a:t>Clin</a:t>
            </a:r>
            <a:r>
              <a:rPr lang="en-US" sz="1000" i="1" dirty="0">
                <a:latin typeface="Arial" panose="020B0604020202020204" pitchFamily="34" charset="0"/>
                <a:cs typeface="Arial" panose="020B0604020202020204" pitchFamily="34" charset="0"/>
              </a:rPr>
              <a:t> </a:t>
            </a:r>
            <a:r>
              <a:rPr lang="en-US" sz="1000" i="1" dirty="0" err="1">
                <a:latin typeface="Arial" panose="020B0604020202020204" pitchFamily="34" charset="0"/>
                <a:cs typeface="Arial" panose="020B0604020202020204" pitchFamily="34" charset="0"/>
              </a:rPr>
              <a:t>Nutr</a:t>
            </a:r>
            <a:r>
              <a:rPr lang="en-US" sz="1000" i="1" dirty="0">
                <a:latin typeface="Arial" panose="020B0604020202020204" pitchFamily="34" charset="0"/>
                <a:cs typeface="Arial" panose="020B0604020202020204" pitchFamily="34" charset="0"/>
              </a:rPr>
              <a:t>. 2010;29:469-476. </a:t>
            </a:r>
            <a:r>
              <a:rPr lang="en-US" sz="1000" b="1" i="1" dirty="0">
                <a:latin typeface="Arial" panose="020B0604020202020204" pitchFamily="34" charset="0"/>
                <a:cs typeface="Arial" panose="020B0604020202020204" pitchFamily="34" charset="0"/>
              </a:rPr>
              <a:t>3. </a:t>
            </a:r>
            <a:r>
              <a:rPr lang="en-US" sz="1000" i="1" dirty="0">
                <a:latin typeface="Arial" panose="020B0604020202020204" pitchFamily="34" charset="0"/>
                <a:cs typeface="Arial" panose="020B0604020202020204" pitchFamily="34" charset="0"/>
              </a:rPr>
              <a:t>Kaiser MJ, et al. J Am </a:t>
            </a:r>
            <a:r>
              <a:rPr lang="en-US" sz="1000" i="1" dirty="0" err="1">
                <a:latin typeface="Arial" panose="020B0604020202020204" pitchFamily="34" charset="0"/>
                <a:cs typeface="Arial" panose="020B0604020202020204" pitchFamily="34" charset="0"/>
              </a:rPr>
              <a:t>Geriatr</a:t>
            </a:r>
            <a:r>
              <a:rPr lang="en-US" sz="1000" i="1" dirty="0">
                <a:latin typeface="Arial" panose="020B0604020202020204" pitchFamily="34" charset="0"/>
                <a:cs typeface="Arial" panose="020B0604020202020204" pitchFamily="34" charset="0"/>
              </a:rPr>
              <a:t> Soc. </a:t>
            </a:r>
            <a:r>
              <a:rPr lang="es-CO" sz="1000" i="1" dirty="0">
                <a:latin typeface="Arial" panose="020B0604020202020204" pitchFamily="34" charset="0"/>
                <a:cs typeface="Arial" panose="020B0604020202020204" pitchFamily="34" charset="0"/>
              </a:rPr>
              <a:t>2010;58:1734-1738.</a:t>
            </a:r>
            <a:r>
              <a:rPr lang="es-CO" sz="1000" b="1" i="1" dirty="0">
                <a:latin typeface="Arial" panose="020B0604020202020204" pitchFamily="34" charset="0"/>
                <a:cs typeface="Arial" panose="020B0604020202020204" pitchFamily="34" charset="0"/>
              </a:rPr>
              <a:t> 4</a:t>
            </a:r>
            <a:r>
              <a:rPr lang="es-CO" sz="1000" i="1" dirty="0">
                <a:latin typeface="Arial" panose="020B0604020202020204" pitchFamily="34" charset="0"/>
                <a:cs typeface="Arial" panose="020B0604020202020204" pitchFamily="34" charset="0"/>
              </a:rPr>
              <a:t>·Meijers JM. Br J </a:t>
            </a:r>
            <a:r>
              <a:rPr lang="es-CO" sz="1000" i="1" dirty="0" err="1">
                <a:latin typeface="Arial" panose="020B0604020202020204" pitchFamily="34" charset="0"/>
                <a:cs typeface="Arial" panose="020B0604020202020204" pitchFamily="34" charset="0"/>
              </a:rPr>
              <a:t>Nutr</a:t>
            </a:r>
            <a:r>
              <a:rPr lang="es-CO" sz="1000" i="1" dirty="0">
                <a:latin typeface="Arial" panose="020B0604020202020204" pitchFamily="34" charset="0"/>
                <a:cs typeface="Arial" panose="020B0604020202020204" pitchFamily="34" charset="0"/>
              </a:rPr>
              <a:t>. 2009;101:417-423.</a:t>
            </a:r>
            <a:r>
              <a:rPr lang="es-CO" sz="1000" b="1" i="1" dirty="0">
                <a:latin typeface="Arial" panose="020B0604020202020204" pitchFamily="34" charset="0"/>
                <a:cs typeface="Arial" panose="020B0604020202020204" pitchFamily="34" charset="0"/>
              </a:rPr>
              <a:t> </a:t>
            </a:r>
            <a:r>
              <a:rPr lang="en-US" sz="1000" b="1" i="1" dirty="0">
                <a:latin typeface="Arial" panose="020B0604020202020204" pitchFamily="34" charset="0"/>
                <a:cs typeface="Arial" panose="020B0604020202020204" pitchFamily="34" charset="0"/>
              </a:rPr>
              <a:t>5· </a:t>
            </a:r>
            <a:r>
              <a:rPr lang="en-US" sz="1000" i="1" dirty="0">
                <a:latin typeface="Arial" panose="020B0604020202020204" pitchFamily="34" charset="0"/>
                <a:cs typeface="Arial" panose="020B0604020202020204" pitchFamily="34" charset="0"/>
              </a:rPr>
              <a:t>Barreto J. Nutrition. 2005;21:487-497.</a:t>
            </a:r>
            <a:r>
              <a:rPr lang="en-US" sz="1000" b="1" i="1" dirty="0">
                <a:latin typeface="Arial" panose="020B0604020202020204" pitchFamily="34" charset="0"/>
                <a:cs typeface="Arial" panose="020B0604020202020204" pitchFamily="34" charset="0"/>
              </a:rPr>
              <a:t> 6</a:t>
            </a:r>
            <a:r>
              <a:rPr lang="en-US" sz="1000" i="1" dirty="0">
                <a:latin typeface="Arial" panose="020B0604020202020204" pitchFamily="34" charset="0"/>
                <a:cs typeface="Arial" panose="020B0604020202020204" pitchFamily="34" charset="0"/>
              </a:rPr>
              <a:t>. </a:t>
            </a:r>
            <a:r>
              <a:rPr lang="en-US" sz="1000" i="1" dirty="0" err="1">
                <a:latin typeface="Arial" panose="020B0604020202020204" pitchFamily="34" charset="0"/>
                <a:cs typeface="Arial" panose="020B0604020202020204" pitchFamily="34" charset="0"/>
              </a:rPr>
              <a:t>Waitzberg</a:t>
            </a:r>
            <a:r>
              <a:rPr lang="en-US" sz="1000" i="1" dirty="0">
                <a:latin typeface="Arial" panose="020B0604020202020204" pitchFamily="34" charset="0"/>
                <a:cs typeface="Arial" panose="020B0604020202020204" pitchFamily="34" charset="0"/>
              </a:rPr>
              <a:t> DL. Nutrition. 2001;17:573-580.</a:t>
            </a:r>
            <a:r>
              <a:rPr lang="en-US" sz="1000" b="1" i="1" dirty="0">
                <a:latin typeface="Arial" panose="020B0604020202020204" pitchFamily="34" charset="0"/>
                <a:cs typeface="Arial" panose="020B0604020202020204" pitchFamily="34" charset="0"/>
              </a:rPr>
              <a:t> 7</a:t>
            </a:r>
            <a:r>
              <a:rPr lang="en-US" sz="1000" i="1" dirty="0">
                <a:latin typeface="Arial" panose="020B0604020202020204" pitchFamily="34" charset="0"/>
                <a:cs typeface="Arial" panose="020B0604020202020204" pitchFamily="34" charset="0"/>
              </a:rPr>
              <a:t>. Charlton </a:t>
            </a:r>
            <a:r>
              <a:rPr lang="en-US" sz="1000" i="1" dirty="0" err="1">
                <a:latin typeface="Arial" panose="020B0604020202020204" pitchFamily="34" charset="0"/>
                <a:cs typeface="Arial" panose="020B0604020202020204" pitchFamily="34" charset="0"/>
              </a:rPr>
              <a:t>Nutr</a:t>
            </a:r>
            <a:r>
              <a:rPr lang="en-US" sz="1000" i="1" dirty="0">
                <a:latin typeface="Arial" panose="020B0604020202020204" pitchFamily="34" charset="0"/>
                <a:cs typeface="Arial" panose="020B0604020202020204" pitchFamily="34" charset="0"/>
              </a:rPr>
              <a:t>  Health Aging. </a:t>
            </a:r>
            <a:r>
              <a:rPr lang="es-CO" sz="1000" i="1" dirty="0">
                <a:latin typeface="Arial" panose="020B0604020202020204" pitchFamily="34" charset="0"/>
                <a:cs typeface="Arial" panose="020B0604020202020204" pitchFamily="34" charset="0"/>
              </a:rPr>
              <a:t>2010;14:622-628.</a:t>
            </a:r>
            <a:r>
              <a:rPr lang="es-CO" sz="1000" b="1" i="1" dirty="0">
                <a:latin typeface="Arial" panose="020B0604020202020204" pitchFamily="34" charset="0"/>
                <a:cs typeface="Arial" panose="020B0604020202020204" pitchFamily="34" charset="0"/>
              </a:rPr>
              <a:t> 8</a:t>
            </a:r>
            <a:r>
              <a:rPr lang="es-CO" sz="1000" i="1" dirty="0">
                <a:latin typeface="Arial" panose="020B0604020202020204" pitchFamily="34" charset="0"/>
                <a:cs typeface="Arial" panose="020B0604020202020204" pitchFamily="34" charset="0"/>
              </a:rPr>
              <a:t>. </a:t>
            </a:r>
            <a:r>
              <a:rPr lang="es-CO" sz="1000" i="1" dirty="0" err="1">
                <a:latin typeface="Arial" panose="020B0604020202020204" pitchFamily="34" charset="0"/>
                <a:cs typeface="Arial" panose="020B0604020202020204" pitchFamily="34" charset="0"/>
              </a:rPr>
              <a:t>Agarwal</a:t>
            </a:r>
            <a:r>
              <a:rPr lang="es-CO" sz="1000" i="1" dirty="0">
                <a:latin typeface="Arial" panose="020B0604020202020204" pitchFamily="34" charset="0"/>
                <a:cs typeface="Arial" panose="020B0604020202020204" pitchFamily="34" charset="0"/>
              </a:rPr>
              <a:t> </a:t>
            </a:r>
            <a:r>
              <a:rPr lang="es-CO" sz="1000" i="1" dirty="0" err="1">
                <a:latin typeface="Arial" panose="020B0604020202020204" pitchFamily="34" charset="0"/>
                <a:cs typeface="Arial" panose="020B0604020202020204" pitchFamily="34" charset="0"/>
              </a:rPr>
              <a:t>E.Clin</a:t>
            </a:r>
            <a:r>
              <a:rPr lang="es-CO" sz="1000" i="1" dirty="0">
                <a:latin typeface="Arial" panose="020B0604020202020204" pitchFamily="34" charset="0"/>
                <a:cs typeface="Arial" panose="020B0604020202020204" pitchFamily="34" charset="0"/>
              </a:rPr>
              <a:t> </a:t>
            </a:r>
            <a:r>
              <a:rPr lang="es-CO" sz="1000" i="1" dirty="0" err="1">
                <a:latin typeface="Arial" panose="020B0604020202020204" pitchFamily="34" charset="0"/>
                <a:cs typeface="Arial" panose="020B0604020202020204" pitchFamily="34" charset="0"/>
              </a:rPr>
              <a:t>Nutr</a:t>
            </a:r>
            <a:r>
              <a:rPr lang="es-CO" sz="1000" i="1" dirty="0">
                <a:latin typeface="Arial" panose="020B0604020202020204" pitchFamily="34" charset="0"/>
                <a:cs typeface="Arial" panose="020B0604020202020204" pitchFamily="34" charset="0"/>
              </a:rPr>
              <a:t>. 2012;31:41-47</a:t>
            </a:r>
            <a:r>
              <a:rPr lang="es-CO" sz="1000" b="1" i="1" dirty="0">
                <a:latin typeface="Arial" panose="020B0604020202020204" pitchFamily="34" charset="0"/>
                <a:cs typeface="Arial" panose="020B0604020202020204" pitchFamily="34" charset="0"/>
              </a:rPr>
              <a:t>. 9· </a:t>
            </a:r>
            <a:r>
              <a:rPr lang="es-CO" sz="1000" i="1" dirty="0">
                <a:latin typeface="Arial" panose="020B0604020202020204" pitchFamily="34" charset="0"/>
                <a:cs typeface="Arial" panose="020B0604020202020204" pitchFamily="34" charset="0"/>
              </a:rPr>
              <a:t>Liang X Asia </a:t>
            </a:r>
            <a:r>
              <a:rPr lang="es-CO" sz="1000" i="1" dirty="0" err="1">
                <a:latin typeface="Arial" panose="020B0604020202020204" pitchFamily="34" charset="0"/>
                <a:cs typeface="Arial" panose="020B0604020202020204" pitchFamily="34" charset="0"/>
              </a:rPr>
              <a:t>Pac</a:t>
            </a:r>
            <a:r>
              <a:rPr lang="es-CO" sz="1000" i="1" dirty="0">
                <a:latin typeface="Arial" panose="020B0604020202020204" pitchFamily="34" charset="0"/>
                <a:cs typeface="Arial" panose="020B0604020202020204" pitchFamily="34" charset="0"/>
              </a:rPr>
              <a:t> J </a:t>
            </a:r>
            <a:r>
              <a:rPr lang="es-CO" sz="1000" i="1" dirty="0" err="1">
                <a:latin typeface="Arial" panose="020B0604020202020204" pitchFamily="34" charset="0"/>
                <a:cs typeface="Arial" panose="020B0604020202020204" pitchFamily="34" charset="0"/>
              </a:rPr>
              <a:t>Clin</a:t>
            </a:r>
            <a:r>
              <a:rPr lang="es-CO" sz="1000" i="1" dirty="0">
                <a:latin typeface="Arial" panose="020B0604020202020204" pitchFamily="34" charset="0"/>
                <a:cs typeface="Arial" panose="020B0604020202020204" pitchFamily="34" charset="0"/>
              </a:rPr>
              <a:t> </a:t>
            </a:r>
            <a:r>
              <a:rPr lang="es-CO" sz="1000" i="1" dirty="0" err="1">
                <a:latin typeface="Arial" panose="020B0604020202020204" pitchFamily="34" charset="0"/>
                <a:cs typeface="Arial" panose="020B0604020202020204" pitchFamily="34" charset="0"/>
              </a:rPr>
              <a:t>Nutr</a:t>
            </a:r>
            <a:r>
              <a:rPr lang="es-CO" sz="1000" i="1" dirty="0">
                <a:latin typeface="Arial" panose="020B0604020202020204" pitchFamily="34" charset="0"/>
                <a:cs typeface="Arial" panose="020B0604020202020204" pitchFamily="34" charset="0"/>
              </a:rPr>
              <a:t>. 2009;18:54-62.</a:t>
            </a:r>
            <a:r>
              <a:rPr lang="es-CO" sz="1000" b="1" i="1" dirty="0">
                <a:latin typeface="Arial" panose="020B0604020202020204" pitchFamily="34" charset="0"/>
                <a:cs typeface="Arial" panose="020B0604020202020204" pitchFamily="34" charset="0"/>
              </a:rPr>
              <a:t> 10 </a:t>
            </a:r>
            <a:r>
              <a:rPr lang="es-CO" sz="1000" i="1" dirty="0">
                <a:latin typeface="Arial" panose="020B0604020202020204" pitchFamily="34" charset="0"/>
                <a:cs typeface="Arial" panose="020B0604020202020204" pitchFamily="34" charset="0"/>
              </a:rPr>
              <a:t>Zhang L. Asia </a:t>
            </a:r>
            <a:r>
              <a:rPr lang="es-CO" sz="1000" i="1" dirty="0" err="1">
                <a:latin typeface="Arial" panose="020B0604020202020204" pitchFamily="34" charset="0"/>
                <a:cs typeface="Arial" panose="020B0604020202020204" pitchFamily="34" charset="0"/>
              </a:rPr>
              <a:t>Pac</a:t>
            </a:r>
            <a:r>
              <a:rPr lang="es-CO" sz="1000" i="1" dirty="0">
                <a:latin typeface="Arial" panose="020B0604020202020204" pitchFamily="34" charset="0"/>
                <a:cs typeface="Arial" panose="020B0604020202020204" pitchFamily="34" charset="0"/>
              </a:rPr>
              <a:t> J Clin </a:t>
            </a:r>
            <a:r>
              <a:rPr lang="es-CO" sz="1000" i="1" dirty="0" err="1">
                <a:latin typeface="Arial" panose="020B0604020202020204" pitchFamily="34" charset="0"/>
                <a:cs typeface="Arial" panose="020B0604020202020204" pitchFamily="34" charset="0"/>
              </a:rPr>
              <a:t>Nutr</a:t>
            </a:r>
            <a:r>
              <a:rPr lang="es-CO" sz="1000" i="1" dirty="0">
                <a:latin typeface="Arial" panose="020B0604020202020204" pitchFamily="34" charset="0"/>
                <a:cs typeface="Arial" panose="020B0604020202020204" pitchFamily="34" charset="0"/>
              </a:rPr>
              <a:t>. 2013;22:206-213</a:t>
            </a:r>
            <a:r>
              <a:rPr lang="en-US" sz="1200"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143988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365991E-94D9-4C13-BB20-E6C30EB6EB1F}"/>
              </a:ext>
            </a:extLst>
          </p:cNvPr>
          <p:cNvPicPr>
            <a:picLocks noChangeAspect="1"/>
          </p:cNvPicPr>
          <p:nvPr/>
        </p:nvPicPr>
        <p:blipFill>
          <a:blip r:embed="rId3"/>
          <a:stretch>
            <a:fillRect/>
          </a:stretch>
        </p:blipFill>
        <p:spPr>
          <a:xfrm>
            <a:off x="1168675" y="1436482"/>
            <a:ext cx="4572000" cy="5000625"/>
          </a:xfrm>
          <a:prstGeom prst="rect">
            <a:avLst/>
          </a:prstGeom>
        </p:spPr>
      </p:pic>
      <p:sp>
        <p:nvSpPr>
          <p:cNvPr id="6" name="TextBox 5"/>
          <p:cNvSpPr txBox="1"/>
          <p:nvPr/>
        </p:nvSpPr>
        <p:spPr>
          <a:xfrm>
            <a:off x="238078" y="4690901"/>
            <a:ext cx="2563737" cy="1569660"/>
          </a:xfrm>
          <a:prstGeom prst="rect">
            <a:avLst/>
          </a:prstGeom>
          <a:solidFill>
            <a:srgbClr val="7030A0"/>
          </a:solidFill>
          <a:ln cap="rnd">
            <a:gradFill>
              <a:gsLst>
                <a:gs pos="35000">
                  <a:schemeClr val="accent1">
                    <a:lumMod val="5000"/>
                    <a:lumOff val="95000"/>
                  </a:schemeClr>
                </a:gs>
                <a:gs pos="62000">
                  <a:schemeClr val="accent1">
                    <a:lumMod val="45000"/>
                    <a:lumOff val="55000"/>
                    <a:alpha val="77000"/>
                  </a:schemeClr>
                </a:gs>
                <a:gs pos="88000">
                  <a:schemeClr val="accent1">
                    <a:lumMod val="45000"/>
                    <a:lumOff val="55000"/>
                  </a:schemeClr>
                </a:gs>
                <a:gs pos="100000">
                  <a:schemeClr val="accent1">
                    <a:lumMod val="30000"/>
                    <a:lumOff val="70000"/>
                  </a:schemeClr>
                </a:gs>
              </a:gsLst>
              <a:lin ang="5400000" scaled="1"/>
            </a:gradFill>
            <a:bevel/>
          </a:ln>
          <a:effectLst>
            <a:softEdge rad="63500"/>
          </a:effectLst>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66</a:t>
            </a:r>
            <a:r>
              <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400" dirty="0" err="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Estudios</a:t>
            </a:r>
            <a:r>
              <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r>
              <a:rPr lang="en-US" sz="2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29,474</a:t>
            </a:r>
            <a:r>
              <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400" dirty="0" err="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Pacientes</a:t>
            </a:r>
            <a:endPar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en-US" sz="2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12</a:t>
            </a:r>
            <a:r>
              <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400" dirty="0" err="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Países</a:t>
            </a:r>
            <a:endPar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en-US" sz="2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1995</a:t>
            </a:r>
            <a:r>
              <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 </a:t>
            </a:r>
            <a:r>
              <a:rPr lang="en-US" sz="2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2014</a:t>
            </a:r>
            <a:endParaRPr lang="en-US" sz="2400" b="1" baseline="300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 name="TextBox 6"/>
          <p:cNvSpPr txBox="1"/>
          <p:nvPr/>
        </p:nvSpPr>
        <p:spPr>
          <a:xfrm>
            <a:off x="4925843" y="4290791"/>
            <a:ext cx="838200" cy="400110"/>
          </a:xfrm>
          <a:prstGeom prst="rect">
            <a:avLst/>
          </a:prstGeom>
          <a:noFill/>
        </p:spPr>
        <p:txBody>
          <a:bodyPr wrap="square" rtlCol="0">
            <a:spAutoFit/>
          </a:bodyPr>
          <a:lstStyle/>
          <a:p>
            <a:r>
              <a:rPr lang="en-US" sz="2000" b="1" dirty="0">
                <a:solidFill>
                  <a:srgbClr val="FF0000"/>
                </a:solidFill>
                <a:effectLst>
                  <a:outerShdw blurRad="38100" dist="38100" dir="2700000" algn="tl">
                    <a:srgbClr val="000000">
                      <a:alpha val="43137"/>
                    </a:srgbClr>
                  </a:outerShdw>
                </a:effectLst>
              </a:rPr>
              <a:t>48.1%</a:t>
            </a:r>
            <a:endParaRPr lang="en-US" sz="2000" b="1" baseline="30000" dirty="0">
              <a:solidFill>
                <a:srgbClr val="FF0000"/>
              </a:solidFill>
              <a:effectLst>
                <a:outerShdw blurRad="38100" dist="38100" dir="2700000" algn="tl">
                  <a:srgbClr val="000000">
                    <a:alpha val="43137"/>
                  </a:srgbClr>
                </a:outerShdw>
              </a:effectLst>
            </a:endParaRPr>
          </a:p>
        </p:txBody>
      </p:sp>
      <p:sp>
        <p:nvSpPr>
          <p:cNvPr id="8" name="TextBox 7"/>
          <p:cNvSpPr txBox="1"/>
          <p:nvPr/>
        </p:nvSpPr>
        <p:spPr>
          <a:xfrm>
            <a:off x="2115873" y="2397096"/>
            <a:ext cx="914400" cy="400110"/>
          </a:xfrm>
          <a:prstGeom prst="rect">
            <a:avLst/>
          </a:prstGeom>
          <a:noFill/>
        </p:spPr>
        <p:txBody>
          <a:bodyPr wrap="square" rtlCol="0">
            <a:spAutoFit/>
          </a:bodyPr>
          <a:lstStyle/>
          <a:p>
            <a:r>
              <a:rPr lang="en-US" sz="2000" b="1" dirty="0">
                <a:solidFill>
                  <a:srgbClr val="FF0000"/>
                </a:solidFill>
                <a:effectLst>
                  <a:outerShdw blurRad="38100" dist="38100" dir="2700000" algn="tl">
                    <a:srgbClr val="000000">
                      <a:alpha val="43137"/>
                    </a:srgbClr>
                  </a:outerShdw>
                </a:effectLst>
              </a:rPr>
              <a:t>53.6%</a:t>
            </a:r>
            <a:endParaRPr lang="en-US" sz="2000" b="1" baseline="30000" dirty="0">
              <a:solidFill>
                <a:srgbClr val="FF0000"/>
              </a:solidFill>
              <a:effectLst>
                <a:outerShdw blurRad="38100" dist="38100" dir="2700000" algn="tl">
                  <a:srgbClr val="000000">
                    <a:alpha val="43137"/>
                  </a:srgbClr>
                </a:outerShdw>
              </a:effectLst>
            </a:endParaRPr>
          </a:p>
        </p:txBody>
      </p:sp>
      <p:sp>
        <p:nvSpPr>
          <p:cNvPr id="9" name="TextBox 8"/>
          <p:cNvSpPr txBox="1"/>
          <p:nvPr/>
        </p:nvSpPr>
        <p:spPr>
          <a:xfrm>
            <a:off x="3501496" y="4102341"/>
            <a:ext cx="976001" cy="400110"/>
          </a:xfrm>
          <a:prstGeom prst="rect">
            <a:avLst/>
          </a:prstGeom>
          <a:noFill/>
        </p:spPr>
        <p:txBody>
          <a:bodyPr wrap="square" rtlCol="0">
            <a:spAutoFit/>
          </a:bodyPr>
          <a:lstStyle/>
          <a:p>
            <a:r>
              <a:rPr lang="en-US" sz="2000" b="1" dirty="0">
                <a:solidFill>
                  <a:srgbClr val="FF0000"/>
                </a:solidFill>
                <a:effectLst>
                  <a:outerShdw blurRad="38100" dist="38100" dir="2700000" algn="tl">
                    <a:srgbClr val="000000">
                      <a:alpha val="43137"/>
                    </a:srgbClr>
                  </a:outerShdw>
                </a:effectLst>
              </a:rPr>
              <a:t>46.9%</a:t>
            </a:r>
            <a:endParaRPr lang="en-US" sz="2000" b="1" baseline="30000" dirty="0">
              <a:solidFill>
                <a:srgbClr val="FF0000"/>
              </a:solidFill>
              <a:effectLst>
                <a:outerShdw blurRad="38100" dist="38100" dir="2700000" algn="tl">
                  <a:srgbClr val="000000">
                    <a:alpha val="43137"/>
                  </a:srgbClr>
                </a:outerShdw>
              </a:effectLst>
            </a:endParaRPr>
          </a:p>
        </p:txBody>
      </p:sp>
      <p:sp>
        <p:nvSpPr>
          <p:cNvPr id="11" name="TextBox 10"/>
          <p:cNvSpPr txBox="1"/>
          <p:nvPr/>
        </p:nvSpPr>
        <p:spPr>
          <a:xfrm>
            <a:off x="3069651" y="3680669"/>
            <a:ext cx="941923" cy="400110"/>
          </a:xfrm>
          <a:prstGeom prst="rect">
            <a:avLst/>
          </a:prstGeom>
          <a:noFill/>
        </p:spPr>
        <p:txBody>
          <a:bodyPr wrap="square" rtlCol="0">
            <a:spAutoFit/>
          </a:bodyPr>
          <a:lstStyle/>
          <a:p>
            <a:r>
              <a:rPr lang="en-US" sz="2000" b="1" dirty="0">
                <a:solidFill>
                  <a:srgbClr val="FF0000"/>
                </a:solidFill>
                <a:effectLst>
                  <a:outerShdw blurRad="38100" dist="38100" dir="2700000" algn="tl">
                    <a:srgbClr val="000000">
                      <a:alpha val="43137"/>
                    </a:srgbClr>
                  </a:outerShdw>
                </a:effectLst>
              </a:rPr>
              <a:t>37.1%</a:t>
            </a:r>
            <a:endParaRPr lang="en-US" sz="2000" b="1" baseline="30000" dirty="0">
              <a:solidFill>
                <a:srgbClr val="FF0000"/>
              </a:solidFill>
              <a:effectLst>
                <a:outerShdw blurRad="38100" dist="38100" dir="2700000" algn="tl">
                  <a:srgbClr val="000000">
                    <a:alpha val="43137"/>
                  </a:srgbClr>
                </a:outerShdw>
              </a:effectLst>
            </a:endParaRPr>
          </a:p>
        </p:txBody>
      </p:sp>
      <p:sp>
        <p:nvSpPr>
          <p:cNvPr id="13" name="Rectangle 12"/>
          <p:cNvSpPr/>
          <p:nvPr/>
        </p:nvSpPr>
        <p:spPr>
          <a:xfrm>
            <a:off x="6573288" y="1486185"/>
            <a:ext cx="4050769" cy="2031325"/>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US" dirty="0" err="1">
                <a:solidFill>
                  <a:srgbClr val="7030A0"/>
                </a:solidFill>
                <a:latin typeface="Arial" panose="020B0604020202020204" pitchFamily="34" charset="0"/>
                <a:cs typeface="Arial" panose="020B0604020202020204" pitchFamily="34" charset="0"/>
              </a:rPr>
              <a:t>Población</a:t>
            </a:r>
            <a:r>
              <a:rPr lang="en-US" dirty="0">
                <a:solidFill>
                  <a:srgbClr val="7030A0"/>
                </a:solidFill>
                <a:latin typeface="Arial" panose="020B0604020202020204" pitchFamily="34" charset="0"/>
                <a:cs typeface="Arial" panose="020B0604020202020204" pitchFamily="34" charset="0"/>
              </a:rPr>
              <a:t> </a:t>
            </a:r>
            <a:r>
              <a:rPr lang="en-US" dirty="0" err="1">
                <a:solidFill>
                  <a:srgbClr val="7030A0"/>
                </a:solidFill>
                <a:latin typeface="Arial" panose="020B0604020202020204" pitchFamily="34" charset="0"/>
                <a:cs typeface="Arial" panose="020B0604020202020204" pitchFamily="34" charset="0"/>
              </a:rPr>
              <a:t>hospitalaria</a:t>
            </a:r>
            <a:r>
              <a:rPr lang="en-US" dirty="0">
                <a:solidFill>
                  <a:srgbClr val="7030A0"/>
                </a:solidFill>
                <a:latin typeface="Arial" panose="020B0604020202020204" pitchFamily="34" charset="0"/>
                <a:cs typeface="Arial" panose="020B0604020202020204" pitchFamily="34" charset="0"/>
              </a:rPr>
              <a:t> general: </a:t>
            </a:r>
          </a:p>
          <a:p>
            <a:r>
              <a:rPr lang="en-US" dirty="0">
                <a:latin typeface="Arial" panose="020B0604020202020204" pitchFamily="34" charset="0"/>
                <a:cs typeface="Arial" panose="020B0604020202020204" pitchFamily="34" charset="0"/>
              </a:rPr>
              <a:t>        </a:t>
            </a:r>
          </a:p>
          <a:p>
            <a:pPr algn="ctr"/>
            <a:r>
              <a:rPr lang="en-US" dirty="0">
                <a:latin typeface="Arial" panose="020B0604020202020204" pitchFamily="34" charset="0"/>
                <a:cs typeface="Arial" panose="020B0604020202020204" pitchFamily="34" charset="0"/>
              </a:rPr>
              <a:t>40 – 70% (n=20881)</a:t>
            </a:r>
          </a:p>
          <a:p>
            <a:endParaRPr lang="en-US" dirty="0">
              <a:latin typeface="Arial" panose="020B0604020202020204" pitchFamily="34" charset="0"/>
              <a:cs typeface="Arial" panose="020B0604020202020204" pitchFamily="34" charset="0"/>
            </a:endParaRPr>
          </a:p>
          <a:p>
            <a:r>
              <a:rPr lang="en-US" dirty="0" err="1">
                <a:solidFill>
                  <a:srgbClr val="7030A0"/>
                </a:solidFill>
                <a:latin typeface="Arial" panose="020B0604020202020204" pitchFamily="34" charset="0"/>
                <a:cs typeface="Arial" panose="020B0604020202020204" pitchFamily="34" charset="0"/>
              </a:rPr>
              <a:t>Cirugía</a:t>
            </a:r>
            <a:r>
              <a:rPr lang="en-US" dirty="0">
                <a:solidFill>
                  <a:srgbClr val="7030A0"/>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55 – 66% (n=5450)</a:t>
            </a:r>
          </a:p>
          <a:p>
            <a:r>
              <a:rPr lang="en-US" dirty="0">
                <a:solidFill>
                  <a:srgbClr val="7030A0"/>
                </a:solidFill>
                <a:latin typeface="Arial" panose="020B0604020202020204" pitchFamily="34" charset="0"/>
                <a:cs typeface="Arial" panose="020B0604020202020204" pitchFamily="34" charset="0"/>
              </a:rPr>
              <a:t>U.C.I.: 		</a:t>
            </a:r>
            <a:r>
              <a:rPr lang="en-US" dirty="0">
                <a:latin typeface="Arial" panose="020B0604020202020204" pitchFamily="34" charset="0"/>
                <a:cs typeface="Arial" panose="020B0604020202020204" pitchFamily="34" charset="0"/>
              </a:rPr>
              <a:t>54% (n=185)</a:t>
            </a:r>
          </a:p>
          <a:p>
            <a:r>
              <a:rPr lang="en-US" dirty="0" err="1">
                <a:solidFill>
                  <a:srgbClr val="7030A0"/>
                </a:solidFill>
                <a:latin typeface="Arial" panose="020B0604020202020204" pitchFamily="34" charset="0"/>
                <a:cs typeface="Arial" panose="020B0604020202020204" pitchFamily="34" charset="0"/>
              </a:rPr>
              <a:t>Geriatría</a:t>
            </a:r>
            <a:r>
              <a:rPr lang="en-US" dirty="0">
                <a:solidFill>
                  <a:srgbClr val="7030A0"/>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38.5-71% (n=1669)</a:t>
            </a:r>
          </a:p>
        </p:txBody>
      </p:sp>
      <p:sp>
        <p:nvSpPr>
          <p:cNvPr id="14" name="Rectangle 13"/>
          <p:cNvSpPr/>
          <p:nvPr/>
        </p:nvSpPr>
        <p:spPr>
          <a:xfrm>
            <a:off x="1420040" y="380290"/>
            <a:ext cx="9204017" cy="830997"/>
          </a:xfrm>
          <a:prstGeom prst="rect">
            <a:avLst/>
          </a:prstGeom>
        </p:spPr>
        <p:txBody>
          <a:bodyPr wrap="square">
            <a:spAutoFit/>
          </a:bodyPr>
          <a:lstStyle/>
          <a:p>
            <a:pPr algn="ctr"/>
            <a:r>
              <a:rPr lang="en-US" altLang="zh-TW" sz="2400" b="1" dirty="0" err="1">
                <a:solidFill>
                  <a:srgbClr val="7030A0"/>
                </a:solidFill>
                <a:latin typeface="Arial" panose="020B0604020202020204" pitchFamily="34" charset="0"/>
                <a:cs typeface="Arial" panose="020B0604020202020204" pitchFamily="34" charset="0"/>
              </a:rPr>
              <a:t>Desnutrición</a:t>
            </a:r>
            <a:r>
              <a:rPr lang="en-US" altLang="zh-TW" sz="2400" b="1" dirty="0">
                <a:solidFill>
                  <a:srgbClr val="7030A0"/>
                </a:solidFill>
                <a:latin typeface="Arial" panose="020B0604020202020204" pitchFamily="34" charset="0"/>
                <a:cs typeface="Arial" panose="020B0604020202020204" pitchFamily="34" charset="0"/>
              </a:rPr>
              <a:t> </a:t>
            </a:r>
            <a:r>
              <a:rPr lang="en-US" altLang="zh-TW" sz="2400" b="1" dirty="0" err="1">
                <a:solidFill>
                  <a:srgbClr val="7030A0"/>
                </a:solidFill>
                <a:latin typeface="Arial" panose="020B0604020202020204" pitchFamily="34" charset="0"/>
                <a:cs typeface="Arial" panose="020B0604020202020204" pitchFamily="34" charset="0"/>
              </a:rPr>
              <a:t>hospitalaria</a:t>
            </a:r>
            <a:r>
              <a:rPr lang="en-US" altLang="zh-TW" sz="2400" b="1" dirty="0">
                <a:solidFill>
                  <a:srgbClr val="7030A0"/>
                </a:solidFill>
                <a:latin typeface="Arial" panose="020B0604020202020204" pitchFamily="34" charset="0"/>
                <a:cs typeface="Arial" panose="020B0604020202020204" pitchFamily="34" charset="0"/>
              </a:rPr>
              <a:t> </a:t>
            </a:r>
            <a:r>
              <a:rPr lang="en-US" altLang="zh-TW" sz="2400" b="1" dirty="0" err="1">
                <a:solidFill>
                  <a:srgbClr val="7030A0"/>
                </a:solidFill>
                <a:latin typeface="Arial" panose="020B0604020202020204" pitchFamily="34" charset="0"/>
                <a:cs typeface="Arial" panose="020B0604020202020204" pitchFamily="34" charset="0"/>
              </a:rPr>
              <a:t>en</a:t>
            </a:r>
            <a:r>
              <a:rPr lang="en-US" altLang="zh-TW" sz="2400" b="1" dirty="0">
                <a:solidFill>
                  <a:srgbClr val="7030A0"/>
                </a:solidFill>
                <a:latin typeface="Arial" panose="020B0604020202020204" pitchFamily="34" charset="0"/>
                <a:cs typeface="Arial" panose="020B0604020202020204" pitchFamily="34" charset="0"/>
              </a:rPr>
              <a:t> </a:t>
            </a:r>
            <a:r>
              <a:rPr lang="en-US" altLang="zh-TW" sz="2400" b="1" dirty="0" err="1">
                <a:solidFill>
                  <a:srgbClr val="7030A0"/>
                </a:solidFill>
                <a:latin typeface="Arial" panose="020B0604020202020204" pitchFamily="34" charset="0"/>
                <a:cs typeface="Arial" panose="020B0604020202020204" pitchFamily="34" charset="0"/>
              </a:rPr>
              <a:t>latino</a:t>
            </a:r>
            <a:r>
              <a:rPr lang="en-US" altLang="zh-TW" sz="2400" b="1" dirty="0">
                <a:solidFill>
                  <a:srgbClr val="7030A0"/>
                </a:solidFill>
                <a:latin typeface="Arial" panose="020B0604020202020204" pitchFamily="34" charset="0"/>
                <a:cs typeface="Arial" panose="020B0604020202020204" pitchFamily="34" charset="0"/>
              </a:rPr>
              <a:t> </a:t>
            </a:r>
            <a:r>
              <a:rPr lang="en-US" altLang="zh-TW" sz="2400" b="1" dirty="0" err="1">
                <a:solidFill>
                  <a:srgbClr val="7030A0"/>
                </a:solidFill>
                <a:latin typeface="Arial" panose="020B0604020202020204" pitchFamily="34" charset="0"/>
                <a:cs typeface="Arial" panose="020B0604020202020204" pitchFamily="34" charset="0"/>
              </a:rPr>
              <a:t>américa</a:t>
            </a:r>
            <a:endParaRPr lang="en-US" altLang="zh-TW" sz="2400" b="1" dirty="0">
              <a:solidFill>
                <a:srgbClr val="7030A0"/>
              </a:solidFill>
              <a:latin typeface="Arial" panose="020B0604020202020204" pitchFamily="34" charset="0"/>
              <a:cs typeface="Arial" panose="020B0604020202020204" pitchFamily="34" charset="0"/>
            </a:endParaRPr>
          </a:p>
          <a:p>
            <a:pPr algn="ctr"/>
            <a:r>
              <a:rPr lang="en-US" altLang="zh-TW" sz="2400" dirty="0">
                <a:solidFill>
                  <a:srgbClr val="7030A0"/>
                </a:solidFill>
                <a:latin typeface="Arial" panose="020B0604020202020204" pitchFamily="34" charset="0"/>
                <a:cs typeface="Arial" panose="020B0604020202020204" pitchFamily="34" charset="0"/>
              </a:rPr>
              <a:t>–</a:t>
            </a:r>
            <a:r>
              <a:rPr lang="en-US" altLang="zh-TW" sz="2400" b="1" dirty="0">
                <a:solidFill>
                  <a:srgbClr val="7030A0"/>
                </a:solidFill>
                <a:latin typeface="Arial" panose="020B0604020202020204" pitchFamily="34" charset="0"/>
                <a:cs typeface="Arial" panose="020B0604020202020204" pitchFamily="34" charset="0"/>
              </a:rPr>
              <a:t> </a:t>
            </a:r>
            <a:r>
              <a:rPr lang="en-US" altLang="zh-TW" sz="2400" b="1" dirty="0" err="1">
                <a:solidFill>
                  <a:srgbClr val="7030A0"/>
                </a:solidFill>
                <a:latin typeface="Arial" panose="020B0604020202020204" pitchFamily="34" charset="0"/>
                <a:cs typeface="Arial" panose="020B0604020202020204" pitchFamily="34" charset="0"/>
              </a:rPr>
              <a:t>Revisión</a:t>
            </a:r>
            <a:r>
              <a:rPr lang="en-US" altLang="zh-TW" sz="2400" b="1" dirty="0">
                <a:solidFill>
                  <a:srgbClr val="7030A0"/>
                </a:solidFill>
                <a:latin typeface="Arial" panose="020B0604020202020204" pitchFamily="34" charset="0"/>
                <a:cs typeface="Arial" panose="020B0604020202020204" pitchFamily="34" charset="0"/>
              </a:rPr>
              <a:t> </a:t>
            </a:r>
            <a:r>
              <a:rPr lang="en-US" altLang="zh-TW" sz="2400" b="1" dirty="0" err="1">
                <a:solidFill>
                  <a:srgbClr val="7030A0"/>
                </a:solidFill>
                <a:latin typeface="Arial" panose="020B0604020202020204" pitchFamily="34" charset="0"/>
                <a:cs typeface="Arial" panose="020B0604020202020204" pitchFamily="34" charset="0"/>
              </a:rPr>
              <a:t>sistemática</a:t>
            </a:r>
            <a:r>
              <a:rPr lang="en-US" altLang="zh-TW" sz="2400" b="1" dirty="0">
                <a:solidFill>
                  <a:srgbClr val="7030A0"/>
                </a:solidFill>
                <a:latin typeface="Arial" panose="020B0604020202020204" pitchFamily="34" charset="0"/>
                <a:cs typeface="Arial" panose="020B0604020202020204" pitchFamily="34" charset="0"/>
              </a:rPr>
              <a:t> </a:t>
            </a:r>
            <a:r>
              <a:rPr lang="en-US" altLang="zh-TW" sz="2400" dirty="0">
                <a:solidFill>
                  <a:srgbClr val="7030A0"/>
                </a:solidFill>
                <a:latin typeface="Arial" panose="020B0604020202020204" pitchFamily="34" charset="0"/>
                <a:cs typeface="Arial" panose="020B0604020202020204" pitchFamily="34" charset="0"/>
              </a:rPr>
              <a:t>(2016)</a:t>
            </a:r>
          </a:p>
        </p:txBody>
      </p:sp>
      <p:sp>
        <p:nvSpPr>
          <p:cNvPr id="2" name="Rectángulo 1"/>
          <p:cNvSpPr/>
          <p:nvPr/>
        </p:nvSpPr>
        <p:spPr>
          <a:xfrm>
            <a:off x="6069991" y="6068410"/>
            <a:ext cx="5736217" cy="400110"/>
          </a:xfrm>
          <a:prstGeom prst="rect">
            <a:avLst/>
          </a:prstGeom>
          <a:noFill/>
          <a:ln>
            <a:noFill/>
          </a:ln>
        </p:spPr>
        <p:txBody>
          <a:bodyPr wrap="square">
            <a:spAutoFit/>
          </a:bodyPr>
          <a:lstStyle/>
          <a:p>
            <a:r>
              <a:rPr lang="es-CO" sz="1000" i="1" dirty="0">
                <a:latin typeface="Arial" panose="020B0604020202020204" pitchFamily="34" charset="0"/>
                <a:cs typeface="Arial" panose="020B0604020202020204" pitchFamily="34" charset="0"/>
              </a:rPr>
              <a:t>Correia MI y col . Hospital </a:t>
            </a:r>
            <a:r>
              <a:rPr lang="es-CO" sz="1000" i="1" dirty="0" err="1">
                <a:latin typeface="Arial" panose="020B0604020202020204" pitchFamily="34" charset="0"/>
                <a:cs typeface="Arial" panose="020B0604020202020204" pitchFamily="34" charset="0"/>
              </a:rPr>
              <a:t>Malnutrition</a:t>
            </a:r>
            <a:r>
              <a:rPr lang="es-CO" sz="1000" i="1" dirty="0">
                <a:latin typeface="Arial" panose="020B0604020202020204" pitchFamily="34" charset="0"/>
                <a:cs typeface="Arial" panose="020B0604020202020204" pitchFamily="34" charset="0"/>
              </a:rPr>
              <a:t> in </a:t>
            </a:r>
            <a:r>
              <a:rPr lang="es-CO" sz="1000" i="1" dirty="0" err="1">
                <a:latin typeface="Arial" panose="020B0604020202020204" pitchFamily="34" charset="0"/>
                <a:cs typeface="Arial" panose="020B0604020202020204" pitchFamily="34" charset="0"/>
              </a:rPr>
              <a:t>Latin</a:t>
            </a:r>
            <a:r>
              <a:rPr lang="es-CO" sz="1000" i="1" dirty="0">
                <a:latin typeface="Arial" panose="020B0604020202020204" pitchFamily="34" charset="0"/>
                <a:cs typeface="Arial" panose="020B0604020202020204" pitchFamily="34" charset="0"/>
              </a:rPr>
              <a:t> </a:t>
            </a:r>
            <a:r>
              <a:rPr lang="es-CO" sz="1000" i="1" dirty="0" err="1">
                <a:latin typeface="Arial" panose="020B0604020202020204" pitchFamily="34" charset="0"/>
                <a:cs typeface="Arial" panose="020B0604020202020204" pitchFamily="34" charset="0"/>
              </a:rPr>
              <a:t>America</a:t>
            </a:r>
            <a:r>
              <a:rPr lang="es-CO" sz="1000" i="1" dirty="0">
                <a:latin typeface="Arial" panose="020B0604020202020204" pitchFamily="34" charset="0"/>
                <a:cs typeface="Arial" panose="020B0604020202020204" pitchFamily="34" charset="0"/>
              </a:rPr>
              <a:t>: A </a:t>
            </a:r>
            <a:r>
              <a:rPr lang="es-CO" sz="1000" i="1" dirty="0" err="1">
                <a:latin typeface="Arial" panose="020B0604020202020204" pitchFamily="34" charset="0"/>
                <a:cs typeface="Arial" panose="020B0604020202020204" pitchFamily="34" charset="0"/>
              </a:rPr>
              <a:t>systematic</a:t>
            </a:r>
            <a:r>
              <a:rPr lang="es-CO" sz="1000" i="1" dirty="0">
                <a:latin typeface="Arial" panose="020B0604020202020204" pitchFamily="34" charset="0"/>
                <a:cs typeface="Arial" panose="020B0604020202020204" pitchFamily="34" charset="0"/>
              </a:rPr>
              <a:t> </a:t>
            </a:r>
            <a:r>
              <a:rPr lang="es-CO" sz="1000" i="1" dirty="0" err="1">
                <a:latin typeface="Arial" panose="020B0604020202020204" pitchFamily="34" charset="0"/>
                <a:cs typeface="Arial" panose="020B0604020202020204" pitchFamily="34" charset="0"/>
              </a:rPr>
              <a:t>review</a:t>
            </a:r>
            <a:r>
              <a:rPr lang="es-CO" sz="1000" i="1" dirty="0">
                <a:latin typeface="Arial" panose="020B0604020202020204" pitchFamily="34" charset="0"/>
                <a:cs typeface="Arial" panose="020B0604020202020204" pitchFamily="34" charset="0"/>
              </a:rPr>
              <a:t>. </a:t>
            </a:r>
            <a:r>
              <a:rPr lang="es-CO" sz="1000" i="1" dirty="0" err="1">
                <a:latin typeface="Arial" panose="020B0604020202020204" pitchFamily="34" charset="0"/>
                <a:cs typeface="Arial" panose="020B0604020202020204" pitchFamily="34" charset="0"/>
              </a:rPr>
              <a:t>Clinical</a:t>
            </a:r>
            <a:r>
              <a:rPr lang="es-CO" sz="1000" i="1" dirty="0">
                <a:latin typeface="Arial" panose="020B0604020202020204" pitchFamily="34" charset="0"/>
                <a:cs typeface="Arial" panose="020B0604020202020204" pitchFamily="34" charset="0"/>
              </a:rPr>
              <a:t> </a:t>
            </a:r>
            <a:r>
              <a:rPr lang="es-CO" sz="1000" i="1" dirty="0" err="1">
                <a:latin typeface="Arial" panose="020B0604020202020204" pitchFamily="34" charset="0"/>
                <a:cs typeface="Arial" panose="020B0604020202020204" pitchFamily="34" charset="0"/>
              </a:rPr>
              <a:t>Nutrition</a:t>
            </a:r>
            <a:r>
              <a:rPr lang="es-CO" sz="1000" i="1" dirty="0">
                <a:latin typeface="Arial" panose="020B0604020202020204" pitchFamily="34" charset="0"/>
                <a:cs typeface="Arial" panose="020B0604020202020204" pitchFamily="34" charset="0"/>
              </a:rPr>
              <a:t> 2016, http://dx.doi.org/10.1016/j.clnu.2016.06.025</a:t>
            </a:r>
          </a:p>
        </p:txBody>
      </p:sp>
      <p:sp>
        <p:nvSpPr>
          <p:cNvPr id="16" name="Rectangle 12"/>
          <p:cNvSpPr/>
          <p:nvPr/>
        </p:nvSpPr>
        <p:spPr>
          <a:xfrm>
            <a:off x="6227237" y="4129298"/>
            <a:ext cx="4796088" cy="1754326"/>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dirty="0" err="1">
                <a:solidFill>
                  <a:srgbClr val="7030A0"/>
                </a:solidFill>
                <a:latin typeface="Arial" panose="020B0604020202020204" pitchFamily="34" charset="0"/>
                <a:cs typeface="Arial" panose="020B0604020202020204" pitchFamily="34" charset="0"/>
              </a:rPr>
              <a:t>Deterioro</a:t>
            </a:r>
            <a:r>
              <a:rPr lang="en-US" dirty="0">
                <a:solidFill>
                  <a:srgbClr val="7030A0"/>
                </a:solidFill>
                <a:latin typeface="Arial" panose="020B0604020202020204" pitchFamily="34" charset="0"/>
                <a:cs typeface="Arial" panose="020B0604020202020204" pitchFamily="34" charset="0"/>
              </a:rPr>
              <a:t> </a:t>
            </a:r>
            <a:r>
              <a:rPr lang="en-US" dirty="0" err="1">
                <a:solidFill>
                  <a:srgbClr val="7030A0"/>
                </a:solidFill>
                <a:latin typeface="Arial" panose="020B0604020202020204" pitchFamily="34" charset="0"/>
                <a:cs typeface="Arial" panose="020B0604020202020204" pitchFamily="34" charset="0"/>
              </a:rPr>
              <a:t>nutricional</a:t>
            </a:r>
            <a:r>
              <a:rPr lang="en-US" dirty="0">
                <a:solidFill>
                  <a:srgbClr val="7030A0"/>
                </a:solidFill>
                <a:latin typeface="Arial" panose="020B0604020202020204" pitchFamily="34" charset="0"/>
                <a:cs typeface="Arial" panose="020B0604020202020204" pitchFamily="34" charset="0"/>
              </a:rPr>
              <a:t> </a:t>
            </a:r>
            <a:r>
              <a:rPr lang="en-US" dirty="0" err="1">
                <a:solidFill>
                  <a:srgbClr val="7030A0"/>
                </a:solidFill>
                <a:latin typeface="Arial" panose="020B0604020202020204" pitchFamily="34" charset="0"/>
                <a:cs typeface="Arial" panose="020B0604020202020204" pitchFamily="34" charset="0"/>
              </a:rPr>
              <a:t>durante</a:t>
            </a:r>
            <a:r>
              <a:rPr lang="en-US" dirty="0">
                <a:solidFill>
                  <a:srgbClr val="7030A0"/>
                </a:solidFill>
                <a:latin typeface="Arial" panose="020B0604020202020204" pitchFamily="34" charset="0"/>
                <a:cs typeface="Arial" panose="020B0604020202020204" pitchFamily="34" charset="0"/>
              </a:rPr>
              <a:t> la </a:t>
            </a:r>
            <a:r>
              <a:rPr lang="en-US" dirty="0" err="1">
                <a:solidFill>
                  <a:srgbClr val="7030A0"/>
                </a:solidFill>
                <a:latin typeface="Arial" panose="020B0604020202020204" pitchFamily="34" charset="0"/>
                <a:cs typeface="Arial" panose="020B0604020202020204" pitchFamily="34" charset="0"/>
              </a:rPr>
              <a:t>hospitalización</a:t>
            </a:r>
            <a:r>
              <a:rPr lang="en-US" dirty="0">
                <a:solidFill>
                  <a:srgbClr val="7030A0"/>
                </a:solidFill>
                <a:latin typeface="Arial" panose="020B0604020202020204" pitchFamily="34" charset="0"/>
                <a:cs typeface="Arial" panose="020B0604020202020204" pitchFamily="34" charset="0"/>
              </a:rPr>
              <a:t> </a:t>
            </a:r>
            <a:r>
              <a:rPr lang="en-US" dirty="0" err="1">
                <a:solidFill>
                  <a:srgbClr val="7030A0"/>
                </a:solidFill>
                <a:latin typeface="Arial" panose="020B0604020202020204" pitchFamily="34" charset="0"/>
                <a:cs typeface="Arial" panose="020B0604020202020204" pitchFamily="34" charset="0"/>
              </a:rPr>
              <a:t>documentado</a:t>
            </a:r>
            <a:r>
              <a:rPr lang="en-US" dirty="0">
                <a:solidFill>
                  <a:srgbClr val="7030A0"/>
                </a:solidFill>
                <a:latin typeface="Arial" panose="020B0604020202020204" pitchFamily="34" charset="0"/>
                <a:cs typeface="Arial" panose="020B0604020202020204" pitchFamily="34" charset="0"/>
              </a:rPr>
              <a:t> </a:t>
            </a:r>
            <a:r>
              <a:rPr lang="en-US" dirty="0" err="1">
                <a:solidFill>
                  <a:srgbClr val="7030A0"/>
                </a:solidFill>
                <a:latin typeface="Arial" panose="020B0604020202020204" pitchFamily="34" charset="0"/>
                <a:cs typeface="Arial" panose="020B0604020202020204" pitchFamily="34" charset="0"/>
              </a:rPr>
              <a:t>en</a:t>
            </a:r>
            <a:r>
              <a:rPr lang="en-US" dirty="0">
                <a:solidFill>
                  <a:srgbClr val="7030A0"/>
                </a:solidFill>
                <a:latin typeface="Arial" panose="020B0604020202020204" pitchFamily="34" charset="0"/>
                <a:cs typeface="Arial" panose="020B0604020202020204" pitchFamily="34" charset="0"/>
              </a:rPr>
              <a:t> 5 </a:t>
            </a:r>
            <a:r>
              <a:rPr lang="en-US" dirty="0" err="1">
                <a:solidFill>
                  <a:srgbClr val="7030A0"/>
                </a:solidFill>
                <a:latin typeface="Arial" panose="020B0604020202020204" pitchFamily="34" charset="0"/>
                <a:cs typeface="Arial" panose="020B0604020202020204" pitchFamily="34" charset="0"/>
              </a:rPr>
              <a:t>estudios</a:t>
            </a:r>
            <a:r>
              <a:rPr lang="en-US" dirty="0">
                <a:latin typeface="Arial" panose="020B0604020202020204" pitchFamily="34" charset="0"/>
                <a:cs typeface="Arial" panose="020B0604020202020204" pitchFamily="34" charset="0"/>
              </a:rPr>
              <a:t>:</a:t>
            </a:r>
          </a:p>
          <a:p>
            <a:pPr algn="ctr"/>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Población </a:t>
            </a:r>
            <a:r>
              <a:rPr lang="en-US" dirty="0" err="1">
                <a:latin typeface="Arial" panose="020B0604020202020204" pitchFamily="34" charset="0"/>
                <a:cs typeface="Arial" panose="020B0604020202020204" pitchFamily="34" charset="0"/>
              </a:rPr>
              <a:t>hospitalaria</a:t>
            </a:r>
            <a:r>
              <a:rPr lang="en-US" dirty="0">
                <a:latin typeface="Arial" panose="020B0604020202020204" pitchFamily="34" charset="0"/>
                <a:cs typeface="Arial" panose="020B0604020202020204" pitchFamily="34" charset="0"/>
              </a:rPr>
              <a:t> general (3)</a:t>
            </a:r>
          </a:p>
          <a:p>
            <a:pPr algn="ctr"/>
            <a:r>
              <a:rPr lang="en-US" dirty="0">
                <a:latin typeface="Arial" panose="020B0604020202020204" pitchFamily="34" charset="0"/>
                <a:cs typeface="Arial" panose="020B0604020202020204" pitchFamily="34" charset="0"/>
              </a:rPr>
              <a:t>Población </a:t>
            </a:r>
            <a:r>
              <a:rPr lang="en-US" dirty="0" err="1">
                <a:latin typeface="Arial" panose="020B0604020202020204" pitchFamily="34" charset="0"/>
                <a:cs typeface="Arial" panose="020B0604020202020204" pitchFamily="34" charset="0"/>
              </a:rPr>
              <a:t>quirúrgica</a:t>
            </a:r>
            <a:r>
              <a:rPr lang="en-US" dirty="0">
                <a:latin typeface="Arial" panose="020B0604020202020204" pitchFamily="34" charset="0"/>
                <a:cs typeface="Arial" panose="020B0604020202020204" pitchFamily="34" charset="0"/>
              </a:rPr>
              <a:t> (1)</a:t>
            </a:r>
          </a:p>
          <a:p>
            <a:pPr algn="ctr"/>
            <a:r>
              <a:rPr lang="en-US" dirty="0">
                <a:latin typeface="Arial" panose="020B0604020202020204" pitchFamily="34" charset="0"/>
                <a:cs typeface="Arial" panose="020B0604020202020204" pitchFamily="34" charset="0"/>
              </a:rPr>
              <a:t>Unidad de </a:t>
            </a:r>
            <a:r>
              <a:rPr lang="en-US" dirty="0" err="1">
                <a:latin typeface="Arial" panose="020B0604020202020204" pitchFamily="34" charset="0"/>
                <a:cs typeface="Arial" panose="020B0604020202020204" pitchFamily="34" charset="0"/>
              </a:rPr>
              <a:t>cuidado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intensivo</a:t>
            </a:r>
            <a:r>
              <a:rPr lang="en-US" dirty="0">
                <a:latin typeface="Arial" panose="020B0604020202020204" pitchFamily="34" charset="0"/>
                <a:cs typeface="Arial" panose="020B0604020202020204" pitchFamily="34" charset="0"/>
              </a:rPr>
              <a:t> (1)</a:t>
            </a:r>
          </a:p>
        </p:txBody>
      </p:sp>
      <p:sp>
        <p:nvSpPr>
          <p:cNvPr id="17" name="TextBox 6"/>
          <p:cNvSpPr txBox="1"/>
          <p:nvPr/>
        </p:nvSpPr>
        <p:spPr>
          <a:xfrm>
            <a:off x="3951945" y="3585580"/>
            <a:ext cx="1392998" cy="400110"/>
          </a:xfrm>
          <a:prstGeom prst="rect">
            <a:avLst/>
          </a:prstGeom>
          <a:noFill/>
        </p:spPr>
        <p:txBody>
          <a:bodyPr wrap="square" rtlCol="0">
            <a:spAutoFit/>
          </a:bodyPr>
          <a:lstStyle/>
          <a:p>
            <a:r>
              <a:rPr lang="en-US" sz="2000" b="1" dirty="0">
                <a:solidFill>
                  <a:srgbClr val="002060"/>
                </a:solidFill>
                <a:effectLst>
                  <a:outerShdw blurRad="38100" dist="38100" dir="2700000" algn="tl">
                    <a:srgbClr val="000000">
                      <a:alpha val="43137"/>
                    </a:srgbClr>
                  </a:outerShdw>
                </a:effectLst>
              </a:rPr>
              <a:t>63-69.3%</a:t>
            </a:r>
            <a:endParaRPr lang="en-US" sz="2000" b="1" baseline="30000" dirty="0">
              <a:solidFill>
                <a:srgbClr val="002060"/>
              </a:solidFill>
              <a:effectLst>
                <a:outerShdw blurRad="38100" dist="38100" dir="2700000" algn="tl">
                  <a:srgbClr val="000000">
                    <a:alpha val="43137"/>
                  </a:srgbClr>
                </a:outerShdw>
              </a:effectLst>
            </a:endParaRPr>
          </a:p>
        </p:txBody>
      </p:sp>
      <p:sp>
        <p:nvSpPr>
          <p:cNvPr id="18" name="TextBox 6"/>
          <p:cNvSpPr txBox="1"/>
          <p:nvPr/>
        </p:nvSpPr>
        <p:spPr>
          <a:xfrm>
            <a:off x="3592474" y="2761340"/>
            <a:ext cx="838200" cy="400110"/>
          </a:xfrm>
          <a:prstGeom prst="rect">
            <a:avLst/>
          </a:prstGeom>
          <a:noFill/>
        </p:spPr>
        <p:txBody>
          <a:bodyPr wrap="square" rtlCol="0">
            <a:spAutoFit/>
          </a:bodyPr>
          <a:lstStyle/>
          <a:p>
            <a:r>
              <a:rPr lang="en-US" sz="2000" b="1" dirty="0">
                <a:solidFill>
                  <a:srgbClr val="FF0000"/>
                </a:solidFill>
                <a:effectLst>
                  <a:outerShdw blurRad="38100" dist="38100" dir="2700000" algn="tl">
                    <a:srgbClr val="000000">
                      <a:alpha val="43137"/>
                    </a:srgbClr>
                  </a:outerShdw>
                </a:effectLst>
              </a:rPr>
              <a:t>40%</a:t>
            </a:r>
            <a:endParaRPr lang="en-US" sz="2000" b="1" baseline="30000"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23446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BAF4693B-19A3-4CD6-BF79-21B3791EC0E1}"/>
              </a:ext>
            </a:extLst>
          </p:cNvPr>
          <p:cNvSpPr txBox="1">
            <a:spLocks/>
          </p:cNvSpPr>
          <p:nvPr/>
        </p:nvSpPr>
        <p:spPr>
          <a:xfrm>
            <a:off x="2414052" y="384661"/>
            <a:ext cx="7116810" cy="83162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2400" b="1" dirty="0">
                <a:solidFill>
                  <a:srgbClr val="7030A0"/>
                </a:solidFill>
                <a:latin typeface="Arial" panose="020B0604020202020204" pitchFamily="34" charset="0"/>
                <a:cs typeface="Arial" panose="020B0604020202020204" pitchFamily="34" charset="0"/>
              </a:rPr>
              <a:t>Deterioro nutricional durante la hospitalización Desnutrición intrahospitalaria</a:t>
            </a:r>
          </a:p>
        </p:txBody>
      </p:sp>
      <p:graphicFrame>
        <p:nvGraphicFramePr>
          <p:cNvPr id="8" name="Gráfico 7">
            <a:extLst>
              <a:ext uri="{FF2B5EF4-FFF2-40B4-BE49-F238E27FC236}">
                <a16:creationId xmlns:a16="http://schemas.microsoft.com/office/drawing/2014/main" id="{925A4BE5-B594-43C0-8EA4-419B18DB4702}"/>
              </a:ext>
            </a:extLst>
          </p:cNvPr>
          <p:cNvGraphicFramePr>
            <a:graphicFrameLocks/>
          </p:cNvGraphicFramePr>
          <p:nvPr>
            <p:extLst>
              <p:ext uri="{D42A27DB-BD31-4B8C-83A1-F6EECF244321}">
                <p14:modId xmlns:p14="http://schemas.microsoft.com/office/powerpoint/2010/main" val="2910244268"/>
              </p:ext>
            </p:extLst>
          </p:nvPr>
        </p:nvGraphicFramePr>
        <p:xfrm>
          <a:off x="5101389" y="1370771"/>
          <a:ext cx="8292534" cy="4669082"/>
        </p:xfrm>
        <a:graphic>
          <a:graphicData uri="http://schemas.openxmlformats.org/drawingml/2006/chart">
            <c:chart xmlns:c="http://schemas.openxmlformats.org/drawingml/2006/chart" xmlns:r="http://schemas.openxmlformats.org/officeDocument/2006/relationships" r:id="rId3"/>
          </a:graphicData>
        </a:graphic>
      </p:graphicFrame>
      <p:sp>
        <p:nvSpPr>
          <p:cNvPr id="10" name="CuadroTexto 9">
            <a:extLst>
              <a:ext uri="{FF2B5EF4-FFF2-40B4-BE49-F238E27FC236}">
                <a16:creationId xmlns:a16="http://schemas.microsoft.com/office/drawing/2014/main" id="{3018E8D4-EE9F-4679-9316-786C82E72CE3}"/>
              </a:ext>
            </a:extLst>
          </p:cNvPr>
          <p:cNvSpPr txBox="1"/>
          <p:nvPr/>
        </p:nvSpPr>
        <p:spPr>
          <a:xfrm>
            <a:off x="312130" y="1370771"/>
            <a:ext cx="5194802" cy="5078313"/>
          </a:xfrm>
          <a:prstGeom prst="rect">
            <a:avLst/>
          </a:prstGeom>
          <a:noFill/>
          <a:ln w="28575">
            <a:noFill/>
          </a:ln>
        </p:spPr>
        <p:txBody>
          <a:bodyPr wrap="square" rtlCol="0">
            <a:spAutoFit/>
          </a:bodyPr>
          <a:lstStyle/>
          <a:p>
            <a:pPr algn="ctr"/>
            <a:r>
              <a:rPr lang="es-CO" b="1" dirty="0">
                <a:solidFill>
                  <a:srgbClr val="7030A0"/>
                </a:solidFill>
                <a:latin typeface="Arial" panose="020B0604020202020204" pitchFamily="34" charset="0"/>
                <a:cs typeface="Arial" panose="020B0604020202020204" pitchFamily="34" charset="0"/>
              </a:rPr>
              <a:t>General</a:t>
            </a:r>
          </a:p>
          <a:p>
            <a:pPr algn="ctr"/>
            <a:endParaRPr lang="es-CO" b="1" dirty="0">
              <a:solidFill>
                <a:srgbClr val="7030A0"/>
              </a:solidFill>
              <a:latin typeface="Arial" panose="020B0604020202020204" pitchFamily="34" charset="0"/>
              <a:cs typeface="Arial" panose="020B0604020202020204" pitchFamily="34" charset="0"/>
            </a:endParaRPr>
          </a:p>
          <a:p>
            <a:pPr marL="285750" indent="-285750">
              <a:buFont typeface="Arial"/>
              <a:buChar char="•"/>
            </a:pPr>
            <a:r>
              <a:rPr lang="es-CO" dirty="0">
                <a:solidFill>
                  <a:srgbClr val="7030A0"/>
                </a:solidFill>
                <a:latin typeface="Arial" panose="020B0604020202020204" pitchFamily="34" charset="0"/>
                <a:cs typeface="Arial" panose="020B0604020202020204" pitchFamily="34" charset="0"/>
              </a:rPr>
              <a:t>Brasil</a:t>
            </a:r>
            <a:r>
              <a:rPr lang="es-CO" dirty="0">
                <a:latin typeface="Arial" panose="020B0604020202020204" pitchFamily="34" charset="0"/>
                <a:cs typeface="Arial" panose="020B0604020202020204" pitchFamily="34" charset="0"/>
              </a:rPr>
              <a:t> (n=1668): Ingreso	                40.2%</a:t>
            </a:r>
          </a:p>
          <a:p>
            <a:r>
              <a:rPr lang="es-CO" dirty="0">
                <a:latin typeface="Arial" panose="020B0604020202020204" pitchFamily="34" charset="0"/>
                <a:cs typeface="Arial" panose="020B0604020202020204" pitchFamily="34" charset="0"/>
              </a:rPr>
              <a:t>                                7 días 	                55.2%</a:t>
            </a:r>
          </a:p>
          <a:p>
            <a:r>
              <a:rPr lang="es-CO" dirty="0">
                <a:latin typeface="Arial" panose="020B0604020202020204" pitchFamily="34" charset="0"/>
                <a:cs typeface="Arial" panose="020B0604020202020204" pitchFamily="34" charset="0"/>
              </a:rPr>
              <a:t>                              14 días                  64.6%</a:t>
            </a:r>
          </a:p>
          <a:p>
            <a:endParaRPr lang="es-CO" dirty="0">
              <a:latin typeface="Arial" panose="020B0604020202020204" pitchFamily="34" charset="0"/>
              <a:cs typeface="Arial" panose="020B0604020202020204" pitchFamily="34" charset="0"/>
            </a:endParaRPr>
          </a:p>
          <a:p>
            <a:pPr marL="285750" indent="-285750">
              <a:buFont typeface="Arial"/>
              <a:buChar char="•"/>
            </a:pPr>
            <a:r>
              <a:rPr lang="es-CO" dirty="0">
                <a:solidFill>
                  <a:srgbClr val="7030A0"/>
                </a:solidFill>
                <a:latin typeface="Arial" panose="020B0604020202020204" pitchFamily="34" charset="0"/>
                <a:cs typeface="Arial" panose="020B0604020202020204" pitchFamily="34" charset="0"/>
              </a:rPr>
              <a:t>Ecuador</a:t>
            </a:r>
            <a:r>
              <a:rPr lang="es-CO" dirty="0">
                <a:latin typeface="Arial" panose="020B0604020202020204" pitchFamily="34" charset="0"/>
                <a:cs typeface="Arial" panose="020B0604020202020204" pitchFamily="34" charset="0"/>
              </a:rPr>
              <a:t> (n=5355): Ingreso         	 31.2%</a:t>
            </a:r>
          </a:p>
          <a:p>
            <a:r>
              <a:rPr lang="es-CO" dirty="0">
                <a:latin typeface="Arial" panose="020B0604020202020204" pitchFamily="34" charset="0"/>
                <a:cs typeface="Arial" panose="020B0604020202020204" pitchFamily="34" charset="0"/>
              </a:rPr>
              <a:t>                                   Días 16 – 30   64.7%</a:t>
            </a:r>
          </a:p>
          <a:p>
            <a:endParaRPr lang="es-CO" dirty="0">
              <a:latin typeface="Arial" panose="020B0604020202020204" pitchFamily="34" charset="0"/>
              <a:cs typeface="Arial" panose="020B0604020202020204" pitchFamily="34" charset="0"/>
            </a:endParaRPr>
          </a:p>
          <a:p>
            <a:pPr marL="285750" indent="-285750">
              <a:buFont typeface="Arial"/>
              <a:buChar char="•"/>
            </a:pPr>
            <a:r>
              <a:rPr lang="es-CO" dirty="0">
                <a:solidFill>
                  <a:srgbClr val="7030A0"/>
                </a:solidFill>
                <a:latin typeface="Arial" panose="020B0604020202020204" pitchFamily="34" charset="0"/>
                <a:cs typeface="Arial" panose="020B0604020202020204" pitchFamily="34" charset="0"/>
              </a:rPr>
              <a:t>Brasil</a:t>
            </a:r>
            <a:r>
              <a:rPr lang="es-CO" dirty="0">
                <a:latin typeface="Arial" panose="020B0604020202020204" pitchFamily="34" charset="0"/>
                <a:cs typeface="Arial" panose="020B0604020202020204" pitchFamily="34" charset="0"/>
              </a:rPr>
              <a:t> (n=244):	      Días 1 – 5          46%</a:t>
            </a:r>
          </a:p>
          <a:p>
            <a:r>
              <a:rPr lang="es-CO" dirty="0">
                <a:latin typeface="Arial" panose="020B0604020202020204" pitchFamily="34" charset="0"/>
                <a:cs typeface="Arial" panose="020B0604020202020204" pitchFamily="34" charset="0"/>
              </a:rPr>
              <a:t>                                   Días 5 – 15        68%</a:t>
            </a:r>
          </a:p>
          <a:p>
            <a:r>
              <a:rPr lang="es-CO" dirty="0">
                <a:latin typeface="Arial" panose="020B0604020202020204" pitchFamily="34" charset="0"/>
                <a:cs typeface="Arial" panose="020B0604020202020204" pitchFamily="34" charset="0"/>
              </a:rPr>
              <a:t>                                   &gt; 15 días            83%</a:t>
            </a:r>
          </a:p>
          <a:p>
            <a:endParaRPr lang="es-CO" dirty="0">
              <a:latin typeface="Arial" panose="020B0604020202020204" pitchFamily="34" charset="0"/>
              <a:cs typeface="Arial" panose="020B0604020202020204" pitchFamily="34" charset="0"/>
            </a:endParaRPr>
          </a:p>
          <a:p>
            <a:pPr algn="ctr"/>
            <a:r>
              <a:rPr lang="es-CO" b="1" dirty="0">
                <a:solidFill>
                  <a:srgbClr val="7030A0"/>
                </a:solidFill>
                <a:latin typeface="Arial" panose="020B0604020202020204" pitchFamily="34" charset="0"/>
                <a:cs typeface="Arial" panose="020B0604020202020204" pitchFamily="34" charset="0"/>
              </a:rPr>
              <a:t>Cirugía Gastrointestinal</a:t>
            </a:r>
          </a:p>
          <a:p>
            <a:pPr algn="ctr"/>
            <a:endParaRPr lang="es-CO" b="1" dirty="0">
              <a:solidFill>
                <a:srgbClr val="7030A0"/>
              </a:solidFill>
              <a:latin typeface="Arial" panose="020B0604020202020204" pitchFamily="34" charset="0"/>
              <a:cs typeface="Arial" panose="020B0604020202020204" pitchFamily="34" charset="0"/>
            </a:endParaRPr>
          </a:p>
          <a:p>
            <a:pPr marL="285750" indent="-285750">
              <a:buFont typeface="Arial"/>
              <a:buChar char="•"/>
            </a:pPr>
            <a:r>
              <a:rPr lang="es-CO" dirty="0">
                <a:latin typeface="Arial" panose="020B0604020202020204" pitchFamily="34" charset="0"/>
                <a:cs typeface="Arial" panose="020B0604020202020204" pitchFamily="34" charset="0"/>
              </a:rPr>
              <a:t>n = 374:                 48 horas          37.1%</a:t>
            </a:r>
          </a:p>
          <a:p>
            <a:r>
              <a:rPr lang="es-CO" dirty="0">
                <a:latin typeface="Arial" panose="020B0604020202020204" pitchFamily="34" charset="0"/>
                <a:cs typeface="Arial" panose="020B0604020202020204" pitchFamily="34" charset="0"/>
              </a:rPr>
              <a:t>                                  Días 8 – 14      57.7%</a:t>
            </a:r>
          </a:p>
          <a:p>
            <a:r>
              <a:rPr lang="es-CO" dirty="0">
                <a:latin typeface="Arial" panose="020B0604020202020204" pitchFamily="34" charset="0"/>
                <a:cs typeface="Arial" panose="020B0604020202020204" pitchFamily="34" charset="0"/>
              </a:rPr>
              <a:t>                                  &gt; 14 días             80%</a:t>
            </a:r>
          </a:p>
        </p:txBody>
      </p:sp>
      <p:sp>
        <p:nvSpPr>
          <p:cNvPr id="12" name="CuadroTexto 11">
            <a:extLst>
              <a:ext uri="{FF2B5EF4-FFF2-40B4-BE49-F238E27FC236}">
                <a16:creationId xmlns:a16="http://schemas.microsoft.com/office/drawing/2014/main" id="{395F2254-919A-4907-8D44-F14A9562B88B}"/>
              </a:ext>
            </a:extLst>
          </p:cNvPr>
          <p:cNvSpPr txBox="1"/>
          <p:nvPr/>
        </p:nvSpPr>
        <p:spPr>
          <a:xfrm>
            <a:off x="6278310" y="5769225"/>
            <a:ext cx="5472608" cy="553998"/>
          </a:xfrm>
          <a:prstGeom prst="rect">
            <a:avLst/>
          </a:prstGeom>
          <a:noFill/>
        </p:spPr>
        <p:txBody>
          <a:bodyPr wrap="square" rtlCol="0">
            <a:spAutoFit/>
          </a:bodyPr>
          <a:lstStyle/>
          <a:p>
            <a:r>
              <a:rPr lang="es-CO" sz="1000" i="1" dirty="0" err="1">
                <a:latin typeface="Arial" panose="020B0604020202020204" pitchFamily="34" charset="0"/>
                <a:cs typeface="Arial" panose="020B0604020202020204" pitchFamily="34" charset="0"/>
              </a:rPr>
              <a:t>Löser</a:t>
            </a:r>
            <a:r>
              <a:rPr lang="es-CO" sz="1000" i="1" dirty="0">
                <a:latin typeface="Arial" panose="020B0604020202020204" pitchFamily="34" charset="0"/>
                <a:cs typeface="Arial" panose="020B0604020202020204" pitchFamily="34" charset="0"/>
              </a:rPr>
              <a:t> C. </a:t>
            </a:r>
            <a:r>
              <a:rPr lang="es-CO" sz="1000" i="1" dirty="0" err="1">
                <a:latin typeface="Arial" panose="020B0604020202020204" pitchFamily="34" charset="0"/>
                <a:cs typeface="Arial" panose="020B0604020202020204" pitchFamily="34" charset="0"/>
              </a:rPr>
              <a:t>Malnutrition</a:t>
            </a:r>
            <a:r>
              <a:rPr lang="es-CO" sz="1000" i="1" dirty="0">
                <a:latin typeface="Arial" panose="020B0604020202020204" pitchFamily="34" charset="0"/>
                <a:cs typeface="Arial" panose="020B0604020202020204" pitchFamily="34" charset="0"/>
              </a:rPr>
              <a:t> in Hospital. </a:t>
            </a:r>
            <a:r>
              <a:rPr lang="es-CO" sz="1000" i="1" dirty="0" err="1">
                <a:latin typeface="Arial" panose="020B0604020202020204" pitchFamily="34" charset="0"/>
                <a:cs typeface="Arial" panose="020B0604020202020204" pitchFamily="34" charset="0"/>
              </a:rPr>
              <a:t>Dtsch</a:t>
            </a:r>
            <a:r>
              <a:rPr lang="es-CO" sz="1000" i="1" dirty="0">
                <a:latin typeface="Arial" panose="020B0604020202020204" pitchFamily="34" charset="0"/>
                <a:cs typeface="Arial" panose="020B0604020202020204" pitchFamily="34" charset="0"/>
              </a:rPr>
              <a:t> </a:t>
            </a:r>
            <a:r>
              <a:rPr lang="es-CO" sz="1000" i="1" dirty="0" err="1">
                <a:latin typeface="Arial" panose="020B0604020202020204" pitchFamily="34" charset="0"/>
                <a:cs typeface="Arial" panose="020B0604020202020204" pitchFamily="34" charset="0"/>
              </a:rPr>
              <a:t>Ärztebl</a:t>
            </a:r>
            <a:r>
              <a:rPr lang="es-CO" sz="1000" i="1" dirty="0">
                <a:latin typeface="Arial" panose="020B0604020202020204" pitchFamily="34" charset="0"/>
                <a:cs typeface="Arial" panose="020B0604020202020204" pitchFamily="34" charset="0"/>
              </a:rPr>
              <a:t> </a:t>
            </a:r>
            <a:r>
              <a:rPr lang="es-CO" sz="1000" i="1" dirty="0" err="1">
                <a:latin typeface="Arial" panose="020B0604020202020204" pitchFamily="34" charset="0"/>
                <a:cs typeface="Arial" panose="020B0604020202020204" pitchFamily="34" charset="0"/>
              </a:rPr>
              <a:t>Int</a:t>
            </a:r>
            <a:r>
              <a:rPr lang="es-CO" sz="1000" i="1" dirty="0">
                <a:latin typeface="Arial" panose="020B0604020202020204" pitchFamily="34" charset="0"/>
                <a:cs typeface="Arial" panose="020B0604020202020204" pitchFamily="34" charset="0"/>
              </a:rPr>
              <a:t> 2010, 107 (51-52): 911-17</a:t>
            </a:r>
          </a:p>
          <a:p>
            <a:r>
              <a:rPr lang="es-CO" sz="1000" i="1" dirty="0">
                <a:latin typeface="Arial" panose="020B0604020202020204" pitchFamily="34" charset="0"/>
                <a:cs typeface="Arial" panose="020B0604020202020204" pitchFamily="34" charset="0"/>
              </a:rPr>
              <a:t>Correia MI y col . Hospital </a:t>
            </a:r>
            <a:r>
              <a:rPr lang="es-CO" sz="1000" i="1" dirty="0" err="1">
                <a:latin typeface="Arial" panose="020B0604020202020204" pitchFamily="34" charset="0"/>
                <a:cs typeface="Arial" panose="020B0604020202020204" pitchFamily="34" charset="0"/>
              </a:rPr>
              <a:t>Malnutritition</a:t>
            </a:r>
            <a:r>
              <a:rPr lang="es-CO" sz="1000" i="1" dirty="0">
                <a:latin typeface="Arial" panose="020B0604020202020204" pitchFamily="34" charset="0"/>
                <a:cs typeface="Arial" panose="020B0604020202020204" pitchFamily="34" charset="0"/>
              </a:rPr>
              <a:t> in </a:t>
            </a:r>
            <a:r>
              <a:rPr lang="es-CO" sz="1000" i="1" dirty="0" err="1">
                <a:latin typeface="Arial" panose="020B0604020202020204" pitchFamily="34" charset="0"/>
                <a:cs typeface="Arial" panose="020B0604020202020204" pitchFamily="34" charset="0"/>
              </a:rPr>
              <a:t>Latin</a:t>
            </a:r>
            <a:r>
              <a:rPr lang="es-CO" sz="1000" i="1" dirty="0">
                <a:latin typeface="Arial" panose="020B0604020202020204" pitchFamily="34" charset="0"/>
                <a:cs typeface="Arial" panose="020B0604020202020204" pitchFamily="34" charset="0"/>
              </a:rPr>
              <a:t> </a:t>
            </a:r>
            <a:r>
              <a:rPr lang="es-CO" sz="1000" i="1" dirty="0" err="1">
                <a:latin typeface="Arial" panose="020B0604020202020204" pitchFamily="34" charset="0"/>
                <a:cs typeface="Arial" panose="020B0604020202020204" pitchFamily="34" charset="0"/>
              </a:rPr>
              <a:t>America</a:t>
            </a:r>
            <a:r>
              <a:rPr lang="es-CO" sz="1000" i="1" dirty="0">
                <a:latin typeface="Arial" panose="020B0604020202020204" pitchFamily="34" charset="0"/>
                <a:cs typeface="Arial" panose="020B0604020202020204" pitchFamily="34" charset="0"/>
              </a:rPr>
              <a:t>. </a:t>
            </a:r>
            <a:r>
              <a:rPr lang="es-CO" sz="1000" i="1" dirty="0" err="1">
                <a:latin typeface="Arial" panose="020B0604020202020204" pitchFamily="34" charset="0"/>
                <a:cs typeface="Arial" panose="020B0604020202020204" pitchFamily="34" charset="0"/>
              </a:rPr>
              <a:t>Clinical</a:t>
            </a:r>
            <a:r>
              <a:rPr lang="es-CO" sz="1000" i="1" dirty="0">
                <a:latin typeface="Arial" panose="020B0604020202020204" pitchFamily="34" charset="0"/>
                <a:cs typeface="Arial" panose="020B0604020202020204" pitchFamily="34" charset="0"/>
              </a:rPr>
              <a:t> </a:t>
            </a:r>
            <a:r>
              <a:rPr lang="es-CO" sz="1000" i="1" dirty="0" err="1">
                <a:latin typeface="Arial" panose="020B0604020202020204" pitchFamily="34" charset="0"/>
                <a:cs typeface="Arial" panose="020B0604020202020204" pitchFamily="34" charset="0"/>
              </a:rPr>
              <a:t>Nutrition</a:t>
            </a:r>
            <a:r>
              <a:rPr lang="es-CO" sz="1000" i="1" dirty="0">
                <a:latin typeface="Arial" panose="020B0604020202020204" pitchFamily="34" charset="0"/>
                <a:cs typeface="Arial" panose="020B0604020202020204" pitchFamily="34" charset="0"/>
              </a:rPr>
              <a:t> 2016, http://dx.doi.org/10.1016/j.clnu.2016.06.025</a:t>
            </a:r>
          </a:p>
        </p:txBody>
      </p:sp>
    </p:spTree>
    <p:extLst>
      <p:ext uri="{BB962C8B-B14F-4D97-AF65-F5344CB8AC3E}">
        <p14:creationId xmlns:p14="http://schemas.microsoft.com/office/powerpoint/2010/main" val="88770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24677" y="63359"/>
            <a:ext cx="1655755" cy="955697"/>
          </a:xfrm>
          <a:prstGeom prst="rect">
            <a:avLst/>
          </a:prstGeom>
        </p:spPr>
      </p:pic>
      <p:sp>
        <p:nvSpPr>
          <p:cNvPr id="7" name="Título 6">
            <a:extLst>
              <a:ext uri="{FF2B5EF4-FFF2-40B4-BE49-F238E27FC236}">
                <a16:creationId xmlns:a16="http://schemas.microsoft.com/office/drawing/2014/main" id="{425FF731-F225-46CB-8436-4D58BDFF7AF8}"/>
              </a:ext>
            </a:extLst>
          </p:cNvPr>
          <p:cNvSpPr txBox="1">
            <a:spLocks noGrp="1"/>
          </p:cNvSpPr>
          <p:nvPr>
            <p:ph type="title"/>
          </p:nvPr>
        </p:nvSpPr>
        <p:spPr>
          <a:xfrm>
            <a:off x="838200" y="615881"/>
            <a:ext cx="10515600" cy="535531"/>
          </a:xfrm>
          <a:prstGeom prst="rect">
            <a:avLst/>
          </a:prstGeom>
          <a:noFill/>
        </p:spPr>
        <p:txBody>
          <a:bodyPr wrap="square" rtlCol="0">
            <a:spAutoFit/>
          </a:bodyPr>
          <a:lstStyle/>
          <a:p>
            <a:pPr algn="ctr"/>
            <a:r>
              <a:rPr lang="es-CO" sz="3200" b="1" dirty="0">
                <a:solidFill>
                  <a:srgbClr val="7030A0"/>
                </a:solidFill>
                <a:latin typeface="Arial" panose="020B0604020202020204" pitchFamily="34" charset="0"/>
                <a:cs typeface="Arial" panose="020B0604020202020204" pitchFamily="34" charset="0"/>
              </a:rPr>
              <a:t>Objetivos</a:t>
            </a:r>
          </a:p>
        </p:txBody>
      </p:sp>
      <p:sp>
        <p:nvSpPr>
          <p:cNvPr id="8" name="Marcador de contenido 7">
            <a:extLst>
              <a:ext uri="{FF2B5EF4-FFF2-40B4-BE49-F238E27FC236}">
                <a16:creationId xmlns:a16="http://schemas.microsoft.com/office/drawing/2014/main" id="{EAF32338-4BBD-4528-8B0F-118C4EFF2083}"/>
              </a:ext>
            </a:extLst>
          </p:cNvPr>
          <p:cNvSpPr txBox="1">
            <a:spLocks noGrp="1"/>
          </p:cNvSpPr>
          <p:nvPr>
            <p:ph idx="1"/>
          </p:nvPr>
        </p:nvSpPr>
        <p:spPr>
          <a:xfrm>
            <a:off x="1055076" y="1825625"/>
            <a:ext cx="10034955" cy="4185761"/>
          </a:xfrm>
          <a:prstGeom prst="rect">
            <a:avLst/>
          </a:prstGeom>
          <a:noFill/>
        </p:spPr>
        <p:txBody>
          <a:bodyPr wrap="square" rtlCol="0">
            <a:spAutoFit/>
          </a:bodyPr>
          <a:lstStyle/>
          <a:p>
            <a:pPr marL="342900" indent="-342900" algn="just">
              <a:buFont typeface="Arial"/>
              <a:buChar char="•"/>
            </a:pPr>
            <a:r>
              <a:rPr lang="es-CO" sz="2400" dirty="0">
                <a:latin typeface="Arial" panose="020B0604020202020204" pitchFamily="34" charset="0"/>
                <a:cs typeface="Arial" panose="020B0604020202020204" pitchFamily="34" charset="0"/>
              </a:rPr>
              <a:t>Revisar la prevalencia de la malnutrición a nivel hospitalario y en la comunidad.</a:t>
            </a:r>
          </a:p>
          <a:p>
            <a:pPr marL="342900" indent="-342900" algn="just">
              <a:buFont typeface="Arial"/>
              <a:buChar char="•"/>
            </a:pPr>
            <a:endParaRPr lang="es-CO" sz="2400" dirty="0">
              <a:latin typeface="Arial" panose="020B0604020202020204" pitchFamily="34" charset="0"/>
              <a:cs typeface="Arial" panose="020B0604020202020204" pitchFamily="34" charset="0"/>
            </a:endParaRPr>
          </a:p>
          <a:p>
            <a:pPr marL="342900" indent="-342900" algn="just">
              <a:buFont typeface="Arial"/>
              <a:buChar char="•"/>
            </a:pPr>
            <a:r>
              <a:rPr lang="es-CO" sz="2400" dirty="0">
                <a:latin typeface="Arial" panose="020B0604020202020204" pitchFamily="34" charset="0"/>
                <a:cs typeface="Arial" panose="020B0604020202020204" pitchFamily="34" charset="0"/>
              </a:rPr>
              <a:t>Entender el concepto de malnutrición relacionada con la enfermedad y el envejecimiento  y su prevalencia.</a:t>
            </a:r>
          </a:p>
          <a:p>
            <a:pPr marL="0" indent="0" algn="just">
              <a:buNone/>
            </a:pPr>
            <a:endParaRPr lang="es-CO" sz="2400" dirty="0">
              <a:latin typeface="Arial" panose="020B0604020202020204" pitchFamily="34" charset="0"/>
              <a:cs typeface="Arial" panose="020B0604020202020204" pitchFamily="34" charset="0"/>
            </a:endParaRPr>
          </a:p>
          <a:p>
            <a:pPr marL="342900" indent="-342900" algn="just">
              <a:buFont typeface="Arial"/>
              <a:buChar char="•"/>
            </a:pPr>
            <a:r>
              <a:rPr lang="es-CO" sz="2400" dirty="0">
                <a:latin typeface="Arial" panose="020B0604020202020204" pitchFamily="34" charset="0"/>
                <a:cs typeface="Arial" panose="020B0604020202020204" pitchFamily="34" charset="0"/>
              </a:rPr>
              <a:t>Revisar algunos resultados de investigaciones en nutrición realizadas en instituciones hospitalarias de Colombia.</a:t>
            </a:r>
          </a:p>
          <a:p>
            <a:pPr algn="just"/>
            <a:endParaRPr lang="es-CO" sz="2400" dirty="0">
              <a:latin typeface="Calibri" panose="020F0502020204030204" pitchFamily="34" charset="0"/>
              <a:cs typeface="Calibri" panose="020F0502020204030204" pitchFamily="34" charset="0"/>
            </a:endParaRPr>
          </a:p>
          <a:p>
            <a:pPr marL="342900" indent="-342900" algn="just">
              <a:buFont typeface="Arial"/>
              <a:buChar char="•"/>
            </a:pPr>
            <a:endParaRPr lang="es-CO"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53396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674FB1A0-7991-4262-8F91-E6DEE18E6014}"/>
              </a:ext>
            </a:extLst>
          </p:cNvPr>
          <p:cNvSpPr txBox="1"/>
          <p:nvPr/>
        </p:nvSpPr>
        <p:spPr>
          <a:xfrm>
            <a:off x="1828737" y="307704"/>
            <a:ext cx="8006923" cy="892552"/>
          </a:xfrm>
          <a:prstGeom prst="rect">
            <a:avLst/>
          </a:prstGeom>
          <a:noFill/>
        </p:spPr>
        <p:txBody>
          <a:bodyPr wrap="square" rtlCol="0">
            <a:spAutoFit/>
          </a:bodyPr>
          <a:lstStyle/>
          <a:p>
            <a:pPr algn="ctr"/>
            <a:r>
              <a:rPr lang="es-CO" sz="2600" b="1" dirty="0">
                <a:solidFill>
                  <a:srgbClr val="7030A0"/>
                </a:solidFill>
                <a:latin typeface="Arial" panose="020B0604020202020204" pitchFamily="34" charset="0"/>
                <a:cs typeface="Arial" panose="020B0604020202020204" pitchFamily="34" charset="0"/>
              </a:rPr>
              <a:t>Malnutrición hospitalaria en Colombia</a:t>
            </a:r>
          </a:p>
          <a:p>
            <a:pPr algn="ctr"/>
            <a:r>
              <a:rPr lang="es-CO" sz="2600" b="1" dirty="0">
                <a:solidFill>
                  <a:srgbClr val="7030A0"/>
                </a:solidFill>
                <a:latin typeface="Arial" panose="020B0604020202020204" pitchFamily="34" charset="0"/>
                <a:cs typeface="Arial" panose="020B0604020202020204" pitchFamily="34" charset="0"/>
              </a:rPr>
              <a:t>  El estudio </a:t>
            </a:r>
            <a:r>
              <a:rPr lang="es-CO" sz="2600" b="1" dirty="0" err="1">
                <a:solidFill>
                  <a:srgbClr val="7030A0"/>
                </a:solidFill>
                <a:latin typeface="Arial" panose="020B0604020202020204" pitchFamily="34" charset="0"/>
                <a:cs typeface="Arial" panose="020B0604020202020204" pitchFamily="34" charset="0"/>
              </a:rPr>
              <a:t>nutrition</a:t>
            </a:r>
            <a:r>
              <a:rPr lang="es-CO" sz="2600" b="1" dirty="0">
                <a:solidFill>
                  <a:srgbClr val="7030A0"/>
                </a:solidFill>
                <a:latin typeface="Arial" panose="020B0604020202020204" pitchFamily="34" charset="0"/>
                <a:cs typeface="Arial" panose="020B0604020202020204" pitchFamily="34" charset="0"/>
              </a:rPr>
              <a:t> </a:t>
            </a:r>
            <a:r>
              <a:rPr lang="es-CO" sz="2600" b="1" dirty="0" err="1">
                <a:solidFill>
                  <a:srgbClr val="7030A0"/>
                </a:solidFill>
                <a:latin typeface="Arial" panose="020B0604020202020204" pitchFamily="34" charset="0"/>
                <a:cs typeface="Arial" panose="020B0604020202020204" pitchFamily="34" charset="0"/>
              </a:rPr>
              <a:t>day</a:t>
            </a:r>
            <a:r>
              <a:rPr lang="es-CO" sz="2600" b="1" dirty="0">
                <a:solidFill>
                  <a:srgbClr val="7030A0"/>
                </a:solidFill>
                <a:latin typeface="Arial" panose="020B0604020202020204" pitchFamily="34" charset="0"/>
                <a:cs typeface="Arial" panose="020B0604020202020204" pitchFamily="34" charset="0"/>
              </a:rPr>
              <a:t> </a:t>
            </a:r>
            <a:r>
              <a:rPr lang="es-CO" sz="2600" dirty="0">
                <a:solidFill>
                  <a:srgbClr val="7030A0"/>
                </a:solidFill>
                <a:latin typeface="Arial" panose="020B0604020202020204" pitchFamily="34" charset="0"/>
                <a:cs typeface="Arial" panose="020B0604020202020204" pitchFamily="34" charset="0"/>
              </a:rPr>
              <a:t>(día de la nutrición)</a:t>
            </a:r>
          </a:p>
        </p:txBody>
      </p:sp>
      <p:pic>
        <p:nvPicPr>
          <p:cNvPr id="7" name="Imagen 7">
            <a:extLst>
              <a:ext uri="{FF2B5EF4-FFF2-40B4-BE49-F238E27FC236}">
                <a16:creationId xmlns:a16="http://schemas.microsoft.com/office/drawing/2014/main" id="{D81CCEE2-ED79-4E6C-89DD-A5E7A7335569}"/>
              </a:ext>
            </a:extLst>
          </p:cNvPr>
          <p:cNvPicPr>
            <a:picLocks noChangeAspect="1"/>
          </p:cNvPicPr>
          <p:nvPr/>
        </p:nvPicPr>
        <p:blipFill>
          <a:blip r:embed="rId3" cstate="print"/>
          <a:stretch>
            <a:fillRect/>
          </a:stretch>
        </p:blipFill>
        <p:spPr>
          <a:xfrm>
            <a:off x="5117598" y="1529875"/>
            <a:ext cx="1835696" cy="1562100"/>
          </a:xfrm>
          <a:prstGeom prst="rect">
            <a:avLst/>
          </a:prstGeom>
        </p:spPr>
      </p:pic>
      <p:sp>
        <p:nvSpPr>
          <p:cNvPr id="8" name="CuadroTexto 7">
            <a:extLst>
              <a:ext uri="{FF2B5EF4-FFF2-40B4-BE49-F238E27FC236}">
                <a16:creationId xmlns:a16="http://schemas.microsoft.com/office/drawing/2014/main" id="{50085C14-04AE-4076-B07C-90359928C7AE}"/>
              </a:ext>
            </a:extLst>
          </p:cNvPr>
          <p:cNvSpPr txBox="1"/>
          <p:nvPr/>
        </p:nvSpPr>
        <p:spPr>
          <a:xfrm>
            <a:off x="2482338" y="3515996"/>
            <a:ext cx="7106215" cy="2585323"/>
          </a:xfrm>
          <a:prstGeom prst="rect">
            <a:avLst/>
          </a:prstGeom>
          <a:noFill/>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s-CO" dirty="0">
                <a:solidFill>
                  <a:srgbClr val="000000"/>
                </a:solidFill>
                <a:latin typeface="Arial" panose="020B0604020202020204" pitchFamily="34" charset="0"/>
                <a:cs typeface="Arial" panose="020B0604020202020204" pitchFamily="34" charset="0"/>
              </a:rPr>
              <a:t>Estudio multicéntrico transversal internacional liderado por ESPEN</a:t>
            </a:r>
          </a:p>
          <a:p>
            <a:pPr algn="ctr"/>
            <a:endParaRPr lang="es-CO" dirty="0">
              <a:solidFill>
                <a:srgbClr val="000000"/>
              </a:solidFill>
              <a:latin typeface="Arial" panose="020B0604020202020204" pitchFamily="34" charset="0"/>
              <a:cs typeface="Arial" panose="020B0604020202020204" pitchFamily="34" charset="0"/>
            </a:endParaRPr>
          </a:p>
          <a:p>
            <a:pPr algn="ctr"/>
            <a:r>
              <a:rPr lang="es-CO" dirty="0">
                <a:solidFill>
                  <a:srgbClr val="000000"/>
                </a:solidFill>
                <a:latin typeface="Arial" panose="020B0604020202020204" pitchFamily="34" charset="0"/>
                <a:cs typeface="Arial" panose="020B0604020202020204" pitchFamily="34" charset="0"/>
              </a:rPr>
              <a:t>Caracterización nutricional de pacientes</a:t>
            </a:r>
          </a:p>
          <a:p>
            <a:pPr algn="ctr"/>
            <a:endParaRPr lang="es-CO" dirty="0">
              <a:solidFill>
                <a:srgbClr val="000000"/>
              </a:solidFill>
              <a:latin typeface="Arial" panose="020B0604020202020204" pitchFamily="34" charset="0"/>
              <a:cs typeface="Arial" panose="020B0604020202020204" pitchFamily="34" charset="0"/>
            </a:endParaRPr>
          </a:p>
          <a:p>
            <a:pPr algn="ctr"/>
            <a:r>
              <a:rPr lang="es-CO" dirty="0">
                <a:solidFill>
                  <a:srgbClr val="000000"/>
                </a:solidFill>
                <a:latin typeface="Arial" panose="020B0604020202020204" pitchFamily="34" charset="0"/>
                <a:cs typeface="Arial" panose="020B0604020202020204" pitchFamily="34" charset="0"/>
              </a:rPr>
              <a:t>Atención nutricional</a:t>
            </a:r>
          </a:p>
          <a:p>
            <a:pPr algn="ctr"/>
            <a:endParaRPr lang="es-CO" dirty="0">
              <a:solidFill>
                <a:srgbClr val="000000"/>
              </a:solidFill>
              <a:latin typeface="Arial" panose="020B0604020202020204" pitchFamily="34" charset="0"/>
              <a:cs typeface="Arial" panose="020B0604020202020204" pitchFamily="34" charset="0"/>
            </a:endParaRPr>
          </a:p>
          <a:p>
            <a:pPr algn="ctr"/>
            <a:r>
              <a:rPr lang="es-CO" dirty="0">
                <a:solidFill>
                  <a:srgbClr val="000000"/>
                </a:solidFill>
                <a:latin typeface="Arial" panose="020B0604020202020204" pitchFamily="34" charset="0"/>
                <a:cs typeface="Arial" panose="020B0604020202020204" pitchFamily="34" charset="0"/>
              </a:rPr>
              <a:t>Benchmarking</a:t>
            </a:r>
          </a:p>
          <a:p>
            <a:pPr algn="ctr"/>
            <a:endParaRPr lang="es-CO" dirty="0">
              <a:solidFill>
                <a:srgbClr val="000000"/>
              </a:solidFill>
              <a:latin typeface="Arial" panose="020B0604020202020204" pitchFamily="34" charset="0"/>
              <a:cs typeface="Arial" panose="020B0604020202020204" pitchFamily="34" charset="0"/>
            </a:endParaRPr>
          </a:p>
          <a:p>
            <a:pPr algn="ctr"/>
            <a:r>
              <a:rPr lang="es-CO" dirty="0">
                <a:solidFill>
                  <a:srgbClr val="000000"/>
                </a:solidFill>
                <a:latin typeface="Arial" panose="020B0604020202020204" pitchFamily="34" charset="0"/>
                <a:cs typeface="Arial" panose="020B0604020202020204" pitchFamily="34" charset="0"/>
              </a:rPr>
              <a:t>Participación de Colombia desde el año 2010</a:t>
            </a:r>
          </a:p>
        </p:txBody>
      </p:sp>
    </p:spTree>
    <p:extLst>
      <p:ext uri="{BB962C8B-B14F-4D97-AF65-F5344CB8AC3E}">
        <p14:creationId xmlns:p14="http://schemas.microsoft.com/office/powerpoint/2010/main" val="3243559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047C61E-DF3D-4F4C-B6A7-B652698E75CB}"/>
              </a:ext>
            </a:extLst>
          </p:cNvPr>
          <p:cNvSpPr txBox="1">
            <a:spLocks/>
          </p:cNvSpPr>
          <p:nvPr/>
        </p:nvSpPr>
        <p:spPr>
          <a:xfrm>
            <a:off x="2842175" y="365138"/>
            <a:ext cx="6061449" cy="126930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sz="3200" b="1" dirty="0">
                <a:solidFill>
                  <a:srgbClr val="7030A0"/>
                </a:solidFill>
                <a:latin typeface="Arial" panose="020B0604020202020204" pitchFamily="34" charset="0"/>
                <a:cs typeface="Arial" panose="020B0604020202020204" pitchFamily="34" charset="0"/>
              </a:rPr>
              <a:t>La situación en Colombia:</a:t>
            </a:r>
          </a:p>
          <a:p>
            <a:r>
              <a:rPr lang="es-CO" sz="3200" dirty="0">
                <a:solidFill>
                  <a:srgbClr val="7030A0"/>
                </a:solidFill>
                <a:latin typeface="Arial" panose="020B0604020202020204" pitchFamily="34" charset="0"/>
                <a:cs typeface="Arial" panose="020B0604020202020204" pitchFamily="34" charset="0"/>
              </a:rPr>
              <a:t>Socio demografía de los pacientes hospitalizados</a:t>
            </a:r>
            <a:endParaRPr lang="en-US" sz="3200" dirty="0">
              <a:solidFill>
                <a:srgbClr val="7030A0"/>
              </a:solidFill>
              <a:latin typeface="Arial" panose="020B0604020202020204" pitchFamily="34" charset="0"/>
              <a:cs typeface="Arial" panose="020B0604020202020204" pitchFamily="34" charset="0"/>
            </a:endParaRPr>
          </a:p>
        </p:txBody>
      </p:sp>
      <p:pic>
        <p:nvPicPr>
          <p:cNvPr id="7" name="Picture 4" descr="Image result for porcentaje hombre mujer">
            <a:extLst>
              <a:ext uri="{FF2B5EF4-FFF2-40B4-BE49-F238E27FC236}">
                <a16:creationId xmlns:a16="http://schemas.microsoft.com/office/drawing/2014/main" id="{BF378613-FB8B-4C13-B7B7-DF75273E00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5669" y="2503530"/>
            <a:ext cx="1770313" cy="2649960"/>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6" descr="Image result for porcentaje hombre mujer">
            <a:extLst>
              <a:ext uri="{FF2B5EF4-FFF2-40B4-BE49-F238E27FC236}">
                <a16:creationId xmlns:a16="http://schemas.microsoft.com/office/drawing/2014/main" id="{14A49249-835D-44F6-AC8C-6284010DAC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9391" y="2503530"/>
            <a:ext cx="1770313" cy="2649960"/>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Equal 7">
            <a:extLst>
              <a:ext uri="{FF2B5EF4-FFF2-40B4-BE49-F238E27FC236}">
                <a16:creationId xmlns:a16="http://schemas.microsoft.com/office/drawing/2014/main" id="{26703C7F-ABE6-4552-98F3-36B5BBBB246A}"/>
              </a:ext>
            </a:extLst>
          </p:cNvPr>
          <p:cNvSpPr/>
          <p:nvPr/>
        </p:nvSpPr>
        <p:spPr>
          <a:xfrm>
            <a:off x="5325969" y="3208347"/>
            <a:ext cx="1275421" cy="605430"/>
          </a:xfrm>
          <a:prstGeom prst="mathEqual">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tx1"/>
              </a:solidFill>
            </a:endParaRPr>
          </a:p>
        </p:txBody>
      </p:sp>
      <p:sp>
        <p:nvSpPr>
          <p:cNvPr id="12" name="TextBox 8">
            <a:extLst>
              <a:ext uri="{FF2B5EF4-FFF2-40B4-BE49-F238E27FC236}">
                <a16:creationId xmlns:a16="http://schemas.microsoft.com/office/drawing/2014/main" id="{E9DBFE0E-0433-490A-8055-1B17AE47DD3B}"/>
              </a:ext>
            </a:extLst>
          </p:cNvPr>
          <p:cNvSpPr txBox="1"/>
          <p:nvPr/>
        </p:nvSpPr>
        <p:spPr>
          <a:xfrm>
            <a:off x="2842175" y="5195701"/>
            <a:ext cx="1601721" cy="707886"/>
          </a:xfrm>
          <a:prstGeom prst="rect">
            <a:avLst/>
          </a:prstGeom>
          <a:noFill/>
        </p:spPr>
        <p:txBody>
          <a:bodyPr wrap="none" rtlCol="0">
            <a:spAutoFit/>
          </a:bodyPr>
          <a:lstStyle/>
          <a:p>
            <a:r>
              <a:rPr lang="es-CO" sz="2000" b="1" dirty="0">
                <a:latin typeface="Arial" panose="020B0604020202020204" pitchFamily="34" charset="0"/>
                <a:cs typeface="Arial" panose="020B0604020202020204" pitchFamily="34" charset="0"/>
              </a:rPr>
              <a:t>X = 67 años</a:t>
            </a:r>
          </a:p>
          <a:p>
            <a:pPr algn="ctr"/>
            <a:r>
              <a:rPr lang="es-CO" sz="2000" b="1" dirty="0">
                <a:solidFill>
                  <a:srgbClr val="7030A0"/>
                </a:solidFill>
                <a:latin typeface="Arial" panose="020B0604020202020204" pitchFamily="34" charset="0"/>
                <a:cs typeface="Arial" panose="020B0604020202020204" pitchFamily="34" charset="0"/>
              </a:rPr>
              <a:t>IMC 25,5</a:t>
            </a:r>
            <a:endParaRPr lang="en-US" sz="2000" b="1" dirty="0">
              <a:solidFill>
                <a:srgbClr val="7030A0"/>
              </a:solidFill>
              <a:latin typeface="Arial" panose="020B0604020202020204" pitchFamily="34" charset="0"/>
              <a:cs typeface="Arial" panose="020B0604020202020204" pitchFamily="34" charset="0"/>
            </a:endParaRPr>
          </a:p>
        </p:txBody>
      </p:sp>
      <p:sp>
        <p:nvSpPr>
          <p:cNvPr id="13" name="TextBox 9">
            <a:extLst>
              <a:ext uri="{FF2B5EF4-FFF2-40B4-BE49-F238E27FC236}">
                <a16:creationId xmlns:a16="http://schemas.microsoft.com/office/drawing/2014/main" id="{02B16C62-9B53-4FD3-B1F0-4C72F1C41969}"/>
              </a:ext>
            </a:extLst>
          </p:cNvPr>
          <p:cNvSpPr txBox="1"/>
          <p:nvPr/>
        </p:nvSpPr>
        <p:spPr>
          <a:xfrm>
            <a:off x="7417982" y="5186597"/>
            <a:ext cx="1601722" cy="707886"/>
          </a:xfrm>
          <a:prstGeom prst="rect">
            <a:avLst/>
          </a:prstGeom>
          <a:noFill/>
        </p:spPr>
        <p:txBody>
          <a:bodyPr wrap="none" rtlCol="0">
            <a:spAutoFit/>
          </a:bodyPr>
          <a:lstStyle/>
          <a:p>
            <a:pPr algn="ctr"/>
            <a:r>
              <a:rPr lang="es-CO" sz="2000" b="1" dirty="0">
                <a:latin typeface="Arial" panose="020B0604020202020204" pitchFamily="34" charset="0"/>
                <a:cs typeface="Arial" panose="020B0604020202020204" pitchFamily="34" charset="0"/>
              </a:rPr>
              <a:t>X = 63 años</a:t>
            </a:r>
          </a:p>
          <a:p>
            <a:pPr algn="ctr"/>
            <a:r>
              <a:rPr lang="es-CO" sz="2000" b="1" dirty="0">
                <a:solidFill>
                  <a:srgbClr val="7030A0"/>
                </a:solidFill>
                <a:latin typeface="Arial" panose="020B0604020202020204" pitchFamily="34" charset="0"/>
                <a:cs typeface="Arial" panose="020B0604020202020204" pitchFamily="34" charset="0"/>
              </a:rPr>
              <a:t>IMC 24,7</a:t>
            </a:r>
            <a:endParaRPr lang="en-US" sz="2000" b="1" dirty="0">
              <a:solidFill>
                <a:srgbClr val="7030A0"/>
              </a:solidFill>
              <a:latin typeface="Arial" panose="020B0604020202020204" pitchFamily="34" charset="0"/>
              <a:cs typeface="Arial" panose="020B0604020202020204" pitchFamily="34" charset="0"/>
            </a:endParaRPr>
          </a:p>
        </p:txBody>
      </p:sp>
      <p:sp>
        <p:nvSpPr>
          <p:cNvPr id="14" name="TextBox 10">
            <a:extLst>
              <a:ext uri="{FF2B5EF4-FFF2-40B4-BE49-F238E27FC236}">
                <a16:creationId xmlns:a16="http://schemas.microsoft.com/office/drawing/2014/main" id="{53AE34ED-2BC1-46DB-872F-A1C520A14375}"/>
              </a:ext>
            </a:extLst>
          </p:cNvPr>
          <p:cNvSpPr txBox="1"/>
          <p:nvPr/>
        </p:nvSpPr>
        <p:spPr>
          <a:xfrm>
            <a:off x="2380758" y="2034640"/>
            <a:ext cx="2524554" cy="400110"/>
          </a:xfrm>
          <a:prstGeom prst="rect">
            <a:avLst/>
          </a:prstGeom>
          <a:noFill/>
        </p:spPr>
        <p:txBody>
          <a:bodyPr wrap="square" rtlCol="0">
            <a:spAutoFit/>
          </a:bodyPr>
          <a:lstStyle/>
          <a:p>
            <a:r>
              <a:rPr lang="es-CO" sz="2000" dirty="0">
                <a:solidFill>
                  <a:srgbClr val="7030A0"/>
                </a:solidFill>
                <a:latin typeface="Arial" panose="020B0604020202020204" pitchFamily="34" charset="0"/>
                <a:cs typeface="Arial" panose="020B0604020202020204" pitchFamily="34" charset="0"/>
              </a:rPr>
              <a:t>Referencia mundial</a:t>
            </a:r>
            <a:endParaRPr lang="en-US" sz="2000" dirty="0">
              <a:solidFill>
                <a:srgbClr val="7030A0"/>
              </a:solidFill>
              <a:latin typeface="Arial" panose="020B0604020202020204" pitchFamily="34" charset="0"/>
              <a:cs typeface="Arial" panose="020B0604020202020204" pitchFamily="34" charset="0"/>
            </a:endParaRPr>
          </a:p>
        </p:txBody>
      </p:sp>
      <p:sp>
        <p:nvSpPr>
          <p:cNvPr id="15" name="TextBox 11">
            <a:extLst>
              <a:ext uri="{FF2B5EF4-FFF2-40B4-BE49-F238E27FC236}">
                <a16:creationId xmlns:a16="http://schemas.microsoft.com/office/drawing/2014/main" id="{401B449A-7034-4056-89C1-BED9FF89191D}"/>
              </a:ext>
            </a:extLst>
          </p:cNvPr>
          <p:cNvSpPr txBox="1"/>
          <p:nvPr/>
        </p:nvSpPr>
        <p:spPr>
          <a:xfrm>
            <a:off x="7585449" y="2070313"/>
            <a:ext cx="1269899" cy="400110"/>
          </a:xfrm>
          <a:prstGeom prst="rect">
            <a:avLst/>
          </a:prstGeom>
          <a:noFill/>
        </p:spPr>
        <p:txBody>
          <a:bodyPr wrap="none" rtlCol="0">
            <a:spAutoFit/>
          </a:bodyPr>
          <a:lstStyle/>
          <a:p>
            <a:r>
              <a:rPr lang="es-CO" sz="2000" dirty="0">
                <a:solidFill>
                  <a:srgbClr val="7030A0"/>
                </a:solidFill>
                <a:latin typeface="Arial" panose="020B0604020202020204" pitchFamily="34" charset="0"/>
                <a:cs typeface="Arial" panose="020B0604020202020204" pitchFamily="34" charset="0"/>
              </a:rPr>
              <a:t>Colombia</a:t>
            </a:r>
            <a:endParaRPr lang="en-US" sz="2000" dirty="0">
              <a:solidFill>
                <a:srgbClr val="7030A0"/>
              </a:solidFill>
              <a:latin typeface="Arial" panose="020B0604020202020204" pitchFamily="34" charset="0"/>
              <a:cs typeface="Arial" panose="020B0604020202020204" pitchFamily="34" charset="0"/>
            </a:endParaRPr>
          </a:p>
        </p:txBody>
      </p:sp>
      <p:sp>
        <p:nvSpPr>
          <p:cNvPr id="16" name="TextBox 7">
            <a:extLst>
              <a:ext uri="{FF2B5EF4-FFF2-40B4-BE49-F238E27FC236}">
                <a16:creationId xmlns:a16="http://schemas.microsoft.com/office/drawing/2014/main" id="{C21404CF-9333-4310-B662-08B7740F1691}"/>
              </a:ext>
            </a:extLst>
          </p:cNvPr>
          <p:cNvSpPr txBox="1"/>
          <p:nvPr/>
        </p:nvSpPr>
        <p:spPr>
          <a:xfrm>
            <a:off x="2240473" y="6210491"/>
            <a:ext cx="2520461" cy="246221"/>
          </a:xfrm>
          <a:prstGeom prst="rect">
            <a:avLst/>
          </a:prstGeom>
          <a:noFill/>
        </p:spPr>
        <p:txBody>
          <a:bodyPr wrap="square" rtlCol="0">
            <a:spAutoFit/>
          </a:bodyPr>
          <a:lstStyle/>
          <a:p>
            <a:pPr algn="ctr"/>
            <a:r>
              <a:rPr lang="es-CO" sz="1000" i="1" dirty="0">
                <a:latin typeface="Arial" panose="020B0604020202020204" pitchFamily="34" charset="0"/>
                <a:cs typeface="Arial" panose="020B0604020202020204" pitchFamily="34" charset="0"/>
              </a:rPr>
              <a:t>Colombia </a:t>
            </a:r>
            <a:r>
              <a:rPr lang="es-CO" sz="1000" i="1" dirty="0" err="1">
                <a:latin typeface="Arial" panose="020B0604020202020204" pitchFamily="34" charset="0"/>
                <a:cs typeface="Arial" panose="020B0604020202020204" pitchFamily="34" charset="0"/>
              </a:rPr>
              <a:t>Nutrition</a:t>
            </a:r>
            <a:r>
              <a:rPr lang="es-CO" sz="1000" i="1" dirty="0">
                <a:latin typeface="Arial" panose="020B0604020202020204" pitchFamily="34" charset="0"/>
                <a:cs typeface="Arial" panose="020B0604020202020204" pitchFamily="34" charset="0"/>
              </a:rPr>
              <a:t> Day 2018</a:t>
            </a:r>
            <a:endParaRPr lang="en-US" sz="1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2150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42B57E2-F25E-4140-8996-2B5B4E94B48F}"/>
              </a:ext>
            </a:extLst>
          </p:cNvPr>
          <p:cNvGrpSpPr/>
          <p:nvPr/>
        </p:nvGrpSpPr>
        <p:grpSpPr>
          <a:xfrm>
            <a:off x="1930202" y="1863875"/>
            <a:ext cx="8203300" cy="3762629"/>
            <a:chOff x="639654" y="1317393"/>
            <a:chExt cx="11160518" cy="3762629"/>
          </a:xfrm>
          <a:effectLst>
            <a:outerShdw blurRad="50800" dist="38100" dir="16200000" rotWithShape="0">
              <a:prstClr val="black">
                <a:alpha val="40000"/>
              </a:prstClr>
            </a:outerShdw>
          </a:effectLst>
        </p:grpSpPr>
        <p:graphicFrame>
          <p:nvGraphicFramePr>
            <p:cNvPr id="8" name="Content Placeholder 3">
              <a:extLst>
                <a:ext uri="{FF2B5EF4-FFF2-40B4-BE49-F238E27FC236}">
                  <a16:creationId xmlns:a16="http://schemas.microsoft.com/office/drawing/2014/main" id="{F0CDC787-7CE5-446B-9CE7-E9A7E341AAAC}"/>
                </a:ext>
              </a:extLst>
            </p:cNvPr>
            <p:cNvGraphicFramePr>
              <a:graphicFrameLocks/>
            </p:cNvGraphicFramePr>
            <p:nvPr>
              <p:extLst>
                <p:ext uri="{D42A27DB-BD31-4B8C-83A1-F6EECF244321}">
                  <p14:modId xmlns:p14="http://schemas.microsoft.com/office/powerpoint/2010/main" val="3231645998"/>
                </p:ext>
              </p:extLst>
            </p:nvPr>
          </p:nvGraphicFramePr>
          <p:xfrm>
            <a:off x="639654" y="1317393"/>
            <a:ext cx="5615670" cy="376262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ontent Placeholder 3">
              <a:extLst>
                <a:ext uri="{FF2B5EF4-FFF2-40B4-BE49-F238E27FC236}">
                  <a16:creationId xmlns:a16="http://schemas.microsoft.com/office/drawing/2014/main" id="{94B5B805-64C1-41FD-8495-FFA4697D5C7C}"/>
                </a:ext>
              </a:extLst>
            </p:cNvPr>
            <p:cNvGraphicFramePr>
              <a:graphicFrameLocks/>
            </p:cNvGraphicFramePr>
            <p:nvPr>
              <p:extLst>
                <p:ext uri="{D42A27DB-BD31-4B8C-83A1-F6EECF244321}">
                  <p14:modId xmlns:p14="http://schemas.microsoft.com/office/powerpoint/2010/main" val="3163161503"/>
                </p:ext>
              </p:extLst>
            </p:nvPr>
          </p:nvGraphicFramePr>
          <p:xfrm>
            <a:off x="6020163" y="1317394"/>
            <a:ext cx="5780009" cy="3762628"/>
          </p:xfrm>
          <a:graphic>
            <a:graphicData uri="http://schemas.openxmlformats.org/drawingml/2006/chart">
              <c:chart xmlns:c="http://schemas.openxmlformats.org/drawingml/2006/chart" xmlns:r="http://schemas.openxmlformats.org/officeDocument/2006/relationships" r:id="rId4"/>
            </a:graphicData>
          </a:graphic>
        </p:graphicFrame>
      </p:grpSp>
      <p:sp>
        <p:nvSpPr>
          <p:cNvPr id="12" name="Title 1">
            <a:extLst>
              <a:ext uri="{FF2B5EF4-FFF2-40B4-BE49-F238E27FC236}">
                <a16:creationId xmlns:a16="http://schemas.microsoft.com/office/drawing/2014/main" id="{5A4CD82A-D4AC-4F55-942B-80E3BA9C9BEE}"/>
              </a:ext>
            </a:extLst>
          </p:cNvPr>
          <p:cNvSpPr txBox="1">
            <a:spLocks/>
          </p:cNvSpPr>
          <p:nvPr/>
        </p:nvSpPr>
        <p:spPr>
          <a:xfrm>
            <a:off x="1313030" y="779400"/>
            <a:ext cx="9144000" cy="58643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sz="3200" b="1" dirty="0">
                <a:solidFill>
                  <a:srgbClr val="7030A0"/>
                </a:solidFill>
                <a:latin typeface="Arial" panose="020B0604020202020204" pitchFamily="34" charset="0"/>
                <a:cs typeface="Arial" panose="020B0604020202020204" pitchFamily="34" charset="0"/>
              </a:rPr>
              <a:t>Grupos de soporte nutricional en los hospitales</a:t>
            </a:r>
            <a:endParaRPr lang="en-US" sz="3200" b="1" dirty="0">
              <a:solidFill>
                <a:srgbClr val="7030A0"/>
              </a:solidFill>
              <a:latin typeface="Arial" panose="020B0604020202020204" pitchFamily="34" charset="0"/>
              <a:cs typeface="Arial" panose="020B0604020202020204" pitchFamily="34" charset="0"/>
            </a:endParaRPr>
          </a:p>
        </p:txBody>
      </p:sp>
      <p:sp>
        <p:nvSpPr>
          <p:cNvPr id="13" name="TextBox 7">
            <a:extLst>
              <a:ext uri="{FF2B5EF4-FFF2-40B4-BE49-F238E27FC236}">
                <a16:creationId xmlns:a16="http://schemas.microsoft.com/office/drawing/2014/main" id="{20CFA480-A5F0-49C7-85DB-BDD4E635CD05}"/>
              </a:ext>
            </a:extLst>
          </p:cNvPr>
          <p:cNvSpPr txBox="1"/>
          <p:nvPr/>
        </p:nvSpPr>
        <p:spPr>
          <a:xfrm>
            <a:off x="1472261" y="6124543"/>
            <a:ext cx="4127678" cy="246221"/>
          </a:xfrm>
          <a:prstGeom prst="rect">
            <a:avLst/>
          </a:prstGeom>
          <a:noFill/>
        </p:spPr>
        <p:txBody>
          <a:bodyPr wrap="square" rtlCol="0">
            <a:spAutoFit/>
          </a:bodyPr>
          <a:lstStyle/>
          <a:p>
            <a:pPr algn="ctr"/>
            <a:r>
              <a:rPr lang="es-CO" sz="1000" i="1" dirty="0">
                <a:latin typeface="Arial" panose="020B0604020202020204" pitchFamily="34" charset="0"/>
                <a:cs typeface="Arial" panose="020B0604020202020204" pitchFamily="34" charset="0"/>
              </a:rPr>
              <a:t>Colombia </a:t>
            </a:r>
            <a:r>
              <a:rPr lang="es-CO" sz="1000" i="1" dirty="0" err="1">
                <a:latin typeface="Arial" panose="020B0604020202020204" pitchFamily="34" charset="0"/>
                <a:cs typeface="Arial" panose="020B0604020202020204" pitchFamily="34" charset="0"/>
              </a:rPr>
              <a:t>Nutrition</a:t>
            </a:r>
            <a:r>
              <a:rPr lang="es-CO" sz="1000" i="1" dirty="0">
                <a:latin typeface="Arial" panose="020B0604020202020204" pitchFamily="34" charset="0"/>
                <a:cs typeface="Arial" panose="020B0604020202020204" pitchFamily="34" charset="0"/>
              </a:rPr>
              <a:t> Day 2018 </a:t>
            </a:r>
            <a:endParaRPr lang="en-US" sz="1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7290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7">
            <a:extLst>
              <a:ext uri="{FF2B5EF4-FFF2-40B4-BE49-F238E27FC236}">
                <a16:creationId xmlns:a16="http://schemas.microsoft.com/office/drawing/2014/main" id="{0B5F9A7F-417B-4886-90E9-0495F2897426}"/>
              </a:ext>
            </a:extLst>
          </p:cNvPr>
          <p:cNvSpPr txBox="1"/>
          <p:nvPr/>
        </p:nvSpPr>
        <p:spPr>
          <a:xfrm>
            <a:off x="2141621" y="6084180"/>
            <a:ext cx="5247454" cy="246221"/>
          </a:xfrm>
          <a:prstGeom prst="rect">
            <a:avLst/>
          </a:prstGeom>
          <a:noFill/>
        </p:spPr>
        <p:txBody>
          <a:bodyPr wrap="square" rtlCol="0">
            <a:spAutoFit/>
          </a:bodyPr>
          <a:lstStyle/>
          <a:p>
            <a:r>
              <a:rPr lang="es-CO" sz="1000" i="1" dirty="0">
                <a:latin typeface="Arial" panose="020B0604020202020204" pitchFamily="34" charset="0"/>
                <a:cs typeface="Arial" panose="020B0604020202020204" pitchFamily="34" charset="0"/>
              </a:rPr>
              <a:t>Colombia </a:t>
            </a:r>
            <a:r>
              <a:rPr lang="es-CO" sz="1000" i="1" dirty="0" err="1">
                <a:latin typeface="Arial" panose="020B0604020202020204" pitchFamily="34" charset="0"/>
                <a:cs typeface="Arial" panose="020B0604020202020204" pitchFamily="34" charset="0"/>
              </a:rPr>
              <a:t>Nutrition</a:t>
            </a:r>
            <a:r>
              <a:rPr lang="es-CO" sz="1000" i="1" dirty="0">
                <a:latin typeface="Arial" panose="020B0604020202020204" pitchFamily="34" charset="0"/>
                <a:cs typeface="Arial" panose="020B0604020202020204" pitchFamily="34" charset="0"/>
              </a:rPr>
              <a:t> Day 2018 </a:t>
            </a:r>
            <a:endParaRPr lang="en-US" sz="1000" i="1" dirty="0">
              <a:latin typeface="Arial" panose="020B0604020202020204" pitchFamily="34" charset="0"/>
              <a:cs typeface="Arial" panose="020B0604020202020204" pitchFamily="34" charset="0"/>
            </a:endParaRPr>
          </a:p>
        </p:txBody>
      </p:sp>
      <p:sp>
        <p:nvSpPr>
          <p:cNvPr id="7" name="Título 6">
            <a:extLst>
              <a:ext uri="{FF2B5EF4-FFF2-40B4-BE49-F238E27FC236}">
                <a16:creationId xmlns:a16="http://schemas.microsoft.com/office/drawing/2014/main" id="{61901052-D07B-4AA0-90AD-47BFDA1D6F7C}"/>
              </a:ext>
            </a:extLst>
          </p:cNvPr>
          <p:cNvSpPr>
            <a:spLocks noGrp="1"/>
          </p:cNvSpPr>
          <p:nvPr>
            <p:ph type="title"/>
          </p:nvPr>
        </p:nvSpPr>
        <p:spPr>
          <a:xfrm>
            <a:off x="3434861" y="507452"/>
            <a:ext cx="5322277" cy="671459"/>
          </a:xfrm>
        </p:spPr>
        <p:txBody>
          <a:bodyPr anchor="ctr">
            <a:normAutofit/>
          </a:bodyPr>
          <a:lstStyle/>
          <a:p>
            <a:pPr algn="ctr"/>
            <a:r>
              <a:rPr lang="es-CO" sz="3200" b="1" dirty="0">
                <a:solidFill>
                  <a:srgbClr val="7030A0"/>
                </a:solidFill>
                <a:latin typeface="Arial" panose="020B0604020202020204" pitchFamily="34" charset="0"/>
                <a:cs typeface="Arial" panose="020B0604020202020204" pitchFamily="34" charset="0"/>
              </a:rPr>
              <a:t>La situación en Colombia</a:t>
            </a:r>
            <a:endParaRPr lang="es-ES" sz="3200" dirty="0">
              <a:solidFill>
                <a:srgbClr val="7030A0"/>
              </a:solidFill>
              <a:latin typeface="Arial" panose="020B0604020202020204" pitchFamily="34" charset="0"/>
              <a:cs typeface="Arial" panose="020B0604020202020204" pitchFamily="34" charset="0"/>
            </a:endParaRPr>
          </a:p>
        </p:txBody>
      </p:sp>
      <p:sp>
        <p:nvSpPr>
          <p:cNvPr id="8" name="Rectangle 3">
            <a:extLst>
              <a:ext uri="{FF2B5EF4-FFF2-40B4-BE49-F238E27FC236}">
                <a16:creationId xmlns:a16="http://schemas.microsoft.com/office/drawing/2014/main" id="{C3D80933-3140-4B76-AA50-BD332511D2E3}"/>
              </a:ext>
            </a:extLst>
          </p:cNvPr>
          <p:cNvSpPr/>
          <p:nvPr/>
        </p:nvSpPr>
        <p:spPr>
          <a:xfrm>
            <a:off x="1900989" y="2501471"/>
            <a:ext cx="8883292" cy="253623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CO" sz="4000" dirty="0">
                <a:solidFill>
                  <a:srgbClr val="000000"/>
                </a:solidFill>
                <a:latin typeface="Arial" panose="020B0604020202020204" pitchFamily="34" charset="0"/>
                <a:cs typeface="Arial" panose="020B0604020202020204" pitchFamily="34" charset="0"/>
              </a:rPr>
              <a:t>A la entrada del hospital: desnutrido o en riesgo </a:t>
            </a:r>
          </a:p>
          <a:p>
            <a:pPr algn="ctr"/>
            <a:r>
              <a:rPr lang="es-CO" sz="7200" dirty="0">
                <a:solidFill>
                  <a:srgbClr val="7030A0"/>
                </a:solidFill>
                <a:latin typeface="Arial" panose="020B0604020202020204" pitchFamily="34" charset="0"/>
                <a:cs typeface="Arial" panose="020B0604020202020204" pitchFamily="34" charset="0"/>
              </a:rPr>
              <a:t>48.4%</a:t>
            </a:r>
            <a:endParaRPr lang="en-US" sz="7200"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5164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FBB4DCB-F176-4F5D-BDFC-B08733A75366}"/>
              </a:ext>
            </a:extLst>
          </p:cNvPr>
          <p:cNvSpPr txBox="1"/>
          <p:nvPr/>
        </p:nvSpPr>
        <p:spPr>
          <a:xfrm>
            <a:off x="2249792" y="375543"/>
            <a:ext cx="7338646" cy="1077218"/>
          </a:xfrm>
          <a:prstGeom prst="rect">
            <a:avLst/>
          </a:prstGeom>
          <a:noFill/>
        </p:spPr>
        <p:txBody>
          <a:bodyPr wrap="square" rtlCol="0">
            <a:spAutoFit/>
          </a:bodyPr>
          <a:lstStyle/>
          <a:p>
            <a:pPr algn="ctr"/>
            <a:r>
              <a:rPr lang="es-CO" sz="3200" b="1" dirty="0">
                <a:solidFill>
                  <a:srgbClr val="7030A0"/>
                </a:solidFill>
                <a:latin typeface="Arial" panose="020B0604020202020204" pitchFamily="34" charset="0"/>
                <a:cs typeface="Arial" panose="020B0604020202020204" pitchFamily="34" charset="0"/>
              </a:rPr>
              <a:t>Toma de peso al ingreso al hospital 2012 - 2014</a:t>
            </a:r>
          </a:p>
        </p:txBody>
      </p:sp>
      <p:graphicFrame>
        <p:nvGraphicFramePr>
          <p:cNvPr id="7" name="Gráfico 6">
            <a:extLst>
              <a:ext uri="{FF2B5EF4-FFF2-40B4-BE49-F238E27FC236}">
                <a16:creationId xmlns:a16="http://schemas.microsoft.com/office/drawing/2014/main" id="{53377F2B-580A-423E-827D-B979BA525308}"/>
              </a:ext>
            </a:extLst>
          </p:cNvPr>
          <p:cNvGraphicFramePr>
            <a:graphicFrameLocks/>
          </p:cNvGraphicFramePr>
          <p:nvPr>
            <p:extLst>
              <p:ext uri="{D42A27DB-BD31-4B8C-83A1-F6EECF244321}">
                <p14:modId xmlns:p14="http://schemas.microsoft.com/office/powerpoint/2010/main" val="1230106290"/>
              </p:ext>
            </p:extLst>
          </p:nvPr>
        </p:nvGraphicFramePr>
        <p:xfrm>
          <a:off x="2387538" y="1425613"/>
          <a:ext cx="7200900" cy="3962400"/>
        </p:xfrm>
        <a:graphic>
          <a:graphicData uri="http://schemas.openxmlformats.org/drawingml/2006/chart">
            <c:chart xmlns:c="http://schemas.openxmlformats.org/drawingml/2006/chart" xmlns:r="http://schemas.openxmlformats.org/officeDocument/2006/relationships" r:id="rId3"/>
          </a:graphicData>
        </a:graphic>
      </p:graphicFrame>
      <p:sp>
        <p:nvSpPr>
          <p:cNvPr id="8" name="CuadroTexto 7">
            <a:extLst>
              <a:ext uri="{FF2B5EF4-FFF2-40B4-BE49-F238E27FC236}">
                <a16:creationId xmlns:a16="http://schemas.microsoft.com/office/drawing/2014/main" id="{8CA56083-17CC-40B5-B55A-60A726ACD2C6}"/>
              </a:ext>
            </a:extLst>
          </p:cNvPr>
          <p:cNvSpPr txBox="1"/>
          <p:nvPr/>
        </p:nvSpPr>
        <p:spPr>
          <a:xfrm>
            <a:off x="4547828" y="5594371"/>
            <a:ext cx="2952328" cy="861774"/>
          </a:xfrm>
          <a:prstGeom prst="rect">
            <a:avLst/>
          </a:prstGeom>
          <a:noFill/>
          <a:ln>
            <a:noFill/>
          </a:ln>
        </p:spPr>
        <p:txBody>
          <a:bodyPr wrap="square" rtlCol="0">
            <a:spAutoFit/>
          </a:bodyPr>
          <a:lstStyle/>
          <a:p>
            <a:pPr algn="ctr"/>
            <a:r>
              <a:rPr lang="es-ES" b="1" dirty="0">
                <a:solidFill>
                  <a:srgbClr val="7030A0"/>
                </a:solidFill>
                <a:latin typeface="Arial" panose="020B0604020202020204" pitchFamily="34" charset="0"/>
                <a:cs typeface="Arial" panose="020B0604020202020204" pitchFamily="34" charset="0"/>
              </a:rPr>
              <a:t>Referencia mundial</a:t>
            </a:r>
            <a:r>
              <a:rPr lang="es-ES" b="1" dirty="0">
                <a:latin typeface="Calibri" panose="020F0502020204030204" pitchFamily="34" charset="0"/>
                <a:cs typeface="Calibri" panose="020F0502020204030204" pitchFamily="34" charset="0"/>
              </a:rPr>
              <a:t>: </a:t>
            </a:r>
            <a:r>
              <a:rPr lang="es-ES" sz="3200" b="1" dirty="0">
                <a:latin typeface="Calibri" panose="020F0502020204030204" pitchFamily="34" charset="0"/>
                <a:cs typeface="Calibri" panose="020F0502020204030204" pitchFamily="34" charset="0"/>
              </a:rPr>
              <a:t>75%</a:t>
            </a:r>
            <a:endParaRPr lang="es-ES" b="1" dirty="0">
              <a:latin typeface="Calibri" panose="020F0502020204030204" pitchFamily="34" charset="0"/>
              <a:cs typeface="Calibri" panose="020F0502020204030204" pitchFamily="34" charset="0"/>
            </a:endParaRPr>
          </a:p>
        </p:txBody>
      </p:sp>
      <p:sp>
        <p:nvSpPr>
          <p:cNvPr id="10" name="TextBox 7">
            <a:extLst>
              <a:ext uri="{FF2B5EF4-FFF2-40B4-BE49-F238E27FC236}">
                <a16:creationId xmlns:a16="http://schemas.microsoft.com/office/drawing/2014/main" id="{C06FB268-AC39-4EBA-8B6C-939E88663F6C}"/>
              </a:ext>
            </a:extLst>
          </p:cNvPr>
          <p:cNvSpPr txBox="1"/>
          <p:nvPr/>
        </p:nvSpPr>
        <p:spPr>
          <a:xfrm>
            <a:off x="2018719" y="6191862"/>
            <a:ext cx="2952328" cy="246221"/>
          </a:xfrm>
          <a:prstGeom prst="rect">
            <a:avLst/>
          </a:prstGeom>
          <a:noFill/>
        </p:spPr>
        <p:txBody>
          <a:bodyPr wrap="square" rtlCol="0">
            <a:spAutoFit/>
          </a:bodyPr>
          <a:lstStyle/>
          <a:p>
            <a:pPr algn="ctr"/>
            <a:r>
              <a:rPr lang="es-CO" sz="1000" i="1" dirty="0">
                <a:latin typeface="Calibri" panose="020F0502020204030204" pitchFamily="34" charset="0"/>
                <a:cs typeface="Calibri" panose="020F0502020204030204" pitchFamily="34" charset="0"/>
              </a:rPr>
              <a:t>ACNC. Colombia </a:t>
            </a:r>
            <a:r>
              <a:rPr lang="es-CO" sz="1000" i="1" dirty="0" err="1">
                <a:latin typeface="Calibri" panose="020F0502020204030204" pitchFamily="34" charset="0"/>
                <a:cs typeface="Calibri" panose="020F0502020204030204" pitchFamily="34" charset="0"/>
              </a:rPr>
              <a:t>Nutrition</a:t>
            </a:r>
            <a:r>
              <a:rPr lang="es-CO" sz="1000" i="1" dirty="0">
                <a:latin typeface="Calibri" panose="020F0502020204030204" pitchFamily="34" charset="0"/>
                <a:cs typeface="Calibri" panose="020F0502020204030204" pitchFamily="34" charset="0"/>
              </a:rPr>
              <a:t> Day</a:t>
            </a:r>
            <a:endParaRPr lang="en-US" sz="10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51106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8">
            <a:extLst>
              <a:ext uri="{FF2B5EF4-FFF2-40B4-BE49-F238E27FC236}">
                <a16:creationId xmlns:a16="http://schemas.microsoft.com/office/drawing/2014/main" id="{4850D6E3-1FC2-4DC3-BEB0-34D873ACB6AC}"/>
              </a:ext>
            </a:extLst>
          </p:cNvPr>
          <p:cNvGrpSpPr/>
          <p:nvPr/>
        </p:nvGrpSpPr>
        <p:grpSpPr>
          <a:xfrm>
            <a:off x="2165913" y="1256820"/>
            <a:ext cx="6594452" cy="5011300"/>
            <a:chOff x="128134" y="1506456"/>
            <a:chExt cx="9792902" cy="5372933"/>
          </a:xfrm>
        </p:grpSpPr>
        <p:graphicFrame>
          <p:nvGraphicFramePr>
            <p:cNvPr id="7" name="Content Placeholder 3">
              <a:extLst>
                <a:ext uri="{FF2B5EF4-FFF2-40B4-BE49-F238E27FC236}">
                  <a16:creationId xmlns:a16="http://schemas.microsoft.com/office/drawing/2014/main" id="{A59ADAC5-E5FD-4AB8-9620-746A9DA37D7D}"/>
                </a:ext>
              </a:extLst>
            </p:cNvPr>
            <p:cNvGraphicFramePr>
              <a:graphicFrameLocks/>
            </p:cNvGraphicFramePr>
            <p:nvPr>
              <p:extLst>
                <p:ext uri="{D42A27DB-BD31-4B8C-83A1-F6EECF244321}">
                  <p14:modId xmlns:p14="http://schemas.microsoft.com/office/powerpoint/2010/main" val="2058084074"/>
                </p:ext>
              </p:extLst>
            </p:nvPr>
          </p:nvGraphicFramePr>
          <p:xfrm>
            <a:off x="589402" y="1506456"/>
            <a:ext cx="7588468" cy="4919165"/>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0ACEBE61-98B7-4DF0-A148-50AD318612CA}"/>
                </a:ext>
              </a:extLst>
            </p:cNvPr>
            <p:cNvSpPr txBox="1"/>
            <p:nvPr/>
          </p:nvSpPr>
          <p:spPr>
            <a:xfrm>
              <a:off x="128134" y="6384409"/>
              <a:ext cx="9792902" cy="494980"/>
            </a:xfrm>
            <a:prstGeom prst="rect">
              <a:avLst/>
            </a:prstGeom>
            <a:noFill/>
          </p:spPr>
          <p:txBody>
            <a:bodyPr wrap="square" rtlCol="0">
              <a:spAutoFit/>
            </a:bodyPr>
            <a:lstStyle/>
            <a:p>
              <a:pPr algn="ctr"/>
              <a:r>
                <a:rPr lang="es-CO" sz="2400" dirty="0">
                  <a:solidFill>
                    <a:schemeClr val="accent1">
                      <a:lumMod val="75000"/>
                    </a:schemeClr>
                  </a:solidFill>
                  <a:latin typeface="Arial" panose="020B0604020202020204" pitchFamily="34" charset="0"/>
                  <a:cs typeface="Arial" panose="020B0604020202020204" pitchFamily="34" charset="0"/>
                </a:rPr>
                <a:t>Riesgo adicional de desnutrición en el Hospital</a:t>
              </a:r>
              <a:endParaRPr lang="en-US" sz="2400" dirty="0">
                <a:solidFill>
                  <a:schemeClr val="accent1">
                    <a:lumMod val="75000"/>
                  </a:schemeClr>
                </a:solidFill>
                <a:latin typeface="Arial" panose="020B0604020202020204" pitchFamily="34" charset="0"/>
                <a:cs typeface="Arial" panose="020B0604020202020204" pitchFamily="34" charset="0"/>
              </a:endParaRPr>
            </a:p>
          </p:txBody>
        </p:sp>
      </p:grpSp>
      <p:sp>
        <p:nvSpPr>
          <p:cNvPr id="10" name="CuadroTexto 9">
            <a:extLst>
              <a:ext uri="{FF2B5EF4-FFF2-40B4-BE49-F238E27FC236}">
                <a16:creationId xmlns:a16="http://schemas.microsoft.com/office/drawing/2014/main" id="{7B7B07B0-14E4-41EE-AEBC-62FC00DE903B}"/>
              </a:ext>
            </a:extLst>
          </p:cNvPr>
          <p:cNvSpPr txBox="1"/>
          <p:nvPr/>
        </p:nvSpPr>
        <p:spPr>
          <a:xfrm>
            <a:off x="3118816" y="197534"/>
            <a:ext cx="5569360" cy="1077218"/>
          </a:xfrm>
          <a:prstGeom prst="rect">
            <a:avLst/>
          </a:prstGeom>
          <a:noFill/>
        </p:spPr>
        <p:txBody>
          <a:bodyPr wrap="square" rtlCol="0">
            <a:spAutoFit/>
          </a:bodyPr>
          <a:lstStyle/>
          <a:p>
            <a:pPr algn="ctr"/>
            <a:r>
              <a:rPr lang="es-CO" sz="3200" b="1" dirty="0">
                <a:solidFill>
                  <a:srgbClr val="7030A0"/>
                </a:solidFill>
                <a:latin typeface="Arial" panose="020B0604020202020204" pitchFamily="34" charset="0"/>
                <a:cs typeface="Arial" panose="020B0604020202020204" pitchFamily="34" charset="0"/>
              </a:rPr>
              <a:t>Ingesta alimentaria durante el día del estudio</a:t>
            </a:r>
          </a:p>
        </p:txBody>
      </p:sp>
      <p:sp>
        <p:nvSpPr>
          <p:cNvPr id="12" name="TextBox 7">
            <a:extLst>
              <a:ext uri="{FF2B5EF4-FFF2-40B4-BE49-F238E27FC236}">
                <a16:creationId xmlns:a16="http://schemas.microsoft.com/office/drawing/2014/main" id="{9EDCB215-C878-4FFF-A4E1-C3BD89713B2A}"/>
              </a:ext>
            </a:extLst>
          </p:cNvPr>
          <p:cNvSpPr txBox="1"/>
          <p:nvPr/>
        </p:nvSpPr>
        <p:spPr>
          <a:xfrm>
            <a:off x="1559429" y="6268120"/>
            <a:ext cx="3118773" cy="246221"/>
          </a:xfrm>
          <a:prstGeom prst="rect">
            <a:avLst/>
          </a:prstGeom>
          <a:noFill/>
        </p:spPr>
        <p:txBody>
          <a:bodyPr wrap="square" rtlCol="0">
            <a:spAutoFit/>
          </a:bodyPr>
          <a:lstStyle/>
          <a:p>
            <a:pPr algn="ctr"/>
            <a:r>
              <a:rPr lang="es-CO" sz="1000" i="1" dirty="0">
                <a:latin typeface="Arial" panose="020B0604020202020204" pitchFamily="34" charset="0"/>
                <a:cs typeface="Arial" panose="020B0604020202020204" pitchFamily="34" charset="0"/>
              </a:rPr>
              <a:t>Colombia </a:t>
            </a:r>
            <a:r>
              <a:rPr lang="es-CO" sz="1000" i="1" dirty="0" err="1">
                <a:latin typeface="Arial" panose="020B0604020202020204" pitchFamily="34" charset="0"/>
                <a:cs typeface="Arial" panose="020B0604020202020204" pitchFamily="34" charset="0"/>
              </a:rPr>
              <a:t>Nutrition</a:t>
            </a:r>
            <a:r>
              <a:rPr lang="es-CO" sz="1000" i="1" dirty="0">
                <a:latin typeface="Arial" panose="020B0604020202020204" pitchFamily="34" charset="0"/>
                <a:cs typeface="Arial" panose="020B0604020202020204" pitchFamily="34" charset="0"/>
              </a:rPr>
              <a:t> Day 2018 </a:t>
            </a:r>
            <a:endParaRPr lang="en-US" sz="1000" i="1" dirty="0">
              <a:latin typeface="Arial" panose="020B0604020202020204" pitchFamily="34" charset="0"/>
              <a:cs typeface="Arial" panose="020B0604020202020204" pitchFamily="34" charset="0"/>
            </a:endParaRPr>
          </a:p>
        </p:txBody>
      </p:sp>
      <p:sp>
        <p:nvSpPr>
          <p:cNvPr id="13" name="CuadroTexto 12">
            <a:extLst>
              <a:ext uri="{FF2B5EF4-FFF2-40B4-BE49-F238E27FC236}">
                <a16:creationId xmlns:a16="http://schemas.microsoft.com/office/drawing/2014/main" id="{25B871D7-C620-421F-B382-CF825A79450C}"/>
              </a:ext>
            </a:extLst>
          </p:cNvPr>
          <p:cNvSpPr txBox="1"/>
          <p:nvPr/>
        </p:nvSpPr>
        <p:spPr>
          <a:xfrm>
            <a:off x="8070595" y="1872373"/>
            <a:ext cx="3118773" cy="923330"/>
          </a:xfrm>
          <a:prstGeom prst="rect">
            <a:avLst/>
          </a:prstGeom>
          <a:noFill/>
        </p:spPr>
        <p:txBody>
          <a:bodyPr wrap="square" rtlCol="0">
            <a:spAutoFit/>
          </a:bodyPr>
          <a:lstStyle/>
          <a:p>
            <a:pPr algn="ctr"/>
            <a:r>
              <a:rPr lang="es-CO" dirty="0">
                <a:solidFill>
                  <a:srgbClr val="000000"/>
                </a:solidFill>
                <a:latin typeface="Arial" panose="020B0604020202020204" pitchFamily="34" charset="0"/>
                <a:cs typeface="Arial" panose="020B0604020202020204" pitchFamily="34" charset="0"/>
              </a:rPr>
              <a:t>Uno de cada 10 pacientes no come en el Hospital, </a:t>
            </a:r>
          </a:p>
          <a:p>
            <a:pPr algn="ctr"/>
            <a:r>
              <a:rPr lang="es-CO" dirty="0">
                <a:solidFill>
                  <a:srgbClr val="000000"/>
                </a:solidFill>
                <a:latin typeface="Arial" panose="020B0604020202020204" pitchFamily="34" charset="0"/>
                <a:cs typeface="Arial" panose="020B0604020202020204" pitchFamily="34" charset="0"/>
              </a:rPr>
              <a:t>“por indicación Médica?” </a:t>
            </a:r>
            <a:endParaRPr lang="en-US" dirty="0">
              <a:solidFill>
                <a:srgbClr val="000000"/>
              </a:solidFill>
              <a:latin typeface="Arial" panose="020B0604020202020204" pitchFamily="34" charset="0"/>
              <a:cs typeface="Arial" panose="020B0604020202020204" pitchFamily="34" charset="0"/>
            </a:endParaRPr>
          </a:p>
        </p:txBody>
      </p:sp>
      <p:cxnSp>
        <p:nvCxnSpPr>
          <p:cNvPr id="14" name="Conector recto de flecha 13">
            <a:extLst>
              <a:ext uri="{FF2B5EF4-FFF2-40B4-BE49-F238E27FC236}">
                <a16:creationId xmlns:a16="http://schemas.microsoft.com/office/drawing/2014/main" id="{C3AF4A1B-15E3-48CE-9F1B-6951B3381F24}"/>
              </a:ext>
            </a:extLst>
          </p:cNvPr>
          <p:cNvCxnSpPr>
            <a:cxnSpLocks/>
          </p:cNvCxnSpPr>
          <p:nvPr/>
        </p:nvCxnSpPr>
        <p:spPr>
          <a:xfrm flipH="1" flipV="1">
            <a:off x="7105235" y="1912348"/>
            <a:ext cx="1068214" cy="281126"/>
          </a:xfrm>
          <a:prstGeom prst="straightConnector1">
            <a:avLst/>
          </a:prstGeom>
          <a:ln w="4762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1910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64541D0-052C-4A8A-9470-2A66CC21F327}"/>
              </a:ext>
            </a:extLst>
          </p:cNvPr>
          <p:cNvPicPr>
            <a:picLocks noChangeAspect="1"/>
          </p:cNvPicPr>
          <p:nvPr/>
        </p:nvPicPr>
        <p:blipFill>
          <a:blip r:embed="rId3"/>
          <a:stretch>
            <a:fillRect/>
          </a:stretch>
        </p:blipFill>
        <p:spPr>
          <a:xfrm>
            <a:off x="1589016" y="1483913"/>
            <a:ext cx="8367900" cy="4768706"/>
          </a:xfrm>
          <a:prstGeom prst="rect">
            <a:avLst/>
          </a:prstGeom>
        </p:spPr>
      </p:pic>
      <p:sp>
        <p:nvSpPr>
          <p:cNvPr id="5" name="Título 4"/>
          <p:cNvSpPr>
            <a:spLocks noGrp="1"/>
          </p:cNvSpPr>
          <p:nvPr>
            <p:ph type="title"/>
          </p:nvPr>
        </p:nvSpPr>
        <p:spPr>
          <a:xfrm>
            <a:off x="2817160" y="375914"/>
            <a:ext cx="5988519" cy="877163"/>
          </a:xfrm>
        </p:spPr>
        <p:txBody>
          <a:bodyPr>
            <a:normAutofit fontScale="90000"/>
          </a:bodyPr>
          <a:lstStyle/>
          <a:p>
            <a:pPr algn="ctr"/>
            <a:r>
              <a:rPr lang="es-ES" sz="3200" b="1" dirty="0">
                <a:solidFill>
                  <a:srgbClr val="7030A0"/>
                </a:solidFill>
                <a:latin typeface="Arial" panose="020B0604020202020204" pitchFamily="34" charset="0"/>
                <a:cs typeface="Arial" panose="020B0604020202020204" pitchFamily="34" charset="0"/>
              </a:rPr>
              <a:t>La nutrición en el paciente hospitalizado</a:t>
            </a:r>
          </a:p>
        </p:txBody>
      </p:sp>
      <p:sp>
        <p:nvSpPr>
          <p:cNvPr id="2" name="Slide Number Placeholder 1"/>
          <p:cNvSpPr>
            <a:spLocks noGrp="1"/>
          </p:cNvSpPr>
          <p:nvPr>
            <p:ph type="sldNum" sz="quarter" idx="12"/>
          </p:nvPr>
        </p:nvSpPr>
        <p:spPr/>
        <p:txBody>
          <a:bodyPr/>
          <a:lstStyle/>
          <a:p>
            <a:fld id="{C536159E-DE94-4502-BBB7-32A3112BE8B0}" type="slidenum">
              <a:rPr lang="en-US" smtClean="0">
                <a:solidFill>
                  <a:srgbClr val="FFFFFF"/>
                </a:solidFill>
              </a:rPr>
              <a:pPr/>
              <a:t>26</a:t>
            </a:fld>
            <a:endParaRPr lang="en-US">
              <a:solidFill>
                <a:srgbClr val="FFFFFF"/>
              </a:solidFill>
            </a:endParaRPr>
          </a:p>
        </p:txBody>
      </p:sp>
      <p:sp>
        <p:nvSpPr>
          <p:cNvPr id="6" name="TextBox 7"/>
          <p:cNvSpPr txBox="1"/>
          <p:nvPr/>
        </p:nvSpPr>
        <p:spPr>
          <a:xfrm>
            <a:off x="1589016" y="6216848"/>
            <a:ext cx="2219638" cy="246221"/>
          </a:xfrm>
          <a:prstGeom prst="rect">
            <a:avLst/>
          </a:prstGeom>
          <a:noFill/>
        </p:spPr>
        <p:txBody>
          <a:bodyPr wrap="square" rtlCol="0">
            <a:spAutoFit/>
          </a:bodyPr>
          <a:lstStyle/>
          <a:p>
            <a:pPr algn="ctr"/>
            <a:r>
              <a:rPr lang="es-CO" sz="1000" i="1" dirty="0">
                <a:latin typeface="Arial" panose="020B0604020202020204" pitchFamily="34" charset="0"/>
                <a:cs typeface="Arial" panose="020B0604020202020204" pitchFamily="34" charset="0"/>
              </a:rPr>
              <a:t>Colombia </a:t>
            </a:r>
            <a:r>
              <a:rPr lang="es-CO" sz="1000" i="1" dirty="0" err="1">
                <a:latin typeface="Arial" panose="020B0604020202020204" pitchFamily="34" charset="0"/>
                <a:cs typeface="Arial" panose="020B0604020202020204" pitchFamily="34" charset="0"/>
              </a:rPr>
              <a:t>Nutrition</a:t>
            </a:r>
            <a:r>
              <a:rPr lang="es-CO" sz="1000" i="1" dirty="0">
                <a:latin typeface="Arial" panose="020B0604020202020204" pitchFamily="34" charset="0"/>
                <a:cs typeface="Arial" panose="020B0604020202020204" pitchFamily="34" charset="0"/>
              </a:rPr>
              <a:t> Day 2018 </a:t>
            </a:r>
            <a:endParaRPr lang="en-US" sz="1000" i="1" dirty="0">
              <a:latin typeface="Arial" panose="020B0604020202020204" pitchFamily="34" charset="0"/>
              <a:cs typeface="Arial" panose="020B0604020202020204" pitchFamily="34" charset="0"/>
            </a:endParaRPr>
          </a:p>
        </p:txBody>
      </p:sp>
      <p:sp>
        <p:nvSpPr>
          <p:cNvPr id="12" name="Flecha: hacia abajo 11">
            <a:extLst>
              <a:ext uri="{FF2B5EF4-FFF2-40B4-BE49-F238E27FC236}">
                <a16:creationId xmlns:a16="http://schemas.microsoft.com/office/drawing/2014/main" id="{2BEF47A0-11D5-469D-BBA7-8915988B18A3}"/>
              </a:ext>
            </a:extLst>
          </p:cNvPr>
          <p:cNvSpPr/>
          <p:nvPr/>
        </p:nvSpPr>
        <p:spPr>
          <a:xfrm rot="2149258">
            <a:off x="5143054" y="1903091"/>
            <a:ext cx="350142" cy="55068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Flecha: hacia abajo 12">
            <a:extLst>
              <a:ext uri="{FF2B5EF4-FFF2-40B4-BE49-F238E27FC236}">
                <a16:creationId xmlns:a16="http://schemas.microsoft.com/office/drawing/2014/main" id="{51964E79-70FB-4814-AFCE-1D0796CC0E39}"/>
              </a:ext>
            </a:extLst>
          </p:cNvPr>
          <p:cNvSpPr/>
          <p:nvPr/>
        </p:nvSpPr>
        <p:spPr>
          <a:xfrm rot="2149258">
            <a:off x="6895965" y="3073813"/>
            <a:ext cx="350142" cy="55068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869625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38A948E5-20AE-4BE1-9089-05B435B6334C}"/>
              </a:ext>
            </a:extLst>
          </p:cNvPr>
          <p:cNvSpPr txBox="1"/>
          <p:nvPr/>
        </p:nvSpPr>
        <p:spPr>
          <a:xfrm>
            <a:off x="3600710" y="419323"/>
            <a:ext cx="4990579" cy="1077218"/>
          </a:xfrm>
          <a:prstGeom prst="rect">
            <a:avLst/>
          </a:prstGeom>
          <a:noFill/>
        </p:spPr>
        <p:txBody>
          <a:bodyPr wrap="square" rtlCol="0">
            <a:spAutoFit/>
          </a:bodyPr>
          <a:lstStyle/>
          <a:p>
            <a:pPr algn="ctr"/>
            <a:r>
              <a:rPr lang="es-CO" sz="3200" b="1" dirty="0">
                <a:solidFill>
                  <a:srgbClr val="7030A0"/>
                </a:solidFill>
                <a:latin typeface="Arial" panose="020B0604020202020204" pitchFamily="34" charset="0"/>
                <a:cs typeface="Arial" panose="020B0604020202020204" pitchFamily="34" charset="0"/>
              </a:rPr>
              <a:t>Riesgo nutricional vs intervención nutricional</a:t>
            </a:r>
          </a:p>
        </p:txBody>
      </p:sp>
      <p:sp>
        <p:nvSpPr>
          <p:cNvPr id="8" name="2 CuadroTexto">
            <a:extLst>
              <a:ext uri="{FF2B5EF4-FFF2-40B4-BE49-F238E27FC236}">
                <a16:creationId xmlns:a16="http://schemas.microsoft.com/office/drawing/2014/main" id="{4A484998-8D36-40B8-8582-9F3B65898E22}"/>
              </a:ext>
            </a:extLst>
          </p:cNvPr>
          <p:cNvSpPr txBox="1"/>
          <p:nvPr/>
        </p:nvSpPr>
        <p:spPr>
          <a:xfrm>
            <a:off x="1564929" y="1739265"/>
            <a:ext cx="3426569" cy="2616101"/>
          </a:xfrm>
          <a:prstGeom prst="rect">
            <a:avLst/>
          </a:prstGeom>
          <a:noFill/>
        </p:spPr>
        <p:txBody>
          <a:bodyPr wrap="square">
            <a:spAutoFit/>
          </a:bodyPr>
          <a:lstStyle/>
          <a:p>
            <a:pPr>
              <a:defRPr/>
            </a:pPr>
            <a:r>
              <a:rPr lang="es-CO" sz="2000" b="1" dirty="0">
                <a:solidFill>
                  <a:srgbClr val="7030A0"/>
                </a:solidFill>
                <a:latin typeface="Arial" panose="020B0604020202020204" pitchFamily="34" charset="0"/>
                <a:cs typeface="Arial" panose="020B0604020202020204" pitchFamily="34" charset="0"/>
              </a:rPr>
              <a:t>Riesgo Nutricional</a:t>
            </a:r>
          </a:p>
          <a:p>
            <a:pPr>
              <a:defRPr/>
            </a:pPr>
            <a:endParaRPr lang="es-CO" sz="2000" dirty="0">
              <a:solidFill>
                <a:srgbClr val="7030A0"/>
              </a:solidFill>
              <a:latin typeface="Arial" panose="020B0604020202020204" pitchFamily="34" charset="0"/>
              <a:cs typeface="Arial" panose="020B0604020202020204" pitchFamily="34" charset="0"/>
            </a:endParaRPr>
          </a:p>
          <a:p>
            <a:pPr marL="342900" indent="-342900">
              <a:buFontTx/>
              <a:buChar char="-"/>
              <a:defRPr/>
            </a:pPr>
            <a:r>
              <a:rPr lang="es-CO" sz="2000" dirty="0">
                <a:latin typeface="Arial" panose="020B0604020202020204" pitchFamily="34" charset="0"/>
                <a:cs typeface="Arial" panose="020B0604020202020204" pitchFamily="34" charset="0"/>
              </a:rPr>
              <a:t>48% pérdida de peso en 3 meses</a:t>
            </a:r>
          </a:p>
          <a:p>
            <a:pPr marL="342900" indent="-342900">
              <a:buFontTx/>
              <a:buChar char="-"/>
              <a:defRPr/>
            </a:pPr>
            <a:r>
              <a:rPr lang="es-CO" sz="2000" dirty="0">
                <a:latin typeface="Arial" panose="020B0604020202020204" pitchFamily="34" charset="0"/>
                <a:cs typeface="Arial" panose="020B0604020202020204" pitchFamily="34" charset="0"/>
              </a:rPr>
              <a:t>31,5% alimentación subnormal en la última semana</a:t>
            </a:r>
          </a:p>
          <a:p>
            <a:pPr marL="342900" indent="-342900">
              <a:buFontTx/>
              <a:buChar char="-"/>
              <a:defRPr/>
            </a:pPr>
            <a:endParaRPr lang="es-CO" sz="2400" dirty="0"/>
          </a:p>
        </p:txBody>
      </p:sp>
      <p:pic>
        <p:nvPicPr>
          <p:cNvPr id="10" name="Picture 2">
            <a:extLst>
              <a:ext uri="{FF2B5EF4-FFF2-40B4-BE49-F238E27FC236}">
                <a16:creationId xmlns:a16="http://schemas.microsoft.com/office/drawing/2014/main" id="{5C1A01B8-25DC-412E-B249-596BC39DC594}"/>
              </a:ext>
            </a:extLst>
          </p:cNvPr>
          <p:cNvPicPr>
            <a:picLocks noChangeAspect="1" noChangeArrowheads="1"/>
          </p:cNvPicPr>
          <p:nvPr/>
        </p:nvPicPr>
        <p:blipFill>
          <a:blip r:embed="rId3"/>
          <a:srcRect/>
          <a:stretch>
            <a:fillRect/>
          </a:stretch>
        </p:blipFill>
        <p:spPr bwMode="auto">
          <a:xfrm>
            <a:off x="4991498" y="2153920"/>
            <a:ext cx="1785938" cy="1427162"/>
          </a:xfrm>
          <a:prstGeom prst="rect">
            <a:avLst/>
          </a:prstGeom>
          <a:ln>
            <a:noFill/>
          </a:ln>
        </p:spPr>
        <p:style>
          <a:lnRef idx="1">
            <a:schemeClr val="accent5"/>
          </a:lnRef>
          <a:fillRef idx="2">
            <a:schemeClr val="accent5"/>
          </a:fillRef>
          <a:effectRef idx="1">
            <a:schemeClr val="accent5"/>
          </a:effectRef>
          <a:fontRef idx="minor">
            <a:schemeClr val="dk1"/>
          </a:fontRef>
        </p:style>
      </p:pic>
      <p:sp>
        <p:nvSpPr>
          <p:cNvPr id="12" name="4 CuadroTexto">
            <a:extLst>
              <a:ext uri="{FF2B5EF4-FFF2-40B4-BE49-F238E27FC236}">
                <a16:creationId xmlns:a16="http://schemas.microsoft.com/office/drawing/2014/main" id="{0B9651F0-F17A-4CD3-80E1-6DBC5E404F14}"/>
              </a:ext>
            </a:extLst>
          </p:cNvPr>
          <p:cNvSpPr txBox="1"/>
          <p:nvPr/>
        </p:nvSpPr>
        <p:spPr>
          <a:xfrm flipH="1">
            <a:off x="7139307" y="1744117"/>
            <a:ext cx="3426567" cy="2246769"/>
          </a:xfrm>
          <a:prstGeom prst="rect">
            <a:avLst/>
          </a:prstGeom>
          <a:noFill/>
        </p:spPr>
        <p:txBody>
          <a:bodyPr wrap="square">
            <a:spAutoFit/>
          </a:bodyPr>
          <a:lstStyle/>
          <a:p>
            <a:pPr>
              <a:defRPr/>
            </a:pPr>
            <a:r>
              <a:rPr lang="es-CO" sz="2000" b="1" dirty="0">
                <a:solidFill>
                  <a:srgbClr val="7030A0"/>
                </a:solidFill>
                <a:latin typeface="Arial" panose="020B0604020202020204" pitchFamily="34" charset="0"/>
                <a:cs typeface="Arial" panose="020B0604020202020204" pitchFamily="34" charset="0"/>
              </a:rPr>
              <a:t>Pacientes con intervención nutricional</a:t>
            </a:r>
          </a:p>
          <a:p>
            <a:pPr>
              <a:defRPr/>
            </a:pPr>
            <a:endParaRPr lang="es-CO" sz="2000" b="1" dirty="0">
              <a:solidFill>
                <a:srgbClr val="7030A0"/>
              </a:solidFill>
              <a:latin typeface="Arial" panose="020B0604020202020204" pitchFamily="34" charset="0"/>
              <a:cs typeface="Arial" panose="020B0604020202020204" pitchFamily="34" charset="0"/>
            </a:endParaRPr>
          </a:p>
          <a:p>
            <a:pPr marL="285750" indent="-285750">
              <a:buFontTx/>
              <a:buChar char="-"/>
              <a:defRPr/>
            </a:pPr>
            <a:r>
              <a:rPr lang="es-CO" sz="2000" dirty="0">
                <a:latin typeface="Arial" panose="020B0604020202020204" pitchFamily="34" charset="0"/>
                <a:cs typeface="Arial" panose="020B0604020202020204" pitchFamily="34" charset="0"/>
              </a:rPr>
              <a:t>Suplementación nutricional oral 9,9 %</a:t>
            </a:r>
          </a:p>
          <a:p>
            <a:pPr marL="285750" indent="-285750">
              <a:buFontTx/>
              <a:buChar char="-"/>
              <a:defRPr/>
            </a:pPr>
            <a:r>
              <a:rPr lang="es-CO" sz="2000" dirty="0">
                <a:latin typeface="Arial" panose="020B0604020202020204" pitchFamily="34" charset="0"/>
                <a:cs typeface="Arial" panose="020B0604020202020204" pitchFamily="34" charset="0"/>
              </a:rPr>
              <a:t>Nutrición enteral 5,3 %</a:t>
            </a:r>
          </a:p>
          <a:p>
            <a:pPr marL="285750" indent="-285750">
              <a:buFontTx/>
              <a:buChar char="-"/>
              <a:defRPr/>
            </a:pPr>
            <a:r>
              <a:rPr lang="es-CO" sz="2000" dirty="0">
                <a:latin typeface="Arial" panose="020B0604020202020204" pitchFamily="34" charset="0"/>
                <a:cs typeface="Arial" panose="020B0604020202020204" pitchFamily="34" charset="0"/>
              </a:rPr>
              <a:t>Nutrición parenteral 2,2 %</a:t>
            </a:r>
          </a:p>
        </p:txBody>
      </p:sp>
      <p:sp>
        <p:nvSpPr>
          <p:cNvPr id="13" name="6 CuadroTexto">
            <a:extLst>
              <a:ext uri="{FF2B5EF4-FFF2-40B4-BE49-F238E27FC236}">
                <a16:creationId xmlns:a16="http://schemas.microsoft.com/office/drawing/2014/main" id="{4E7260F9-A002-4096-8A22-AAB9FBBC0DEC}"/>
              </a:ext>
            </a:extLst>
          </p:cNvPr>
          <p:cNvSpPr txBox="1"/>
          <p:nvPr/>
        </p:nvSpPr>
        <p:spPr>
          <a:xfrm>
            <a:off x="2100796" y="4353012"/>
            <a:ext cx="1938351" cy="1015663"/>
          </a:xfrm>
          <a:prstGeom prst="rect">
            <a:avLst/>
          </a:prstGeom>
          <a:solidFill>
            <a:srgbClr val="FF0000"/>
          </a:solidFill>
        </p:spPr>
        <p:style>
          <a:lnRef idx="0">
            <a:schemeClr val="accent2"/>
          </a:lnRef>
          <a:fillRef idx="3">
            <a:schemeClr val="accent2"/>
          </a:fillRef>
          <a:effectRef idx="3">
            <a:schemeClr val="accent2"/>
          </a:effectRef>
          <a:fontRef idx="minor">
            <a:schemeClr val="lt1"/>
          </a:fontRef>
        </p:style>
        <p:txBody>
          <a:bodyPr wrap="none">
            <a:spAutoFit/>
          </a:bodyPr>
          <a:lstStyle/>
          <a:p>
            <a:pPr>
              <a:defRPr/>
            </a:pPr>
            <a:r>
              <a:rPr lang="es-CO" sz="6000" dirty="0">
                <a:latin typeface="Arial" panose="020B0604020202020204" pitchFamily="34" charset="0"/>
                <a:cs typeface="Arial" panose="020B0604020202020204" pitchFamily="34" charset="0"/>
              </a:rPr>
              <a:t>48 %</a:t>
            </a:r>
          </a:p>
        </p:txBody>
      </p:sp>
      <p:sp>
        <p:nvSpPr>
          <p:cNvPr id="14" name="5 Flecha izquierda y derecha">
            <a:extLst>
              <a:ext uri="{FF2B5EF4-FFF2-40B4-BE49-F238E27FC236}">
                <a16:creationId xmlns:a16="http://schemas.microsoft.com/office/drawing/2014/main" id="{6BE9F90C-B10A-412F-B658-3A51F3ABC1E8}"/>
              </a:ext>
            </a:extLst>
          </p:cNvPr>
          <p:cNvSpPr/>
          <p:nvPr/>
        </p:nvSpPr>
        <p:spPr>
          <a:xfrm>
            <a:off x="5276391" y="4613718"/>
            <a:ext cx="1216152" cy="484632"/>
          </a:xfrm>
          <a:prstGeom prst="leftRightArrow">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s-CO"/>
          </a:p>
        </p:txBody>
      </p:sp>
      <p:sp>
        <p:nvSpPr>
          <p:cNvPr id="15" name="7 CuadroTexto">
            <a:extLst>
              <a:ext uri="{FF2B5EF4-FFF2-40B4-BE49-F238E27FC236}">
                <a16:creationId xmlns:a16="http://schemas.microsoft.com/office/drawing/2014/main" id="{C06C632D-25FA-491B-95F7-2AB975B6E602}"/>
              </a:ext>
            </a:extLst>
          </p:cNvPr>
          <p:cNvSpPr txBox="1"/>
          <p:nvPr/>
        </p:nvSpPr>
        <p:spPr>
          <a:xfrm>
            <a:off x="7766491" y="4348203"/>
            <a:ext cx="1938351" cy="1015663"/>
          </a:xfrm>
          <a:prstGeom prst="rect">
            <a:avLst/>
          </a:prstGeom>
          <a:solidFill>
            <a:srgbClr val="00B050"/>
          </a:solidFill>
        </p:spPr>
        <p:style>
          <a:lnRef idx="0">
            <a:schemeClr val="accent2"/>
          </a:lnRef>
          <a:fillRef idx="3">
            <a:schemeClr val="accent2"/>
          </a:fillRef>
          <a:effectRef idx="3">
            <a:schemeClr val="accent2"/>
          </a:effectRef>
          <a:fontRef idx="minor">
            <a:schemeClr val="lt1"/>
          </a:fontRef>
        </p:style>
        <p:txBody>
          <a:bodyPr wrap="none">
            <a:spAutoFit/>
          </a:bodyPr>
          <a:lstStyle/>
          <a:p>
            <a:pPr>
              <a:defRPr/>
            </a:pPr>
            <a:r>
              <a:rPr lang="es-CO" sz="6000" dirty="0">
                <a:latin typeface="Arial" panose="020B0604020202020204" pitchFamily="34" charset="0"/>
                <a:cs typeface="Arial" panose="020B0604020202020204" pitchFamily="34" charset="0"/>
              </a:rPr>
              <a:t>18 %</a:t>
            </a:r>
          </a:p>
        </p:txBody>
      </p:sp>
      <p:sp>
        <p:nvSpPr>
          <p:cNvPr id="16" name="1 Título">
            <a:extLst>
              <a:ext uri="{FF2B5EF4-FFF2-40B4-BE49-F238E27FC236}">
                <a16:creationId xmlns:a16="http://schemas.microsoft.com/office/drawing/2014/main" id="{0E18FA16-EF97-4010-8447-8486D722B1F0}"/>
              </a:ext>
            </a:extLst>
          </p:cNvPr>
          <p:cNvSpPr txBox="1">
            <a:spLocks/>
          </p:cNvSpPr>
          <p:nvPr/>
        </p:nvSpPr>
        <p:spPr>
          <a:xfrm>
            <a:off x="1980481" y="5630339"/>
            <a:ext cx="7848872" cy="65787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defRPr/>
            </a:pPr>
            <a:r>
              <a:rPr lang="es-CO" sz="2400" dirty="0">
                <a:solidFill>
                  <a:srgbClr val="7030A0"/>
                </a:solidFill>
                <a:latin typeface="Arial" panose="020B0604020202020204" pitchFamily="34" charset="0"/>
                <a:cs typeface="Arial" panose="020B0604020202020204" pitchFamily="34" charset="0"/>
              </a:rPr>
              <a:t>Existe una brecha grande entre el riesgo nutricional y las estrategias de intervención nutricional empleadas</a:t>
            </a:r>
          </a:p>
        </p:txBody>
      </p:sp>
    </p:spTree>
    <p:extLst>
      <p:ext uri="{BB962C8B-B14F-4D97-AF65-F5344CB8AC3E}">
        <p14:creationId xmlns:p14="http://schemas.microsoft.com/office/powerpoint/2010/main" val="1574453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anim calcmode="lin" valueType="num">
                                      <p:cBhvr>
                                        <p:cTn id="14" dur="1000" fill="hold"/>
                                        <p:tgtEl>
                                          <p:spTgt spid="14"/>
                                        </p:tgtEl>
                                        <p:attrNameLst>
                                          <p:attrName>ppt_x</p:attrName>
                                        </p:attrNameLst>
                                      </p:cBhvr>
                                      <p:tavLst>
                                        <p:tav tm="0">
                                          <p:val>
                                            <p:strVal val="#ppt_x"/>
                                          </p:val>
                                        </p:tav>
                                        <p:tav tm="100000">
                                          <p:val>
                                            <p:strVal val="#ppt_x"/>
                                          </p:val>
                                        </p:tav>
                                      </p:tavLst>
                                    </p:anim>
                                    <p:anim calcmode="lin" valueType="num">
                                      <p:cBhvr>
                                        <p:cTn id="15" dur="1000" fill="hold"/>
                                        <p:tgtEl>
                                          <p:spTgt spid="1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1CE66798-B5A7-4226-914B-AF6FC06C0E56}"/>
              </a:ext>
            </a:extLst>
          </p:cNvPr>
          <p:cNvSpPr txBox="1"/>
          <p:nvPr/>
        </p:nvSpPr>
        <p:spPr>
          <a:xfrm>
            <a:off x="1477362" y="1323249"/>
            <a:ext cx="3540115" cy="1323439"/>
          </a:xfrm>
          <a:prstGeom prst="rect">
            <a:avLst/>
          </a:prstGeom>
          <a:noFill/>
        </p:spPr>
        <p:txBody>
          <a:bodyPr wrap="square" rtlCol="0">
            <a:spAutoFit/>
          </a:bodyPr>
          <a:lstStyle/>
          <a:p>
            <a:pPr algn="ctr"/>
            <a:r>
              <a:rPr lang="es-CO" sz="2000" dirty="0">
                <a:solidFill>
                  <a:srgbClr val="7030A0"/>
                </a:solidFill>
                <a:latin typeface="Arial" panose="020B0604020202020204" pitchFamily="34" charset="0"/>
                <a:cs typeface="Arial" panose="020B0604020202020204" pitchFamily="34" charset="0"/>
              </a:rPr>
              <a:t>¿</a:t>
            </a:r>
            <a:r>
              <a:rPr lang="es-CO" sz="2000" dirty="0">
                <a:solidFill>
                  <a:schemeClr val="tx2">
                    <a:lumMod val="50000"/>
                  </a:schemeClr>
                </a:solidFill>
                <a:latin typeface="Arial" panose="020B0604020202020204" pitchFamily="34" charset="0"/>
                <a:cs typeface="Arial" panose="020B0604020202020204" pitchFamily="34" charset="0"/>
              </a:rPr>
              <a:t>Cuáles pudieron haber sido los momentos para realizar intervención nutricional en esta paciente</a:t>
            </a:r>
            <a:r>
              <a:rPr lang="es-CO" sz="2000" dirty="0">
                <a:solidFill>
                  <a:srgbClr val="7030A0"/>
                </a:solidFill>
                <a:latin typeface="Arial" panose="020B0604020202020204" pitchFamily="34" charset="0"/>
                <a:cs typeface="Arial" panose="020B0604020202020204" pitchFamily="34" charset="0"/>
              </a:rPr>
              <a:t>?</a:t>
            </a:r>
          </a:p>
        </p:txBody>
      </p:sp>
      <p:sp>
        <p:nvSpPr>
          <p:cNvPr id="8" name="CuadroTexto 7">
            <a:extLst>
              <a:ext uri="{FF2B5EF4-FFF2-40B4-BE49-F238E27FC236}">
                <a16:creationId xmlns:a16="http://schemas.microsoft.com/office/drawing/2014/main" id="{F6DC1849-9906-4ECA-B35D-50F9E2D905B9}"/>
              </a:ext>
            </a:extLst>
          </p:cNvPr>
          <p:cNvSpPr txBox="1"/>
          <p:nvPr/>
        </p:nvSpPr>
        <p:spPr>
          <a:xfrm>
            <a:off x="269585" y="2968028"/>
            <a:ext cx="6811153" cy="1905073"/>
          </a:xfrm>
          <a:prstGeom prst="rect">
            <a:avLst/>
          </a:prstGeom>
          <a:noFill/>
        </p:spPr>
        <p:txBody>
          <a:bodyPr wrap="square" rtlCol="0">
            <a:spAutoFit/>
          </a:bodyPr>
          <a:lstStyle/>
          <a:p>
            <a:pPr marL="342900" indent="-342900">
              <a:lnSpc>
                <a:spcPct val="120000"/>
              </a:lnSpc>
              <a:buSzPct val="50000"/>
              <a:buFont typeface="Wingdings" panose="05000000000000000000" pitchFamily="2" charset="2"/>
              <a:buChar char="q"/>
            </a:pPr>
            <a:r>
              <a:rPr lang="es-CO" sz="2000" dirty="0">
                <a:solidFill>
                  <a:srgbClr val="7030A0"/>
                </a:solidFill>
                <a:latin typeface="Arial" panose="020B0604020202020204" pitchFamily="34" charset="0"/>
                <a:cs typeface="Arial" panose="020B0604020202020204" pitchFamily="34" charset="0"/>
              </a:rPr>
              <a:t>A nivel ambulatorio (ej: al asistir a consulta).</a:t>
            </a:r>
          </a:p>
          <a:p>
            <a:pPr marL="342900" indent="-342900">
              <a:lnSpc>
                <a:spcPct val="120000"/>
              </a:lnSpc>
              <a:buSzPct val="50000"/>
              <a:buFont typeface="Wingdings" panose="05000000000000000000" pitchFamily="2" charset="2"/>
              <a:buChar char="q"/>
            </a:pPr>
            <a:r>
              <a:rPr lang="es-CO" sz="2000" dirty="0">
                <a:solidFill>
                  <a:srgbClr val="7030A0"/>
                </a:solidFill>
                <a:latin typeface="Arial" panose="020B0604020202020204" pitchFamily="34" charset="0"/>
                <a:cs typeface="Arial" panose="020B0604020202020204" pitchFamily="34" charset="0"/>
              </a:rPr>
              <a:t>Al ingreso al hospital aplicando tamización nutricional	.</a:t>
            </a:r>
          </a:p>
          <a:p>
            <a:pPr marL="342900" indent="-342900">
              <a:lnSpc>
                <a:spcPct val="120000"/>
              </a:lnSpc>
              <a:buSzPct val="50000"/>
              <a:buFont typeface="Wingdings" panose="05000000000000000000" pitchFamily="2" charset="2"/>
              <a:buChar char="q"/>
            </a:pPr>
            <a:r>
              <a:rPr lang="es-CO" sz="2000" dirty="0">
                <a:solidFill>
                  <a:srgbClr val="7030A0"/>
                </a:solidFill>
                <a:latin typeface="Arial" panose="020B0604020202020204" pitchFamily="34" charset="0"/>
                <a:cs typeface="Arial" panose="020B0604020202020204" pitchFamily="34" charset="0"/>
              </a:rPr>
              <a:t>Durante la internación.</a:t>
            </a:r>
          </a:p>
          <a:p>
            <a:pPr marL="342900" indent="-342900">
              <a:lnSpc>
                <a:spcPct val="120000"/>
              </a:lnSpc>
              <a:buSzPct val="50000"/>
              <a:buFont typeface="Wingdings" panose="05000000000000000000" pitchFamily="2" charset="2"/>
              <a:buChar char="q"/>
            </a:pPr>
            <a:r>
              <a:rPr lang="es-CO" sz="2000" dirty="0">
                <a:solidFill>
                  <a:srgbClr val="7030A0"/>
                </a:solidFill>
                <a:latin typeface="Arial" panose="020B0604020202020204" pitchFamily="34" charset="0"/>
                <a:cs typeface="Arial" panose="020B0604020202020204" pitchFamily="34" charset="0"/>
              </a:rPr>
              <a:t>Al egreso hospitalario formulando un plan de  tratamiento y seguimiento nutricional.</a:t>
            </a:r>
          </a:p>
        </p:txBody>
      </p:sp>
      <p:sp>
        <p:nvSpPr>
          <p:cNvPr id="10" name="Rectángulo 9">
            <a:extLst>
              <a:ext uri="{FF2B5EF4-FFF2-40B4-BE49-F238E27FC236}">
                <a16:creationId xmlns:a16="http://schemas.microsoft.com/office/drawing/2014/main" id="{A385C323-AF00-4CB5-9A5E-7A073291441D}"/>
              </a:ext>
            </a:extLst>
          </p:cNvPr>
          <p:cNvSpPr/>
          <p:nvPr/>
        </p:nvSpPr>
        <p:spPr>
          <a:xfrm>
            <a:off x="7554094" y="1586600"/>
            <a:ext cx="3307105" cy="707886"/>
          </a:xfrm>
          <a:prstGeom prst="rect">
            <a:avLst/>
          </a:prstGeom>
        </p:spPr>
        <p:txBody>
          <a:bodyPr wrap="square">
            <a:spAutoFit/>
          </a:bodyPr>
          <a:lstStyle/>
          <a:p>
            <a:pPr algn="ctr"/>
            <a:r>
              <a:rPr lang="es-CO" sz="2000" dirty="0">
                <a:solidFill>
                  <a:srgbClr val="7030A0"/>
                </a:solidFill>
                <a:latin typeface="Arial" panose="020B0604020202020204" pitchFamily="34" charset="0"/>
                <a:cs typeface="Arial" panose="020B0604020202020204" pitchFamily="34" charset="0"/>
              </a:rPr>
              <a:t>¿</a:t>
            </a:r>
            <a:r>
              <a:rPr lang="es-CO" sz="2000" dirty="0">
                <a:solidFill>
                  <a:schemeClr val="tx2">
                    <a:lumMod val="50000"/>
                  </a:schemeClr>
                </a:solidFill>
                <a:latin typeface="Arial" panose="020B0604020202020204" pitchFamily="34" charset="0"/>
                <a:cs typeface="Arial" panose="020B0604020202020204" pitchFamily="34" charset="0"/>
              </a:rPr>
              <a:t>El deterioro nutricional se pudo haber prevenido</a:t>
            </a:r>
            <a:r>
              <a:rPr lang="es-CO" sz="2000" dirty="0">
                <a:solidFill>
                  <a:srgbClr val="7030A0"/>
                </a:solidFill>
                <a:latin typeface="Arial" panose="020B0604020202020204" pitchFamily="34" charset="0"/>
                <a:cs typeface="Arial" panose="020B0604020202020204" pitchFamily="34" charset="0"/>
              </a:rPr>
              <a:t>?</a:t>
            </a:r>
          </a:p>
        </p:txBody>
      </p:sp>
      <p:sp>
        <p:nvSpPr>
          <p:cNvPr id="12" name="Rectángulo 11">
            <a:extLst>
              <a:ext uri="{FF2B5EF4-FFF2-40B4-BE49-F238E27FC236}">
                <a16:creationId xmlns:a16="http://schemas.microsoft.com/office/drawing/2014/main" id="{AA839FE5-EC98-44E9-8BF2-375408253E60}"/>
              </a:ext>
            </a:extLst>
          </p:cNvPr>
          <p:cNvSpPr/>
          <p:nvPr/>
        </p:nvSpPr>
        <p:spPr>
          <a:xfrm>
            <a:off x="7337449" y="2435673"/>
            <a:ext cx="3770167" cy="2492990"/>
          </a:xfrm>
          <a:prstGeom prst="rect">
            <a:avLst/>
          </a:prstGeom>
        </p:spPr>
        <p:txBody>
          <a:bodyPr wrap="square">
            <a:spAutoFit/>
          </a:bodyPr>
          <a:lstStyle/>
          <a:p>
            <a:pPr algn="ctr"/>
            <a:r>
              <a:rPr lang="es-CO" sz="3600" b="1" dirty="0">
                <a:solidFill>
                  <a:srgbClr val="7030A0"/>
                </a:solidFill>
                <a:latin typeface="Arial" panose="020B0604020202020204" pitchFamily="34" charset="0"/>
                <a:cs typeface="Arial" panose="020B0604020202020204" pitchFamily="34" charset="0"/>
              </a:rPr>
              <a:t>Si</a:t>
            </a:r>
          </a:p>
          <a:p>
            <a:pPr algn="ctr"/>
            <a:r>
              <a:rPr lang="es-CO" sz="2000" dirty="0">
                <a:solidFill>
                  <a:srgbClr val="7030A0"/>
                </a:solidFill>
                <a:latin typeface="Arial" panose="020B0604020202020204" pitchFamily="34" charset="0"/>
                <a:cs typeface="Arial" panose="020B0604020202020204" pitchFamily="34" charset="0"/>
              </a:rPr>
              <a:t>Detectando oportunamente el riesgo nutricional y realizando intervención nutricional oportuna y seguimiento con miras a lograr metas definidas del tratamiento.</a:t>
            </a:r>
          </a:p>
        </p:txBody>
      </p:sp>
      <p:sp>
        <p:nvSpPr>
          <p:cNvPr id="2" name="CuadroTexto 1">
            <a:extLst>
              <a:ext uri="{FF2B5EF4-FFF2-40B4-BE49-F238E27FC236}">
                <a16:creationId xmlns:a16="http://schemas.microsoft.com/office/drawing/2014/main" id="{790D706D-7CAC-4073-BADC-2BA1F11E2A68}"/>
              </a:ext>
            </a:extLst>
          </p:cNvPr>
          <p:cNvSpPr txBox="1"/>
          <p:nvPr/>
        </p:nvSpPr>
        <p:spPr>
          <a:xfrm>
            <a:off x="2582911" y="585701"/>
            <a:ext cx="6624736" cy="584775"/>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s-CO" sz="3200" b="1" dirty="0">
                <a:solidFill>
                  <a:srgbClr val="7030A0"/>
                </a:solidFill>
                <a:latin typeface="Arial" panose="020B0604020202020204" pitchFamily="34" charset="0"/>
                <a:cs typeface="Arial" panose="020B0604020202020204" pitchFamily="34" charset="0"/>
              </a:rPr>
              <a:t>Caso clínico</a:t>
            </a:r>
          </a:p>
        </p:txBody>
      </p:sp>
    </p:spTree>
    <p:extLst>
      <p:ext uri="{BB962C8B-B14F-4D97-AF65-F5344CB8AC3E}">
        <p14:creationId xmlns:p14="http://schemas.microsoft.com/office/powerpoint/2010/main" val="107042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2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A986B51-D772-4FB8-AED7-A56745550012}"/>
              </a:ext>
            </a:extLst>
          </p:cNvPr>
          <p:cNvSpPr txBox="1"/>
          <p:nvPr/>
        </p:nvSpPr>
        <p:spPr>
          <a:xfrm>
            <a:off x="1420040" y="568756"/>
            <a:ext cx="9144000" cy="584775"/>
          </a:xfrm>
          <a:prstGeom prst="rect">
            <a:avLst/>
          </a:prstGeom>
          <a:noFill/>
        </p:spPr>
        <p:txBody>
          <a:bodyPr wrap="square" rtlCol="0">
            <a:spAutoFit/>
          </a:bodyPr>
          <a:lstStyle/>
          <a:p>
            <a:pPr algn="ctr"/>
            <a:r>
              <a:rPr lang="es-CO" sz="3200" b="1" dirty="0">
                <a:solidFill>
                  <a:srgbClr val="7030A0"/>
                </a:solidFill>
                <a:latin typeface="Arial" panose="020B0604020202020204" pitchFamily="34" charset="0"/>
                <a:cs typeface="Arial" panose="020B0604020202020204" pitchFamily="34" charset="0"/>
              </a:rPr>
              <a:t>Conclusiones</a:t>
            </a:r>
          </a:p>
        </p:txBody>
      </p:sp>
      <p:sp>
        <p:nvSpPr>
          <p:cNvPr id="7" name="CuadroTexto 6">
            <a:extLst>
              <a:ext uri="{FF2B5EF4-FFF2-40B4-BE49-F238E27FC236}">
                <a16:creationId xmlns:a16="http://schemas.microsoft.com/office/drawing/2014/main" id="{BDC6A3F7-0D70-4230-818A-08D9E2267C80}"/>
              </a:ext>
            </a:extLst>
          </p:cNvPr>
          <p:cNvSpPr txBox="1"/>
          <p:nvPr/>
        </p:nvSpPr>
        <p:spPr>
          <a:xfrm>
            <a:off x="1887584" y="1557940"/>
            <a:ext cx="8208911" cy="4826962"/>
          </a:xfrm>
          <a:prstGeom prst="rect">
            <a:avLst/>
          </a:prstGeom>
          <a:noFill/>
        </p:spPr>
        <p:txBody>
          <a:bodyPr wrap="square" rtlCol="0">
            <a:spAutoFit/>
          </a:bodyPr>
          <a:lstStyle/>
          <a:p>
            <a:pPr marL="342900" indent="-342900" algn="just">
              <a:lnSpc>
                <a:spcPct val="110000"/>
              </a:lnSpc>
              <a:buClr>
                <a:srgbClr val="7030A0"/>
              </a:buClr>
              <a:buSzPct val="90000"/>
              <a:buFont typeface="Wingdings" panose="05000000000000000000" pitchFamily="2" charset="2"/>
              <a:buChar char="ü"/>
            </a:pPr>
            <a:r>
              <a:rPr lang="es-CO" sz="2000" dirty="0">
                <a:latin typeface="Arial" panose="020B0604020202020204" pitchFamily="34" charset="0"/>
                <a:cs typeface="Arial" panose="020B0604020202020204" pitchFamily="34" charset="0"/>
              </a:rPr>
              <a:t>La malnutrición se encuentra presente en todos los ámbitos de la atención clínica y su prevalencia es elevada.</a:t>
            </a:r>
          </a:p>
          <a:p>
            <a:pPr marL="342900" indent="-342900" algn="just">
              <a:lnSpc>
                <a:spcPct val="110000"/>
              </a:lnSpc>
              <a:buClr>
                <a:srgbClr val="7030A0"/>
              </a:buClr>
              <a:buSzPct val="90000"/>
              <a:buFont typeface="Wingdings" panose="05000000000000000000" pitchFamily="2" charset="2"/>
              <a:buChar char="ü"/>
            </a:pPr>
            <a:endParaRPr lang="es-CO" sz="2000" dirty="0">
              <a:latin typeface="Arial" panose="020B0604020202020204" pitchFamily="34" charset="0"/>
              <a:cs typeface="Arial" panose="020B0604020202020204" pitchFamily="34" charset="0"/>
            </a:endParaRPr>
          </a:p>
          <a:p>
            <a:pPr marL="342900" indent="-342900" algn="just">
              <a:lnSpc>
                <a:spcPct val="110000"/>
              </a:lnSpc>
              <a:buClr>
                <a:srgbClr val="7030A0"/>
              </a:buClr>
              <a:buSzPct val="90000"/>
              <a:buFont typeface="Wingdings" panose="05000000000000000000" pitchFamily="2" charset="2"/>
              <a:buChar char="ü"/>
            </a:pPr>
            <a:r>
              <a:rPr lang="es-CO" sz="2000" dirty="0">
                <a:latin typeface="Arial" panose="020B0604020202020204" pitchFamily="34" charset="0"/>
                <a:cs typeface="Arial" panose="020B0604020202020204" pitchFamily="34" charset="0"/>
              </a:rPr>
              <a:t>Se debe mantener un alto grado de sospecha de malnutrición en pacientes viviendo en la comunidad que cursen con comorbilidades, edad avanzada u hospitalizaciones recientes.</a:t>
            </a:r>
          </a:p>
          <a:p>
            <a:pPr marL="342900" indent="-342900" algn="just">
              <a:lnSpc>
                <a:spcPct val="110000"/>
              </a:lnSpc>
              <a:buClr>
                <a:srgbClr val="7030A0"/>
              </a:buClr>
              <a:buSzPct val="90000"/>
              <a:buFont typeface="Wingdings" panose="05000000000000000000" pitchFamily="2" charset="2"/>
              <a:buChar char="ü"/>
            </a:pPr>
            <a:endParaRPr lang="es-CO" sz="2000" dirty="0">
              <a:latin typeface="Arial" panose="020B0604020202020204" pitchFamily="34" charset="0"/>
              <a:cs typeface="Arial" panose="020B0604020202020204" pitchFamily="34" charset="0"/>
            </a:endParaRPr>
          </a:p>
          <a:p>
            <a:pPr marL="342900" indent="-342900" algn="just">
              <a:lnSpc>
                <a:spcPct val="110000"/>
              </a:lnSpc>
              <a:buClr>
                <a:srgbClr val="7030A0"/>
              </a:buClr>
              <a:buSzPct val="90000"/>
              <a:buFont typeface="Wingdings" panose="05000000000000000000" pitchFamily="2" charset="2"/>
              <a:buChar char="ü"/>
            </a:pPr>
            <a:r>
              <a:rPr lang="es-CO" sz="2000" dirty="0">
                <a:latin typeface="Arial" panose="020B0604020202020204" pitchFamily="34" charset="0"/>
                <a:cs typeface="Arial" panose="020B0604020202020204" pitchFamily="34" charset="0"/>
              </a:rPr>
              <a:t>La prevalencia elevada de malnutrición en los hospitales establece la obligatoriedad de contar con un proceso definido y sistemático de cuidado nutricional que incluya la detección activa del riesgo nutricional (tamización), la valoración nutricional especializada, el tratamiento y el seguimiento debiéndose continuar éstos dos últimos después del egreso hospitalario.</a:t>
            </a:r>
          </a:p>
          <a:p>
            <a:pPr algn="just">
              <a:lnSpc>
                <a:spcPct val="110000"/>
              </a:lnSpc>
              <a:buSzPct val="60000"/>
            </a:pPr>
            <a:endParaRPr lang="es-CO"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803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24677" y="63359"/>
            <a:ext cx="1655755" cy="955697"/>
          </a:xfrm>
          <a:prstGeom prst="rect">
            <a:avLst/>
          </a:prstGeom>
        </p:spPr>
      </p:pic>
      <p:sp>
        <p:nvSpPr>
          <p:cNvPr id="7" name="CuadroTexto 6">
            <a:extLst>
              <a:ext uri="{FF2B5EF4-FFF2-40B4-BE49-F238E27FC236}">
                <a16:creationId xmlns:a16="http://schemas.microsoft.com/office/drawing/2014/main" id="{C67FFFB8-D8E5-4A4D-B1A8-5BDC8E92495B}"/>
              </a:ext>
            </a:extLst>
          </p:cNvPr>
          <p:cNvSpPr txBox="1"/>
          <p:nvPr/>
        </p:nvSpPr>
        <p:spPr>
          <a:xfrm>
            <a:off x="2602777" y="530171"/>
            <a:ext cx="6624736" cy="58477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s-CO" sz="3200" b="1" dirty="0">
                <a:solidFill>
                  <a:srgbClr val="7030A0"/>
                </a:solidFill>
                <a:latin typeface="Arial" panose="020B0604020202020204" pitchFamily="34" charset="0"/>
                <a:cs typeface="Arial" panose="020B0604020202020204" pitchFamily="34" charset="0"/>
              </a:rPr>
              <a:t>Caso clínico</a:t>
            </a:r>
          </a:p>
        </p:txBody>
      </p:sp>
      <p:sp>
        <p:nvSpPr>
          <p:cNvPr id="8" name="CuadroTexto 7">
            <a:extLst>
              <a:ext uri="{FF2B5EF4-FFF2-40B4-BE49-F238E27FC236}">
                <a16:creationId xmlns:a16="http://schemas.microsoft.com/office/drawing/2014/main" id="{1A59D584-4195-4951-978B-44C4AADA8216}"/>
              </a:ext>
            </a:extLst>
          </p:cNvPr>
          <p:cNvSpPr txBox="1"/>
          <p:nvPr/>
        </p:nvSpPr>
        <p:spPr>
          <a:xfrm>
            <a:off x="1315843" y="1723291"/>
            <a:ext cx="9500839" cy="3416320"/>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just"/>
            <a:r>
              <a:rPr lang="es-CO" dirty="0">
                <a:latin typeface="Arial" panose="020B0604020202020204" pitchFamily="34" charset="0"/>
                <a:cs typeface="Arial" panose="020B0604020202020204" pitchFamily="34" charset="0"/>
              </a:rPr>
              <a:t>Mujer de 57 años quién ingresa al servicio de urgencias con cuadro febril y dificultad respiratoria. Se realiza diagnóstico de neumonía e insuficiencia respiratoria secundaria, motivo por el cual se traslada a la unidad de cuidado intensivo (UCI).</a:t>
            </a:r>
          </a:p>
          <a:p>
            <a:pPr algn="just"/>
            <a:r>
              <a:rPr lang="es-CO" dirty="0">
                <a:latin typeface="Arial" panose="020B0604020202020204" pitchFamily="34" charset="0"/>
                <a:cs typeface="Arial" panose="020B0604020202020204" pitchFamily="34" charset="0"/>
              </a:rPr>
              <a:t>15 días antes había sido dada de alta de la misma institución por haber sido necesaria la realización de tratamiento quirúrgico de peritonitis generalizada secundaria a apendicitis aguda (apendicetomía con drenaje de peritonitis). La evolución postoperatoria fue tórpida y se diagnosticó un absceso intraabdominal residual que requirió drenaje percutáneo guiado por radiología. La estancia hospitalaria fue de 13 días recibiendo el manejo antibiótico adecuado y dándose de alta con adecuada tolerancia a la alimentación.</a:t>
            </a:r>
          </a:p>
          <a:p>
            <a:pPr algn="just"/>
            <a:r>
              <a:rPr lang="es-CO" dirty="0">
                <a:latin typeface="Arial" panose="020B0604020202020204" pitchFamily="34" charset="0"/>
                <a:cs typeface="Arial" panose="020B0604020202020204" pitchFamily="34" charset="0"/>
              </a:rPr>
              <a:t>Como antecedentes de importancia se destacan tabaquismo por 30 años y la presencia de enfermedad pulmonar obstructiva crónica diagnosticada hace 5 años en manejo con inhaladores.</a:t>
            </a:r>
          </a:p>
        </p:txBody>
      </p:sp>
    </p:spTree>
    <p:extLst>
      <p:ext uri="{BB962C8B-B14F-4D97-AF65-F5344CB8AC3E}">
        <p14:creationId xmlns:p14="http://schemas.microsoft.com/office/powerpoint/2010/main" val="1315081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24677" y="63359"/>
            <a:ext cx="1655755" cy="955697"/>
          </a:xfrm>
          <a:prstGeom prst="rect">
            <a:avLst/>
          </a:prstGeom>
        </p:spPr>
      </p:pic>
      <p:sp>
        <p:nvSpPr>
          <p:cNvPr id="7" name="CuadroTexto 6">
            <a:extLst>
              <a:ext uri="{FF2B5EF4-FFF2-40B4-BE49-F238E27FC236}">
                <a16:creationId xmlns:a16="http://schemas.microsoft.com/office/drawing/2014/main" id="{B2749DC0-88DC-4DD4-9DC1-421974F4F9A9}"/>
              </a:ext>
            </a:extLst>
          </p:cNvPr>
          <p:cNvSpPr txBox="1"/>
          <p:nvPr/>
        </p:nvSpPr>
        <p:spPr>
          <a:xfrm>
            <a:off x="2582911" y="538745"/>
            <a:ext cx="6624736" cy="584775"/>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s-CO" sz="3200" b="1" dirty="0">
                <a:solidFill>
                  <a:srgbClr val="7030A0"/>
                </a:solidFill>
                <a:latin typeface="Arial" panose="020B0604020202020204" pitchFamily="34" charset="0"/>
                <a:cs typeface="Arial" panose="020B0604020202020204" pitchFamily="34" charset="0"/>
              </a:rPr>
              <a:t>Caso clínico</a:t>
            </a:r>
          </a:p>
        </p:txBody>
      </p:sp>
      <p:sp>
        <p:nvSpPr>
          <p:cNvPr id="8" name="CuadroTexto 7">
            <a:extLst>
              <a:ext uri="{FF2B5EF4-FFF2-40B4-BE49-F238E27FC236}">
                <a16:creationId xmlns:a16="http://schemas.microsoft.com/office/drawing/2014/main" id="{986B529F-1731-4920-A501-04CBE4CE6244}"/>
              </a:ext>
            </a:extLst>
          </p:cNvPr>
          <p:cNvSpPr txBox="1"/>
          <p:nvPr/>
        </p:nvSpPr>
        <p:spPr>
          <a:xfrm>
            <a:off x="1538868" y="1652383"/>
            <a:ext cx="9077093" cy="3693319"/>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just"/>
            <a:r>
              <a:rPr lang="es-CO" dirty="0">
                <a:latin typeface="Arial" panose="020B0604020202020204" pitchFamily="34" charset="0"/>
                <a:cs typeface="Arial" panose="020B0604020202020204" pitchFamily="34" charset="0"/>
              </a:rPr>
              <a:t>No se identificó valoración nutricional especializada durante la primera hospitalización.</a:t>
            </a:r>
          </a:p>
          <a:p>
            <a:pPr algn="just"/>
            <a:r>
              <a:rPr lang="es-CO" dirty="0">
                <a:latin typeface="Arial" panose="020B0604020202020204" pitchFamily="34" charset="0"/>
                <a:cs typeface="Arial" panose="020B0604020202020204" pitchFamily="34" charset="0"/>
              </a:rPr>
              <a:t>La valoración nutricional al ingreso a la unidad de cuidado intensivo reveló malnutrición pese a un índice de masa corporal de 20 (Peso actual 54 kg Talla 1,65 m) basado en los siguientes hallazgos:</a:t>
            </a:r>
          </a:p>
          <a:p>
            <a:pPr algn="just"/>
            <a:endParaRPr lang="es-CO"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CO" dirty="0">
                <a:latin typeface="Arial" panose="020B0604020202020204" pitchFamily="34" charset="0"/>
                <a:cs typeface="Arial" panose="020B0604020202020204" pitchFamily="34" charset="0"/>
              </a:rPr>
              <a:t>Peso documentado de 58 kg al momento de su primer ingreso.</a:t>
            </a:r>
          </a:p>
          <a:p>
            <a:pPr marL="285750" indent="-285750" algn="just">
              <a:buFont typeface="Wingdings" panose="05000000000000000000" pitchFamily="2" charset="2"/>
              <a:buChar char="Ø"/>
            </a:pPr>
            <a:r>
              <a:rPr lang="es-CO" dirty="0">
                <a:latin typeface="Arial" panose="020B0604020202020204" pitchFamily="34" charset="0"/>
                <a:cs typeface="Arial" panose="020B0604020202020204" pitchFamily="34" charset="0"/>
              </a:rPr>
              <a:t>Baja ingesta alimentaria desde su primer egreso por hiporexia y saciedad temprana sumada a períodos de ayuno completo de hasta 3 días en su primera hospitalización logrando aceptar alimentos sólidos solamente los últimos 4 días de ésta.</a:t>
            </a:r>
          </a:p>
          <a:p>
            <a:pPr marL="285750" indent="-285750" algn="just">
              <a:buFont typeface="Wingdings" panose="05000000000000000000" pitchFamily="2" charset="2"/>
              <a:buChar char="Ø"/>
            </a:pPr>
            <a:r>
              <a:rPr lang="es-CO" dirty="0">
                <a:latin typeface="Arial" panose="020B0604020202020204" pitchFamily="34" charset="0"/>
                <a:cs typeface="Arial" panose="020B0604020202020204" pitchFamily="34" charset="0"/>
              </a:rPr>
              <a:t>Estado funcional comprometido desde su egreso hospitalario anterior con escasa actividad física en casa limitada a su autocuidado.</a:t>
            </a:r>
          </a:p>
          <a:p>
            <a:pPr marL="285750" indent="-285750" algn="just">
              <a:buFont typeface="Wingdings" panose="05000000000000000000" pitchFamily="2" charset="2"/>
              <a:buChar char="Ø"/>
            </a:pPr>
            <a:r>
              <a:rPr lang="es-CO" dirty="0">
                <a:latin typeface="Arial" panose="020B0604020202020204" pitchFamily="34" charset="0"/>
                <a:cs typeface="Arial" panose="020B0604020202020204" pitchFamily="34" charset="0"/>
              </a:rPr>
              <a:t>Disminución del trofismo muscular y edema de tejidos blandos al examen físico.</a:t>
            </a:r>
          </a:p>
          <a:p>
            <a:pPr marL="285750" indent="-285750" algn="just">
              <a:buFont typeface="Wingdings" panose="05000000000000000000" pitchFamily="2" charset="2"/>
              <a:buChar char="Ø"/>
            </a:pPr>
            <a:endParaRPr lang="es-CO"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45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3BB8D0DF-72A6-4D98-ACE7-D70BD6AD2BDE}"/>
              </a:ext>
            </a:extLst>
          </p:cNvPr>
          <p:cNvSpPr txBox="1"/>
          <p:nvPr/>
        </p:nvSpPr>
        <p:spPr>
          <a:xfrm>
            <a:off x="1391515" y="579471"/>
            <a:ext cx="9144000" cy="584775"/>
          </a:xfrm>
          <a:prstGeom prst="rect">
            <a:avLst/>
          </a:prstGeom>
          <a:noFill/>
        </p:spPr>
        <p:txBody>
          <a:bodyPr wrap="square" rtlCol="0">
            <a:spAutoFit/>
          </a:bodyPr>
          <a:lstStyle/>
          <a:p>
            <a:pPr algn="ctr"/>
            <a:r>
              <a:rPr lang="es-CO" sz="3200" b="1" dirty="0">
                <a:solidFill>
                  <a:srgbClr val="7030A0"/>
                </a:solidFill>
                <a:latin typeface="Arial" panose="020B0604020202020204" pitchFamily="34" charset="0"/>
                <a:cs typeface="Arial" panose="020B0604020202020204" pitchFamily="34" charset="0"/>
              </a:rPr>
              <a:t>El concepto de malnutrición</a:t>
            </a:r>
          </a:p>
        </p:txBody>
      </p:sp>
      <p:sp>
        <p:nvSpPr>
          <p:cNvPr id="8" name="CuadroTexto 7">
            <a:extLst>
              <a:ext uri="{FF2B5EF4-FFF2-40B4-BE49-F238E27FC236}">
                <a16:creationId xmlns:a16="http://schemas.microsoft.com/office/drawing/2014/main" id="{63802278-E0A8-4E72-B3C2-307108244987}"/>
              </a:ext>
            </a:extLst>
          </p:cNvPr>
          <p:cNvSpPr txBox="1"/>
          <p:nvPr/>
        </p:nvSpPr>
        <p:spPr>
          <a:xfrm>
            <a:off x="1927727" y="1416572"/>
            <a:ext cx="8352928" cy="1477328"/>
          </a:xfrm>
          <a:prstGeom prst="rect">
            <a:avLst/>
          </a:prstGeom>
          <a:noFill/>
          <a:ln w="19050">
            <a:noFill/>
          </a:ln>
        </p:spPr>
        <p:txBody>
          <a:bodyPr wrap="square" rtlCol="0">
            <a:spAutoFit/>
          </a:bodyPr>
          <a:lstStyle/>
          <a:p>
            <a:pPr algn="just"/>
            <a:r>
              <a:rPr lang="es-CO" dirty="0">
                <a:latin typeface="Arial" panose="020B0604020202020204" pitchFamily="34" charset="0"/>
                <a:cs typeface="Arial" panose="020B0604020202020204" pitchFamily="34" charset="0"/>
              </a:rPr>
              <a:t>Estado nutricional en el cual hay un desbalance por déficit o exceso en la ingesta de uno o varios nutrientes con relación a los requerimientos del organismo, generando alteraciones a nivel tisular y de la composición corporal con efectos indeseables en las funciones y en los desenlaces clínicos. Incluye los estados de desnutrición y obesidad.</a:t>
            </a:r>
          </a:p>
        </p:txBody>
      </p:sp>
      <p:sp>
        <p:nvSpPr>
          <p:cNvPr id="13" name="CuadroTexto 12">
            <a:extLst>
              <a:ext uri="{FF2B5EF4-FFF2-40B4-BE49-F238E27FC236}">
                <a16:creationId xmlns:a16="http://schemas.microsoft.com/office/drawing/2014/main" id="{536B1114-963C-484E-9408-D3830C0118B4}"/>
              </a:ext>
            </a:extLst>
          </p:cNvPr>
          <p:cNvSpPr txBox="1"/>
          <p:nvPr/>
        </p:nvSpPr>
        <p:spPr>
          <a:xfrm>
            <a:off x="1916004" y="2811153"/>
            <a:ext cx="8352928" cy="1200329"/>
          </a:xfrm>
          <a:prstGeom prst="rect">
            <a:avLst/>
          </a:prstGeom>
          <a:noFill/>
          <a:ln w="19050">
            <a:noFill/>
          </a:ln>
        </p:spPr>
        <p:txBody>
          <a:bodyPr wrap="square" rtlCol="0">
            <a:spAutoFit/>
          </a:bodyPr>
          <a:lstStyle/>
          <a:p>
            <a:pPr algn="ctr"/>
            <a:r>
              <a:rPr lang="es-CO" dirty="0">
                <a:solidFill>
                  <a:srgbClr val="7030A0"/>
                </a:solidFill>
                <a:latin typeface="Arial" panose="020B0604020202020204" pitchFamily="34" charset="0"/>
                <a:cs typeface="Arial" panose="020B0604020202020204" pitchFamily="34" charset="0"/>
              </a:rPr>
              <a:t>Varias definiciones:</a:t>
            </a:r>
          </a:p>
          <a:p>
            <a:pPr algn="ctr"/>
            <a:r>
              <a:rPr lang="es-CO" dirty="0">
                <a:latin typeface="Arial" panose="020B0604020202020204" pitchFamily="34" charset="0"/>
                <a:cs typeface="Arial" panose="020B0604020202020204" pitchFamily="34" charset="0"/>
              </a:rPr>
              <a:t>OMS – ASPEN – ESPEN  (no validadas)</a:t>
            </a:r>
          </a:p>
          <a:p>
            <a:pPr algn="ctr"/>
            <a:r>
              <a:rPr lang="es-CO" dirty="0">
                <a:latin typeface="Arial" panose="020B0604020202020204" pitchFamily="34" charset="0"/>
                <a:cs typeface="Arial" panose="020B0604020202020204" pitchFamily="34" charset="0"/>
              </a:rPr>
              <a:t>Valoración Global subjetiva (VGS) y Mini valoración nutricional (MNA) (validadas</a:t>
            </a:r>
            <a:r>
              <a:rPr lang="es-CO" dirty="0">
                <a:latin typeface="Calibri" panose="020F0502020204030204" pitchFamily="34" charset="0"/>
                <a:cs typeface="Calibri" panose="020F0502020204030204" pitchFamily="34" charset="0"/>
              </a:rPr>
              <a:t>)</a:t>
            </a:r>
          </a:p>
        </p:txBody>
      </p:sp>
      <p:sp>
        <p:nvSpPr>
          <p:cNvPr id="14" name="CuadroTexto 13">
            <a:extLst>
              <a:ext uri="{FF2B5EF4-FFF2-40B4-BE49-F238E27FC236}">
                <a16:creationId xmlns:a16="http://schemas.microsoft.com/office/drawing/2014/main" id="{92035AAA-66CF-468E-BE98-6D0BD4AE9AE4}"/>
              </a:ext>
            </a:extLst>
          </p:cNvPr>
          <p:cNvSpPr txBox="1"/>
          <p:nvPr/>
        </p:nvSpPr>
        <p:spPr>
          <a:xfrm>
            <a:off x="2025237" y="3881843"/>
            <a:ext cx="8231972" cy="2369880"/>
          </a:xfrm>
          <a:prstGeom prst="rect">
            <a:avLst/>
          </a:prstGeom>
          <a:noFill/>
          <a:ln w="19050">
            <a:noFill/>
          </a:ln>
        </p:spPr>
        <p:txBody>
          <a:bodyPr wrap="square" rtlCol="0">
            <a:spAutoFit/>
          </a:bodyPr>
          <a:lstStyle/>
          <a:p>
            <a:pPr algn="ctr"/>
            <a:r>
              <a:rPr lang="es-CO" dirty="0">
                <a:solidFill>
                  <a:srgbClr val="7030A0"/>
                </a:solidFill>
                <a:latin typeface="Arial" panose="020B0604020202020204" pitchFamily="34" charset="0"/>
                <a:cs typeface="Arial" panose="020B0604020202020204" pitchFamily="34" charset="0"/>
              </a:rPr>
              <a:t>Elementos en las definiciones:</a:t>
            </a:r>
          </a:p>
          <a:p>
            <a:endParaRPr lang="es-CO"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sz="1600" dirty="0">
                <a:latin typeface="Arial" panose="020B0604020202020204" pitchFamily="34" charset="0"/>
                <a:cs typeface="Arial" panose="020B0604020202020204" pitchFamily="34" charset="0"/>
              </a:rPr>
              <a:t>Índice de masa corporal.</a:t>
            </a:r>
          </a:p>
          <a:p>
            <a:pPr marL="285750" indent="-285750">
              <a:buFont typeface="Arial" panose="020B0604020202020204" pitchFamily="34" charset="0"/>
              <a:buChar char="•"/>
            </a:pPr>
            <a:r>
              <a:rPr lang="es-CO" sz="1600" dirty="0">
                <a:latin typeface="Arial" panose="020B0604020202020204" pitchFamily="34" charset="0"/>
                <a:cs typeface="Arial" panose="020B0604020202020204" pitchFamily="34" charset="0"/>
              </a:rPr>
              <a:t>Pérdida involuntaria de peso.</a:t>
            </a:r>
          </a:p>
          <a:p>
            <a:pPr marL="285750" indent="-285750">
              <a:buFont typeface="Arial" panose="020B0604020202020204" pitchFamily="34" charset="0"/>
              <a:buChar char="•"/>
            </a:pPr>
            <a:r>
              <a:rPr lang="es-CO" sz="1600" dirty="0">
                <a:latin typeface="Arial" panose="020B0604020202020204" pitchFamily="34" charset="0"/>
                <a:cs typeface="Arial" panose="020B0604020202020204" pitchFamily="34" charset="0"/>
              </a:rPr>
              <a:t>Aporte o captación inadecuada de nutrientes con relación a los requerimientos nutricionales.</a:t>
            </a:r>
          </a:p>
          <a:p>
            <a:pPr marL="285750" indent="-285750">
              <a:buFont typeface="Arial" panose="020B0604020202020204" pitchFamily="34" charset="0"/>
              <a:buChar char="•"/>
            </a:pPr>
            <a:r>
              <a:rPr lang="es-CO" sz="1600" dirty="0">
                <a:latin typeface="Arial" panose="020B0604020202020204" pitchFamily="34" charset="0"/>
                <a:cs typeface="Arial" panose="020B0604020202020204" pitchFamily="34" charset="0"/>
              </a:rPr>
              <a:t>Presencia o no de inflamación aguda o crónica.</a:t>
            </a:r>
          </a:p>
          <a:p>
            <a:pPr marL="285750" indent="-285750">
              <a:buFont typeface="Arial" panose="020B0604020202020204" pitchFamily="34" charset="0"/>
              <a:buChar char="•"/>
            </a:pPr>
            <a:r>
              <a:rPr lang="es-CO" sz="1600" dirty="0">
                <a:latin typeface="Arial" panose="020B0604020202020204" pitchFamily="34" charset="0"/>
                <a:cs typeface="Arial" panose="020B0604020202020204" pitchFamily="34" charset="0"/>
              </a:rPr>
              <a:t>Cambios en la composición corporal (masa corporal magra).</a:t>
            </a:r>
          </a:p>
          <a:p>
            <a:pPr marL="285750" indent="-285750">
              <a:buFont typeface="Arial" panose="020B0604020202020204" pitchFamily="34" charset="0"/>
              <a:buChar char="•"/>
            </a:pPr>
            <a:r>
              <a:rPr lang="es-CO" sz="1600" dirty="0">
                <a:latin typeface="Arial" panose="020B0604020202020204" pitchFamily="34" charset="0"/>
                <a:cs typeface="Arial" panose="020B0604020202020204" pitchFamily="34" charset="0"/>
              </a:rPr>
              <a:t>Funcionalidad deficiente.</a:t>
            </a:r>
          </a:p>
        </p:txBody>
      </p:sp>
      <p:sp>
        <p:nvSpPr>
          <p:cNvPr id="15" name="CuadroTexto 14">
            <a:extLst>
              <a:ext uri="{FF2B5EF4-FFF2-40B4-BE49-F238E27FC236}">
                <a16:creationId xmlns:a16="http://schemas.microsoft.com/office/drawing/2014/main" id="{4FA4A3EF-AA56-42BD-9CC0-DEF5AE3B5E5D}"/>
              </a:ext>
            </a:extLst>
          </p:cNvPr>
          <p:cNvSpPr txBox="1"/>
          <p:nvPr/>
        </p:nvSpPr>
        <p:spPr>
          <a:xfrm>
            <a:off x="2025237" y="6249202"/>
            <a:ext cx="6087132" cy="246221"/>
          </a:xfrm>
          <a:prstGeom prst="rect">
            <a:avLst/>
          </a:prstGeom>
          <a:noFill/>
        </p:spPr>
        <p:txBody>
          <a:bodyPr wrap="square" rtlCol="0">
            <a:spAutoFit/>
          </a:bodyPr>
          <a:lstStyle/>
          <a:p>
            <a:r>
              <a:rPr lang="es-CO" sz="1000" i="1" dirty="0" err="1">
                <a:latin typeface="Arial" panose="020B0604020202020204" pitchFamily="34" charset="0"/>
                <a:cs typeface="Arial" panose="020B0604020202020204" pitchFamily="34" charset="0"/>
              </a:rPr>
              <a:t>Matarese</a:t>
            </a:r>
            <a:r>
              <a:rPr lang="es-CO" sz="1000" i="1" dirty="0">
                <a:latin typeface="Arial" panose="020B0604020202020204" pitchFamily="34" charset="0"/>
                <a:cs typeface="Arial" panose="020B0604020202020204" pitchFamily="34" charset="0"/>
              </a:rPr>
              <a:t> LE. </a:t>
            </a:r>
            <a:r>
              <a:rPr lang="es-CO" sz="1000" i="1" dirty="0" err="1">
                <a:latin typeface="Arial" panose="020B0604020202020204" pitchFamily="34" charset="0"/>
                <a:cs typeface="Arial" panose="020B0604020202020204" pitchFamily="34" charset="0"/>
              </a:rPr>
              <a:t>Charney</a:t>
            </a:r>
            <a:r>
              <a:rPr lang="es-CO" sz="1000" i="1" dirty="0">
                <a:latin typeface="Arial" panose="020B0604020202020204" pitchFamily="34" charset="0"/>
                <a:cs typeface="Arial" panose="020B0604020202020204" pitchFamily="34" charset="0"/>
              </a:rPr>
              <a:t> P . </a:t>
            </a:r>
            <a:r>
              <a:rPr lang="es-CO" sz="1000" i="1" dirty="0" err="1">
                <a:latin typeface="Arial" panose="020B0604020202020204" pitchFamily="34" charset="0"/>
                <a:cs typeface="Arial" panose="020B0604020202020204" pitchFamily="34" charset="0"/>
              </a:rPr>
              <a:t>Capturing</a:t>
            </a:r>
            <a:r>
              <a:rPr lang="es-CO" sz="1000" i="1" dirty="0">
                <a:latin typeface="Arial" panose="020B0604020202020204" pitchFamily="34" charset="0"/>
                <a:cs typeface="Arial" panose="020B0604020202020204" pitchFamily="34" charset="0"/>
              </a:rPr>
              <a:t> </a:t>
            </a:r>
            <a:r>
              <a:rPr lang="es-CO" sz="1000" i="1" dirty="0" err="1">
                <a:latin typeface="Arial" panose="020B0604020202020204" pitchFamily="34" charset="0"/>
                <a:cs typeface="Arial" panose="020B0604020202020204" pitchFamily="34" charset="0"/>
              </a:rPr>
              <a:t>the</a:t>
            </a:r>
            <a:r>
              <a:rPr lang="es-CO" sz="1000" i="1" dirty="0">
                <a:latin typeface="Arial" panose="020B0604020202020204" pitchFamily="34" charset="0"/>
                <a:cs typeface="Arial" panose="020B0604020202020204" pitchFamily="34" charset="0"/>
              </a:rPr>
              <a:t> </a:t>
            </a:r>
            <a:r>
              <a:rPr lang="es-CO" sz="1000" i="1" dirty="0" err="1">
                <a:latin typeface="Arial" panose="020B0604020202020204" pitchFamily="34" charset="0"/>
                <a:cs typeface="Arial" panose="020B0604020202020204" pitchFamily="34" charset="0"/>
              </a:rPr>
              <a:t>elusive</a:t>
            </a:r>
            <a:r>
              <a:rPr lang="es-CO" sz="1000" i="1" dirty="0">
                <a:latin typeface="Arial" panose="020B0604020202020204" pitchFamily="34" charset="0"/>
                <a:cs typeface="Arial" panose="020B0604020202020204" pitchFamily="34" charset="0"/>
              </a:rPr>
              <a:t> diagnosis of </a:t>
            </a:r>
            <a:r>
              <a:rPr lang="es-CO" sz="1000" i="1" dirty="0" err="1">
                <a:latin typeface="Arial" panose="020B0604020202020204" pitchFamily="34" charset="0"/>
                <a:cs typeface="Arial" panose="020B0604020202020204" pitchFamily="34" charset="0"/>
              </a:rPr>
              <a:t>malnutrition</a:t>
            </a:r>
            <a:r>
              <a:rPr lang="es-CO" sz="1000" i="1" dirty="0">
                <a:latin typeface="Arial" panose="020B0604020202020204" pitchFamily="34" charset="0"/>
                <a:cs typeface="Arial" panose="020B0604020202020204" pitchFamily="34" charset="0"/>
              </a:rPr>
              <a:t>. NCP 2017, 32 (1): 11 - 14</a:t>
            </a:r>
          </a:p>
        </p:txBody>
      </p:sp>
    </p:spTree>
    <p:extLst>
      <p:ext uri="{BB962C8B-B14F-4D97-AF65-F5344CB8AC3E}">
        <p14:creationId xmlns:p14="http://schemas.microsoft.com/office/powerpoint/2010/main" val="109203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4000" y="481155"/>
            <a:ext cx="9144000" cy="908050"/>
          </a:xfrm>
        </p:spPr>
        <p:txBody>
          <a:bodyPr>
            <a:normAutofit/>
          </a:bodyPr>
          <a:lstStyle/>
          <a:p>
            <a:pPr algn="ctr">
              <a:defRPr/>
            </a:pPr>
            <a:r>
              <a:rPr lang="es-CO" sz="3200" b="1" dirty="0">
                <a:solidFill>
                  <a:srgbClr val="7030A0"/>
                </a:solidFill>
                <a:latin typeface="Arial" panose="020B0604020202020204" pitchFamily="34" charset="0"/>
                <a:cs typeface="Arial" panose="020B0604020202020204" pitchFamily="34" charset="0"/>
              </a:rPr>
              <a:t>El círculo vicioso de la malnutrición</a:t>
            </a:r>
          </a:p>
        </p:txBody>
      </p:sp>
      <p:sp>
        <p:nvSpPr>
          <p:cNvPr id="9" name="8 Rectángulo redondeado"/>
          <p:cNvSpPr/>
          <p:nvPr/>
        </p:nvSpPr>
        <p:spPr>
          <a:xfrm>
            <a:off x="1989320" y="1226303"/>
            <a:ext cx="1861733" cy="1439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400" b="1" dirty="0">
                <a:solidFill>
                  <a:schemeClr val="bg1"/>
                </a:solidFill>
                <a:latin typeface="Arial" panose="020B0604020202020204" pitchFamily="34" charset="0"/>
                <a:cs typeface="Arial" panose="020B0604020202020204" pitchFamily="34" charset="0"/>
              </a:rPr>
              <a:t>ENFERMEDADES CRÓNICAS  </a:t>
            </a:r>
          </a:p>
          <a:p>
            <a:pPr algn="ctr">
              <a:defRPr/>
            </a:pPr>
            <a:endParaRPr lang="es-ES" sz="1400" b="1" dirty="0">
              <a:solidFill>
                <a:schemeClr val="bg1"/>
              </a:solidFill>
              <a:latin typeface="Arial" panose="020B0604020202020204" pitchFamily="34" charset="0"/>
              <a:cs typeface="Arial" panose="020B0604020202020204" pitchFamily="34" charset="0"/>
            </a:endParaRPr>
          </a:p>
          <a:p>
            <a:pPr algn="ctr">
              <a:defRPr/>
            </a:pPr>
            <a:r>
              <a:rPr lang="es-ES" sz="1400" dirty="0">
                <a:solidFill>
                  <a:schemeClr val="tx1"/>
                </a:solidFill>
                <a:latin typeface="Arial" panose="020B0604020202020204" pitchFamily="34" charset="0"/>
                <a:cs typeface="Arial" panose="020B0604020202020204" pitchFamily="34" charset="0"/>
              </a:rPr>
              <a:t>Cáncer  </a:t>
            </a:r>
          </a:p>
          <a:p>
            <a:pPr algn="ctr">
              <a:defRPr/>
            </a:pPr>
            <a:r>
              <a:rPr lang="es-ES" sz="1400" dirty="0">
                <a:solidFill>
                  <a:schemeClr val="tx1"/>
                </a:solidFill>
                <a:latin typeface="Arial" panose="020B0604020202020204" pitchFamily="34" charset="0"/>
                <a:cs typeface="Arial" panose="020B0604020202020204" pitchFamily="34" charset="0"/>
              </a:rPr>
              <a:t>SIDA </a:t>
            </a:r>
          </a:p>
          <a:p>
            <a:pPr algn="ctr">
              <a:defRPr/>
            </a:pPr>
            <a:r>
              <a:rPr lang="es-ES" sz="1400" dirty="0">
                <a:solidFill>
                  <a:schemeClr val="tx1"/>
                </a:solidFill>
                <a:latin typeface="Arial" panose="020B0604020202020204" pitchFamily="34" charset="0"/>
                <a:cs typeface="Arial" panose="020B0604020202020204" pitchFamily="34" charset="0"/>
              </a:rPr>
              <a:t>EPOC</a:t>
            </a:r>
            <a:endParaRPr lang="es-CO" sz="1400" dirty="0">
              <a:solidFill>
                <a:schemeClr val="tx1"/>
              </a:solidFill>
              <a:latin typeface="Arial" panose="020B0604020202020204" pitchFamily="34" charset="0"/>
              <a:cs typeface="Arial" panose="020B0604020202020204" pitchFamily="34" charset="0"/>
            </a:endParaRPr>
          </a:p>
        </p:txBody>
      </p:sp>
      <p:sp>
        <p:nvSpPr>
          <p:cNvPr id="11" name="10 Rectángulo redondeado"/>
          <p:cNvSpPr/>
          <p:nvPr/>
        </p:nvSpPr>
        <p:spPr>
          <a:xfrm>
            <a:off x="2015387" y="2795311"/>
            <a:ext cx="1817121" cy="107169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CO" sz="1400" dirty="0">
                <a:solidFill>
                  <a:schemeClr val="bg2">
                    <a:lumMod val="10000"/>
                  </a:schemeClr>
                </a:solidFill>
                <a:latin typeface="Arial" panose="020B0604020202020204" pitchFamily="34" charset="0"/>
                <a:cs typeface="Arial" panose="020B0604020202020204" pitchFamily="34" charset="0"/>
              </a:rPr>
              <a:t>Anorexia</a:t>
            </a:r>
          </a:p>
          <a:p>
            <a:pPr algn="ctr">
              <a:defRPr/>
            </a:pPr>
            <a:r>
              <a:rPr lang="es-CO" sz="1400" dirty="0">
                <a:solidFill>
                  <a:schemeClr val="bg2">
                    <a:lumMod val="10000"/>
                  </a:schemeClr>
                </a:solidFill>
                <a:latin typeface="Arial" panose="020B0604020202020204" pitchFamily="34" charset="0"/>
                <a:cs typeface="Arial" panose="020B0604020202020204" pitchFamily="34" charset="0"/>
              </a:rPr>
              <a:t>Mal absorción Pérdidas de nutrientes</a:t>
            </a:r>
          </a:p>
        </p:txBody>
      </p:sp>
      <p:sp>
        <p:nvSpPr>
          <p:cNvPr id="12" name="11 Rectángulo redondeado"/>
          <p:cNvSpPr/>
          <p:nvPr/>
        </p:nvSpPr>
        <p:spPr>
          <a:xfrm>
            <a:off x="1879143" y="3996147"/>
            <a:ext cx="2034655" cy="186539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CO" sz="1400" b="1" dirty="0">
                <a:solidFill>
                  <a:schemeClr val="bg1"/>
                </a:solidFill>
                <a:latin typeface="Arial" panose="020B0604020202020204" pitchFamily="34" charset="0"/>
                <a:cs typeface="Arial" panose="020B0604020202020204" pitchFamily="34" charset="0"/>
              </a:rPr>
              <a:t>ENFERMEDADES</a:t>
            </a:r>
          </a:p>
          <a:p>
            <a:pPr algn="ctr">
              <a:defRPr/>
            </a:pPr>
            <a:r>
              <a:rPr lang="es-CO" sz="1400" b="1" dirty="0">
                <a:solidFill>
                  <a:schemeClr val="bg1"/>
                </a:solidFill>
                <a:latin typeface="Arial" panose="020B0604020202020204" pitchFamily="34" charset="0"/>
                <a:cs typeface="Arial" panose="020B0604020202020204" pitchFamily="34" charset="0"/>
              </a:rPr>
              <a:t>AGUDAS</a:t>
            </a:r>
          </a:p>
          <a:p>
            <a:pPr algn="ctr">
              <a:defRPr/>
            </a:pPr>
            <a:endParaRPr lang="es-CO" sz="1400" dirty="0">
              <a:solidFill>
                <a:schemeClr val="tx1"/>
              </a:solidFill>
              <a:latin typeface="Arial" panose="020B0604020202020204" pitchFamily="34" charset="0"/>
              <a:cs typeface="Arial" panose="020B0604020202020204" pitchFamily="34" charset="0"/>
            </a:endParaRPr>
          </a:p>
          <a:p>
            <a:pPr algn="ctr">
              <a:defRPr/>
            </a:pPr>
            <a:r>
              <a:rPr lang="es-CO" sz="1400" dirty="0">
                <a:solidFill>
                  <a:schemeClr val="tx1"/>
                </a:solidFill>
                <a:latin typeface="Arial" panose="020B0604020202020204" pitchFamily="34" charset="0"/>
                <a:cs typeface="Arial" panose="020B0604020202020204" pitchFamily="34" charset="0"/>
              </a:rPr>
              <a:t>Infección</a:t>
            </a:r>
          </a:p>
          <a:p>
            <a:pPr algn="ctr">
              <a:defRPr/>
            </a:pPr>
            <a:r>
              <a:rPr lang="es-CO" sz="1400" dirty="0">
                <a:solidFill>
                  <a:schemeClr val="tx1"/>
                </a:solidFill>
                <a:latin typeface="Arial" panose="020B0604020202020204" pitchFamily="34" charset="0"/>
                <a:cs typeface="Arial" panose="020B0604020202020204" pitchFamily="34" charset="0"/>
              </a:rPr>
              <a:t>Traumas</a:t>
            </a:r>
          </a:p>
          <a:p>
            <a:pPr algn="ctr">
              <a:defRPr/>
            </a:pPr>
            <a:r>
              <a:rPr lang="es-CO" sz="1400" dirty="0">
                <a:solidFill>
                  <a:schemeClr val="tx1"/>
                </a:solidFill>
                <a:latin typeface="Arial" panose="020B0604020202020204" pitchFamily="34" charset="0"/>
                <a:cs typeface="Arial" panose="020B0604020202020204" pitchFamily="34" charset="0"/>
              </a:rPr>
              <a:t>Quemaduras</a:t>
            </a:r>
          </a:p>
          <a:p>
            <a:pPr algn="ctr">
              <a:defRPr/>
            </a:pPr>
            <a:r>
              <a:rPr lang="es-CO" sz="1400" dirty="0">
                <a:solidFill>
                  <a:schemeClr val="tx1"/>
                </a:solidFill>
                <a:latin typeface="Arial" panose="020B0604020202020204" pitchFamily="34" charset="0"/>
                <a:cs typeface="Arial" panose="020B0604020202020204" pitchFamily="34" charset="0"/>
              </a:rPr>
              <a:t>Hemorragias</a:t>
            </a:r>
          </a:p>
          <a:p>
            <a:pPr algn="ctr">
              <a:defRPr/>
            </a:pPr>
            <a:r>
              <a:rPr lang="es-CO" sz="1400" dirty="0">
                <a:solidFill>
                  <a:schemeClr val="tx1"/>
                </a:solidFill>
                <a:latin typeface="Arial" panose="020B0604020202020204" pitchFamily="34" charset="0"/>
                <a:cs typeface="Arial" panose="020B0604020202020204" pitchFamily="34" charset="0"/>
              </a:rPr>
              <a:t>Pancreatiti</a:t>
            </a:r>
            <a:r>
              <a:rPr lang="es-CO" sz="1200" dirty="0">
                <a:solidFill>
                  <a:schemeClr val="tx1"/>
                </a:solidFill>
                <a:latin typeface="Arial" panose="020B0604020202020204" pitchFamily="34" charset="0"/>
                <a:cs typeface="Arial" panose="020B0604020202020204" pitchFamily="34" charset="0"/>
              </a:rPr>
              <a:t>s</a:t>
            </a:r>
            <a:endParaRPr lang="es-CO" sz="1200" b="1" dirty="0"/>
          </a:p>
        </p:txBody>
      </p:sp>
      <p:sp>
        <p:nvSpPr>
          <p:cNvPr id="14" name="13 Rectángulo"/>
          <p:cNvSpPr/>
          <p:nvPr/>
        </p:nvSpPr>
        <p:spPr>
          <a:xfrm>
            <a:off x="5756036" y="2125627"/>
            <a:ext cx="1079500" cy="21590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400" dirty="0">
                <a:solidFill>
                  <a:schemeClr val="tx1"/>
                </a:solidFill>
                <a:latin typeface="Arial" panose="020B0604020202020204" pitchFamily="34" charset="0"/>
                <a:cs typeface="Arial" panose="020B0604020202020204" pitchFamily="34" charset="0"/>
              </a:rPr>
              <a:t>Inanición</a:t>
            </a:r>
            <a:endParaRPr lang="es-CO" sz="1400" dirty="0">
              <a:solidFill>
                <a:schemeClr val="tx1"/>
              </a:solidFill>
              <a:latin typeface="Arial" panose="020B0604020202020204" pitchFamily="34" charset="0"/>
              <a:cs typeface="Arial" panose="020B0604020202020204" pitchFamily="34" charset="0"/>
            </a:endParaRPr>
          </a:p>
        </p:txBody>
      </p:sp>
      <p:sp>
        <p:nvSpPr>
          <p:cNvPr id="15" name="14 Rectángulo"/>
          <p:cNvSpPr/>
          <p:nvPr/>
        </p:nvSpPr>
        <p:spPr>
          <a:xfrm>
            <a:off x="5727225" y="3206253"/>
            <a:ext cx="936625" cy="287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17" name="16 Rectángulo"/>
          <p:cNvSpPr/>
          <p:nvPr/>
        </p:nvSpPr>
        <p:spPr>
          <a:xfrm>
            <a:off x="5699133" y="2990354"/>
            <a:ext cx="1224583" cy="574674"/>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400" dirty="0">
                <a:solidFill>
                  <a:schemeClr val="tx1"/>
                </a:solidFill>
                <a:latin typeface="Arial" panose="020B0604020202020204" pitchFamily="34" charset="0"/>
                <a:cs typeface="Arial" panose="020B0604020202020204" pitchFamily="34" charset="0"/>
              </a:rPr>
              <a:t>Respuesta inflamatoria</a:t>
            </a:r>
            <a:endParaRPr lang="es-CO" sz="1400" dirty="0">
              <a:solidFill>
                <a:schemeClr val="tx1"/>
              </a:solidFill>
              <a:latin typeface="Arial" panose="020B0604020202020204" pitchFamily="34" charset="0"/>
              <a:cs typeface="Arial" panose="020B0604020202020204" pitchFamily="34" charset="0"/>
            </a:endParaRPr>
          </a:p>
        </p:txBody>
      </p:sp>
      <p:sp>
        <p:nvSpPr>
          <p:cNvPr id="18" name="17 Rectángulo redondeado"/>
          <p:cNvSpPr/>
          <p:nvPr/>
        </p:nvSpPr>
        <p:spPr>
          <a:xfrm>
            <a:off x="7527450" y="2053728"/>
            <a:ext cx="1512887" cy="4318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CO" sz="1200" dirty="0">
                <a:solidFill>
                  <a:schemeClr val="bg1"/>
                </a:solidFill>
                <a:latin typeface="Arial" panose="020B0604020202020204" pitchFamily="34" charset="0"/>
                <a:cs typeface="Arial" panose="020B0604020202020204" pitchFamily="34" charset="0"/>
              </a:rPr>
              <a:t>MALNUTRICIÓN</a:t>
            </a:r>
          </a:p>
        </p:txBody>
      </p:sp>
      <p:sp>
        <p:nvSpPr>
          <p:cNvPr id="24" name="23 Rectángulo"/>
          <p:cNvSpPr/>
          <p:nvPr/>
        </p:nvSpPr>
        <p:spPr>
          <a:xfrm>
            <a:off x="6317011" y="4098239"/>
            <a:ext cx="2232446" cy="127861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CO" sz="1400" dirty="0">
                <a:solidFill>
                  <a:schemeClr val="tx1"/>
                </a:solidFill>
                <a:latin typeface="Arial" panose="020B0604020202020204" pitchFamily="34" charset="0"/>
                <a:cs typeface="Arial" panose="020B0604020202020204" pitchFamily="34" charset="0"/>
              </a:rPr>
              <a:t>Infección frecuente</a:t>
            </a:r>
          </a:p>
          <a:p>
            <a:pPr algn="ctr">
              <a:defRPr/>
            </a:pPr>
            <a:r>
              <a:rPr lang="es-CO" sz="1400" dirty="0">
                <a:solidFill>
                  <a:schemeClr val="tx1"/>
                </a:solidFill>
                <a:latin typeface="Arial" panose="020B0604020202020204" pitchFamily="34" charset="0"/>
                <a:cs typeface="Arial" panose="020B0604020202020204" pitchFamily="34" charset="0"/>
              </a:rPr>
              <a:t>Función intestinal alterada</a:t>
            </a:r>
          </a:p>
          <a:p>
            <a:pPr algn="ctr">
              <a:defRPr/>
            </a:pPr>
            <a:r>
              <a:rPr lang="es-CO" sz="1400" dirty="0">
                <a:solidFill>
                  <a:schemeClr val="tx1"/>
                </a:solidFill>
                <a:latin typeface="Arial" panose="020B0604020202020204" pitchFamily="34" charset="0"/>
                <a:cs typeface="Arial" panose="020B0604020202020204" pitchFamily="34" charset="0"/>
              </a:rPr>
              <a:t>Cicatrización alterada</a:t>
            </a:r>
          </a:p>
          <a:p>
            <a:pPr algn="ctr">
              <a:defRPr/>
            </a:pPr>
            <a:r>
              <a:rPr lang="es-CO" sz="1400" dirty="0">
                <a:solidFill>
                  <a:schemeClr val="tx1"/>
                </a:solidFill>
                <a:latin typeface="Arial" panose="020B0604020202020204" pitchFamily="34" charset="0"/>
                <a:cs typeface="Arial" panose="020B0604020202020204" pitchFamily="34" charset="0"/>
              </a:rPr>
              <a:t>Deterioro de la función muscular</a:t>
            </a:r>
          </a:p>
        </p:txBody>
      </p:sp>
      <p:cxnSp>
        <p:nvCxnSpPr>
          <p:cNvPr id="4" name="Conector recto de flecha 3"/>
          <p:cNvCxnSpPr>
            <a:cxnSpLocks/>
          </p:cNvCxnSpPr>
          <p:nvPr/>
        </p:nvCxnSpPr>
        <p:spPr>
          <a:xfrm>
            <a:off x="3946800" y="2053728"/>
            <a:ext cx="1662587" cy="936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a:cxnSpLocks/>
          </p:cNvCxnSpPr>
          <p:nvPr/>
        </p:nvCxnSpPr>
        <p:spPr>
          <a:xfrm flipV="1">
            <a:off x="3851053" y="2243556"/>
            <a:ext cx="1801053" cy="603030"/>
          </a:xfrm>
          <a:prstGeom prst="straightConnector1">
            <a:avLst/>
          </a:prstGeom>
          <a:ln w="508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a:cxnSpLocks/>
          </p:cNvCxnSpPr>
          <p:nvPr/>
        </p:nvCxnSpPr>
        <p:spPr>
          <a:xfrm flipV="1">
            <a:off x="3912129" y="3452447"/>
            <a:ext cx="1739977" cy="645792"/>
          </a:xfrm>
          <a:prstGeom prst="straightConnector1">
            <a:avLst/>
          </a:prstGeom>
          <a:ln w="4762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a:cxnSpLocks/>
          </p:cNvCxnSpPr>
          <p:nvPr/>
        </p:nvCxnSpPr>
        <p:spPr>
          <a:xfrm>
            <a:off x="7059348" y="3314544"/>
            <a:ext cx="720866"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 name="Flecha: curvada hacia la izquierda 12"/>
          <p:cNvSpPr/>
          <p:nvPr/>
        </p:nvSpPr>
        <p:spPr>
          <a:xfrm rot="10534127">
            <a:off x="4917388" y="2375473"/>
            <a:ext cx="775874" cy="2433980"/>
          </a:xfrm>
          <a:prstGeom prst="curvedLeftArrow">
            <a:avLst/>
          </a:prstGeom>
          <a:solidFill>
            <a:srgbClr val="0070C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cxnSp>
        <p:nvCxnSpPr>
          <p:cNvPr id="25" name="Conector recto de flecha 24"/>
          <p:cNvCxnSpPr>
            <a:cxnSpLocks/>
          </p:cNvCxnSpPr>
          <p:nvPr/>
        </p:nvCxnSpPr>
        <p:spPr>
          <a:xfrm flipV="1">
            <a:off x="6303031" y="2530318"/>
            <a:ext cx="0" cy="294598"/>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p:cNvCxnSpPr>
            <a:cxnSpLocks/>
          </p:cNvCxnSpPr>
          <p:nvPr/>
        </p:nvCxnSpPr>
        <p:spPr>
          <a:xfrm>
            <a:off x="7059347" y="2220541"/>
            <a:ext cx="314345" cy="1180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0" name="Flecha: curvada hacia la izquierda 29"/>
          <p:cNvSpPr/>
          <p:nvPr/>
        </p:nvSpPr>
        <p:spPr>
          <a:xfrm rot="202569">
            <a:off x="9068076" y="2274908"/>
            <a:ext cx="775874" cy="2433980"/>
          </a:xfrm>
          <a:prstGeom prst="curvedLeftArrow">
            <a:avLst/>
          </a:prstGeom>
          <a:solidFill>
            <a:srgbClr val="0070C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23" name="22 Rectángulo"/>
          <p:cNvSpPr/>
          <p:nvPr/>
        </p:nvSpPr>
        <p:spPr>
          <a:xfrm>
            <a:off x="7881066" y="2953501"/>
            <a:ext cx="2232025" cy="648380"/>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400" dirty="0">
              <a:solidFill>
                <a:schemeClr val="tx1"/>
              </a:solidFill>
              <a:latin typeface="Calibri" panose="020F0502020204030204" pitchFamily="34" charset="0"/>
              <a:cs typeface="Calibri" panose="020F0502020204030204" pitchFamily="34" charset="0"/>
            </a:endParaRPr>
          </a:p>
          <a:p>
            <a:pPr algn="ctr">
              <a:defRPr/>
            </a:pPr>
            <a:r>
              <a:rPr lang="es-CO" sz="1400" dirty="0">
                <a:solidFill>
                  <a:schemeClr val="tx1"/>
                </a:solidFill>
                <a:latin typeface="Arial" panose="020B0604020202020204" pitchFamily="34" charset="0"/>
                <a:cs typeface="Arial" panose="020B0604020202020204" pitchFamily="34" charset="0"/>
              </a:rPr>
              <a:t>CATABOLISMO relacionado con  el estrés</a:t>
            </a:r>
          </a:p>
          <a:p>
            <a:pPr algn="ctr">
              <a:defRPr/>
            </a:pPr>
            <a:endParaRPr lang="es-CO" sz="1400" dirty="0">
              <a:solidFill>
                <a:schemeClr val="tx1"/>
              </a:solidFill>
              <a:latin typeface="Calibri" panose="020F0502020204030204" pitchFamily="34" charset="0"/>
              <a:cs typeface="Calibri" panose="020F0502020204030204" pitchFamily="34" charset="0"/>
            </a:endParaRPr>
          </a:p>
        </p:txBody>
      </p:sp>
      <p:sp>
        <p:nvSpPr>
          <p:cNvPr id="31" name="Flecha: curvada hacia la izquierda 30"/>
          <p:cNvSpPr/>
          <p:nvPr/>
        </p:nvSpPr>
        <p:spPr>
          <a:xfrm rot="250846">
            <a:off x="8627717" y="3710575"/>
            <a:ext cx="365988" cy="650110"/>
          </a:xfrm>
          <a:prstGeom prst="curvedLeftArrow">
            <a:avLst/>
          </a:prstGeom>
          <a:solidFill>
            <a:srgbClr val="0070C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32" name="Flecha: curvada hacia la izquierda 31"/>
          <p:cNvSpPr/>
          <p:nvPr/>
        </p:nvSpPr>
        <p:spPr>
          <a:xfrm rot="10356572">
            <a:off x="5910831" y="3640513"/>
            <a:ext cx="322249" cy="721719"/>
          </a:xfrm>
          <a:prstGeom prst="curvedLeftArrow">
            <a:avLst/>
          </a:prstGeom>
          <a:solidFill>
            <a:srgbClr val="0070C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37888" name="CuadroTexto 37887"/>
          <p:cNvSpPr txBox="1"/>
          <p:nvPr/>
        </p:nvSpPr>
        <p:spPr>
          <a:xfrm>
            <a:off x="1734093" y="6178116"/>
            <a:ext cx="7376923" cy="246221"/>
          </a:xfrm>
          <a:prstGeom prst="rect">
            <a:avLst/>
          </a:prstGeom>
          <a:noFill/>
        </p:spPr>
        <p:txBody>
          <a:bodyPr wrap="square" rtlCol="0">
            <a:spAutoFit/>
          </a:bodyPr>
          <a:lstStyle/>
          <a:p>
            <a:pPr algn="r"/>
            <a:r>
              <a:rPr lang="es-CO" sz="1000" i="1" dirty="0" err="1">
                <a:latin typeface="Arial" panose="020B0604020202020204" pitchFamily="34" charset="0"/>
                <a:cs typeface="Arial" panose="020B0604020202020204" pitchFamily="34" charset="0"/>
              </a:rPr>
              <a:t>Adapatado</a:t>
            </a:r>
            <a:r>
              <a:rPr lang="es-CO" sz="1000" i="1" dirty="0">
                <a:latin typeface="Arial" panose="020B0604020202020204" pitchFamily="34" charset="0"/>
                <a:cs typeface="Arial" panose="020B0604020202020204" pitchFamily="34" charset="0"/>
              </a:rPr>
              <a:t> de Norman K, </a:t>
            </a:r>
            <a:r>
              <a:rPr lang="es-CO" sz="1000" i="1" dirty="0" err="1">
                <a:latin typeface="Arial" panose="020B0604020202020204" pitchFamily="34" charset="0"/>
                <a:cs typeface="Arial" panose="020B0604020202020204" pitchFamily="34" charset="0"/>
              </a:rPr>
              <a:t>Pichard</a:t>
            </a:r>
            <a:r>
              <a:rPr lang="es-CO" sz="1000" i="1" dirty="0">
                <a:latin typeface="Arial" panose="020B0604020202020204" pitchFamily="34" charset="0"/>
                <a:cs typeface="Arial" panose="020B0604020202020204" pitchFamily="34" charset="0"/>
              </a:rPr>
              <a:t> C y col. </a:t>
            </a:r>
            <a:r>
              <a:rPr lang="es-CO" sz="1000" i="1" dirty="0" err="1">
                <a:latin typeface="Arial" panose="020B0604020202020204" pitchFamily="34" charset="0"/>
                <a:cs typeface="Arial" panose="020B0604020202020204" pitchFamily="34" charset="0"/>
              </a:rPr>
              <a:t>Prognostic</a:t>
            </a:r>
            <a:r>
              <a:rPr lang="es-CO" sz="1000" i="1" dirty="0">
                <a:latin typeface="Arial" panose="020B0604020202020204" pitchFamily="34" charset="0"/>
                <a:cs typeface="Arial" panose="020B0604020202020204" pitchFamily="34" charset="0"/>
              </a:rPr>
              <a:t> </a:t>
            </a:r>
            <a:r>
              <a:rPr lang="es-CO" sz="1000" i="1" dirty="0" err="1">
                <a:latin typeface="Arial" panose="020B0604020202020204" pitchFamily="34" charset="0"/>
                <a:cs typeface="Arial" panose="020B0604020202020204" pitchFamily="34" charset="0"/>
              </a:rPr>
              <a:t>impact</a:t>
            </a:r>
            <a:r>
              <a:rPr lang="es-CO" sz="1000" i="1" dirty="0">
                <a:latin typeface="Arial" panose="020B0604020202020204" pitchFamily="34" charset="0"/>
                <a:cs typeface="Arial" panose="020B0604020202020204" pitchFamily="34" charset="0"/>
              </a:rPr>
              <a:t> of </a:t>
            </a:r>
            <a:r>
              <a:rPr lang="es-CO" sz="1000" i="1" dirty="0" err="1">
                <a:latin typeface="Arial" panose="020B0604020202020204" pitchFamily="34" charset="0"/>
                <a:cs typeface="Arial" panose="020B0604020202020204" pitchFamily="34" charset="0"/>
              </a:rPr>
              <a:t>disease</a:t>
            </a:r>
            <a:r>
              <a:rPr lang="es-CO" sz="1000" i="1" dirty="0">
                <a:latin typeface="Arial" panose="020B0604020202020204" pitchFamily="34" charset="0"/>
                <a:cs typeface="Arial" panose="020B0604020202020204" pitchFamily="34" charset="0"/>
              </a:rPr>
              <a:t> </a:t>
            </a:r>
            <a:r>
              <a:rPr lang="es-CO" sz="1000" i="1" dirty="0" err="1">
                <a:latin typeface="Arial" panose="020B0604020202020204" pitchFamily="34" charset="0"/>
                <a:cs typeface="Arial" panose="020B0604020202020204" pitchFamily="34" charset="0"/>
              </a:rPr>
              <a:t>related</a:t>
            </a:r>
            <a:r>
              <a:rPr lang="es-CO" sz="1000" i="1" dirty="0">
                <a:latin typeface="Arial" panose="020B0604020202020204" pitchFamily="34" charset="0"/>
                <a:cs typeface="Arial" panose="020B0604020202020204" pitchFamily="34" charset="0"/>
              </a:rPr>
              <a:t> </a:t>
            </a:r>
            <a:r>
              <a:rPr lang="es-CO" sz="1000" i="1" dirty="0" err="1">
                <a:latin typeface="Arial" panose="020B0604020202020204" pitchFamily="34" charset="0"/>
                <a:cs typeface="Arial" panose="020B0604020202020204" pitchFamily="34" charset="0"/>
              </a:rPr>
              <a:t>malnutrition</a:t>
            </a:r>
            <a:r>
              <a:rPr lang="es-CO" sz="1000" i="1" dirty="0">
                <a:latin typeface="Arial" panose="020B0604020202020204" pitchFamily="34" charset="0"/>
                <a:cs typeface="Arial" panose="020B0604020202020204" pitchFamily="34" charset="0"/>
              </a:rPr>
              <a:t>. </a:t>
            </a:r>
            <a:r>
              <a:rPr lang="es-CO" sz="1000" i="1" dirty="0" err="1">
                <a:latin typeface="Arial" panose="020B0604020202020204" pitchFamily="34" charset="0"/>
                <a:cs typeface="Arial" panose="020B0604020202020204" pitchFamily="34" charset="0"/>
              </a:rPr>
              <a:t>Clinical</a:t>
            </a:r>
            <a:r>
              <a:rPr lang="es-CO" sz="1000" i="1" dirty="0">
                <a:latin typeface="Arial" panose="020B0604020202020204" pitchFamily="34" charset="0"/>
                <a:cs typeface="Arial" panose="020B0604020202020204" pitchFamily="34" charset="0"/>
              </a:rPr>
              <a:t> </a:t>
            </a:r>
            <a:r>
              <a:rPr lang="es-CO" sz="1000" i="1" dirty="0" err="1">
                <a:latin typeface="Arial" panose="020B0604020202020204" pitchFamily="34" charset="0"/>
                <a:cs typeface="Arial" panose="020B0604020202020204" pitchFamily="34" charset="0"/>
              </a:rPr>
              <a:t>Nutrition</a:t>
            </a:r>
            <a:r>
              <a:rPr lang="es-CO" sz="1000" i="1" dirty="0">
                <a:latin typeface="Arial" panose="020B0604020202020204" pitchFamily="34" charset="0"/>
                <a:cs typeface="Arial" panose="020B0604020202020204" pitchFamily="34" charset="0"/>
              </a:rPr>
              <a:t> (2008) 27: 5 - 15</a:t>
            </a:r>
          </a:p>
        </p:txBody>
      </p:sp>
    </p:spTree>
    <p:extLst>
      <p:ext uri="{BB962C8B-B14F-4D97-AF65-F5344CB8AC3E}">
        <p14:creationId xmlns:p14="http://schemas.microsoft.com/office/powerpoint/2010/main" val="244498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0" grpId="0" animBg="1"/>
      <p:bldP spid="31" grpId="0" animBg="1"/>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24677" y="63359"/>
            <a:ext cx="1655755" cy="955697"/>
          </a:xfrm>
          <a:prstGeom prst="rect">
            <a:avLst/>
          </a:prstGeom>
        </p:spPr>
      </p:pic>
      <p:sp>
        <p:nvSpPr>
          <p:cNvPr id="10" name="CuadroTexto 9">
            <a:extLst>
              <a:ext uri="{FF2B5EF4-FFF2-40B4-BE49-F238E27FC236}">
                <a16:creationId xmlns:a16="http://schemas.microsoft.com/office/drawing/2014/main" id="{0940264C-4025-49F3-BA74-47BCD9DB25F7}"/>
              </a:ext>
            </a:extLst>
          </p:cNvPr>
          <p:cNvSpPr txBox="1"/>
          <p:nvPr/>
        </p:nvSpPr>
        <p:spPr>
          <a:xfrm>
            <a:off x="2162182" y="1962897"/>
            <a:ext cx="7867636" cy="1569660"/>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endParaRPr lang="es-CO" sz="2400" dirty="0">
              <a:latin typeface="Arial" panose="020B0604020202020204" pitchFamily="34" charset="0"/>
              <a:cs typeface="Arial" panose="020B0604020202020204" pitchFamily="34" charset="0"/>
            </a:endParaRPr>
          </a:p>
          <a:p>
            <a:pPr algn="ctr"/>
            <a:r>
              <a:rPr lang="es-CO" sz="2400" b="1" dirty="0">
                <a:solidFill>
                  <a:srgbClr val="7030A0"/>
                </a:solidFill>
                <a:latin typeface="Arial" panose="020B0604020202020204" pitchFamily="34" charset="0"/>
                <a:cs typeface="Arial" panose="020B0604020202020204" pitchFamily="34" charset="0"/>
              </a:rPr>
              <a:t>¿</a:t>
            </a:r>
            <a:r>
              <a:rPr lang="es-CO" sz="2400" dirty="0">
                <a:latin typeface="Arial" panose="020B0604020202020204" pitchFamily="34" charset="0"/>
                <a:cs typeface="Arial" panose="020B0604020202020204" pitchFamily="34" charset="0"/>
              </a:rPr>
              <a:t>Se encontraba la paciente malnutrida al momento de su primer ingreso hospitalario</a:t>
            </a:r>
            <a:r>
              <a:rPr lang="es-CO" sz="2400" b="1" dirty="0">
                <a:solidFill>
                  <a:srgbClr val="7030A0"/>
                </a:solidFill>
                <a:latin typeface="Arial" panose="020B0604020202020204" pitchFamily="34" charset="0"/>
                <a:cs typeface="Arial" panose="020B0604020202020204" pitchFamily="34" charset="0"/>
              </a:rPr>
              <a:t>?</a:t>
            </a:r>
          </a:p>
          <a:p>
            <a:pPr marL="285750" indent="-285750" algn="just">
              <a:buFont typeface="Wingdings" panose="05000000000000000000" pitchFamily="2" charset="2"/>
              <a:buChar char="Ø"/>
            </a:pPr>
            <a:endParaRPr lang="es-CO" sz="2400" dirty="0">
              <a:latin typeface="Calibri" panose="020F0502020204030204" pitchFamily="34" charset="0"/>
              <a:cs typeface="Calibri" panose="020F0502020204030204" pitchFamily="34" charset="0"/>
            </a:endParaRPr>
          </a:p>
        </p:txBody>
      </p:sp>
      <p:sp>
        <p:nvSpPr>
          <p:cNvPr id="2" name="CuadroTexto 1">
            <a:extLst>
              <a:ext uri="{FF2B5EF4-FFF2-40B4-BE49-F238E27FC236}">
                <a16:creationId xmlns:a16="http://schemas.microsoft.com/office/drawing/2014/main" id="{3AC58B34-D62C-4173-B1C3-E000C32DDDBD}"/>
              </a:ext>
            </a:extLst>
          </p:cNvPr>
          <p:cNvSpPr txBox="1"/>
          <p:nvPr/>
        </p:nvSpPr>
        <p:spPr>
          <a:xfrm>
            <a:off x="2696561" y="577063"/>
            <a:ext cx="6624736" cy="58477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s-CO" sz="3200" b="1" dirty="0">
                <a:solidFill>
                  <a:srgbClr val="7030A0"/>
                </a:solidFill>
                <a:latin typeface="Arial" panose="020B0604020202020204" pitchFamily="34" charset="0"/>
                <a:cs typeface="Arial" panose="020B0604020202020204" pitchFamily="34" charset="0"/>
              </a:rPr>
              <a:t>Caso clínico</a:t>
            </a:r>
          </a:p>
        </p:txBody>
      </p:sp>
    </p:spTree>
    <p:extLst>
      <p:ext uri="{BB962C8B-B14F-4D97-AF65-F5344CB8AC3E}">
        <p14:creationId xmlns:p14="http://schemas.microsoft.com/office/powerpoint/2010/main" val="3377438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descr="HiRes.jpg"/>
          <p:cNvPicPr>
            <a:picLocks noChangeAspect="1"/>
          </p:cNvPicPr>
          <p:nvPr/>
        </p:nvPicPr>
        <p:blipFill>
          <a:blip r:embed="rId3"/>
          <a:srcRect/>
          <a:stretch>
            <a:fillRect/>
          </a:stretch>
        </p:blipFill>
        <p:spPr bwMode="auto">
          <a:xfrm>
            <a:off x="3648482" y="3016337"/>
            <a:ext cx="4761567" cy="2564824"/>
          </a:xfrm>
          <a:prstGeom prst="rect">
            <a:avLst/>
          </a:prstGeom>
          <a:noFill/>
          <a:ln w="9525">
            <a:noFill/>
            <a:miter lim="800000"/>
            <a:headEnd/>
            <a:tailEnd/>
          </a:ln>
        </p:spPr>
      </p:pic>
      <p:grpSp>
        <p:nvGrpSpPr>
          <p:cNvPr id="10" name="Group 9"/>
          <p:cNvGrpSpPr/>
          <p:nvPr/>
        </p:nvGrpSpPr>
        <p:grpSpPr>
          <a:xfrm>
            <a:off x="403218" y="1523044"/>
            <a:ext cx="5690799" cy="2837656"/>
            <a:chOff x="914400" y="1360340"/>
            <a:chExt cx="3619614" cy="1611460"/>
          </a:xfrm>
        </p:grpSpPr>
        <p:pic>
          <p:nvPicPr>
            <p:cNvPr id="3" name="Picture 2" descr="Image result for hospit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360340"/>
              <a:ext cx="1875366" cy="1611460"/>
            </a:xfrm>
            <a:prstGeom prst="ellipse">
              <a:avLst/>
            </a:prstGeom>
            <a:ln>
              <a:noFill/>
            </a:ln>
            <a:effectLst>
              <a:softEdge rad="112500"/>
            </a:effectLst>
            <a:extLst>
              <a:ext uri="{909E8E84-426E-40dd-AFC4-6F175D3DCCD1}">
                <a14:hiddenFill xmlns="" xmlns:a14="http://schemas.microsoft.com/office/drawing/2010/main">
                  <a:solidFill>
                    <a:srgbClr val="FFFFFF"/>
                  </a:solidFill>
                </a14:hiddenFill>
              </a:ext>
            </a:extLst>
          </p:spPr>
        </p:pic>
        <p:sp>
          <p:nvSpPr>
            <p:cNvPr id="6" name="TextBox 5"/>
            <p:cNvSpPr txBox="1"/>
            <p:nvPr/>
          </p:nvSpPr>
          <p:spPr>
            <a:xfrm>
              <a:off x="2667000" y="1458080"/>
              <a:ext cx="1867014" cy="516578"/>
            </a:xfrm>
            <a:prstGeom prst="rect">
              <a:avLst/>
            </a:prstGeom>
            <a:noFill/>
          </p:spPr>
          <p:txBody>
            <a:bodyPr wrap="square" rtlCol="0">
              <a:spAutoFit/>
            </a:bodyPr>
            <a:lstStyle/>
            <a:p>
              <a:r>
                <a:rPr lang="en-US" b="1" i="1" dirty="0">
                  <a:solidFill>
                    <a:srgbClr val="0000FF"/>
                  </a:solidFill>
                  <a:latin typeface="Arial" panose="020B0604020202020204" pitchFamily="34" charset="0"/>
                  <a:cs typeface="Arial" panose="020B0604020202020204" pitchFamily="34" charset="0"/>
                </a:rPr>
                <a:t>2001-2010</a:t>
              </a:r>
            </a:p>
            <a:p>
              <a:r>
                <a:rPr lang="en-US" sz="2000" b="1" dirty="0">
                  <a:solidFill>
                    <a:prstClr val="black"/>
                  </a:solidFill>
                  <a:latin typeface="Arial" panose="020B0604020202020204" pitchFamily="34" charset="0"/>
                  <a:cs typeface="Arial" panose="020B0604020202020204" pitchFamily="34" charset="0"/>
                </a:rPr>
                <a:t>Hospital </a:t>
              </a:r>
              <a:r>
                <a:rPr lang="en-US" sz="2400" b="1" dirty="0">
                  <a:solidFill>
                    <a:srgbClr val="0033CC"/>
                  </a:solidFill>
                  <a:latin typeface="Arial" panose="020B0604020202020204" pitchFamily="34" charset="0"/>
                  <a:cs typeface="Arial" panose="020B0604020202020204" pitchFamily="34" charset="0"/>
                </a:rPr>
                <a:t>50%</a:t>
              </a:r>
              <a:r>
                <a:rPr lang="en-US" sz="2400" b="1" baseline="50000" dirty="0">
                  <a:solidFill>
                    <a:srgbClr val="0033CC"/>
                  </a:solidFill>
                  <a:latin typeface="Arial" panose="020B0604020202020204" pitchFamily="34" charset="0"/>
                  <a:cs typeface="Arial" panose="020B0604020202020204" pitchFamily="34" charset="0"/>
                </a:rPr>
                <a:t>1-9</a:t>
              </a:r>
            </a:p>
          </p:txBody>
        </p:sp>
      </p:grpSp>
      <p:grpSp>
        <p:nvGrpSpPr>
          <p:cNvPr id="11" name="Group 10"/>
          <p:cNvGrpSpPr/>
          <p:nvPr/>
        </p:nvGrpSpPr>
        <p:grpSpPr>
          <a:xfrm>
            <a:off x="7215556" y="1811902"/>
            <a:ext cx="4425460" cy="2419440"/>
            <a:chOff x="5204826" y="1397682"/>
            <a:chExt cx="2753313" cy="1445704"/>
          </a:xfrm>
        </p:grpSpPr>
        <p:pic>
          <p:nvPicPr>
            <p:cNvPr id="4" name="Picture 2" descr="Image result for home care"/>
            <p:cNvPicPr>
              <a:picLocks noChangeAspect="1" noChangeArrowheads="1"/>
            </p:cNvPicPr>
            <p:nvPr/>
          </p:nvPicPr>
          <p:blipFill rotWithShape="1">
            <a:blip r:embed="rId5">
              <a:extLst>
                <a:ext uri="{28A0092B-C50C-407E-A947-70E740481C1C}">
                  <a14:useLocalDpi xmlns:a14="http://schemas.microsoft.com/office/drawing/2010/main" val="0"/>
                </a:ext>
              </a:extLst>
            </a:blip>
            <a:srcRect l="-5915" t="-162" r="39421"/>
            <a:stretch/>
          </p:blipFill>
          <p:spPr bwMode="auto">
            <a:xfrm>
              <a:off x="6236907" y="1397682"/>
              <a:ext cx="1721232" cy="1445704"/>
            </a:xfrm>
            <a:prstGeom prst="ellipse">
              <a:avLst/>
            </a:prstGeom>
            <a:ln>
              <a:noFill/>
            </a:ln>
            <a:effectLst>
              <a:softEdge rad="112500"/>
            </a:effectLst>
            <a:extLst>
              <a:ext uri="{909E8E84-426E-40dd-AFC4-6F175D3DCCD1}">
                <a14:hiddenFill xmlns="" xmlns:a14="http://schemas.microsoft.com/office/drawing/2010/main">
                  <a:solidFill>
                    <a:srgbClr val="FFFFFF"/>
                  </a:solidFill>
                </a14:hiddenFill>
              </a:ext>
            </a:extLst>
          </p:spPr>
        </p:pic>
        <p:sp>
          <p:nvSpPr>
            <p:cNvPr id="7" name="TextBox 6"/>
            <p:cNvSpPr txBox="1"/>
            <p:nvPr/>
          </p:nvSpPr>
          <p:spPr>
            <a:xfrm>
              <a:off x="5204826" y="1397682"/>
              <a:ext cx="1438971" cy="719694"/>
            </a:xfrm>
            <a:prstGeom prst="rect">
              <a:avLst/>
            </a:prstGeom>
            <a:noFill/>
          </p:spPr>
          <p:txBody>
            <a:bodyPr wrap="square" rtlCol="0">
              <a:spAutoFit/>
            </a:bodyPr>
            <a:lstStyle/>
            <a:p>
              <a:r>
                <a:rPr lang="en-US" b="1" i="1" dirty="0">
                  <a:solidFill>
                    <a:srgbClr val="B77BB4">
                      <a:lumMod val="75000"/>
                    </a:srgbClr>
                  </a:solidFill>
                  <a:latin typeface="Arial" panose="020B0604020202020204" pitchFamily="34" charset="0"/>
                  <a:cs typeface="Arial" panose="020B0604020202020204" pitchFamily="34" charset="0"/>
                </a:rPr>
                <a:t>2003-2010</a:t>
              </a:r>
            </a:p>
            <a:p>
              <a:r>
                <a:rPr lang="en-US" sz="2000" b="1" dirty="0" err="1">
                  <a:solidFill>
                    <a:prstClr val="black"/>
                  </a:solidFill>
                  <a:latin typeface="Arial" panose="020B0604020202020204" pitchFamily="34" charset="0"/>
                  <a:cs typeface="Arial" panose="020B0604020202020204" pitchFamily="34" charset="0"/>
                </a:rPr>
                <a:t>Comunidad</a:t>
              </a:r>
              <a:endParaRPr lang="en-US" sz="2000" b="1" dirty="0">
                <a:solidFill>
                  <a:prstClr val="black"/>
                </a:solidFill>
                <a:latin typeface="Arial" panose="020B0604020202020204" pitchFamily="34" charset="0"/>
                <a:cs typeface="Arial" panose="020B0604020202020204" pitchFamily="34" charset="0"/>
              </a:endParaRPr>
            </a:p>
            <a:p>
              <a:r>
                <a:rPr lang="en-US" sz="2400" b="1" dirty="0">
                  <a:solidFill>
                    <a:srgbClr val="B77BB4">
                      <a:lumMod val="75000"/>
                    </a:srgbClr>
                  </a:solidFill>
                  <a:latin typeface="Arial" panose="020B0604020202020204" pitchFamily="34" charset="0"/>
                  <a:cs typeface="Arial" panose="020B0604020202020204" pitchFamily="34" charset="0"/>
                </a:rPr>
                <a:t>15-50%</a:t>
              </a:r>
              <a:r>
                <a:rPr lang="en-US" b="1" baseline="50000" dirty="0">
                  <a:solidFill>
                    <a:srgbClr val="B77BB4">
                      <a:lumMod val="75000"/>
                    </a:srgbClr>
                  </a:solidFill>
                  <a:latin typeface="Arial" panose="020B0604020202020204" pitchFamily="34" charset="0"/>
                  <a:cs typeface="Arial" panose="020B0604020202020204" pitchFamily="34" charset="0"/>
                </a:rPr>
                <a:t>10-16</a:t>
              </a:r>
            </a:p>
          </p:txBody>
        </p:sp>
      </p:grpSp>
      <p:sp>
        <p:nvSpPr>
          <p:cNvPr id="15" name="TextBox 9"/>
          <p:cNvSpPr txBox="1">
            <a:spLocks noChangeArrowheads="1"/>
          </p:cNvSpPr>
          <p:nvPr/>
        </p:nvSpPr>
        <p:spPr bwMode="auto">
          <a:xfrm>
            <a:off x="67357" y="5540940"/>
            <a:ext cx="11898923" cy="861774"/>
          </a:xfrm>
          <a:prstGeom prst="rect">
            <a:avLst/>
          </a:prstGeom>
          <a:noFill/>
          <a:ln w="9525">
            <a:noFill/>
            <a:miter lim="800000"/>
            <a:headEnd/>
            <a:tailEnd/>
          </a:ln>
        </p:spPr>
        <p:txBody>
          <a:bodyPr wrap="square">
            <a:spAutoFit/>
          </a:bodyPr>
          <a:lstStyle/>
          <a:p>
            <a:pPr algn="just"/>
            <a:r>
              <a:rPr lang="es-ES" sz="1000" b="1" i="1" dirty="0">
                <a:latin typeface="Arial" panose="020B0604020202020204" pitchFamily="34" charset="0"/>
                <a:cs typeface="Arial" panose="020B0604020202020204" pitchFamily="34" charset="0"/>
              </a:rPr>
              <a:t>1</a:t>
            </a:r>
            <a:r>
              <a:rPr lang="es-ES" sz="1000" i="1" dirty="0">
                <a:latin typeface="Arial" panose="020B0604020202020204" pitchFamily="34" charset="0"/>
                <a:cs typeface="Arial" panose="020B0604020202020204" pitchFamily="34" charset="0"/>
              </a:rPr>
              <a:t>. Norman K, et al </a:t>
            </a:r>
            <a:r>
              <a:rPr lang="es-ES" sz="1000" i="1" dirty="0" err="1">
                <a:latin typeface="Arial" panose="020B0604020202020204" pitchFamily="34" charset="0"/>
                <a:cs typeface="Arial" panose="020B0604020202020204" pitchFamily="34" charset="0"/>
              </a:rPr>
              <a:t>Clin</a:t>
            </a:r>
            <a:r>
              <a:rPr lang="es-ES" sz="1000" i="1" dirty="0">
                <a:latin typeface="Arial" panose="020B0604020202020204" pitchFamily="34" charset="0"/>
                <a:cs typeface="Arial" panose="020B0604020202020204" pitchFamily="34" charset="0"/>
              </a:rPr>
              <a:t> </a:t>
            </a:r>
            <a:r>
              <a:rPr lang="es-ES" sz="1000" i="1" dirty="0" err="1">
                <a:latin typeface="Arial" panose="020B0604020202020204" pitchFamily="34" charset="0"/>
                <a:cs typeface="Arial" panose="020B0604020202020204" pitchFamily="34" charset="0"/>
              </a:rPr>
              <a:t>Nutr</a:t>
            </a:r>
            <a:r>
              <a:rPr lang="es-ES" sz="1000" i="1" dirty="0">
                <a:latin typeface="Arial" panose="020B0604020202020204" pitchFamily="34" charset="0"/>
                <a:cs typeface="Arial" panose="020B0604020202020204" pitchFamily="34" charset="0"/>
              </a:rPr>
              <a:t>, 2008; 27:5-15 </a:t>
            </a:r>
            <a:r>
              <a:rPr lang="es-ES" sz="1000" b="1" i="1" dirty="0">
                <a:latin typeface="Arial" panose="020B0604020202020204" pitchFamily="34" charset="0"/>
                <a:cs typeface="Arial" panose="020B0604020202020204" pitchFamily="34" charset="0"/>
              </a:rPr>
              <a:t>2</a:t>
            </a:r>
            <a:r>
              <a:rPr lang="es-ES" sz="1000" i="1" dirty="0">
                <a:latin typeface="Arial" panose="020B0604020202020204" pitchFamily="34" charset="0"/>
                <a:cs typeface="Arial" panose="020B0604020202020204" pitchFamily="34" charset="0"/>
              </a:rPr>
              <a:t>. </a:t>
            </a:r>
            <a:r>
              <a:rPr lang="es-ES" sz="1000" i="1" dirty="0" err="1">
                <a:latin typeface="Arial" panose="020B0604020202020204" pitchFamily="34" charset="0"/>
                <a:cs typeface="Arial" panose="020B0604020202020204" pitchFamily="34" charset="0"/>
              </a:rPr>
              <a:t>Liang</a:t>
            </a:r>
            <a:r>
              <a:rPr lang="es-ES" sz="1000" i="1" dirty="0">
                <a:latin typeface="Arial" panose="020B0604020202020204" pitchFamily="34" charset="0"/>
                <a:cs typeface="Arial" panose="020B0604020202020204" pitchFamily="34" charset="0"/>
              </a:rPr>
              <a:t> X, et al. Asia </a:t>
            </a:r>
            <a:r>
              <a:rPr lang="es-ES" sz="1000" i="1" dirty="0" err="1">
                <a:latin typeface="Arial" panose="020B0604020202020204" pitchFamily="34" charset="0"/>
                <a:cs typeface="Arial" panose="020B0604020202020204" pitchFamily="34" charset="0"/>
              </a:rPr>
              <a:t>Pac</a:t>
            </a:r>
            <a:r>
              <a:rPr lang="es-ES" sz="1000" i="1" dirty="0">
                <a:latin typeface="Arial" panose="020B0604020202020204" pitchFamily="34" charset="0"/>
                <a:cs typeface="Arial" panose="020B0604020202020204" pitchFamily="34" charset="0"/>
              </a:rPr>
              <a:t> J </a:t>
            </a:r>
            <a:r>
              <a:rPr lang="es-ES" sz="1000" i="1" dirty="0" err="1">
                <a:latin typeface="Arial" panose="020B0604020202020204" pitchFamily="34" charset="0"/>
                <a:cs typeface="Arial" panose="020B0604020202020204" pitchFamily="34" charset="0"/>
              </a:rPr>
              <a:t>clin</a:t>
            </a:r>
            <a:r>
              <a:rPr lang="es-ES" sz="1000" i="1" dirty="0">
                <a:latin typeface="Arial" panose="020B0604020202020204" pitchFamily="34" charset="0"/>
                <a:cs typeface="Arial" panose="020B0604020202020204" pitchFamily="34" charset="0"/>
              </a:rPr>
              <a:t> </a:t>
            </a:r>
            <a:r>
              <a:rPr lang="es-ES" sz="1000" i="1" dirty="0" err="1">
                <a:latin typeface="Arial" panose="020B0604020202020204" pitchFamily="34" charset="0"/>
                <a:cs typeface="Arial" panose="020B0604020202020204" pitchFamily="34" charset="0"/>
              </a:rPr>
              <a:t>Nutr</a:t>
            </a:r>
            <a:r>
              <a:rPr lang="es-ES" sz="1000" i="1" dirty="0">
                <a:latin typeface="Arial" panose="020B0604020202020204" pitchFamily="34" charset="0"/>
                <a:cs typeface="Arial" panose="020B0604020202020204" pitchFamily="34" charset="0"/>
              </a:rPr>
              <a:t> 2009;18:54-62 </a:t>
            </a:r>
            <a:r>
              <a:rPr lang="es-ES" sz="1000" b="1" i="1" dirty="0">
                <a:latin typeface="Arial" panose="020B0604020202020204" pitchFamily="34" charset="0"/>
                <a:cs typeface="Arial" panose="020B0604020202020204" pitchFamily="34" charset="0"/>
              </a:rPr>
              <a:t>3.</a:t>
            </a:r>
            <a:r>
              <a:rPr lang="es-ES" sz="1000" i="1" dirty="0">
                <a:latin typeface="Arial" panose="020B0604020202020204" pitchFamily="34" charset="0"/>
                <a:cs typeface="Arial" panose="020B0604020202020204" pitchFamily="34" charset="0"/>
              </a:rPr>
              <a:t> </a:t>
            </a:r>
            <a:r>
              <a:rPr lang="es-ES" sz="1000" i="1" dirty="0" err="1">
                <a:latin typeface="Arial" panose="020B0604020202020204" pitchFamily="34" charset="0"/>
                <a:cs typeface="Arial" panose="020B0604020202020204" pitchFamily="34" charset="0"/>
              </a:rPr>
              <a:t>Chen</a:t>
            </a:r>
            <a:r>
              <a:rPr lang="es-ES" sz="1000" i="1" dirty="0">
                <a:latin typeface="Arial" panose="020B0604020202020204" pitchFamily="34" charset="0"/>
                <a:cs typeface="Arial" panose="020B0604020202020204" pitchFamily="34" charset="0"/>
              </a:rPr>
              <a:t> Y, et al. Parenteral and Enteral </a:t>
            </a:r>
            <a:r>
              <a:rPr lang="es-ES" sz="1000" i="1" dirty="0" err="1">
                <a:latin typeface="Arial" panose="020B0604020202020204" pitchFamily="34" charset="0"/>
                <a:cs typeface="Arial" panose="020B0604020202020204" pitchFamily="34" charset="0"/>
              </a:rPr>
              <a:t>Nutrition</a:t>
            </a:r>
            <a:r>
              <a:rPr lang="es-ES" sz="1000" i="1" dirty="0">
                <a:latin typeface="Arial" panose="020B0604020202020204" pitchFamily="34" charset="0"/>
                <a:cs typeface="Arial" panose="020B0604020202020204" pitchFamily="34" charset="0"/>
              </a:rPr>
              <a:t>. 2006;13:29-32 </a:t>
            </a:r>
          </a:p>
          <a:p>
            <a:pPr algn="just"/>
            <a:r>
              <a:rPr lang="es-ES" sz="1000" b="1" i="1" dirty="0">
                <a:latin typeface="Arial" panose="020B0604020202020204" pitchFamily="34" charset="0"/>
                <a:cs typeface="Arial" panose="020B0604020202020204" pitchFamily="34" charset="0"/>
              </a:rPr>
              <a:t>4. </a:t>
            </a:r>
            <a:r>
              <a:rPr lang="es-ES" sz="1000" i="1" dirty="0" err="1">
                <a:latin typeface="Arial" panose="020B0604020202020204" pitchFamily="34" charset="0"/>
                <a:cs typeface="Arial" panose="020B0604020202020204" pitchFamily="34" charset="0"/>
              </a:rPr>
              <a:t>Vandenwee</a:t>
            </a:r>
            <a:r>
              <a:rPr lang="es-ES" sz="1000" i="1" dirty="0">
                <a:latin typeface="Arial" panose="020B0604020202020204" pitchFamily="34" charset="0"/>
                <a:cs typeface="Arial" panose="020B0604020202020204" pitchFamily="34" charset="0"/>
              </a:rPr>
              <a:t> K, et al, </a:t>
            </a:r>
            <a:r>
              <a:rPr lang="es-ES" sz="1000" i="1" dirty="0" err="1">
                <a:latin typeface="Arial" panose="020B0604020202020204" pitchFamily="34" charset="0"/>
                <a:cs typeface="Arial" panose="020B0604020202020204" pitchFamily="34" charset="0"/>
              </a:rPr>
              <a:t>Clin</a:t>
            </a:r>
            <a:r>
              <a:rPr lang="es-ES" sz="1000" i="1" dirty="0">
                <a:latin typeface="Arial" panose="020B0604020202020204" pitchFamily="34" charset="0"/>
                <a:cs typeface="Arial" panose="020B0604020202020204" pitchFamily="34" charset="0"/>
              </a:rPr>
              <a:t> Nutri. 2010;29:469-476 </a:t>
            </a:r>
            <a:r>
              <a:rPr lang="es-ES" sz="1000" b="1" i="1" dirty="0">
                <a:latin typeface="Arial" panose="020B0604020202020204" pitchFamily="34" charset="0"/>
                <a:cs typeface="Arial" panose="020B0604020202020204" pitchFamily="34" charset="0"/>
              </a:rPr>
              <a:t>5</a:t>
            </a:r>
            <a:r>
              <a:rPr lang="es-ES" sz="1000" i="1" dirty="0">
                <a:latin typeface="Arial" panose="020B0604020202020204" pitchFamily="34" charset="0"/>
                <a:cs typeface="Arial" panose="020B0604020202020204" pitchFamily="34" charset="0"/>
              </a:rPr>
              <a:t>. </a:t>
            </a:r>
            <a:r>
              <a:rPr lang="es-ES" sz="1000" i="1" dirty="0" err="1">
                <a:latin typeface="Arial" panose="020B0604020202020204" pitchFamily="34" charset="0"/>
                <a:cs typeface="Arial" panose="020B0604020202020204" pitchFamily="34" charset="0"/>
              </a:rPr>
              <a:t>Kaiser</a:t>
            </a:r>
            <a:r>
              <a:rPr lang="es-ES" sz="1000" i="1" dirty="0">
                <a:latin typeface="Arial" panose="020B0604020202020204" pitchFamily="34" charset="0"/>
                <a:cs typeface="Arial" panose="020B0604020202020204" pitchFamily="34" charset="0"/>
              </a:rPr>
              <a:t> MJ, et al J Am </a:t>
            </a:r>
            <a:r>
              <a:rPr lang="es-ES" sz="1000" i="1" dirty="0" err="1">
                <a:latin typeface="Arial" panose="020B0604020202020204" pitchFamily="34" charset="0"/>
                <a:cs typeface="Arial" panose="020B0604020202020204" pitchFamily="34" charset="0"/>
              </a:rPr>
              <a:t>Geriatr</a:t>
            </a:r>
            <a:r>
              <a:rPr lang="es-ES" sz="1000" i="1" dirty="0">
                <a:latin typeface="Arial" panose="020B0604020202020204" pitchFamily="34" charset="0"/>
                <a:cs typeface="Arial" panose="020B0604020202020204" pitchFamily="34" charset="0"/>
              </a:rPr>
              <a:t> Soc. 2010;58:1734-1738</a:t>
            </a:r>
            <a:r>
              <a:rPr lang="es-ES" sz="1000" b="1" i="1" dirty="0">
                <a:latin typeface="Arial" panose="020B0604020202020204" pitchFamily="34" charset="0"/>
                <a:cs typeface="Arial" panose="020B0604020202020204" pitchFamily="34" charset="0"/>
              </a:rPr>
              <a:t>. 6.</a:t>
            </a:r>
            <a:r>
              <a:rPr lang="es-ES" sz="1000" i="1" dirty="0">
                <a:latin typeface="Arial" panose="020B0604020202020204" pitchFamily="34" charset="0"/>
                <a:cs typeface="Arial" panose="020B0604020202020204" pitchFamily="34" charset="0"/>
              </a:rPr>
              <a:t> </a:t>
            </a:r>
            <a:r>
              <a:rPr lang="es-ES" sz="1000" i="1" dirty="0" err="1">
                <a:latin typeface="Arial" panose="020B0604020202020204" pitchFamily="34" charset="0"/>
                <a:cs typeface="Arial" panose="020B0604020202020204" pitchFamily="34" charset="0"/>
              </a:rPr>
              <a:t>Meijers</a:t>
            </a:r>
            <a:r>
              <a:rPr lang="es-ES" sz="1000" i="1" dirty="0">
                <a:latin typeface="Arial" panose="020B0604020202020204" pitchFamily="34" charset="0"/>
                <a:cs typeface="Arial" panose="020B0604020202020204" pitchFamily="34" charset="0"/>
              </a:rPr>
              <a:t> JM, et al. Br J Nutr.2009;101:417-423</a:t>
            </a:r>
            <a:r>
              <a:rPr lang="es-ES" sz="1000" b="1" i="1" dirty="0">
                <a:latin typeface="Arial" panose="020B0604020202020204" pitchFamily="34" charset="0"/>
                <a:cs typeface="Arial" panose="020B0604020202020204" pitchFamily="34" charset="0"/>
              </a:rPr>
              <a:t>. </a:t>
            </a:r>
          </a:p>
          <a:p>
            <a:pPr algn="just"/>
            <a:r>
              <a:rPr lang="es-ES" sz="1000" b="1" i="1" dirty="0">
                <a:latin typeface="Arial" panose="020B0604020202020204" pitchFamily="34" charset="0"/>
                <a:cs typeface="Arial" panose="020B0604020202020204" pitchFamily="34" charset="0"/>
              </a:rPr>
              <a:t>7</a:t>
            </a:r>
            <a:r>
              <a:rPr lang="es-ES" sz="1000" i="1" dirty="0">
                <a:latin typeface="Arial" panose="020B0604020202020204" pitchFamily="34" charset="0"/>
                <a:cs typeface="Arial" panose="020B0604020202020204" pitchFamily="34" charset="0"/>
              </a:rPr>
              <a:t>. Barreto </a:t>
            </a:r>
            <a:r>
              <a:rPr lang="es-ES" sz="1000" i="1" dirty="0" err="1">
                <a:latin typeface="Arial" panose="020B0604020202020204" pitchFamily="34" charset="0"/>
                <a:cs typeface="Arial" panose="020B0604020202020204" pitchFamily="34" charset="0"/>
              </a:rPr>
              <a:t>Penie</a:t>
            </a:r>
            <a:r>
              <a:rPr lang="es-ES" sz="1000" i="1" dirty="0">
                <a:latin typeface="Arial" panose="020B0604020202020204" pitchFamily="34" charset="0"/>
                <a:cs typeface="Arial" panose="020B0604020202020204" pitchFamily="34" charset="0"/>
              </a:rPr>
              <a:t> </a:t>
            </a:r>
            <a:r>
              <a:rPr lang="es-ES" sz="1000" i="1" dirty="0" err="1">
                <a:latin typeface="Arial" panose="020B0604020202020204" pitchFamily="34" charset="0"/>
                <a:cs typeface="Arial" panose="020B0604020202020204" pitchFamily="34" charset="0"/>
              </a:rPr>
              <a:t>J.Nutrition</a:t>
            </a:r>
            <a:r>
              <a:rPr lang="es-ES" sz="1000" i="1" dirty="0">
                <a:latin typeface="Arial" panose="020B0604020202020204" pitchFamily="34" charset="0"/>
                <a:cs typeface="Arial" panose="020B0604020202020204" pitchFamily="34" charset="0"/>
              </a:rPr>
              <a:t> 2005; 21:487-497. </a:t>
            </a:r>
            <a:r>
              <a:rPr lang="es-ES" sz="1000" b="1" i="1" dirty="0">
                <a:latin typeface="Arial" panose="020B0604020202020204" pitchFamily="34" charset="0"/>
                <a:cs typeface="Arial" panose="020B0604020202020204" pitchFamily="34" charset="0"/>
              </a:rPr>
              <a:t>8</a:t>
            </a:r>
            <a:r>
              <a:rPr lang="es-ES" sz="1000" i="1" dirty="0">
                <a:latin typeface="Arial" panose="020B0604020202020204" pitchFamily="34" charset="0"/>
                <a:cs typeface="Arial" panose="020B0604020202020204" pitchFamily="34" charset="0"/>
              </a:rPr>
              <a:t>.Waitzberg DL, et al. </a:t>
            </a:r>
            <a:r>
              <a:rPr lang="es-ES" sz="1000" i="1" dirty="0" err="1">
                <a:latin typeface="Arial" panose="020B0604020202020204" pitchFamily="34" charset="0"/>
                <a:cs typeface="Arial" panose="020B0604020202020204" pitchFamily="34" charset="0"/>
              </a:rPr>
              <a:t>Nutrition</a:t>
            </a:r>
            <a:r>
              <a:rPr lang="es-ES" sz="1000" i="1" dirty="0">
                <a:latin typeface="Arial" panose="020B0604020202020204" pitchFamily="34" charset="0"/>
                <a:cs typeface="Arial" panose="020B0604020202020204" pitchFamily="34" charset="0"/>
              </a:rPr>
              <a:t> 2001;17:573-580. </a:t>
            </a:r>
            <a:r>
              <a:rPr lang="es-ES" sz="1000" b="1" i="1" dirty="0">
                <a:latin typeface="Arial" panose="020B0604020202020204" pitchFamily="34" charset="0"/>
                <a:cs typeface="Arial" panose="020B0604020202020204" pitchFamily="34" charset="0"/>
              </a:rPr>
              <a:t>9</a:t>
            </a:r>
            <a:r>
              <a:rPr lang="es-ES" sz="1000" i="1" dirty="0">
                <a:latin typeface="Arial" panose="020B0604020202020204" pitchFamily="34" charset="0"/>
                <a:cs typeface="Arial" panose="020B0604020202020204" pitchFamily="34" charset="0"/>
              </a:rPr>
              <a:t>. </a:t>
            </a:r>
            <a:r>
              <a:rPr lang="es-ES" sz="1000" i="1" dirty="0" err="1">
                <a:latin typeface="Arial" panose="020B0604020202020204" pitchFamily="34" charset="0"/>
                <a:cs typeface="Arial" panose="020B0604020202020204" pitchFamily="34" charset="0"/>
              </a:rPr>
              <a:t>Gaskill</a:t>
            </a:r>
            <a:r>
              <a:rPr lang="es-ES" sz="1000" i="1" dirty="0">
                <a:latin typeface="Arial" panose="020B0604020202020204" pitchFamily="34" charset="0"/>
                <a:cs typeface="Arial" panose="020B0604020202020204" pitchFamily="34" charset="0"/>
              </a:rPr>
              <a:t> D, et al. </a:t>
            </a:r>
            <a:r>
              <a:rPr lang="es-ES" sz="1000" i="1" dirty="0" err="1">
                <a:latin typeface="Arial" panose="020B0604020202020204" pitchFamily="34" charset="0"/>
                <a:cs typeface="Arial" panose="020B0604020202020204" pitchFamily="34" charset="0"/>
              </a:rPr>
              <a:t>Australas</a:t>
            </a:r>
            <a:r>
              <a:rPr lang="es-ES" sz="1000" i="1" dirty="0">
                <a:latin typeface="Arial" panose="020B0604020202020204" pitchFamily="34" charset="0"/>
                <a:cs typeface="Arial" panose="020B0604020202020204" pitchFamily="34" charset="0"/>
              </a:rPr>
              <a:t> J </a:t>
            </a:r>
            <a:r>
              <a:rPr lang="es-ES" sz="1000" i="1" dirty="0" err="1">
                <a:latin typeface="Arial" panose="020B0604020202020204" pitchFamily="34" charset="0"/>
                <a:cs typeface="Arial" panose="020B0604020202020204" pitchFamily="34" charset="0"/>
              </a:rPr>
              <a:t>Ageing</a:t>
            </a:r>
            <a:r>
              <a:rPr lang="es-ES" sz="1000" i="1" dirty="0">
                <a:latin typeface="Arial" panose="020B0604020202020204" pitchFamily="34" charset="0"/>
                <a:cs typeface="Arial" panose="020B0604020202020204" pitchFamily="34" charset="0"/>
              </a:rPr>
              <a:t> 2008;27:189-194 </a:t>
            </a:r>
          </a:p>
          <a:p>
            <a:pPr algn="just"/>
            <a:r>
              <a:rPr lang="en-US" sz="1000" b="1" i="1" dirty="0">
                <a:latin typeface="Arial" panose="020B0604020202020204" pitchFamily="34" charset="0"/>
                <a:cs typeface="Arial" panose="020B0604020202020204" pitchFamily="34" charset="0"/>
              </a:rPr>
              <a:t>10</a:t>
            </a:r>
            <a:r>
              <a:rPr lang="en-US" sz="1000" i="1" dirty="0">
                <a:latin typeface="Arial" panose="020B0604020202020204" pitchFamily="34" charset="0"/>
                <a:cs typeface="Arial" panose="020B0604020202020204" pitchFamily="34" charset="0"/>
              </a:rPr>
              <a:t>. </a:t>
            </a:r>
            <a:r>
              <a:rPr lang="en-US" sz="1000" i="1" dirty="0" err="1">
                <a:latin typeface="Arial" panose="020B0604020202020204" pitchFamily="34" charset="0"/>
                <a:cs typeface="Arial" panose="020B0604020202020204" pitchFamily="34" charset="0"/>
              </a:rPr>
              <a:t>Guigoz</a:t>
            </a:r>
            <a:r>
              <a:rPr lang="en-US" sz="1000" i="1" dirty="0">
                <a:latin typeface="Arial" panose="020B0604020202020204" pitchFamily="34" charset="0"/>
                <a:cs typeface="Arial" panose="020B0604020202020204" pitchFamily="34" charset="0"/>
              </a:rPr>
              <a:t> Y, et al. Clin </a:t>
            </a:r>
            <a:r>
              <a:rPr lang="en-US" sz="1000" i="1" dirty="0" err="1">
                <a:latin typeface="Arial" panose="020B0604020202020204" pitchFamily="34" charset="0"/>
                <a:cs typeface="Arial" panose="020B0604020202020204" pitchFamily="34" charset="0"/>
              </a:rPr>
              <a:t>Geriatr</a:t>
            </a:r>
            <a:r>
              <a:rPr lang="en-US" sz="1000" i="1" dirty="0">
                <a:latin typeface="Arial" panose="020B0604020202020204" pitchFamily="34" charset="0"/>
                <a:cs typeface="Arial" panose="020B0604020202020204" pitchFamily="34" charset="0"/>
              </a:rPr>
              <a:t> Med. 2002;18:737-757.  </a:t>
            </a:r>
            <a:r>
              <a:rPr lang="en-US" sz="1000" b="1" i="1" dirty="0">
                <a:latin typeface="Arial" panose="020B0604020202020204" pitchFamily="34" charset="0"/>
                <a:cs typeface="Arial" panose="020B0604020202020204" pitchFamily="34" charset="0"/>
              </a:rPr>
              <a:t>11</a:t>
            </a:r>
            <a:r>
              <a:rPr lang="en-US" sz="1000" i="1" dirty="0">
                <a:latin typeface="Arial" panose="020B0604020202020204" pitchFamily="34" charset="0"/>
                <a:cs typeface="Arial" panose="020B0604020202020204" pitchFamily="34" charset="0"/>
              </a:rPr>
              <a:t>. </a:t>
            </a:r>
            <a:r>
              <a:rPr lang="da-DK" sz="1000" i="1" dirty="0">
                <a:latin typeface="Arial" panose="020B0604020202020204" pitchFamily="34" charset="0"/>
                <a:cs typeface="Arial" panose="020B0604020202020204" pitchFamily="34" charset="0"/>
              </a:rPr>
              <a:t>Kaiser MJ, et al. J Am Geriatr Soc. 2010;58:1734-1738. </a:t>
            </a:r>
            <a:r>
              <a:rPr lang="da-DK" sz="1000" b="1" i="1" dirty="0">
                <a:latin typeface="Arial" panose="020B0604020202020204" pitchFamily="34" charset="0"/>
                <a:cs typeface="Arial" panose="020B0604020202020204" pitchFamily="34" charset="0"/>
              </a:rPr>
              <a:t>12</a:t>
            </a:r>
            <a:r>
              <a:rPr lang="da-DK" sz="1000" i="1" dirty="0">
                <a:latin typeface="Arial" panose="020B0604020202020204" pitchFamily="34" charset="0"/>
                <a:cs typeface="Arial" panose="020B0604020202020204" pitchFamily="34" charset="0"/>
              </a:rPr>
              <a:t>. </a:t>
            </a:r>
            <a:r>
              <a:rPr lang="en-US" sz="1000" i="1" dirty="0" err="1">
                <a:latin typeface="Arial" panose="020B0604020202020204" pitchFamily="34" charset="0"/>
                <a:cs typeface="Arial" panose="020B0604020202020204" pitchFamily="34" charset="0"/>
              </a:rPr>
              <a:t>Leistra</a:t>
            </a:r>
            <a:r>
              <a:rPr lang="en-US" sz="1000" i="1" dirty="0">
                <a:latin typeface="Arial" panose="020B0604020202020204" pitchFamily="34" charset="0"/>
                <a:cs typeface="Arial" panose="020B0604020202020204" pitchFamily="34" charset="0"/>
              </a:rPr>
              <a:t> E, et al. </a:t>
            </a:r>
            <a:r>
              <a:rPr lang="en-US" sz="1000" i="1" dirty="0" err="1">
                <a:latin typeface="Arial" panose="020B0604020202020204" pitchFamily="34" charset="0"/>
                <a:cs typeface="Arial" panose="020B0604020202020204" pitchFamily="34" charset="0"/>
              </a:rPr>
              <a:t>Eur</a:t>
            </a:r>
            <a:r>
              <a:rPr lang="en-US" sz="1000" i="1" dirty="0">
                <a:latin typeface="Arial" panose="020B0604020202020204" pitchFamily="34" charset="0"/>
                <a:cs typeface="Arial" panose="020B0604020202020204" pitchFamily="34" charset="0"/>
              </a:rPr>
              <a:t> J Intern Med. 2009;20:509-513. </a:t>
            </a:r>
            <a:r>
              <a:rPr lang="en-US" sz="1000" b="1" i="1" dirty="0">
                <a:latin typeface="Arial" panose="020B0604020202020204" pitchFamily="34" charset="0"/>
                <a:cs typeface="Arial" panose="020B0604020202020204" pitchFamily="34" charset="0"/>
              </a:rPr>
              <a:t>13</a:t>
            </a:r>
            <a:r>
              <a:rPr lang="en-US" sz="1000" i="1" dirty="0">
                <a:latin typeface="Arial" panose="020B0604020202020204" pitchFamily="34" charset="0"/>
                <a:cs typeface="Arial" panose="020B0604020202020204" pitchFamily="34" charset="0"/>
              </a:rPr>
              <a:t>.</a:t>
            </a:r>
            <a:r>
              <a:rPr lang="fr-FR" sz="1000" i="1" dirty="0" err="1">
                <a:latin typeface="Arial" panose="020B0604020202020204" pitchFamily="34" charset="0"/>
                <a:cs typeface="Arial" panose="020B0604020202020204" pitchFamily="34" charset="0"/>
              </a:rPr>
              <a:t>Ulger</a:t>
            </a:r>
            <a:r>
              <a:rPr lang="fr-FR" sz="1000" i="1" dirty="0">
                <a:latin typeface="Arial" panose="020B0604020202020204" pitchFamily="34" charset="0"/>
                <a:cs typeface="Arial" panose="020B0604020202020204" pitchFamily="34" charset="0"/>
              </a:rPr>
              <a:t> Z, et al. Clin Nutr. 2010;29:507-511. </a:t>
            </a:r>
            <a:r>
              <a:rPr lang="fr-FR" sz="1000" b="1" i="1" dirty="0">
                <a:latin typeface="Arial" panose="020B0604020202020204" pitchFamily="34" charset="0"/>
                <a:cs typeface="Arial" panose="020B0604020202020204" pitchFamily="34" charset="0"/>
              </a:rPr>
              <a:t>14</a:t>
            </a:r>
            <a:r>
              <a:rPr lang="fr-FR" sz="1000" i="1" dirty="0">
                <a:latin typeface="Arial" panose="020B0604020202020204" pitchFamily="34" charset="0"/>
                <a:cs typeface="Arial" panose="020B0604020202020204" pitchFamily="34" charset="0"/>
              </a:rPr>
              <a:t>.</a:t>
            </a:r>
            <a:r>
              <a:rPr lang="en-US" sz="1000" i="1" dirty="0">
                <a:latin typeface="Arial" panose="020B0604020202020204" pitchFamily="34" charset="0"/>
                <a:cs typeface="Arial" panose="020B0604020202020204" pitchFamily="34" charset="0"/>
              </a:rPr>
              <a:t>Izawa S, et al. Clin Nutr. 2006;25:962-967. </a:t>
            </a:r>
            <a:r>
              <a:rPr lang="en-US" sz="1000" b="1" i="1" dirty="0">
                <a:latin typeface="Arial" panose="020B0604020202020204" pitchFamily="34" charset="0"/>
                <a:cs typeface="Arial" panose="020B0604020202020204" pitchFamily="34" charset="0"/>
              </a:rPr>
              <a:t>15. </a:t>
            </a:r>
            <a:r>
              <a:rPr lang="en-US" sz="1000" i="1" dirty="0">
                <a:latin typeface="Arial" panose="020B0604020202020204" pitchFamily="34" charset="0"/>
                <a:cs typeface="Arial" panose="020B0604020202020204" pitchFamily="34" charset="0"/>
              </a:rPr>
              <a:t>Correia MI, Campos AC. Nutrition. 2003;19:823-825.  </a:t>
            </a:r>
            <a:r>
              <a:rPr lang="en-US" sz="1000" b="1" i="1" dirty="0">
                <a:latin typeface="Arial" panose="020B0604020202020204" pitchFamily="34" charset="0"/>
                <a:cs typeface="Arial" panose="020B0604020202020204" pitchFamily="34" charset="0"/>
              </a:rPr>
              <a:t>16</a:t>
            </a:r>
            <a:r>
              <a:rPr lang="en-US" sz="1000" i="1" dirty="0">
                <a:latin typeface="Arial" panose="020B0604020202020204" pitchFamily="34" charset="0"/>
                <a:cs typeface="Arial" panose="020B0604020202020204" pitchFamily="34" charset="0"/>
              </a:rPr>
              <a:t>.</a:t>
            </a:r>
            <a:r>
              <a:rPr lang="fr-FR" sz="1000" i="1" dirty="0">
                <a:latin typeface="Arial" panose="020B0604020202020204" pitchFamily="34" charset="0"/>
                <a:cs typeface="Arial" panose="020B0604020202020204" pitchFamily="34" charset="0"/>
              </a:rPr>
              <a:t>Collins CE, et al. Nutrition. 2005;21:147-155. </a:t>
            </a:r>
            <a:endParaRPr lang="en-US" sz="1000" i="1" dirty="0">
              <a:latin typeface="Arial" panose="020B0604020202020204" pitchFamily="34" charset="0"/>
              <a:cs typeface="Arial" panose="020B0604020202020204" pitchFamily="34" charset="0"/>
            </a:endParaRPr>
          </a:p>
        </p:txBody>
      </p:sp>
      <p:sp>
        <p:nvSpPr>
          <p:cNvPr id="5" name="CuadroTexto 4"/>
          <p:cNvSpPr txBox="1"/>
          <p:nvPr/>
        </p:nvSpPr>
        <p:spPr>
          <a:xfrm>
            <a:off x="1383324" y="555792"/>
            <a:ext cx="9143999" cy="584775"/>
          </a:xfrm>
          <a:prstGeom prst="rect">
            <a:avLst/>
          </a:prstGeom>
          <a:noFill/>
        </p:spPr>
        <p:txBody>
          <a:bodyPr wrap="square" rtlCol="0">
            <a:spAutoFit/>
          </a:bodyPr>
          <a:lstStyle/>
          <a:p>
            <a:pPr algn="ctr"/>
            <a:r>
              <a:rPr lang="es-CO" sz="3200" b="1" dirty="0">
                <a:solidFill>
                  <a:srgbClr val="7030A0"/>
                </a:solidFill>
                <a:latin typeface="Arial" panose="020B0604020202020204" pitchFamily="34" charset="0"/>
                <a:cs typeface="Arial" panose="020B0604020202020204" pitchFamily="34" charset="0"/>
              </a:rPr>
              <a:t>Prevalencia general de la desnutrición</a:t>
            </a:r>
          </a:p>
        </p:txBody>
      </p:sp>
    </p:spTree>
    <p:extLst>
      <p:ext uri="{BB962C8B-B14F-4D97-AF65-F5344CB8AC3E}">
        <p14:creationId xmlns:p14="http://schemas.microsoft.com/office/powerpoint/2010/main" val="66502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7C10C815-45B3-48C2-B713-B5D56A948166}"/>
              </a:ext>
            </a:extLst>
          </p:cNvPr>
          <p:cNvSpPr txBox="1"/>
          <p:nvPr/>
        </p:nvSpPr>
        <p:spPr>
          <a:xfrm>
            <a:off x="1524000" y="469163"/>
            <a:ext cx="9144000" cy="584775"/>
          </a:xfrm>
          <a:prstGeom prst="rect">
            <a:avLst/>
          </a:prstGeom>
          <a:noFill/>
        </p:spPr>
        <p:txBody>
          <a:bodyPr wrap="square" rtlCol="0">
            <a:spAutoFit/>
          </a:bodyPr>
          <a:lstStyle/>
          <a:p>
            <a:pPr algn="ctr"/>
            <a:r>
              <a:rPr lang="es-CO" sz="3200" b="1" dirty="0">
                <a:solidFill>
                  <a:srgbClr val="7030A0"/>
                </a:solidFill>
                <a:latin typeface="Arial" panose="020B0604020202020204" pitchFamily="34" charset="0"/>
                <a:cs typeface="Arial" panose="020B0604020202020204" pitchFamily="34" charset="0"/>
              </a:rPr>
              <a:t>Desnutrición en la comunidad</a:t>
            </a:r>
          </a:p>
        </p:txBody>
      </p:sp>
      <mc:AlternateContent xmlns:mc="http://schemas.openxmlformats.org/markup-compatibility/2006">
        <mc:Choice xmlns:cx2="http://schemas.microsoft.com/office/drawing/2015/10/21/chartex" xmlns="" Requires="cx2">
          <p:graphicFrame>
            <p:nvGraphicFramePr>
              <p:cNvPr id="7" name="Gráfico 6">
                <a:extLst>
                  <a:ext uri="{FF2B5EF4-FFF2-40B4-BE49-F238E27FC236}">
                    <a16:creationId xmlns:a16="http://schemas.microsoft.com/office/drawing/2014/main" id="{D30E7E95-7015-4895-B764-8E3843A7E772}"/>
                  </a:ext>
                </a:extLst>
              </p:cNvPr>
              <p:cNvGraphicFramePr/>
              <p:nvPr/>
            </p:nvGraphicFramePr>
            <p:xfrm>
              <a:off x="1444198" y="854647"/>
              <a:ext cx="6144344" cy="5169707"/>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7" name="Gráfico 6">
                <a:extLst>
                  <a:ext uri="{FF2B5EF4-FFF2-40B4-BE49-F238E27FC236}">
                    <a16:creationId xmlns:a16="http://schemas.microsoft.com/office/drawing/2014/main" id="{D30E7E95-7015-4895-B764-8E3843A7E772}"/>
                  </a:ext>
                </a:extLst>
              </p:cNvPr>
              <p:cNvPicPr>
                <a:picLocks noGrp="1" noRot="1" noChangeAspect="1" noMove="1" noResize="1" noEditPoints="1" noAdjustHandles="1" noChangeArrowheads="1" noChangeShapeType="1"/>
              </p:cNvPicPr>
              <p:nvPr/>
            </p:nvPicPr>
            <p:blipFill>
              <a:blip r:embed="rId4"/>
              <a:stretch>
                <a:fillRect/>
              </a:stretch>
            </p:blipFill>
            <p:spPr>
              <a:xfrm>
                <a:off x="1444198" y="854647"/>
                <a:ext cx="6144344" cy="5169707"/>
              </a:xfrm>
              <a:prstGeom prst="rect">
                <a:avLst/>
              </a:prstGeom>
            </p:spPr>
          </p:pic>
        </mc:Fallback>
      </mc:AlternateContent>
      <p:sp>
        <p:nvSpPr>
          <p:cNvPr id="12" name="CuadroTexto 11">
            <a:extLst>
              <a:ext uri="{FF2B5EF4-FFF2-40B4-BE49-F238E27FC236}">
                <a16:creationId xmlns:a16="http://schemas.microsoft.com/office/drawing/2014/main" id="{21B2D565-230D-421F-8508-AD4DAD97AE02}"/>
              </a:ext>
            </a:extLst>
          </p:cNvPr>
          <p:cNvSpPr txBox="1"/>
          <p:nvPr/>
        </p:nvSpPr>
        <p:spPr>
          <a:xfrm>
            <a:off x="6816080" y="3335521"/>
            <a:ext cx="648072" cy="369332"/>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s-CO" dirty="0">
                <a:latin typeface="Calibri" panose="020F0502020204030204" pitchFamily="34" charset="0"/>
                <a:cs typeface="Calibri" panose="020F0502020204030204" pitchFamily="34" charset="0"/>
              </a:rPr>
              <a:t>93%</a:t>
            </a:r>
          </a:p>
        </p:txBody>
      </p:sp>
      <p:sp>
        <p:nvSpPr>
          <p:cNvPr id="14" name="CuadroTexto 13">
            <a:extLst>
              <a:ext uri="{FF2B5EF4-FFF2-40B4-BE49-F238E27FC236}">
                <a16:creationId xmlns:a16="http://schemas.microsoft.com/office/drawing/2014/main" id="{83896CA0-1C0B-42F3-87F0-CED65307B7E2}"/>
              </a:ext>
            </a:extLst>
          </p:cNvPr>
          <p:cNvSpPr txBox="1"/>
          <p:nvPr/>
        </p:nvSpPr>
        <p:spPr>
          <a:xfrm>
            <a:off x="6816080" y="4338925"/>
            <a:ext cx="676155" cy="369332"/>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s-CO" dirty="0">
                <a:latin typeface="Calibri" panose="020F0502020204030204" pitchFamily="34" charset="0"/>
                <a:cs typeface="Calibri" panose="020F0502020204030204" pitchFamily="34" charset="0"/>
              </a:rPr>
              <a:t>5%</a:t>
            </a:r>
          </a:p>
        </p:txBody>
      </p:sp>
      <p:sp>
        <p:nvSpPr>
          <p:cNvPr id="15" name="CuadroTexto 14">
            <a:extLst>
              <a:ext uri="{FF2B5EF4-FFF2-40B4-BE49-F238E27FC236}">
                <a16:creationId xmlns:a16="http://schemas.microsoft.com/office/drawing/2014/main" id="{45AE896A-939E-4B23-816F-1DE1CDC92E00}"/>
              </a:ext>
            </a:extLst>
          </p:cNvPr>
          <p:cNvSpPr txBox="1"/>
          <p:nvPr/>
        </p:nvSpPr>
        <p:spPr>
          <a:xfrm>
            <a:off x="6816080" y="5345548"/>
            <a:ext cx="648072" cy="369332"/>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s-CO" dirty="0">
                <a:latin typeface="Calibri" panose="020F0502020204030204" pitchFamily="34" charset="0"/>
                <a:cs typeface="Calibri" panose="020F0502020204030204" pitchFamily="34" charset="0"/>
              </a:rPr>
              <a:t>2%</a:t>
            </a:r>
          </a:p>
        </p:txBody>
      </p:sp>
      <p:sp>
        <p:nvSpPr>
          <p:cNvPr id="16" name="CuadroTexto 15">
            <a:extLst>
              <a:ext uri="{FF2B5EF4-FFF2-40B4-BE49-F238E27FC236}">
                <a16:creationId xmlns:a16="http://schemas.microsoft.com/office/drawing/2014/main" id="{7EF0425D-46CA-4090-BA69-EA2AD3A2EF68}"/>
              </a:ext>
            </a:extLst>
          </p:cNvPr>
          <p:cNvSpPr txBox="1"/>
          <p:nvPr/>
        </p:nvSpPr>
        <p:spPr>
          <a:xfrm>
            <a:off x="8111518" y="2781523"/>
            <a:ext cx="2898309" cy="1754326"/>
          </a:xfrm>
          <a:prstGeom prst="rect">
            <a:avLst/>
          </a:prstGeom>
          <a:noFill/>
          <a:ln w="28575">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dirty="0">
                <a:solidFill>
                  <a:srgbClr val="7030A0"/>
                </a:solidFill>
                <a:latin typeface="Arial" panose="020B0604020202020204" pitchFamily="34" charset="0"/>
                <a:cs typeface="Arial" panose="020B0604020202020204" pitchFamily="34" charset="0"/>
              </a:rPr>
              <a:t>Prevalencia de desnutrición:</a:t>
            </a:r>
          </a:p>
          <a:p>
            <a:pPr algn="ctr"/>
            <a:endParaRPr lang="es-CO" dirty="0">
              <a:solidFill>
                <a:srgbClr val="7030A0"/>
              </a:solidFill>
              <a:latin typeface="Arial" panose="020B0604020202020204" pitchFamily="34" charset="0"/>
              <a:cs typeface="Arial" panose="020B0604020202020204" pitchFamily="34" charset="0"/>
            </a:endParaRPr>
          </a:p>
          <a:p>
            <a:pPr marL="285750" indent="-285750" algn="ctr">
              <a:buFontTx/>
              <a:buChar char="-"/>
            </a:pPr>
            <a:r>
              <a:rPr lang="es-CO" dirty="0">
                <a:latin typeface="Arial" panose="020B0604020202020204" pitchFamily="34" charset="0"/>
                <a:cs typeface="Arial" panose="020B0604020202020204" pitchFamily="34" charset="0"/>
              </a:rPr>
              <a:t>Ambulatorios        15%</a:t>
            </a:r>
          </a:p>
          <a:p>
            <a:pPr marL="285750" indent="-285750" algn="ctr">
              <a:buFontTx/>
              <a:buChar char="-"/>
            </a:pPr>
            <a:r>
              <a:rPr lang="es-CO" dirty="0">
                <a:latin typeface="Arial" panose="020B0604020202020204" pitchFamily="34" charset="0"/>
                <a:cs typeface="Arial" panose="020B0604020202020204" pitchFamily="34" charset="0"/>
              </a:rPr>
              <a:t>Cuidado crónico    42%</a:t>
            </a:r>
          </a:p>
          <a:p>
            <a:pPr marL="285750" indent="-285750" algn="ctr">
              <a:buFontTx/>
              <a:buChar char="-"/>
            </a:pPr>
            <a:r>
              <a:rPr lang="es-CO" dirty="0">
                <a:latin typeface="Arial" panose="020B0604020202020204" pitchFamily="34" charset="0"/>
                <a:cs typeface="Arial" panose="020B0604020202020204" pitchFamily="34" charset="0"/>
              </a:rPr>
              <a:t>Hospicios               12%</a:t>
            </a:r>
          </a:p>
        </p:txBody>
      </p:sp>
      <p:sp>
        <p:nvSpPr>
          <p:cNvPr id="18" name="CuadroTexto 17">
            <a:extLst>
              <a:ext uri="{FF2B5EF4-FFF2-40B4-BE49-F238E27FC236}">
                <a16:creationId xmlns:a16="http://schemas.microsoft.com/office/drawing/2014/main" id="{C8CE2ED8-B8A7-49B4-AF86-61E5CBC532AC}"/>
              </a:ext>
            </a:extLst>
          </p:cNvPr>
          <p:cNvSpPr txBox="1"/>
          <p:nvPr/>
        </p:nvSpPr>
        <p:spPr>
          <a:xfrm>
            <a:off x="1442436" y="6099868"/>
            <a:ext cx="8766720" cy="276999"/>
          </a:xfrm>
          <a:prstGeom prst="rect">
            <a:avLst/>
          </a:prstGeom>
          <a:noFill/>
        </p:spPr>
        <p:txBody>
          <a:bodyPr wrap="square" rtlCol="0">
            <a:spAutoFit/>
          </a:bodyPr>
          <a:lstStyle/>
          <a:p>
            <a:r>
              <a:rPr lang="es-CO" sz="1200" i="1" dirty="0">
                <a:latin typeface="Arial" panose="020B0604020202020204" pitchFamily="34" charset="0"/>
                <a:cs typeface="Arial" panose="020B0604020202020204" pitchFamily="34" charset="0"/>
              </a:rPr>
              <a:t>Russel CA, Elia M.  </a:t>
            </a:r>
            <a:r>
              <a:rPr lang="es-CO" sz="1200" i="1" dirty="0" err="1">
                <a:latin typeface="Arial" panose="020B0604020202020204" pitchFamily="34" charset="0"/>
                <a:cs typeface="Arial" panose="020B0604020202020204" pitchFamily="34" charset="0"/>
              </a:rPr>
              <a:t>Malnutrition</a:t>
            </a:r>
            <a:r>
              <a:rPr lang="es-CO" sz="1200" i="1" dirty="0">
                <a:latin typeface="Arial" panose="020B0604020202020204" pitchFamily="34" charset="0"/>
                <a:cs typeface="Arial" panose="020B0604020202020204" pitchFamily="34" charset="0"/>
              </a:rPr>
              <a:t> in </a:t>
            </a:r>
            <a:r>
              <a:rPr lang="es-CO" sz="1200" i="1" dirty="0" err="1">
                <a:latin typeface="Arial" panose="020B0604020202020204" pitchFamily="34" charset="0"/>
                <a:cs typeface="Arial" panose="020B0604020202020204" pitchFamily="34" charset="0"/>
              </a:rPr>
              <a:t>the</a:t>
            </a:r>
            <a:r>
              <a:rPr lang="es-CO" sz="1200" i="1" dirty="0">
                <a:latin typeface="Arial" panose="020B0604020202020204" pitchFamily="34" charset="0"/>
                <a:cs typeface="Arial" panose="020B0604020202020204" pitchFamily="34" charset="0"/>
              </a:rPr>
              <a:t> Community: </a:t>
            </a:r>
            <a:r>
              <a:rPr lang="es-CO" sz="1200" i="1" dirty="0" err="1">
                <a:latin typeface="Arial" panose="020B0604020202020204" pitchFamily="34" charset="0"/>
                <a:cs typeface="Arial" panose="020B0604020202020204" pitchFamily="34" charset="0"/>
              </a:rPr>
              <a:t>where</a:t>
            </a:r>
            <a:r>
              <a:rPr lang="es-CO" sz="1200" i="1" dirty="0">
                <a:latin typeface="Arial" panose="020B0604020202020204" pitchFamily="34" charset="0"/>
                <a:cs typeface="Arial" panose="020B0604020202020204" pitchFamily="34" charset="0"/>
              </a:rPr>
              <a:t> </a:t>
            </a:r>
            <a:r>
              <a:rPr lang="es-CO" sz="1200" i="1" dirty="0" err="1">
                <a:latin typeface="Arial" panose="020B0604020202020204" pitchFamily="34" charset="0"/>
                <a:cs typeface="Arial" panose="020B0604020202020204" pitchFamily="34" charset="0"/>
              </a:rPr>
              <a:t>does</a:t>
            </a:r>
            <a:r>
              <a:rPr lang="es-CO" sz="1200" i="1" dirty="0">
                <a:latin typeface="Arial" panose="020B0604020202020204" pitchFamily="34" charset="0"/>
                <a:cs typeface="Arial" panose="020B0604020202020204" pitchFamily="34" charset="0"/>
              </a:rPr>
              <a:t> </a:t>
            </a:r>
            <a:r>
              <a:rPr lang="es-CO" sz="1200" i="1" dirty="0" err="1">
                <a:latin typeface="Arial" panose="020B0604020202020204" pitchFamily="34" charset="0"/>
                <a:cs typeface="Arial" panose="020B0604020202020204" pitchFamily="34" charset="0"/>
              </a:rPr>
              <a:t>it</a:t>
            </a:r>
            <a:r>
              <a:rPr lang="es-CO" sz="1200" i="1" dirty="0">
                <a:latin typeface="Arial" panose="020B0604020202020204" pitchFamily="34" charset="0"/>
                <a:cs typeface="Arial" panose="020B0604020202020204" pitchFamily="34" charset="0"/>
              </a:rPr>
              <a:t> </a:t>
            </a:r>
            <a:r>
              <a:rPr lang="es-CO" sz="1200" i="1" dirty="0" err="1">
                <a:latin typeface="Arial" panose="020B0604020202020204" pitchFamily="34" charset="0"/>
                <a:cs typeface="Arial" panose="020B0604020202020204" pitchFamily="34" charset="0"/>
              </a:rPr>
              <a:t>begin</a:t>
            </a:r>
            <a:r>
              <a:rPr lang="es-CO" sz="1200" i="1" dirty="0">
                <a:latin typeface="Arial" panose="020B0604020202020204" pitchFamily="34" charset="0"/>
                <a:cs typeface="Arial" panose="020B0604020202020204" pitchFamily="34" charset="0"/>
              </a:rPr>
              <a:t>?.  </a:t>
            </a:r>
            <a:r>
              <a:rPr lang="es-CO" sz="1200" i="1" dirty="0" err="1">
                <a:latin typeface="Arial" panose="020B0604020202020204" pitchFamily="34" charset="0"/>
                <a:cs typeface="Arial" panose="020B0604020202020204" pitchFamily="34" charset="0"/>
              </a:rPr>
              <a:t>Proc</a:t>
            </a:r>
            <a:r>
              <a:rPr lang="es-CO" sz="1200" i="1" dirty="0">
                <a:latin typeface="Arial" panose="020B0604020202020204" pitchFamily="34" charset="0"/>
                <a:cs typeface="Arial" panose="020B0604020202020204" pitchFamily="34" charset="0"/>
              </a:rPr>
              <a:t> </a:t>
            </a:r>
            <a:r>
              <a:rPr lang="es-CO" sz="1200" i="1" dirty="0" err="1">
                <a:latin typeface="Arial" panose="020B0604020202020204" pitchFamily="34" charset="0"/>
                <a:cs typeface="Arial" panose="020B0604020202020204" pitchFamily="34" charset="0"/>
              </a:rPr>
              <a:t>Nutr</a:t>
            </a:r>
            <a:r>
              <a:rPr lang="es-CO" sz="1200" i="1" dirty="0">
                <a:latin typeface="Arial" panose="020B0604020202020204" pitchFamily="34" charset="0"/>
                <a:cs typeface="Arial" panose="020B0604020202020204" pitchFamily="34" charset="0"/>
              </a:rPr>
              <a:t> Soc. 2010, 69: 465 - 469 </a:t>
            </a:r>
          </a:p>
        </p:txBody>
      </p:sp>
    </p:spTree>
    <p:extLst>
      <p:ext uri="{BB962C8B-B14F-4D97-AF65-F5344CB8AC3E}">
        <p14:creationId xmlns:p14="http://schemas.microsoft.com/office/powerpoint/2010/main" val="202602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theme/theme1.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1365</TotalTime>
  <Words>4996</Words>
  <Application>Microsoft Macintosh PowerPoint</Application>
  <PresentationFormat>Panorámica</PresentationFormat>
  <Paragraphs>362</Paragraphs>
  <Slides>29</Slides>
  <Notes>29</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29</vt:i4>
      </vt:variant>
    </vt:vector>
  </HeadingPairs>
  <TitlesOfParts>
    <vt:vector size="38" baseType="lpstr">
      <vt:lpstr>MS PGothic</vt:lpstr>
      <vt:lpstr>新細明體</vt:lpstr>
      <vt:lpstr>Algerian</vt:lpstr>
      <vt:lpstr>Arial</vt:lpstr>
      <vt:lpstr>Calibri</vt:lpstr>
      <vt:lpstr>Calibri Light</vt:lpstr>
      <vt:lpstr>Verdana</vt:lpstr>
      <vt:lpstr>Wingdings</vt:lpstr>
      <vt:lpstr>Diseño personalizado</vt:lpstr>
      <vt:lpstr> SUPLEMENTACIÓN</vt:lpstr>
      <vt:lpstr>Objetivos</vt:lpstr>
      <vt:lpstr>Presentación de PowerPoint</vt:lpstr>
      <vt:lpstr>Presentación de PowerPoint</vt:lpstr>
      <vt:lpstr>Presentación de PowerPoint</vt:lpstr>
      <vt:lpstr>El círculo vicioso de la malnutrición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Malnutrición en la comunidad y el hospital: interacción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La situación en Colombia</vt:lpstr>
      <vt:lpstr>Presentación de PowerPoint</vt:lpstr>
      <vt:lpstr>Presentación de PowerPoint</vt:lpstr>
      <vt:lpstr>La nutrición en el paciente hospitalizado</vt:lpstr>
      <vt:lpstr>Presentación de PowerPoint</vt:lpstr>
      <vt:lpstr>Presentación de PowerPoint</vt:lpstr>
      <vt:lpstr>Presentación de PowerPoint</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Renal</dc:title>
  <dc:creator>USER</dc:creator>
  <cp:lastModifiedBy>Microsoft Office User</cp:lastModifiedBy>
  <cp:revision>106</cp:revision>
  <dcterms:created xsi:type="dcterms:W3CDTF">2019-03-12T20:23:04Z</dcterms:created>
  <dcterms:modified xsi:type="dcterms:W3CDTF">2020-10-20T01:39:40Z</dcterms:modified>
</cp:coreProperties>
</file>