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7" r:id="rId2"/>
    <p:sldId id="260" r:id="rId3"/>
    <p:sldId id="380" r:id="rId4"/>
    <p:sldId id="385" r:id="rId5"/>
    <p:sldId id="384" r:id="rId6"/>
    <p:sldId id="382" r:id="rId7"/>
    <p:sldId id="381" r:id="rId8"/>
    <p:sldId id="386" r:id="rId9"/>
    <p:sldId id="291" r:id="rId10"/>
    <p:sldId id="274" r:id="rId11"/>
    <p:sldId id="275" r:id="rId12"/>
    <p:sldId id="277" r:id="rId13"/>
    <p:sldId id="276" r:id="rId14"/>
    <p:sldId id="278" r:id="rId15"/>
    <p:sldId id="387" r:id="rId16"/>
    <p:sldId id="388" r:id="rId17"/>
    <p:sldId id="280" r:id="rId18"/>
    <p:sldId id="389" r:id="rId19"/>
    <p:sldId id="390" r:id="rId20"/>
    <p:sldId id="391" r:id="rId21"/>
    <p:sldId id="392" r:id="rId22"/>
    <p:sldId id="394" r:id="rId23"/>
    <p:sldId id="395" r:id="rId24"/>
    <p:sldId id="379" r:id="rId25"/>
    <p:sldId id="879" r:id="rId26"/>
    <p:sldId id="883" r:id="rId27"/>
    <p:sldId id="884" r:id="rId28"/>
    <p:sldId id="456" r:id="rId29"/>
    <p:sldId id="449" r:id="rId30"/>
    <p:sldId id="450" r:id="rId31"/>
    <p:sldId id="885" r:id="rId32"/>
    <p:sldId id="886" r:id="rId33"/>
    <p:sldId id="887" r:id="rId34"/>
    <p:sldId id="353"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5"/>
    <p:restoredTop sz="79705" autoAdjust="0"/>
  </p:normalViewPr>
  <p:slideViewPr>
    <p:cSldViewPr snapToGrid="0" snapToObjects="1">
      <p:cViewPr>
        <p:scale>
          <a:sx n="70" d="100"/>
          <a:sy n="70" d="100"/>
        </p:scale>
        <p:origin x="150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1AB9A-BD8D-4B5D-B284-C355B70AED08}"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s-ES"/>
        </a:p>
      </dgm:t>
    </dgm:pt>
    <dgm:pt modelId="{68BA27D7-FBD7-4FBF-96A7-70EC07B575FA}">
      <dgm:prSet phldrT="[Texto]" custT="1"/>
      <dgm:spPr>
        <a:noFill/>
        <a:ln w="38100">
          <a:solidFill>
            <a:schemeClr val="accent5"/>
          </a:solidFill>
        </a:ln>
        <a:scene3d>
          <a:camera prst="orthographicFront"/>
          <a:lightRig rig="flat" dir="t"/>
        </a:scene3d>
        <a:sp3d prstMaterial="dkEdge">
          <a:bevelT w="8200" h="38100" prst="coolSlant"/>
        </a:sp3d>
      </dgm:spPr>
      <dgm:t>
        <a:bodyPr/>
        <a:lstStyle/>
        <a:p>
          <a:r>
            <a:rPr lang="es-ES" sz="1800" b="1" dirty="0">
              <a:solidFill>
                <a:srgbClr val="0070C0"/>
              </a:solidFill>
              <a:latin typeface="Arial" panose="020B0604020202020204" pitchFamily="34" charset="0"/>
              <a:cs typeface="Arial" panose="020B0604020202020204" pitchFamily="34" charset="0"/>
            </a:rPr>
            <a:t>BAJO RIESGO</a:t>
          </a:r>
        </a:p>
      </dgm:t>
    </dgm:pt>
    <dgm:pt modelId="{2D8D2209-8AF2-4A0D-82A7-F9BCD858D6C4}" type="parTrans" cxnId="{C294AAEE-1AD3-4835-B91E-88DDAA69F37B}">
      <dgm:prSet/>
      <dgm:spPr/>
      <dgm:t>
        <a:bodyPr/>
        <a:lstStyle/>
        <a:p>
          <a:endParaRPr lang="es-ES"/>
        </a:p>
      </dgm:t>
    </dgm:pt>
    <dgm:pt modelId="{9B334745-AF32-4056-95B9-5F6105906663}" type="sibTrans" cxnId="{C294AAEE-1AD3-4835-B91E-88DDAA69F37B}">
      <dgm:prSet/>
      <dgm:spPr/>
      <dgm:t>
        <a:bodyPr/>
        <a:lstStyle/>
        <a:p>
          <a:endParaRPr lang="es-ES"/>
        </a:p>
      </dgm:t>
    </dgm:pt>
    <dgm:pt modelId="{1698CEBA-7BEE-49D8-9CFD-5CD5B08AF8DB}">
      <dgm:prSet phldrT="[Texto]"/>
      <dgm:spPr>
        <a:noFill/>
        <a:ln w="38100">
          <a:solidFill>
            <a:schemeClr val="accent5"/>
          </a:solidFill>
        </a:ln>
        <a:scene3d>
          <a:camera prst="orthographicFront"/>
          <a:lightRig rig="flat" dir="t"/>
        </a:scene3d>
        <a:sp3d prstMaterial="dkEdge">
          <a:bevelT w="8200" h="38100" prst="coolSlant"/>
        </a:sp3d>
      </dgm:spPr>
      <dgm:t>
        <a:bodyPr/>
        <a:lstStyle/>
        <a:p>
          <a:r>
            <a:rPr lang="es-ES" sz="1500" dirty="0">
              <a:latin typeface="Arial" panose="020B0604020202020204" pitchFamily="34" charset="0"/>
              <a:cs typeface="Arial" panose="020B0604020202020204" pitchFamily="34" charset="0"/>
            </a:rPr>
            <a:t>Recomendaciones básicas </a:t>
          </a:r>
        </a:p>
      </dgm:t>
    </dgm:pt>
    <dgm:pt modelId="{55FE9B38-BEBD-4041-89D7-E5F14B9583B2}" type="parTrans" cxnId="{ABA8DBCD-90C4-4C6A-AC06-CF5F5BE2BF54}">
      <dgm:prSet/>
      <dgm:spPr/>
      <dgm:t>
        <a:bodyPr/>
        <a:lstStyle/>
        <a:p>
          <a:endParaRPr lang="es-ES"/>
        </a:p>
      </dgm:t>
    </dgm:pt>
    <dgm:pt modelId="{8FFEC692-0ADF-41AF-8D2C-CC96ACF1182C}" type="sibTrans" cxnId="{ABA8DBCD-90C4-4C6A-AC06-CF5F5BE2BF54}">
      <dgm:prSet/>
      <dgm:spPr/>
      <dgm:t>
        <a:bodyPr/>
        <a:lstStyle/>
        <a:p>
          <a:endParaRPr lang="es-ES"/>
        </a:p>
      </dgm:t>
    </dgm:pt>
    <dgm:pt modelId="{9B03A9A7-4798-44FC-828D-2D4C9D41825F}">
      <dgm:prSet phldrT="[Texto]"/>
      <dgm:spPr>
        <a:noFill/>
        <a:ln w="38100">
          <a:solidFill>
            <a:schemeClr val="accent2"/>
          </a:solidFill>
        </a:ln>
        <a:scene3d>
          <a:camera prst="orthographicFront"/>
          <a:lightRig rig="flat" dir="t"/>
        </a:scene3d>
        <a:sp3d prstMaterial="dkEdge">
          <a:bevelT w="8200" h="38100" prst="coolSlant"/>
        </a:sp3d>
      </dgm:spPr>
      <dgm:t>
        <a:bodyPr/>
        <a:lstStyle/>
        <a:p>
          <a:r>
            <a:rPr lang="es-ES" b="1" dirty="0">
              <a:solidFill>
                <a:schemeClr val="accent2">
                  <a:lumMod val="75000"/>
                </a:schemeClr>
              </a:solidFill>
            </a:rPr>
            <a:t>RIESGO MODERADO</a:t>
          </a:r>
        </a:p>
      </dgm:t>
    </dgm:pt>
    <dgm:pt modelId="{87C0BBC3-D127-469F-A610-C277E2D69C4F}" type="parTrans" cxnId="{78FBFC6E-4CC7-4021-A17A-10895F722931}">
      <dgm:prSet/>
      <dgm:spPr/>
      <dgm:t>
        <a:bodyPr/>
        <a:lstStyle/>
        <a:p>
          <a:endParaRPr lang="es-ES"/>
        </a:p>
      </dgm:t>
    </dgm:pt>
    <dgm:pt modelId="{BDE3CCDA-7119-4056-8462-B599BEA210E7}" type="sibTrans" cxnId="{78FBFC6E-4CC7-4021-A17A-10895F722931}">
      <dgm:prSet/>
      <dgm:spPr/>
      <dgm:t>
        <a:bodyPr/>
        <a:lstStyle/>
        <a:p>
          <a:endParaRPr lang="es-ES"/>
        </a:p>
      </dgm:t>
    </dgm:pt>
    <dgm:pt modelId="{A6E1AD9A-D685-4E0B-B602-3F5BD0F64878}">
      <dgm:prSet phldrT="[Texto]"/>
      <dgm:spPr>
        <a:noFill/>
        <a:ln w="38100">
          <a:solidFill>
            <a:schemeClr val="accent2"/>
          </a:solidFill>
        </a:ln>
        <a:scene3d>
          <a:camera prst="orthographicFront"/>
          <a:lightRig rig="flat" dir="t"/>
        </a:scene3d>
        <a:sp3d prstMaterial="dkEdge">
          <a:bevelT w="8200" h="38100" prst="coolSlant"/>
        </a:sp3d>
      </dgm:spPr>
      <dgm:t>
        <a:bodyPr/>
        <a:lstStyle/>
        <a:p>
          <a:r>
            <a:rPr lang="es-ES" dirty="0"/>
            <a:t>Documentar el aporte dietético durante 3 días</a:t>
          </a:r>
        </a:p>
      </dgm:t>
    </dgm:pt>
    <dgm:pt modelId="{82877A0F-3E4F-4FE6-AD93-44089EFB429E}" type="parTrans" cxnId="{295BE970-DB35-40DD-894C-33D608EC0032}">
      <dgm:prSet/>
      <dgm:spPr/>
      <dgm:t>
        <a:bodyPr/>
        <a:lstStyle/>
        <a:p>
          <a:endParaRPr lang="es-ES"/>
        </a:p>
      </dgm:t>
    </dgm:pt>
    <dgm:pt modelId="{2189854A-0D4C-4595-BFD1-F5FB76AA0284}" type="sibTrans" cxnId="{295BE970-DB35-40DD-894C-33D608EC0032}">
      <dgm:prSet/>
      <dgm:spPr/>
      <dgm:t>
        <a:bodyPr/>
        <a:lstStyle/>
        <a:p>
          <a:endParaRPr lang="es-ES"/>
        </a:p>
      </dgm:t>
    </dgm:pt>
    <dgm:pt modelId="{799AB145-1FFA-4CCB-A911-31B868DA8414}">
      <dgm:prSet phldrT="[Texto]"/>
      <dgm:spPr>
        <a:noFill/>
        <a:ln w="38100">
          <a:solidFill>
            <a:schemeClr val="accent6"/>
          </a:solidFill>
        </a:ln>
        <a:scene3d>
          <a:camera prst="orthographicFront"/>
          <a:lightRig rig="flat" dir="t"/>
        </a:scene3d>
        <a:sp3d prstMaterial="dkEdge">
          <a:bevelT w="8200" h="38100" prst="coolSlant"/>
        </a:sp3d>
      </dgm:spPr>
      <dgm:t>
        <a:bodyPr/>
        <a:lstStyle/>
        <a:p>
          <a:r>
            <a:rPr lang="es-ES" b="1" dirty="0">
              <a:solidFill>
                <a:schemeClr val="accent6">
                  <a:lumMod val="75000"/>
                </a:schemeClr>
              </a:solidFill>
            </a:rPr>
            <a:t>ALTO RIESGO</a:t>
          </a:r>
        </a:p>
      </dgm:t>
    </dgm:pt>
    <dgm:pt modelId="{AC3024AB-E2C0-4C19-8FAB-D780FD2C174B}" type="parTrans" cxnId="{ABD154B6-2874-4B2F-A45F-14CC60B19E61}">
      <dgm:prSet/>
      <dgm:spPr/>
      <dgm:t>
        <a:bodyPr/>
        <a:lstStyle/>
        <a:p>
          <a:endParaRPr lang="es-ES"/>
        </a:p>
      </dgm:t>
    </dgm:pt>
    <dgm:pt modelId="{9FCCCC1C-617F-4769-8449-1D4A235A8D38}" type="sibTrans" cxnId="{ABD154B6-2874-4B2F-A45F-14CC60B19E61}">
      <dgm:prSet/>
      <dgm:spPr/>
      <dgm:t>
        <a:bodyPr/>
        <a:lstStyle/>
        <a:p>
          <a:endParaRPr lang="es-ES"/>
        </a:p>
      </dgm:t>
    </dgm:pt>
    <dgm:pt modelId="{87D16EFA-8651-4969-8D8D-3F7BF700FA28}">
      <dgm:prSet/>
      <dgm:spPr>
        <a:noFill/>
        <a:ln w="38100">
          <a:solidFill>
            <a:schemeClr val="accent5"/>
          </a:solidFill>
        </a:ln>
        <a:scene3d>
          <a:camera prst="orthographicFront"/>
          <a:lightRig rig="flat" dir="t"/>
        </a:scene3d>
        <a:sp3d prstMaterial="dkEdge">
          <a:bevelT w="8200" h="38100" prst="coolSlant"/>
        </a:sp3d>
      </dgm:spPr>
      <dgm:t>
        <a:bodyPr/>
        <a:lstStyle/>
        <a:p>
          <a:r>
            <a:rPr lang="es-ES" sz="1500" dirty="0">
              <a:latin typeface="Arial" panose="020B0604020202020204" pitchFamily="34" charset="0"/>
              <a:cs typeface="Arial" panose="020B0604020202020204" pitchFamily="34" charset="0"/>
            </a:rPr>
            <a:t>Repetir el tamizaje</a:t>
          </a:r>
        </a:p>
      </dgm:t>
    </dgm:pt>
    <dgm:pt modelId="{A601133B-C5CE-4413-9801-C25EE607E36B}" type="parTrans" cxnId="{31E07302-C4B3-48CD-AA7B-1F50AC8A3029}">
      <dgm:prSet/>
      <dgm:spPr/>
      <dgm:t>
        <a:bodyPr/>
        <a:lstStyle/>
        <a:p>
          <a:endParaRPr lang="es-ES"/>
        </a:p>
      </dgm:t>
    </dgm:pt>
    <dgm:pt modelId="{04964101-B5C0-4C05-B7B8-F6D4E0228DFA}" type="sibTrans" cxnId="{31E07302-C4B3-48CD-AA7B-1F50AC8A3029}">
      <dgm:prSet/>
      <dgm:spPr/>
      <dgm:t>
        <a:bodyPr/>
        <a:lstStyle/>
        <a:p>
          <a:endParaRPr lang="es-ES"/>
        </a:p>
      </dgm:t>
    </dgm:pt>
    <dgm:pt modelId="{417B82FE-905D-49A5-8564-FC7765313455}">
      <dgm:prSet/>
      <dgm:spPr>
        <a:noFill/>
        <a:ln w="38100">
          <a:solidFill>
            <a:schemeClr val="accent5"/>
          </a:solidFill>
        </a:ln>
        <a:scene3d>
          <a:camera prst="orthographicFront"/>
          <a:lightRig rig="flat" dir="t"/>
        </a:scene3d>
        <a:sp3d prstMaterial="dkEdge">
          <a:bevelT w="8200" h="38100" prst="coolSlant"/>
        </a:sp3d>
      </dgm:spPr>
      <dgm:t>
        <a:bodyPr/>
        <a:lstStyle/>
        <a:p>
          <a:r>
            <a:rPr lang="es-ES" sz="1500" dirty="0">
              <a:latin typeface="Arial" panose="020B0604020202020204" pitchFamily="34" charset="0"/>
              <a:cs typeface="Arial" panose="020B0604020202020204" pitchFamily="34" charset="0"/>
            </a:rPr>
            <a:t>Hospital: todas las semanas</a:t>
          </a:r>
        </a:p>
      </dgm:t>
    </dgm:pt>
    <dgm:pt modelId="{5F27BF47-3950-4B97-9163-CA1B5B34265D}" type="parTrans" cxnId="{0E23A242-FB01-49E4-99EE-0903E746FA25}">
      <dgm:prSet/>
      <dgm:spPr/>
      <dgm:t>
        <a:bodyPr/>
        <a:lstStyle/>
        <a:p>
          <a:endParaRPr lang="es-ES"/>
        </a:p>
      </dgm:t>
    </dgm:pt>
    <dgm:pt modelId="{C248C43B-EEDF-4E74-A480-BB7D68A2AE39}" type="sibTrans" cxnId="{0E23A242-FB01-49E4-99EE-0903E746FA25}">
      <dgm:prSet/>
      <dgm:spPr/>
      <dgm:t>
        <a:bodyPr/>
        <a:lstStyle/>
        <a:p>
          <a:endParaRPr lang="es-ES"/>
        </a:p>
      </dgm:t>
    </dgm:pt>
    <dgm:pt modelId="{50EDC924-0DC6-43F6-99AD-0B35ACD3635E}">
      <dgm:prSet/>
      <dgm:spPr>
        <a:noFill/>
        <a:ln w="38100">
          <a:solidFill>
            <a:schemeClr val="accent5"/>
          </a:solidFill>
        </a:ln>
        <a:scene3d>
          <a:camera prst="orthographicFront"/>
          <a:lightRig rig="flat" dir="t"/>
        </a:scene3d>
        <a:sp3d prstMaterial="dkEdge">
          <a:bevelT w="8200" h="38100" prst="coolSlant"/>
        </a:sp3d>
      </dgm:spPr>
      <dgm:t>
        <a:bodyPr/>
        <a:lstStyle/>
        <a:p>
          <a:r>
            <a:rPr lang="es-ES" sz="1500" dirty="0">
              <a:latin typeface="Arial" panose="020B0604020202020204" pitchFamily="34" charset="0"/>
              <a:cs typeface="Arial" panose="020B0604020202020204" pitchFamily="34" charset="0"/>
            </a:rPr>
            <a:t>Comunidad: cada año</a:t>
          </a:r>
        </a:p>
      </dgm:t>
    </dgm:pt>
    <dgm:pt modelId="{D59DC021-8EB5-4D5F-B8A6-915189AF90A0}" type="parTrans" cxnId="{FCC82CBF-9415-4969-9F6C-4AC3A0E4C1C6}">
      <dgm:prSet/>
      <dgm:spPr/>
      <dgm:t>
        <a:bodyPr/>
        <a:lstStyle/>
        <a:p>
          <a:endParaRPr lang="es-ES"/>
        </a:p>
      </dgm:t>
    </dgm:pt>
    <dgm:pt modelId="{0BCE5110-DE8A-4256-9AE1-A5CA75F9063E}" type="sibTrans" cxnId="{FCC82CBF-9415-4969-9F6C-4AC3A0E4C1C6}">
      <dgm:prSet/>
      <dgm:spPr/>
      <dgm:t>
        <a:bodyPr/>
        <a:lstStyle/>
        <a:p>
          <a:endParaRPr lang="es-ES"/>
        </a:p>
      </dgm:t>
    </dgm:pt>
    <dgm:pt modelId="{4003CF1C-1950-4EF7-98CA-5859562E7BDC}">
      <dgm:prSet/>
      <dgm:spPr>
        <a:noFill/>
        <a:ln w="38100">
          <a:solidFill>
            <a:schemeClr val="accent2"/>
          </a:solidFill>
        </a:ln>
        <a:scene3d>
          <a:camera prst="orthographicFront"/>
          <a:lightRig rig="flat" dir="t"/>
        </a:scene3d>
        <a:sp3d prstMaterial="dkEdge">
          <a:bevelT w="8200" h="38100" prst="coolSlant"/>
        </a:sp3d>
      </dgm:spPr>
      <dgm:t>
        <a:bodyPr/>
        <a:lstStyle/>
        <a:p>
          <a:r>
            <a:rPr lang="es-ES" dirty="0"/>
            <a:t>Si el aporte es </a:t>
          </a:r>
          <a:r>
            <a:rPr lang="es-ES" b="1" i="1" dirty="0"/>
            <a:t>suficiente</a:t>
          </a:r>
          <a:r>
            <a:rPr lang="es-ES" dirty="0"/>
            <a:t>: repetir el tamizaje</a:t>
          </a:r>
        </a:p>
      </dgm:t>
    </dgm:pt>
    <dgm:pt modelId="{21F20E66-DC62-45B0-804C-BEF7DB7A0BE3}" type="parTrans" cxnId="{E09C635D-184E-4030-BA93-68BD762F7688}">
      <dgm:prSet/>
      <dgm:spPr/>
      <dgm:t>
        <a:bodyPr/>
        <a:lstStyle/>
        <a:p>
          <a:endParaRPr lang="es-ES"/>
        </a:p>
      </dgm:t>
    </dgm:pt>
    <dgm:pt modelId="{6B5F4807-1D21-45D6-9CE6-FB43366D9022}" type="sibTrans" cxnId="{E09C635D-184E-4030-BA93-68BD762F7688}">
      <dgm:prSet/>
      <dgm:spPr/>
      <dgm:t>
        <a:bodyPr/>
        <a:lstStyle/>
        <a:p>
          <a:endParaRPr lang="es-ES"/>
        </a:p>
      </dgm:t>
    </dgm:pt>
    <dgm:pt modelId="{B52BD188-5C31-477F-A9A1-826E3788C6C7}">
      <dgm:prSet/>
      <dgm:spPr>
        <a:noFill/>
        <a:ln w="38100">
          <a:solidFill>
            <a:schemeClr val="accent2"/>
          </a:solidFill>
        </a:ln>
        <a:scene3d>
          <a:camera prst="orthographicFront"/>
          <a:lightRig rig="flat" dir="t"/>
        </a:scene3d>
        <a:sp3d prstMaterial="dkEdge">
          <a:bevelT w="8200" h="38100" prst="coolSlant"/>
        </a:sp3d>
      </dgm:spPr>
      <dgm:t>
        <a:bodyPr/>
        <a:lstStyle/>
        <a:p>
          <a:r>
            <a:rPr lang="es-ES"/>
            <a:t>Hospital: todas las semanas</a:t>
          </a:r>
          <a:endParaRPr lang="es-ES" dirty="0"/>
        </a:p>
      </dgm:t>
    </dgm:pt>
    <dgm:pt modelId="{5207671C-424B-44CD-9214-8496C6B2965B}" type="parTrans" cxnId="{EA462FD9-E573-4F4F-A8A1-15022B102C61}">
      <dgm:prSet/>
      <dgm:spPr/>
      <dgm:t>
        <a:bodyPr/>
        <a:lstStyle/>
        <a:p>
          <a:endParaRPr lang="es-ES"/>
        </a:p>
      </dgm:t>
    </dgm:pt>
    <dgm:pt modelId="{B1894AEE-0D88-406E-94E6-3A4077CAF7CC}" type="sibTrans" cxnId="{EA462FD9-E573-4F4F-A8A1-15022B102C61}">
      <dgm:prSet/>
      <dgm:spPr/>
      <dgm:t>
        <a:bodyPr/>
        <a:lstStyle/>
        <a:p>
          <a:endParaRPr lang="es-ES"/>
        </a:p>
      </dgm:t>
    </dgm:pt>
    <dgm:pt modelId="{06D87D1E-E6EA-4F88-9B8A-A603CA748D54}">
      <dgm:prSet/>
      <dgm:spPr>
        <a:noFill/>
        <a:ln w="38100">
          <a:solidFill>
            <a:schemeClr val="accent2"/>
          </a:solidFill>
        </a:ln>
        <a:scene3d>
          <a:camera prst="orthographicFront"/>
          <a:lightRig rig="flat" dir="t"/>
        </a:scene3d>
        <a:sp3d prstMaterial="dkEdge">
          <a:bevelT w="8200" h="38100" prst="coolSlant"/>
        </a:sp3d>
      </dgm:spPr>
      <dgm:t>
        <a:bodyPr/>
        <a:lstStyle/>
        <a:p>
          <a:r>
            <a:rPr lang="es-ES"/>
            <a:t>Residencias: todos los meses</a:t>
          </a:r>
          <a:endParaRPr lang="es-ES" dirty="0"/>
        </a:p>
      </dgm:t>
    </dgm:pt>
    <dgm:pt modelId="{0C4F84C6-6BC1-4BEE-B2C9-D3FD65316504}" type="parTrans" cxnId="{B8036A9C-6856-4A18-BA79-A1C842F1B5D7}">
      <dgm:prSet/>
      <dgm:spPr/>
      <dgm:t>
        <a:bodyPr/>
        <a:lstStyle/>
        <a:p>
          <a:endParaRPr lang="es-ES"/>
        </a:p>
      </dgm:t>
    </dgm:pt>
    <dgm:pt modelId="{62E1B207-D523-4105-92B6-374D23334116}" type="sibTrans" cxnId="{B8036A9C-6856-4A18-BA79-A1C842F1B5D7}">
      <dgm:prSet/>
      <dgm:spPr/>
      <dgm:t>
        <a:bodyPr/>
        <a:lstStyle/>
        <a:p>
          <a:endParaRPr lang="es-ES"/>
        </a:p>
      </dgm:t>
    </dgm:pt>
    <dgm:pt modelId="{4647543C-F551-4788-8D55-11D9C27A2930}">
      <dgm:prSet/>
      <dgm:spPr>
        <a:noFill/>
        <a:ln w="38100">
          <a:solidFill>
            <a:schemeClr val="accent2"/>
          </a:solidFill>
        </a:ln>
        <a:scene3d>
          <a:camera prst="orthographicFront"/>
          <a:lightRig rig="flat" dir="t"/>
        </a:scene3d>
        <a:sp3d prstMaterial="dkEdge">
          <a:bevelT w="8200" h="38100" prst="coolSlant"/>
        </a:sp3d>
      </dgm:spPr>
      <dgm:t>
        <a:bodyPr/>
        <a:lstStyle/>
        <a:p>
          <a:r>
            <a:rPr lang="es-ES"/>
            <a:t>Comunidad: cada 2-3 meses</a:t>
          </a:r>
          <a:endParaRPr lang="es-ES" dirty="0"/>
        </a:p>
      </dgm:t>
    </dgm:pt>
    <dgm:pt modelId="{2690EE93-8926-4782-B51D-643EB7983964}" type="parTrans" cxnId="{CD40B03A-DCFE-4AAF-9D90-58344853154A}">
      <dgm:prSet/>
      <dgm:spPr/>
      <dgm:t>
        <a:bodyPr/>
        <a:lstStyle/>
        <a:p>
          <a:endParaRPr lang="es-ES"/>
        </a:p>
      </dgm:t>
    </dgm:pt>
    <dgm:pt modelId="{5B9C0800-7A4F-4AE0-8863-3B26085E8F2A}" type="sibTrans" cxnId="{CD40B03A-DCFE-4AAF-9D90-58344853154A}">
      <dgm:prSet/>
      <dgm:spPr/>
      <dgm:t>
        <a:bodyPr/>
        <a:lstStyle/>
        <a:p>
          <a:endParaRPr lang="es-ES"/>
        </a:p>
      </dgm:t>
    </dgm:pt>
    <dgm:pt modelId="{23541967-996D-4786-B3BE-9D2D88615EE9}">
      <dgm:prSet/>
      <dgm:spPr>
        <a:noFill/>
        <a:ln w="38100">
          <a:solidFill>
            <a:schemeClr val="accent2"/>
          </a:solidFill>
        </a:ln>
        <a:scene3d>
          <a:camera prst="orthographicFront"/>
          <a:lightRig rig="flat" dir="t"/>
        </a:scene3d>
        <a:sp3d prstMaterial="dkEdge">
          <a:bevelT w="8200" h="38100" prst="coolSlant"/>
        </a:sp3d>
      </dgm:spPr>
      <dgm:t>
        <a:bodyPr/>
        <a:lstStyle/>
        <a:p>
          <a:r>
            <a:rPr lang="es-ES"/>
            <a:t>Si el aporte es </a:t>
          </a:r>
          <a:r>
            <a:rPr lang="es-ES" b="1" i="1"/>
            <a:t>insuficiente</a:t>
          </a:r>
          <a:r>
            <a:rPr lang="es-ES"/>
            <a:t>: mejorar y aumentar el aporte nutricional total, controlar y realizar ajustes</a:t>
          </a:r>
          <a:endParaRPr lang="es-ES" dirty="0"/>
        </a:p>
      </dgm:t>
    </dgm:pt>
    <dgm:pt modelId="{2B99F37F-7334-4813-9B8F-0DA98B826542}" type="parTrans" cxnId="{55F3674B-420B-47EC-8FF5-5DFE1BC62A51}">
      <dgm:prSet/>
      <dgm:spPr/>
      <dgm:t>
        <a:bodyPr/>
        <a:lstStyle/>
        <a:p>
          <a:endParaRPr lang="es-ES"/>
        </a:p>
      </dgm:t>
    </dgm:pt>
    <dgm:pt modelId="{E9F5ACB0-AF6F-42CB-977D-A06EEC4D5B1C}" type="sibTrans" cxnId="{55F3674B-420B-47EC-8FF5-5DFE1BC62A51}">
      <dgm:prSet/>
      <dgm:spPr/>
      <dgm:t>
        <a:bodyPr/>
        <a:lstStyle/>
        <a:p>
          <a:endParaRPr lang="es-ES"/>
        </a:p>
      </dgm:t>
    </dgm:pt>
    <dgm:pt modelId="{D6D83CEF-7F36-441D-B3EF-ED2828177E80}">
      <dgm:prSet/>
      <dgm:spPr>
        <a:noFill/>
        <a:ln w="38100">
          <a:solidFill>
            <a:schemeClr val="accent6"/>
          </a:solidFill>
        </a:ln>
        <a:scene3d>
          <a:camera prst="orthographicFront"/>
          <a:lightRig rig="flat" dir="t"/>
        </a:scene3d>
        <a:sp3d prstMaterial="dkEdge">
          <a:bevelT w="8200" h="38100" prst="coolSlant"/>
        </a:sp3d>
      </dgm:spPr>
      <dgm:t>
        <a:bodyPr/>
        <a:lstStyle/>
        <a:p>
          <a:r>
            <a:rPr lang="es-ES" dirty="0"/>
            <a:t>Derivar a un profesional en nutrición  o a un equipo de apoyo nutricional</a:t>
          </a:r>
        </a:p>
      </dgm:t>
    </dgm:pt>
    <dgm:pt modelId="{9A5486D4-4B15-4530-98BD-5CD1447BC8E4}" type="parTrans" cxnId="{046248BC-B1A4-48DF-B335-D26B5D0C2E49}">
      <dgm:prSet/>
      <dgm:spPr/>
      <dgm:t>
        <a:bodyPr/>
        <a:lstStyle/>
        <a:p>
          <a:endParaRPr lang="es-ES"/>
        </a:p>
      </dgm:t>
    </dgm:pt>
    <dgm:pt modelId="{6AB10AC9-DC18-4C85-A9E6-913B9D67CB2A}" type="sibTrans" cxnId="{046248BC-B1A4-48DF-B335-D26B5D0C2E49}">
      <dgm:prSet/>
      <dgm:spPr/>
      <dgm:t>
        <a:bodyPr/>
        <a:lstStyle/>
        <a:p>
          <a:endParaRPr lang="es-ES"/>
        </a:p>
      </dgm:t>
    </dgm:pt>
    <dgm:pt modelId="{6D5FB151-1556-4CB3-9A57-9E0287531748}">
      <dgm:prSet/>
      <dgm:spPr>
        <a:noFill/>
        <a:ln w="38100">
          <a:solidFill>
            <a:schemeClr val="accent6"/>
          </a:solidFill>
        </a:ln>
        <a:scene3d>
          <a:camera prst="orthographicFront"/>
          <a:lightRig rig="flat" dir="t"/>
        </a:scene3d>
        <a:sp3d prstMaterial="dkEdge">
          <a:bevelT w="8200" h="38100" prst="coolSlant"/>
        </a:sp3d>
      </dgm:spPr>
      <dgm:t>
        <a:bodyPr/>
        <a:lstStyle/>
        <a:p>
          <a:r>
            <a:rPr lang="es-ES" dirty="0"/>
            <a:t>Mejorar y aumentar el aporte nutricional total, controlar y revisar ajustes.</a:t>
          </a:r>
        </a:p>
      </dgm:t>
    </dgm:pt>
    <dgm:pt modelId="{457597D3-DD72-4EF5-9169-5AED8CADE443}" type="parTrans" cxnId="{D04674A3-55B0-4D02-B7B1-F7D45CF7601F}">
      <dgm:prSet/>
      <dgm:spPr/>
      <dgm:t>
        <a:bodyPr/>
        <a:lstStyle/>
        <a:p>
          <a:endParaRPr lang="es-ES"/>
        </a:p>
      </dgm:t>
    </dgm:pt>
    <dgm:pt modelId="{4AF4A21A-BDF7-49E4-A377-CFE0648BCA1F}" type="sibTrans" cxnId="{D04674A3-55B0-4D02-B7B1-F7D45CF7601F}">
      <dgm:prSet/>
      <dgm:spPr/>
      <dgm:t>
        <a:bodyPr/>
        <a:lstStyle/>
        <a:p>
          <a:endParaRPr lang="es-ES"/>
        </a:p>
      </dgm:t>
    </dgm:pt>
    <dgm:pt modelId="{B53D2D37-DA06-4672-95D2-2B5021FC6CC4}">
      <dgm:prSet/>
      <dgm:spPr>
        <a:noFill/>
        <a:ln w="38100">
          <a:solidFill>
            <a:schemeClr val="accent6"/>
          </a:solidFill>
        </a:ln>
        <a:scene3d>
          <a:camera prst="orthographicFront"/>
          <a:lightRig rig="flat" dir="t"/>
        </a:scene3d>
        <a:sp3d prstMaterial="dkEdge">
          <a:bevelT w="8200" h="38100" prst="coolSlant"/>
        </a:sp3d>
      </dgm:spPr>
      <dgm:t>
        <a:bodyPr/>
        <a:lstStyle/>
        <a:p>
          <a:r>
            <a:rPr lang="es-ES" dirty="0"/>
            <a:t>Repetir el tamizaje</a:t>
          </a:r>
        </a:p>
      </dgm:t>
    </dgm:pt>
    <dgm:pt modelId="{CEFDC89C-473C-4942-8C6F-284822681328}" type="parTrans" cxnId="{B34F9F3A-15F4-4015-91CA-8FA3FA33CE8F}">
      <dgm:prSet/>
      <dgm:spPr/>
      <dgm:t>
        <a:bodyPr/>
        <a:lstStyle/>
        <a:p>
          <a:endParaRPr lang="es-ES"/>
        </a:p>
      </dgm:t>
    </dgm:pt>
    <dgm:pt modelId="{A79B2FEA-0699-4060-ADDE-FDFBD5F3BB88}" type="sibTrans" cxnId="{B34F9F3A-15F4-4015-91CA-8FA3FA33CE8F}">
      <dgm:prSet/>
      <dgm:spPr/>
      <dgm:t>
        <a:bodyPr/>
        <a:lstStyle/>
        <a:p>
          <a:endParaRPr lang="es-ES"/>
        </a:p>
      </dgm:t>
    </dgm:pt>
    <dgm:pt modelId="{149C1B1C-5CED-460E-80A4-785D196EEDE5}">
      <dgm:prSet/>
      <dgm:spPr>
        <a:noFill/>
        <a:ln w="38100">
          <a:solidFill>
            <a:schemeClr val="accent6"/>
          </a:solidFill>
        </a:ln>
        <a:scene3d>
          <a:camera prst="orthographicFront"/>
          <a:lightRig rig="flat" dir="t"/>
        </a:scene3d>
        <a:sp3d prstMaterial="dkEdge">
          <a:bevelT w="8200" h="38100" prst="coolSlant"/>
        </a:sp3d>
      </dgm:spPr>
      <dgm:t>
        <a:bodyPr/>
        <a:lstStyle/>
        <a:p>
          <a:r>
            <a:rPr lang="es-ES"/>
            <a:t>Hospital: todas las semanas </a:t>
          </a:r>
          <a:endParaRPr lang="es-ES" dirty="0"/>
        </a:p>
      </dgm:t>
    </dgm:pt>
    <dgm:pt modelId="{7AAD0A15-F72E-4C37-9340-E5148EDE8FA7}" type="parTrans" cxnId="{431F701A-8DC3-4567-BFA0-0A01336C0361}">
      <dgm:prSet/>
      <dgm:spPr/>
      <dgm:t>
        <a:bodyPr/>
        <a:lstStyle/>
        <a:p>
          <a:endParaRPr lang="es-ES"/>
        </a:p>
      </dgm:t>
    </dgm:pt>
    <dgm:pt modelId="{72782588-A4E2-4660-B1FD-AC5797C47676}" type="sibTrans" cxnId="{431F701A-8DC3-4567-BFA0-0A01336C0361}">
      <dgm:prSet/>
      <dgm:spPr/>
      <dgm:t>
        <a:bodyPr/>
        <a:lstStyle/>
        <a:p>
          <a:endParaRPr lang="es-ES"/>
        </a:p>
      </dgm:t>
    </dgm:pt>
    <dgm:pt modelId="{11925C03-968D-496F-AAAD-4D3AC769EDD9}">
      <dgm:prSet/>
      <dgm:spPr>
        <a:noFill/>
        <a:ln w="38100">
          <a:solidFill>
            <a:schemeClr val="accent6"/>
          </a:solidFill>
        </a:ln>
        <a:scene3d>
          <a:camera prst="orthographicFront"/>
          <a:lightRig rig="flat" dir="t"/>
        </a:scene3d>
        <a:sp3d prstMaterial="dkEdge">
          <a:bevelT w="8200" h="38100" prst="coolSlant"/>
        </a:sp3d>
      </dgm:spPr>
      <dgm:t>
        <a:bodyPr/>
        <a:lstStyle/>
        <a:p>
          <a:r>
            <a:rPr lang="es-ES"/>
            <a:t>Residencias: todos los meses </a:t>
          </a:r>
          <a:endParaRPr lang="es-ES" dirty="0"/>
        </a:p>
      </dgm:t>
    </dgm:pt>
    <dgm:pt modelId="{8003AF20-0611-4CE6-9B93-B75F30645F5B}" type="parTrans" cxnId="{56E0075F-175F-453D-A775-853AF17C25F8}">
      <dgm:prSet/>
      <dgm:spPr/>
      <dgm:t>
        <a:bodyPr/>
        <a:lstStyle/>
        <a:p>
          <a:endParaRPr lang="es-ES"/>
        </a:p>
      </dgm:t>
    </dgm:pt>
    <dgm:pt modelId="{52C4CB5A-5502-4E1B-B287-7E2E77FA77BB}" type="sibTrans" cxnId="{56E0075F-175F-453D-A775-853AF17C25F8}">
      <dgm:prSet/>
      <dgm:spPr/>
      <dgm:t>
        <a:bodyPr/>
        <a:lstStyle/>
        <a:p>
          <a:endParaRPr lang="es-ES"/>
        </a:p>
      </dgm:t>
    </dgm:pt>
    <dgm:pt modelId="{38558EE5-5DDF-46C3-BC86-D399A9D3A070}">
      <dgm:prSet/>
      <dgm:spPr>
        <a:noFill/>
        <a:ln w="38100">
          <a:solidFill>
            <a:schemeClr val="accent6"/>
          </a:solidFill>
        </a:ln>
        <a:scene3d>
          <a:camera prst="orthographicFront"/>
          <a:lightRig rig="flat" dir="t"/>
        </a:scene3d>
        <a:sp3d prstMaterial="dkEdge">
          <a:bevelT w="8200" h="38100" prst="coolSlant"/>
        </a:sp3d>
      </dgm:spPr>
      <dgm:t>
        <a:bodyPr/>
        <a:lstStyle/>
        <a:p>
          <a:r>
            <a:rPr lang="es-ES"/>
            <a:t>Comunidad: todos los meses</a:t>
          </a:r>
          <a:endParaRPr lang="es-ES" dirty="0"/>
        </a:p>
      </dgm:t>
    </dgm:pt>
    <dgm:pt modelId="{239A683A-C96F-41E0-8786-FB12DBE9E4FF}" type="parTrans" cxnId="{ACC86ACB-CE21-4FA0-B81E-13DC0A9BF633}">
      <dgm:prSet/>
      <dgm:spPr/>
      <dgm:t>
        <a:bodyPr/>
        <a:lstStyle/>
        <a:p>
          <a:endParaRPr lang="es-ES"/>
        </a:p>
      </dgm:t>
    </dgm:pt>
    <dgm:pt modelId="{0035A3A3-644A-48EE-B87F-97F7154D9662}" type="sibTrans" cxnId="{ACC86ACB-CE21-4FA0-B81E-13DC0A9BF633}">
      <dgm:prSet/>
      <dgm:spPr/>
      <dgm:t>
        <a:bodyPr/>
        <a:lstStyle/>
        <a:p>
          <a:endParaRPr lang="es-ES"/>
        </a:p>
      </dgm:t>
    </dgm:pt>
    <dgm:pt modelId="{763FEB9A-AC10-414C-8966-257539DD5284}">
      <dgm:prSet/>
      <dgm:spPr>
        <a:noFill/>
        <a:ln w="38100">
          <a:solidFill>
            <a:schemeClr val="accent5"/>
          </a:solidFill>
        </a:ln>
        <a:scene3d>
          <a:camera prst="orthographicFront"/>
          <a:lightRig rig="flat" dir="t"/>
        </a:scene3d>
        <a:sp3d prstMaterial="dkEdge">
          <a:bevelT w="8200" h="38100" prst="coolSlant"/>
        </a:sp3d>
      </dgm:spPr>
      <dgm:t>
        <a:bodyPr/>
        <a:lstStyle/>
        <a:p>
          <a:endParaRPr lang="es-ES" sz="1500" dirty="0">
            <a:latin typeface="Arial" panose="020B0604020202020204" pitchFamily="34" charset="0"/>
            <a:cs typeface="Arial" panose="020B0604020202020204" pitchFamily="34" charset="0"/>
          </a:endParaRPr>
        </a:p>
      </dgm:t>
    </dgm:pt>
    <dgm:pt modelId="{1F4EFF16-4607-2542-96B6-8819354A8F04}" type="parTrans" cxnId="{27CA679B-35C3-954A-9DBA-0FAFC9E5FCF6}">
      <dgm:prSet/>
      <dgm:spPr/>
      <dgm:t>
        <a:bodyPr/>
        <a:lstStyle/>
        <a:p>
          <a:endParaRPr lang="es-ES"/>
        </a:p>
      </dgm:t>
    </dgm:pt>
    <dgm:pt modelId="{1EE4F8D1-3DB4-5343-A9C9-B15F74F24959}" type="sibTrans" cxnId="{27CA679B-35C3-954A-9DBA-0FAFC9E5FCF6}">
      <dgm:prSet/>
      <dgm:spPr/>
      <dgm:t>
        <a:bodyPr/>
        <a:lstStyle/>
        <a:p>
          <a:endParaRPr lang="es-ES"/>
        </a:p>
      </dgm:t>
    </dgm:pt>
    <dgm:pt modelId="{2A76647C-D741-3644-A886-4695DC20FE0D}">
      <dgm:prSet/>
      <dgm:spPr>
        <a:noFill/>
        <a:ln w="38100">
          <a:solidFill>
            <a:schemeClr val="accent5"/>
          </a:solidFill>
        </a:ln>
        <a:scene3d>
          <a:camera prst="orthographicFront"/>
          <a:lightRig rig="flat" dir="t"/>
        </a:scene3d>
        <a:sp3d prstMaterial="dkEdge">
          <a:bevelT w="8200" h="38100" prst="coolSlant"/>
        </a:sp3d>
      </dgm:spPr>
      <dgm:t>
        <a:bodyPr/>
        <a:lstStyle/>
        <a:p>
          <a:endParaRPr lang="es-ES" sz="1500" dirty="0">
            <a:latin typeface="Arial" panose="020B0604020202020204" pitchFamily="34" charset="0"/>
            <a:cs typeface="Arial" panose="020B0604020202020204" pitchFamily="34" charset="0"/>
          </a:endParaRPr>
        </a:p>
      </dgm:t>
    </dgm:pt>
    <dgm:pt modelId="{F6213305-CFC4-3A4B-BE50-A50A8BEA643A}" type="parTrans" cxnId="{FA64BF90-EE30-9643-AEB6-9AC28BECDEA0}">
      <dgm:prSet/>
      <dgm:spPr/>
      <dgm:t>
        <a:bodyPr/>
        <a:lstStyle/>
        <a:p>
          <a:endParaRPr lang="es-ES"/>
        </a:p>
      </dgm:t>
    </dgm:pt>
    <dgm:pt modelId="{411ED6BB-7D72-F647-85CA-060273D08B33}" type="sibTrans" cxnId="{FA64BF90-EE30-9643-AEB6-9AC28BECDEA0}">
      <dgm:prSet/>
      <dgm:spPr/>
      <dgm:t>
        <a:bodyPr/>
        <a:lstStyle/>
        <a:p>
          <a:endParaRPr lang="es-ES"/>
        </a:p>
      </dgm:t>
    </dgm:pt>
    <dgm:pt modelId="{12A652CD-7231-FC46-A05C-E9F11CD62D0B}">
      <dgm:prSet/>
      <dgm:spPr>
        <a:noFill/>
        <a:ln w="38100">
          <a:solidFill>
            <a:schemeClr val="accent5"/>
          </a:solidFill>
        </a:ln>
        <a:scene3d>
          <a:camera prst="orthographicFront"/>
          <a:lightRig rig="flat" dir="t"/>
        </a:scene3d>
        <a:sp3d prstMaterial="dkEdge">
          <a:bevelT w="8200" h="38100" prst="coolSlant"/>
        </a:sp3d>
      </dgm:spPr>
      <dgm:t>
        <a:bodyPr/>
        <a:lstStyle/>
        <a:p>
          <a:endParaRPr lang="es-ES" sz="1500" dirty="0">
            <a:latin typeface="Arial" panose="020B0604020202020204" pitchFamily="34" charset="0"/>
            <a:cs typeface="Arial" panose="020B0604020202020204" pitchFamily="34" charset="0"/>
          </a:endParaRPr>
        </a:p>
      </dgm:t>
    </dgm:pt>
    <dgm:pt modelId="{1520C952-92B3-814C-A7F9-DBB9A2F16553}" type="parTrans" cxnId="{B6396EBE-B0F4-0540-9DD5-1B15609E0115}">
      <dgm:prSet/>
      <dgm:spPr/>
      <dgm:t>
        <a:bodyPr/>
        <a:lstStyle/>
        <a:p>
          <a:endParaRPr lang="es-ES"/>
        </a:p>
      </dgm:t>
    </dgm:pt>
    <dgm:pt modelId="{DDAC2B62-08EA-8648-B57E-18BFFE1E0B65}" type="sibTrans" cxnId="{B6396EBE-B0F4-0540-9DD5-1B15609E0115}">
      <dgm:prSet/>
      <dgm:spPr/>
      <dgm:t>
        <a:bodyPr/>
        <a:lstStyle/>
        <a:p>
          <a:endParaRPr lang="es-ES"/>
        </a:p>
      </dgm:t>
    </dgm:pt>
    <dgm:pt modelId="{31788F73-BD3A-4D58-98A4-E3DAD618FB2B}">
      <dgm:prSet/>
      <dgm:spPr>
        <a:noFill/>
        <a:ln w="38100">
          <a:solidFill>
            <a:schemeClr val="accent5"/>
          </a:solidFill>
        </a:ln>
        <a:scene3d>
          <a:camera prst="orthographicFront"/>
          <a:lightRig rig="flat" dir="t"/>
        </a:scene3d>
        <a:sp3d prstMaterial="dkEdge">
          <a:bevelT w="8200" h="38100" prst="coolSlant"/>
        </a:sp3d>
      </dgm:spPr>
      <dgm:t>
        <a:bodyPr/>
        <a:lstStyle/>
        <a:p>
          <a:r>
            <a:rPr lang="es-ES" sz="1500" dirty="0">
              <a:latin typeface="Arial" panose="020B0604020202020204" pitchFamily="34" charset="0"/>
              <a:cs typeface="Arial" panose="020B0604020202020204" pitchFamily="34" charset="0"/>
            </a:rPr>
            <a:t>Residencias: todos los meses</a:t>
          </a:r>
        </a:p>
      </dgm:t>
    </dgm:pt>
    <dgm:pt modelId="{C31CFAFE-CF33-43E9-A217-36DB3F7FA0E4}" type="parTrans" cxnId="{56D3EE77-69C6-40D1-9519-B8B070B9A85A}">
      <dgm:prSet/>
      <dgm:spPr/>
      <dgm:t>
        <a:bodyPr/>
        <a:lstStyle/>
        <a:p>
          <a:endParaRPr lang="es-CO"/>
        </a:p>
      </dgm:t>
    </dgm:pt>
    <dgm:pt modelId="{2A9E078F-8D50-41AB-873A-06BC2BCDBE61}" type="sibTrans" cxnId="{56D3EE77-69C6-40D1-9519-B8B070B9A85A}">
      <dgm:prSet/>
      <dgm:spPr/>
      <dgm:t>
        <a:bodyPr/>
        <a:lstStyle/>
        <a:p>
          <a:endParaRPr lang="es-CO"/>
        </a:p>
      </dgm:t>
    </dgm:pt>
    <dgm:pt modelId="{DDCBD134-C273-4021-97A1-DE4E79A86911}">
      <dgm:prSet/>
      <dgm:spPr>
        <a:noFill/>
        <a:ln w="38100">
          <a:solidFill>
            <a:schemeClr val="accent5"/>
          </a:solidFill>
        </a:ln>
        <a:scene3d>
          <a:camera prst="orthographicFront"/>
          <a:lightRig rig="flat" dir="t"/>
        </a:scene3d>
        <a:sp3d prstMaterial="dkEdge">
          <a:bevelT w="8200" h="38100" prst="coolSlant"/>
        </a:sp3d>
      </dgm:spPr>
      <dgm:t>
        <a:bodyPr/>
        <a:lstStyle/>
        <a:p>
          <a:endParaRPr lang="es-ES" sz="1500" dirty="0">
            <a:latin typeface="Arial" panose="020B0604020202020204" pitchFamily="34" charset="0"/>
            <a:cs typeface="Arial" panose="020B0604020202020204" pitchFamily="34" charset="0"/>
          </a:endParaRPr>
        </a:p>
      </dgm:t>
    </dgm:pt>
    <dgm:pt modelId="{EE1A6731-4E43-4CB7-B434-8E12EE9CA189}" type="parTrans" cxnId="{8B97B3AD-0854-4797-AEB9-8644AB890B6D}">
      <dgm:prSet/>
      <dgm:spPr/>
      <dgm:t>
        <a:bodyPr/>
        <a:lstStyle/>
        <a:p>
          <a:endParaRPr lang="es-CO"/>
        </a:p>
      </dgm:t>
    </dgm:pt>
    <dgm:pt modelId="{35ADAF35-7041-4B47-864C-46682E73DEA7}" type="sibTrans" cxnId="{8B97B3AD-0854-4797-AEB9-8644AB890B6D}">
      <dgm:prSet/>
      <dgm:spPr/>
      <dgm:t>
        <a:bodyPr/>
        <a:lstStyle/>
        <a:p>
          <a:endParaRPr lang="es-CO"/>
        </a:p>
      </dgm:t>
    </dgm:pt>
    <dgm:pt modelId="{33681320-7B3D-4857-B686-7C0ACAF486D6}" type="pres">
      <dgm:prSet presAssocID="{99B1AB9A-BD8D-4B5D-B284-C355B70AED08}" presName="Name0" presStyleCnt="0">
        <dgm:presLayoutVars>
          <dgm:dir/>
          <dgm:resizeHandles val="exact"/>
        </dgm:presLayoutVars>
      </dgm:prSet>
      <dgm:spPr/>
    </dgm:pt>
    <dgm:pt modelId="{F0C6FDC7-9A71-4712-B381-839D9672E656}" type="pres">
      <dgm:prSet presAssocID="{68BA27D7-FBD7-4FBF-96A7-70EC07B575FA}" presName="node" presStyleLbl="node1" presStyleIdx="0" presStyleCnt="3">
        <dgm:presLayoutVars>
          <dgm:bulletEnabled val="1"/>
        </dgm:presLayoutVars>
      </dgm:prSet>
      <dgm:spPr/>
    </dgm:pt>
    <dgm:pt modelId="{9A5CC02C-6333-4632-B72B-B3E9C1A24B91}" type="pres">
      <dgm:prSet presAssocID="{9B334745-AF32-4056-95B9-5F6105906663}" presName="sibTrans" presStyleCnt="0"/>
      <dgm:spPr/>
    </dgm:pt>
    <dgm:pt modelId="{276D50BC-6374-4C02-B941-E642930C4226}" type="pres">
      <dgm:prSet presAssocID="{9B03A9A7-4798-44FC-828D-2D4C9D41825F}" presName="node" presStyleLbl="node1" presStyleIdx="1" presStyleCnt="3">
        <dgm:presLayoutVars>
          <dgm:bulletEnabled val="1"/>
        </dgm:presLayoutVars>
      </dgm:prSet>
      <dgm:spPr/>
    </dgm:pt>
    <dgm:pt modelId="{E3D1F3E5-BBB0-4BF5-B357-C6C24B63AF13}" type="pres">
      <dgm:prSet presAssocID="{BDE3CCDA-7119-4056-8462-B599BEA210E7}" presName="sibTrans" presStyleCnt="0"/>
      <dgm:spPr/>
    </dgm:pt>
    <dgm:pt modelId="{78426B0A-D721-4E4F-822A-B954E8DA098E}" type="pres">
      <dgm:prSet presAssocID="{799AB145-1FFA-4CCB-A911-31B868DA8414}" presName="node" presStyleLbl="node1" presStyleIdx="2" presStyleCnt="3">
        <dgm:presLayoutVars>
          <dgm:bulletEnabled val="1"/>
        </dgm:presLayoutVars>
      </dgm:prSet>
      <dgm:spPr/>
    </dgm:pt>
  </dgm:ptLst>
  <dgm:cxnLst>
    <dgm:cxn modelId="{31E07302-C4B3-48CD-AA7B-1F50AC8A3029}" srcId="{68BA27D7-FBD7-4FBF-96A7-70EC07B575FA}" destId="{87D16EFA-8651-4969-8D8D-3F7BF700FA28}" srcOrd="2" destOrd="0" parTransId="{A601133B-C5CE-4413-9801-C25EE607E36B}" sibTransId="{04964101-B5C0-4C05-B7B8-F6D4E0228DFA}"/>
    <dgm:cxn modelId="{B7CEE908-E424-4F91-B7A6-05E7934A02D7}" type="presOf" srcId="{9B03A9A7-4798-44FC-828D-2D4C9D41825F}" destId="{276D50BC-6374-4C02-B941-E642930C4226}" srcOrd="0" destOrd="0" presId="urn:microsoft.com/office/officeart/2005/8/layout/hList6"/>
    <dgm:cxn modelId="{1CEB1810-1614-439C-AE68-46EEFBF29208}" type="presOf" srcId="{A6E1AD9A-D685-4E0B-B602-3F5BD0F64878}" destId="{276D50BC-6374-4C02-B941-E642930C4226}" srcOrd="0" destOrd="1" presId="urn:microsoft.com/office/officeart/2005/8/layout/hList6"/>
    <dgm:cxn modelId="{431F701A-8DC3-4567-BFA0-0A01336C0361}" srcId="{799AB145-1FFA-4CCB-A911-31B868DA8414}" destId="{149C1B1C-5CED-460E-80A4-785D196EEDE5}" srcOrd="3" destOrd="0" parTransId="{7AAD0A15-F72E-4C37-9340-E5148EDE8FA7}" sibTransId="{72782588-A4E2-4660-B1FD-AC5797C47676}"/>
    <dgm:cxn modelId="{F966741D-49D8-274C-BDD8-DB52E9E234E4}" type="presOf" srcId="{763FEB9A-AC10-414C-8966-257539DD5284}" destId="{F0C6FDC7-9A71-4712-B381-839D9672E656}" srcOrd="0" destOrd="4" presId="urn:microsoft.com/office/officeart/2005/8/layout/hList6"/>
    <dgm:cxn modelId="{78278722-0F13-4FFA-9012-6572A10BFC13}" type="presOf" srcId="{4647543C-F551-4788-8D55-11D9C27A2930}" destId="{276D50BC-6374-4C02-B941-E642930C4226}" srcOrd="0" destOrd="5" presId="urn:microsoft.com/office/officeart/2005/8/layout/hList6"/>
    <dgm:cxn modelId="{CAADE52F-A87F-49FA-874F-D4CED7CD98C0}" type="presOf" srcId="{DDCBD134-C273-4021-97A1-DE4E79A86911}" destId="{F0C6FDC7-9A71-4712-B381-839D9672E656}" srcOrd="0" destOrd="6" presId="urn:microsoft.com/office/officeart/2005/8/layout/hList6"/>
    <dgm:cxn modelId="{89C4A931-7520-4861-BDD8-F8C797A15997}" type="presOf" srcId="{6D5FB151-1556-4CB3-9A57-9E0287531748}" destId="{78426B0A-D721-4E4F-822A-B954E8DA098E}" srcOrd="0" destOrd="2" presId="urn:microsoft.com/office/officeart/2005/8/layout/hList6"/>
    <dgm:cxn modelId="{11EBF439-2397-D64F-B7E1-93AB9BE3A768}" type="presOf" srcId="{12A652CD-7231-FC46-A05C-E9F11CD62D0B}" destId="{F0C6FDC7-9A71-4712-B381-839D9672E656}" srcOrd="0" destOrd="2" presId="urn:microsoft.com/office/officeart/2005/8/layout/hList6"/>
    <dgm:cxn modelId="{B34F9F3A-15F4-4015-91CA-8FA3FA33CE8F}" srcId="{799AB145-1FFA-4CCB-A911-31B868DA8414}" destId="{B53D2D37-DA06-4672-95D2-2B5021FC6CC4}" srcOrd="2" destOrd="0" parTransId="{CEFDC89C-473C-4942-8C6F-284822681328}" sibTransId="{A79B2FEA-0699-4060-ADDE-FDFBD5F3BB88}"/>
    <dgm:cxn modelId="{CD40B03A-DCFE-4AAF-9D90-58344853154A}" srcId="{9B03A9A7-4798-44FC-828D-2D4C9D41825F}" destId="{4647543C-F551-4788-8D55-11D9C27A2930}" srcOrd="4" destOrd="0" parTransId="{2690EE93-8926-4782-B51D-643EB7983964}" sibTransId="{5B9C0800-7A4F-4AE0-8863-3B26085E8F2A}"/>
    <dgm:cxn modelId="{39AC733E-4CDE-4B0C-AE92-F3F5CFC29004}" type="presOf" srcId="{99B1AB9A-BD8D-4B5D-B284-C355B70AED08}" destId="{33681320-7B3D-4857-B686-7C0ACAF486D6}" srcOrd="0" destOrd="0" presId="urn:microsoft.com/office/officeart/2005/8/layout/hList6"/>
    <dgm:cxn modelId="{0E23A242-FB01-49E4-99EE-0903E746FA25}" srcId="{68BA27D7-FBD7-4FBF-96A7-70EC07B575FA}" destId="{417B82FE-905D-49A5-8564-FC7765313455}" srcOrd="4" destOrd="0" parTransId="{5F27BF47-3950-4B97-9163-CA1B5B34265D}" sibTransId="{C248C43B-EEDF-4E74-A480-BB7D68A2AE39}"/>
    <dgm:cxn modelId="{5F984048-8320-4325-9163-B405691CA052}" type="presOf" srcId="{B52BD188-5C31-477F-A9A1-826E3788C6C7}" destId="{276D50BC-6374-4C02-B941-E642930C4226}" srcOrd="0" destOrd="3" presId="urn:microsoft.com/office/officeart/2005/8/layout/hList6"/>
    <dgm:cxn modelId="{8C910149-43AF-4207-B9DF-BFC2C8AC3C04}" type="presOf" srcId="{87D16EFA-8651-4969-8D8D-3F7BF700FA28}" destId="{F0C6FDC7-9A71-4712-B381-839D9672E656}" srcOrd="0" destOrd="3" presId="urn:microsoft.com/office/officeart/2005/8/layout/hList6"/>
    <dgm:cxn modelId="{55F3674B-420B-47EC-8FF5-5DFE1BC62A51}" srcId="{9B03A9A7-4798-44FC-828D-2D4C9D41825F}" destId="{23541967-996D-4786-B3BE-9D2D88615EE9}" srcOrd="5" destOrd="0" parTransId="{2B99F37F-7334-4813-9B8F-0DA98B826542}" sibTransId="{E9F5ACB0-AF6F-42CB-977D-A06EEC4D5B1C}"/>
    <dgm:cxn modelId="{812CA44F-C0F1-4178-ADF3-78A19BCAF845}" type="presOf" srcId="{D6D83CEF-7F36-441D-B3EF-ED2828177E80}" destId="{78426B0A-D721-4E4F-822A-B954E8DA098E}" srcOrd="0" destOrd="1" presId="urn:microsoft.com/office/officeart/2005/8/layout/hList6"/>
    <dgm:cxn modelId="{964B2C55-C96A-44A2-BF74-591D59D1FCED}" type="presOf" srcId="{06D87D1E-E6EA-4F88-9B8A-A603CA748D54}" destId="{276D50BC-6374-4C02-B941-E642930C4226}" srcOrd="0" destOrd="4" presId="urn:microsoft.com/office/officeart/2005/8/layout/hList6"/>
    <dgm:cxn modelId="{E8BCA95A-0589-47DE-8F3A-9C47CEE40289}" type="presOf" srcId="{4003CF1C-1950-4EF7-98CA-5859562E7BDC}" destId="{276D50BC-6374-4C02-B941-E642930C4226}" srcOrd="0" destOrd="2" presId="urn:microsoft.com/office/officeart/2005/8/layout/hList6"/>
    <dgm:cxn modelId="{E09C635D-184E-4030-BA93-68BD762F7688}" srcId="{9B03A9A7-4798-44FC-828D-2D4C9D41825F}" destId="{4003CF1C-1950-4EF7-98CA-5859562E7BDC}" srcOrd="1" destOrd="0" parTransId="{21F20E66-DC62-45B0-804C-BEF7DB7A0BE3}" sibTransId="{6B5F4807-1D21-45D6-9CE6-FB43366D9022}"/>
    <dgm:cxn modelId="{56E0075F-175F-453D-A775-853AF17C25F8}" srcId="{799AB145-1FFA-4CCB-A911-31B868DA8414}" destId="{11925C03-968D-496F-AAAD-4D3AC769EDD9}" srcOrd="4" destOrd="0" parTransId="{8003AF20-0611-4CE6-9B93-B75F30645F5B}" sibTransId="{52C4CB5A-5502-4E1B-B287-7E2E77FA77BB}"/>
    <dgm:cxn modelId="{426A816C-9BD5-4B45-BC63-82471AFB01FE}" type="presOf" srcId="{2A76647C-D741-3644-A886-4695DC20FE0D}" destId="{F0C6FDC7-9A71-4712-B381-839D9672E656}" srcOrd="0" destOrd="8" presId="urn:microsoft.com/office/officeart/2005/8/layout/hList6"/>
    <dgm:cxn modelId="{78FBFC6E-4CC7-4021-A17A-10895F722931}" srcId="{99B1AB9A-BD8D-4B5D-B284-C355B70AED08}" destId="{9B03A9A7-4798-44FC-828D-2D4C9D41825F}" srcOrd="1" destOrd="0" parTransId="{87C0BBC3-D127-469F-A610-C277E2D69C4F}" sibTransId="{BDE3CCDA-7119-4056-8462-B599BEA210E7}"/>
    <dgm:cxn modelId="{295BE970-DB35-40DD-894C-33D608EC0032}" srcId="{9B03A9A7-4798-44FC-828D-2D4C9D41825F}" destId="{A6E1AD9A-D685-4E0B-B602-3F5BD0F64878}" srcOrd="0" destOrd="0" parTransId="{82877A0F-3E4F-4FE6-AD93-44089EFB429E}" sibTransId="{2189854A-0D4C-4595-BFD1-F5FB76AA0284}"/>
    <dgm:cxn modelId="{56D3EE77-69C6-40D1-9519-B8B070B9A85A}" srcId="{68BA27D7-FBD7-4FBF-96A7-70EC07B575FA}" destId="{31788F73-BD3A-4D58-98A4-E3DAD618FB2B}" srcOrd="6" destOrd="0" parTransId="{C31CFAFE-CF33-43E9-A217-36DB3F7FA0E4}" sibTransId="{2A9E078F-8D50-41AB-873A-06BC2BCDBE61}"/>
    <dgm:cxn modelId="{1D35E387-D2B0-499D-8C25-5DD4DC33B12C}" type="presOf" srcId="{38558EE5-5DDF-46C3-BC86-D399A9D3A070}" destId="{78426B0A-D721-4E4F-822A-B954E8DA098E}" srcOrd="0" destOrd="6" presId="urn:microsoft.com/office/officeart/2005/8/layout/hList6"/>
    <dgm:cxn modelId="{3C2C5290-7C75-46AA-BDBC-EF09D24CCE77}" type="presOf" srcId="{417B82FE-905D-49A5-8564-FC7765313455}" destId="{F0C6FDC7-9A71-4712-B381-839D9672E656}" srcOrd="0" destOrd="5" presId="urn:microsoft.com/office/officeart/2005/8/layout/hList6"/>
    <dgm:cxn modelId="{FA64BF90-EE30-9643-AEB6-9AC28BECDEA0}" srcId="{68BA27D7-FBD7-4FBF-96A7-70EC07B575FA}" destId="{2A76647C-D741-3644-A886-4695DC20FE0D}" srcOrd="7" destOrd="0" parTransId="{F6213305-CFC4-3A4B-BE50-A50A8BEA643A}" sibTransId="{411ED6BB-7D72-F647-85CA-060273D08B33}"/>
    <dgm:cxn modelId="{8439219B-DD67-4ABB-863B-083DECBC5430}" type="presOf" srcId="{149C1B1C-5CED-460E-80A4-785D196EEDE5}" destId="{78426B0A-D721-4E4F-822A-B954E8DA098E}" srcOrd="0" destOrd="4" presId="urn:microsoft.com/office/officeart/2005/8/layout/hList6"/>
    <dgm:cxn modelId="{27CA679B-35C3-954A-9DBA-0FAFC9E5FCF6}" srcId="{68BA27D7-FBD7-4FBF-96A7-70EC07B575FA}" destId="{763FEB9A-AC10-414C-8966-257539DD5284}" srcOrd="3" destOrd="0" parTransId="{1F4EFF16-4607-2542-96B6-8819354A8F04}" sibTransId="{1EE4F8D1-3DB4-5343-A9C9-B15F74F24959}"/>
    <dgm:cxn modelId="{B8036A9C-6856-4A18-BA79-A1C842F1B5D7}" srcId="{9B03A9A7-4798-44FC-828D-2D4C9D41825F}" destId="{06D87D1E-E6EA-4F88-9B8A-A603CA748D54}" srcOrd="3" destOrd="0" parTransId="{0C4F84C6-6BC1-4BEE-B2C9-D3FD65316504}" sibTransId="{62E1B207-D523-4105-92B6-374D23334116}"/>
    <dgm:cxn modelId="{236815A2-3387-4EDC-AF3F-C46F64A7031A}" type="presOf" srcId="{31788F73-BD3A-4D58-98A4-E3DAD618FB2B}" destId="{F0C6FDC7-9A71-4712-B381-839D9672E656}" srcOrd="0" destOrd="7" presId="urn:microsoft.com/office/officeart/2005/8/layout/hList6"/>
    <dgm:cxn modelId="{D04674A3-55B0-4D02-B7B1-F7D45CF7601F}" srcId="{799AB145-1FFA-4CCB-A911-31B868DA8414}" destId="{6D5FB151-1556-4CB3-9A57-9E0287531748}" srcOrd="1" destOrd="0" parTransId="{457597D3-DD72-4EF5-9169-5AED8CADE443}" sibTransId="{4AF4A21A-BDF7-49E4-A377-CFE0648BCA1F}"/>
    <dgm:cxn modelId="{8B97B3AD-0854-4797-AEB9-8644AB890B6D}" srcId="{68BA27D7-FBD7-4FBF-96A7-70EC07B575FA}" destId="{DDCBD134-C273-4021-97A1-DE4E79A86911}" srcOrd="5" destOrd="0" parTransId="{EE1A6731-4E43-4CB7-B434-8E12EE9CA189}" sibTransId="{35ADAF35-7041-4B47-864C-46682E73DEA7}"/>
    <dgm:cxn modelId="{116BB3B0-7673-40E0-9FE7-010E7A7E1E4A}" type="presOf" srcId="{50EDC924-0DC6-43F6-99AD-0B35ACD3635E}" destId="{F0C6FDC7-9A71-4712-B381-839D9672E656}" srcOrd="0" destOrd="9" presId="urn:microsoft.com/office/officeart/2005/8/layout/hList6"/>
    <dgm:cxn modelId="{CE54BEB1-E634-477C-B7A8-79E801E6D459}" type="presOf" srcId="{11925C03-968D-496F-AAAD-4D3AC769EDD9}" destId="{78426B0A-D721-4E4F-822A-B954E8DA098E}" srcOrd="0" destOrd="5" presId="urn:microsoft.com/office/officeart/2005/8/layout/hList6"/>
    <dgm:cxn modelId="{F81218B3-C171-4B9E-884E-57D87DE72FF2}" type="presOf" srcId="{799AB145-1FFA-4CCB-A911-31B868DA8414}" destId="{78426B0A-D721-4E4F-822A-B954E8DA098E}" srcOrd="0" destOrd="0" presId="urn:microsoft.com/office/officeart/2005/8/layout/hList6"/>
    <dgm:cxn modelId="{ABD154B6-2874-4B2F-A45F-14CC60B19E61}" srcId="{99B1AB9A-BD8D-4B5D-B284-C355B70AED08}" destId="{799AB145-1FFA-4CCB-A911-31B868DA8414}" srcOrd="2" destOrd="0" parTransId="{AC3024AB-E2C0-4C19-8FAB-D780FD2C174B}" sibTransId="{9FCCCC1C-617F-4769-8449-1D4A235A8D38}"/>
    <dgm:cxn modelId="{046248BC-B1A4-48DF-B335-D26B5D0C2E49}" srcId="{799AB145-1FFA-4CCB-A911-31B868DA8414}" destId="{D6D83CEF-7F36-441D-B3EF-ED2828177E80}" srcOrd="0" destOrd="0" parTransId="{9A5486D4-4B15-4530-98BD-5CD1447BC8E4}" sibTransId="{6AB10AC9-DC18-4C85-A9E6-913B9D67CB2A}"/>
    <dgm:cxn modelId="{B6396EBE-B0F4-0540-9DD5-1B15609E0115}" srcId="{68BA27D7-FBD7-4FBF-96A7-70EC07B575FA}" destId="{12A652CD-7231-FC46-A05C-E9F11CD62D0B}" srcOrd="1" destOrd="0" parTransId="{1520C952-92B3-814C-A7F9-DBB9A2F16553}" sibTransId="{DDAC2B62-08EA-8648-B57E-18BFFE1E0B65}"/>
    <dgm:cxn modelId="{FCC82CBF-9415-4969-9F6C-4AC3A0E4C1C6}" srcId="{68BA27D7-FBD7-4FBF-96A7-70EC07B575FA}" destId="{50EDC924-0DC6-43F6-99AD-0B35ACD3635E}" srcOrd="8" destOrd="0" parTransId="{D59DC021-8EB5-4D5F-B8A6-915189AF90A0}" sibTransId="{0BCE5110-DE8A-4256-9AE1-A5CA75F9063E}"/>
    <dgm:cxn modelId="{32F0FCC2-E081-48A4-853C-B3B818E38D01}" type="presOf" srcId="{B53D2D37-DA06-4672-95D2-2B5021FC6CC4}" destId="{78426B0A-D721-4E4F-822A-B954E8DA098E}" srcOrd="0" destOrd="3" presId="urn:microsoft.com/office/officeart/2005/8/layout/hList6"/>
    <dgm:cxn modelId="{ACC86ACB-CE21-4FA0-B81E-13DC0A9BF633}" srcId="{799AB145-1FFA-4CCB-A911-31B868DA8414}" destId="{38558EE5-5DDF-46C3-BC86-D399A9D3A070}" srcOrd="5" destOrd="0" parTransId="{239A683A-C96F-41E0-8786-FB12DBE9E4FF}" sibTransId="{0035A3A3-644A-48EE-B87F-97F7154D9662}"/>
    <dgm:cxn modelId="{ABA8DBCD-90C4-4C6A-AC06-CF5F5BE2BF54}" srcId="{68BA27D7-FBD7-4FBF-96A7-70EC07B575FA}" destId="{1698CEBA-7BEE-49D8-9CFD-5CD5B08AF8DB}" srcOrd="0" destOrd="0" parTransId="{55FE9B38-BEBD-4041-89D7-E5F14B9583B2}" sibTransId="{8FFEC692-0ADF-41AF-8D2C-CC96ACF1182C}"/>
    <dgm:cxn modelId="{EA462FD9-E573-4F4F-A8A1-15022B102C61}" srcId="{9B03A9A7-4798-44FC-828D-2D4C9D41825F}" destId="{B52BD188-5C31-477F-A9A1-826E3788C6C7}" srcOrd="2" destOrd="0" parTransId="{5207671C-424B-44CD-9214-8496C6B2965B}" sibTransId="{B1894AEE-0D88-406E-94E6-3A4077CAF7CC}"/>
    <dgm:cxn modelId="{8D2C0AED-9E27-407C-BE68-76E6F7B4F1DC}" type="presOf" srcId="{68BA27D7-FBD7-4FBF-96A7-70EC07B575FA}" destId="{F0C6FDC7-9A71-4712-B381-839D9672E656}" srcOrd="0" destOrd="0" presId="urn:microsoft.com/office/officeart/2005/8/layout/hList6"/>
    <dgm:cxn modelId="{C294AAEE-1AD3-4835-B91E-88DDAA69F37B}" srcId="{99B1AB9A-BD8D-4B5D-B284-C355B70AED08}" destId="{68BA27D7-FBD7-4FBF-96A7-70EC07B575FA}" srcOrd="0" destOrd="0" parTransId="{2D8D2209-8AF2-4A0D-82A7-F9BCD858D6C4}" sibTransId="{9B334745-AF32-4056-95B9-5F6105906663}"/>
    <dgm:cxn modelId="{7E8556F3-C23C-45F5-83CA-C14C4043CB3B}" type="presOf" srcId="{23541967-996D-4786-B3BE-9D2D88615EE9}" destId="{276D50BC-6374-4C02-B941-E642930C4226}" srcOrd="0" destOrd="6" presId="urn:microsoft.com/office/officeart/2005/8/layout/hList6"/>
    <dgm:cxn modelId="{D3C6FCF7-5EDF-4B39-B9BF-C2E8B027E438}" type="presOf" srcId="{1698CEBA-7BEE-49D8-9CFD-5CD5B08AF8DB}" destId="{F0C6FDC7-9A71-4712-B381-839D9672E656}" srcOrd="0" destOrd="1" presId="urn:microsoft.com/office/officeart/2005/8/layout/hList6"/>
    <dgm:cxn modelId="{78F805D6-2861-433D-8CEC-E3E073600C83}" type="presParOf" srcId="{33681320-7B3D-4857-B686-7C0ACAF486D6}" destId="{F0C6FDC7-9A71-4712-B381-839D9672E656}" srcOrd="0" destOrd="0" presId="urn:microsoft.com/office/officeart/2005/8/layout/hList6"/>
    <dgm:cxn modelId="{DA90FC3E-ECD8-4326-9D57-9EC559480C96}" type="presParOf" srcId="{33681320-7B3D-4857-B686-7C0ACAF486D6}" destId="{9A5CC02C-6333-4632-B72B-B3E9C1A24B91}" srcOrd="1" destOrd="0" presId="urn:microsoft.com/office/officeart/2005/8/layout/hList6"/>
    <dgm:cxn modelId="{FB4BBA52-7B37-4E30-B75C-E28E51C9292A}" type="presParOf" srcId="{33681320-7B3D-4857-B686-7C0ACAF486D6}" destId="{276D50BC-6374-4C02-B941-E642930C4226}" srcOrd="2" destOrd="0" presId="urn:microsoft.com/office/officeart/2005/8/layout/hList6"/>
    <dgm:cxn modelId="{B2C22C44-6A6C-4BC8-AB70-5C294E250D95}" type="presParOf" srcId="{33681320-7B3D-4857-B686-7C0ACAF486D6}" destId="{E3D1F3E5-BBB0-4BF5-B357-C6C24B63AF13}" srcOrd="3" destOrd="0" presId="urn:microsoft.com/office/officeart/2005/8/layout/hList6"/>
    <dgm:cxn modelId="{EEBB241C-3901-4586-A9EA-D8EB87C4790E}" type="presParOf" srcId="{33681320-7B3D-4857-B686-7C0ACAF486D6}" destId="{78426B0A-D721-4E4F-822A-B954E8DA098E}" srcOrd="4" destOrd="0" presId="urn:microsoft.com/office/officeart/2005/8/layout/hList6"/>
  </dgm:cxnLst>
  <dgm:bg/>
  <dgm:whole>
    <a:ln w="38100"/>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2A6D1-A7A0-3344-B829-022B7A336978}" type="doc">
      <dgm:prSet loTypeId="urn:microsoft.com/office/officeart/2005/8/layout/cycle6" loCatId="list" qsTypeId="urn:microsoft.com/office/officeart/2005/8/quickstyle/3d1" qsCatId="3D" csTypeId="urn:microsoft.com/office/officeart/2005/8/colors/accent1_1" csCatId="accent1" phldr="1"/>
      <dgm:spPr/>
      <dgm:t>
        <a:bodyPr/>
        <a:lstStyle/>
        <a:p>
          <a:endParaRPr lang="es-ES"/>
        </a:p>
      </dgm:t>
    </dgm:pt>
    <dgm:pt modelId="{B350C178-FA36-DF42-AE1A-12F7D65F3C13}">
      <dgm:prSet phldrT="[Texto]"/>
      <dgm:spPr>
        <a:ln>
          <a:solidFill>
            <a:schemeClr val="accent1">
              <a:lumMod val="50000"/>
            </a:schemeClr>
          </a:solidFill>
        </a:ln>
        <a:effectLst>
          <a:outerShdw blurRad="63500" sx="102000" sy="102000" algn="ctr" rotWithShape="0">
            <a:prstClr val="black">
              <a:alpha val="40000"/>
            </a:prstClr>
          </a:outerShdw>
        </a:effectLst>
      </dgm:spPr>
      <dgm:t>
        <a:bodyPr/>
        <a:lstStyle/>
        <a:p>
          <a:r>
            <a:rPr lang="es-ES" dirty="0">
              <a:latin typeface="Arial" panose="020B0604020202020204" pitchFamily="34" charset="0"/>
              <a:cs typeface="Arial" panose="020B0604020202020204" pitchFamily="34" charset="0"/>
            </a:rPr>
            <a:t>Valoración Global Subjetiva</a:t>
          </a:r>
        </a:p>
      </dgm:t>
    </dgm:pt>
    <dgm:pt modelId="{740BE21D-1FD0-7F43-8166-B21B63DB5D80}" type="parTrans" cxnId="{BF3E54FE-1290-4E4D-B0EF-B137FFE78785}">
      <dgm:prSet/>
      <dgm:spPr/>
      <dgm:t>
        <a:bodyPr/>
        <a:lstStyle/>
        <a:p>
          <a:endParaRPr lang="es-ES">
            <a:latin typeface="Arial" panose="020B0604020202020204" pitchFamily="34" charset="0"/>
            <a:cs typeface="Arial" panose="020B0604020202020204" pitchFamily="34" charset="0"/>
          </a:endParaRPr>
        </a:p>
      </dgm:t>
    </dgm:pt>
    <dgm:pt modelId="{B9077BB5-C8EC-A440-A59C-802A0F722231}" type="sibTrans" cxnId="{BF3E54FE-1290-4E4D-B0EF-B137FFE78785}">
      <dgm:prSet/>
      <dgm:spPr>
        <a:ln w="38100"/>
      </dgm:spPr>
      <dgm:t>
        <a:bodyPr/>
        <a:lstStyle/>
        <a:p>
          <a:endParaRPr lang="es-ES">
            <a:latin typeface="Arial" panose="020B0604020202020204" pitchFamily="34" charset="0"/>
            <a:cs typeface="Arial" panose="020B0604020202020204" pitchFamily="34" charset="0"/>
          </a:endParaRPr>
        </a:p>
      </dgm:t>
    </dgm:pt>
    <dgm:pt modelId="{0A2D32C9-AE99-F34A-A380-D3363588870A}">
      <dgm:prSet phldrT="[Texto]"/>
      <dgm:spPr>
        <a:ln>
          <a:solidFill>
            <a:schemeClr val="accent1">
              <a:lumMod val="50000"/>
            </a:schemeClr>
          </a:solidFill>
        </a:ln>
        <a:effectLst>
          <a:outerShdw blurRad="63500" sx="102000" sy="102000" algn="ctr" rotWithShape="0">
            <a:prstClr val="black">
              <a:alpha val="40000"/>
            </a:prstClr>
          </a:outerShdw>
        </a:effectLst>
      </dgm:spPr>
      <dgm:t>
        <a:bodyPr/>
        <a:lstStyle/>
        <a:p>
          <a:r>
            <a:rPr lang="es-ES" dirty="0">
              <a:latin typeface="Arial" panose="020B0604020202020204" pitchFamily="34" charset="0"/>
              <a:cs typeface="Arial" panose="020B0604020202020204" pitchFamily="34" charset="0"/>
            </a:rPr>
            <a:t>Valoración Nutricional Objetiva</a:t>
          </a:r>
        </a:p>
      </dgm:t>
    </dgm:pt>
    <dgm:pt modelId="{6FE724D8-54F1-AE49-B739-8591F15E264C}" type="parTrans" cxnId="{16BDAA0F-7C28-8E4B-B59B-8063F27D7998}">
      <dgm:prSet/>
      <dgm:spPr/>
      <dgm:t>
        <a:bodyPr/>
        <a:lstStyle/>
        <a:p>
          <a:endParaRPr lang="es-ES">
            <a:latin typeface="Arial" panose="020B0604020202020204" pitchFamily="34" charset="0"/>
            <a:cs typeface="Arial" panose="020B0604020202020204" pitchFamily="34" charset="0"/>
          </a:endParaRPr>
        </a:p>
      </dgm:t>
    </dgm:pt>
    <dgm:pt modelId="{1C161C3C-361D-2E4D-8028-F9F3826D7F1C}" type="sibTrans" cxnId="{16BDAA0F-7C28-8E4B-B59B-8063F27D7998}">
      <dgm:prSet/>
      <dgm:spPr>
        <a:ln w="38100">
          <a:solidFill>
            <a:schemeClr val="tx2">
              <a:lumMod val="50000"/>
            </a:schemeClr>
          </a:solidFill>
        </a:ln>
      </dgm:spPr>
      <dgm:t>
        <a:bodyPr/>
        <a:lstStyle/>
        <a:p>
          <a:endParaRPr lang="es-ES">
            <a:latin typeface="Arial" panose="020B0604020202020204" pitchFamily="34" charset="0"/>
            <a:cs typeface="Arial" panose="020B0604020202020204" pitchFamily="34" charset="0"/>
          </a:endParaRPr>
        </a:p>
      </dgm:t>
    </dgm:pt>
    <dgm:pt modelId="{DFBB7AD1-2D35-6141-92A7-FA4DE6EDDEF1}">
      <dgm:prSet phldrT="[Texto]"/>
      <dgm:spPr>
        <a:ln>
          <a:solidFill>
            <a:schemeClr val="accent1">
              <a:lumMod val="50000"/>
            </a:schemeClr>
          </a:solidFill>
        </a:ln>
        <a:effectLst>
          <a:outerShdw blurRad="63500" sx="102000" sy="102000" algn="ctr" rotWithShape="0">
            <a:prstClr val="black">
              <a:alpha val="40000"/>
            </a:prstClr>
          </a:outerShdw>
        </a:effectLst>
      </dgm:spPr>
      <dgm:t>
        <a:bodyPr/>
        <a:lstStyle/>
        <a:p>
          <a:r>
            <a:rPr lang="es-ES" dirty="0">
              <a:latin typeface="Arial" panose="020B0604020202020204" pitchFamily="34" charset="0"/>
              <a:cs typeface="Arial" panose="020B0604020202020204" pitchFamily="34" charset="0"/>
            </a:rPr>
            <a:t>Cuestionarios diagnósticos</a:t>
          </a:r>
        </a:p>
      </dgm:t>
    </dgm:pt>
    <dgm:pt modelId="{910DDD74-BACD-054B-AC3C-C571E80B3EF4}" type="parTrans" cxnId="{B9F5258F-DC64-9448-AB46-FBC556BCE310}">
      <dgm:prSet/>
      <dgm:spPr/>
      <dgm:t>
        <a:bodyPr/>
        <a:lstStyle/>
        <a:p>
          <a:endParaRPr lang="es-ES">
            <a:latin typeface="Arial" panose="020B0604020202020204" pitchFamily="34" charset="0"/>
            <a:cs typeface="Arial" panose="020B0604020202020204" pitchFamily="34" charset="0"/>
          </a:endParaRPr>
        </a:p>
      </dgm:t>
    </dgm:pt>
    <dgm:pt modelId="{3DA86C44-1C74-4B4C-AD57-D05B689A5258}" type="sibTrans" cxnId="{B9F5258F-DC64-9448-AB46-FBC556BCE310}">
      <dgm:prSet/>
      <dgm:spPr>
        <a:ln w="38100">
          <a:solidFill>
            <a:schemeClr val="accent1">
              <a:lumMod val="50000"/>
            </a:schemeClr>
          </a:solidFill>
        </a:ln>
      </dgm:spPr>
      <dgm:t>
        <a:bodyPr/>
        <a:lstStyle/>
        <a:p>
          <a:endParaRPr lang="es-ES">
            <a:latin typeface="Arial" panose="020B0604020202020204" pitchFamily="34" charset="0"/>
            <a:cs typeface="Arial" panose="020B0604020202020204" pitchFamily="34" charset="0"/>
          </a:endParaRPr>
        </a:p>
      </dgm:t>
    </dgm:pt>
    <dgm:pt modelId="{E7C2E90C-E507-4642-AC88-E9B194D12E7F}">
      <dgm:prSet phldrT="[Texto]"/>
      <dgm:spPr>
        <a:ln>
          <a:solidFill>
            <a:schemeClr val="accent1">
              <a:lumMod val="50000"/>
            </a:schemeClr>
          </a:solidFill>
        </a:ln>
        <a:effectLst>
          <a:outerShdw blurRad="63500" sx="102000" sy="102000" algn="ctr" rotWithShape="0">
            <a:prstClr val="black">
              <a:alpha val="40000"/>
            </a:prstClr>
          </a:outerShdw>
        </a:effectLst>
      </dgm:spPr>
      <dgm:t>
        <a:bodyPr/>
        <a:lstStyle/>
        <a:p>
          <a:r>
            <a:rPr lang="es-ES" dirty="0">
              <a:latin typeface="Arial" panose="020B0604020202020204" pitchFamily="34" charset="0"/>
              <a:cs typeface="Arial" panose="020B0604020202020204" pitchFamily="34" charset="0"/>
            </a:rPr>
            <a:t>Algoritmos Diagnósticos</a:t>
          </a:r>
        </a:p>
      </dgm:t>
    </dgm:pt>
    <dgm:pt modelId="{5DD23BC0-98D0-8D43-B16D-80B2839CDE00}" type="parTrans" cxnId="{E27EB0B4-4A7E-DB45-8FAA-B0144E78F191}">
      <dgm:prSet/>
      <dgm:spPr/>
      <dgm:t>
        <a:bodyPr/>
        <a:lstStyle/>
        <a:p>
          <a:endParaRPr lang="es-ES">
            <a:latin typeface="Arial" panose="020B0604020202020204" pitchFamily="34" charset="0"/>
            <a:cs typeface="Arial" panose="020B0604020202020204" pitchFamily="34" charset="0"/>
          </a:endParaRPr>
        </a:p>
      </dgm:t>
    </dgm:pt>
    <dgm:pt modelId="{1C8528C3-C66E-9044-88FC-5287654AE383}" type="sibTrans" cxnId="{E27EB0B4-4A7E-DB45-8FAA-B0144E78F191}">
      <dgm:prSet/>
      <dgm:spPr>
        <a:ln w="38100">
          <a:solidFill>
            <a:schemeClr val="tx2">
              <a:lumMod val="50000"/>
            </a:schemeClr>
          </a:solidFill>
        </a:ln>
      </dgm:spPr>
      <dgm:t>
        <a:bodyPr/>
        <a:lstStyle/>
        <a:p>
          <a:endParaRPr lang="es-ES">
            <a:latin typeface="Arial" panose="020B0604020202020204" pitchFamily="34" charset="0"/>
            <a:cs typeface="Arial" panose="020B0604020202020204" pitchFamily="34" charset="0"/>
          </a:endParaRPr>
        </a:p>
      </dgm:t>
    </dgm:pt>
    <dgm:pt modelId="{0ADBF603-2374-6E47-A817-C33AF468D483}">
      <dgm:prSet phldrT="[Texto]"/>
      <dgm:spPr>
        <a:ln>
          <a:solidFill>
            <a:schemeClr val="accent1">
              <a:lumMod val="50000"/>
            </a:schemeClr>
          </a:solidFill>
        </a:ln>
        <a:effectLst>
          <a:outerShdw blurRad="63500" sx="102000" sy="102000" algn="ctr" rotWithShape="0">
            <a:prstClr val="black">
              <a:alpha val="40000"/>
            </a:prstClr>
          </a:outerShdw>
        </a:effectLst>
      </dgm:spPr>
      <dgm:t>
        <a:bodyPr/>
        <a:lstStyle/>
        <a:p>
          <a:r>
            <a:rPr lang="es-ES" dirty="0">
              <a:latin typeface="Arial" panose="020B0604020202020204" pitchFamily="34" charset="0"/>
              <a:cs typeface="Arial" panose="020B0604020202020204" pitchFamily="34" charset="0"/>
            </a:rPr>
            <a:t>Herramientas Condiciones Especiales</a:t>
          </a:r>
        </a:p>
      </dgm:t>
    </dgm:pt>
    <dgm:pt modelId="{CF1A8F3D-4CC0-7340-9586-447B800B2633}" type="parTrans" cxnId="{FA099D38-2A9F-9041-B745-9CF10369C51B}">
      <dgm:prSet/>
      <dgm:spPr/>
      <dgm:t>
        <a:bodyPr/>
        <a:lstStyle/>
        <a:p>
          <a:endParaRPr lang="es-ES">
            <a:latin typeface="Arial" panose="020B0604020202020204" pitchFamily="34" charset="0"/>
            <a:cs typeface="Arial" panose="020B0604020202020204" pitchFamily="34" charset="0"/>
          </a:endParaRPr>
        </a:p>
      </dgm:t>
    </dgm:pt>
    <dgm:pt modelId="{ADF57331-0895-D74A-BD1B-1532AF745BD2}" type="sibTrans" cxnId="{FA099D38-2A9F-9041-B745-9CF10369C51B}">
      <dgm:prSet/>
      <dgm:spPr>
        <a:ln w="38100"/>
      </dgm:spPr>
      <dgm:t>
        <a:bodyPr/>
        <a:lstStyle/>
        <a:p>
          <a:endParaRPr lang="es-ES">
            <a:latin typeface="Arial" panose="020B0604020202020204" pitchFamily="34" charset="0"/>
            <a:cs typeface="Arial" panose="020B0604020202020204" pitchFamily="34" charset="0"/>
          </a:endParaRPr>
        </a:p>
      </dgm:t>
    </dgm:pt>
    <dgm:pt modelId="{7F88AD98-EC1F-0447-9AE9-D72DF617ED67}" type="pres">
      <dgm:prSet presAssocID="{4062A6D1-A7A0-3344-B829-022B7A336978}" presName="cycle" presStyleCnt="0">
        <dgm:presLayoutVars>
          <dgm:dir/>
          <dgm:resizeHandles val="exact"/>
        </dgm:presLayoutVars>
      </dgm:prSet>
      <dgm:spPr/>
    </dgm:pt>
    <dgm:pt modelId="{9CBABD5F-B5AA-FA40-8949-6DE970C02F47}" type="pres">
      <dgm:prSet presAssocID="{B350C178-FA36-DF42-AE1A-12F7D65F3C13}" presName="node" presStyleLbl="node1" presStyleIdx="0" presStyleCnt="5">
        <dgm:presLayoutVars>
          <dgm:bulletEnabled val="1"/>
        </dgm:presLayoutVars>
      </dgm:prSet>
      <dgm:spPr/>
    </dgm:pt>
    <dgm:pt modelId="{0B136A78-E5C0-754A-9100-4EA639BBE27F}" type="pres">
      <dgm:prSet presAssocID="{B350C178-FA36-DF42-AE1A-12F7D65F3C13}" presName="spNode" presStyleCnt="0"/>
      <dgm:spPr/>
    </dgm:pt>
    <dgm:pt modelId="{7B39252B-AB01-C842-A47A-086B9F446869}" type="pres">
      <dgm:prSet presAssocID="{B9077BB5-C8EC-A440-A59C-802A0F722231}" presName="sibTrans" presStyleLbl="sibTrans1D1" presStyleIdx="0" presStyleCnt="5"/>
      <dgm:spPr/>
    </dgm:pt>
    <dgm:pt modelId="{1147591F-3A6E-A142-9C07-CD282DA67D34}" type="pres">
      <dgm:prSet presAssocID="{0A2D32C9-AE99-F34A-A380-D3363588870A}" presName="node" presStyleLbl="node1" presStyleIdx="1" presStyleCnt="5">
        <dgm:presLayoutVars>
          <dgm:bulletEnabled val="1"/>
        </dgm:presLayoutVars>
      </dgm:prSet>
      <dgm:spPr/>
    </dgm:pt>
    <dgm:pt modelId="{CBC2FC0B-349C-154F-AC85-072B67A23ED5}" type="pres">
      <dgm:prSet presAssocID="{0A2D32C9-AE99-F34A-A380-D3363588870A}" presName="spNode" presStyleCnt="0"/>
      <dgm:spPr/>
    </dgm:pt>
    <dgm:pt modelId="{61AB9A5F-47F7-DA43-AE55-1A961BAF6EB3}" type="pres">
      <dgm:prSet presAssocID="{1C161C3C-361D-2E4D-8028-F9F3826D7F1C}" presName="sibTrans" presStyleLbl="sibTrans1D1" presStyleIdx="1" presStyleCnt="5"/>
      <dgm:spPr/>
    </dgm:pt>
    <dgm:pt modelId="{BACA2963-1017-3A4C-9BDB-F9F018333325}" type="pres">
      <dgm:prSet presAssocID="{DFBB7AD1-2D35-6141-92A7-FA4DE6EDDEF1}" presName="node" presStyleLbl="node1" presStyleIdx="2" presStyleCnt="5">
        <dgm:presLayoutVars>
          <dgm:bulletEnabled val="1"/>
        </dgm:presLayoutVars>
      </dgm:prSet>
      <dgm:spPr/>
    </dgm:pt>
    <dgm:pt modelId="{28A61E10-CF03-854D-B02B-2CAFB4193522}" type="pres">
      <dgm:prSet presAssocID="{DFBB7AD1-2D35-6141-92A7-FA4DE6EDDEF1}" presName="spNode" presStyleCnt="0"/>
      <dgm:spPr/>
    </dgm:pt>
    <dgm:pt modelId="{5ADF21AF-7DA1-724B-ACFC-4A10FCE6D567}" type="pres">
      <dgm:prSet presAssocID="{3DA86C44-1C74-4B4C-AD57-D05B689A5258}" presName="sibTrans" presStyleLbl="sibTrans1D1" presStyleIdx="2" presStyleCnt="5"/>
      <dgm:spPr/>
    </dgm:pt>
    <dgm:pt modelId="{D018BA4F-6054-1B48-A1FA-D6A2E7A229B5}" type="pres">
      <dgm:prSet presAssocID="{E7C2E90C-E507-4642-AC88-E9B194D12E7F}" presName="node" presStyleLbl="node1" presStyleIdx="3" presStyleCnt="5">
        <dgm:presLayoutVars>
          <dgm:bulletEnabled val="1"/>
        </dgm:presLayoutVars>
      </dgm:prSet>
      <dgm:spPr/>
    </dgm:pt>
    <dgm:pt modelId="{71E9CD99-B89C-E143-A74B-76561001E163}" type="pres">
      <dgm:prSet presAssocID="{E7C2E90C-E507-4642-AC88-E9B194D12E7F}" presName="spNode" presStyleCnt="0"/>
      <dgm:spPr/>
    </dgm:pt>
    <dgm:pt modelId="{DFB1608B-786F-EA45-BBB9-5F77BF7301BD}" type="pres">
      <dgm:prSet presAssocID="{1C8528C3-C66E-9044-88FC-5287654AE383}" presName="sibTrans" presStyleLbl="sibTrans1D1" presStyleIdx="3" presStyleCnt="5"/>
      <dgm:spPr/>
    </dgm:pt>
    <dgm:pt modelId="{4BCB5B6D-DD85-6A4F-8DD8-9E5DDD903550}" type="pres">
      <dgm:prSet presAssocID="{0ADBF603-2374-6E47-A817-C33AF468D483}" presName="node" presStyleLbl="node1" presStyleIdx="4" presStyleCnt="5">
        <dgm:presLayoutVars>
          <dgm:bulletEnabled val="1"/>
        </dgm:presLayoutVars>
      </dgm:prSet>
      <dgm:spPr/>
    </dgm:pt>
    <dgm:pt modelId="{1FDE8DF7-93A9-A449-AF08-23536DE6D348}" type="pres">
      <dgm:prSet presAssocID="{0ADBF603-2374-6E47-A817-C33AF468D483}" presName="spNode" presStyleCnt="0"/>
      <dgm:spPr/>
    </dgm:pt>
    <dgm:pt modelId="{AC2F6BC6-D706-7740-AB81-00985072FCE9}" type="pres">
      <dgm:prSet presAssocID="{ADF57331-0895-D74A-BD1B-1532AF745BD2}" presName="sibTrans" presStyleLbl="sibTrans1D1" presStyleIdx="4" presStyleCnt="5"/>
      <dgm:spPr/>
    </dgm:pt>
  </dgm:ptLst>
  <dgm:cxnLst>
    <dgm:cxn modelId="{16BDAA0F-7C28-8E4B-B59B-8063F27D7998}" srcId="{4062A6D1-A7A0-3344-B829-022B7A336978}" destId="{0A2D32C9-AE99-F34A-A380-D3363588870A}" srcOrd="1" destOrd="0" parTransId="{6FE724D8-54F1-AE49-B739-8591F15E264C}" sibTransId="{1C161C3C-361D-2E4D-8028-F9F3826D7F1C}"/>
    <dgm:cxn modelId="{5744EF17-5AE5-4845-9A38-32E26A484C23}" type="presOf" srcId="{1C161C3C-361D-2E4D-8028-F9F3826D7F1C}" destId="{61AB9A5F-47F7-DA43-AE55-1A961BAF6EB3}" srcOrd="0" destOrd="0" presId="urn:microsoft.com/office/officeart/2005/8/layout/cycle6"/>
    <dgm:cxn modelId="{FA099D38-2A9F-9041-B745-9CF10369C51B}" srcId="{4062A6D1-A7A0-3344-B829-022B7A336978}" destId="{0ADBF603-2374-6E47-A817-C33AF468D483}" srcOrd="4" destOrd="0" parTransId="{CF1A8F3D-4CC0-7340-9586-447B800B2633}" sibTransId="{ADF57331-0895-D74A-BD1B-1532AF745BD2}"/>
    <dgm:cxn modelId="{452CD060-0DB8-4944-8438-A274052FF498}" type="presOf" srcId="{E7C2E90C-E507-4642-AC88-E9B194D12E7F}" destId="{D018BA4F-6054-1B48-A1FA-D6A2E7A229B5}" srcOrd="0" destOrd="0" presId="urn:microsoft.com/office/officeart/2005/8/layout/cycle6"/>
    <dgm:cxn modelId="{89427570-0846-7A49-936E-AC49406D54C0}" type="presOf" srcId="{DFBB7AD1-2D35-6141-92A7-FA4DE6EDDEF1}" destId="{BACA2963-1017-3A4C-9BDB-F9F018333325}" srcOrd="0" destOrd="0" presId="urn:microsoft.com/office/officeart/2005/8/layout/cycle6"/>
    <dgm:cxn modelId="{B9F5258F-DC64-9448-AB46-FBC556BCE310}" srcId="{4062A6D1-A7A0-3344-B829-022B7A336978}" destId="{DFBB7AD1-2D35-6141-92A7-FA4DE6EDDEF1}" srcOrd="2" destOrd="0" parTransId="{910DDD74-BACD-054B-AC3C-C571E80B3EF4}" sibTransId="{3DA86C44-1C74-4B4C-AD57-D05B689A5258}"/>
    <dgm:cxn modelId="{72C8A3A2-BFF6-364E-89C5-361BFA78D129}" type="presOf" srcId="{B9077BB5-C8EC-A440-A59C-802A0F722231}" destId="{7B39252B-AB01-C842-A47A-086B9F446869}" srcOrd="0" destOrd="0" presId="urn:microsoft.com/office/officeart/2005/8/layout/cycle6"/>
    <dgm:cxn modelId="{A0D508AB-0652-F843-80EE-CEFE8B04AF9E}" type="presOf" srcId="{0ADBF603-2374-6E47-A817-C33AF468D483}" destId="{4BCB5B6D-DD85-6A4F-8DD8-9E5DDD903550}" srcOrd="0" destOrd="0" presId="urn:microsoft.com/office/officeart/2005/8/layout/cycle6"/>
    <dgm:cxn modelId="{887BABAD-24CE-A847-BD93-5D3764C207B3}" type="presOf" srcId="{ADF57331-0895-D74A-BD1B-1532AF745BD2}" destId="{AC2F6BC6-D706-7740-AB81-00985072FCE9}" srcOrd="0" destOrd="0" presId="urn:microsoft.com/office/officeart/2005/8/layout/cycle6"/>
    <dgm:cxn modelId="{E27EB0B4-4A7E-DB45-8FAA-B0144E78F191}" srcId="{4062A6D1-A7A0-3344-B829-022B7A336978}" destId="{E7C2E90C-E507-4642-AC88-E9B194D12E7F}" srcOrd="3" destOrd="0" parTransId="{5DD23BC0-98D0-8D43-B16D-80B2839CDE00}" sibTransId="{1C8528C3-C66E-9044-88FC-5287654AE383}"/>
    <dgm:cxn modelId="{41862AB6-0DF6-5244-9F6E-1ECB8E3AAF33}" type="presOf" srcId="{1C8528C3-C66E-9044-88FC-5287654AE383}" destId="{DFB1608B-786F-EA45-BBB9-5F77BF7301BD}" srcOrd="0" destOrd="0" presId="urn:microsoft.com/office/officeart/2005/8/layout/cycle6"/>
    <dgm:cxn modelId="{E382E0B7-4CAE-5048-B24C-C9E84D32BF30}" type="presOf" srcId="{B350C178-FA36-DF42-AE1A-12F7D65F3C13}" destId="{9CBABD5F-B5AA-FA40-8949-6DE970C02F47}" srcOrd="0" destOrd="0" presId="urn:microsoft.com/office/officeart/2005/8/layout/cycle6"/>
    <dgm:cxn modelId="{6EE795BD-3ABE-1A4A-B662-CA568FF0EA32}" type="presOf" srcId="{0A2D32C9-AE99-F34A-A380-D3363588870A}" destId="{1147591F-3A6E-A142-9C07-CD282DA67D34}" srcOrd="0" destOrd="0" presId="urn:microsoft.com/office/officeart/2005/8/layout/cycle6"/>
    <dgm:cxn modelId="{5945A8BD-30EB-D442-B037-A6453A47ECEB}" type="presOf" srcId="{3DA86C44-1C74-4B4C-AD57-D05B689A5258}" destId="{5ADF21AF-7DA1-724B-ACFC-4A10FCE6D567}" srcOrd="0" destOrd="0" presId="urn:microsoft.com/office/officeart/2005/8/layout/cycle6"/>
    <dgm:cxn modelId="{3D4218E8-6AE2-424A-AFEE-A3E092C301B8}" type="presOf" srcId="{4062A6D1-A7A0-3344-B829-022B7A336978}" destId="{7F88AD98-EC1F-0447-9AE9-D72DF617ED67}" srcOrd="0" destOrd="0" presId="urn:microsoft.com/office/officeart/2005/8/layout/cycle6"/>
    <dgm:cxn modelId="{BF3E54FE-1290-4E4D-B0EF-B137FFE78785}" srcId="{4062A6D1-A7A0-3344-B829-022B7A336978}" destId="{B350C178-FA36-DF42-AE1A-12F7D65F3C13}" srcOrd="0" destOrd="0" parTransId="{740BE21D-1FD0-7F43-8166-B21B63DB5D80}" sibTransId="{B9077BB5-C8EC-A440-A59C-802A0F722231}"/>
    <dgm:cxn modelId="{900A09F5-BF4B-5C40-A927-FA2B07DDCF1C}" type="presParOf" srcId="{7F88AD98-EC1F-0447-9AE9-D72DF617ED67}" destId="{9CBABD5F-B5AA-FA40-8949-6DE970C02F47}" srcOrd="0" destOrd="0" presId="urn:microsoft.com/office/officeart/2005/8/layout/cycle6"/>
    <dgm:cxn modelId="{88EC2A0F-AE61-284C-8092-7C00AD893185}" type="presParOf" srcId="{7F88AD98-EC1F-0447-9AE9-D72DF617ED67}" destId="{0B136A78-E5C0-754A-9100-4EA639BBE27F}" srcOrd="1" destOrd="0" presId="urn:microsoft.com/office/officeart/2005/8/layout/cycle6"/>
    <dgm:cxn modelId="{8B372B4D-28B1-9B4C-A068-7C8F2521D4A8}" type="presParOf" srcId="{7F88AD98-EC1F-0447-9AE9-D72DF617ED67}" destId="{7B39252B-AB01-C842-A47A-086B9F446869}" srcOrd="2" destOrd="0" presId="urn:microsoft.com/office/officeart/2005/8/layout/cycle6"/>
    <dgm:cxn modelId="{9E62E4C1-72E7-E042-AC6B-9BF01AA9C90E}" type="presParOf" srcId="{7F88AD98-EC1F-0447-9AE9-D72DF617ED67}" destId="{1147591F-3A6E-A142-9C07-CD282DA67D34}" srcOrd="3" destOrd="0" presId="urn:microsoft.com/office/officeart/2005/8/layout/cycle6"/>
    <dgm:cxn modelId="{695A6E9E-6B9F-964E-B5FE-0F3C8D5E1516}" type="presParOf" srcId="{7F88AD98-EC1F-0447-9AE9-D72DF617ED67}" destId="{CBC2FC0B-349C-154F-AC85-072B67A23ED5}" srcOrd="4" destOrd="0" presId="urn:microsoft.com/office/officeart/2005/8/layout/cycle6"/>
    <dgm:cxn modelId="{8C3F7B92-8B58-0B41-8FFB-D5321F5DCFAE}" type="presParOf" srcId="{7F88AD98-EC1F-0447-9AE9-D72DF617ED67}" destId="{61AB9A5F-47F7-DA43-AE55-1A961BAF6EB3}" srcOrd="5" destOrd="0" presId="urn:microsoft.com/office/officeart/2005/8/layout/cycle6"/>
    <dgm:cxn modelId="{BF7C44B6-8683-AA43-80BC-43F221F199E5}" type="presParOf" srcId="{7F88AD98-EC1F-0447-9AE9-D72DF617ED67}" destId="{BACA2963-1017-3A4C-9BDB-F9F018333325}" srcOrd="6" destOrd="0" presId="urn:microsoft.com/office/officeart/2005/8/layout/cycle6"/>
    <dgm:cxn modelId="{3A3C5DE3-CF3E-294E-ACD8-E846BEA18E3C}" type="presParOf" srcId="{7F88AD98-EC1F-0447-9AE9-D72DF617ED67}" destId="{28A61E10-CF03-854D-B02B-2CAFB4193522}" srcOrd="7" destOrd="0" presId="urn:microsoft.com/office/officeart/2005/8/layout/cycle6"/>
    <dgm:cxn modelId="{93EC0FE9-56FA-1E40-8080-F69FEBBD4D5A}" type="presParOf" srcId="{7F88AD98-EC1F-0447-9AE9-D72DF617ED67}" destId="{5ADF21AF-7DA1-724B-ACFC-4A10FCE6D567}" srcOrd="8" destOrd="0" presId="urn:microsoft.com/office/officeart/2005/8/layout/cycle6"/>
    <dgm:cxn modelId="{FC0AD825-95BD-4746-82C7-F419A61F986F}" type="presParOf" srcId="{7F88AD98-EC1F-0447-9AE9-D72DF617ED67}" destId="{D018BA4F-6054-1B48-A1FA-D6A2E7A229B5}" srcOrd="9" destOrd="0" presId="urn:microsoft.com/office/officeart/2005/8/layout/cycle6"/>
    <dgm:cxn modelId="{AFE7E398-D406-474B-8BB4-12DB78BA6D19}" type="presParOf" srcId="{7F88AD98-EC1F-0447-9AE9-D72DF617ED67}" destId="{71E9CD99-B89C-E143-A74B-76561001E163}" srcOrd="10" destOrd="0" presId="urn:microsoft.com/office/officeart/2005/8/layout/cycle6"/>
    <dgm:cxn modelId="{2015AE5A-7CD4-9843-B4F4-356CEAC990E5}" type="presParOf" srcId="{7F88AD98-EC1F-0447-9AE9-D72DF617ED67}" destId="{DFB1608B-786F-EA45-BBB9-5F77BF7301BD}" srcOrd="11" destOrd="0" presId="urn:microsoft.com/office/officeart/2005/8/layout/cycle6"/>
    <dgm:cxn modelId="{1E7A9A05-E885-3747-9455-74E18DFEAE6D}" type="presParOf" srcId="{7F88AD98-EC1F-0447-9AE9-D72DF617ED67}" destId="{4BCB5B6D-DD85-6A4F-8DD8-9E5DDD903550}" srcOrd="12" destOrd="0" presId="urn:microsoft.com/office/officeart/2005/8/layout/cycle6"/>
    <dgm:cxn modelId="{5465D166-8AF6-4740-888F-354B485760B3}" type="presParOf" srcId="{7F88AD98-EC1F-0447-9AE9-D72DF617ED67}" destId="{1FDE8DF7-93A9-A449-AF08-23536DE6D348}" srcOrd="13" destOrd="0" presId="urn:microsoft.com/office/officeart/2005/8/layout/cycle6"/>
    <dgm:cxn modelId="{E202BCF1-4D0A-2C4F-A8E2-342990F60F8D}" type="presParOf" srcId="{7F88AD98-EC1F-0447-9AE9-D72DF617ED67}" destId="{AC2F6BC6-D706-7740-AB81-00985072FCE9}" srcOrd="14" destOrd="0" presId="urn:microsoft.com/office/officeart/2005/8/layout/cycle6"/>
  </dgm:cxnLst>
  <dgm:bg/>
  <dgm:whole>
    <a:ln w="38100">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137CD3-B0AE-FB49-B188-44C7A472BA75}" type="doc">
      <dgm:prSet loTypeId="urn:microsoft.com/office/officeart/2005/8/layout/cycle4" loCatId="" qsTypeId="urn:microsoft.com/office/officeart/2005/8/quickstyle/3D3" qsCatId="3D" csTypeId="urn:microsoft.com/office/officeart/2005/8/colors/accent5_5" csCatId="accent5" phldr="1"/>
      <dgm:spPr/>
      <dgm:t>
        <a:bodyPr/>
        <a:lstStyle/>
        <a:p>
          <a:endParaRPr lang="es-ES"/>
        </a:p>
      </dgm:t>
    </dgm:pt>
    <dgm:pt modelId="{0016AEC6-019A-8C4A-9101-3B1B7861AF41}">
      <dgm:prSet phldrT="[Texto]"/>
      <dgm:spPr>
        <a:solidFill>
          <a:schemeClr val="accent1">
            <a:lumMod val="40000"/>
            <a:lumOff val="60000"/>
            <a:alpha val="90000"/>
          </a:schemeClr>
        </a:solidFill>
      </dgm:spPr>
      <dgm:t>
        <a:bodyPr/>
        <a:lstStyle/>
        <a:p>
          <a:r>
            <a:rPr lang="es-ES" b="1" dirty="0">
              <a:solidFill>
                <a:srgbClr val="000000"/>
              </a:solidFill>
              <a:latin typeface="Arial" panose="020B0604020202020204" pitchFamily="34" charset="0"/>
              <a:cs typeface="Arial" panose="020B0604020202020204" pitchFamily="34" charset="0"/>
            </a:rPr>
            <a:t>A</a:t>
          </a:r>
        </a:p>
      </dgm:t>
    </dgm:pt>
    <dgm:pt modelId="{80D98567-63CC-4249-B432-605B1D4F4CE8}" type="parTrans" cxnId="{1B5D04C3-85A2-A146-B2F5-EB0BA87CA6E7}">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9BAE15A1-C805-FA4C-B886-F3B7747D0D3E}" type="sibTrans" cxnId="{1B5D04C3-85A2-A146-B2F5-EB0BA87CA6E7}">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7072B057-B210-F344-8D3E-E0134557707F}">
      <dgm:prSet phldrT="[Texto]" custT="1"/>
      <dgm:spPr>
        <a:ln>
          <a:noFill/>
        </a:ln>
        <a:scene3d>
          <a:camera prst="orthographicFront">
            <a:rot lat="0" lon="0" rev="0"/>
          </a:camera>
          <a:lightRig rig="contrasting" dir="t">
            <a:rot lat="0" lon="0" rev="1200000"/>
          </a:lightRig>
        </a:scene3d>
        <a:sp3d z="-300000" contourW="19050" prstMaterial="metal">
          <a:bevelT w="88900" h="203200" prst="coolSlant"/>
          <a:bevelB w="165100" h="254000"/>
        </a:sp3d>
      </dgm:spPr>
      <dgm:t>
        <a:bodyPr/>
        <a:lstStyle/>
        <a:p>
          <a:r>
            <a:rPr lang="es-ES" sz="1600" b="1" dirty="0">
              <a:solidFill>
                <a:srgbClr val="000000"/>
              </a:solidFill>
              <a:latin typeface="Arial" panose="020B0604020202020204" pitchFamily="34" charset="0"/>
              <a:cs typeface="Arial" panose="020B0604020202020204" pitchFamily="34" charset="0"/>
            </a:rPr>
            <a:t>Peso</a:t>
          </a:r>
        </a:p>
      </dgm:t>
    </dgm:pt>
    <dgm:pt modelId="{278EAC1B-6148-5142-ADBD-76C5BEFDEE71}" type="parTrans" cxnId="{4CAAD1D3-5AE7-FE4A-9E4E-377CEEE3B7C5}">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13590E0B-4695-1B40-A3FD-825F66DD1036}" type="sibTrans" cxnId="{4CAAD1D3-5AE7-FE4A-9E4E-377CEEE3B7C5}">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45E99F50-9904-DB44-B77F-74D67ED7EFCC}">
      <dgm:prSet phldrT="[Texto]"/>
      <dgm:spPr>
        <a:solidFill>
          <a:schemeClr val="accent2">
            <a:lumMod val="40000"/>
            <a:lumOff val="60000"/>
            <a:alpha val="76667"/>
          </a:schemeClr>
        </a:solidFill>
      </dgm:spPr>
      <dgm:t>
        <a:bodyPr/>
        <a:lstStyle/>
        <a:p>
          <a:r>
            <a:rPr lang="es-ES" b="1" dirty="0">
              <a:solidFill>
                <a:srgbClr val="000000"/>
              </a:solidFill>
              <a:latin typeface="Arial" panose="020B0604020202020204" pitchFamily="34" charset="0"/>
              <a:cs typeface="Arial" panose="020B0604020202020204" pitchFamily="34" charset="0"/>
            </a:rPr>
            <a:t>B</a:t>
          </a:r>
        </a:p>
      </dgm:t>
    </dgm:pt>
    <dgm:pt modelId="{F3E03B43-AAAA-064C-9FA9-A10D02F6A3DE}" type="parTrans" cxnId="{35E29E1B-67E8-924C-9003-E23DD37F871E}">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201CDD04-6F24-8D4A-A81E-F3AE3BD2D8AC}" type="sibTrans" cxnId="{35E29E1B-67E8-924C-9003-E23DD37F871E}">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05A2B9B1-0E50-8844-B79F-0FC6EF67FFB3}">
      <dgm:prSet phldrT="[Texto]" custT="1"/>
      <dgm:spPr/>
      <dgm:t>
        <a:bodyPr/>
        <a:lstStyle/>
        <a:p>
          <a:r>
            <a:rPr lang="es-ES" sz="1600" b="1" dirty="0">
              <a:solidFill>
                <a:srgbClr val="000000"/>
              </a:solidFill>
              <a:latin typeface="Arial" panose="020B0604020202020204" pitchFamily="34" charset="0"/>
              <a:cs typeface="Arial" panose="020B0604020202020204" pitchFamily="34" charset="0"/>
            </a:rPr>
            <a:t>Alteraciones metabólicas</a:t>
          </a:r>
        </a:p>
      </dgm:t>
    </dgm:pt>
    <dgm:pt modelId="{54B47F4E-F143-304F-87AE-18B41089F2BC}" type="parTrans" cxnId="{4B873C84-4197-1844-807E-EA266E17EC93}">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9B117666-E035-8F4B-952F-38D2FB786098}" type="sibTrans" cxnId="{4B873C84-4197-1844-807E-EA266E17EC93}">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8DC8EED8-1AD5-2B41-9E38-7D38F033C2FC}">
      <dgm:prSet phldrT="[Texto]"/>
      <dgm:spPr>
        <a:solidFill>
          <a:schemeClr val="accent4">
            <a:lumMod val="40000"/>
            <a:lumOff val="60000"/>
            <a:alpha val="63333"/>
          </a:schemeClr>
        </a:solidFill>
      </dgm:spPr>
      <dgm:t>
        <a:bodyPr/>
        <a:lstStyle/>
        <a:p>
          <a:r>
            <a:rPr lang="es-ES" b="1" dirty="0">
              <a:solidFill>
                <a:srgbClr val="000000"/>
              </a:solidFill>
              <a:latin typeface="Arial" panose="020B0604020202020204" pitchFamily="34" charset="0"/>
              <a:cs typeface="Arial" panose="020B0604020202020204" pitchFamily="34" charset="0"/>
            </a:rPr>
            <a:t>D</a:t>
          </a:r>
        </a:p>
      </dgm:t>
    </dgm:pt>
    <dgm:pt modelId="{0B707C43-8188-7147-B9A1-7EC973C0FC06}" type="parTrans" cxnId="{964ED383-8757-B040-B00F-A0BC69CB9AED}">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9FA52EC1-202E-E840-B307-67A3D85CE092}" type="sibTrans" cxnId="{964ED383-8757-B040-B00F-A0BC69CB9AED}">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34BF07CA-FAFB-174F-8E95-9DFB18F943C1}">
      <dgm:prSet phldrT="[Texto]"/>
      <dgm:spPr/>
      <dgm:t>
        <a:bodyPr/>
        <a:lstStyle/>
        <a:p>
          <a:r>
            <a:rPr lang="es-ES" b="1" dirty="0">
              <a:solidFill>
                <a:srgbClr val="000000"/>
              </a:solidFill>
              <a:latin typeface="Arial" panose="020B0604020202020204" pitchFamily="34" charset="0"/>
              <a:cs typeface="Arial" panose="020B0604020202020204" pitchFamily="34" charset="0"/>
            </a:rPr>
            <a:t>Consumo de alimentos</a:t>
          </a:r>
        </a:p>
      </dgm:t>
    </dgm:pt>
    <dgm:pt modelId="{8E801F05-5D92-8D4B-A2E0-6A51950EE5F2}" type="parTrans" cxnId="{4BE3A362-10DB-FC4E-99AC-37F0D7B4FDE6}">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B963B1F0-51DC-9B4C-BC74-F829FBD1B07C}" type="sibTrans" cxnId="{4BE3A362-10DB-FC4E-99AC-37F0D7B4FDE6}">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D9CEBF88-52A2-684F-BF86-A3F9EA28A479}">
      <dgm:prSet phldrT="[Texto]"/>
      <dgm:spPr>
        <a:solidFill>
          <a:schemeClr val="accent6">
            <a:lumMod val="40000"/>
            <a:lumOff val="60000"/>
            <a:alpha val="50000"/>
          </a:schemeClr>
        </a:solidFill>
      </dgm:spPr>
      <dgm:t>
        <a:bodyPr/>
        <a:lstStyle/>
        <a:p>
          <a:r>
            <a:rPr lang="es-ES" b="1" dirty="0">
              <a:solidFill>
                <a:srgbClr val="000000"/>
              </a:solidFill>
              <a:latin typeface="Arial" panose="020B0604020202020204" pitchFamily="34" charset="0"/>
              <a:cs typeface="Arial" panose="020B0604020202020204" pitchFamily="34" charset="0"/>
            </a:rPr>
            <a:t>E</a:t>
          </a:r>
        </a:p>
      </dgm:t>
    </dgm:pt>
    <dgm:pt modelId="{A2C1932C-5E2E-954F-8411-EDA93F8422B3}" type="parTrans" cxnId="{1A1723A4-63C7-8047-A6FB-352520C88368}">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61A95BB3-8599-394D-A778-B1296C88ECF4}" type="sibTrans" cxnId="{1A1723A4-63C7-8047-A6FB-352520C88368}">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EE3C7CD9-603E-B542-A169-9808302A50D5}">
      <dgm:prSet phldrT="[Texto]"/>
      <dgm:spPr/>
      <dgm:t>
        <a:bodyPr/>
        <a:lstStyle/>
        <a:p>
          <a:r>
            <a:rPr lang="es-ES" b="1" dirty="0">
              <a:solidFill>
                <a:srgbClr val="000000"/>
              </a:solidFill>
              <a:latin typeface="Arial" panose="020B0604020202020204" pitchFamily="34" charset="0"/>
              <a:cs typeface="Arial" panose="020B0604020202020204" pitchFamily="34" charset="0"/>
            </a:rPr>
            <a:t>Carencias  nutricionales específicas</a:t>
          </a:r>
        </a:p>
      </dgm:t>
    </dgm:pt>
    <dgm:pt modelId="{0F39016C-A7C7-764F-BA20-0DA1D5D9B7F0}" type="parTrans" cxnId="{9E998D5D-9104-FE4A-A249-BB3F6ED67FCF}">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F8970019-E5E0-3F4E-B505-123A7EF834BA}" type="sibTrans" cxnId="{9E998D5D-9104-FE4A-A249-BB3F6ED67FCF}">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2EF2E33A-0CB5-AF41-B3C6-F8D501DF3355}">
      <dgm:prSet phldrT="[Texto]" custT="1"/>
      <dgm:spPr>
        <a:ln>
          <a:noFill/>
        </a:ln>
        <a:scene3d>
          <a:camera prst="orthographicFront">
            <a:rot lat="0" lon="0" rev="0"/>
          </a:camera>
          <a:lightRig rig="contrasting" dir="t">
            <a:rot lat="0" lon="0" rev="1200000"/>
          </a:lightRig>
        </a:scene3d>
        <a:sp3d z="-300000" contourW="19050" prstMaterial="metal">
          <a:bevelT w="88900" h="203200" prst="coolSlant"/>
          <a:bevelB w="165100" h="254000"/>
        </a:sp3d>
      </dgm:spPr>
      <dgm:t>
        <a:bodyPr/>
        <a:lstStyle/>
        <a:p>
          <a:r>
            <a:rPr lang="es-ES" sz="1600" b="1" dirty="0">
              <a:solidFill>
                <a:srgbClr val="000000"/>
              </a:solidFill>
              <a:latin typeface="Arial" panose="020B0604020202020204" pitchFamily="34" charset="0"/>
              <a:cs typeface="Arial" panose="020B0604020202020204" pitchFamily="34" charset="0"/>
            </a:rPr>
            <a:t>Composición corporal</a:t>
          </a:r>
        </a:p>
      </dgm:t>
    </dgm:pt>
    <dgm:pt modelId="{2CB1041D-B0CA-D34F-AC36-20FFF9767B46}" type="parTrans" cxnId="{D91A0B26-F5EF-9540-A5D5-9FB898F4486C}">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65C0DDB6-1B99-594D-AA11-48B9CEFAE2A1}" type="sibTrans" cxnId="{D91A0B26-F5EF-9540-A5D5-9FB898F4486C}">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E70E70FF-8C73-9341-87D8-D4E8391C7CC4}">
      <dgm:prSet phldrT="[Texto]" custT="1"/>
      <dgm:spPr/>
      <dgm:t>
        <a:bodyPr/>
        <a:lstStyle/>
        <a:p>
          <a:r>
            <a:rPr lang="es-ES" sz="1600" b="1" dirty="0">
              <a:solidFill>
                <a:srgbClr val="000000"/>
              </a:solidFill>
              <a:latin typeface="Arial" panose="020B0604020202020204" pitchFamily="34" charset="0"/>
              <a:cs typeface="Arial" panose="020B0604020202020204" pitchFamily="34" charset="0"/>
            </a:rPr>
            <a:t>Proteínas séricas</a:t>
          </a:r>
        </a:p>
      </dgm:t>
    </dgm:pt>
    <dgm:pt modelId="{5BBA1AF1-417C-F943-8EBA-B0EDE8963839}" type="parTrans" cxnId="{6882465A-B426-CA4C-8396-71CEFC24D24B}">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8B4FDF67-BF7C-6B46-B48B-49E817686DA9}" type="sibTrans" cxnId="{6882465A-B426-CA4C-8396-71CEFC24D24B}">
      <dgm:prSet/>
      <dgm:spPr/>
      <dgm:t>
        <a:bodyPr/>
        <a:lstStyle/>
        <a:p>
          <a:endParaRPr lang="es-ES" b="1">
            <a:solidFill>
              <a:srgbClr val="000000"/>
            </a:solidFill>
            <a:latin typeface="Arial" panose="020B0604020202020204" pitchFamily="34" charset="0"/>
            <a:cs typeface="Arial" panose="020B0604020202020204" pitchFamily="34" charset="0"/>
          </a:endParaRPr>
        </a:p>
      </dgm:t>
    </dgm:pt>
    <dgm:pt modelId="{1C89578D-5AE0-4344-8855-E9C9E08F52F1}">
      <dgm:prSet phldrT="[Texto]" custT="1"/>
      <dgm:spPr>
        <a:ln>
          <a:noFill/>
        </a:ln>
        <a:scene3d>
          <a:camera prst="orthographicFront">
            <a:rot lat="0" lon="0" rev="0"/>
          </a:camera>
          <a:lightRig rig="contrasting" dir="t">
            <a:rot lat="0" lon="0" rev="1200000"/>
          </a:lightRig>
        </a:scene3d>
        <a:sp3d z="-300000" contourW="19050" prstMaterial="metal">
          <a:bevelT w="88900" h="203200" prst="coolSlant"/>
          <a:bevelB w="165100" h="254000"/>
        </a:sp3d>
      </dgm:spPr>
      <dgm:t>
        <a:bodyPr/>
        <a:lstStyle/>
        <a:p>
          <a:r>
            <a:rPr lang="es-ES" sz="1600" b="1" dirty="0">
              <a:solidFill>
                <a:srgbClr val="000000"/>
              </a:solidFill>
              <a:latin typeface="Arial" panose="020B0604020202020204" pitchFamily="34" charset="0"/>
              <a:cs typeface="Arial" panose="020B0604020202020204" pitchFamily="34" charset="0"/>
            </a:rPr>
            <a:t>Cambio peso</a:t>
          </a:r>
        </a:p>
      </dgm:t>
    </dgm:pt>
    <dgm:pt modelId="{B4490979-CB6D-6F49-84A7-9D332397B856}" type="parTrans" cxnId="{8D8D612E-8AF2-E54B-BF79-56ABAA947AA6}">
      <dgm:prSet/>
      <dgm:spPr/>
      <dgm:t>
        <a:bodyPr/>
        <a:lstStyle/>
        <a:p>
          <a:endParaRPr lang="es-ES"/>
        </a:p>
      </dgm:t>
    </dgm:pt>
    <dgm:pt modelId="{D06032E7-2784-C447-BB93-76DBDA63AA35}" type="sibTrans" cxnId="{8D8D612E-8AF2-E54B-BF79-56ABAA947AA6}">
      <dgm:prSet/>
      <dgm:spPr/>
      <dgm:t>
        <a:bodyPr/>
        <a:lstStyle/>
        <a:p>
          <a:endParaRPr lang="es-ES"/>
        </a:p>
      </dgm:t>
    </dgm:pt>
    <dgm:pt modelId="{02E65975-E93F-B64E-9F91-B7F9AA1E34CD}">
      <dgm:prSet phldrT="[Texto]" custT="1"/>
      <dgm:spPr/>
      <dgm:t>
        <a:bodyPr/>
        <a:lstStyle/>
        <a:p>
          <a:r>
            <a:rPr lang="es-ES" sz="1600" b="1" dirty="0">
              <a:solidFill>
                <a:srgbClr val="000000"/>
              </a:solidFill>
              <a:latin typeface="Arial" panose="020B0604020202020204" pitchFamily="34" charset="0"/>
              <a:cs typeface="Arial" panose="020B0604020202020204" pitchFamily="34" charset="0"/>
            </a:rPr>
            <a:t>Vitaminas y minerales</a:t>
          </a:r>
        </a:p>
      </dgm:t>
    </dgm:pt>
    <dgm:pt modelId="{D867B7C9-A9CA-B843-8CC1-A2081B329004}" type="parTrans" cxnId="{33E2B2C7-5660-B944-830C-66C815A1D99F}">
      <dgm:prSet/>
      <dgm:spPr/>
      <dgm:t>
        <a:bodyPr/>
        <a:lstStyle/>
        <a:p>
          <a:endParaRPr lang="es-ES"/>
        </a:p>
      </dgm:t>
    </dgm:pt>
    <dgm:pt modelId="{515316BB-FB05-1B4B-917E-18177082A88D}" type="sibTrans" cxnId="{33E2B2C7-5660-B944-830C-66C815A1D99F}">
      <dgm:prSet/>
      <dgm:spPr/>
      <dgm:t>
        <a:bodyPr/>
        <a:lstStyle/>
        <a:p>
          <a:endParaRPr lang="es-ES"/>
        </a:p>
      </dgm:t>
    </dgm:pt>
    <dgm:pt modelId="{E01189BA-96FE-234E-A959-14BBB00E198F}">
      <dgm:prSet phldrT="[Texto]"/>
      <dgm:spPr/>
      <dgm:t>
        <a:bodyPr/>
        <a:lstStyle/>
        <a:p>
          <a:endParaRPr lang="es-ES" b="1" dirty="0">
            <a:solidFill>
              <a:srgbClr val="000000"/>
            </a:solidFill>
            <a:latin typeface="Arial" panose="020B0604020202020204" pitchFamily="34" charset="0"/>
            <a:cs typeface="Arial" panose="020B0604020202020204" pitchFamily="34" charset="0"/>
          </a:endParaRPr>
        </a:p>
      </dgm:t>
    </dgm:pt>
    <dgm:pt modelId="{87FFDDDB-CAE0-AE48-A091-60D1F992D81D}" type="parTrans" cxnId="{AA1124C4-A7D2-0B42-AE60-78CC16905624}">
      <dgm:prSet/>
      <dgm:spPr/>
      <dgm:t>
        <a:bodyPr/>
        <a:lstStyle/>
        <a:p>
          <a:endParaRPr lang="es-ES"/>
        </a:p>
      </dgm:t>
    </dgm:pt>
    <dgm:pt modelId="{3436F07B-77E0-F74E-9064-7ACA00152210}" type="sibTrans" cxnId="{AA1124C4-A7D2-0B42-AE60-78CC16905624}">
      <dgm:prSet/>
      <dgm:spPr/>
      <dgm:t>
        <a:bodyPr/>
        <a:lstStyle/>
        <a:p>
          <a:endParaRPr lang="es-ES"/>
        </a:p>
      </dgm:t>
    </dgm:pt>
    <dgm:pt modelId="{2BEAE92D-E2A1-084D-944E-626D78DC71D5}">
      <dgm:prSet phldrT="[Texto]"/>
      <dgm:spPr/>
      <dgm:t>
        <a:bodyPr/>
        <a:lstStyle/>
        <a:p>
          <a:r>
            <a:rPr lang="es-ES" b="1" dirty="0">
              <a:solidFill>
                <a:srgbClr val="000000"/>
              </a:solidFill>
              <a:latin typeface="Arial" panose="020B0604020202020204" pitchFamily="34" charset="0"/>
              <a:cs typeface="Arial" panose="020B0604020202020204" pitchFamily="34" charset="0"/>
            </a:rPr>
            <a:t>Cubrimiento de requerimientos</a:t>
          </a:r>
        </a:p>
      </dgm:t>
    </dgm:pt>
    <dgm:pt modelId="{C0C8E716-BD3C-9642-A831-C849538A7377}" type="parTrans" cxnId="{56B81D73-179F-DA48-A8D1-ADD670F151DB}">
      <dgm:prSet/>
      <dgm:spPr/>
      <dgm:t>
        <a:bodyPr/>
        <a:lstStyle/>
        <a:p>
          <a:endParaRPr lang="es-ES"/>
        </a:p>
      </dgm:t>
    </dgm:pt>
    <dgm:pt modelId="{45DC9FB0-FA2E-E74D-8604-F76697EF01E7}" type="sibTrans" cxnId="{56B81D73-179F-DA48-A8D1-ADD670F151DB}">
      <dgm:prSet/>
      <dgm:spPr/>
      <dgm:t>
        <a:bodyPr/>
        <a:lstStyle/>
        <a:p>
          <a:endParaRPr lang="es-ES"/>
        </a:p>
      </dgm:t>
    </dgm:pt>
    <dgm:pt modelId="{08128386-4B6F-4142-B3F3-DCA674E973FC}" type="pres">
      <dgm:prSet presAssocID="{18137CD3-B0AE-FB49-B188-44C7A472BA75}" presName="cycleMatrixDiagram" presStyleCnt="0">
        <dgm:presLayoutVars>
          <dgm:chMax val="1"/>
          <dgm:dir/>
          <dgm:animLvl val="lvl"/>
          <dgm:resizeHandles val="exact"/>
        </dgm:presLayoutVars>
      </dgm:prSet>
      <dgm:spPr/>
    </dgm:pt>
    <dgm:pt modelId="{E550C770-1829-1F43-A230-CC1A9F042573}" type="pres">
      <dgm:prSet presAssocID="{18137CD3-B0AE-FB49-B188-44C7A472BA75}" presName="children" presStyleCnt="0"/>
      <dgm:spPr/>
    </dgm:pt>
    <dgm:pt modelId="{F9AFA2CA-1DD9-804E-A0D6-6D20F434CA19}" type="pres">
      <dgm:prSet presAssocID="{18137CD3-B0AE-FB49-B188-44C7A472BA75}" presName="child1group" presStyleCnt="0"/>
      <dgm:spPr/>
    </dgm:pt>
    <dgm:pt modelId="{62E6C131-CAE7-694A-BF0E-5A76D7A587FD}" type="pres">
      <dgm:prSet presAssocID="{18137CD3-B0AE-FB49-B188-44C7A472BA75}" presName="child1" presStyleLbl="bgAcc1" presStyleIdx="0" presStyleCnt="4"/>
      <dgm:spPr/>
    </dgm:pt>
    <dgm:pt modelId="{7AD9C97F-020C-504F-A0BE-75D9F01ACDF2}" type="pres">
      <dgm:prSet presAssocID="{18137CD3-B0AE-FB49-B188-44C7A472BA75}" presName="child1Text" presStyleLbl="bgAcc1" presStyleIdx="0" presStyleCnt="4">
        <dgm:presLayoutVars>
          <dgm:bulletEnabled val="1"/>
        </dgm:presLayoutVars>
      </dgm:prSet>
      <dgm:spPr/>
    </dgm:pt>
    <dgm:pt modelId="{09B9962D-03D8-E745-B751-F0B00ADF4F24}" type="pres">
      <dgm:prSet presAssocID="{18137CD3-B0AE-FB49-B188-44C7A472BA75}" presName="child2group" presStyleCnt="0"/>
      <dgm:spPr/>
    </dgm:pt>
    <dgm:pt modelId="{20D2723C-3BB4-6748-ACFC-CB3B16015DE0}" type="pres">
      <dgm:prSet presAssocID="{18137CD3-B0AE-FB49-B188-44C7A472BA75}" presName="child2" presStyleLbl="bgAcc1" presStyleIdx="1" presStyleCnt="4" custLinFactNeighborX="15748" custLinFactNeighborY="1105"/>
      <dgm:spPr/>
    </dgm:pt>
    <dgm:pt modelId="{6E9FBB9E-FB13-0340-8648-0D2D9A16B191}" type="pres">
      <dgm:prSet presAssocID="{18137CD3-B0AE-FB49-B188-44C7A472BA75}" presName="child2Text" presStyleLbl="bgAcc1" presStyleIdx="1" presStyleCnt="4">
        <dgm:presLayoutVars>
          <dgm:bulletEnabled val="1"/>
        </dgm:presLayoutVars>
      </dgm:prSet>
      <dgm:spPr/>
    </dgm:pt>
    <dgm:pt modelId="{5E904F77-0481-A94E-AE49-6314B803E878}" type="pres">
      <dgm:prSet presAssocID="{18137CD3-B0AE-FB49-B188-44C7A472BA75}" presName="child3group" presStyleCnt="0"/>
      <dgm:spPr/>
    </dgm:pt>
    <dgm:pt modelId="{3BE37407-995E-9446-A74E-89BC8FA8C401}" type="pres">
      <dgm:prSet presAssocID="{18137CD3-B0AE-FB49-B188-44C7A472BA75}" presName="child3" presStyleLbl="bgAcc1" presStyleIdx="2" presStyleCnt="4" custLinFactNeighborX="10737"/>
      <dgm:spPr/>
    </dgm:pt>
    <dgm:pt modelId="{3A653826-BCA3-B84F-A468-2A0F7B8CABF0}" type="pres">
      <dgm:prSet presAssocID="{18137CD3-B0AE-FB49-B188-44C7A472BA75}" presName="child3Text" presStyleLbl="bgAcc1" presStyleIdx="2" presStyleCnt="4">
        <dgm:presLayoutVars>
          <dgm:bulletEnabled val="1"/>
        </dgm:presLayoutVars>
      </dgm:prSet>
      <dgm:spPr/>
    </dgm:pt>
    <dgm:pt modelId="{A7BB7329-5641-AB4B-8F5B-D3DD13BE2998}" type="pres">
      <dgm:prSet presAssocID="{18137CD3-B0AE-FB49-B188-44C7A472BA75}" presName="child4group" presStyleCnt="0"/>
      <dgm:spPr/>
    </dgm:pt>
    <dgm:pt modelId="{38DEAA21-4580-1548-82A2-A7B7D841CA9B}" type="pres">
      <dgm:prSet presAssocID="{18137CD3-B0AE-FB49-B188-44C7A472BA75}" presName="child4" presStyleLbl="bgAcc1" presStyleIdx="3" presStyleCnt="4"/>
      <dgm:spPr/>
    </dgm:pt>
    <dgm:pt modelId="{EB764283-EB08-D144-AFFA-0CF754E6F11D}" type="pres">
      <dgm:prSet presAssocID="{18137CD3-B0AE-FB49-B188-44C7A472BA75}" presName="child4Text" presStyleLbl="bgAcc1" presStyleIdx="3" presStyleCnt="4">
        <dgm:presLayoutVars>
          <dgm:bulletEnabled val="1"/>
        </dgm:presLayoutVars>
      </dgm:prSet>
      <dgm:spPr/>
    </dgm:pt>
    <dgm:pt modelId="{3324FF95-7F95-C84D-BD89-DB6930A009C8}" type="pres">
      <dgm:prSet presAssocID="{18137CD3-B0AE-FB49-B188-44C7A472BA75}" presName="childPlaceholder" presStyleCnt="0"/>
      <dgm:spPr/>
    </dgm:pt>
    <dgm:pt modelId="{EFC7DBA8-5ACA-414C-BD38-B6AD0AE95331}" type="pres">
      <dgm:prSet presAssocID="{18137CD3-B0AE-FB49-B188-44C7A472BA75}" presName="circle" presStyleCnt="0"/>
      <dgm:spPr/>
    </dgm:pt>
    <dgm:pt modelId="{745FEEF3-1050-E441-82D3-C3348C1CA7FF}" type="pres">
      <dgm:prSet presAssocID="{18137CD3-B0AE-FB49-B188-44C7A472BA75}" presName="quadrant1" presStyleLbl="node1" presStyleIdx="0" presStyleCnt="4">
        <dgm:presLayoutVars>
          <dgm:chMax val="1"/>
          <dgm:bulletEnabled val="1"/>
        </dgm:presLayoutVars>
      </dgm:prSet>
      <dgm:spPr/>
    </dgm:pt>
    <dgm:pt modelId="{12EDEE22-A5FC-6445-8D36-1871A932C676}" type="pres">
      <dgm:prSet presAssocID="{18137CD3-B0AE-FB49-B188-44C7A472BA75}" presName="quadrant2" presStyleLbl="node1" presStyleIdx="1" presStyleCnt="4">
        <dgm:presLayoutVars>
          <dgm:chMax val="1"/>
          <dgm:bulletEnabled val="1"/>
        </dgm:presLayoutVars>
      </dgm:prSet>
      <dgm:spPr/>
    </dgm:pt>
    <dgm:pt modelId="{149396B0-F141-8C40-A99D-3DB95FB2B1E2}" type="pres">
      <dgm:prSet presAssocID="{18137CD3-B0AE-FB49-B188-44C7A472BA75}" presName="quadrant3" presStyleLbl="node1" presStyleIdx="2" presStyleCnt="4">
        <dgm:presLayoutVars>
          <dgm:chMax val="1"/>
          <dgm:bulletEnabled val="1"/>
        </dgm:presLayoutVars>
      </dgm:prSet>
      <dgm:spPr/>
    </dgm:pt>
    <dgm:pt modelId="{7BC8BDC2-F157-CD49-B561-AF66A3C46649}" type="pres">
      <dgm:prSet presAssocID="{18137CD3-B0AE-FB49-B188-44C7A472BA75}" presName="quadrant4" presStyleLbl="node1" presStyleIdx="3" presStyleCnt="4">
        <dgm:presLayoutVars>
          <dgm:chMax val="1"/>
          <dgm:bulletEnabled val="1"/>
        </dgm:presLayoutVars>
      </dgm:prSet>
      <dgm:spPr/>
    </dgm:pt>
    <dgm:pt modelId="{941E8EA3-59C8-3743-B6D0-8CECE3598E74}" type="pres">
      <dgm:prSet presAssocID="{18137CD3-B0AE-FB49-B188-44C7A472BA75}" presName="quadrantPlaceholder" presStyleCnt="0"/>
      <dgm:spPr/>
    </dgm:pt>
    <dgm:pt modelId="{7E4FCA09-D07A-6F42-8DBC-2B0776DB0FE4}" type="pres">
      <dgm:prSet presAssocID="{18137CD3-B0AE-FB49-B188-44C7A472BA75}" presName="center1" presStyleLbl="fgShp" presStyleIdx="0" presStyleCnt="2"/>
      <dgm:spPr/>
    </dgm:pt>
    <dgm:pt modelId="{C003B8B8-8558-E045-84E8-37A240BAE56E}" type="pres">
      <dgm:prSet presAssocID="{18137CD3-B0AE-FB49-B188-44C7A472BA75}" presName="center2" presStyleLbl="fgShp" presStyleIdx="1" presStyleCnt="2"/>
      <dgm:spPr/>
    </dgm:pt>
  </dgm:ptLst>
  <dgm:cxnLst>
    <dgm:cxn modelId="{798BD006-41D4-C241-8878-CEA065015721}" type="presOf" srcId="{34BF07CA-FAFB-174F-8E95-9DFB18F943C1}" destId="{3BE37407-995E-9446-A74E-89BC8FA8C401}" srcOrd="0" destOrd="0" presId="urn:microsoft.com/office/officeart/2005/8/layout/cycle4"/>
    <dgm:cxn modelId="{72BC3708-BCC7-C142-9ECF-A8DD26A5FCC0}" type="presOf" srcId="{2EF2E33A-0CB5-AF41-B3C6-F8D501DF3355}" destId="{7AD9C97F-020C-504F-A0BE-75D9F01ACDF2}" srcOrd="1" destOrd="2" presId="urn:microsoft.com/office/officeart/2005/8/layout/cycle4"/>
    <dgm:cxn modelId="{B609B608-162E-AE42-928E-D6729A445ECF}" type="presOf" srcId="{8DC8EED8-1AD5-2B41-9E38-7D38F033C2FC}" destId="{149396B0-F141-8C40-A99D-3DB95FB2B1E2}" srcOrd="0" destOrd="0" presId="urn:microsoft.com/office/officeart/2005/8/layout/cycle4"/>
    <dgm:cxn modelId="{24E31811-608C-5345-812C-53D034BF36E9}" type="presOf" srcId="{E01189BA-96FE-234E-A959-14BBB00E198F}" destId="{EB764283-EB08-D144-AFFA-0CF754E6F11D}" srcOrd="1" destOrd="0" presId="urn:microsoft.com/office/officeart/2005/8/layout/cycle4"/>
    <dgm:cxn modelId="{35E29E1B-67E8-924C-9003-E23DD37F871E}" srcId="{18137CD3-B0AE-FB49-B188-44C7A472BA75}" destId="{45E99F50-9904-DB44-B77F-74D67ED7EFCC}" srcOrd="1" destOrd="0" parTransId="{F3E03B43-AAAA-064C-9FA9-A10D02F6A3DE}" sibTransId="{201CDD04-6F24-8D4A-A81E-F3AE3BD2D8AC}"/>
    <dgm:cxn modelId="{D91A0B26-F5EF-9540-A5D5-9FB898F4486C}" srcId="{0016AEC6-019A-8C4A-9101-3B1B7861AF41}" destId="{2EF2E33A-0CB5-AF41-B3C6-F8D501DF3355}" srcOrd="2" destOrd="0" parTransId="{2CB1041D-B0CA-D34F-AC36-20FFF9767B46}" sibTransId="{65C0DDB6-1B99-594D-AA11-48B9CEFAE2A1}"/>
    <dgm:cxn modelId="{ECAEB828-1C2A-7746-8DAA-BF74A5CAECAD}" type="presOf" srcId="{02E65975-E93F-B64E-9F91-B7F9AA1E34CD}" destId="{20D2723C-3BB4-6748-ACFC-CB3B16015DE0}" srcOrd="0" destOrd="2" presId="urn:microsoft.com/office/officeart/2005/8/layout/cycle4"/>
    <dgm:cxn modelId="{8D8D612E-8AF2-E54B-BF79-56ABAA947AA6}" srcId="{0016AEC6-019A-8C4A-9101-3B1B7861AF41}" destId="{1C89578D-5AE0-4344-8855-E9C9E08F52F1}" srcOrd="1" destOrd="0" parTransId="{B4490979-CB6D-6F49-84A7-9D332397B856}" sibTransId="{D06032E7-2784-C447-BB93-76DBDA63AA35}"/>
    <dgm:cxn modelId="{363BDD42-C862-E549-A0B4-9B82E4F9CDF2}" type="presOf" srcId="{2BEAE92D-E2A1-084D-944E-626D78DC71D5}" destId="{3BE37407-995E-9446-A74E-89BC8FA8C401}" srcOrd="0" destOrd="1" presId="urn:microsoft.com/office/officeart/2005/8/layout/cycle4"/>
    <dgm:cxn modelId="{B965F14C-C510-0C4D-AEE5-A6DA0BD7E5C8}" type="presOf" srcId="{18137CD3-B0AE-FB49-B188-44C7A472BA75}" destId="{08128386-4B6F-4142-B3F3-DCA674E973FC}" srcOrd="0" destOrd="0" presId="urn:microsoft.com/office/officeart/2005/8/layout/cycle4"/>
    <dgm:cxn modelId="{45EB7350-77C7-7346-9579-08E932DD29B3}" type="presOf" srcId="{EE3C7CD9-603E-B542-A169-9808302A50D5}" destId="{EB764283-EB08-D144-AFFA-0CF754E6F11D}" srcOrd="1" destOrd="1" presId="urn:microsoft.com/office/officeart/2005/8/layout/cycle4"/>
    <dgm:cxn modelId="{A5074955-9AB0-ED4E-8E8A-F28B772C4016}" type="presOf" srcId="{05A2B9B1-0E50-8844-B79F-0FC6EF67FFB3}" destId="{6E9FBB9E-FB13-0340-8648-0D2D9A16B191}" srcOrd="1" destOrd="0" presId="urn:microsoft.com/office/officeart/2005/8/layout/cycle4"/>
    <dgm:cxn modelId="{6882465A-B426-CA4C-8396-71CEFC24D24B}" srcId="{45E99F50-9904-DB44-B77F-74D67ED7EFCC}" destId="{E70E70FF-8C73-9341-87D8-D4E8391C7CC4}" srcOrd="1" destOrd="0" parTransId="{5BBA1AF1-417C-F943-8EBA-B0EDE8963839}" sibTransId="{8B4FDF67-BF7C-6B46-B48B-49E817686DA9}"/>
    <dgm:cxn modelId="{9E998D5D-9104-FE4A-A249-BB3F6ED67FCF}" srcId="{D9CEBF88-52A2-684F-BF86-A3F9EA28A479}" destId="{EE3C7CD9-603E-B542-A169-9808302A50D5}" srcOrd="1" destOrd="0" parTransId="{0F39016C-A7C7-764F-BA20-0DA1D5D9B7F0}" sibTransId="{F8970019-E5E0-3F4E-B505-123A7EF834BA}"/>
    <dgm:cxn modelId="{4BE3A362-10DB-FC4E-99AC-37F0D7B4FDE6}" srcId="{8DC8EED8-1AD5-2B41-9E38-7D38F033C2FC}" destId="{34BF07CA-FAFB-174F-8E95-9DFB18F943C1}" srcOrd="0" destOrd="0" parTransId="{8E801F05-5D92-8D4B-A2E0-6A51950EE5F2}" sibTransId="{B963B1F0-51DC-9B4C-BC74-F829FBD1B07C}"/>
    <dgm:cxn modelId="{56B81D73-179F-DA48-A8D1-ADD670F151DB}" srcId="{8DC8EED8-1AD5-2B41-9E38-7D38F033C2FC}" destId="{2BEAE92D-E2A1-084D-944E-626D78DC71D5}" srcOrd="1" destOrd="0" parTransId="{C0C8E716-BD3C-9642-A831-C849538A7377}" sibTransId="{45DC9FB0-FA2E-E74D-8604-F76697EF01E7}"/>
    <dgm:cxn modelId="{6EE80678-63CF-4B48-ABAD-ACD5A4787CC4}" type="presOf" srcId="{2BEAE92D-E2A1-084D-944E-626D78DC71D5}" destId="{3A653826-BCA3-B84F-A468-2A0F7B8CABF0}" srcOrd="1" destOrd="1" presId="urn:microsoft.com/office/officeart/2005/8/layout/cycle4"/>
    <dgm:cxn modelId="{7441FA7B-0909-A74B-976C-D0C0F9B49F44}" type="presOf" srcId="{05A2B9B1-0E50-8844-B79F-0FC6EF67FFB3}" destId="{20D2723C-3BB4-6748-ACFC-CB3B16015DE0}" srcOrd="0" destOrd="0" presId="urn:microsoft.com/office/officeart/2005/8/layout/cycle4"/>
    <dgm:cxn modelId="{F371977D-38B1-E445-A80D-F3DD71484EAD}" type="presOf" srcId="{1C89578D-5AE0-4344-8855-E9C9E08F52F1}" destId="{7AD9C97F-020C-504F-A0BE-75D9F01ACDF2}" srcOrd="1" destOrd="1" presId="urn:microsoft.com/office/officeart/2005/8/layout/cycle4"/>
    <dgm:cxn modelId="{964ED383-8757-B040-B00F-A0BC69CB9AED}" srcId="{18137CD3-B0AE-FB49-B188-44C7A472BA75}" destId="{8DC8EED8-1AD5-2B41-9E38-7D38F033C2FC}" srcOrd="2" destOrd="0" parTransId="{0B707C43-8188-7147-B9A1-7EC973C0FC06}" sibTransId="{9FA52EC1-202E-E840-B307-67A3D85CE092}"/>
    <dgm:cxn modelId="{6D651E84-AD53-A242-89FF-123D748BADF4}" type="presOf" srcId="{7072B057-B210-F344-8D3E-E0134557707F}" destId="{7AD9C97F-020C-504F-A0BE-75D9F01ACDF2}" srcOrd="1" destOrd="0" presId="urn:microsoft.com/office/officeart/2005/8/layout/cycle4"/>
    <dgm:cxn modelId="{4B873C84-4197-1844-807E-EA266E17EC93}" srcId="{45E99F50-9904-DB44-B77F-74D67ED7EFCC}" destId="{05A2B9B1-0E50-8844-B79F-0FC6EF67FFB3}" srcOrd="0" destOrd="0" parTransId="{54B47F4E-F143-304F-87AE-18B41089F2BC}" sibTransId="{9B117666-E035-8F4B-952F-38D2FB786098}"/>
    <dgm:cxn modelId="{F0E65B8F-C78C-1B46-9392-0359BD4D91D4}" type="presOf" srcId="{45E99F50-9904-DB44-B77F-74D67ED7EFCC}" destId="{12EDEE22-A5FC-6445-8D36-1871A932C676}" srcOrd="0" destOrd="0" presId="urn:microsoft.com/office/officeart/2005/8/layout/cycle4"/>
    <dgm:cxn modelId="{02A93494-096D-B24C-AB93-14E4186436C9}" type="presOf" srcId="{34BF07CA-FAFB-174F-8E95-9DFB18F943C1}" destId="{3A653826-BCA3-B84F-A468-2A0F7B8CABF0}" srcOrd="1" destOrd="0" presId="urn:microsoft.com/office/officeart/2005/8/layout/cycle4"/>
    <dgm:cxn modelId="{28F2FD95-95F1-BA4F-96FE-CD1C8E7BEF9D}" type="presOf" srcId="{E01189BA-96FE-234E-A959-14BBB00E198F}" destId="{38DEAA21-4580-1548-82A2-A7B7D841CA9B}" srcOrd="0" destOrd="0" presId="urn:microsoft.com/office/officeart/2005/8/layout/cycle4"/>
    <dgm:cxn modelId="{676D509F-9D1A-734D-BFF4-9A3C8C094023}" type="presOf" srcId="{EE3C7CD9-603E-B542-A169-9808302A50D5}" destId="{38DEAA21-4580-1548-82A2-A7B7D841CA9B}" srcOrd="0" destOrd="1" presId="urn:microsoft.com/office/officeart/2005/8/layout/cycle4"/>
    <dgm:cxn modelId="{1A1723A4-63C7-8047-A6FB-352520C88368}" srcId="{18137CD3-B0AE-FB49-B188-44C7A472BA75}" destId="{D9CEBF88-52A2-684F-BF86-A3F9EA28A479}" srcOrd="3" destOrd="0" parTransId="{A2C1932C-5E2E-954F-8411-EDA93F8422B3}" sibTransId="{61A95BB3-8599-394D-A778-B1296C88ECF4}"/>
    <dgm:cxn modelId="{92C7E5B2-F6F0-0C41-BB4D-70698F60B8F3}" type="presOf" srcId="{E70E70FF-8C73-9341-87D8-D4E8391C7CC4}" destId="{6E9FBB9E-FB13-0340-8648-0D2D9A16B191}" srcOrd="1" destOrd="1" presId="urn:microsoft.com/office/officeart/2005/8/layout/cycle4"/>
    <dgm:cxn modelId="{256600B7-B484-1347-A689-4CF6C83544C6}" type="presOf" srcId="{1C89578D-5AE0-4344-8855-E9C9E08F52F1}" destId="{62E6C131-CAE7-694A-BF0E-5A76D7A587FD}" srcOrd="0" destOrd="1" presId="urn:microsoft.com/office/officeart/2005/8/layout/cycle4"/>
    <dgm:cxn modelId="{1B5D04C3-85A2-A146-B2F5-EB0BA87CA6E7}" srcId="{18137CD3-B0AE-FB49-B188-44C7A472BA75}" destId="{0016AEC6-019A-8C4A-9101-3B1B7861AF41}" srcOrd="0" destOrd="0" parTransId="{80D98567-63CC-4249-B432-605B1D4F4CE8}" sibTransId="{9BAE15A1-C805-FA4C-B886-F3B7747D0D3E}"/>
    <dgm:cxn modelId="{AA1124C4-A7D2-0B42-AE60-78CC16905624}" srcId="{D9CEBF88-52A2-684F-BF86-A3F9EA28A479}" destId="{E01189BA-96FE-234E-A959-14BBB00E198F}" srcOrd="0" destOrd="0" parTransId="{87FFDDDB-CAE0-AE48-A091-60D1F992D81D}" sibTransId="{3436F07B-77E0-F74E-9064-7ACA00152210}"/>
    <dgm:cxn modelId="{33E2B2C7-5660-B944-830C-66C815A1D99F}" srcId="{45E99F50-9904-DB44-B77F-74D67ED7EFCC}" destId="{02E65975-E93F-B64E-9F91-B7F9AA1E34CD}" srcOrd="2" destOrd="0" parTransId="{D867B7C9-A9CA-B843-8CC1-A2081B329004}" sibTransId="{515316BB-FB05-1B4B-917E-18177082A88D}"/>
    <dgm:cxn modelId="{42CD85CE-B693-5E4E-A339-FC098E6D46A0}" type="presOf" srcId="{E70E70FF-8C73-9341-87D8-D4E8391C7CC4}" destId="{20D2723C-3BB4-6748-ACFC-CB3B16015DE0}" srcOrd="0" destOrd="1" presId="urn:microsoft.com/office/officeart/2005/8/layout/cycle4"/>
    <dgm:cxn modelId="{C8BCD7CF-6695-8247-89A0-A6C7E32150EC}" type="presOf" srcId="{2EF2E33A-0CB5-AF41-B3C6-F8D501DF3355}" destId="{62E6C131-CAE7-694A-BF0E-5A76D7A587FD}" srcOrd="0" destOrd="2" presId="urn:microsoft.com/office/officeart/2005/8/layout/cycle4"/>
    <dgm:cxn modelId="{4CAAD1D3-5AE7-FE4A-9E4E-377CEEE3B7C5}" srcId="{0016AEC6-019A-8C4A-9101-3B1B7861AF41}" destId="{7072B057-B210-F344-8D3E-E0134557707F}" srcOrd="0" destOrd="0" parTransId="{278EAC1B-6148-5142-ADBD-76C5BEFDEE71}" sibTransId="{13590E0B-4695-1B40-A3FD-825F66DD1036}"/>
    <dgm:cxn modelId="{524E05E0-ED4E-A240-BD3F-C00F1D081E64}" type="presOf" srcId="{0016AEC6-019A-8C4A-9101-3B1B7861AF41}" destId="{745FEEF3-1050-E441-82D3-C3348C1CA7FF}" srcOrd="0" destOrd="0" presId="urn:microsoft.com/office/officeart/2005/8/layout/cycle4"/>
    <dgm:cxn modelId="{A0B2E5E8-1747-974B-94A3-51B022DF88EF}" type="presOf" srcId="{D9CEBF88-52A2-684F-BF86-A3F9EA28A479}" destId="{7BC8BDC2-F157-CD49-B561-AF66A3C46649}" srcOrd="0" destOrd="0" presId="urn:microsoft.com/office/officeart/2005/8/layout/cycle4"/>
    <dgm:cxn modelId="{C81E8AFA-54C2-5547-9207-52DA4F27F4E0}" type="presOf" srcId="{02E65975-E93F-B64E-9F91-B7F9AA1E34CD}" destId="{6E9FBB9E-FB13-0340-8648-0D2D9A16B191}" srcOrd="1" destOrd="2" presId="urn:microsoft.com/office/officeart/2005/8/layout/cycle4"/>
    <dgm:cxn modelId="{DB3532FD-AFCD-8D4F-B0C2-FD7C924AF6F9}" type="presOf" srcId="{7072B057-B210-F344-8D3E-E0134557707F}" destId="{62E6C131-CAE7-694A-BF0E-5A76D7A587FD}" srcOrd="0" destOrd="0" presId="urn:microsoft.com/office/officeart/2005/8/layout/cycle4"/>
    <dgm:cxn modelId="{7E1AF1A4-7D12-0240-A778-48799673E44C}" type="presParOf" srcId="{08128386-4B6F-4142-B3F3-DCA674E973FC}" destId="{E550C770-1829-1F43-A230-CC1A9F042573}" srcOrd="0" destOrd="0" presId="urn:microsoft.com/office/officeart/2005/8/layout/cycle4"/>
    <dgm:cxn modelId="{57F44B9A-E20E-2847-A08F-7368A209433F}" type="presParOf" srcId="{E550C770-1829-1F43-A230-CC1A9F042573}" destId="{F9AFA2CA-1DD9-804E-A0D6-6D20F434CA19}" srcOrd="0" destOrd="0" presId="urn:microsoft.com/office/officeart/2005/8/layout/cycle4"/>
    <dgm:cxn modelId="{E55C0642-88F3-A542-9774-C98E2F41987E}" type="presParOf" srcId="{F9AFA2CA-1DD9-804E-A0D6-6D20F434CA19}" destId="{62E6C131-CAE7-694A-BF0E-5A76D7A587FD}" srcOrd="0" destOrd="0" presId="urn:microsoft.com/office/officeart/2005/8/layout/cycle4"/>
    <dgm:cxn modelId="{D7F07FD2-D209-B347-96D8-C27887465DED}" type="presParOf" srcId="{F9AFA2CA-1DD9-804E-A0D6-6D20F434CA19}" destId="{7AD9C97F-020C-504F-A0BE-75D9F01ACDF2}" srcOrd="1" destOrd="0" presId="urn:microsoft.com/office/officeart/2005/8/layout/cycle4"/>
    <dgm:cxn modelId="{30109F2A-086A-D148-9394-75096064FAE7}" type="presParOf" srcId="{E550C770-1829-1F43-A230-CC1A9F042573}" destId="{09B9962D-03D8-E745-B751-F0B00ADF4F24}" srcOrd="1" destOrd="0" presId="urn:microsoft.com/office/officeart/2005/8/layout/cycle4"/>
    <dgm:cxn modelId="{A63201E2-FCA8-6C4B-8280-E5A8724EBD3B}" type="presParOf" srcId="{09B9962D-03D8-E745-B751-F0B00ADF4F24}" destId="{20D2723C-3BB4-6748-ACFC-CB3B16015DE0}" srcOrd="0" destOrd="0" presId="urn:microsoft.com/office/officeart/2005/8/layout/cycle4"/>
    <dgm:cxn modelId="{9E20A82A-7BA5-6442-A1D8-3EB0CAAD002C}" type="presParOf" srcId="{09B9962D-03D8-E745-B751-F0B00ADF4F24}" destId="{6E9FBB9E-FB13-0340-8648-0D2D9A16B191}" srcOrd="1" destOrd="0" presId="urn:microsoft.com/office/officeart/2005/8/layout/cycle4"/>
    <dgm:cxn modelId="{44501F75-2571-7D40-BA84-C1328575A167}" type="presParOf" srcId="{E550C770-1829-1F43-A230-CC1A9F042573}" destId="{5E904F77-0481-A94E-AE49-6314B803E878}" srcOrd="2" destOrd="0" presId="urn:microsoft.com/office/officeart/2005/8/layout/cycle4"/>
    <dgm:cxn modelId="{56ED49DF-4817-C649-9593-73C98E75D3AF}" type="presParOf" srcId="{5E904F77-0481-A94E-AE49-6314B803E878}" destId="{3BE37407-995E-9446-A74E-89BC8FA8C401}" srcOrd="0" destOrd="0" presId="urn:microsoft.com/office/officeart/2005/8/layout/cycle4"/>
    <dgm:cxn modelId="{23D3B8EF-C987-0A41-A833-6A5A718FF3CE}" type="presParOf" srcId="{5E904F77-0481-A94E-AE49-6314B803E878}" destId="{3A653826-BCA3-B84F-A468-2A0F7B8CABF0}" srcOrd="1" destOrd="0" presId="urn:microsoft.com/office/officeart/2005/8/layout/cycle4"/>
    <dgm:cxn modelId="{DC07D0CF-184F-E04E-BC66-0F7F03E4E460}" type="presParOf" srcId="{E550C770-1829-1F43-A230-CC1A9F042573}" destId="{A7BB7329-5641-AB4B-8F5B-D3DD13BE2998}" srcOrd="3" destOrd="0" presId="urn:microsoft.com/office/officeart/2005/8/layout/cycle4"/>
    <dgm:cxn modelId="{B79A79B4-3BF3-3342-9676-67C7769B6197}" type="presParOf" srcId="{A7BB7329-5641-AB4B-8F5B-D3DD13BE2998}" destId="{38DEAA21-4580-1548-82A2-A7B7D841CA9B}" srcOrd="0" destOrd="0" presId="urn:microsoft.com/office/officeart/2005/8/layout/cycle4"/>
    <dgm:cxn modelId="{68065329-0532-3E45-9B23-BF1099255E5F}" type="presParOf" srcId="{A7BB7329-5641-AB4B-8F5B-D3DD13BE2998}" destId="{EB764283-EB08-D144-AFFA-0CF754E6F11D}" srcOrd="1" destOrd="0" presId="urn:microsoft.com/office/officeart/2005/8/layout/cycle4"/>
    <dgm:cxn modelId="{0BFBC70E-ACBB-8842-8698-481B4E77DDD2}" type="presParOf" srcId="{E550C770-1829-1F43-A230-CC1A9F042573}" destId="{3324FF95-7F95-C84D-BD89-DB6930A009C8}" srcOrd="4" destOrd="0" presId="urn:microsoft.com/office/officeart/2005/8/layout/cycle4"/>
    <dgm:cxn modelId="{2BD909DC-E4E3-EA4D-8A5D-2B376BCDA9AE}" type="presParOf" srcId="{08128386-4B6F-4142-B3F3-DCA674E973FC}" destId="{EFC7DBA8-5ACA-414C-BD38-B6AD0AE95331}" srcOrd="1" destOrd="0" presId="urn:microsoft.com/office/officeart/2005/8/layout/cycle4"/>
    <dgm:cxn modelId="{CB9E2EA3-4DA0-8341-A127-5C34F185D4C6}" type="presParOf" srcId="{EFC7DBA8-5ACA-414C-BD38-B6AD0AE95331}" destId="{745FEEF3-1050-E441-82D3-C3348C1CA7FF}" srcOrd="0" destOrd="0" presId="urn:microsoft.com/office/officeart/2005/8/layout/cycle4"/>
    <dgm:cxn modelId="{CE7FAF7F-BAAC-7F46-B03F-CDDE91BC4CCF}" type="presParOf" srcId="{EFC7DBA8-5ACA-414C-BD38-B6AD0AE95331}" destId="{12EDEE22-A5FC-6445-8D36-1871A932C676}" srcOrd="1" destOrd="0" presId="urn:microsoft.com/office/officeart/2005/8/layout/cycle4"/>
    <dgm:cxn modelId="{03404146-B1FF-294E-9BD3-32D1676EE406}" type="presParOf" srcId="{EFC7DBA8-5ACA-414C-BD38-B6AD0AE95331}" destId="{149396B0-F141-8C40-A99D-3DB95FB2B1E2}" srcOrd="2" destOrd="0" presId="urn:microsoft.com/office/officeart/2005/8/layout/cycle4"/>
    <dgm:cxn modelId="{3252B953-5B78-C140-9BAE-A6696FC5C65F}" type="presParOf" srcId="{EFC7DBA8-5ACA-414C-BD38-B6AD0AE95331}" destId="{7BC8BDC2-F157-CD49-B561-AF66A3C46649}" srcOrd="3" destOrd="0" presId="urn:microsoft.com/office/officeart/2005/8/layout/cycle4"/>
    <dgm:cxn modelId="{84F3EE33-500F-7941-999E-46AEE0C7366A}" type="presParOf" srcId="{EFC7DBA8-5ACA-414C-BD38-B6AD0AE95331}" destId="{941E8EA3-59C8-3743-B6D0-8CECE3598E74}" srcOrd="4" destOrd="0" presId="urn:microsoft.com/office/officeart/2005/8/layout/cycle4"/>
    <dgm:cxn modelId="{71C25BCE-8FB7-424F-A3F4-EB94EB5B6AD4}" type="presParOf" srcId="{08128386-4B6F-4142-B3F3-DCA674E973FC}" destId="{7E4FCA09-D07A-6F42-8DBC-2B0776DB0FE4}" srcOrd="2" destOrd="0" presId="urn:microsoft.com/office/officeart/2005/8/layout/cycle4"/>
    <dgm:cxn modelId="{ED1DCB83-A333-7E44-8A5A-183CE8C23489}" type="presParOf" srcId="{08128386-4B6F-4142-B3F3-DCA674E973FC}" destId="{C003B8B8-8558-E045-84E8-37A240BAE56E}"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6FDC7-9A71-4712-B381-839D9672E656}">
      <dsp:nvSpPr>
        <dsp:cNvPr id="0" name=""/>
        <dsp:cNvSpPr/>
      </dsp:nvSpPr>
      <dsp:spPr>
        <a:xfrm rot="16200000">
          <a:off x="-954217" y="955281"/>
          <a:ext cx="4675909" cy="2765346"/>
        </a:xfrm>
        <a:prstGeom prst="flowChartManualOperation">
          <a:avLst/>
        </a:prstGeom>
        <a:noFill/>
        <a:ln w="38100">
          <a:solidFill>
            <a:schemeClr val="accent5"/>
          </a:solidFill>
        </a:ln>
        <a:effectLst/>
        <a:scene3d>
          <a:camera prst="orthographicFront"/>
          <a:lightRig rig="flat" dir="t"/>
        </a:scene3d>
        <a:sp3d prstMaterial="dkEdge">
          <a:bevelT w="8200" h="38100" prst="coolSlant"/>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s-ES" sz="1800" b="1" kern="1200" dirty="0">
              <a:solidFill>
                <a:srgbClr val="0070C0"/>
              </a:solidFill>
              <a:latin typeface="Arial" panose="020B0604020202020204" pitchFamily="34" charset="0"/>
              <a:cs typeface="Arial" panose="020B0604020202020204" pitchFamily="34" charset="0"/>
            </a:rPr>
            <a:t>BAJO RIESGO</a:t>
          </a:r>
        </a:p>
        <a:p>
          <a:pPr marL="114300" lvl="1" indent="-114300" algn="l" defTabSz="666750">
            <a:lnSpc>
              <a:spcPct val="90000"/>
            </a:lnSpc>
            <a:spcBef>
              <a:spcPct val="0"/>
            </a:spcBef>
            <a:spcAft>
              <a:spcPct val="15000"/>
            </a:spcAft>
            <a:buChar char="•"/>
          </a:pPr>
          <a:r>
            <a:rPr lang="es-ES" sz="1500" kern="1200" dirty="0">
              <a:latin typeface="Arial" panose="020B0604020202020204" pitchFamily="34" charset="0"/>
              <a:cs typeface="Arial" panose="020B0604020202020204" pitchFamily="34" charset="0"/>
            </a:rPr>
            <a:t>Recomendaciones básicas </a:t>
          </a:r>
        </a:p>
        <a:p>
          <a:pPr marL="114300" lvl="1" indent="-114300" algn="l" defTabSz="666750">
            <a:lnSpc>
              <a:spcPct val="90000"/>
            </a:lnSpc>
            <a:spcBef>
              <a:spcPct val="0"/>
            </a:spcBef>
            <a:spcAft>
              <a:spcPct val="15000"/>
            </a:spcAft>
            <a:buChar char="•"/>
          </a:pPr>
          <a:endParaRPr lang="es-ES" sz="150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s-ES" sz="1500" kern="1200" dirty="0">
              <a:latin typeface="Arial" panose="020B0604020202020204" pitchFamily="34" charset="0"/>
              <a:cs typeface="Arial" panose="020B0604020202020204" pitchFamily="34" charset="0"/>
            </a:rPr>
            <a:t>Repetir el tamizaje</a:t>
          </a:r>
        </a:p>
        <a:p>
          <a:pPr marL="114300" lvl="1" indent="-114300" algn="l" defTabSz="666750">
            <a:lnSpc>
              <a:spcPct val="90000"/>
            </a:lnSpc>
            <a:spcBef>
              <a:spcPct val="0"/>
            </a:spcBef>
            <a:spcAft>
              <a:spcPct val="15000"/>
            </a:spcAft>
            <a:buChar char="•"/>
          </a:pPr>
          <a:endParaRPr lang="es-ES" sz="150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s-ES" sz="1500" kern="1200" dirty="0">
              <a:latin typeface="Arial" panose="020B0604020202020204" pitchFamily="34" charset="0"/>
              <a:cs typeface="Arial" panose="020B0604020202020204" pitchFamily="34" charset="0"/>
            </a:rPr>
            <a:t>Hospital: todas las semanas</a:t>
          </a:r>
        </a:p>
        <a:p>
          <a:pPr marL="114300" lvl="1" indent="-114300" algn="l" defTabSz="666750">
            <a:lnSpc>
              <a:spcPct val="90000"/>
            </a:lnSpc>
            <a:spcBef>
              <a:spcPct val="0"/>
            </a:spcBef>
            <a:spcAft>
              <a:spcPct val="15000"/>
            </a:spcAft>
            <a:buChar char="•"/>
          </a:pPr>
          <a:endParaRPr lang="es-ES" sz="150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s-ES" sz="1500" kern="1200" dirty="0">
              <a:latin typeface="Arial" panose="020B0604020202020204" pitchFamily="34" charset="0"/>
              <a:cs typeface="Arial" panose="020B0604020202020204" pitchFamily="34" charset="0"/>
            </a:rPr>
            <a:t>Residencias: todos los meses</a:t>
          </a:r>
        </a:p>
        <a:p>
          <a:pPr marL="114300" lvl="1" indent="-114300" algn="l" defTabSz="666750">
            <a:lnSpc>
              <a:spcPct val="90000"/>
            </a:lnSpc>
            <a:spcBef>
              <a:spcPct val="0"/>
            </a:spcBef>
            <a:spcAft>
              <a:spcPct val="15000"/>
            </a:spcAft>
            <a:buChar char="•"/>
          </a:pPr>
          <a:endParaRPr lang="es-ES" sz="150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s-ES" sz="1500" kern="1200" dirty="0">
              <a:latin typeface="Arial" panose="020B0604020202020204" pitchFamily="34" charset="0"/>
              <a:cs typeface="Arial" panose="020B0604020202020204" pitchFamily="34" charset="0"/>
            </a:rPr>
            <a:t>Comunidad: cada año</a:t>
          </a:r>
        </a:p>
      </dsp:txBody>
      <dsp:txXfrm rot="5400000">
        <a:off x="1064" y="935182"/>
        <a:ext cx="2765346" cy="2805545"/>
      </dsp:txXfrm>
    </dsp:sp>
    <dsp:sp modelId="{276D50BC-6374-4C02-B941-E642930C4226}">
      <dsp:nvSpPr>
        <dsp:cNvPr id="0" name=""/>
        <dsp:cNvSpPr/>
      </dsp:nvSpPr>
      <dsp:spPr>
        <a:xfrm rot="16200000">
          <a:off x="2018529" y="955281"/>
          <a:ext cx="4675909" cy="2765346"/>
        </a:xfrm>
        <a:prstGeom prst="flowChartManualOperation">
          <a:avLst/>
        </a:prstGeom>
        <a:noFill/>
        <a:ln w="38100">
          <a:solidFill>
            <a:schemeClr val="accent2"/>
          </a:solidFill>
        </a:ln>
        <a:effectLst/>
        <a:scene3d>
          <a:camera prst="orthographicFront"/>
          <a:lightRig rig="flat" dir="t"/>
        </a:scene3d>
        <a:sp3d prstMaterial="dkEdge">
          <a:bevelT w="8200" h="38100" prst="coolSlant"/>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3605" bIns="0" numCol="1" spcCol="1270" anchor="t" anchorCtr="0">
          <a:noAutofit/>
        </a:bodyPr>
        <a:lstStyle/>
        <a:p>
          <a:pPr marL="0" lvl="0" indent="0" algn="l" defTabSz="800100">
            <a:lnSpc>
              <a:spcPct val="90000"/>
            </a:lnSpc>
            <a:spcBef>
              <a:spcPct val="0"/>
            </a:spcBef>
            <a:spcAft>
              <a:spcPct val="35000"/>
            </a:spcAft>
            <a:buNone/>
          </a:pPr>
          <a:r>
            <a:rPr lang="es-ES" sz="1800" b="1" kern="1200" dirty="0">
              <a:solidFill>
                <a:schemeClr val="accent2">
                  <a:lumMod val="75000"/>
                </a:schemeClr>
              </a:solidFill>
            </a:rPr>
            <a:t>RIESGO MODERADO</a:t>
          </a:r>
        </a:p>
        <a:p>
          <a:pPr marL="114300" lvl="1" indent="-114300" algn="l" defTabSz="622300">
            <a:lnSpc>
              <a:spcPct val="90000"/>
            </a:lnSpc>
            <a:spcBef>
              <a:spcPct val="0"/>
            </a:spcBef>
            <a:spcAft>
              <a:spcPct val="15000"/>
            </a:spcAft>
            <a:buChar char="•"/>
          </a:pPr>
          <a:r>
            <a:rPr lang="es-ES" sz="1400" kern="1200" dirty="0"/>
            <a:t>Documentar el aporte dietético durante 3 días</a:t>
          </a:r>
        </a:p>
        <a:p>
          <a:pPr marL="114300" lvl="1" indent="-114300" algn="l" defTabSz="622300">
            <a:lnSpc>
              <a:spcPct val="90000"/>
            </a:lnSpc>
            <a:spcBef>
              <a:spcPct val="0"/>
            </a:spcBef>
            <a:spcAft>
              <a:spcPct val="15000"/>
            </a:spcAft>
            <a:buChar char="•"/>
          </a:pPr>
          <a:r>
            <a:rPr lang="es-ES" sz="1400" kern="1200" dirty="0"/>
            <a:t>Si el aporte es </a:t>
          </a:r>
          <a:r>
            <a:rPr lang="es-ES" sz="1400" b="1" i="1" kern="1200" dirty="0"/>
            <a:t>suficiente</a:t>
          </a:r>
          <a:r>
            <a:rPr lang="es-ES" sz="1400" kern="1200" dirty="0"/>
            <a:t>: repetir el tamizaje</a:t>
          </a:r>
        </a:p>
        <a:p>
          <a:pPr marL="114300" lvl="1" indent="-114300" algn="l" defTabSz="622300">
            <a:lnSpc>
              <a:spcPct val="90000"/>
            </a:lnSpc>
            <a:spcBef>
              <a:spcPct val="0"/>
            </a:spcBef>
            <a:spcAft>
              <a:spcPct val="15000"/>
            </a:spcAft>
            <a:buChar char="•"/>
          </a:pPr>
          <a:r>
            <a:rPr lang="es-ES" sz="1400" kern="1200"/>
            <a:t>Hospital: todas las semanas</a:t>
          </a:r>
          <a:endParaRPr lang="es-ES" sz="1400" kern="1200" dirty="0"/>
        </a:p>
        <a:p>
          <a:pPr marL="114300" lvl="1" indent="-114300" algn="l" defTabSz="622300">
            <a:lnSpc>
              <a:spcPct val="90000"/>
            </a:lnSpc>
            <a:spcBef>
              <a:spcPct val="0"/>
            </a:spcBef>
            <a:spcAft>
              <a:spcPct val="15000"/>
            </a:spcAft>
            <a:buChar char="•"/>
          </a:pPr>
          <a:r>
            <a:rPr lang="es-ES" sz="1400" kern="1200"/>
            <a:t>Residencias: todos los meses</a:t>
          </a:r>
          <a:endParaRPr lang="es-ES" sz="1400" kern="1200" dirty="0"/>
        </a:p>
        <a:p>
          <a:pPr marL="114300" lvl="1" indent="-114300" algn="l" defTabSz="622300">
            <a:lnSpc>
              <a:spcPct val="90000"/>
            </a:lnSpc>
            <a:spcBef>
              <a:spcPct val="0"/>
            </a:spcBef>
            <a:spcAft>
              <a:spcPct val="15000"/>
            </a:spcAft>
            <a:buChar char="•"/>
          </a:pPr>
          <a:r>
            <a:rPr lang="es-ES" sz="1400" kern="1200"/>
            <a:t>Comunidad: cada 2-3 meses</a:t>
          </a:r>
          <a:endParaRPr lang="es-ES" sz="1400" kern="1200" dirty="0"/>
        </a:p>
        <a:p>
          <a:pPr marL="114300" lvl="1" indent="-114300" algn="l" defTabSz="622300">
            <a:lnSpc>
              <a:spcPct val="90000"/>
            </a:lnSpc>
            <a:spcBef>
              <a:spcPct val="0"/>
            </a:spcBef>
            <a:spcAft>
              <a:spcPct val="15000"/>
            </a:spcAft>
            <a:buChar char="•"/>
          </a:pPr>
          <a:r>
            <a:rPr lang="es-ES" sz="1400" kern="1200"/>
            <a:t>Si el aporte es </a:t>
          </a:r>
          <a:r>
            <a:rPr lang="es-ES" sz="1400" b="1" i="1" kern="1200"/>
            <a:t>insuficiente</a:t>
          </a:r>
          <a:r>
            <a:rPr lang="es-ES" sz="1400" kern="1200"/>
            <a:t>: mejorar y aumentar el aporte nutricional total, controlar y realizar ajustes</a:t>
          </a:r>
          <a:endParaRPr lang="es-ES" sz="1400" kern="1200" dirty="0"/>
        </a:p>
      </dsp:txBody>
      <dsp:txXfrm rot="5400000">
        <a:off x="2973810" y="935182"/>
        <a:ext cx="2765346" cy="2805545"/>
      </dsp:txXfrm>
    </dsp:sp>
    <dsp:sp modelId="{78426B0A-D721-4E4F-822A-B954E8DA098E}">
      <dsp:nvSpPr>
        <dsp:cNvPr id="0" name=""/>
        <dsp:cNvSpPr/>
      </dsp:nvSpPr>
      <dsp:spPr>
        <a:xfrm rot="16200000">
          <a:off x="4991276" y="955281"/>
          <a:ext cx="4675909" cy="2765346"/>
        </a:xfrm>
        <a:prstGeom prst="flowChartManualOperation">
          <a:avLst/>
        </a:prstGeom>
        <a:noFill/>
        <a:ln w="38100">
          <a:solidFill>
            <a:schemeClr val="accent6"/>
          </a:solidFill>
        </a:ln>
        <a:effectLst/>
        <a:scene3d>
          <a:camera prst="orthographicFront"/>
          <a:lightRig rig="flat" dir="t"/>
        </a:scene3d>
        <a:sp3d prstMaterial="dkEdge">
          <a:bevelT w="8200" h="38100" prst="coolSlant"/>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3605" bIns="0" numCol="1" spcCol="1270" anchor="t" anchorCtr="0">
          <a:noAutofit/>
        </a:bodyPr>
        <a:lstStyle/>
        <a:p>
          <a:pPr marL="0" lvl="0" indent="0" algn="l" defTabSz="800100">
            <a:lnSpc>
              <a:spcPct val="90000"/>
            </a:lnSpc>
            <a:spcBef>
              <a:spcPct val="0"/>
            </a:spcBef>
            <a:spcAft>
              <a:spcPct val="35000"/>
            </a:spcAft>
            <a:buNone/>
          </a:pPr>
          <a:r>
            <a:rPr lang="es-ES" sz="1800" b="1" kern="1200" dirty="0">
              <a:solidFill>
                <a:schemeClr val="accent6">
                  <a:lumMod val="75000"/>
                </a:schemeClr>
              </a:solidFill>
            </a:rPr>
            <a:t>ALTO RIESGO</a:t>
          </a:r>
        </a:p>
        <a:p>
          <a:pPr marL="114300" lvl="1" indent="-114300" algn="l" defTabSz="622300">
            <a:lnSpc>
              <a:spcPct val="90000"/>
            </a:lnSpc>
            <a:spcBef>
              <a:spcPct val="0"/>
            </a:spcBef>
            <a:spcAft>
              <a:spcPct val="15000"/>
            </a:spcAft>
            <a:buChar char="•"/>
          </a:pPr>
          <a:r>
            <a:rPr lang="es-ES" sz="1400" kern="1200" dirty="0"/>
            <a:t>Derivar a un profesional en nutrición  o a un equipo de apoyo nutricional</a:t>
          </a:r>
        </a:p>
        <a:p>
          <a:pPr marL="114300" lvl="1" indent="-114300" algn="l" defTabSz="622300">
            <a:lnSpc>
              <a:spcPct val="90000"/>
            </a:lnSpc>
            <a:spcBef>
              <a:spcPct val="0"/>
            </a:spcBef>
            <a:spcAft>
              <a:spcPct val="15000"/>
            </a:spcAft>
            <a:buChar char="•"/>
          </a:pPr>
          <a:r>
            <a:rPr lang="es-ES" sz="1400" kern="1200" dirty="0"/>
            <a:t>Mejorar y aumentar el aporte nutricional total, controlar y revisar ajustes.</a:t>
          </a:r>
        </a:p>
        <a:p>
          <a:pPr marL="114300" lvl="1" indent="-114300" algn="l" defTabSz="622300">
            <a:lnSpc>
              <a:spcPct val="90000"/>
            </a:lnSpc>
            <a:spcBef>
              <a:spcPct val="0"/>
            </a:spcBef>
            <a:spcAft>
              <a:spcPct val="15000"/>
            </a:spcAft>
            <a:buChar char="•"/>
          </a:pPr>
          <a:r>
            <a:rPr lang="es-ES" sz="1400" kern="1200" dirty="0"/>
            <a:t>Repetir el tamizaje</a:t>
          </a:r>
        </a:p>
        <a:p>
          <a:pPr marL="114300" lvl="1" indent="-114300" algn="l" defTabSz="622300">
            <a:lnSpc>
              <a:spcPct val="90000"/>
            </a:lnSpc>
            <a:spcBef>
              <a:spcPct val="0"/>
            </a:spcBef>
            <a:spcAft>
              <a:spcPct val="15000"/>
            </a:spcAft>
            <a:buChar char="•"/>
          </a:pPr>
          <a:r>
            <a:rPr lang="es-ES" sz="1400" kern="1200"/>
            <a:t>Hospital: todas las semanas </a:t>
          </a:r>
          <a:endParaRPr lang="es-ES" sz="1400" kern="1200" dirty="0"/>
        </a:p>
        <a:p>
          <a:pPr marL="114300" lvl="1" indent="-114300" algn="l" defTabSz="622300">
            <a:lnSpc>
              <a:spcPct val="90000"/>
            </a:lnSpc>
            <a:spcBef>
              <a:spcPct val="0"/>
            </a:spcBef>
            <a:spcAft>
              <a:spcPct val="15000"/>
            </a:spcAft>
            <a:buChar char="•"/>
          </a:pPr>
          <a:r>
            <a:rPr lang="es-ES" sz="1400" kern="1200"/>
            <a:t>Residencias: todos los meses </a:t>
          </a:r>
          <a:endParaRPr lang="es-ES" sz="1400" kern="1200" dirty="0"/>
        </a:p>
        <a:p>
          <a:pPr marL="114300" lvl="1" indent="-114300" algn="l" defTabSz="622300">
            <a:lnSpc>
              <a:spcPct val="90000"/>
            </a:lnSpc>
            <a:spcBef>
              <a:spcPct val="0"/>
            </a:spcBef>
            <a:spcAft>
              <a:spcPct val="15000"/>
            </a:spcAft>
            <a:buChar char="•"/>
          </a:pPr>
          <a:r>
            <a:rPr lang="es-ES" sz="1400" kern="1200"/>
            <a:t>Comunidad: todos los meses</a:t>
          </a:r>
          <a:endParaRPr lang="es-ES" sz="1400" kern="1200" dirty="0"/>
        </a:p>
      </dsp:txBody>
      <dsp:txXfrm rot="5400000">
        <a:off x="5946557" y="935182"/>
        <a:ext cx="2765346" cy="2805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ABD5F-B5AA-FA40-8949-6DE970C02F47}">
      <dsp:nvSpPr>
        <dsp:cNvPr id="0" name=""/>
        <dsp:cNvSpPr/>
      </dsp:nvSpPr>
      <dsp:spPr>
        <a:xfrm>
          <a:off x="3174007" y="3160"/>
          <a:ext cx="1779984" cy="11569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lumMod val="50000"/>
            </a:schemeClr>
          </a:solidFill>
        </a:ln>
        <a:effectLst>
          <a:outerShdw blurRad="63500" sx="102000" sy="102000" algn="ctr" rotWithShape="0">
            <a:prstClr val="black">
              <a:alpha val="40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latin typeface="Arial" panose="020B0604020202020204" pitchFamily="34" charset="0"/>
              <a:cs typeface="Arial" panose="020B0604020202020204" pitchFamily="34" charset="0"/>
            </a:rPr>
            <a:t>Valoración Global Subjetiva</a:t>
          </a:r>
        </a:p>
      </dsp:txBody>
      <dsp:txXfrm>
        <a:off x="3230487" y="59640"/>
        <a:ext cx="1667024" cy="1044029"/>
      </dsp:txXfrm>
    </dsp:sp>
    <dsp:sp modelId="{7B39252B-AB01-C842-A47A-086B9F446869}">
      <dsp:nvSpPr>
        <dsp:cNvPr id="0" name=""/>
        <dsp:cNvSpPr/>
      </dsp:nvSpPr>
      <dsp:spPr>
        <a:xfrm>
          <a:off x="1753873" y="581655"/>
          <a:ext cx="4620252" cy="4620252"/>
        </a:xfrm>
        <a:custGeom>
          <a:avLst/>
          <a:gdLst/>
          <a:ahLst/>
          <a:cxnLst/>
          <a:rect l="0" t="0" r="0" b="0"/>
          <a:pathLst>
            <a:path>
              <a:moveTo>
                <a:pt x="3212328" y="183458"/>
              </a:moveTo>
              <a:arcTo wR="2310126" hR="2310126" stAng="17579295" swAng="1959991"/>
            </a:path>
          </a:pathLst>
        </a:custGeom>
        <a:noFill/>
        <a:ln w="38100" cap="flat" cmpd="sng" algn="ctr">
          <a:solidFill>
            <a:scrgbClr r="0" g="0" b="0"/>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1147591F-3A6E-A142-9C07-CD282DA67D34}">
      <dsp:nvSpPr>
        <dsp:cNvPr id="0" name=""/>
        <dsp:cNvSpPr/>
      </dsp:nvSpPr>
      <dsp:spPr>
        <a:xfrm>
          <a:off x="5371068" y="1599418"/>
          <a:ext cx="1779984" cy="11569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lumMod val="50000"/>
            </a:schemeClr>
          </a:solidFill>
        </a:ln>
        <a:effectLst>
          <a:outerShdw blurRad="63500" sx="102000" sy="102000" algn="ctr" rotWithShape="0">
            <a:prstClr val="black">
              <a:alpha val="40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latin typeface="Arial" panose="020B0604020202020204" pitchFamily="34" charset="0"/>
              <a:cs typeface="Arial" panose="020B0604020202020204" pitchFamily="34" charset="0"/>
            </a:rPr>
            <a:t>Valoración Nutricional Objetiva</a:t>
          </a:r>
        </a:p>
      </dsp:txBody>
      <dsp:txXfrm>
        <a:off x="5427548" y="1655898"/>
        <a:ext cx="1667024" cy="1044029"/>
      </dsp:txXfrm>
    </dsp:sp>
    <dsp:sp modelId="{61AB9A5F-47F7-DA43-AE55-1A961BAF6EB3}">
      <dsp:nvSpPr>
        <dsp:cNvPr id="0" name=""/>
        <dsp:cNvSpPr/>
      </dsp:nvSpPr>
      <dsp:spPr>
        <a:xfrm>
          <a:off x="1753873" y="581655"/>
          <a:ext cx="4620252" cy="4620252"/>
        </a:xfrm>
        <a:custGeom>
          <a:avLst/>
          <a:gdLst/>
          <a:ahLst/>
          <a:cxnLst/>
          <a:rect l="0" t="0" r="0" b="0"/>
          <a:pathLst>
            <a:path>
              <a:moveTo>
                <a:pt x="4617101" y="2189512"/>
              </a:moveTo>
              <a:arcTo wR="2310126" hR="2310126" stAng="21420430" swAng="2195114"/>
            </a:path>
          </a:pathLst>
        </a:custGeom>
        <a:noFill/>
        <a:ln w="38100" cap="flat" cmpd="sng" algn="ctr">
          <a:solidFill>
            <a:schemeClr val="tx2">
              <a:lumMod val="50000"/>
            </a:schemeClr>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ACA2963-1017-3A4C-9BDB-F9F018333325}">
      <dsp:nvSpPr>
        <dsp:cNvPr id="0" name=""/>
        <dsp:cNvSpPr/>
      </dsp:nvSpPr>
      <dsp:spPr>
        <a:xfrm>
          <a:off x="4531865" y="4182218"/>
          <a:ext cx="1779984" cy="11569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lumMod val="50000"/>
            </a:schemeClr>
          </a:solidFill>
        </a:ln>
        <a:effectLst>
          <a:outerShdw blurRad="63500" sx="102000" sy="102000" algn="ctr" rotWithShape="0">
            <a:prstClr val="black">
              <a:alpha val="40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latin typeface="Arial" panose="020B0604020202020204" pitchFamily="34" charset="0"/>
              <a:cs typeface="Arial" panose="020B0604020202020204" pitchFamily="34" charset="0"/>
            </a:rPr>
            <a:t>Cuestionarios diagnósticos</a:t>
          </a:r>
        </a:p>
      </dsp:txBody>
      <dsp:txXfrm>
        <a:off x="4588345" y="4238698"/>
        <a:ext cx="1667024" cy="1044029"/>
      </dsp:txXfrm>
    </dsp:sp>
    <dsp:sp modelId="{5ADF21AF-7DA1-724B-ACFC-4A10FCE6D567}">
      <dsp:nvSpPr>
        <dsp:cNvPr id="0" name=""/>
        <dsp:cNvSpPr/>
      </dsp:nvSpPr>
      <dsp:spPr>
        <a:xfrm>
          <a:off x="1753873" y="581655"/>
          <a:ext cx="4620252" cy="4620252"/>
        </a:xfrm>
        <a:custGeom>
          <a:avLst/>
          <a:gdLst/>
          <a:ahLst/>
          <a:cxnLst/>
          <a:rect l="0" t="0" r="0" b="0"/>
          <a:pathLst>
            <a:path>
              <a:moveTo>
                <a:pt x="2768824" y="4574254"/>
              </a:moveTo>
              <a:arcTo wR="2310126" hR="2310126" stAng="4712834" swAng="1374332"/>
            </a:path>
          </a:pathLst>
        </a:custGeom>
        <a:noFill/>
        <a:ln w="38100" cap="flat" cmpd="sng" algn="ctr">
          <a:solidFill>
            <a:schemeClr val="accent1">
              <a:lumMod val="50000"/>
            </a:schemeClr>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018BA4F-6054-1B48-A1FA-D6A2E7A229B5}">
      <dsp:nvSpPr>
        <dsp:cNvPr id="0" name=""/>
        <dsp:cNvSpPr/>
      </dsp:nvSpPr>
      <dsp:spPr>
        <a:xfrm>
          <a:off x="1816149" y="4182218"/>
          <a:ext cx="1779984" cy="11569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lumMod val="50000"/>
            </a:schemeClr>
          </a:solidFill>
        </a:ln>
        <a:effectLst>
          <a:outerShdw blurRad="63500" sx="102000" sy="102000" algn="ctr" rotWithShape="0">
            <a:prstClr val="black">
              <a:alpha val="40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latin typeface="Arial" panose="020B0604020202020204" pitchFamily="34" charset="0"/>
              <a:cs typeface="Arial" panose="020B0604020202020204" pitchFamily="34" charset="0"/>
            </a:rPr>
            <a:t>Algoritmos Diagnósticos</a:t>
          </a:r>
        </a:p>
      </dsp:txBody>
      <dsp:txXfrm>
        <a:off x="1872629" y="4238698"/>
        <a:ext cx="1667024" cy="1044029"/>
      </dsp:txXfrm>
    </dsp:sp>
    <dsp:sp modelId="{DFB1608B-786F-EA45-BBB9-5F77BF7301BD}">
      <dsp:nvSpPr>
        <dsp:cNvPr id="0" name=""/>
        <dsp:cNvSpPr/>
      </dsp:nvSpPr>
      <dsp:spPr>
        <a:xfrm>
          <a:off x="1753873" y="581655"/>
          <a:ext cx="4620252" cy="4620252"/>
        </a:xfrm>
        <a:custGeom>
          <a:avLst/>
          <a:gdLst/>
          <a:ahLst/>
          <a:cxnLst/>
          <a:rect l="0" t="0" r="0" b="0"/>
          <a:pathLst>
            <a:path>
              <a:moveTo>
                <a:pt x="385803" y="3588275"/>
              </a:moveTo>
              <a:arcTo wR="2310126" hR="2310126" stAng="8784456" swAng="2195114"/>
            </a:path>
          </a:pathLst>
        </a:custGeom>
        <a:noFill/>
        <a:ln w="38100" cap="flat" cmpd="sng" algn="ctr">
          <a:solidFill>
            <a:schemeClr val="tx2">
              <a:lumMod val="50000"/>
            </a:schemeClr>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4BCB5B6D-DD85-6A4F-8DD8-9E5DDD903550}">
      <dsp:nvSpPr>
        <dsp:cNvPr id="0" name=""/>
        <dsp:cNvSpPr/>
      </dsp:nvSpPr>
      <dsp:spPr>
        <a:xfrm>
          <a:off x="976947" y="1599418"/>
          <a:ext cx="1779984" cy="11569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lumMod val="50000"/>
            </a:schemeClr>
          </a:solidFill>
        </a:ln>
        <a:effectLst>
          <a:outerShdw blurRad="63500" sx="102000" sy="102000" algn="ctr" rotWithShape="0">
            <a:prstClr val="black">
              <a:alpha val="40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latin typeface="Arial" panose="020B0604020202020204" pitchFamily="34" charset="0"/>
              <a:cs typeface="Arial" panose="020B0604020202020204" pitchFamily="34" charset="0"/>
            </a:rPr>
            <a:t>Herramientas Condiciones Especiales</a:t>
          </a:r>
        </a:p>
      </dsp:txBody>
      <dsp:txXfrm>
        <a:off x="1033427" y="1655898"/>
        <a:ext cx="1667024" cy="1044029"/>
      </dsp:txXfrm>
    </dsp:sp>
    <dsp:sp modelId="{AC2F6BC6-D706-7740-AB81-00985072FCE9}">
      <dsp:nvSpPr>
        <dsp:cNvPr id="0" name=""/>
        <dsp:cNvSpPr/>
      </dsp:nvSpPr>
      <dsp:spPr>
        <a:xfrm>
          <a:off x="1753873" y="581655"/>
          <a:ext cx="4620252" cy="4620252"/>
        </a:xfrm>
        <a:custGeom>
          <a:avLst/>
          <a:gdLst/>
          <a:ahLst/>
          <a:cxnLst/>
          <a:rect l="0" t="0" r="0" b="0"/>
          <a:pathLst>
            <a:path>
              <a:moveTo>
                <a:pt x="402763" y="1006803"/>
              </a:moveTo>
              <a:arcTo wR="2310126" hR="2310126" stAng="12860714" swAng="1959991"/>
            </a:path>
          </a:pathLst>
        </a:custGeom>
        <a:noFill/>
        <a:ln w="38100" cap="flat" cmpd="sng" algn="ctr">
          <a:solidFill>
            <a:scrgbClr r="0" g="0" b="0"/>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37407-995E-9446-A74E-89BC8FA8C401}">
      <dsp:nvSpPr>
        <dsp:cNvPr id="0" name=""/>
        <dsp:cNvSpPr/>
      </dsp:nvSpPr>
      <dsp:spPr>
        <a:xfrm>
          <a:off x="4813758" y="3447811"/>
          <a:ext cx="2504733" cy="162249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s-ES" sz="1500" b="1" kern="1200" dirty="0">
              <a:solidFill>
                <a:srgbClr val="000000"/>
              </a:solidFill>
              <a:latin typeface="Arial" panose="020B0604020202020204" pitchFamily="34" charset="0"/>
              <a:cs typeface="Arial" panose="020B0604020202020204" pitchFamily="34" charset="0"/>
            </a:rPr>
            <a:t>Consumo de alimentos</a:t>
          </a:r>
        </a:p>
        <a:p>
          <a:pPr marL="114300" lvl="1" indent="-114300" algn="l" defTabSz="666750">
            <a:lnSpc>
              <a:spcPct val="90000"/>
            </a:lnSpc>
            <a:spcBef>
              <a:spcPct val="0"/>
            </a:spcBef>
            <a:spcAft>
              <a:spcPct val="15000"/>
            </a:spcAft>
            <a:buChar char="•"/>
          </a:pPr>
          <a:r>
            <a:rPr lang="es-ES" sz="1500" b="1" kern="1200" dirty="0">
              <a:solidFill>
                <a:srgbClr val="000000"/>
              </a:solidFill>
              <a:latin typeface="Arial" panose="020B0604020202020204" pitchFamily="34" charset="0"/>
              <a:cs typeface="Arial" panose="020B0604020202020204" pitchFamily="34" charset="0"/>
            </a:rPr>
            <a:t>Cubrimiento de requerimientos</a:t>
          </a:r>
        </a:p>
      </dsp:txBody>
      <dsp:txXfrm>
        <a:off x="5600819" y="3889077"/>
        <a:ext cx="1682031" cy="1145592"/>
      </dsp:txXfrm>
    </dsp:sp>
    <dsp:sp modelId="{38DEAA21-4580-1548-82A2-A7B7D841CA9B}">
      <dsp:nvSpPr>
        <dsp:cNvPr id="0" name=""/>
        <dsp:cNvSpPr/>
      </dsp:nvSpPr>
      <dsp:spPr>
        <a:xfrm>
          <a:off x="458154" y="3447811"/>
          <a:ext cx="2504733" cy="162249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endParaRPr lang="es-ES" sz="1500" b="1" kern="1200" dirty="0">
            <a:solidFill>
              <a:srgbClr val="000000"/>
            </a:solidFill>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s-ES" sz="1500" b="1" kern="1200" dirty="0">
              <a:solidFill>
                <a:srgbClr val="000000"/>
              </a:solidFill>
              <a:latin typeface="Arial" panose="020B0604020202020204" pitchFamily="34" charset="0"/>
              <a:cs typeface="Arial" panose="020B0604020202020204" pitchFamily="34" charset="0"/>
            </a:rPr>
            <a:t>Carencias  nutricionales específicas</a:t>
          </a:r>
        </a:p>
      </dsp:txBody>
      <dsp:txXfrm>
        <a:off x="493795" y="3889077"/>
        <a:ext cx="1682031" cy="1145592"/>
      </dsp:txXfrm>
    </dsp:sp>
    <dsp:sp modelId="{20D2723C-3BB4-6748-ACFC-CB3B16015DE0}">
      <dsp:nvSpPr>
        <dsp:cNvPr id="0" name=""/>
        <dsp:cNvSpPr/>
      </dsp:nvSpPr>
      <dsp:spPr>
        <a:xfrm>
          <a:off x="4939270" y="17928"/>
          <a:ext cx="2504733" cy="162249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s-ES" sz="1600" b="1" kern="1200" dirty="0">
              <a:solidFill>
                <a:srgbClr val="000000"/>
              </a:solidFill>
              <a:latin typeface="Arial" panose="020B0604020202020204" pitchFamily="34" charset="0"/>
              <a:cs typeface="Arial" panose="020B0604020202020204" pitchFamily="34" charset="0"/>
            </a:rPr>
            <a:t>Alteraciones metabólicas</a:t>
          </a:r>
        </a:p>
        <a:p>
          <a:pPr marL="171450" lvl="1" indent="-171450" algn="l" defTabSz="711200">
            <a:lnSpc>
              <a:spcPct val="90000"/>
            </a:lnSpc>
            <a:spcBef>
              <a:spcPct val="0"/>
            </a:spcBef>
            <a:spcAft>
              <a:spcPct val="15000"/>
            </a:spcAft>
            <a:buChar char="•"/>
          </a:pPr>
          <a:r>
            <a:rPr lang="es-ES" sz="1600" b="1" kern="1200" dirty="0">
              <a:solidFill>
                <a:srgbClr val="000000"/>
              </a:solidFill>
              <a:latin typeface="Arial" panose="020B0604020202020204" pitchFamily="34" charset="0"/>
              <a:cs typeface="Arial" panose="020B0604020202020204" pitchFamily="34" charset="0"/>
            </a:rPr>
            <a:t>Proteínas séricas</a:t>
          </a:r>
        </a:p>
        <a:p>
          <a:pPr marL="171450" lvl="1" indent="-171450" algn="l" defTabSz="711200">
            <a:lnSpc>
              <a:spcPct val="90000"/>
            </a:lnSpc>
            <a:spcBef>
              <a:spcPct val="0"/>
            </a:spcBef>
            <a:spcAft>
              <a:spcPct val="15000"/>
            </a:spcAft>
            <a:buChar char="•"/>
          </a:pPr>
          <a:r>
            <a:rPr lang="es-ES" sz="1600" b="1" kern="1200" dirty="0">
              <a:solidFill>
                <a:srgbClr val="000000"/>
              </a:solidFill>
              <a:latin typeface="Arial" panose="020B0604020202020204" pitchFamily="34" charset="0"/>
              <a:cs typeface="Arial" panose="020B0604020202020204" pitchFamily="34" charset="0"/>
            </a:rPr>
            <a:t>Vitaminas y minerales</a:t>
          </a:r>
        </a:p>
      </dsp:txBody>
      <dsp:txXfrm>
        <a:off x="5726331" y="53569"/>
        <a:ext cx="1682031" cy="1145592"/>
      </dsp:txXfrm>
    </dsp:sp>
    <dsp:sp modelId="{62E6C131-CAE7-694A-BF0E-5A76D7A587FD}">
      <dsp:nvSpPr>
        <dsp:cNvPr id="0" name=""/>
        <dsp:cNvSpPr/>
      </dsp:nvSpPr>
      <dsp:spPr>
        <a:xfrm>
          <a:off x="458154" y="0"/>
          <a:ext cx="2504733" cy="162249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prst="coolSlant"/>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s-ES" sz="1600" b="1" kern="1200" dirty="0">
              <a:solidFill>
                <a:srgbClr val="000000"/>
              </a:solidFill>
              <a:latin typeface="Arial" panose="020B0604020202020204" pitchFamily="34" charset="0"/>
              <a:cs typeface="Arial" panose="020B0604020202020204" pitchFamily="34" charset="0"/>
            </a:rPr>
            <a:t>Peso</a:t>
          </a:r>
        </a:p>
        <a:p>
          <a:pPr marL="171450" lvl="1" indent="-171450" algn="l" defTabSz="711200">
            <a:lnSpc>
              <a:spcPct val="90000"/>
            </a:lnSpc>
            <a:spcBef>
              <a:spcPct val="0"/>
            </a:spcBef>
            <a:spcAft>
              <a:spcPct val="15000"/>
            </a:spcAft>
            <a:buChar char="•"/>
          </a:pPr>
          <a:r>
            <a:rPr lang="es-ES" sz="1600" b="1" kern="1200" dirty="0">
              <a:solidFill>
                <a:srgbClr val="000000"/>
              </a:solidFill>
              <a:latin typeface="Arial" panose="020B0604020202020204" pitchFamily="34" charset="0"/>
              <a:cs typeface="Arial" panose="020B0604020202020204" pitchFamily="34" charset="0"/>
            </a:rPr>
            <a:t>Cambio peso</a:t>
          </a:r>
        </a:p>
        <a:p>
          <a:pPr marL="171450" lvl="1" indent="-171450" algn="l" defTabSz="711200">
            <a:lnSpc>
              <a:spcPct val="90000"/>
            </a:lnSpc>
            <a:spcBef>
              <a:spcPct val="0"/>
            </a:spcBef>
            <a:spcAft>
              <a:spcPct val="15000"/>
            </a:spcAft>
            <a:buChar char="•"/>
          </a:pPr>
          <a:r>
            <a:rPr lang="es-ES" sz="1600" b="1" kern="1200" dirty="0">
              <a:solidFill>
                <a:srgbClr val="000000"/>
              </a:solidFill>
              <a:latin typeface="Arial" panose="020B0604020202020204" pitchFamily="34" charset="0"/>
              <a:cs typeface="Arial" panose="020B0604020202020204" pitchFamily="34" charset="0"/>
            </a:rPr>
            <a:t>Composición corporal</a:t>
          </a:r>
        </a:p>
      </dsp:txBody>
      <dsp:txXfrm>
        <a:off x="493795" y="35641"/>
        <a:ext cx="1682031" cy="1145592"/>
      </dsp:txXfrm>
    </dsp:sp>
    <dsp:sp modelId="{745FEEF3-1050-E441-82D3-C3348C1CA7FF}">
      <dsp:nvSpPr>
        <dsp:cNvPr id="0" name=""/>
        <dsp:cNvSpPr/>
      </dsp:nvSpPr>
      <dsp:spPr>
        <a:xfrm>
          <a:off x="1507708" y="289007"/>
          <a:ext cx="2195444" cy="2195444"/>
        </a:xfrm>
        <a:prstGeom prst="pieWedge">
          <a:avLst/>
        </a:prstGeom>
        <a:solidFill>
          <a:schemeClr val="accent1">
            <a:lumMod val="40000"/>
            <a:lumOff val="60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8272" tIns="398272" rIns="398272" bIns="398272" numCol="1" spcCol="1270" anchor="ctr" anchorCtr="0">
          <a:noAutofit/>
        </a:bodyPr>
        <a:lstStyle/>
        <a:p>
          <a:pPr marL="0" lvl="0" indent="0" algn="ctr" defTabSz="2489200">
            <a:lnSpc>
              <a:spcPct val="90000"/>
            </a:lnSpc>
            <a:spcBef>
              <a:spcPct val="0"/>
            </a:spcBef>
            <a:spcAft>
              <a:spcPct val="35000"/>
            </a:spcAft>
            <a:buNone/>
          </a:pPr>
          <a:r>
            <a:rPr lang="es-ES" sz="5600" b="1" kern="1200" dirty="0">
              <a:solidFill>
                <a:srgbClr val="000000"/>
              </a:solidFill>
              <a:latin typeface="Arial" panose="020B0604020202020204" pitchFamily="34" charset="0"/>
              <a:cs typeface="Arial" panose="020B0604020202020204" pitchFamily="34" charset="0"/>
            </a:rPr>
            <a:t>A</a:t>
          </a:r>
        </a:p>
      </dsp:txBody>
      <dsp:txXfrm>
        <a:off x="2150739" y="932038"/>
        <a:ext cx="1552413" cy="1552413"/>
      </dsp:txXfrm>
    </dsp:sp>
    <dsp:sp modelId="{12EDEE22-A5FC-6445-8D36-1871A932C676}">
      <dsp:nvSpPr>
        <dsp:cNvPr id="0" name=""/>
        <dsp:cNvSpPr/>
      </dsp:nvSpPr>
      <dsp:spPr>
        <a:xfrm rot="5400000">
          <a:off x="3804559" y="289007"/>
          <a:ext cx="2195444" cy="2195444"/>
        </a:xfrm>
        <a:prstGeom prst="pieWedge">
          <a:avLst/>
        </a:prstGeom>
        <a:solidFill>
          <a:schemeClr val="accent2">
            <a:lumMod val="40000"/>
            <a:lumOff val="60000"/>
            <a:alpha val="7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8272" tIns="398272" rIns="398272" bIns="398272" numCol="1" spcCol="1270" anchor="ctr" anchorCtr="0">
          <a:noAutofit/>
        </a:bodyPr>
        <a:lstStyle/>
        <a:p>
          <a:pPr marL="0" lvl="0" indent="0" algn="ctr" defTabSz="2489200">
            <a:lnSpc>
              <a:spcPct val="90000"/>
            </a:lnSpc>
            <a:spcBef>
              <a:spcPct val="0"/>
            </a:spcBef>
            <a:spcAft>
              <a:spcPct val="35000"/>
            </a:spcAft>
            <a:buNone/>
          </a:pPr>
          <a:r>
            <a:rPr lang="es-ES" sz="5600" b="1" kern="1200" dirty="0">
              <a:solidFill>
                <a:srgbClr val="000000"/>
              </a:solidFill>
              <a:latin typeface="Arial" panose="020B0604020202020204" pitchFamily="34" charset="0"/>
              <a:cs typeface="Arial" panose="020B0604020202020204" pitchFamily="34" charset="0"/>
            </a:rPr>
            <a:t>B</a:t>
          </a:r>
        </a:p>
      </dsp:txBody>
      <dsp:txXfrm rot="-5400000">
        <a:off x="3804559" y="932038"/>
        <a:ext cx="1552413" cy="1552413"/>
      </dsp:txXfrm>
    </dsp:sp>
    <dsp:sp modelId="{149396B0-F141-8C40-A99D-3DB95FB2B1E2}">
      <dsp:nvSpPr>
        <dsp:cNvPr id="0" name=""/>
        <dsp:cNvSpPr/>
      </dsp:nvSpPr>
      <dsp:spPr>
        <a:xfrm rot="10800000">
          <a:off x="3804559" y="2585858"/>
          <a:ext cx="2195444" cy="2195444"/>
        </a:xfrm>
        <a:prstGeom prst="pieWedge">
          <a:avLst/>
        </a:prstGeom>
        <a:solidFill>
          <a:schemeClr val="accent4">
            <a:lumMod val="40000"/>
            <a:lumOff val="60000"/>
            <a:alpha val="6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8272" tIns="398272" rIns="398272" bIns="398272" numCol="1" spcCol="1270" anchor="ctr" anchorCtr="0">
          <a:noAutofit/>
        </a:bodyPr>
        <a:lstStyle/>
        <a:p>
          <a:pPr marL="0" lvl="0" indent="0" algn="ctr" defTabSz="2489200">
            <a:lnSpc>
              <a:spcPct val="90000"/>
            </a:lnSpc>
            <a:spcBef>
              <a:spcPct val="0"/>
            </a:spcBef>
            <a:spcAft>
              <a:spcPct val="35000"/>
            </a:spcAft>
            <a:buNone/>
          </a:pPr>
          <a:r>
            <a:rPr lang="es-ES" sz="5600" b="1" kern="1200" dirty="0">
              <a:solidFill>
                <a:srgbClr val="000000"/>
              </a:solidFill>
              <a:latin typeface="Arial" panose="020B0604020202020204" pitchFamily="34" charset="0"/>
              <a:cs typeface="Arial" panose="020B0604020202020204" pitchFamily="34" charset="0"/>
            </a:rPr>
            <a:t>D</a:t>
          </a:r>
        </a:p>
      </dsp:txBody>
      <dsp:txXfrm rot="10800000">
        <a:off x="3804559" y="2585858"/>
        <a:ext cx="1552413" cy="1552413"/>
      </dsp:txXfrm>
    </dsp:sp>
    <dsp:sp modelId="{7BC8BDC2-F157-CD49-B561-AF66A3C46649}">
      <dsp:nvSpPr>
        <dsp:cNvPr id="0" name=""/>
        <dsp:cNvSpPr/>
      </dsp:nvSpPr>
      <dsp:spPr>
        <a:xfrm rot="16200000">
          <a:off x="1507708" y="2585858"/>
          <a:ext cx="2195444" cy="2195444"/>
        </a:xfrm>
        <a:prstGeom prst="pieWedge">
          <a:avLst/>
        </a:prstGeom>
        <a:solidFill>
          <a:schemeClr val="accent6">
            <a:lumMod val="40000"/>
            <a:lumOff val="60000"/>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8272" tIns="398272" rIns="398272" bIns="398272" numCol="1" spcCol="1270" anchor="ctr" anchorCtr="0">
          <a:noAutofit/>
        </a:bodyPr>
        <a:lstStyle/>
        <a:p>
          <a:pPr marL="0" lvl="0" indent="0" algn="ctr" defTabSz="2489200">
            <a:lnSpc>
              <a:spcPct val="90000"/>
            </a:lnSpc>
            <a:spcBef>
              <a:spcPct val="0"/>
            </a:spcBef>
            <a:spcAft>
              <a:spcPct val="35000"/>
            </a:spcAft>
            <a:buNone/>
          </a:pPr>
          <a:r>
            <a:rPr lang="es-ES" sz="5600" b="1" kern="1200" dirty="0">
              <a:solidFill>
                <a:srgbClr val="000000"/>
              </a:solidFill>
              <a:latin typeface="Arial" panose="020B0604020202020204" pitchFamily="34" charset="0"/>
              <a:cs typeface="Arial" panose="020B0604020202020204" pitchFamily="34" charset="0"/>
            </a:rPr>
            <a:t>E</a:t>
          </a:r>
        </a:p>
      </dsp:txBody>
      <dsp:txXfrm rot="5400000">
        <a:off x="2150739" y="2585858"/>
        <a:ext cx="1552413" cy="1552413"/>
      </dsp:txXfrm>
    </dsp:sp>
    <dsp:sp modelId="{7E4FCA09-D07A-6F42-8DBC-2B0776DB0FE4}">
      <dsp:nvSpPr>
        <dsp:cNvPr id="0" name=""/>
        <dsp:cNvSpPr/>
      </dsp:nvSpPr>
      <dsp:spPr>
        <a:xfrm>
          <a:off x="3374850" y="2078827"/>
          <a:ext cx="758011" cy="659140"/>
        </a:xfrm>
        <a:prstGeom prst="circularArrow">
          <a:avLst/>
        </a:prstGeom>
        <a:solidFill>
          <a:schemeClr val="accent5">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003B8B8-8558-E045-84E8-37A240BAE56E}">
      <dsp:nvSpPr>
        <dsp:cNvPr id="0" name=""/>
        <dsp:cNvSpPr/>
      </dsp:nvSpPr>
      <dsp:spPr>
        <a:xfrm rot="10800000">
          <a:off x="3374850" y="2332343"/>
          <a:ext cx="758011" cy="659140"/>
        </a:xfrm>
        <a:prstGeom prst="circularArrow">
          <a:avLst/>
        </a:prstGeom>
        <a:solidFill>
          <a:schemeClr val="accent5">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1EDBC-B0F5-8749-B74E-0ABE8054192B}" type="datetimeFigureOut">
              <a:rPr lang="es-CO" smtClean="0"/>
              <a:t>19/10/20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F793-21E3-2B46-B85D-022774642A3D}" type="slidenum">
              <a:rPr lang="es-CO" smtClean="0"/>
              <a:t>‹Nº›</a:t>
            </a:fld>
            <a:endParaRPr lang="es-CO"/>
          </a:p>
        </p:txBody>
      </p:sp>
    </p:spTree>
    <p:extLst>
      <p:ext uri="{BB962C8B-B14F-4D97-AF65-F5344CB8AC3E}">
        <p14:creationId xmlns:p14="http://schemas.microsoft.com/office/powerpoint/2010/main" val="611186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mejor estrategia para dar inicio al proceso de cuidado nutricional es identificar los pacientes con mayor riesgo a deteriorar su estado nutricional. El objetivo del tamizaje o tamización es precisamente facilitar esta tarea. </a:t>
            </a:r>
          </a:p>
          <a:p>
            <a:r>
              <a:rPr lang="es-CO" dirty="0"/>
              <a:t>Cuando se tiene un colectivo de pacientes en condiciones fisiopatológicas similares, es fácil identificar los individuos desnutridios pero no los que se encuentran a riesgo, por eso el uso de herramientas validadas es de gran ayuda.</a:t>
            </a:r>
          </a:p>
          <a:p>
            <a:endParaRPr lang="es-CO" dirty="0"/>
          </a:p>
        </p:txBody>
      </p:sp>
      <p:sp>
        <p:nvSpPr>
          <p:cNvPr id="4" name="Marcador de número de diapositiva 3"/>
          <p:cNvSpPr>
            <a:spLocks noGrp="1"/>
          </p:cNvSpPr>
          <p:nvPr>
            <p:ph type="sldNum" sz="quarter" idx="5"/>
          </p:nvPr>
        </p:nvSpPr>
        <p:spPr/>
        <p:txBody>
          <a:bodyPr/>
          <a:lstStyle/>
          <a:p>
            <a:fld id="{D2AF800A-B0B7-0B4A-8F66-FBDC0BAB7DF0}" type="slidenum">
              <a:rPr lang="es-CO" smtClean="0"/>
              <a:t>3</a:t>
            </a:fld>
            <a:endParaRPr lang="es-CO"/>
          </a:p>
        </p:txBody>
      </p:sp>
    </p:spTree>
    <p:extLst>
      <p:ext uri="{BB962C8B-B14F-4D97-AF65-F5344CB8AC3E}">
        <p14:creationId xmlns:p14="http://schemas.microsoft.com/office/powerpoint/2010/main" val="357816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a:t>
            </a:r>
            <a:r>
              <a:rPr lang="es-ES" baseline="0" dirty="0"/>
              <a:t> NRS 2002 es la herramienta recomendada por ESPEN (2003) y por la Asociación Colombiana de Nutrición Clínica ACNC (2012). Consta de dos pasos de tamizaje, el inicial que incluye IMC, pérdida de peso, cambios en la ingesta y efecto de la enfermedad.</a:t>
            </a:r>
          </a:p>
          <a:p>
            <a:r>
              <a:rPr lang="es-ES" dirty="0"/>
              <a:t>Enfatizar en que a pesar que un paciente no tenga</a:t>
            </a:r>
            <a:r>
              <a:rPr lang="es-ES" baseline="0" dirty="0"/>
              <a:t> riesgo nutricional, el paciente debe ser </a:t>
            </a:r>
            <a:r>
              <a:rPr lang="es-ES" baseline="0" dirty="0" err="1"/>
              <a:t>reevaulado</a:t>
            </a:r>
            <a:r>
              <a:rPr lang="es-ES" baseline="0" dirty="0"/>
              <a:t> en una semana, pues las condiciones nutricionales pueden cambiar.</a:t>
            </a:r>
            <a:endParaRPr lang="es-CO" dirty="0"/>
          </a:p>
        </p:txBody>
      </p:sp>
      <p:sp>
        <p:nvSpPr>
          <p:cNvPr id="4" name="Slide Number Placeholder 3"/>
          <p:cNvSpPr>
            <a:spLocks noGrp="1"/>
          </p:cNvSpPr>
          <p:nvPr>
            <p:ph type="sldNum" sz="quarter" idx="10"/>
          </p:nvPr>
        </p:nvSpPr>
        <p:spPr/>
        <p:txBody>
          <a:bodyPr/>
          <a:lstStyle/>
          <a:p>
            <a:fld id="{392EA936-A69D-45DA-B165-A313973B0EDE}" type="slidenum">
              <a:rPr lang="es-ES" smtClean="0"/>
              <a:t>12</a:t>
            </a:fld>
            <a:endParaRPr lang="es-ES"/>
          </a:p>
        </p:txBody>
      </p:sp>
    </p:spTree>
    <p:extLst>
      <p:ext uri="{BB962C8B-B14F-4D97-AF65-F5344CB8AC3E}">
        <p14:creationId xmlns:p14="http://schemas.microsoft.com/office/powerpoint/2010/main" val="281641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Una vez se aplica la herramienta, de acuerdo al puntaje obtenido</a:t>
            </a:r>
            <a:r>
              <a:rPr lang="es-ES" baseline="0" dirty="0"/>
              <a:t> se propone un plan de intervención.</a:t>
            </a:r>
          </a:p>
          <a:p>
            <a:r>
              <a:rPr lang="es-ES" baseline="0" dirty="0"/>
              <a:t>Importante recalcar que se insiste en recomendación de repetir el tamizaje semanalmente y la necesidad del soporte nutricional pre quirúrgico en pacientes sin riesgo que van a ser sometidos a cirugía mayor. </a:t>
            </a:r>
            <a:endParaRPr lang="es-ES" dirty="0"/>
          </a:p>
          <a:p>
            <a:endParaRPr lang="es-CO" dirty="0"/>
          </a:p>
        </p:txBody>
      </p:sp>
      <p:sp>
        <p:nvSpPr>
          <p:cNvPr id="4" name="Slide Number Placeholder 3"/>
          <p:cNvSpPr>
            <a:spLocks noGrp="1"/>
          </p:cNvSpPr>
          <p:nvPr>
            <p:ph type="sldNum" sz="quarter" idx="10"/>
          </p:nvPr>
        </p:nvSpPr>
        <p:spPr/>
        <p:txBody>
          <a:bodyPr/>
          <a:lstStyle/>
          <a:p>
            <a:fld id="{392EA936-A69D-45DA-B165-A313973B0EDE}" type="slidenum">
              <a:rPr lang="es-ES" smtClean="0"/>
              <a:t>14</a:t>
            </a:fld>
            <a:endParaRPr lang="es-ES"/>
          </a:p>
        </p:txBody>
      </p:sp>
    </p:spTree>
    <p:extLst>
      <p:ext uri="{BB962C8B-B14F-4D97-AF65-F5344CB8AC3E}">
        <p14:creationId xmlns:p14="http://schemas.microsoft.com/office/powerpoint/2010/main" val="2408541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herramientas para poblaciones específicas incluyen la evaluación de factores de riesgo propios de la patología o del grupo poblacional.</a:t>
            </a:r>
          </a:p>
          <a:p>
            <a:endParaRPr lang="es-CO" dirty="0"/>
          </a:p>
        </p:txBody>
      </p:sp>
      <p:sp>
        <p:nvSpPr>
          <p:cNvPr id="4" name="Marcador de número de diapositiva 3"/>
          <p:cNvSpPr>
            <a:spLocks noGrp="1"/>
          </p:cNvSpPr>
          <p:nvPr>
            <p:ph type="sldNum" sz="quarter" idx="5"/>
          </p:nvPr>
        </p:nvSpPr>
        <p:spPr/>
        <p:txBody>
          <a:bodyPr/>
          <a:lstStyle/>
          <a:p>
            <a:fld id="{D2AF800A-B0B7-0B4A-8F66-FBDC0BAB7DF0}" type="slidenum">
              <a:rPr lang="es-CO" smtClean="0"/>
              <a:t>15</a:t>
            </a:fld>
            <a:endParaRPr lang="es-CO"/>
          </a:p>
        </p:txBody>
      </p:sp>
    </p:spTree>
    <p:extLst>
      <p:ext uri="{BB962C8B-B14F-4D97-AF65-F5344CB8AC3E}">
        <p14:creationId xmlns:p14="http://schemas.microsoft.com/office/powerpoint/2010/main" val="372579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Mini </a:t>
            </a:r>
            <a:r>
              <a:rPr lang="es-CO" dirty="0" err="1"/>
              <a:t>Nutritional</a:t>
            </a:r>
            <a:r>
              <a:rPr lang="es-CO" dirty="0"/>
              <a:t> </a:t>
            </a:r>
            <a:r>
              <a:rPr lang="es-CO" dirty="0" err="1"/>
              <a:t>Assessment</a:t>
            </a:r>
            <a:r>
              <a:rPr lang="es-CO" dirty="0"/>
              <a:t> o MNA es una herramienta diseñada para detectar riesgo en ancianos. Se recomienda explicar rápidamente la herramienta.</a:t>
            </a:r>
          </a:p>
          <a:p>
            <a:r>
              <a:rPr lang="es-CO" dirty="0"/>
              <a:t>En el circulo rojo se resaltan los puntos en común con las demas herramientas (baja ingesta y pérdida de peso).</a:t>
            </a:r>
          </a:p>
          <a:p>
            <a:r>
              <a:rPr lang="es-CO" dirty="0"/>
              <a:t>En los recuadros los aspectos que se consideran de alto riesgo nutricional para los viejos: La movilidad está directamente relacionada con la funcionalidad y ésta con la masa muscular.</a:t>
            </a:r>
          </a:p>
          <a:p>
            <a:r>
              <a:rPr lang="es-CO" dirty="0"/>
              <a:t>La presencia de problemas neurosicológicos como demencia o depresión se asocia con deterioro del estado nutricional en viejos.</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16</a:t>
            </a:fld>
            <a:endParaRPr lang="es-CO"/>
          </a:p>
        </p:txBody>
      </p:sp>
    </p:spTree>
    <p:extLst>
      <p:ext uri="{BB962C8B-B14F-4D97-AF65-F5344CB8AC3E}">
        <p14:creationId xmlns:p14="http://schemas.microsoft.com/office/powerpoint/2010/main" val="2002337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La diapositiva muestra el protocolo de actuación propuesto por los autores de la herramienta. Se debe recalcar al auditorio que el juicio clínico es el que define la conducta a seguir.</a:t>
            </a:r>
          </a:p>
        </p:txBody>
      </p:sp>
      <p:sp>
        <p:nvSpPr>
          <p:cNvPr id="4" name="Slide Number Placeholder 3"/>
          <p:cNvSpPr>
            <a:spLocks noGrp="1"/>
          </p:cNvSpPr>
          <p:nvPr>
            <p:ph type="sldNum" sz="quarter" idx="10"/>
          </p:nvPr>
        </p:nvSpPr>
        <p:spPr/>
        <p:txBody>
          <a:bodyPr/>
          <a:lstStyle/>
          <a:p>
            <a:fld id="{392EA936-A69D-45DA-B165-A313973B0EDE}" type="slidenum">
              <a:rPr lang="es-ES" smtClean="0"/>
              <a:t>17</a:t>
            </a:fld>
            <a:endParaRPr lang="es-ES"/>
          </a:p>
        </p:txBody>
      </p:sp>
    </p:spTree>
    <p:extLst>
      <p:ext uri="{BB962C8B-B14F-4D97-AF65-F5344CB8AC3E}">
        <p14:creationId xmlns:p14="http://schemas.microsoft.com/office/powerpoint/2010/main" val="3353295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Esta herramienta no tiene en cuenta la pérdida de peso o cambios en la ingesta, sin embargo incluye los factores que pueden modificar el pronóstico y evolución de un paciente críticamente enfermo y que afectan directa o indirectamente el estado nutricional.</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18</a:t>
            </a:fld>
            <a:endParaRPr lang="es-CO"/>
          </a:p>
        </p:txBody>
      </p:sp>
    </p:spTree>
    <p:extLst>
      <p:ext uri="{BB962C8B-B14F-4D97-AF65-F5344CB8AC3E}">
        <p14:creationId xmlns:p14="http://schemas.microsoft.com/office/powerpoint/2010/main" val="169608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herramienta para paciente oncológico consta de tres partes. La primera de ella es  el tamizaje de Ferguson o MST, luego se tiene en cuenta la localización del tumor y por último el tipo de tratamiento.</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20</a:t>
            </a:fld>
            <a:endParaRPr lang="es-CO"/>
          </a:p>
        </p:txBody>
      </p:sp>
    </p:spTree>
    <p:extLst>
      <p:ext uri="{BB962C8B-B14F-4D97-AF65-F5344CB8AC3E}">
        <p14:creationId xmlns:p14="http://schemas.microsoft.com/office/powerpoint/2010/main" val="3664481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herramienta para paciente oncológico consta de tres partes. La primera de ella es  el tamizaje de Ferguson o MST, luego se tiene en cuenta la localización del tumor y por último el tipo de tratamiento.</a:t>
            </a:r>
          </a:p>
          <a:p>
            <a:endParaRPr lang="es-CO" dirty="0"/>
          </a:p>
          <a:p>
            <a:r>
              <a:rPr lang="es-CO" dirty="0"/>
              <a:t>Recalcar que a pesar que la localización tumoral identifique al paciente como de bajo riesgo, se debe repetir el tamizaje a la semana.</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21</a:t>
            </a:fld>
            <a:endParaRPr lang="es-CO"/>
          </a:p>
        </p:txBody>
      </p:sp>
    </p:spTree>
    <p:extLst>
      <p:ext uri="{BB962C8B-B14F-4D97-AF65-F5344CB8AC3E}">
        <p14:creationId xmlns:p14="http://schemas.microsoft.com/office/powerpoint/2010/main" val="3715563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herramienta para paciente oncológico consta de tres partes. La primera de ella es  el tamizaje de Ferguson o MST, luego se tiene en cuenta la localización del tumor y por último el tipo de tratamiento.</a:t>
            </a:r>
          </a:p>
          <a:p>
            <a:endParaRPr lang="es-CO" dirty="0"/>
          </a:p>
          <a:p>
            <a:r>
              <a:rPr lang="es-CO" dirty="0"/>
              <a:t>La herramienta propone que los pacientes con alto riesgo nutricional sean remitidos a especilista en nutrición.</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22</a:t>
            </a:fld>
            <a:endParaRPr lang="es-CO"/>
          </a:p>
        </p:txBody>
      </p:sp>
    </p:spTree>
    <p:extLst>
      <p:ext uri="{BB962C8B-B14F-4D97-AF65-F5344CB8AC3E}">
        <p14:creationId xmlns:p14="http://schemas.microsoft.com/office/powerpoint/2010/main" val="353059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Se propone recalcar al auditorio que el tamizaje solo permite identificar pacientes a riesgo o clasificarlos como malnutridos o no, sin brindar detalles importantes acerca de etiología o dar las pautas para planear los objetivos de manejo y las estrategias de intervención.</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23</a:t>
            </a:fld>
            <a:endParaRPr lang="es-CO"/>
          </a:p>
        </p:txBody>
      </p:sp>
    </p:spTree>
    <p:extLst>
      <p:ext uri="{BB962C8B-B14F-4D97-AF65-F5344CB8AC3E}">
        <p14:creationId xmlns:p14="http://schemas.microsoft.com/office/powerpoint/2010/main" val="172482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Existen diferentes definiciones de lo que es el proceso de tamización nutricional. En azul se resaltan aspectos</a:t>
            </a:r>
            <a:r>
              <a:rPr lang="es-CO" baseline="0" dirty="0"/>
              <a:t> relevantes que plantean situaciones que diferencian el tamizaje de la valoración: No es labor exclusiva de nutricionistas, identifica los pacientes que requieren valoración y permite predecir los desenlaces de los pacientes asociados al estado nutricional.</a:t>
            </a:r>
            <a:endParaRPr lang="es-CO" dirty="0"/>
          </a:p>
        </p:txBody>
      </p:sp>
      <p:sp>
        <p:nvSpPr>
          <p:cNvPr id="4" name="Marcador de número de diapositiva 3"/>
          <p:cNvSpPr>
            <a:spLocks noGrp="1"/>
          </p:cNvSpPr>
          <p:nvPr>
            <p:ph type="sldNum" sz="quarter" idx="5"/>
          </p:nvPr>
        </p:nvSpPr>
        <p:spPr/>
        <p:txBody>
          <a:bodyPr/>
          <a:lstStyle/>
          <a:p>
            <a:fld id="{D2AF800A-B0B7-0B4A-8F66-FBDC0BAB7DF0}" type="slidenum">
              <a:rPr lang="es-CO" smtClean="0"/>
              <a:t>4</a:t>
            </a:fld>
            <a:endParaRPr lang="es-CO"/>
          </a:p>
        </p:txBody>
      </p:sp>
    </p:spTree>
    <p:extLst>
      <p:ext uri="{BB962C8B-B14F-4D97-AF65-F5344CB8AC3E}">
        <p14:creationId xmlns:p14="http://schemas.microsoft.com/office/powerpoint/2010/main" val="186819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Una vez se han identificado los pacientes que requieren atención prioritaria, el siguiente paso es realizar valoración nutricional con el fin de establecer un diagnóstico nutricional claro.</a:t>
            </a:r>
          </a:p>
          <a:p>
            <a:r>
              <a:rPr lang="es-CO" dirty="0"/>
              <a:t>El diagnóstico nutricional se puede construir a partir de la interpretación de datos objetivos o mediante el uso de cuestionarios, algoritmos y herramientas alternativas.</a:t>
            </a:r>
          </a:p>
          <a:p>
            <a:r>
              <a:rPr lang="es-CO" dirty="0"/>
              <a:t>Se debe aclarar que el uso de herramientas o algoritmos no reemplaza la valoración objetiva, ni permite tener diagnósticos completos donde se conozca la composición corporal, la cronicidad, severidad y etiología de la desnutrición.</a:t>
            </a:r>
          </a:p>
          <a:p>
            <a:r>
              <a:rPr lang="es-CO" dirty="0"/>
              <a:t>La diapositiva muestra algunas de las alternativas para obtener el diagnóstico nutricional de un paciente.</a:t>
            </a:r>
          </a:p>
          <a:p>
            <a:endParaRPr lang="es-CO" b="1" dirty="0"/>
          </a:p>
          <a:p>
            <a:r>
              <a:rPr lang="es-CO" b="1" dirty="0"/>
              <a:t>Valoración Global Subjetiva: </a:t>
            </a:r>
            <a:r>
              <a:rPr lang="es-CO" dirty="0"/>
              <a:t>recordar que incluye datos de historia clínica: cambios en el peso y la ingesta, síntomas gastrointestinales, capacidad funcional y demanda metabólica y datos del examen físico como reserva muscular y adiposa, signos de carencia nutricional específica y presencia de edema. Se recomienda que quien la implemente tenga experticia en detectar variaciones en la composición corporal.</a:t>
            </a:r>
          </a:p>
          <a:p>
            <a:endParaRPr lang="es-CO" b="1" dirty="0"/>
          </a:p>
          <a:p>
            <a:r>
              <a:rPr lang="es-CO" b="1" dirty="0"/>
              <a:t>Valoración Global Objetiva</a:t>
            </a:r>
            <a:r>
              <a:rPr lang="es-CO" dirty="0"/>
              <a:t>: reune la interpretación de parámetros antropométricos, bioquímicos, dietarios, exámen físico y funcionales entre otros. </a:t>
            </a:r>
          </a:p>
          <a:p>
            <a:endParaRPr lang="es-CO" b="1" dirty="0"/>
          </a:p>
          <a:p>
            <a:r>
              <a:rPr lang="es-CO" b="1" dirty="0"/>
              <a:t>Cuestionarios Diagnósticos</a:t>
            </a:r>
            <a:r>
              <a:rPr lang="es-CO" dirty="0"/>
              <a:t>: son propuestas de sociedades científicas. Criterios GLIM y la propuesta de nutricionistas de ASPEN</a:t>
            </a:r>
          </a:p>
          <a:p>
            <a:endParaRPr lang="es-CO" b="1" dirty="0"/>
          </a:p>
          <a:p>
            <a:r>
              <a:rPr lang="es-CO" b="1" dirty="0"/>
              <a:t>Algoritmos diagnósticos: </a:t>
            </a:r>
            <a:r>
              <a:rPr lang="es-CO" dirty="0"/>
              <a:t>desarrollados para diagnosticar malnutrición teniendo en cuenta la inflamación como génesis del consumo de reservas corporales. Propuesta ASPEN y ESPEN.</a:t>
            </a:r>
          </a:p>
          <a:p>
            <a:endParaRPr lang="es-CO" b="1" dirty="0"/>
          </a:p>
          <a:p>
            <a:r>
              <a:rPr lang="es-CO" b="1" dirty="0"/>
              <a:t>Herramientas para condiciones especiales</a:t>
            </a:r>
            <a:r>
              <a:rPr lang="es-CO" dirty="0"/>
              <a:t>: son cuestionarios o herramientas derivadas de las tradicionales pero que incluyen aspectos específicos de patologías como enfermedad renal y oncológica. En el curso no se mostrarán las herramientas.</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24</a:t>
            </a:fld>
            <a:endParaRPr lang="es-CO"/>
          </a:p>
        </p:txBody>
      </p:sp>
    </p:spTree>
    <p:extLst>
      <p:ext uri="{BB962C8B-B14F-4D97-AF65-F5344CB8AC3E}">
        <p14:creationId xmlns:p14="http://schemas.microsoft.com/office/powerpoint/2010/main" val="1655587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valoración nutricional objetiva, permite emitir un diagnóstico completo de la situación nutricional de un individuo. </a:t>
            </a:r>
          </a:p>
          <a:p>
            <a:endParaRPr lang="es-CO" dirty="0"/>
          </a:p>
          <a:p>
            <a:r>
              <a:rPr lang="es-CO" dirty="0"/>
              <a:t>Requiere de un profesional entrenado en la toma e interpretación de datos. </a:t>
            </a:r>
          </a:p>
          <a:p>
            <a:endParaRPr lang="es-CO" dirty="0"/>
          </a:p>
          <a:p>
            <a:r>
              <a:rPr lang="es-CO" dirty="0"/>
              <a:t>Los parámetros  bioquímicos deben ser interpretados en el contexto de la respuesta metabólica del paciente.</a:t>
            </a:r>
          </a:p>
          <a:p>
            <a:endParaRPr lang="es-CO" dirty="0"/>
          </a:p>
          <a:p>
            <a:r>
              <a:rPr lang="es-CO" dirty="0"/>
              <a:t>Los parámetros dietarios deben ser evaluados desde lo cuantitativo y cualitativo y sirven no solo para establecer cubrimiento de requerimientos sino para detectar carencias específicas. Esta interpretación requiere conocimiento de alimentos fuente y tamaño de porciones.</a:t>
            </a:r>
          </a:p>
          <a:p>
            <a:endParaRPr lang="es-CO" dirty="0"/>
          </a:p>
          <a:p>
            <a:r>
              <a:rPr lang="es-CO" dirty="0"/>
              <a:t>El examen físico explora las reservas corporales de macro y micronutrientes, haciendo énfasis en la búsqueda de carencias específicas. Si hay edema se debe establecer su origen, pues no neceariamente se asocia con déficit proteico.</a:t>
            </a:r>
          </a:p>
          <a:p>
            <a:endParaRPr lang="es-CO" dirty="0"/>
          </a:p>
          <a:p>
            <a:r>
              <a:rPr lang="es-CO" dirty="0"/>
              <a:t>La evaluacion funcional cada vez toma más relevancia en la valoración nutricional, pues es el reflejo de la masa muscular y su rendimiento. De todos los parámetros es el más sensible a los procesos de recuperación nutricional. </a:t>
            </a:r>
          </a:p>
          <a:p>
            <a:endParaRPr lang="es-CO" dirty="0"/>
          </a:p>
          <a:p>
            <a:r>
              <a:rPr lang="es-CO" dirty="0"/>
              <a:t>Hacer referencia a no usar el índice de masa muscular como parámetro para diagnóstico nutricional.</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25</a:t>
            </a:fld>
            <a:endParaRPr lang="es-CO"/>
          </a:p>
        </p:txBody>
      </p:sp>
    </p:spTree>
    <p:extLst>
      <p:ext uri="{BB962C8B-B14F-4D97-AF65-F5344CB8AC3E}">
        <p14:creationId xmlns:p14="http://schemas.microsoft.com/office/powerpoint/2010/main" val="554585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diagrama muestra cómo se construye un diagnóstico de desnutrición. No está construido para sobrepeso u obesidad.</a:t>
            </a:r>
          </a:p>
          <a:p>
            <a:endParaRPr lang="es-CO" dirty="0"/>
          </a:p>
          <a:p>
            <a:r>
              <a:rPr lang="es-CO" dirty="0"/>
              <a:t>Se debe explicar que el agotamiento de masa muscular es agudo y que solo cuando el desgaste persiste se empieza a agotar el componente calórico.</a:t>
            </a:r>
          </a:p>
          <a:p>
            <a:endParaRPr lang="es-CO" dirty="0"/>
          </a:p>
          <a:p>
            <a:r>
              <a:rPr lang="es-CO" dirty="0"/>
              <a:t>La magnitud del desgaste permite establecer la severidad y el tipo de componente agotado la cronicidad.</a:t>
            </a:r>
          </a:p>
          <a:p>
            <a:endParaRPr lang="es-CO" dirty="0"/>
          </a:p>
          <a:p>
            <a:r>
              <a:rPr lang="es-CO" dirty="0"/>
              <a:t>Explicar al auditorio que se pueden encontrar diferentes condiciones en un  mismo paciente, un paciente dnt crónico leve que se agudiza.</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26</a:t>
            </a:fld>
            <a:endParaRPr lang="es-CO"/>
          </a:p>
        </p:txBody>
      </p:sp>
    </p:spTree>
    <p:extLst>
      <p:ext uri="{BB962C8B-B14F-4D97-AF65-F5344CB8AC3E}">
        <p14:creationId xmlns:p14="http://schemas.microsoft.com/office/powerpoint/2010/main" val="151453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Esta herramienta permite</a:t>
            </a:r>
            <a:r>
              <a:rPr lang="es-ES" baseline="0" dirty="0"/>
              <a:t> por medio de preguntas cortas, examen físico y evaluación de la funcionalidad definir si un individuo está o no desnutrido.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baseline="0" dirty="0"/>
              <a:t>Es la propuesta del grupo de nutricionistas de ASPEN.</a:t>
            </a:r>
          </a:p>
          <a:p>
            <a:endParaRPr lang="es-CO" dirty="0"/>
          </a:p>
        </p:txBody>
      </p:sp>
      <p:sp>
        <p:nvSpPr>
          <p:cNvPr id="4" name="Marcador de número de diapositiva 3"/>
          <p:cNvSpPr>
            <a:spLocks noGrp="1"/>
          </p:cNvSpPr>
          <p:nvPr>
            <p:ph type="sldNum" sz="quarter" idx="5"/>
          </p:nvPr>
        </p:nvSpPr>
        <p:spPr/>
        <p:txBody>
          <a:bodyPr/>
          <a:lstStyle/>
          <a:p>
            <a:fld id="{D2AF800A-B0B7-0B4A-8F66-FBDC0BAB7DF0}" type="slidenum">
              <a:rPr lang="es-CO" smtClean="0"/>
              <a:t>27</a:t>
            </a:fld>
            <a:endParaRPr lang="es-CO"/>
          </a:p>
        </p:txBody>
      </p:sp>
    </p:spTree>
    <p:extLst>
      <p:ext uri="{BB962C8B-B14F-4D97-AF65-F5344CB8AC3E}">
        <p14:creationId xmlns:p14="http://schemas.microsoft.com/office/powerpoint/2010/main" val="3523123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CO" sz="1000" dirty="0">
                <a:latin typeface="Arial" panose="020B0604020202020204" pitchFamily="34" charset="0"/>
                <a:cs typeface="Arial" panose="020B0604020202020204" pitchFamily="34" charset="0"/>
              </a:rPr>
              <a:t>Esta herramienta busca estandarizar la práctica clínica del diagnóstico de malnutrición. </a:t>
            </a:r>
          </a:p>
          <a:p>
            <a:pPr marL="0" indent="0">
              <a:buFontTx/>
              <a:buNone/>
            </a:pPr>
            <a:r>
              <a:rPr lang="es-CO" sz="1000" dirty="0">
                <a:latin typeface="Arial" panose="020B0604020202020204" pitchFamily="34" charset="0"/>
                <a:cs typeface="Arial" panose="020B0604020202020204" pitchFamily="34" charset="0"/>
              </a:rPr>
              <a:t>En esta diapositiva, el concenso propone un modelo de 2 pasos, el primer paso es el tamizaje de riesgo nutricional para identificar pacientes en riesgo utilizando cualquier herramienta de tamizaje validada (no se sugiere ninguna herramienta en particular para realizar el tamizaje, leer el artículo para identifcar las herramientas validadas en el conceso).</a:t>
            </a:r>
          </a:p>
          <a:p>
            <a:pPr marL="0" indent="0">
              <a:buFontTx/>
              <a:buNone/>
            </a:pPr>
            <a:r>
              <a:rPr lang="es-CO" sz="1000" dirty="0">
                <a:latin typeface="Arial" panose="020B0604020202020204" pitchFamily="34" charset="0"/>
                <a:cs typeface="Arial" panose="020B0604020202020204" pitchFamily="34" charset="0"/>
              </a:rPr>
              <a:t>El segundo paso consiste en la valoración diagnóstica y determinar el grado de severidad de la malnutrición.</a:t>
            </a:r>
          </a:p>
          <a:p>
            <a:pPr marL="0" indent="0">
              <a:buFontTx/>
              <a:buNone/>
            </a:pPr>
            <a:r>
              <a:rPr lang="es-CO" sz="1000" dirty="0">
                <a:latin typeface="Arial" panose="020B0604020202020204" pitchFamily="34" charset="0"/>
                <a:cs typeface="Arial" panose="020B0604020202020204" pitchFamily="34" charset="0"/>
              </a:rPr>
              <a:t>Los criterios de valoración se explican en la siguiente diapositiva; y si el paciente cumple con un criterio de cada uno (fenotipo y etiología) se considera que el paciente cumple con criterios diagnósticos de malnutrición.</a:t>
            </a:r>
          </a:p>
          <a:p>
            <a:pPr marL="0" indent="0">
              <a:buFontTx/>
              <a:buNone/>
            </a:pPr>
            <a:r>
              <a:rPr lang="es-CO" sz="1000" dirty="0">
                <a:latin typeface="Arial" panose="020B0604020202020204" pitchFamily="34" charset="0"/>
                <a:cs typeface="Arial" panose="020B0604020202020204" pitchFamily="34" charset="0"/>
              </a:rPr>
              <a:t>El grado de severidad se explica en la siguiente diapositiva; la severidad de la malnutrición se determina por los criterios de fenotipo dándole mayor importancia a las medidas antropométricas.</a:t>
            </a:r>
          </a:p>
          <a:p>
            <a:pPr marL="0" indent="0">
              <a:buFontTx/>
              <a:buNone/>
            </a:pPr>
            <a:endParaRPr lang="es-CO" sz="10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72308B3E-A6FD-2245-BC0D-7C9021271505}" type="slidenum">
              <a:rPr lang="es-CO" smtClean="0"/>
              <a:pPr/>
              <a:t>28</a:t>
            </a:fld>
            <a:endParaRPr lang="es-CO"/>
          </a:p>
        </p:txBody>
      </p:sp>
    </p:spTree>
    <p:extLst>
      <p:ext uri="{BB962C8B-B14F-4D97-AF65-F5344CB8AC3E}">
        <p14:creationId xmlns:p14="http://schemas.microsoft.com/office/powerpoint/2010/main" val="1902890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CO" sz="1000" dirty="0">
                <a:latin typeface="Arial" panose="020B0604020202020204" pitchFamily="34" charset="0"/>
                <a:cs typeface="Arial" panose="020B0604020202020204" pitchFamily="34" charset="0"/>
              </a:rPr>
              <a:t>Los criterios de valoración se explican en esta diapositiva; y si el paciente cumple con un criterio de cada uno (fenotipo y etiología) se considera que el paciente cumple con criterios diagnósticos de malnutrición.</a:t>
            </a:r>
          </a:p>
          <a:p>
            <a:pPr marL="0" indent="0">
              <a:buFontTx/>
              <a:buNone/>
            </a:pPr>
            <a:r>
              <a:rPr lang="es-CO" sz="1000" dirty="0">
                <a:latin typeface="Arial" panose="020B0604020202020204" pitchFamily="34" charset="0"/>
                <a:cs typeface="Arial" panose="020B0604020202020204" pitchFamily="34" charset="0"/>
              </a:rPr>
              <a:t>Lea los criterios descritos en la tabla.</a:t>
            </a:r>
          </a:p>
          <a:p>
            <a:pPr marL="0" indent="0">
              <a:buFontTx/>
              <a:buNone/>
            </a:pPr>
            <a:endParaRPr lang="es-CO" sz="10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72308B3E-A6FD-2245-BC0D-7C9021271505}" type="slidenum">
              <a:rPr lang="es-CO" smtClean="0"/>
              <a:pPr/>
              <a:t>29</a:t>
            </a:fld>
            <a:endParaRPr lang="es-CO"/>
          </a:p>
        </p:txBody>
      </p:sp>
    </p:spTree>
    <p:extLst>
      <p:ext uri="{BB962C8B-B14F-4D97-AF65-F5344CB8AC3E}">
        <p14:creationId xmlns:p14="http://schemas.microsoft.com/office/powerpoint/2010/main" val="2217547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CO" sz="1200" dirty="0">
                <a:latin typeface="Arial" panose="020B0604020202020204" pitchFamily="34" charset="0"/>
                <a:cs typeface="Arial" panose="020B0604020202020204" pitchFamily="34" charset="0"/>
              </a:rPr>
              <a:t>El grado de severidad se explica en esta diapositiva; la severidad de la malnutrición se determina por los criterios de fenotipo dándole mayor importancia a las medidas antropométricas.</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a:latin typeface="Arial" panose="020B0604020202020204" pitchFamily="34" charset="0"/>
                <a:cs typeface="Arial" panose="020B0604020202020204" pitchFamily="34" charset="0"/>
              </a:rPr>
              <a:t>Lea los criterios descritos en la tabla.</a:t>
            </a:r>
          </a:p>
          <a:p>
            <a:r>
              <a:rPr lang="es-ES" sz="1200" baseline="0" dirty="0"/>
              <a:t>Para concluir, los criterios para el diagnóstico de la malnutrición son una herramienta fácil sencilla clara para todos los profesionales de la salud en especial para el personal de enfermería.</a:t>
            </a:r>
          </a:p>
          <a:p>
            <a:r>
              <a:rPr lang="es-ES" sz="1200" baseline="0" dirty="0"/>
              <a:t>Hacer énfasis, que No reemplaza la valoración nutricional completa.</a:t>
            </a:r>
          </a:p>
          <a:p>
            <a:r>
              <a:rPr lang="es-ES" sz="1200" baseline="0" dirty="0"/>
              <a:t>Todo paciente con un diagnóstico de malnutrición debe tener una intervención nutricional por nutricionista o grupo de soporte nutricional según sea el caso, además se debe continuar con monitoreo o seguimiento de los pacientes. </a:t>
            </a:r>
          </a:p>
          <a:p>
            <a:pPr marL="0" indent="0">
              <a:buFontTx/>
              <a:buNone/>
            </a:pPr>
            <a:endParaRPr lang="es-CO" sz="10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72308B3E-A6FD-2245-BC0D-7C9021271505}" type="slidenum">
              <a:rPr lang="es-CO" smtClean="0"/>
              <a:pPr/>
              <a:t>30</a:t>
            </a:fld>
            <a:endParaRPr lang="es-CO"/>
          </a:p>
        </p:txBody>
      </p:sp>
    </p:spTree>
    <p:extLst>
      <p:ext uri="{BB962C8B-B14F-4D97-AF65-F5344CB8AC3E}">
        <p14:creationId xmlns:p14="http://schemas.microsoft.com/office/powerpoint/2010/main" val="1354607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algoritmos de ASPEN y ESPEN están basados en el papel que tiene la inflamación en el desgaste de las reservas corporales.</a:t>
            </a:r>
          </a:p>
          <a:p>
            <a:r>
              <a:rPr lang="es-CO" dirty="0"/>
              <a:t>Destacar que el riesgo nutricional está dado por la baja ingesta o pérdida de peso. La presencia de uno u otro indica riesgo nutricional. </a:t>
            </a:r>
          </a:p>
          <a:p>
            <a:r>
              <a:rPr lang="es-CO" dirty="0"/>
              <a:t>Si el paciente no presenta ninguno de los dos, no se puede aplicar el algoritmo.</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31</a:t>
            </a:fld>
            <a:endParaRPr lang="es-CO"/>
          </a:p>
        </p:txBody>
      </p:sp>
    </p:spTree>
    <p:extLst>
      <p:ext uri="{BB962C8B-B14F-4D97-AF65-F5344CB8AC3E}">
        <p14:creationId xmlns:p14="http://schemas.microsoft.com/office/powerpoint/2010/main" val="2574507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ESPEN propone el árbol diagnóstico de la malnutrición, donde incluye la malnutrición por causas distintas a la enfermedad y le da un espacio adicional a la caquexia.</a:t>
            </a:r>
          </a:p>
          <a:p>
            <a:r>
              <a:rPr lang="es-CO" dirty="0"/>
              <a:t>Destacar que el riesgo nutricional está dado por la baja ingesta o pérdida de peso. La presencia de uno u otro indica riesgo nutricional. </a:t>
            </a:r>
          </a:p>
          <a:p>
            <a:r>
              <a:rPr lang="es-CO" dirty="0"/>
              <a:t>Si el paciente no presenta ninguno de los dos, no se puede aplicar el </a:t>
            </a:r>
            <a:r>
              <a:rPr lang="es-CO" dirty="0" err="1"/>
              <a:t>algortimo</a:t>
            </a:r>
            <a:r>
              <a:rPr lang="es-CO" dirty="0"/>
              <a:t>.</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32</a:t>
            </a:fld>
            <a:endParaRPr lang="es-CO"/>
          </a:p>
        </p:txBody>
      </p:sp>
    </p:spTree>
    <p:extLst>
      <p:ext uri="{BB962C8B-B14F-4D97-AF65-F5344CB8AC3E}">
        <p14:creationId xmlns:p14="http://schemas.microsoft.com/office/powerpoint/2010/main" val="2590458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Para terminar se sugiere invitar a los participantes a implementar el examen físico semiológico para detectar los cambios en la composición corporal de los inidviduos. </a:t>
            </a:r>
          </a:p>
          <a:p>
            <a:endParaRPr lang="es-CO" dirty="0"/>
          </a:p>
          <a:p>
            <a:r>
              <a:rPr lang="es-CO" dirty="0"/>
              <a:t>La academia de nutricionistas propone puntos anatómicos estratégicos para evaluar: cabeza, hombros, torso, línea media axila – cadera, piernas y manos.</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33</a:t>
            </a:fld>
            <a:endParaRPr lang="es-CO"/>
          </a:p>
        </p:txBody>
      </p:sp>
    </p:spTree>
    <p:extLst>
      <p:ext uri="{BB962C8B-B14F-4D97-AF65-F5344CB8AC3E}">
        <p14:creationId xmlns:p14="http://schemas.microsoft.com/office/powerpoint/2010/main" val="3906852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esta</a:t>
            </a:r>
            <a:r>
              <a:rPr lang="es-CO" baseline="0" dirty="0"/>
              <a:t> diapositiva se muestran las diferencias entre tamización y valoración.</a:t>
            </a:r>
            <a:endParaRPr lang="es-CO" dirty="0"/>
          </a:p>
        </p:txBody>
      </p:sp>
      <p:sp>
        <p:nvSpPr>
          <p:cNvPr id="4" name="Marcador de número de diapositiva 3"/>
          <p:cNvSpPr>
            <a:spLocks noGrp="1"/>
          </p:cNvSpPr>
          <p:nvPr>
            <p:ph type="sldNum" sz="quarter" idx="5"/>
          </p:nvPr>
        </p:nvSpPr>
        <p:spPr/>
        <p:txBody>
          <a:bodyPr/>
          <a:lstStyle/>
          <a:p>
            <a:fld id="{D2AF800A-B0B7-0B4A-8F66-FBDC0BAB7DF0}" type="slidenum">
              <a:rPr lang="es-CO" smtClean="0"/>
              <a:t>5</a:t>
            </a:fld>
            <a:endParaRPr lang="es-CO"/>
          </a:p>
        </p:txBody>
      </p:sp>
    </p:spTree>
    <p:extLst>
      <p:ext uri="{BB962C8B-B14F-4D97-AF65-F5344CB8AC3E}">
        <p14:creationId xmlns:p14="http://schemas.microsoft.com/office/powerpoint/2010/main" val="707140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a:extLst>
              <a:ext uri="{FF2B5EF4-FFF2-40B4-BE49-F238E27FC236}">
                <a16:creationId xmlns:a16="http://schemas.microsoft.com/office/drawing/2014/main" id="{1FBF8E0E-518B-1A45-B0F3-C900D32803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7CAF60-0F77-E94F-9D5A-A1DFDA1AB765}" type="slidenum">
              <a:rPr lang="es-ES" altLang="es-CO"/>
              <a:pPr>
                <a:spcBef>
                  <a:spcPct val="0"/>
                </a:spcBef>
              </a:pPr>
              <a:t>34</a:t>
            </a:fld>
            <a:endParaRPr lang="es-ES" altLang="es-CO"/>
          </a:p>
        </p:txBody>
      </p:sp>
      <p:sp>
        <p:nvSpPr>
          <p:cNvPr id="47107" name="Rectangle 2">
            <a:extLst>
              <a:ext uri="{FF2B5EF4-FFF2-40B4-BE49-F238E27FC236}">
                <a16:creationId xmlns:a16="http://schemas.microsoft.com/office/drawing/2014/main" id="{658E8CA5-415A-9345-9445-9F889AF4B6C5}"/>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FAC60604-8053-244F-A750-60740A09B1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AR" altLang="es-CO" sz="1000" dirty="0">
                <a:latin typeface="Times New Roman" panose="02020603050405020304" pitchFamily="18" charset="0"/>
              </a:rPr>
              <a:t>El tamizaje nutricional es el primer paso en la disminución de resultados negativos de la desnutrición. El tamizaje nutricional es el proceso de identificación de características reconocidas como asociadas con problemas alimentarios  nutricionales. El propósito del tamizaje nutricional es discriminar qué pacientes están en alto riesgo de problemas nutricional o quiénes tienen un estado nutricional deteriorado con respecto a aquellos que tienen buen estado nutricional.</a:t>
            </a:r>
          </a:p>
          <a:p>
            <a:pPr eaLnBrk="1" hangingPunct="1">
              <a:lnSpc>
                <a:spcPct val="80000"/>
              </a:lnSpc>
            </a:pPr>
            <a:endParaRPr lang="es-AR" altLang="es-CO" sz="1000" dirty="0">
              <a:latin typeface="Times New Roman" panose="02020603050405020304" pitchFamily="18" charset="0"/>
            </a:endParaRPr>
          </a:p>
          <a:p>
            <a:pPr eaLnBrk="1" hangingPunct="1">
              <a:lnSpc>
                <a:spcPct val="80000"/>
              </a:lnSpc>
            </a:pPr>
            <a:r>
              <a:rPr lang="es-AR" altLang="es-CO" sz="1000" dirty="0">
                <a:latin typeface="Times New Roman" panose="02020603050405020304" pitchFamily="18" charset="0"/>
              </a:rPr>
              <a:t>Para quienes tienen un estado nutricional deteriorado o están en riesgo de problemas nutricionales, el tamizaje puede revelar la necesidad de avanzar al siguiente paso: una evaluación nutricional más profunda que pueda requerir diagnóstico y tratamiento médico así como consejería nutricional e intervención.</a:t>
            </a:r>
          </a:p>
          <a:p>
            <a:pPr eaLnBrk="1" hangingPunct="1">
              <a:lnSpc>
                <a:spcPct val="80000"/>
              </a:lnSpc>
            </a:pPr>
            <a:endParaRPr lang="es-AR" altLang="es-CO" sz="1000" dirty="0">
              <a:latin typeface="Times New Roman" panose="02020603050405020304" pitchFamily="18" charset="0"/>
            </a:endParaRPr>
          </a:p>
          <a:p>
            <a:pPr eaLnBrk="1" hangingPunct="1">
              <a:lnSpc>
                <a:spcPct val="80000"/>
              </a:lnSpc>
            </a:pPr>
            <a:r>
              <a:rPr lang="es-AR" altLang="es-CO" sz="1000" dirty="0">
                <a:latin typeface="Times New Roman" panose="02020603050405020304" pitchFamily="18" charset="0"/>
              </a:rPr>
              <a:t>Como el tamizaje nutricional de bajo costo puede efectivamente identificar a quienes se encuentran en riesgo de desnutrición, confirmar la presencia de ésta mediante evaluaciones más profundas y abarcativas y caracterizar la severidad puede ser un procedimiento costo-efectivo. Por esta y otras razones, </a:t>
            </a:r>
            <a:r>
              <a:rPr lang="es-AR" altLang="es-CO" sz="1000" u="sng" dirty="0">
                <a:latin typeface="Times New Roman" panose="02020603050405020304" pitchFamily="18" charset="0"/>
              </a:rPr>
              <a:t>el tamizaje nutricional es un primer paso CRUCIAL para cada paciente.</a:t>
            </a:r>
          </a:p>
          <a:p>
            <a:pPr eaLnBrk="1" hangingPunct="1">
              <a:lnSpc>
                <a:spcPct val="80000"/>
              </a:lnSpc>
            </a:pPr>
            <a:endParaRPr lang="es-AR" altLang="es-CO" sz="1000" u="sng" dirty="0">
              <a:latin typeface="Times New Roman" panose="02020603050405020304" pitchFamily="18" charset="0"/>
            </a:endParaRPr>
          </a:p>
          <a:p>
            <a:pPr eaLnBrk="1" hangingPunct="1">
              <a:lnSpc>
                <a:spcPct val="80000"/>
              </a:lnSpc>
            </a:pPr>
            <a:r>
              <a:rPr lang="es-AR" altLang="es-CO" sz="1000" dirty="0">
                <a:latin typeface="Times New Roman" panose="02020603050405020304" pitchFamily="18" charset="0"/>
              </a:rPr>
              <a:t>El segundo paso es la evaluación nutricional, la medición de indicadores de factores dietarios o nutricionales que permiten identificar la presencia, naturaleza y extensión del deterioro nutricional de cualquier tipo. La evaluación confirma la presencia de desnutrición mediante mediciones más profundas de tipo clínico, dietario, antropométrico y bioquímico. La evaluación también provee información necesaria para la intervención, planeamiento y mejoramiento del cuidado nutricional. El videotape de Abbott llamado </a:t>
            </a:r>
            <a:r>
              <a:rPr lang="es-AR" altLang="es-ES" sz="1000" dirty="0">
                <a:latin typeface="Times New Roman" panose="02020603050405020304" pitchFamily="18" charset="0"/>
              </a:rPr>
              <a:t>“</a:t>
            </a:r>
            <a:r>
              <a:rPr lang="es-AR" altLang="es-CO" sz="1000" dirty="0">
                <a:latin typeface="Times New Roman" panose="02020603050405020304" pitchFamily="18" charset="0"/>
              </a:rPr>
              <a:t>Técnicas para el tamizaje</a:t>
            </a:r>
            <a:r>
              <a:rPr lang="es-AR" altLang="es-ES" sz="1000" dirty="0">
                <a:latin typeface="Times New Roman" panose="02020603050405020304" pitchFamily="18" charset="0"/>
              </a:rPr>
              <a:t>”</a:t>
            </a:r>
            <a:r>
              <a:rPr lang="es-AR" altLang="es-CO" sz="1000" dirty="0">
                <a:latin typeface="Times New Roman" panose="02020603050405020304" pitchFamily="18" charset="0"/>
              </a:rPr>
              <a:t> provee más información sobre estos temas.</a:t>
            </a:r>
          </a:p>
          <a:p>
            <a:pPr eaLnBrk="1" hangingPunct="1">
              <a:lnSpc>
                <a:spcPct val="80000"/>
              </a:lnSpc>
            </a:pPr>
            <a:endParaRPr lang="es-AR" altLang="es-CO" sz="1000" dirty="0">
              <a:latin typeface="Times New Roman" panose="02020603050405020304" pitchFamily="18" charset="0"/>
            </a:endParaRPr>
          </a:p>
          <a:p>
            <a:pPr eaLnBrk="1" hangingPunct="1">
              <a:lnSpc>
                <a:spcPct val="80000"/>
              </a:lnSpc>
            </a:pPr>
            <a:r>
              <a:rPr lang="es-AR" altLang="es-CO" sz="1000" dirty="0">
                <a:latin typeface="Times New Roman" panose="02020603050405020304" pitchFamily="18" charset="0"/>
              </a:rPr>
              <a:t>El paso final es la intervención, acción tomada para proveer el soporte nutricional adecuado para mejorar o mantener el estado nutricional. Las intervenciones nutricionales se dirigen a las multifactoriales causas de los problemas nutricionales, por </a:t>
            </a:r>
            <a:r>
              <a:rPr lang="es-AR" altLang="es-CO" sz="1000">
                <a:latin typeface="Times New Roman" panose="02020603050405020304" pitchFamily="18" charset="0"/>
              </a:rPr>
              <a:t>ello incluye </a:t>
            </a:r>
            <a:r>
              <a:rPr lang="es-AR" altLang="es-CO" sz="1000" dirty="0">
                <a:latin typeface="Times New Roman" panose="02020603050405020304" pitchFamily="18" charset="0"/>
              </a:rPr>
              <a:t>acciones que pueden ser realizadas por diferentes profesionales del cuidado de la salud y también por familiares y miembros de la comunidad. Acciones de intervención de amplio rango, desde la educación nutricional y la consejería nutricional al tratamiento médico y/o nutricional especializado son ejemplos de intervenciones nutricionales.</a:t>
            </a:r>
            <a:endParaRPr lang="es-ES" altLang="es-CO" sz="1000" dirty="0">
              <a:latin typeface="Times New Roman" panose="02020603050405020304" pitchFamily="18" charset="0"/>
            </a:endParaRPr>
          </a:p>
        </p:txBody>
      </p:sp>
    </p:spTree>
    <p:extLst>
      <p:ext uri="{BB962C8B-B14F-4D97-AF65-F5344CB8AC3E}">
        <p14:creationId xmlns:p14="http://schemas.microsoft.com/office/powerpoint/2010/main" val="19866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Vale la pena preguntarse a quien se debe tamizar, cuándo hacerlo y cómo hacerlo. Se debe enfatizar al participante que todos los pacientes deben ser tamizados, independientemente del nivel de atención donde se encuentre. </a:t>
            </a:r>
          </a:p>
          <a:p>
            <a:endParaRPr lang="es-CO" dirty="0"/>
          </a:p>
          <a:p>
            <a:r>
              <a:rPr lang="es-CO" dirty="0"/>
              <a:t>El curso está enfocado en pacientes con soporte nutricional por lo que no se tendrá en cuenta el nivel asistencial de consulta externa, pero sí el hospitalario y home care. </a:t>
            </a:r>
          </a:p>
          <a:p>
            <a:endParaRPr lang="es-CO" dirty="0"/>
          </a:p>
          <a:p>
            <a:r>
              <a:rPr lang="es-CO" dirty="0"/>
              <a:t>En los pacientes de consulta externa la tamización nutricional puede ser una buena herramienta para identificar factores de riesgo y priorizar las actividades de intervención nutricional.</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6</a:t>
            </a:fld>
            <a:endParaRPr lang="es-CO"/>
          </a:p>
        </p:txBody>
      </p:sp>
    </p:spTree>
    <p:extLst>
      <p:ext uri="{BB962C8B-B14F-4D97-AF65-F5344CB8AC3E}">
        <p14:creationId xmlns:p14="http://schemas.microsoft.com/office/powerpoint/2010/main" val="163808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Estas son las características que debe tener una herramienta de tamización, recalcar que el resultado debe ser el mismo aún con la aplicación por varios examinadores. Usar herramientas validadas mejoran el proceso de cuidado nutricional </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7</a:t>
            </a:fld>
            <a:endParaRPr lang="es-CO"/>
          </a:p>
        </p:txBody>
      </p:sp>
    </p:spTree>
    <p:extLst>
      <p:ext uri="{BB962C8B-B14F-4D97-AF65-F5344CB8AC3E}">
        <p14:creationId xmlns:p14="http://schemas.microsoft.com/office/powerpoint/2010/main" val="257658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Todas las herramientas de tamización tienen como puntos en común la pérdida no intencional de peso y la disminución en la ingesta, esta última se identifica como positiva no solo con baja ingesta, sino con el aumento del requerimiento que no logra ser cubierto con la ingesta habitual.</a:t>
            </a:r>
          </a:p>
          <a:p>
            <a:r>
              <a:rPr lang="es-CO" dirty="0"/>
              <a:t>Recalcar que todas las herramientas tienen estos dos puntos en común.</a:t>
            </a:r>
          </a:p>
          <a:p>
            <a:r>
              <a:rPr lang="es-CO" dirty="0"/>
              <a:t>La presencia de uno de estos dos factores se considera como riesgo nutricional.</a:t>
            </a:r>
          </a:p>
        </p:txBody>
      </p:sp>
      <p:sp>
        <p:nvSpPr>
          <p:cNvPr id="4" name="Marcador de número de diapositiva 3"/>
          <p:cNvSpPr>
            <a:spLocks noGrp="1"/>
          </p:cNvSpPr>
          <p:nvPr>
            <p:ph type="sldNum" sz="quarter" idx="5"/>
          </p:nvPr>
        </p:nvSpPr>
        <p:spPr/>
        <p:txBody>
          <a:bodyPr/>
          <a:lstStyle/>
          <a:p>
            <a:fld id="{D2AF800A-B0B7-0B4A-8F66-FBDC0BAB7DF0}" type="slidenum">
              <a:rPr lang="es-CO" smtClean="0"/>
              <a:t>8</a:t>
            </a:fld>
            <a:endParaRPr lang="es-CO"/>
          </a:p>
        </p:txBody>
      </p:sp>
    </p:spTree>
    <p:extLst>
      <p:ext uri="{BB962C8B-B14F-4D97-AF65-F5344CB8AC3E}">
        <p14:creationId xmlns:p14="http://schemas.microsoft.com/office/powerpoint/2010/main" val="42773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muestra cómo existen algunos</a:t>
            </a:r>
            <a:r>
              <a:rPr lang="es-ES" baseline="0" dirty="0"/>
              <a:t> puntos en común en las herramientas propuestas. Se debe recalcar como todas incluyen la pérdida de peso y los cambios en la ingesta como indicadores de DNT.</a:t>
            </a:r>
          </a:p>
          <a:p>
            <a:endParaRPr lang="es-ES" baseline="0" dirty="0"/>
          </a:p>
          <a:p>
            <a:r>
              <a:rPr lang="es-ES" baseline="0" dirty="0"/>
              <a:t>También se debe destacar el tiempo requerido para cada herramienta, haciendo entender que el poco tiempo es un punto a favor del tamizaje, que lo hace una actividad costo efectiva dada la importancia como punto de partida de la intervención nutricional.</a:t>
            </a:r>
          </a:p>
          <a:p>
            <a:endParaRPr lang="es-ES" baseline="0" dirty="0"/>
          </a:p>
          <a:p>
            <a:r>
              <a:rPr lang="es-ES" baseline="0" dirty="0"/>
              <a:t>Recalcar al auditorio que pueden encontrar las herramientas en el material complementario.</a:t>
            </a:r>
          </a:p>
          <a:p>
            <a:endParaRPr lang="es-ES" baseline="0" dirty="0"/>
          </a:p>
          <a:p>
            <a:r>
              <a:rPr lang="es-ES" baseline="0" dirty="0"/>
              <a:t>Hacer claridad que existen muchas herramientas, que pueden ser usadas. El curso presenta las más recomendadas por las sociedades científicas.</a:t>
            </a:r>
            <a:endParaRPr lang="es-ES" dirty="0"/>
          </a:p>
        </p:txBody>
      </p:sp>
      <p:sp>
        <p:nvSpPr>
          <p:cNvPr id="4" name="Marcador de número de diapositiva 3"/>
          <p:cNvSpPr>
            <a:spLocks noGrp="1"/>
          </p:cNvSpPr>
          <p:nvPr>
            <p:ph type="sldNum" sz="quarter" idx="10"/>
          </p:nvPr>
        </p:nvSpPr>
        <p:spPr/>
        <p:txBody>
          <a:bodyPr/>
          <a:lstStyle/>
          <a:p>
            <a:fld id="{EBC8A755-3908-D14D-B64F-C7B44EFAE6FC}" type="slidenum">
              <a:rPr lang="es-ES" smtClean="0"/>
              <a:t>9</a:t>
            </a:fld>
            <a:endParaRPr lang="es-ES"/>
          </a:p>
        </p:txBody>
      </p:sp>
    </p:spTree>
    <p:extLst>
      <p:ext uri="{BB962C8B-B14F-4D97-AF65-F5344CB8AC3E}">
        <p14:creationId xmlns:p14="http://schemas.microsoft.com/office/powerpoint/2010/main" val="29353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La</a:t>
            </a:r>
            <a:r>
              <a:rPr lang="es-ES" baseline="0" dirty="0"/>
              <a:t> herramienta de tamizaje universal MUST fue desarrollada por la BAPEN (Sociedad Británica de Nutrición Enteral y Parenteral).</a:t>
            </a:r>
            <a:endParaRPr lang="es-ES" dirty="0"/>
          </a:p>
          <a:p>
            <a:r>
              <a:rPr lang="es-CO" dirty="0"/>
              <a:t>Se recomienda como primera elección para personas en comunidad, sin embargo los planes de intervención se plantean para todos los ámbitos.</a:t>
            </a:r>
          </a:p>
        </p:txBody>
      </p:sp>
      <p:sp>
        <p:nvSpPr>
          <p:cNvPr id="4" name="Slide Number Placeholder 3"/>
          <p:cNvSpPr>
            <a:spLocks noGrp="1"/>
          </p:cNvSpPr>
          <p:nvPr>
            <p:ph type="sldNum" sz="quarter" idx="10"/>
          </p:nvPr>
        </p:nvSpPr>
        <p:spPr/>
        <p:txBody>
          <a:bodyPr/>
          <a:lstStyle/>
          <a:p>
            <a:fld id="{392EA936-A69D-45DA-B165-A313973B0EDE}" type="slidenum">
              <a:rPr lang="es-ES" smtClean="0"/>
              <a:t>10</a:t>
            </a:fld>
            <a:endParaRPr lang="es-ES"/>
          </a:p>
        </p:txBody>
      </p:sp>
    </p:spTree>
    <p:extLst>
      <p:ext uri="{BB962C8B-B14F-4D97-AF65-F5344CB8AC3E}">
        <p14:creationId xmlns:p14="http://schemas.microsoft.com/office/powerpoint/2010/main" val="227074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Una vez se aplica la herramienta, de acuerdo al puntaje obtenido</a:t>
            </a:r>
            <a:r>
              <a:rPr lang="es-ES" baseline="0" dirty="0"/>
              <a:t> se propone un plan de intervención.</a:t>
            </a:r>
          </a:p>
          <a:p>
            <a:r>
              <a:rPr lang="es-ES" baseline="0" dirty="0"/>
              <a:t>Importante recalcar que se insiste en la necesidad de repetir la tamización periódicamente.</a:t>
            </a:r>
            <a:endParaRPr lang="es-ES" dirty="0"/>
          </a:p>
          <a:p>
            <a:endParaRPr lang="es-CO" dirty="0"/>
          </a:p>
        </p:txBody>
      </p:sp>
      <p:sp>
        <p:nvSpPr>
          <p:cNvPr id="4" name="Slide Number Placeholder 3"/>
          <p:cNvSpPr>
            <a:spLocks noGrp="1"/>
          </p:cNvSpPr>
          <p:nvPr>
            <p:ph type="sldNum" sz="quarter" idx="10"/>
          </p:nvPr>
        </p:nvSpPr>
        <p:spPr/>
        <p:txBody>
          <a:bodyPr/>
          <a:lstStyle/>
          <a:p>
            <a:fld id="{392EA936-A69D-45DA-B165-A313973B0EDE}" type="slidenum">
              <a:rPr lang="es-ES" smtClean="0"/>
              <a:t>11</a:t>
            </a:fld>
            <a:endParaRPr lang="es-ES"/>
          </a:p>
        </p:txBody>
      </p:sp>
    </p:spTree>
    <p:extLst>
      <p:ext uri="{BB962C8B-B14F-4D97-AF65-F5344CB8AC3E}">
        <p14:creationId xmlns:p14="http://schemas.microsoft.com/office/powerpoint/2010/main" val="15196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19/10/20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34321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19/10/20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407688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19/10/20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82748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293112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19/10/20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2927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t>19/10/20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94153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t>19/10/20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72101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t>19/10/20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47389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t>19/10/20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25906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t>19/10/20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56799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19/10/20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94500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19/10/20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83757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t>19/10/20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t>‹Nº›</a:t>
            </a:fld>
            <a:endParaRPr lang="es-CO"/>
          </a:p>
        </p:txBody>
      </p:sp>
    </p:spTree>
    <p:extLst>
      <p:ext uri="{BB962C8B-B14F-4D97-AF65-F5344CB8AC3E}">
        <p14:creationId xmlns:p14="http://schemas.microsoft.com/office/powerpoint/2010/main" val="3803123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javascript:void(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6D529A9-17B7-4FB3-A840-9D337EDACE19}"/>
              </a:ext>
            </a:extLst>
          </p:cNvPr>
          <p:cNvPicPr>
            <a:picLocks noChangeAspect="1"/>
          </p:cNvPicPr>
          <p:nvPr/>
        </p:nvPicPr>
        <p:blipFill>
          <a:blip r:embed="rId2"/>
          <a:stretch>
            <a:fillRect/>
          </a:stretch>
        </p:blipFill>
        <p:spPr>
          <a:xfrm>
            <a:off x="0" y="0"/>
            <a:ext cx="12186584" cy="6858000"/>
          </a:xfrm>
          <a:prstGeom prst="rect">
            <a:avLst/>
          </a:prstGeom>
        </p:spPr>
      </p:pic>
      <p:sp>
        <p:nvSpPr>
          <p:cNvPr id="2" name="Título 1"/>
          <p:cNvSpPr>
            <a:spLocks noGrp="1"/>
          </p:cNvSpPr>
          <p:nvPr>
            <p:ph type="title"/>
          </p:nvPr>
        </p:nvSpPr>
        <p:spPr>
          <a:xfrm>
            <a:off x="7820891" y="714261"/>
            <a:ext cx="4099560" cy="1289108"/>
          </a:xfrm>
        </p:spPr>
        <p:txBody>
          <a:bodyPr>
            <a:normAutofit/>
          </a:bodyPr>
          <a:lstStyle/>
          <a:p>
            <a:r>
              <a:rPr lang="es-CO" sz="3000" b="1" dirty="0">
                <a:solidFill>
                  <a:schemeClr val="bg1"/>
                </a:solidFill>
                <a:latin typeface="Arial" panose="020B0604020202020204" pitchFamily="34" charset="0"/>
                <a:ea typeface="Verdana" panose="020B0604030504040204" pitchFamily="34" charset="0"/>
                <a:cs typeface="Arial" panose="020B0604020202020204" pitchFamily="34" charset="0"/>
              </a:rPr>
              <a:t>SUPLEMENTACIÓN</a:t>
            </a:r>
          </a:p>
        </p:txBody>
      </p:sp>
      <p:sp>
        <p:nvSpPr>
          <p:cNvPr id="3" name="Marcador de contenido 2"/>
          <p:cNvSpPr>
            <a:spLocks noGrp="1"/>
          </p:cNvSpPr>
          <p:nvPr>
            <p:ph idx="1"/>
          </p:nvPr>
        </p:nvSpPr>
        <p:spPr>
          <a:xfrm>
            <a:off x="7024255" y="4076818"/>
            <a:ext cx="4896196" cy="1263278"/>
          </a:xfrm>
        </p:spPr>
        <p:txBody>
          <a:bodyPr>
            <a:noAutofit/>
          </a:bodyPr>
          <a:lstStyle/>
          <a:p>
            <a:pPr marL="0" indent="0" algn="ctr">
              <a:lnSpc>
                <a:spcPct val="100000"/>
              </a:lnSpc>
              <a:buNone/>
            </a:pPr>
            <a:r>
              <a:rPr lang="es-CO" sz="3000" b="1" dirty="0">
                <a:solidFill>
                  <a:schemeClr val="bg1"/>
                </a:solidFill>
                <a:latin typeface="Arial" panose="020B0604020202020204" pitchFamily="34" charset="0"/>
                <a:cs typeface="Arial" panose="020B0604020202020204" pitchFamily="34" charset="0"/>
              </a:rPr>
              <a:t>Detección del Riesgo y Valoración Nutricional</a:t>
            </a:r>
          </a:p>
        </p:txBody>
      </p:sp>
    </p:spTree>
    <p:extLst>
      <p:ext uri="{BB962C8B-B14F-4D97-AF65-F5344CB8AC3E}">
        <p14:creationId xmlns:p14="http://schemas.microsoft.com/office/powerpoint/2010/main" val="86838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81321"/>
            <a:ext cx="12192000" cy="825024"/>
          </a:xfrm>
        </p:spPr>
        <p:txBody>
          <a:bodyPr>
            <a:normAutofit/>
          </a:bodyPr>
          <a:lstStyle/>
          <a:p>
            <a:pPr algn="ctr"/>
            <a:r>
              <a:rPr lang="es-ES" sz="3200" b="1" dirty="0">
                <a:solidFill>
                  <a:srgbClr val="7030A0"/>
                </a:solidFill>
                <a:latin typeface="Arial" panose="020B0604020202020204" pitchFamily="34" charset="0"/>
                <a:cs typeface="Arial" panose="020B0604020202020204" pitchFamily="34" charset="0"/>
              </a:rPr>
              <a:t>Comunidad: tamizaje universal MUST</a:t>
            </a:r>
          </a:p>
        </p:txBody>
      </p:sp>
      <p:graphicFrame>
        <p:nvGraphicFramePr>
          <p:cNvPr id="4" name="4 Tabla"/>
          <p:cNvGraphicFramePr>
            <a:graphicFrameLocks noGrp="1"/>
          </p:cNvGraphicFramePr>
          <p:nvPr>
            <p:extLst>
              <p:ext uri="{D42A27DB-BD31-4B8C-83A1-F6EECF244321}">
                <p14:modId xmlns:p14="http://schemas.microsoft.com/office/powerpoint/2010/main" val="1845063509"/>
              </p:ext>
            </p:extLst>
          </p:nvPr>
        </p:nvGraphicFramePr>
        <p:xfrm>
          <a:off x="628357" y="1751686"/>
          <a:ext cx="6035503" cy="3676435"/>
        </p:xfrm>
        <a:graphic>
          <a:graphicData uri="http://schemas.openxmlformats.org/drawingml/2006/table">
            <a:tbl>
              <a:tblPr/>
              <a:tblGrid>
                <a:gridCol w="4017502">
                  <a:extLst>
                    <a:ext uri="{9D8B030D-6E8A-4147-A177-3AD203B41FA5}">
                      <a16:colId xmlns:a16="http://schemas.microsoft.com/office/drawing/2014/main" val="20000"/>
                    </a:ext>
                  </a:extLst>
                </a:gridCol>
                <a:gridCol w="2018001">
                  <a:extLst>
                    <a:ext uri="{9D8B030D-6E8A-4147-A177-3AD203B41FA5}">
                      <a16:colId xmlns:a16="http://schemas.microsoft.com/office/drawing/2014/main" val="3980740189"/>
                    </a:ext>
                  </a:extLst>
                </a:gridCol>
              </a:tblGrid>
              <a:tr h="160436">
                <a:tc gridSpan="2">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rgbClr val="0070C0"/>
                          </a:solidFill>
                          <a:effectLst/>
                          <a:latin typeface="Arial" panose="020B0604020202020204" pitchFamily="34" charset="0"/>
                          <a:ea typeface="MS PGothic" charset="0"/>
                          <a:cs typeface="Arial" panose="020B0604020202020204" pitchFamily="34" charset="0"/>
                        </a:rPr>
                        <a:t>PASO 1: IMC</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0" marR="0" lvl="0" indent="0" algn="ctr" defTabSz="457200" rtl="0" eaLnBrk="1" fontAlgn="base" latinLnBrk="0" hangingPunct="1">
                        <a:lnSpc>
                          <a:spcPct val="150000"/>
                        </a:lnSpc>
                        <a:spcBef>
                          <a:spcPct val="0"/>
                        </a:spcBef>
                        <a:spcAft>
                          <a:spcPts val="1000"/>
                        </a:spcAft>
                        <a:buClrTx/>
                        <a:buSzTx/>
                        <a:buFontTx/>
                        <a:buNone/>
                        <a:tabLst/>
                      </a:pPr>
                      <a:endParaRPr kumimoji="0" lang="es-CO" sz="1500" b="1" i="0" u="none" strike="noStrike" cap="none" normalizeH="0" baseline="0" dirty="0">
                        <a:ln>
                          <a:noFill/>
                        </a:ln>
                        <a:solidFill>
                          <a:schemeClr val="bg1"/>
                        </a:solidFill>
                        <a:effectLst/>
                        <a:latin typeface="Arial" panose="020B0604020202020204" pitchFamily="34" charset="0"/>
                        <a:ea typeface="MS PGothic" charset="0"/>
                        <a:cs typeface="Arial" panose="020B0604020202020204" pitchFamily="34" charset="0"/>
                      </a:endParaRPr>
                    </a:p>
                  </a:txBody>
                  <a:tcPr marL="55251" marR="5525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0"/>
                  </a:ext>
                </a:extLst>
              </a:tr>
              <a:tr h="285296">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rPr>
                        <a:t>&gt; 20</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a:ln>
                            <a:noFill/>
                          </a:ln>
                          <a:solidFill>
                            <a:schemeClr val="tx1"/>
                          </a:solidFill>
                          <a:effectLst/>
                          <a:latin typeface="Arial" panose="020B0604020202020204" pitchFamily="34" charset="0"/>
                          <a:ea typeface="MS PGothic" charset="0"/>
                          <a:cs typeface="Arial" panose="020B0604020202020204" pitchFamily="34" charset="0"/>
                        </a:rPr>
                        <a:t>0 Puntos</a:t>
                      </a:r>
                      <a:endPar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endParaRP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296">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rPr>
                        <a:t>18.5 - 20</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a:ln>
                            <a:noFill/>
                          </a:ln>
                          <a:solidFill>
                            <a:schemeClr val="tx1"/>
                          </a:solidFill>
                          <a:effectLst/>
                          <a:latin typeface="Arial" panose="020B0604020202020204" pitchFamily="34" charset="0"/>
                          <a:ea typeface="MS PGothic" charset="0"/>
                          <a:cs typeface="Arial" panose="020B0604020202020204" pitchFamily="34" charset="0"/>
                        </a:rPr>
                        <a:t>1 Punto</a:t>
                      </a:r>
                      <a:endPar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endParaRP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296">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rPr>
                        <a:t>&lt; 18.5</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rPr>
                        <a:t>2 puntos</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5296">
                <a:tc gridSpan="2">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rgbClr val="0070C0"/>
                          </a:solidFill>
                          <a:effectLst/>
                          <a:latin typeface="Arial" panose="020B0604020202020204" pitchFamily="34" charset="0"/>
                          <a:ea typeface="MS PGothic" charset="0"/>
                          <a:cs typeface="Arial" panose="020B0604020202020204" pitchFamily="34" charset="0"/>
                        </a:rPr>
                        <a:t>PASO 2: PÉRDIDA DE PESO</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pPr marL="0" marR="0" lvl="0" indent="0" algn="ctr" defTabSz="457200" rtl="0" eaLnBrk="1" fontAlgn="base" latinLnBrk="0" hangingPunct="1">
                        <a:lnSpc>
                          <a:spcPct val="150000"/>
                        </a:lnSpc>
                        <a:spcBef>
                          <a:spcPct val="0"/>
                        </a:spcBef>
                        <a:spcAft>
                          <a:spcPts val="1000"/>
                        </a:spcAft>
                        <a:buClrTx/>
                        <a:buSzTx/>
                        <a:buFontTx/>
                        <a:buNone/>
                        <a:tabLst/>
                      </a:pPr>
                      <a:endParaRPr kumimoji="0" lang="es-CO" sz="1500" b="1" i="0" u="none" strike="noStrike" cap="none" normalizeH="0" baseline="0" dirty="0">
                        <a:ln>
                          <a:noFill/>
                        </a:ln>
                        <a:solidFill>
                          <a:schemeClr val="bg1"/>
                        </a:solidFill>
                        <a:effectLst/>
                        <a:latin typeface="Arial" panose="020B0604020202020204" pitchFamily="34" charset="0"/>
                        <a:ea typeface="MS PGothic" charset="0"/>
                        <a:cs typeface="Arial" panose="020B0604020202020204" pitchFamily="34" charset="0"/>
                      </a:endParaRPr>
                    </a:p>
                  </a:txBody>
                  <a:tcPr marL="55251" marR="5525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4"/>
                  </a:ext>
                </a:extLst>
              </a:tr>
              <a:tr h="285296">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rPr>
                        <a:t>Menor a 5%</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a:ln>
                            <a:noFill/>
                          </a:ln>
                          <a:solidFill>
                            <a:schemeClr val="tx1"/>
                          </a:solidFill>
                          <a:effectLst/>
                          <a:latin typeface="Arial" panose="020B0604020202020204" pitchFamily="34" charset="0"/>
                          <a:ea typeface="MS PGothic" charset="0"/>
                          <a:cs typeface="Arial" panose="020B0604020202020204" pitchFamily="34" charset="0"/>
                        </a:rPr>
                        <a:t>0 Puntos</a:t>
                      </a:r>
                      <a:endPar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endParaRP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5296">
                <a:tc>
                  <a:txBody>
                    <a:bodyPr/>
                    <a:lstStyle/>
                    <a:p>
                      <a:pPr marL="342900" marR="0" lvl="0" indent="-342900" algn="ctr" defTabSz="457200" rtl="0" eaLnBrk="1" fontAlgn="base" latinLnBrk="0" hangingPunct="1">
                        <a:lnSpc>
                          <a:spcPct val="100000"/>
                        </a:lnSpc>
                        <a:spcBef>
                          <a:spcPct val="0"/>
                        </a:spcBef>
                        <a:spcAft>
                          <a:spcPts val="1000"/>
                        </a:spcAft>
                        <a:buClrTx/>
                        <a:buSzTx/>
                        <a:buFont typeface="+mj-lt" charset="0"/>
                        <a:buNone/>
                        <a:tabLst/>
                      </a:pPr>
                      <a:r>
                        <a:rPr kumimoji="0" lang="es-CO" sz="1500" b="1" i="0" u="none" strike="noStrike" cap="none" normalizeH="0" baseline="0">
                          <a:ln>
                            <a:noFill/>
                          </a:ln>
                          <a:solidFill>
                            <a:schemeClr val="tx1"/>
                          </a:solidFill>
                          <a:effectLst/>
                          <a:latin typeface="Arial" panose="020B0604020202020204" pitchFamily="34" charset="0"/>
                          <a:ea typeface="MS PGothic" charset="0"/>
                          <a:cs typeface="Arial" panose="020B0604020202020204" pitchFamily="34" charset="0"/>
                        </a:rPr>
                        <a:t>5 – 10%</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a:ln>
                            <a:noFill/>
                          </a:ln>
                          <a:solidFill>
                            <a:schemeClr val="tx1"/>
                          </a:solidFill>
                          <a:effectLst/>
                          <a:latin typeface="Arial" panose="020B0604020202020204" pitchFamily="34" charset="0"/>
                          <a:ea typeface="MS PGothic" charset="0"/>
                          <a:cs typeface="Arial" panose="020B0604020202020204" pitchFamily="34" charset="0"/>
                        </a:rPr>
                        <a:t>1 Punto</a:t>
                      </a:r>
                      <a:endPar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endParaRP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5296">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a:ln>
                            <a:noFill/>
                          </a:ln>
                          <a:solidFill>
                            <a:schemeClr val="tx1"/>
                          </a:solidFill>
                          <a:effectLst/>
                          <a:latin typeface="Arial" panose="020B0604020202020204" pitchFamily="34" charset="0"/>
                          <a:ea typeface="MS PGothic" charset="0"/>
                          <a:cs typeface="Arial" panose="020B0604020202020204" pitchFamily="34" charset="0"/>
                        </a:rPr>
                        <a:t>Mayor a 10%</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rPr>
                        <a:t>2 puntos</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3733">
                <a:tc gridSpan="2">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bg1"/>
                          </a:solidFill>
                          <a:effectLst/>
                          <a:latin typeface="Arial" panose="020B0604020202020204" pitchFamily="34" charset="0"/>
                          <a:ea typeface="MS PGothic" charset="0"/>
                          <a:cs typeface="Arial" panose="020B0604020202020204" pitchFamily="34" charset="0"/>
                        </a:rPr>
                        <a:t>PASO 3: EFECTO DE LA ENFERMEDAD</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hMerge="1">
                  <a:txBody>
                    <a:bodyPr/>
                    <a:lstStyle/>
                    <a:p>
                      <a:pPr marL="0" marR="0" lvl="0" indent="0" algn="ctr" defTabSz="457200" rtl="0" eaLnBrk="1" fontAlgn="base" latinLnBrk="0" hangingPunct="1">
                        <a:lnSpc>
                          <a:spcPct val="150000"/>
                        </a:lnSpc>
                        <a:spcBef>
                          <a:spcPct val="0"/>
                        </a:spcBef>
                        <a:spcAft>
                          <a:spcPts val="1000"/>
                        </a:spcAft>
                        <a:buClrTx/>
                        <a:buSzTx/>
                        <a:buFontTx/>
                        <a:buNone/>
                        <a:tabLst/>
                      </a:pPr>
                      <a:endParaRPr kumimoji="0" lang="es-CO" sz="1500" b="1" i="0" u="none" strike="noStrike" cap="none" normalizeH="0" baseline="0" dirty="0">
                        <a:ln>
                          <a:noFill/>
                        </a:ln>
                        <a:solidFill>
                          <a:schemeClr val="bg1"/>
                        </a:solidFill>
                        <a:effectLst/>
                        <a:latin typeface="Arial" panose="020B0604020202020204" pitchFamily="34" charset="0"/>
                        <a:ea typeface="MS PGothic" charset="0"/>
                        <a:cs typeface="Arial" panose="020B0604020202020204" pitchFamily="34" charset="0"/>
                      </a:endParaRPr>
                    </a:p>
                  </a:txBody>
                  <a:tcPr marL="55251" marR="5525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8"/>
                  </a:ext>
                </a:extLst>
              </a:tr>
              <a:tr h="1087030">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rPr>
                        <a:t>Paciente con enfermedad aguda o crónica descompensada, que ha estado o es posible que vaya a estar sin aporte nutricional por más de 5 días</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ts val="1000"/>
                        </a:spcAft>
                        <a:buClrTx/>
                        <a:buSzTx/>
                        <a:buFontTx/>
                        <a:buNone/>
                        <a:tabLst/>
                      </a:pPr>
                      <a:r>
                        <a:rPr kumimoji="0" lang="es-CO" sz="1500" b="1" i="0" u="none" strike="noStrike" cap="none" normalizeH="0" baseline="0" dirty="0">
                          <a:ln>
                            <a:noFill/>
                          </a:ln>
                          <a:solidFill>
                            <a:schemeClr val="tx1"/>
                          </a:solidFill>
                          <a:effectLst/>
                          <a:latin typeface="Arial" panose="020B0604020202020204" pitchFamily="34" charset="0"/>
                          <a:ea typeface="MS PGothic" charset="0"/>
                          <a:cs typeface="Arial" panose="020B0604020202020204" pitchFamily="34" charset="0"/>
                        </a:rPr>
                        <a:t>2 puntos</a:t>
                      </a:r>
                    </a:p>
                  </a:txBody>
                  <a:tcPr marL="55251" marR="552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5" name="2 CuadroTexto"/>
          <p:cNvSpPr txBox="1">
            <a:spLocks noChangeArrowheads="1"/>
          </p:cNvSpPr>
          <p:nvPr/>
        </p:nvSpPr>
        <p:spPr bwMode="auto">
          <a:xfrm>
            <a:off x="6927275" y="2482356"/>
            <a:ext cx="1302326" cy="151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r" eaLnBrk="1" hangingPunct="1">
              <a:lnSpc>
                <a:spcPct val="70000"/>
              </a:lnSpc>
              <a:spcAft>
                <a:spcPts val="1000"/>
              </a:spcAft>
              <a:buClr>
                <a:srgbClr val="007F7F"/>
              </a:buClr>
              <a:buSzPct val="85000"/>
            </a:pPr>
            <a:r>
              <a:rPr lang="es-CO" sz="1800" b="1" dirty="0">
                <a:solidFill>
                  <a:srgbClr val="0070C0"/>
                </a:solidFill>
                <a:latin typeface="Arial" panose="020B0604020202020204" pitchFamily="34" charset="0"/>
                <a:cs typeface="Arial" panose="020B0604020202020204" pitchFamily="34" charset="0"/>
              </a:rPr>
              <a:t>0 puntos: 	</a:t>
            </a:r>
          </a:p>
          <a:p>
            <a:pPr algn="r" eaLnBrk="1" hangingPunct="1">
              <a:lnSpc>
                <a:spcPct val="70000"/>
              </a:lnSpc>
              <a:spcAft>
                <a:spcPts val="1000"/>
              </a:spcAft>
              <a:buClr>
                <a:srgbClr val="007F7F"/>
              </a:buClr>
              <a:buSzPct val="85000"/>
            </a:pPr>
            <a:r>
              <a:rPr lang="es-CO" sz="1800" b="1" dirty="0">
                <a:solidFill>
                  <a:srgbClr val="0070C0"/>
                </a:solidFill>
                <a:latin typeface="Arial" panose="020B0604020202020204" pitchFamily="34" charset="0"/>
                <a:cs typeface="Arial" panose="020B0604020202020204" pitchFamily="34" charset="0"/>
              </a:rPr>
              <a:t>1 punto: 	</a:t>
            </a:r>
            <a:endParaRPr lang="es-CO" sz="1800" dirty="0">
              <a:solidFill>
                <a:srgbClr val="0070C0"/>
              </a:solidFill>
              <a:latin typeface="Arial" panose="020B0604020202020204" pitchFamily="34" charset="0"/>
              <a:cs typeface="Arial" panose="020B0604020202020204" pitchFamily="34" charset="0"/>
            </a:endParaRPr>
          </a:p>
          <a:p>
            <a:pPr algn="r" eaLnBrk="1" hangingPunct="1">
              <a:lnSpc>
                <a:spcPct val="70000"/>
              </a:lnSpc>
              <a:spcAft>
                <a:spcPts val="1000"/>
              </a:spcAft>
              <a:buClr>
                <a:srgbClr val="007F7F"/>
              </a:buClr>
              <a:buSzPct val="85000"/>
            </a:pPr>
            <a:r>
              <a:rPr lang="es-CO" sz="1800" b="1" dirty="0">
                <a:solidFill>
                  <a:srgbClr val="0070C0"/>
                </a:solidFill>
                <a:latin typeface="Arial" panose="020B0604020202020204" pitchFamily="34" charset="0"/>
                <a:cs typeface="Arial" panose="020B0604020202020204" pitchFamily="34" charset="0"/>
              </a:rPr>
              <a:t>Más de 2 puntos:</a:t>
            </a:r>
            <a:endParaRPr lang="es-CO" sz="1800" dirty="0">
              <a:solidFill>
                <a:srgbClr val="0070C0"/>
              </a:solidFill>
              <a:latin typeface="Arial" panose="020B0604020202020204" pitchFamily="34" charset="0"/>
              <a:cs typeface="Arial" panose="020B0604020202020204" pitchFamily="34" charset="0"/>
            </a:endParaRPr>
          </a:p>
        </p:txBody>
      </p:sp>
      <p:sp>
        <p:nvSpPr>
          <p:cNvPr id="3" name="Rectángulo 2"/>
          <p:cNvSpPr/>
          <p:nvPr/>
        </p:nvSpPr>
        <p:spPr>
          <a:xfrm>
            <a:off x="526757" y="5610823"/>
            <a:ext cx="6400516" cy="400110"/>
          </a:xfrm>
          <a:prstGeom prst="rect">
            <a:avLst/>
          </a:prstGeom>
          <a:solidFill>
            <a:schemeClr val="bg1"/>
          </a:solidFill>
        </p:spPr>
        <p:txBody>
          <a:bodyPr wrap="square">
            <a:spAutoFit/>
          </a:bodyPr>
          <a:lstStyle/>
          <a:p>
            <a:r>
              <a:rPr lang="es-ES" sz="1000" dirty="0">
                <a:latin typeface="Arial" panose="020B0604020202020204" pitchFamily="34" charset="0"/>
                <a:cs typeface="Arial" panose="020B0604020202020204" pitchFamily="34" charset="0"/>
              </a:rPr>
              <a:t>Elia M. </a:t>
            </a:r>
            <a:r>
              <a:rPr lang="es-ES" sz="1000" dirty="0" err="1">
                <a:latin typeface="Arial" panose="020B0604020202020204" pitchFamily="34" charset="0"/>
                <a:cs typeface="Arial" panose="020B0604020202020204" pitchFamily="34" charset="0"/>
              </a:rPr>
              <a:t>Screening</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for</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malnutrition</a:t>
            </a:r>
            <a:r>
              <a:rPr lang="es-ES" sz="1000" dirty="0">
                <a:latin typeface="Arial" panose="020B0604020202020204" pitchFamily="34" charset="0"/>
                <a:cs typeface="Arial" panose="020B0604020202020204" pitchFamily="34" charset="0"/>
              </a:rPr>
              <a:t>: A </a:t>
            </a:r>
            <a:r>
              <a:rPr lang="es-ES" sz="1000" dirty="0" err="1">
                <a:latin typeface="Arial" panose="020B0604020202020204" pitchFamily="34" charset="0"/>
                <a:cs typeface="Arial" panose="020B0604020202020204" pitchFamily="34" charset="0"/>
              </a:rPr>
              <a:t>multidisciplinary</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responsibility</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Development</a:t>
            </a:r>
            <a:r>
              <a:rPr lang="es-ES" sz="1000" dirty="0">
                <a:latin typeface="Arial" panose="020B0604020202020204" pitchFamily="34" charset="0"/>
                <a:cs typeface="Arial" panose="020B0604020202020204" pitchFamily="34" charset="0"/>
              </a:rPr>
              <a:t> and Use of </a:t>
            </a:r>
            <a:r>
              <a:rPr lang="es-ES" sz="1000" dirty="0" err="1">
                <a:latin typeface="Arial" panose="020B0604020202020204" pitchFamily="34" charset="0"/>
                <a:cs typeface="Arial" panose="020B0604020202020204" pitchFamily="34" charset="0"/>
              </a:rPr>
              <a:t>the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Malnutrition</a:t>
            </a:r>
            <a:r>
              <a:rPr lang="es-ES" sz="1000" dirty="0">
                <a:latin typeface="Arial" panose="020B0604020202020204" pitchFamily="34" charset="0"/>
                <a:cs typeface="Arial" panose="020B0604020202020204" pitchFamily="34" charset="0"/>
              </a:rPr>
              <a:t> Universal </a:t>
            </a:r>
            <a:r>
              <a:rPr lang="es-ES" sz="1000" dirty="0" err="1">
                <a:latin typeface="Arial" panose="020B0604020202020204" pitchFamily="34" charset="0"/>
                <a:cs typeface="Arial" panose="020B0604020202020204" pitchFamily="34" charset="0"/>
              </a:rPr>
              <a:t>Screening</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Tool</a:t>
            </a:r>
            <a:r>
              <a:rPr lang="es-ES" sz="1000" dirty="0">
                <a:latin typeface="Arial" panose="020B0604020202020204" pitchFamily="34" charset="0"/>
                <a:cs typeface="Arial" panose="020B0604020202020204" pitchFamily="34" charset="0"/>
              </a:rPr>
              <a:t> (‘MUST’) </a:t>
            </a:r>
            <a:r>
              <a:rPr lang="es-ES" sz="1000" dirty="0" err="1">
                <a:latin typeface="Arial" panose="020B0604020202020204" pitchFamily="34" charset="0"/>
                <a:cs typeface="Arial" panose="020B0604020202020204" pitchFamily="34" charset="0"/>
              </a:rPr>
              <a:t>for</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Adults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Redditch</a:t>
            </a:r>
            <a:r>
              <a:rPr lang="es-ES" sz="1000" dirty="0">
                <a:latin typeface="Arial" panose="020B0604020202020204" pitchFamily="34" charset="0"/>
                <a:cs typeface="Arial" panose="020B0604020202020204" pitchFamily="34" charset="0"/>
              </a:rPr>
              <a:t>: BAPEN; 2003.</a:t>
            </a:r>
          </a:p>
        </p:txBody>
      </p:sp>
      <p:sp>
        <p:nvSpPr>
          <p:cNvPr id="6" name="2 CuadroTexto">
            <a:extLst>
              <a:ext uri="{FF2B5EF4-FFF2-40B4-BE49-F238E27FC236}">
                <a16:creationId xmlns:a16="http://schemas.microsoft.com/office/drawing/2014/main" id="{21ABDF98-4985-463D-9B27-3C1C4CB6B839}"/>
              </a:ext>
            </a:extLst>
          </p:cNvPr>
          <p:cNvSpPr txBox="1">
            <a:spLocks noChangeArrowheads="1"/>
          </p:cNvSpPr>
          <p:nvPr/>
        </p:nvSpPr>
        <p:spPr bwMode="auto">
          <a:xfrm>
            <a:off x="8229601" y="2416697"/>
            <a:ext cx="3962399" cy="1578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just" eaLnBrk="1" hangingPunct="1">
              <a:lnSpc>
                <a:spcPct val="70000"/>
              </a:lnSpc>
              <a:spcAft>
                <a:spcPts val="1000"/>
              </a:spcAft>
              <a:buClr>
                <a:srgbClr val="007F7F"/>
              </a:buClr>
              <a:buSzPct val="85000"/>
            </a:pPr>
            <a:r>
              <a:rPr lang="es-CO" sz="1800" dirty="0">
                <a:latin typeface="Arial" panose="020B0604020202020204" pitchFamily="34" charset="0"/>
                <a:cs typeface="Arial" panose="020B0604020202020204" pitchFamily="34" charset="0"/>
              </a:rPr>
              <a:t>Bajo riesgo nutricional</a:t>
            </a:r>
          </a:p>
          <a:p>
            <a:pPr algn="just" eaLnBrk="1" hangingPunct="1">
              <a:lnSpc>
                <a:spcPct val="70000"/>
              </a:lnSpc>
              <a:spcAft>
                <a:spcPts val="1000"/>
              </a:spcAft>
              <a:buClr>
                <a:srgbClr val="007F7F"/>
              </a:buClr>
              <a:buSzPct val="85000"/>
            </a:pPr>
            <a:endParaRPr lang="es-CO" sz="1800" dirty="0">
              <a:latin typeface="Arial" panose="020B0604020202020204" pitchFamily="34" charset="0"/>
              <a:cs typeface="Arial" panose="020B0604020202020204" pitchFamily="34" charset="0"/>
            </a:endParaRPr>
          </a:p>
          <a:p>
            <a:pPr algn="just" eaLnBrk="1" hangingPunct="1">
              <a:lnSpc>
                <a:spcPct val="70000"/>
              </a:lnSpc>
              <a:spcAft>
                <a:spcPts val="1000"/>
              </a:spcAft>
              <a:buClr>
                <a:srgbClr val="007F7F"/>
              </a:buClr>
              <a:buSzPct val="85000"/>
            </a:pPr>
            <a:r>
              <a:rPr lang="es-CO" sz="1800" dirty="0">
                <a:latin typeface="Arial" panose="020B0604020202020204" pitchFamily="34" charset="0"/>
                <a:cs typeface="Arial" panose="020B0604020202020204" pitchFamily="34" charset="0"/>
              </a:rPr>
              <a:t>Moderado riesgo nutricional</a:t>
            </a:r>
          </a:p>
          <a:p>
            <a:pPr algn="just" eaLnBrk="1" hangingPunct="1">
              <a:lnSpc>
                <a:spcPct val="70000"/>
              </a:lnSpc>
              <a:spcAft>
                <a:spcPts val="1000"/>
              </a:spcAft>
              <a:buClr>
                <a:srgbClr val="007F7F"/>
              </a:buClr>
              <a:buSzPct val="85000"/>
            </a:pPr>
            <a:endParaRPr lang="es-CO" sz="1800" dirty="0">
              <a:latin typeface="Arial" panose="020B0604020202020204" pitchFamily="34" charset="0"/>
              <a:cs typeface="Arial" panose="020B0604020202020204" pitchFamily="34" charset="0"/>
            </a:endParaRPr>
          </a:p>
          <a:p>
            <a:pPr algn="just" eaLnBrk="1" hangingPunct="1">
              <a:lnSpc>
                <a:spcPct val="70000"/>
              </a:lnSpc>
              <a:spcAft>
                <a:spcPts val="1000"/>
              </a:spcAft>
              <a:buClr>
                <a:srgbClr val="007F7F"/>
              </a:buClr>
              <a:buSzPct val="85000"/>
            </a:pPr>
            <a:r>
              <a:rPr lang="es-CO" sz="1800" dirty="0">
                <a:latin typeface="Arial" panose="020B0604020202020204" pitchFamily="34" charset="0"/>
                <a:cs typeface="Arial" panose="020B0604020202020204" pitchFamily="34" charset="0"/>
              </a:rPr>
              <a:t>Alto riesgo nutricional</a:t>
            </a:r>
          </a:p>
        </p:txBody>
      </p:sp>
    </p:spTree>
    <p:extLst>
      <p:ext uri="{BB962C8B-B14F-4D97-AF65-F5344CB8AC3E}">
        <p14:creationId xmlns:p14="http://schemas.microsoft.com/office/powerpoint/2010/main" val="290973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822036"/>
          </a:xfrm>
        </p:spPr>
        <p:txBody>
          <a:bodyPr>
            <a:normAutofit/>
          </a:bodyPr>
          <a:lstStyle/>
          <a:p>
            <a:pPr algn="ctr"/>
            <a:r>
              <a:rPr lang="es-ES" sz="3200" b="1" dirty="0">
                <a:solidFill>
                  <a:srgbClr val="7030A0"/>
                </a:solidFill>
                <a:latin typeface="Arial" panose="020B0604020202020204" pitchFamily="34" charset="0"/>
                <a:cs typeface="Arial" panose="020B0604020202020204" pitchFamily="34" charset="0"/>
              </a:rPr>
              <a:t>Plan de intervención</a:t>
            </a:r>
          </a:p>
        </p:txBody>
      </p:sp>
      <p:graphicFrame>
        <p:nvGraphicFramePr>
          <p:cNvPr id="5" name="Diagrama 4"/>
          <p:cNvGraphicFramePr/>
          <p:nvPr>
            <p:extLst>
              <p:ext uri="{D42A27DB-BD31-4B8C-83A1-F6EECF244321}">
                <p14:modId xmlns:p14="http://schemas.microsoft.com/office/powerpoint/2010/main" val="1911076834"/>
              </p:ext>
            </p:extLst>
          </p:nvPr>
        </p:nvGraphicFramePr>
        <p:xfrm>
          <a:off x="1703512" y="1143000"/>
          <a:ext cx="8712968" cy="46759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ángulo 2"/>
          <p:cNvSpPr/>
          <p:nvPr/>
        </p:nvSpPr>
        <p:spPr>
          <a:xfrm>
            <a:off x="1579417" y="6012876"/>
            <a:ext cx="9310256" cy="400110"/>
          </a:xfrm>
          <a:prstGeom prst="rect">
            <a:avLst/>
          </a:prstGeom>
          <a:solidFill>
            <a:schemeClr val="bg1"/>
          </a:solidFill>
        </p:spPr>
        <p:txBody>
          <a:bodyPr wrap="square">
            <a:spAutoFit/>
          </a:bodyPr>
          <a:lstStyle/>
          <a:p>
            <a:r>
              <a:rPr lang="es-ES" sz="1000" dirty="0">
                <a:latin typeface="Arial" panose="020B0604020202020204" pitchFamily="34" charset="0"/>
                <a:cs typeface="Arial" panose="020B0604020202020204" pitchFamily="34" charset="0"/>
              </a:rPr>
              <a:t>Elia M. </a:t>
            </a:r>
            <a:r>
              <a:rPr lang="es-ES" sz="1000" dirty="0" err="1">
                <a:latin typeface="Arial" panose="020B0604020202020204" pitchFamily="34" charset="0"/>
                <a:cs typeface="Arial" panose="020B0604020202020204" pitchFamily="34" charset="0"/>
              </a:rPr>
              <a:t>Screening</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for</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malnutrition</a:t>
            </a:r>
            <a:r>
              <a:rPr lang="es-ES" sz="1000" dirty="0">
                <a:latin typeface="Arial" panose="020B0604020202020204" pitchFamily="34" charset="0"/>
                <a:cs typeface="Arial" panose="020B0604020202020204" pitchFamily="34" charset="0"/>
              </a:rPr>
              <a:t>: A </a:t>
            </a:r>
            <a:r>
              <a:rPr lang="es-ES" sz="1000" dirty="0" err="1">
                <a:latin typeface="Arial" panose="020B0604020202020204" pitchFamily="34" charset="0"/>
                <a:cs typeface="Arial" panose="020B0604020202020204" pitchFamily="34" charset="0"/>
              </a:rPr>
              <a:t>multidisciplinary</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responsibility</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Development</a:t>
            </a:r>
            <a:r>
              <a:rPr lang="es-ES" sz="1000" dirty="0">
                <a:latin typeface="Arial" panose="020B0604020202020204" pitchFamily="34" charset="0"/>
                <a:cs typeface="Arial" panose="020B0604020202020204" pitchFamily="34" charset="0"/>
              </a:rPr>
              <a:t> and Use of </a:t>
            </a:r>
            <a:r>
              <a:rPr lang="es-ES" sz="1000" dirty="0" err="1">
                <a:latin typeface="Arial" panose="020B0604020202020204" pitchFamily="34" charset="0"/>
                <a:cs typeface="Arial" panose="020B0604020202020204" pitchFamily="34" charset="0"/>
              </a:rPr>
              <a:t>the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Malnutrition</a:t>
            </a:r>
            <a:r>
              <a:rPr lang="es-ES" sz="1000" dirty="0">
                <a:latin typeface="Arial" panose="020B0604020202020204" pitchFamily="34" charset="0"/>
                <a:cs typeface="Arial" panose="020B0604020202020204" pitchFamily="34" charset="0"/>
              </a:rPr>
              <a:t> Universal </a:t>
            </a:r>
            <a:r>
              <a:rPr lang="es-ES" sz="1000" dirty="0" err="1">
                <a:latin typeface="Arial" panose="020B0604020202020204" pitchFamily="34" charset="0"/>
                <a:cs typeface="Arial" panose="020B0604020202020204" pitchFamily="34" charset="0"/>
              </a:rPr>
              <a:t>Screening</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Tool</a:t>
            </a:r>
            <a:r>
              <a:rPr lang="es-ES" sz="1000" dirty="0">
                <a:latin typeface="Arial" panose="020B0604020202020204" pitchFamily="34" charset="0"/>
                <a:cs typeface="Arial" panose="020B0604020202020204" pitchFamily="34" charset="0"/>
              </a:rPr>
              <a:t> (‘MUST’) </a:t>
            </a:r>
            <a:r>
              <a:rPr lang="es-ES" sz="1000" dirty="0" err="1">
                <a:latin typeface="Arial" panose="020B0604020202020204" pitchFamily="34" charset="0"/>
                <a:cs typeface="Arial" panose="020B0604020202020204" pitchFamily="34" charset="0"/>
              </a:rPr>
              <a:t>for</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Adults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Redditch</a:t>
            </a:r>
            <a:r>
              <a:rPr lang="es-ES" sz="1000" dirty="0">
                <a:latin typeface="Arial" panose="020B0604020202020204" pitchFamily="34" charset="0"/>
                <a:cs typeface="Arial" panose="020B0604020202020204" pitchFamily="34" charset="0"/>
              </a:rPr>
              <a:t>: BAPEN; 2003.</a:t>
            </a:r>
          </a:p>
        </p:txBody>
      </p:sp>
    </p:spTree>
    <p:extLst>
      <p:ext uri="{BB962C8B-B14F-4D97-AF65-F5344CB8AC3E}">
        <p14:creationId xmlns:p14="http://schemas.microsoft.com/office/powerpoint/2010/main" val="251914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7388"/>
            <a:ext cx="12192000" cy="783121"/>
          </a:xfrm>
        </p:spPr>
        <p:txBody>
          <a:bodyPr>
            <a:normAutofit/>
          </a:bodyPr>
          <a:lstStyle/>
          <a:p>
            <a:pPr algn="ctr"/>
            <a:r>
              <a:rPr lang="es-ES" sz="3200" b="1" dirty="0">
                <a:solidFill>
                  <a:srgbClr val="7030A0"/>
                </a:solidFill>
                <a:latin typeface="Arial" panose="020B0604020202020204" pitchFamily="34" charset="0"/>
                <a:cs typeface="Arial" panose="020B0604020202020204" pitchFamily="34" charset="0"/>
              </a:rPr>
              <a:t>Hospitalización: NRS-2002</a:t>
            </a:r>
          </a:p>
        </p:txBody>
      </p:sp>
      <p:graphicFrame>
        <p:nvGraphicFramePr>
          <p:cNvPr id="4" name="Tabla 3"/>
          <p:cNvGraphicFramePr>
            <a:graphicFrameLocks noGrp="1"/>
          </p:cNvGraphicFramePr>
          <p:nvPr>
            <p:extLst>
              <p:ext uri="{D42A27DB-BD31-4B8C-83A1-F6EECF244321}">
                <p14:modId xmlns:p14="http://schemas.microsoft.com/office/powerpoint/2010/main" val="3936354901"/>
              </p:ext>
            </p:extLst>
          </p:nvPr>
        </p:nvGraphicFramePr>
        <p:xfrm>
          <a:off x="2948539" y="1548436"/>
          <a:ext cx="6294922" cy="1854200"/>
        </p:xfrm>
        <a:graphic>
          <a:graphicData uri="http://schemas.openxmlformats.org/drawingml/2006/table">
            <a:tbl>
              <a:tblPr firstRow="1" bandRow="1">
                <a:tableStyleId>{5C22544A-7EE6-4342-B048-85BDC9FD1C3A}</a:tableStyleId>
              </a:tblPr>
              <a:tblGrid>
                <a:gridCol w="4958080">
                  <a:extLst>
                    <a:ext uri="{9D8B030D-6E8A-4147-A177-3AD203B41FA5}">
                      <a16:colId xmlns:a16="http://schemas.microsoft.com/office/drawing/2014/main" val="20000"/>
                    </a:ext>
                  </a:extLst>
                </a:gridCol>
                <a:gridCol w="641684">
                  <a:extLst>
                    <a:ext uri="{9D8B030D-6E8A-4147-A177-3AD203B41FA5}">
                      <a16:colId xmlns:a16="http://schemas.microsoft.com/office/drawing/2014/main" val="20001"/>
                    </a:ext>
                  </a:extLst>
                </a:gridCol>
                <a:gridCol w="695158">
                  <a:extLst>
                    <a:ext uri="{9D8B030D-6E8A-4147-A177-3AD203B41FA5}">
                      <a16:colId xmlns:a16="http://schemas.microsoft.com/office/drawing/2014/main" val="20002"/>
                    </a:ext>
                  </a:extLst>
                </a:gridCol>
              </a:tblGrid>
              <a:tr h="370840">
                <a:tc>
                  <a:txBody>
                    <a:bodyPr/>
                    <a:lstStyle/>
                    <a:p>
                      <a:pPr algn="ctr"/>
                      <a:r>
                        <a:rPr lang="es-ES" dirty="0">
                          <a:solidFill>
                            <a:schemeClr val="bg1"/>
                          </a:solidFill>
                          <a:latin typeface="Arial" panose="020B0604020202020204" pitchFamily="34" charset="0"/>
                          <a:cs typeface="Arial" panose="020B0604020202020204" pitchFamily="34" charset="0"/>
                        </a:rPr>
                        <a:t>TAMIZAJE INICIAL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dirty="0">
                          <a:solidFill>
                            <a:schemeClr val="bg1"/>
                          </a:solidFill>
                          <a:latin typeface="Arial" panose="020B0604020202020204" pitchFamily="34" charset="0"/>
                          <a:cs typeface="Arial" panose="020B0604020202020204" pitchFamily="34" charset="0"/>
                        </a:rPr>
                        <a:t>SI</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a:txBody>
                    <a:bodyPr/>
                    <a:lstStyle/>
                    <a:p>
                      <a:pPr algn="ctr"/>
                      <a:r>
                        <a:rPr lang="es-ES" dirty="0">
                          <a:solidFill>
                            <a:schemeClr val="bg1"/>
                          </a:solidFill>
                          <a:latin typeface="Arial" panose="020B0604020202020204" pitchFamily="34" charset="0"/>
                          <a:cs typeface="Arial" panose="020B0604020202020204" pitchFamily="34" charset="0"/>
                        </a:rPr>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r h="370840">
                <a:tc>
                  <a:txBody>
                    <a:bodyPr/>
                    <a:lstStyle/>
                    <a:p>
                      <a:r>
                        <a:rPr lang="es-ES" dirty="0">
                          <a:solidFill>
                            <a:schemeClr val="tx2">
                              <a:lumMod val="50000"/>
                            </a:schemeClr>
                          </a:solidFill>
                          <a:latin typeface="Arial" panose="020B0604020202020204" pitchFamily="34" charset="0"/>
                          <a:cs typeface="Arial" panose="020B0604020202020204" pitchFamily="34" charset="0"/>
                        </a:rPr>
                        <a:t>IMC</a:t>
                      </a:r>
                      <a:r>
                        <a:rPr lang="es-ES" baseline="0" dirty="0">
                          <a:solidFill>
                            <a:schemeClr val="tx2">
                              <a:lumMod val="50000"/>
                            </a:schemeClr>
                          </a:solidFill>
                          <a:latin typeface="Arial" panose="020B0604020202020204" pitchFamily="34" charset="0"/>
                          <a:cs typeface="Arial" panose="020B0604020202020204" pitchFamily="34" charset="0"/>
                        </a:rPr>
                        <a:t> &lt; 20,5</a:t>
                      </a:r>
                      <a:endParaRPr lang="es-ES" dirty="0">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dirty="0">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s-ES" dirty="0">
                          <a:solidFill>
                            <a:schemeClr val="tx2">
                              <a:lumMod val="50000"/>
                            </a:schemeClr>
                          </a:solidFill>
                          <a:latin typeface="Arial" panose="020B0604020202020204" pitchFamily="34" charset="0"/>
                          <a:cs typeface="Arial" panose="020B0604020202020204" pitchFamily="34" charset="0"/>
                        </a:rPr>
                        <a:t>Pérdida de peso</a:t>
                      </a:r>
                      <a:r>
                        <a:rPr lang="es-ES" baseline="0" dirty="0">
                          <a:solidFill>
                            <a:schemeClr val="tx2">
                              <a:lumMod val="50000"/>
                            </a:schemeClr>
                          </a:solidFill>
                          <a:latin typeface="Arial" panose="020B0604020202020204" pitchFamily="34" charset="0"/>
                          <a:cs typeface="Arial" panose="020B0604020202020204" pitchFamily="34" charset="0"/>
                        </a:rPr>
                        <a:t> en los últimos 3 meses</a:t>
                      </a:r>
                      <a:endParaRPr lang="es-ES" dirty="0">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s-ES" dirty="0">
                          <a:solidFill>
                            <a:schemeClr val="tx2">
                              <a:lumMod val="50000"/>
                            </a:schemeClr>
                          </a:solidFill>
                          <a:latin typeface="Arial" panose="020B0604020202020204" pitchFamily="34" charset="0"/>
                          <a:cs typeface="Arial" panose="020B0604020202020204" pitchFamily="34" charset="0"/>
                        </a:rPr>
                        <a:t>Disminución de la ingesta en la última</a:t>
                      </a:r>
                      <a:r>
                        <a:rPr lang="es-ES" baseline="0" dirty="0">
                          <a:solidFill>
                            <a:schemeClr val="tx2">
                              <a:lumMod val="50000"/>
                            </a:schemeClr>
                          </a:solidFill>
                          <a:latin typeface="Arial" panose="020B0604020202020204" pitchFamily="34" charset="0"/>
                          <a:cs typeface="Arial" panose="020B0604020202020204" pitchFamily="34" charset="0"/>
                        </a:rPr>
                        <a:t> semana</a:t>
                      </a:r>
                      <a:endParaRPr lang="es-ES" dirty="0">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s-ES" dirty="0">
                          <a:solidFill>
                            <a:schemeClr val="tx2">
                              <a:lumMod val="50000"/>
                            </a:schemeClr>
                          </a:solidFill>
                          <a:latin typeface="Arial" panose="020B0604020202020204" pitchFamily="34" charset="0"/>
                          <a:cs typeface="Arial" panose="020B0604020202020204" pitchFamily="34" charset="0"/>
                        </a:rPr>
                        <a:t>Existe una</a:t>
                      </a:r>
                      <a:r>
                        <a:rPr lang="es-ES" baseline="0" dirty="0">
                          <a:solidFill>
                            <a:schemeClr val="tx2">
                              <a:lumMod val="50000"/>
                            </a:schemeClr>
                          </a:solidFill>
                          <a:latin typeface="Arial" panose="020B0604020202020204" pitchFamily="34" charset="0"/>
                          <a:cs typeface="Arial" panose="020B0604020202020204" pitchFamily="34" charset="0"/>
                        </a:rPr>
                        <a:t> enfermedad grave</a:t>
                      </a:r>
                      <a:endParaRPr lang="es-ES" dirty="0">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s-ES" dirty="0">
                        <a:solidFill>
                          <a:schemeClr val="tx2">
                            <a:lumMod val="50000"/>
                          </a:schemeClr>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 name="CuadroTexto 4"/>
          <p:cNvSpPr txBox="1"/>
          <p:nvPr/>
        </p:nvSpPr>
        <p:spPr>
          <a:xfrm>
            <a:off x="2032483" y="3740122"/>
            <a:ext cx="3601699" cy="646331"/>
          </a:xfrm>
          <a:prstGeom prst="rect">
            <a:avLst/>
          </a:prstGeom>
          <a:noFill/>
          <a:ln>
            <a:noFill/>
          </a:ln>
        </p:spPr>
        <p:txBody>
          <a:bodyPr wrap="square" rtlCol="0">
            <a:spAutoFit/>
          </a:bodyPr>
          <a:lstStyle/>
          <a:p>
            <a:pPr algn="ctr"/>
            <a:r>
              <a:rPr lang="es-ES" dirty="0">
                <a:solidFill>
                  <a:schemeClr val="tx2">
                    <a:lumMod val="50000"/>
                  </a:schemeClr>
                </a:solidFill>
                <a:latin typeface="Arial" panose="020B0604020202020204" pitchFamily="34" charset="0"/>
                <a:cs typeface="Arial" panose="020B0604020202020204" pitchFamily="34" charset="0"/>
              </a:rPr>
              <a:t>Si la respuesta es </a:t>
            </a:r>
            <a:r>
              <a:rPr lang="es-ES" b="1" dirty="0">
                <a:solidFill>
                  <a:schemeClr val="tx2">
                    <a:lumMod val="50000"/>
                  </a:schemeClr>
                </a:solidFill>
                <a:latin typeface="Arial" panose="020B0604020202020204" pitchFamily="34" charset="0"/>
                <a:cs typeface="Arial" panose="020B0604020202020204" pitchFamily="34" charset="0"/>
              </a:rPr>
              <a:t>SI</a:t>
            </a:r>
            <a:r>
              <a:rPr lang="es-ES" dirty="0">
                <a:solidFill>
                  <a:schemeClr val="tx2">
                    <a:lumMod val="50000"/>
                  </a:schemeClr>
                </a:solidFill>
                <a:latin typeface="Arial" panose="020B0604020202020204" pitchFamily="34" charset="0"/>
                <a:cs typeface="Arial" panose="020B0604020202020204" pitchFamily="34" charset="0"/>
              </a:rPr>
              <a:t> a cualquiera </a:t>
            </a:r>
          </a:p>
          <a:p>
            <a:pPr algn="ctr"/>
            <a:r>
              <a:rPr lang="es-ES" dirty="0">
                <a:solidFill>
                  <a:schemeClr val="tx2">
                    <a:lumMod val="50000"/>
                  </a:schemeClr>
                </a:solidFill>
                <a:latin typeface="Arial" panose="020B0604020202020204" pitchFamily="34" charset="0"/>
                <a:cs typeface="Arial" panose="020B0604020202020204" pitchFamily="34" charset="0"/>
              </a:rPr>
              <a:t>de las preguntas</a:t>
            </a:r>
          </a:p>
        </p:txBody>
      </p:sp>
      <p:sp>
        <p:nvSpPr>
          <p:cNvPr id="6" name="CuadroTexto 5"/>
          <p:cNvSpPr txBox="1"/>
          <p:nvPr/>
        </p:nvSpPr>
        <p:spPr>
          <a:xfrm>
            <a:off x="6904333" y="3762435"/>
            <a:ext cx="3227845" cy="646331"/>
          </a:xfrm>
          <a:prstGeom prst="rect">
            <a:avLst/>
          </a:prstGeom>
          <a:noFill/>
          <a:ln>
            <a:noFill/>
          </a:ln>
        </p:spPr>
        <p:txBody>
          <a:bodyPr wrap="square" rtlCol="0">
            <a:spAutoFit/>
          </a:bodyPr>
          <a:lstStyle/>
          <a:p>
            <a:pPr algn="ctr"/>
            <a:r>
              <a:rPr lang="es-ES" dirty="0">
                <a:solidFill>
                  <a:schemeClr val="tx2">
                    <a:lumMod val="50000"/>
                  </a:schemeClr>
                </a:solidFill>
                <a:latin typeface="Arial" panose="020B0604020202020204" pitchFamily="34" charset="0"/>
                <a:cs typeface="Arial" panose="020B0604020202020204" pitchFamily="34" charset="0"/>
              </a:rPr>
              <a:t>Si la respuesta es </a:t>
            </a:r>
            <a:r>
              <a:rPr lang="es-ES" b="1" dirty="0">
                <a:solidFill>
                  <a:schemeClr val="tx2">
                    <a:lumMod val="50000"/>
                  </a:schemeClr>
                </a:solidFill>
                <a:latin typeface="Arial" panose="020B0604020202020204" pitchFamily="34" charset="0"/>
                <a:cs typeface="Arial" panose="020B0604020202020204" pitchFamily="34" charset="0"/>
              </a:rPr>
              <a:t>NO</a:t>
            </a:r>
            <a:r>
              <a:rPr lang="es-ES" dirty="0">
                <a:solidFill>
                  <a:schemeClr val="tx2">
                    <a:lumMod val="50000"/>
                  </a:schemeClr>
                </a:solidFill>
                <a:latin typeface="Arial" panose="020B0604020202020204" pitchFamily="34" charset="0"/>
                <a:cs typeface="Arial" panose="020B0604020202020204" pitchFamily="34" charset="0"/>
              </a:rPr>
              <a:t> a todas </a:t>
            </a:r>
          </a:p>
          <a:p>
            <a:pPr algn="ctr"/>
            <a:r>
              <a:rPr lang="es-ES" dirty="0">
                <a:solidFill>
                  <a:schemeClr val="tx2">
                    <a:lumMod val="50000"/>
                  </a:schemeClr>
                </a:solidFill>
                <a:latin typeface="Arial" panose="020B0604020202020204" pitchFamily="34" charset="0"/>
                <a:cs typeface="Arial" panose="020B0604020202020204" pitchFamily="34" charset="0"/>
              </a:rPr>
              <a:t>las preguntas</a:t>
            </a:r>
          </a:p>
        </p:txBody>
      </p:sp>
      <p:sp>
        <p:nvSpPr>
          <p:cNvPr id="7" name="CuadroTexto 6"/>
          <p:cNvSpPr txBox="1"/>
          <p:nvPr/>
        </p:nvSpPr>
        <p:spPr>
          <a:xfrm>
            <a:off x="2182257" y="5015045"/>
            <a:ext cx="3275256" cy="369332"/>
          </a:xfrm>
          <a:prstGeom prst="rect">
            <a:avLst/>
          </a:prstGeom>
          <a:noFill/>
          <a:ln>
            <a:noFill/>
          </a:ln>
        </p:spPr>
        <p:txBody>
          <a:bodyPr wrap="none" rtlCol="0">
            <a:spAutoFit/>
          </a:bodyPr>
          <a:lstStyle/>
          <a:p>
            <a:pPr algn="ctr"/>
            <a:r>
              <a:rPr lang="es-ES" dirty="0">
                <a:solidFill>
                  <a:schemeClr val="tx2">
                    <a:lumMod val="50000"/>
                  </a:schemeClr>
                </a:solidFill>
                <a:latin typeface="Arial" panose="020B0604020202020204" pitchFamily="34" charset="0"/>
                <a:cs typeface="Arial" panose="020B0604020202020204" pitchFamily="34" charset="0"/>
              </a:rPr>
              <a:t>Continuar con el tamizaje final</a:t>
            </a:r>
          </a:p>
        </p:txBody>
      </p:sp>
      <p:sp>
        <p:nvSpPr>
          <p:cNvPr id="8" name="CuadroTexto 7"/>
          <p:cNvSpPr txBox="1"/>
          <p:nvPr/>
        </p:nvSpPr>
        <p:spPr>
          <a:xfrm>
            <a:off x="6937524" y="5005805"/>
            <a:ext cx="3082896" cy="369332"/>
          </a:xfrm>
          <a:prstGeom prst="rect">
            <a:avLst/>
          </a:prstGeom>
          <a:noFill/>
          <a:ln>
            <a:noFill/>
          </a:ln>
        </p:spPr>
        <p:txBody>
          <a:bodyPr wrap="none" rtlCol="0">
            <a:spAutoFit/>
          </a:bodyPr>
          <a:lstStyle/>
          <a:p>
            <a:pPr algn="ctr"/>
            <a:r>
              <a:rPr lang="es-ES" b="1" dirty="0">
                <a:solidFill>
                  <a:srgbClr val="0070C0"/>
                </a:solidFill>
                <a:latin typeface="Arial" panose="020B0604020202020204" pitchFamily="34" charset="0"/>
                <a:cs typeface="Arial" panose="020B0604020202020204" pitchFamily="34" charset="0"/>
              </a:rPr>
              <a:t>Reevaluar en una semana</a:t>
            </a:r>
          </a:p>
        </p:txBody>
      </p:sp>
      <p:sp>
        <p:nvSpPr>
          <p:cNvPr id="9" name="Flecha abajo 8"/>
          <p:cNvSpPr/>
          <p:nvPr/>
        </p:nvSpPr>
        <p:spPr>
          <a:xfrm>
            <a:off x="3670971" y="4610890"/>
            <a:ext cx="288032" cy="35517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atin typeface="Arial" panose="020B0604020202020204" pitchFamily="34" charset="0"/>
              <a:cs typeface="Arial" panose="020B0604020202020204" pitchFamily="34" charset="0"/>
            </a:endParaRPr>
          </a:p>
        </p:txBody>
      </p:sp>
      <p:sp>
        <p:nvSpPr>
          <p:cNvPr id="10" name="Flecha abajo 9"/>
          <p:cNvSpPr/>
          <p:nvPr/>
        </p:nvSpPr>
        <p:spPr>
          <a:xfrm>
            <a:off x="8334954" y="4610890"/>
            <a:ext cx="288032" cy="35517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atin typeface="Arial" panose="020B0604020202020204" pitchFamily="34" charset="0"/>
              <a:cs typeface="Arial" panose="020B0604020202020204" pitchFamily="34" charset="0"/>
            </a:endParaRPr>
          </a:p>
        </p:txBody>
      </p:sp>
      <p:sp>
        <p:nvSpPr>
          <p:cNvPr id="3" name="Rectángulo 2"/>
          <p:cNvSpPr/>
          <p:nvPr/>
        </p:nvSpPr>
        <p:spPr>
          <a:xfrm>
            <a:off x="2105890" y="5779384"/>
            <a:ext cx="8128001" cy="400110"/>
          </a:xfrm>
          <a:prstGeom prst="rect">
            <a:avLst/>
          </a:prstGeom>
          <a:solidFill>
            <a:schemeClr val="bg1"/>
          </a:solidFill>
        </p:spPr>
        <p:txBody>
          <a:bodyPr wrap="square">
            <a:spAutoFit/>
          </a:bodyPr>
          <a:lstStyle/>
          <a:p>
            <a:r>
              <a:rPr lang="es-ES" sz="1000" dirty="0" err="1">
                <a:latin typeface="Arial" panose="020B0604020202020204" pitchFamily="34" charset="0"/>
                <a:cs typeface="Arial" panose="020B0604020202020204" pitchFamily="34" charset="0"/>
              </a:rPr>
              <a:t>Kondrup</a:t>
            </a:r>
            <a:r>
              <a:rPr lang="es-ES" sz="1000" dirty="0">
                <a:latin typeface="Arial" panose="020B0604020202020204" pitchFamily="34" charset="0"/>
                <a:cs typeface="Arial" panose="020B0604020202020204" pitchFamily="34" charset="0"/>
              </a:rPr>
              <a:t> J, </a:t>
            </a:r>
            <a:r>
              <a:rPr lang="es-ES" sz="1000" dirty="0" err="1">
                <a:latin typeface="Arial" panose="020B0604020202020204" pitchFamily="34" charset="0"/>
                <a:cs typeface="Arial" panose="020B0604020202020204" pitchFamily="34" charset="0"/>
              </a:rPr>
              <a:t>Rasmussen</a:t>
            </a:r>
            <a:r>
              <a:rPr lang="es-ES" sz="1000" dirty="0">
                <a:latin typeface="Arial" panose="020B0604020202020204" pitchFamily="34" charset="0"/>
                <a:cs typeface="Arial" panose="020B0604020202020204" pitchFamily="34" charset="0"/>
              </a:rPr>
              <a:t> H H, </a:t>
            </a:r>
            <a:r>
              <a:rPr lang="es-ES" sz="1000" dirty="0" err="1">
                <a:latin typeface="Arial" panose="020B0604020202020204" pitchFamily="34" charset="0"/>
                <a:cs typeface="Arial" panose="020B0604020202020204" pitchFamily="34" charset="0"/>
              </a:rPr>
              <a:t>Hamberg</a:t>
            </a:r>
            <a:r>
              <a:rPr lang="es-ES" sz="1000" dirty="0">
                <a:latin typeface="Arial" panose="020B0604020202020204" pitchFamily="34" charset="0"/>
                <a:cs typeface="Arial" panose="020B0604020202020204" pitchFamily="34" charset="0"/>
              </a:rPr>
              <a:t> O et al. </a:t>
            </a:r>
            <a:r>
              <a:rPr lang="es-ES" sz="1000" dirty="0" err="1">
                <a:latin typeface="Arial" panose="020B0604020202020204" pitchFamily="34" charset="0"/>
                <a:cs typeface="Arial" panose="020B0604020202020204" pitchFamily="34" charset="0"/>
              </a:rPr>
              <a:t>Nutritional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Risk</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Screening</a:t>
            </a:r>
            <a:r>
              <a:rPr lang="es-ES" sz="1000" dirty="0">
                <a:latin typeface="Arial" panose="020B0604020202020204" pitchFamily="34" charset="0"/>
                <a:cs typeface="Arial" panose="020B0604020202020204" pitchFamily="34" charset="0"/>
              </a:rPr>
              <a:t> (NRS 2002): a new </a:t>
            </a:r>
            <a:r>
              <a:rPr lang="es-ES" sz="1000" dirty="0" err="1">
                <a:latin typeface="Arial" panose="020B0604020202020204" pitchFamily="34" charset="0"/>
                <a:cs typeface="Arial" panose="020B0604020202020204" pitchFamily="34" charset="0"/>
              </a:rPr>
              <a:t>method</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based</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on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analysis</a:t>
            </a:r>
            <a:r>
              <a:rPr lang="es-ES" sz="1000" dirty="0">
                <a:latin typeface="Arial" panose="020B0604020202020204" pitchFamily="34" charset="0"/>
                <a:cs typeface="Arial" panose="020B0604020202020204" pitchFamily="34" charset="0"/>
              </a:rPr>
              <a:t> of </a:t>
            </a:r>
            <a:r>
              <a:rPr lang="es-ES" sz="1000" dirty="0" err="1">
                <a:latin typeface="Arial" panose="020B0604020202020204" pitchFamily="34" charset="0"/>
                <a:cs typeface="Arial" panose="020B0604020202020204" pitchFamily="34" charset="0"/>
              </a:rPr>
              <a:t>controlled</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clinical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trials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Clin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Nutr</a:t>
            </a:r>
            <a:r>
              <a:rPr lang="es-ES" sz="1000" dirty="0">
                <a:latin typeface="Arial" panose="020B0604020202020204" pitchFamily="34" charset="0"/>
                <a:cs typeface="Arial" panose="020B0604020202020204" pitchFamily="34" charset="0"/>
              </a:rPr>
              <a:t> 2003</a:t>
            </a:r>
          </a:p>
        </p:txBody>
      </p:sp>
    </p:spTree>
    <p:extLst>
      <p:ext uri="{BB962C8B-B14F-4D97-AF65-F5344CB8AC3E}">
        <p14:creationId xmlns:p14="http://schemas.microsoft.com/office/powerpoint/2010/main" val="105177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0" y="0"/>
            <a:ext cx="12192000" cy="803564"/>
          </a:xfrm>
        </p:spPr>
        <p:txBody>
          <a:bodyPr>
            <a:normAutofit/>
          </a:bodyPr>
          <a:lstStyle/>
          <a:p>
            <a:pPr algn="ctr"/>
            <a:r>
              <a:rPr lang="es-ES" sz="3200" b="1" dirty="0">
                <a:solidFill>
                  <a:srgbClr val="7030A0"/>
                </a:solidFill>
                <a:latin typeface="Arial" panose="020B0604020202020204" pitchFamily="34" charset="0"/>
                <a:cs typeface="Arial" panose="020B0604020202020204" pitchFamily="34" charset="0"/>
              </a:rPr>
              <a:t>Hospitalización: NRS-2002</a:t>
            </a:r>
            <a:endParaRPr lang="es-ES" sz="3200" dirty="0">
              <a:solidFill>
                <a:srgbClr val="7030A0"/>
              </a:solidFill>
              <a:latin typeface="Arial" panose="020B0604020202020204" pitchFamily="34" charset="0"/>
              <a:cs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2075072789"/>
              </p:ext>
            </p:extLst>
          </p:nvPr>
        </p:nvGraphicFramePr>
        <p:xfrm>
          <a:off x="202986" y="1339273"/>
          <a:ext cx="11739633" cy="4734363"/>
        </p:xfrm>
        <a:graphic>
          <a:graphicData uri="http://schemas.openxmlformats.org/drawingml/2006/table">
            <a:tbl>
              <a:tblPr firstRow="1" bandRow="1">
                <a:tableStyleId>{5C22544A-7EE6-4342-B048-85BDC9FD1C3A}</a:tableStyleId>
              </a:tblPr>
              <a:tblGrid>
                <a:gridCol w="1330250">
                  <a:extLst>
                    <a:ext uri="{9D8B030D-6E8A-4147-A177-3AD203B41FA5}">
                      <a16:colId xmlns:a16="http://schemas.microsoft.com/office/drawing/2014/main" val="20000"/>
                    </a:ext>
                  </a:extLst>
                </a:gridCol>
                <a:gridCol w="5007243">
                  <a:extLst>
                    <a:ext uri="{9D8B030D-6E8A-4147-A177-3AD203B41FA5}">
                      <a16:colId xmlns:a16="http://schemas.microsoft.com/office/drawing/2014/main" val="20001"/>
                    </a:ext>
                  </a:extLst>
                </a:gridCol>
                <a:gridCol w="1291957">
                  <a:extLst>
                    <a:ext uri="{9D8B030D-6E8A-4147-A177-3AD203B41FA5}">
                      <a16:colId xmlns:a16="http://schemas.microsoft.com/office/drawing/2014/main" val="20002"/>
                    </a:ext>
                  </a:extLst>
                </a:gridCol>
                <a:gridCol w="4110183">
                  <a:extLst>
                    <a:ext uri="{9D8B030D-6E8A-4147-A177-3AD203B41FA5}">
                      <a16:colId xmlns:a16="http://schemas.microsoft.com/office/drawing/2014/main" val="20003"/>
                    </a:ext>
                  </a:extLst>
                </a:gridCol>
              </a:tblGrid>
              <a:tr h="348618">
                <a:tc gridSpan="4">
                  <a:txBody>
                    <a:bodyPr/>
                    <a:lstStyle/>
                    <a:p>
                      <a:pPr algn="ctr"/>
                      <a:r>
                        <a:rPr lang="es-ES" dirty="0">
                          <a:solidFill>
                            <a:schemeClr val="bg1"/>
                          </a:solidFill>
                          <a:latin typeface="Arial" panose="020B0604020202020204" pitchFamily="34" charset="0"/>
                          <a:cs typeface="Arial" panose="020B0604020202020204" pitchFamily="34" charset="0"/>
                        </a:rPr>
                        <a:t>TAMIZAJE FINAL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hMerge="1">
                  <a:txBody>
                    <a:bodyPr/>
                    <a:lstStyle/>
                    <a:p>
                      <a:endParaRPr lang="es-ES"/>
                    </a:p>
                  </a:txBody>
                  <a:tcPr/>
                </a:tc>
                <a:tc hMerge="1">
                  <a:txBody>
                    <a:bodyPr/>
                    <a:lstStyle/>
                    <a:p>
                      <a:endParaRPr lang="es-ES" dirty="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40000"/>
                        <a:lumOff val="60000"/>
                      </a:schemeClr>
                    </a:solidFill>
                  </a:tcPr>
                </a:tc>
                <a:tc hMerge="1">
                  <a:txBody>
                    <a:bodyPr/>
                    <a:lstStyle/>
                    <a:p>
                      <a:endParaRPr lang="es-ES"/>
                    </a:p>
                  </a:txBody>
                  <a:tcPr/>
                </a:tc>
                <a:extLst>
                  <a:ext uri="{0D108BD9-81ED-4DB2-BD59-A6C34878D82A}">
                    <a16:rowId xmlns:a16="http://schemas.microsoft.com/office/drawing/2014/main" val="10000"/>
                  </a:ext>
                </a:extLst>
              </a:tr>
              <a:tr h="290522">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2060"/>
                          </a:solidFill>
                          <a:effectLst/>
                          <a:latin typeface="Arial" panose="020B0604020202020204" pitchFamily="34" charset="0"/>
                          <a:ea typeface="Times New Roman" pitchFamily="18" charset="0"/>
                          <a:cs typeface="Arial" panose="020B0604020202020204" pitchFamily="34" charset="0"/>
                        </a:rPr>
                        <a:t>ESTADO NUTRICIONAL</a:t>
                      </a:r>
                    </a:p>
                  </a:txBody>
                  <a:tcPr marT="45724" marB="4572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endParaRPr lang="es-E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2060"/>
                          </a:solidFill>
                          <a:effectLst/>
                          <a:latin typeface="Arial" panose="020B0604020202020204" pitchFamily="34" charset="0"/>
                          <a:ea typeface="Times New Roman" pitchFamily="18" charset="0"/>
                          <a:cs typeface="Arial" panose="020B0604020202020204" pitchFamily="34" charset="0"/>
                        </a:rPr>
                        <a:t>SEVERIDAD DE LA ENFERMEDAD</a:t>
                      </a:r>
                    </a:p>
                  </a:txBody>
                  <a:tcPr marT="45724" marB="4572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endParaRPr lang="es-ES"/>
                    </a:p>
                  </a:txBody>
                  <a:tcPr/>
                </a:tc>
                <a:extLst>
                  <a:ext uri="{0D108BD9-81ED-4DB2-BD59-A6C34878D82A}">
                    <a16:rowId xmlns:a16="http://schemas.microsoft.com/office/drawing/2014/main" val="10001"/>
                  </a:ext>
                </a:extLst>
              </a:tr>
              <a:tr h="4938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Ausente</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0 Puntos</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Estado nutricional normal</a:t>
                      </a: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Ausente</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0 Puntos</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Requerimientos nutricionales normales</a:t>
                      </a: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006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Leve</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1 Punto</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Pérdida de peso &gt;5% en 3 meses ó ingesta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50-75% requerimientos en la última semana</a:t>
                      </a: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Leve</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1 Punto</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Fractura cadera, pacientes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crónicos (cirrosis, EPOC,</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hemodiálisis, DM, oncológicos)</a:t>
                      </a: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856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Moderado</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2 Puntos</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Pérdida de peso &gt;5% en 2 meses o IMC</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18.5-20-5 + deterioro estado general ó</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ingesta 25-60% requerimientos en la última semana</a:t>
                      </a: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Moderado</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2 Puntos</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Cirugía mayor abdominal,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neumonía grave,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Neoplasias hematológicas.</a:t>
                      </a:r>
                    </a:p>
                  </a:txBody>
                  <a:tcPr marT="45724" marB="45724"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2545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Severo</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3 Puntos</a:t>
                      </a:r>
                      <a:endParaRPr kumimoji="0" lang="es-ES" sz="32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txBody>
                  <a:tcPr marT="45731" marB="45731"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Pérdida de peso &gt;5% en 1 mes (&gt;15% en 3</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meses) o IMC &lt;18.5 + deterioro estado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general ó ingesta 0-25% requerimientos en la última semana</a:t>
                      </a:r>
                    </a:p>
                  </a:txBody>
                  <a:tcPr marT="45731" marB="45731"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Severo</a:t>
                      </a:r>
                      <a:endPar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3 Puntos</a:t>
                      </a:r>
                      <a:endParaRPr kumimoji="0" lang="es-ES" sz="32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endParaRPr>
                    </a:p>
                  </a:txBody>
                  <a:tcPr marT="45731" marB="45731"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TCE, Pacientes críticos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2">
                              <a:lumMod val="50000"/>
                            </a:schemeClr>
                          </a:solidFill>
                          <a:effectLst/>
                          <a:latin typeface="Arial" panose="020B0604020202020204" pitchFamily="34" charset="0"/>
                          <a:ea typeface="Times New Roman" pitchFamily="18" charset="0"/>
                          <a:cs typeface="Arial" panose="020B0604020202020204" pitchFamily="34" charset="0"/>
                        </a:rPr>
                        <a:t>(UCI)</a:t>
                      </a:r>
                    </a:p>
                  </a:txBody>
                  <a:tcPr marT="45731" marB="45731"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0536">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sz="1400" b="1"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Edad: </a:t>
                      </a:r>
                      <a:r>
                        <a:rPr kumimoji="0" lang="es-ES" sz="1400" b="0"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Si ≥ 70 años, añadir 1 punto a la suma total</a:t>
                      </a:r>
                    </a:p>
                  </a:txBody>
                  <a:tcPr marT="45731" marB="4573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400" b="0" i="0" u="none" strike="noStrike" cap="none" normalizeH="0" baseline="0" dirty="0">
                        <a:ln>
                          <a:noFill/>
                        </a:ln>
                        <a:solidFill>
                          <a:schemeClr val="tx2">
                            <a:lumMod val="50000"/>
                          </a:schemeClr>
                        </a:solidFill>
                        <a:effectLst/>
                        <a:latin typeface="+mn-lt"/>
                        <a:ea typeface="Times New Roman" pitchFamily="18" charset="0"/>
                        <a:cs typeface="Arial" pitchFamily="34" charset="0"/>
                      </a:endParaRPr>
                    </a:p>
                  </a:txBody>
                  <a:tcPr marT="45731" marB="45731"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dirty="0">
                        <a:ln>
                          <a:noFill/>
                        </a:ln>
                        <a:solidFill>
                          <a:schemeClr val="tx2">
                            <a:lumMod val="50000"/>
                          </a:schemeClr>
                        </a:solidFill>
                        <a:effectLst/>
                        <a:latin typeface="+mn-lt"/>
                        <a:ea typeface="Times New Roman" pitchFamily="18" charset="0"/>
                        <a:cs typeface="Arial" pitchFamily="34" charset="0"/>
                      </a:endParaRPr>
                    </a:p>
                  </a:txBody>
                  <a:tcPr marT="45731" marB="4573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400" b="0" i="0" u="none" strike="noStrike" cap="none" normalizeH="0" baseline="0" dirty="0">
                        <a:ln>
                          <a:noFill/>
                        </a:ln>
                        <a:solidFill>
                          <a:schemeClr val="tx2">
                            <a:lumMod val="50000"/>
                          </a:schemeClr>
                        </a:solidFill>
                        <a:effectLst/>
                        <a:latin typeface="+mn-lt"/>
                        <a:ea typeface="Times New Roman" pitchFamily="18" charset="0"/>
                        <a:cs typeface="Arial" pitchFamily="34" charset="0"/>
                      </a:endParaRPr>
                    </a:p>
                  </a:txBody>
                  <a:tcPr marT="45731" marB="45731"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577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7388"/>
            <a:ext cx="12192000" cy="773018"/>
          </a:xfrm>
        </p:spPr>
        <p:txBody>
          <a:bodyPr>
            <a:normAutofit/>
          </a:bodyPr>
          <a:lstStyle/>
          <a:p>
            <a:pPr algn="ctr"/>
            <a:r>
              <a:rPr lang="es-ES" sz="3200" b="1" dirty="0">
                <a:solidFill>
                  <a:srgbClr val="7030A0"/>
                </a:solidFill>
                <a:latin typeface="Arial" panose="020B0604020202020204" pitchFamily="34" charset="0"/>
                <a:cs typeface="Arial" panose="020B0604020202020204" pitchFamily="34" charset="0"/>
              </a:rPr>
              <a:t>NRS-2002: plan de intervención</a:t>
            </a:r>
            <a:endParaRPr lang="es-ES" sz="3200" dirty="0">
              <a:solidFill>
                <a:srgbClr val="7030A0"/>
              </a:solidFill>
              <a:latin typeface="Arial" panose="020B0604020202020204" pitchFamily="34" charset="0"/>
              <a:cs typeface="Arial" panose="020B0604020202020204" pitchFamily="34" charset="0"/>
            </a:endParaRPr>
          </a:p>
        </p:txBody>
      </p:sp>
      <p:sp>
        <p:nvSpPr>
          <p:cNvPr id="4" name="CuadroTexto 3"/>
          <p:cNvSpPr txBox="1"/>
          <p:nvPr/>
        </p:nvSpPr>
        <p:spPr>
          <a:xfrm>
            <a:off x="937146" y="1844359"/>
            <a:ext cx="4176464" cy="683264"/>
          </a:xfrm>
          <a:prstGeom prst="rect">
            <a:avLst/>
          </a:prstGeom>
          <a:solidFill>
            <a:schemeClr val="accent1">
              <a:lumMod val="50000"/>
            </a:schemeClr>
          </a:solidFill>
        </p:spPr>
        <p:style>
          <a:lnRef idx="1">
            <a:schemeClr val="accent1"/>
          </a:lnRef>
          <a:fillRef idx="2">
            <a:schemeClr val="accent1"/>
          </a:fillRef>
          <a:effectRef idx="1">
            <a:schemeClr val="accent1"/>
          </a:effectRef>
          <a:fontRef idx="minor">
            <a:schemeClr val="dk1"/>
          </a:fontRef>
        </p:style>
        <p:txBody>
          <a:bodyPr wrap="square" numCol="1" rtlCol="0" anchor="ctr">
            <a:spAutoFit/>
          </a:bodyPr>
          <a:lstStyle/>
          <a:p>
            <a:pPr algn="ctr">
              <a:lnSpc>
                <a:spcPct val="80000"/>
              </a:lnSpc>
              <a:defRPr/>
            </a:pPr>
            <a:r>
              <a:rPr lang="es-ES" sz="2400" b="1" dirty="0">
                <a:solidFill>
                  <a:schemeClr val="bg1"/>
                </a:solidFill>
                <a:latin typeface="Arial" panose="020B0604020202020204" pitchFamily="34" charset="0"/>
                <a:cs typeface="Arial" panose="020B0604020202020204" pitchFamily="34" charset="0"/>
              </a:rPr>
              <a:t>≥ 3 puntos: Riesgo Nutricional</a:t>
            </a:r>
            <a:endParaRPr lang="es-ES" sz="2400" dirty="0">
              <a:solidFill>
                <a:schemeClr val="bg1"/>
              </a:solidFill>
              <a:latin typeface="Arial" panose="020B0604020202020204" pitchFamily="34" charset="0"/>
              <a:cs typeface="Arial" panose="020B0604020202020204" pitchFamily="34" charset="0"/>
            </a:endParaRPr>
          </a:p>
        </p:txBody>
      </p:sp>
      <p:sp>
        <p:nvSpPr>
          <p:cNvPr id="5" name="CuadroTexto 4"/>
          <p:cNvSpPr txBox="1"/>
          <p:nvPr/>
        </p:nvSpPr>
        <p:spPr>
          <a:xfrm>
            <a:off x="6943106" y="1992092"/>
            <a:ext cx="4195567" cy="387798"/>
          </a:xfrm>
          <a:prstGeom prst="rect">
            <a:avLst/>
          </a:prstGeom>
          <a:solidFill>
            <a:schemeClr val="accent1">
              <a:lumMod val="50000"/>
            </a:schemeClr>
          </a:solidFill>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lnSpc>
                <a:spcPct val="80000"/>
              </a:lnSpc>
              <a:defRPr/>
            </a:pPr>
            <a:r>
              <a:rPr lang="es-ES" sz="2400" b="1" dirty="0">
                <a:solidFill>
                  <a:schemeClr val="bg1"/>
                </a:solidFill>
                <a:latin typeface="Arial" panose="020B0604020202020204" pitchFamily="34" charset="0"/>
                <a:cs typeface="Arial" panose="020B0604020202020204" pitchFamily="34" charset="0"/>
              </a:rPr>
              <a:t>&lt; 3 puntos: Bajo riesgo</a:t>
            </a:r>
          </a:p>
        </p:txBody>
      </p:sp>
      <p:sp>
        <p:nvSpPr>
          <p:cNvPr id="7" name="Rectángulo 6"/>
          <p:cNvSpPr/>
          <p:nvPr/>
        </p:nvSpPr>
        <p:spPr>
          <a:xfrm>
            <a:off x="1279733" y="2427445"/>
            <a:ext cx="3491290" cy="1575047"/>
          </a:xfrm>
          <a:prstGeom prst="rect">
            <a:avLst/>
          </a:prstGeom>
        </p:spPr>
        <p:txBody>
          <a:bodyPr wrap="square">
            <a:spAutoFit/>
          </a:bodyPr>
          <a:lstStyle/>
          <a:p>
            <a:pPr>
              <a:lnSpc>
                <a:spcPct val="80000"/>
              </a:lnSpc>
              <a:defRPr/>
            </a:pPr>
            <a:endParaRPr lang="es-ES" sz="2400" dirty="0">
              <a:latin typeface="Arial" panose="020B0604020202020204" pitchFamily="34" charset="0"/>
              <a:cs typeface="Arial" panose="020B0604020202020204" pitchFamily="34" charset="0"/>
            </a:endParaRPr>
          </a:p>
          <a:p>
            <a:pPr algn="ctr">
              <a:lnSpc>
                <a:spcPct val="110000"/>
              </a:lnSpc>
            </a:pPr>
            <a:r>
              <a:rPr lang="es-ES" sz="2400" dirty="0">
                <a:latin typeface="Arial" panose="020B0604020202020204" pitchFamily="34" charset="0"/>
                <a:cs typeface="Arial" panose="020B0604020202020204" pitchFamily="34" charset="0"/>
              </a:rPr>
              <a:t>Es necesario implementar soporte nutricional</a:t>
            </a:r>
          </a:p>
        </p:txBody>
      </p:sp>
      <p:sp>
        <p:nvSpPr>
          <p:cNvPr id="8" name="Rectángulo 7"/>
          <p:cNvSpPr/>
          <p:nvPr/>
        </p:nvSpPr>
        <p:spPr>
          <a:xfrm>
            <a:off x="6943106" y="2389894"/>
            <a:ext cx="4195567" cy="2793842"/>
          </a:xfrm>
          <a:prstGeom prst="rect">
            <a:avLst/>
          </a:prstGeom>
        </p:spPr>
        <p:txBody>
          <a:bodyPr wrap="square">
            <a:spAutoFit/>
          </a:bodyPr>
          <a:lstStyle/>
          <a:p>
            <a:pPr algn="ctr">
              <a:lnSpc>
                <a:spcPct val="80000"/>
              </a:lnSpc>
              <a:defRPr/>
            </a:pPr>
            <a:endParaRPr lang="es-ES" sz="2400" b="1" dirty="0">
              <a:latin typeface="Arial" panose="020B0604020202020204" pitchFamily="34" charset="0"/>
              <a:cs typeface="Arial" panose="020B0604020202020204" pitchFamily="34" charset="0"/>
            </a:endParaRPr>
          </a:p>
          <a:p>
            <a:pPr algn="ctr">
              <a:lnSpc>
                <a:spcPct val="110000"/>
              </a:lnSpc>
            </a:pPr>
            <a:r>
              <a:rPr lang="es-ES" sz="2400" dirty="0">
                <a:latin typeface="Arial" panose="020B0604020202020204" pitchFamily="34" charset="0"/>
                <a:cs typeface="Arial" panose="020B0604020202020204" pitchFamily="34" charset="0"/>
              </a:rPr>
              <a:t>Realizar tamización nutricional semanal</a:t>
            </a:r>
          </a:p>
          <a:p>
            <a:pPr algn="ctr">
              <a:lnSpc>
                <a:spcPct val="110000"/>
              </a:lnSpc>
            </a:pPr>
            <a:endParaRPr lang="es-ES" sz="2400" dirty="0">
              <a:latin typeface="Arial" panose="020B0604020202020204" pitchFamily="34" charset="0"/>
              <a:cs typeface="Arial" panose="020B0604020202020204" pitchFamily="34" charset="0"/>
            </a:endParaRPr>
          </a:p>
          <a:p>
            <a:pPr algn="ctr">
              <a:lnSpc>
                <a:spcPct val="110000"/>
              </a:lnSpc>
            </a:pPr>
            <a:r>
              <a:rPr lang="es-ES" sz="2400" dirty="0">
                <a:latin typeface="Arial" panose="020B0604020202020204" pitchFamily="34" charset="0"/>
                <a:cs typeface="Arial" panose="020B0604020202020204" pitchFamily="34" charset="0"/>
              </a:rPr>
              <a:t>Si el paciente va a ser llevado a cirugía debe recibir aporte nutricional preventivo</a:t>
            </a:r>
          </a:p>
        </p:txBody>
      </p:sp>
      <p:sp>
        <p:nvSpPr>
          <p:cNvPr id="9" name="Rectángulo 8"/>
          <p:cNvSpPr/>
          <p:nvPr/>
        </p:nvSpPr>
        <p:spPr>
          <a:xfrm>
            <a:off x="937146" y="5763491"/>
            <a:ext cx="10331218" cy="246221"/>
          </a:xfrm>
          <a:prstGeom prst="rect">
            <a:avLst/>
          </a:prstGeom>
          <a:solidFill>
            <a:schemeClr val="bg1"/>
          </a:solidFill>
        </p:spPr>
        <p:txBody>
          <a:bodyPr wrap="square">
            <a:spAutoFit/>
          </a:bodyPr>
          <a:lstStyle/>
          <a:p>
            <a:r>
              <a:rPr lang="es-ES" sz="1000" dirty="0" err="1">
                <a:latin typeface="Arial" panose="020B0604020202020204" pitchFamily="34" charset="0"/>
                <a:cs typeface="Arial" panose="020B0604020202020204" pitchFamily="34" charset="0"/>
              </a:rPr>
              <a:t>Kondrup</a:t>
            </a:r>
            <a:r>
              <a:rPr lang="es-ES" sz="1000" dirty="0">
                <a:latin typeface="Arial" panose="020B0604020202020204" pitchFamily="34" charset="0"/>
                <a:cs typeface="Arial" panose="020B0604020202020204" pitchFamily="34" charset="0"/>
              </a:rPr>
              <a:t> J, </a:t>
            </a:r>
            <a:r>
              <a:rPr lang="es-ES" sz="1000" dirty="0" err="1">
                <a:latin typeface="Arial" panose="020B0604020202020204" pitchFamily="34" charset="0"/>
                <a:cs typeface="Arial" panose="020B0604020202020204" pitchFamily="34" charset="0"/>
              </a:rPr>
              <a:t>Rasmussen</a:t>
            </a:r>
            <a:r>
              <a:rPr lang="es-ES" sz="1000" dirty="0">
                <a:latin typeface="Arial" panose="020B0604020202020204" pitchFamily="34" charset="0"/>
                <a:cs typeface="Arial" panose="020B0604020202020204" pitchFamily="34" charset="0"/>
              </a:rPr>
              <a:t> H H, </a:t>
            </a:r>
            <a:r>
              <a:rPr lang="es-ES" sz="1000" dirty="0" err="1">
                <a:latin typeface="Arial" panose="020B0604020202020204" pitchFamily="34" charset="0"/>
                <a:cs typeface="Arial" panose="020B0604020202020204" pitchFamily="34" charset="0"/>
              </a:rPr>
              <a:t>Hamberg</a:t>
            </a:r>
            <a:r>
              <a:rPr lang="es-ES" sz="1000" dirty="0">
                <a:latin typeface="Arial" panose="020B0604020202020204" pitchFamily="34" charset="0"/>
                <a:cs typeface="Arial" panose="020B0604020202020204" pitchFamily="34" charset="0"/>
              </a:rPr>
              <a:t> O et al. </a:t>
            </a:r>
            <a:r>
              <a:rPr lang="es-ES" sz="1000" dirty="0" err="1">
                <a:latin typeface="Arial" panose="020B0604020202020204" pitchFamily="34" charset="0"/>
                <a:cs typeface="Arial" panose="020B0604020202020204" pitchFamily="34" charset="0"/>
              </a:rPr>
              <a:t>Nutritional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Risk</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Screening</a:t>
            </a:r>
            <a:r>
              <a:rPr lang="es-ES" sz="1000" dirty="0">
                <a:latin typeface="Arial" panose="020B0604020202020204" pitchFamily="34" charset="0"/>
                <a:cs typeface="Arial" panose="020B0604020202020204" pitchFamily="34" charset="0"/>
              </a:rPr>
              <a:t> (NRS 2002): a new </a:t>
            </a:r>
            <a:r>
              <a:rPr lang="es-ES" sz="1000" dirty="0" err="1">
                <a:latin typeface="Arial" panose="020B0604020202020204" pitchFamily="34" charset="0"/>
                <a:cs typeface="Arial" panose="020B0604020202020204" pitchFamily="34" charset="0"/>
              </a:rPr>
              <a:t>method</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based</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on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analysis</a:t>
            </a:r>
            <a:r>
              <a:rPr lang="es-ES" sz="1000" dirty="0">
                <a:latin typeface="Arial" panose="020B0604020202020204" pitchFamily="34" charset="0"/>
                <a:cs typeface="Arial" panose="020B0604020202020204" pitchFamily="34" charset="0"/>
              </a:rPr>
              <a:t> of </a:t>
            </a:r>
            <a:r>
              <a:rPr lang="es-ES" sz="1000" dirty="0" err="1">
                <a:latin typeface="Arial" panose="020B0604020202020204" pitchFamily="34" charset="0"/>
                <a:cs typeface="Arial" panose="020B0604020202020204" pitchFamily="34" charset="0"/>
              </a:rPr>
              <a:t>controlled</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clinical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trials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Clin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Nutr</a:t>
            </a:r>
            <a:r>
              <a:rPr lang="es-ES" sz="1000" dirty="0">
                <a:latin typeface="Arial" panose="020B0604020202020204" pitchFamily="34" charset="0"/>
                <a:cs typeface="Arial" panose="020B0604020202020204" pitchFamily="34" charset="0"/>
              </a:rPr>
              <a:t> 2003; 22: 321–336</a:t>
            </a:r>
          </a:p>
        </p:txBody>
      </p:sp>
    </p:spTree>
    <p:extLst>
      <p:ext uri="{BB962C8B-B14F-4D97-AF65-F5344CB8AC3E}">
        <p14:creationId xmlns:p14="http://schemas.microsoft.com/office/powerpoint/2010/main" val="155626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4C04D-7E7B-A944-83FF-8F3D92C77439}"/>
              </a:ext>
            </a:extLst>
          </p:cNvPr>
          <p:cNvSpPr>
            <a:spLocks noGrp="1"/>
          </p:cNvSpPr>
          <p:nvPr>
            <p:ph type="title"/>
          </p:nvPr>
        </p:nvSpPr>
        <p:spPr>
          <a:xfrm>
            <a:off x="2618509" y="2595381"/>
            <a:ext cx="6954982" cy="1667237"/>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Herramientas de Tamización para poblaciones específicas</a:t>
            </a:r>
          </a:p>
        </p:txBody>
      </p:sp>
    </p:spTree>
    <p:extLst>
      <p:ext uri="{BB962C8B-B14F-4D97-AF65-F5344CB8AC3E}">
        <p14:creationId xmlns:p14="http://schemas.microsoft.com/office/powerpoint/2010/main" val="285744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C22270D2-670E-394D-B868-9287747A40A6}"/>
              </a:ext>
            </a:extLst>
          </p:cNvPr>
          <p:cNvGraphicFramePr>
            <a:graphicFrameLocks noGrp="1"/>
          </p:cNvGraphicFramePr>
          <p:nvPr>
            <p:extLst>
              <p:ext uri="{D42A27DB-BD31-4B8C-83A1-F6EECF244321}">
                <p14:modId xmlns:p14="http://schemas.microsoft.com/office/powerpoint/2010/main" val="3990172064"/>
              </p:ext>
            </p:extLst>
          </p:nvPr>
        </p:nvGraphicFramePr>
        <p:xfrm>
          <a:off x="610898" y="805583"/>
          <a:ext cx="9458038" cy="5494070"/>
        </p:xfrm>
        <a:graphic>
          <a:graphicData uri="http://schemas.openxmlformats.org/drawingml/2006/table">
            <a:tbl>
              <a:tblPr firstRow="1" bandRow="1">
                <a:tableStyleId>{5C22544A-7EE6-4342-B048-85BDC9FD1C3A}</a:tableStyleId>
              </a:tblPr>
              <a:tblGrid>
                <a:gridCol w="4356094">
                  <a:extLst>
                    <a:ext uri="{9D8B030D-6E8A-4147-A177-3AD203B41FA5}">
                      <a16:colId xmlns:a16="http://schemas.microsoft.com/office/drawing/2014/main" val="20000"/>
                    </a:ext>
                  </a:extLst>
                </a:gridCol>
                <a:gridCol w="1624958">
                  <a:extLst>
                    <a:ext uri="{9D8B030D-6E8A-4147-A177-3AD203B41FA5}">
                      <a16:colId xmlns:a16="http://schemas.microsoft.com/office/drawing/2014/main" val="909464405"/>
                    </a:ext>
                  </a:extLst>
                </a:gridCol>
                <a:gridCol w="3476986">
                  <a:extLst>
                    <a:ext uri="{9D8B030D-6E8A-4147-A177-3AD203B41FA5}">
                      <a16:colId xmlns:a16="http://schemas.microsoft.com/office/drawing/2014/main" val="20001"/>
                    </a:ext>
                  </a:extLst>
                </a:gridCol>
              </a:tblGrid>
              <a:tr h="291426">
                <a:tc>
                  <a:txBody>
                    <a:bodyPr/>
                    <a:lstStyle/>
                    <a:p>
                      <a:pPr algn="ctr"/>
                      <a:r>
                        <a:rPr lang="es-ES" dirty="0">
                          <a:solidFill>
                            <a:srgbClr val="10253F"/>
                          </a:solidFill>
                          <a:latin typeface="+mn-lt"/>
                        </a:rPr>
                        <a:t>PREGUNTA</a:t>
                      </a:r>
                    </a:p>
                  </a:txBody>
                  <a:tcPr>
                    <a:lnB w="12700" cap="flat" cmpd="sng" algn="ctr">
                      <a:solidFill>
                        <a:scrgbClr r="0" g="0" b="0"/>
                      </a:solidFill>
                      <a:prstDash val="solid"/>
                      <a:round/>
                      <a:headEnd type="none" w="med" len="med"/>
                      <a:tailEnd type="none" w="med" len="med"/>
                    </a:lnB>
                    <a:solidFill>
                      <a:schemeClr val="tx2">
                        <a:lumMod val="40000"/>
                        <a:lumOff val="60000"/>
                      </a:schemeClr>
                    </a:solidFill>
                  </a:tcPr>
                </a:tc>
                <a:tc gridSpan="2">
                  <a:txBody>
                    <a:bodyPr/>
                    <a:lstStyle/>
                    <a:p>
                      <a:pPr algn="ctr"/>
                      <a:r>
                        <a:rPr lang="es-ES">
                          <a:solidFill>
                            <a:srgbClr val="10253F"/>
                          </a:solidFill>
                          <a:latin typeface="+mn-lt"/>
                        </a:rPr>
                        <a:t>INTERPRETACIÓN</a:t>
                      </a:r>
                      <a:endParaRPr lang="es-ES" dirty="0">
                        <a:solidFill>
                          <a:srgbClr val="10253F"/>
                        </a:solidFill>
                        <a:latin typeface="+mn-lt"/>
                      </a:endParaRPr>
                    </a:p>
                  </a:txBody>
                  <a:tcPr>
                    <a:lnB w="12700" cap="flat" cmpd="sng" algn="ctr">
                      <a:solidFill>
                        <a:scrgbClr r="0" g="0" b="0"/>
                      </a:solidFill>
                      <a:prstDash val="solid"/>
                      <a:round/>
                      <a:headEnd type="none" w="med" len="med"/>
                      <a:tailEnd type="none" w="med" len="med"/>
                    </a:lnB>
                    <a:solidFill>
                      <a:schemeClr val="tx2">
                        <a:lumMod val="40000"/>
                        <a:lumOff val="60000"/>
                      </a:schemeClr>
                    </a:solidFill>
                  </a:tcPr>
                </a:tc>
                <a:tc hMerge="1">
                  <a:txBody>
                    <a:bodyPr/>
                    <a:lstStyle/>
                    <a:p>
                      <a:pPr algn="ctr"/>
                      <a:r>
                        <a:rPr lang="es-ES" dirty="0">
                          <a:solidFill>
                            <a:srgbClr val="10253F"/>
                          </a:solidFill>
                          <a:latin typeface="+mn-lt"/>
                        </a:rPr>
                        <a:t>INTERPRETACIÓN</a:t>
                      </a:r>
                    </a:p>
                  </a:txBody>
                  <a:tcPr>
                    <a:lnB w="12700" cap="flat" cmpd="sng" algn="ctr">
                      <a:solidFill>
                        <a:scrgbClr r="0" g="0" b="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551636">
                <a:tc>
                  <a:txBody>
                    <a:bodyPr/>
                    <a:lstStyle/>
                    <a:p>
                      <a:pPr marL="0" marR="0" indent="0" algn="l" defTabSz="457200" rtl="0" eaLnBrk="1" fontAlgn="auto" latinLnBrk="0" hangingPunct="1">
                        <a:lnSpc>
                          <a:spcPct val="110000"/>
                        </a:lnSpc>
                        <a:spcBef>
                          <a:spcPts val="0"/>
                        </a:spcBef>
                        <a:spcAft>
                          <a:spcPts val="0"/>
                        </a:spcAft>
                        <a:buClrTx/>
                        <a:buSzTx/>
                        <a:buFontTx/>
                        <a:buNone/>
                        <a:tabLst/>
                        <a:defRPr/>
                      </a:pPr>
                      <a:r>
                        <a:rPr lang="es-CO" sz="1400" dirty="0">
                          <a:solidFill>
                            <a:srgbClr val="10253F"/>
                          </a:solidFill>
                          <a:effectLst/>
                          <a:latin typeface="+mn-lt"/>
                          <a:ea typeface="Calibri"/>
                          <a:cs typeface="Times New Roman"/>
                        </a:rPr>
                        <a:t> </a:t>
                      </a:r>
                      <a:r>
                        <a:rPr lang="es-CO" sz="1400" dirty="0">
                          <a:solidFill>
                            <a:srgbClr val="10253F"/>
                          </a:solidFill>
                          <a:effectLst/>
                          <a:latin typeface="+mn-lt"/>
                          <a:ea typeface="Calibri"/>
                          <a:cs typeface="Verdana"/>
                        </a:rPr>
                        <a:t>A) ¿Ha comido menos por falta de apetito, problemas digestivos, dificultades de masticación o deglución en los últimos 3 meses?</a:t>
                      </a:r>
                      <a:endParaRPr lang="es-ES_tradnl" sz="1400" dirty="0">
                        <a:solidFill>
                          <a:srgbClr val="10253F"/>
                        </a:solidFill>
                        <a:effectLst/>
                        <a:latin typeface="+mn-lt"/>
                        <a:ea typeface="Calibri"/>
                        <a:cs typeface="Verdana"/>
                      </a:endParaRPr>
                    </a:p>
                    <a:p>
                      <a:pPr algn="ctr">
                        <a:lnSpc>
                          <a:spcPct val="110000"/>
                        </a:lnSpc>
                        <a:spcAft>
                          <a:spcPts val="0"/>
                        </a:spcAft>
                      </a:pPr>
                      <a:endParaRPr lang="es-ES_tradnl" sz="1400" dirty="0">
                        <a:solidFill>
                          <a:srgbClr val="10253F"/>
                        </a:solidFill>
                        <a:effectLst/>
                        <a:latin typeface="+mn-lt"/>
                        <a:ea typeface="Calibri"/>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spcAft>
                          <a:spcPts val="0"/>
                        </a:spcAft>
                      </a:pPr>
                      <a:r>
                        <a:rPr lang="es-CO" sz="1200">
                          <a:solidFill>
                            <a:srgbClr val="10253F"/>
                          </a:solidFill>
                          <a:effectLst/>
                          <a:latin typeface="+mn-lt"/>
                          <a:ea typeface="Calibri"/>
                          <a:cs typeface="Verdana"/>
                        </a:rPr>
                        <a:t>0 = ha comido mucho menos</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Verdana"/>
                        </a:rPr>
                        <a:t>1 = ha comido menos</a:t>
                      </a:r>
                      <a:endParaRPr lang="es-ES_tradnl" sz="1200">
                        <a:solidFill>
                          <a:srgbClr val="10253F"/>
                        </a:solidFill>
                        <a:effectLst/>
                        <a:latin typeface="+mn-lt"/>
                        <a:ea typeface="Calibri"/>
                        <a:cs typeface="Verdana"/>
                      </a:endParaRP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Verdana"/>
                        </a:rPr>
                        <a:t>2 = ha comido igual</a:t>
                      </a:r>
                      <a:endParaRPr lang="es-ES_tradnl" sz="1400" dirty="0">
                        <a:solidFill>
                          <a:srgbClr val="10253F"/>
                        </a:solidFill>
                        <a:effectLst/>
                        <a:latin typeface="+mn-lt"/>
                        <a:ea typeface="Calibri"/>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spcAft>
                          <a:spcPts val="0"/>
                        </a:spcAft>
                      </a:pPr>
                      <a:r>
                        <a:rPr lang="es-CO" sz="1200" dirty="0">
                          <a:solidFill>
                            <a:srgbClr val="10253F"/>
                          </a:solidFill>
                          <a:effectLst/>
                          <a:latin typeface="+mn-lt"/>
                          <a:ea typeface="Calibri"/>
                          <a:cs typeface="Verdana"/>
                        </a:rPr>
                        <a:t>0 = ha comido mucho menos</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Verdana"/>
                        </a:rPr>
                        <a:t>1 = ha comido menos</a:t>
                      </a:r>
                      <a:endParaRPr lang="es-ES_tradnl" sz="1200" dirty="0">
                        <a:solidFill>
                          <a:srgbClr val="10253F"/>
                        </a:solidFill>
                        <a:effectLst/>
                        <a:latin typeface="+mn-lt"/>
                        <a:ea typeface="Calibri"/>
                        <a:cs typeface="Verdana"/>
                      </a:endParaRP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Verdana"/>
                        </a:rPr>
                        <a:t>2 = ha comido igual</a:t>
                      </a: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28565">
                <a:tc>
                  <a:txBody>
                    <a:bodyPr/>
                    <a:lstStyle/>
                    <a:p>
                      <a:pPr marL="0" marR="0" indent="0" algn="l" defTabSz="457200" rtl="0" eaLnBrk="1" fontAlgn="auto" latinLnBrk="0" hangingPunct="1">
                        <a:lnSpc>
                          <a:spcPct val="110000"/>
                        </a:lnSpc>
                        <a:spcBef>
                          <a:spcPts val="0"/>
                        </a:spcBef>
                        <a:spcAft>
                          <a:spcPts val="0"/>
                        </a:spcAft>
                        <a:buClrTx/>
                        <a:buSzTx/>
                        <a:buFontTx/>
                        <a:buNone/>
                        <a:tabLst/>
                        <a:defRPr/>
                      </a:pPr>
                      <a:r>
                        <a:rPr lang="es-CO" sz="1400" dirty="0">
                          <a:solidFill>
                            <a:srgbClr val="10253F"/>
                          </a:solidFill>
                          <a:effectLst/>
                          <a:latin typeface="+mn-lt"/>
                          <a:ea typeface="Calibri"/>
                          <a:cs typeface="Times New Roman"/>
                        </a:rPr>
                        <a:t> </a:t>
                      </a:r>
                      <a:r>
                        <a:rPr lang="es-CO" sz="1400" dirty="0">
                          <a:solidFill>
                            <a:srgbClr val="10253F"/>
                          </a:solidFill>
                          <a:effectLst/>
                          <a:latin typeface="+mn-lt"/>
                          <a:ea typeface="Calibri"/>
                          <a:cs typeface="Verdana"/>
                        </a:rPr>
                        <a:t>B) Pérdida reciente de peso (&lt;3 meses)</a:t>
                      </a:r>
                      <a:endParaRPr lang="es-ES_tradnl" sz="1400" dirty="0">
                        <a:solidFill>
                          <a:srgbClr val="10253F"/>
                        </a:solidFill>
                        <a:effectLst/>
                        <a:latin typeface="+mn-lt"/>
                        <a:ea typeface="Calibri"/>
                        <a:cs typeface="Verdana"/>
                      </a:endParaRPr>
                    </a:p>
                    <a:p>
                      <a:pPr algn="l">
                        <a:lnSpc>
                          <a:spcPct val="110000"/>
                        </a:lnSpc>
                        <a:spcAft>
                          <a:spcPts val="0"/>
                        </a:spcAft>
                      </a:pPr>
                      <a:endParaRPr lang="es-ES_tradnl" sz="1400" dirty="0">
                        <a:solidFill>
                          <a:srgbClr val="10253F"/>
                        </a:solidFill>
                        <a:effectLst/>
                        <a:latin typeface="+mn-lt"/>
                        <a:ea typeface="Calibri"/>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spcAft>
                          <a:spcPts val="0"/>
                        </a:spcAft>
                      </a:pPr>
                      <a:r>
                        <a:rPr lang="es-CO" sz="1200">
                          <a:solidFill>
                            <a:srgbClr val="10253F"/>
                          </a:solidFill>
                          <a:effectLst/>
                          <a:latin typeface="+mn-lt"/>
                          <a:ea typeface="Calibri"/>
                          <a:cs typeface="Verdana"/>
                        </a:rPr>
                        <a:t>0 = pérdida de peso &gt; 3 kg</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Verdana"/>
                        </a:rPr>
                        <a:t>1 = no lo sabe</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Arial"/>
                        </a:rPr>
                        <a:t>2 = pérdida de peso entre 1 y 3 kg</a:t>
                      </a:r>
                      <a:endParaRPr lang="es-ES_tradnl" sz="1200">
                        <a:solidFill>
                          <a:srgbClr val="10253F"/>
                        </a:solidFill>
                        <a:effectLst/>
                        <a:latin typeface="+mn-lt"/>
                        <a:ea typeface="Calibri"/>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Arial"/>
                        </a:rPr>
                        <a:t>3 = no ha habido pérdida de peso</a:t>
                      </a: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spcAft>
                          <a:spcPts val="0"/>
                        </a:spcAft>
                      </a:pPr>
                      <a:r>
                        <a:rPr lang="es-CO" sz="1200" dirty="0">
                          <a:solidFill>
                            <a:srgbClr val="10253F"/>
                          </a:solidFill>
                          <a:effectLst/>
                          <a:latin typeface="+mn-lt"/>
                          <a:ea typeface="Calibri"/>
                          <a:cs typeface="Verdana"/>
                        </a:rPr>
                        <a:t>0 = pérdida de peso &gt; 3 kg</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Verdana"/>
                        </a:rPr>
                        <a:t>1 = no lo sabe</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2 = pérdida de peso entre 1 y 3 kg</a:t>
                      </a:r>
                      <a:endParaRPr lang="es-ES_tradnl" sz="1200" dirty="0">
                        <a:solidFill>
                          <a:srgbClr val="10253F"/>
                        </a:solidFill>
                        <a:effectLst/>
                        <a:latin typeface="+mn-lt"/>
                        <a:ea typeface="Calibri"/>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3 = no ha habido pérdida de peso</a:t>
                      </a:r>
                      <a:endParaRPr lang="es-ES_tradnl" sz="1200" dirty="0">
                        <a:solidFill>
                          <a:srgbClr val="10253F"/>
                        </a:solidFill>
                        <a:effectLst/>
                        <a:latin typeface="+mn-lt"/>
                        <a:ea typeface="Calibri"/>
                        <a:cs typeface="Verdana"/>
                      </a:endParaRPr>
                    </a:p>
                    <a:p>
                      <a:pPr>
                        <a:spcAft>
                          <a:spcPts val="0"/>
                        </a:spcAft>
                      </a:pP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82852">
                <a:tc>
                  <a:txBody>
                    <a:bodyPr/>
                    <a:lstStyle/>
                    <a:p>
                      <a:pPr marL="0" marR="0" indent="0" algn="l" defTabSz="457200" rtl="0" eaLnBrk="1" fontAlgn="auto" latinLnBrk="0" hangingPunct="1">
                        <a:lnSpc>
                          <a:spcPct val="110000"/>
                        </a:lnSpc>
                        <a:spcBef>
                          <a:spcPts val="0"/>
                        </a:spcBef>
                        <a:spcAft>
                          <a:spcPts val="0"/>
                        </a:spcAft>
                        <a:buClrTx/>
                        <a:buSzTx/>
                        <a:buFontTx/>
                        <a:buNone/>
                        <a:tabLst/>
                        <a:defRPr/>
                      </a:pPr>
                      <a:r>
                        <a:rPr lang="es-CO" sz="1400" dirty="0">
                          <a:solidFill>
                            <a:srgbClr val="10253F"/>
                          </a:solidFill>
                          <a:effectLst/>
                          <a:latin typeface="+mn-lt"/>
                          <a:ea typeface="Calibri"/>
                          <a:cs typeface="Times New Roman"/>
                        </a:rPr>
                        <a:t> </a:t>
                      </a:r>
                      <a:r>
                        <a:rPr lang="es-CO" sz="1400" dirty="0">
                          <a:solidFill>
                            <a:srgbClr val="10253F"/>
                          </a:solidFill>
                          <a:effectLst/>
                          <a:latin typeface="+mn-lt"/>
                          <a:ea typeface="Calibri"/>
                          <a:cs typeface="Verdana"/>
                        </a:rPr>
                        <a:t>C) Movilidad</a:t>
                      </a:r>
                      <a:endParaRPr lang="es-ES_tradnl" sz="14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spcAft>
                          <a:spcPts val="0"/>
                        </a:spcAft>
                      </a:pPr>
                      <a:r>
                        <a:rPr lang="es-CO" sz="1200">
                          <a:solidFill>
                            <a:srgbClr val="10253F"/>
                          </a:solidFill>
                          <a:effectLst/>
                          <a:latin typeface="+mn-lt"/>
                          <a:ea typeface="Calibri"/>
                          <a:cs typeface="Arial"/>
                        </a:rPr>
                        <a:t>0 = de la cama al sillón</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Arial"/>
                        </a:rPr>
                        <a:t>1 = autonomía en el interior </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Arial"/>
                        </a:rPr>
                        <a:t>2 = sale del domicilio</a:t>
                      </a: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spcAft>
                          <a:spcPts val="0"/>
                        </a:spcAft>
                      </a:pPr>
                      <a:r>
                        <a:rPr lang="es-CO" sz="1200" dirty="0">
                          <a:solidFill>
                            <a:srgbClr val="10253F"/>
                          </a:solidFill>
                          <a:effectLst/>
                          <a:latin typeface="+mn-lt"/>
                          <a:ea typeface="Calibri"/>
                          <a:cs typeface="Arial"/>
                        </a:rPr>
                        <a:t>0 = de la cama al sillón</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1 = autonomía en el interior </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2 = sale del domicilio</a:t>
                      </a:r>
                      <a:endParaRPr lang="es-ES_tradnl" sz="1200" dirty="0">
                        <a:solidFill>
                          <a:srgbClr val="10253F"/>
                        </a:solidFill>
                        <a:effectLst/>
                        <a:latin typeface="+mn-lt"/>
                        <a:ea typeface="Calibri"/>
                        <a:cs typeface="Verdana"/>
                      </a:endParaRPr>
                    </a:p>
                    <a:p>
                      <a:pPr>
                        <a:spcAft>
                          <a:spcPts val="0"/>
                        </a:spcAft>
                      </a:pP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4637">
                <a:tc>
                  <a:txBody>
                    <a:bodyPr/>
                    <a:lstStyle/>
                    <a:p>
                      <a:pPr>
                        <a:lnSpc>
                          <a:spcPct val="110000"/>
                        </a:lnSpc>
                        <a:spcAft>
                          <a:spcPts val="0"/>
                        </a:spcAft>
                      </a:pPr>
                      <a:r>
                        <a:rPr lang="es-CO" sz="1400" dirty="0">
                          <a:solidFill>
                            <a:srgbClr val="10253F"/>
                          </a:solidFill>
                          <a:effectLst/>
                          <a:latin typeface="+mn-lt"/>
                          <a:ea typeface="Calibri"/>
                          <a:cs typeface="Verdana"/>
                        </a:rPr>
                        <a:t>D) Ha tenido una enfermedad aguda o situación de estrés psicológico en los últimos 3 meses</a:t>
                      </a:r>
                      <a:endParaRPr lang="es-ES_tradnl" sz="1400" dirty="0">
                        <a:solidFill>
                          <a:srgbClr val="10253F"/>
                        </a:solidFill>
                        <a:effectLst/>
                        <a:latin typeface="+mn-lt"/>
                        <a:ea typeface="Calibri"/>
                        <a:cs typeface="Verdana"/>
                      </a:endParaRPr>
                    </a:p>
                    <a:p>
                      <a:pPr algn="ctr">
                        <a:lnSpc>
                          <a:spcPct val="110000"/>
                        </a:lnSpc>
                        <a:spcAft>
                          <a:spcPts val="0"/>
                        </a:spcAft>
                      </a:pPr>
                      <a:r>
                        <a:rPr lang="es-CO" sz="1400" dirty="0">
                          <a:solidFill>
                            <a:srgbClr val="10253F"/>
                          </a:solidFill>
                          <a:effectLst/>
                          <a:latin typeface="+mn-lt"/>
                          <a:ea typeface="Calibri"/>
                          <a:cs typeface="Times New Roman"/>
                        </a:rPr>
                        <a:t> </a:t>
                      </a:r>
                      <a:endParaRPr lang="es-ES_tradnl" sz="1400" dirty="0">
                        <a:solidFill>
                          <a:srgbClr val="10253F"/>
                        </a:solidFill>
                        <a:effectLst/>
                        <a:latin typeface="+mn-lt"/>
                        <a:ea typeface="Calibri"/>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spcAft>
                          <a:spcPts val="0"/>
                        </a:spcAft>
                      </a:pPr>
                      <a:r>
                        <a:rPr lang="es-CO" sz="1200">
                          <a:solidFill>
                            <a:srgbClr val="10253F"/>
                          </a:solidFill>
                          <a:effectLst/>
                          <a:latin typeface="+mn-lt"/>
                          <a:ea typeface="Calibri"/>
                          <a:cs typeface="Verdana"/>
                        </a:rPr>
                        <a:t>0 = sí </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Verdana"/>
                        </a:rPr>
                        <a:t>2 = no</a:t>
                      </a:r>
                      <a:endParaRPr lang="es-ES_tradnl" sz="1400" dirty="0">
                        <a:solidFill>
                          <a:srgbClr val="10253F"/>
                        </a:solidFill>
                        <a:effectLst/>
                        <a:latin typeface="+mn-lt"/>
                        <a:ea typeface="Calibri"/>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spcAft>
                          <a:spcPts val="0"/>
                        </a:spcAft>
                      </a:pPr>
                      <a:r>
                        <a:rPr lang="es-CO" sz="1200" dirty="0">
                          <a:solidFill>
                            <a:srgbClr val="10253F"/>
                          </a:solidFill>
                          <a:effectLst/>
                          <a:latin typeface="+mn-lt"/>
                          <a:ea typeface="Calibri"/>
                          <a:cs typeface="Verdana"/>
                        </a:rPr>
                        <a:t>0 = sí </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Verdana"/>
                        </a:rPr>
                        <a:t>2 = no</a:t>
                      </a: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37139">
                <a:tc>
                  <a:txBody>
                    <a:bodyPr/>
                    <a:lstStyle/>
                    <a:p>
                      <a:pPr>
                        <a:lnSpc>
                          <a:spcPct val="110000"/>
                        </a:lnSpc>
                        <a:spcAft>
                          <a:spcPts val="0"/>
                        </a:spcAft>
                      </a:pPr>
                      <a:r>
                        <a:rPr lang="es-CO" sz="1400" dirty="0">
                          <a:solidFill>
                            <a:srgbClr val="10253F"/>
                          </a:solidFill>
                          <a:effectLst/>
                          <a:latin typeface="+mn-lt"/>
                          <a:ea typeface="Calibri"/>
                          <a:cs typeface="Verdana"/>
                        </a:rPr>
                        <a:t>E) Problemas neuropsicológicos</a:t>
                      </a:r>
                      <a:endParaRPr lang="es-ES_tradnl" sz="14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spcAft>
                          <a:spcPts val="0"/>
                        </a:spcAft>
                      </a:pPr>
                      <a:r>
                        <a:rPr lang="es-CO" sz="1200">
                          <a:solidFill>
                            <a:srgbClr val="10253F"/>
                          </a:solidFill>
                          <a:effectLst/>
                          <a:latin typeface="+mn-lt"/>
                          <a:ea typeface="Calibri"/>
                          <a:cs typeface="Arial"/>
                        </a:rPr>
                        <a:t>0 = demencia o depresión grave</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Arial"/>
                        </a:rPr>
                        <a:t>1 = demencia moderada</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a:solidFill>
                            <a:srgbClr val="10253F"/>
                          </a:solidFill>
                          <a:effectLst/>
                          <a:latin typeface="+mn-lt"/>
                          <a:ea typeface="Calibri"/>
                          <a:cs typeface="Arial"/>
                        </a:rPr>
                        <a:t>2 = sin problemas psicológicos</a:t>
                      </a:r>
                      <a:endParaRPr lang="es-ES_tradnl" sz="14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spcAft>
                          <a:spcPts val="0"/>
                        </a:spcAft>
                      </a:pPr>
                      <a:r>
                        <a:rPr lang="es-CO" sz="1200" dirty="0">
                          <a:solidFill>
                            <a:srgbClr val="10253F"/>
                          </a:solidFill>
                          <a:effectLst/>
                          <a:latin typeface="+mn-lt"/>
                          <a:ea typeface="Calibri"/>
                          <a:cs typeface="Arial"/>
                        </a:rPr>
                        <a:t>0 = demencia o depresión grave</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1 = demencia moderada</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2 = sin problemas psicológicos</a:t>
                      </a: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28565">
                <a:tc>
                  <a:txBody>
                    <a:bodyPr/>
                    <a:lstStyle/>
                    <a:p>
                      <a:pPr algn="l">
                        <a:lnSpc>
                          <a:spcPct val="110000"/>
                        </a:lnSpc>
                        <a:spcAft>
                          <a:spcPts val="0"/>
                        </a:spcAft>
                      </a:pPr>
                      <a:r>
                        <a:rPr lang="es-CO" sz="1400" dirty="0">
                          <a:solidFill>
                            <a:srgbClr val="10253F"/>
                          </a:solidFill>
                          <a:effectLst/>
                          <a:latin typeface="+mn-lt"/>
                          <a:ea typeface="Calibri"/>
                          <a:cs typeface="Verdana"/>
                        </a:rPr>
                        <a:t>F1) Indice de masa corporal</a:t>
                      </a:r>
                      <a:endParaRPr lang="es-ES_tradnl" sz="1400" dirty="0">
                        <a:solidFill>
                          <a:srgbClr val="10253F"/>
                        </a:solidFill>
                        <a:effectLst/>
                        <a:latin typeface="+mn-lt"/>
                        <a:ea typeface="Calibri"/>
                        <a:cs typeface="Verdana"/>
                      </a:endParaRPr>
                    </a:p>
                    <a:p>
                      <a:pPr algn="l">
                        <a:lnSpc>
                          <a:spcPct val="110000"/>
                        </a:lnSpc>
                        <a:spcAft>
                          <a:spcPts val="0"/>
                        </a:spcAft>
                      </a:pPr>
                      <a:r>
                        <a:rPr lang="es-CO" sz="1400" dirty="0">
                          <a:solidFill>
                            <a:srgbClr val="10253F"/>
                          </a:solidFill>
                          <a:effectLst/>
                          <a:latin typeface="+mn-lt"/>
                          <a:ea typeface="Calibri"/>
                          <a:cs typeface="Verdana"/>
                        </a:rPr>
                        <a:t>(IMC = peso / (talla)2 en kg/m</a:t>
                      </a:r>
                      <a:r>
                        <a:rPr lang="es-CO" sz="1400" baseline="30000" dirty="0">
                          <a:solidFill>
                            <a:srgbClr val="10253F"/>
                          </a:solidFill>
                          <a:effectLst/>
                          <a:latin typeface="+mn-lt"/>
                          <a:ea typeface="Calibri"/>
                          <a:cs typeface="Verdana"/>
                        </a:rPr>
                        <a:t>2</a:t>
                      </a:r>
                      <a:r>
                        <a:rPr lang="es-CO" sz="1400" dirty="0">
                          <a:solidFill>
                            <a:srgbClr val="10253F"/>
                          </a:solidFill>
                          <a:effectLst/>
                          <a:latin typeface="+mn-lt"/>
                          <a:ea typeface="Calibri"/>
                          <a:cs typeface="Verdana"/>
                        </a:rPr>
                        <a:t>)</a:t>
                      </a:r>
                      <a:endParaRPr lang="es-ES_tradnl" sz="14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spcAft>
                          <a:spcPts val="0"/>
                        </a:spcAft>
                      </a:pPr>
                      <a:r>
                        <a:rPr lang="es-CO" sz="1200" dirty="0">
                          <a:solidFill>
                            <a:srgbClr val="10253F"/>
                          </a:solidFill>
                          <a:effectLst/>
                          <a:latin typeface="+mn-lt"/>
                          <a:ea typeface="Calibri"/>
                          <a:cs typeface="Arial"/>
                        </a:rPr>
                        <a:t>0 = IMC &lt;19</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1 = IMC 19 – 20.9</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2 =  IMC 21 – 23</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3 = IMC &gt; 23</a:t>
                      </a: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spcAft>
                          <a:spcPts val="0"/>
                        </a:spcAft>
                      </a:pPr>
                      <a:r>
                        <a:rPr lang="es-CO" sz="1200" dirty="0">
                          <a:solidFill>
                            <a:srgbClr val="10253F"/>
                          </a:solidFill>
                          <a:effectLst/>
                          <a:latin typeface="+mn-lt"/>
                          <a:ea typeface="Calibri"/>
                          <a:cs typeface="Arial"/>
                        </a:rPr>
                        <a:t>0 = IMC &lt;19</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1 = IMC 19 – 20.9</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2 =  IMC 21 – 23</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Arial"/>
                        </a:rPr>
                        <a:t>3 = IMC &gt; 23</a:t>
                      </a:r>
                      <a:endParaRPr lang="es-ES_tradnl" sz="1200" dirty="0">
                        <a:solidFill>
                          <a:srgbClr val="10253F"/>
                        </a:solidFill>
                        <a:effectLst/>
                        <a:latin typeface="+mn-lt"/>
                        <a:ea typeface="Calibri"/>
                        <a:cs typeface="Verdana"/>
                      </a:endParaRPr>
                    </a:p>
                    <a:p>
                      <a:pPr>
                        <a:spcAft>
                          <a:spcPts val="0"/>
                        </a:spcAft>
                      </a:pPr>
                      <a:endParaRPr lang="es-ES_tradnl" sz="12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1426">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O" sz="1200" b="1" kern="1200" dirty="0">
                          <a:solidFill>
                            <a:srgbClr val="10253F"/>
                          </a:solidFill>
                          <a:effectLst/>
                          <a:latin typeface="+mn-lt"/>
                          <a:ea typeface="+mn-ea"/>
                          <a:cs typeface="+mn-cs"/>
                        </a:rPr>
                        <a:t>SI EL ÍNDICE DE MASA CORPORAL NO ESTÁ DISPONIBLE, POR FAVOR SUSTITUYA LA PREGUNTA F1 CON LA F2.NO CONTESTE LA PREGUNTA F2 SI HA PODIDO CONTESTAR A LA F1.</a:t>
                      </a:r>
                      <a:endParaRPr lang="es-ES_tradnl" sz="1200" kern="1200" dirty="0">
                        <a:solidFill>
                          <a:srgbClr val="10253F"/>
                        </a:solidFill>
                        <a:effectLst/>
                        <a:latin typeface="+mn-lt"/>
                        <a:ea typeface="+mn-ea"/>
                        <a:cs typeface="+mn-cs"/>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ES"/>
                    </a:p>
                  </a:txBody>
                  <a:tcPr/>
                </a:tc>
                <a:extLst>
                  <a:ext uri="{0D108BD9-81ED-4DB2-BD59-A6C34878D82A}">
                    <a16:rowId xmlns:a16="http://schemas.microsoft.com/office/drawing/2014/main" val="10007"/>
                  </a:ext>
                </a:extLst>
              </a:tr>
              <a:tr h="437139">
                <a:tc gridSpan="2">
                  <a:txBody>
                    <a:bodyPr/>
                    <a:lstStyle/>
                    <a:p>
                      <a:pPr>
                        <a:spcAft>
                          <a:spcPts val="0"/>
                        </a:spcAft>
                      </a:pPr>
                      <a:r>
                        <a:rPr lang="es-CO" sz="1400" dirty="0">
                          <a:solidFill>
                            <a:srgbClr val="10253F"/>
                          </a:solidFill>
                          <a:effectLst/>
                          <a:latin typeface="+mn-lt"/>
                          <a:ea typeface="Calibri"/>
                          <a:cs typeface="Verdana"/>
                        </a:rPr>
                        <a:t>F2) Circunferencia de la pantorrilla </a:t>
                      </a:r>
                      <a:endParaRPr lang="es-ES_tradnl" sz="14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spcAft>
                          <a:spcPts val="0"/>
                        </a:spcAft>
                      </a:pPr>
                      <a:endParaRPr lang="es-ES_tradnl" sz="1400" dirty="0">
                        <a:solidFill>
                          <a:srgbClr val="10253F"/>
                        </a:solidFill>
                        <a:effectLst/>
                        <a:latin typeface="+mn-lt"/>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spcAft>
                          <a:spcPts val="0"/>
                        </a:spcAft>
                      </a:pPr>
                      <a:r>
                        <a:rPr lang="es-CO" sz="1200" dirty="0">
                          <a:solidFill>
                            <a:srgbClr val="10253F"/>
                          </a:solidFill>
                          <a:effectLst/>
                          <a:latin typeface="+mn-lt"/>
                          <a:ea typeface="Calibri"/>
                          <a:cs typeface="Verdana"/>
                        </a:rPr>
                        <a:t>0 = CP &lt; 31cm</a:t>
                      </a:r>
                    </a:p>
                    <a:p>
                      <a:pPr marL="0" marR="0" indent="0" algn="l" defTabSz="457200" rtl="0" eaLnBrk="1" fontAlgn="auto" latinLnBrk="0" hangingPunct="1">
                        <a:lnSpc>
                          <a:spcPct val="100000"/>
                        </a:lnSpc>
                        <a:spcBef>
                          <a:spcPts val="0"/>
                        </a:spcBef>
                        <a:spcAft>
                          <a:spcPts val="0"/>
                        </a:spcAft>
                        <a:buClrTx/>
                        <a:buSzTx/>
                        <a:buFontTx/>
                        <a:buNone/>
                        <a:tabLst/>
                        <a:defRPr/>
                      </a:pPr>
                      <a:r>
                        <a:rPr lang="es-CO" sz="1200" dirty="0">
                          <a:solidFill>
                            <a:srgbClr val="10253F"/>
                          </a:solidFill>
                          <a:effectLst/>
                          <a:latin typeface="+mn-lt"/>
                          <a:ea typeface="Calibri"/>
                          <a:cs typeface="Verdana"/>
                        </a:rPr>
                        <a:t>3 = CP &gt; 31cm</a:t>
                      </a:r>
                      <a:endParaRPr lang="es-ES_tradnl" sz="1200" dirty="0">
                        <a:solidFill>
                          <a:srgbClr val="10253F"/>
                        </a:solidFill>
                        <a:effectLst/>
                        <a:latin typeface="+mn-lt"/>
                        <a:ea typeface="Calibri"/>
                        <a:cs typeface="Verdana"/>
                      </a:endParaRPr>
                    </a:p>
                    <a:p>
                      <a:pPr>
                        <a:spcAft>
                          <a:spcPts val="0"/>
                        </a:spcAft>
                      </a:pPr>
                      <a:endParaRPr lang="es-ES_tradnl" sz="1200" dirty="0">
                        <a:solidFill>
                          <a:srgbClr val="10253F"/>
                        </a:solidFill>
                        <a:effectLst/>
                        <a:latin typeface="Verdana"/>
                        <a:ea typeface="Calibri"/>
                        <a:cs typeface="Verdana"/>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Título 1">
            <a:extLst>
              <a:ext uri="{FF2B5EF4-FFF2-40B4-BE49-F238E27FC236}">
                <a16:creationId xmlns:a16="http://schemas.microsoft.com/office/drawing/2014/main" id="{7916D7B3-DDE6-CE45-AE18-58DBE4CC0D74}"/>
              </a:ext>
            </a:extLst>
          </p:cNvPr>
          <p:cNvSpPr>
            <a:spLocks noGrp="1"/>
          </p:cNvSpPr>
          <p:nvPr>
            <p:ph type="title"/>
          </p:nvPr>
        </p:nvSpPr>
        <p:spPr>
          <a:xfrm>
            <a:off x="0" y="-19191"/>
            <a:ext cx="12192000" cy="841651"/>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Población geriátrica – MNA - SF</a:t>
            </a:r>
          </a:p>
        </p:txBody>
      </p:sp>
      <p:sp>
        <p:nvSpPr>
          <p:cNvPr id="7" name="Elipse 6">
            <a:extLst>
              <a:ext uri="{FF2B5EF4-FFF2-40B4-BE49-F238E27FC236}">
                <a16:creationId xmlns:a16="http://schemas.microsoft.com/office/drawing/2014/main" id="{1B807DA5-DB19-B247-AA92-DE7B85A573C2}"/>
              </a:ext>
            </a:extLst>
          </p:cNvPr>
          <p:cNvSpPr/>
          <p:nvPr/>
        </p:nvSpPr>
        <p:spPr>
          <a:xfrm>
            <a:off x="610897" y="1114192"/>
            <a:ext cx="4330557" cy="1587593"/>
          </a:xfrm>
          <a:prstGeom prst="ellipse">
            <a:avLst/>
          </a:prstGeom>
          <a:noFill/>
          <a:ln w="57150">
            <a:solidFill>
              <a:srgbClr val="FF0000">
                <a:alpha val="48000"/>
              </a:srgb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DDE7A753-7A3E-9E48-B7F5-14CBEA6E4D70}"/>
              </a:ext>
            </a:extLst>
          </p:cNvPr>
          <p:cNvSpPr/>
          <p:nvPr/>
        </p:nvSpPr>
        <p:spPr>
          <a:xfrm>
            <a:off x="620134" y="2806802"/>
            <a:ext cx="4330556" cy="649906"/>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CF4D18A-9D8B-0042-A3DA-140DD6E57305}"/>
              </a:ext>
            </a:extLst>
          </p:cNvPr>
          <p:cNvSpPr/>
          <p:nvPr/>
        </p:nvSpPr>
        <p:spPr>
          <a:xfrm>
            <a:off x="629371" y="4110035"/>
            <a:ext cx="4330556" cy="535808"/>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4076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837543"/>
          </a:xfrm>
        </p:spPr>
        <p:txBody>
          <a:bodyPr>
            <a:normAutofit/>
          </a:bodyPr>
          <a:lstStyle/>
          <a:p>
            <a:pPr algn="ctr"/>
            <a:r>
              <a:rPr lang="es-ES" sz="3200" b="1" dirty="0">
                <a:solidFill>
                  <a:srgbClr val="7030A0"/>
                </a:solidFill>
                <a:latin typeface="Arial" panose="020B0604020202020204" pitchFamily="34" charset="0"/>
                <a:cs typeface="Arial" panose="020B0604020202020204" pitchFamily="34" charset="0"/>
              </a:rPr>
              <a:t>Plan de intervención MNA - SF</a:t>
            </a:r>
          </a:p>
        </p:txBody>
      </p:sp>
      <p:sp>
        <p:nvSpPr>
          <p:cNvPr id="4" name="CuadroTexto 3"/>
          <p:cNvSpPr txBox="1"/>
          <p:nvPr/>
        </p:nvSpPr>
        <p:spPr>
          <a:xfrm>
            <a:off x="9225608" y="1312968"/>
            <a:ext cx="1766473" cy="584775"/>
          </a:xfrm>
          <a:prstGeom prst="rect">
            <a:avLst/>
          </a:prstGeom>
          <a:solidFill>
            <a:schemeClr val="accent5">
              <a:lumMod val="20000"/>
              <a:lumOff val="80000"/>
            </a:schemeClr>
          </a:solidFill>
          <a:ln>
            <a:solidFill>
              <a:schemeClr val="tx2">
                <a:lumMod val="50000"/>
              </a:schemeClr>
            </a:solidFill>
          </a:ln>
          <a:effectLst>
            <a:outerShdw blurRad="50800" dist="38100" dir="16200000" rotWithShape="0">
              <a:prstClr val="black">
                <a:alpha val="40000"/>
              </a:prstClr>
            </a:outerShdw>
          </a:effectLst>
          <a:scene3d>
            <a:camera prst="orthographicFront"/>
            <a:lightRig rig="threePt" dir="t"/>
          </a:scene3d>
          <a:sp3d>
            <a:bevelT w="165100" prst="coolSlant"/>
          </a:sp3d>
        </p:spPr>
        <p:txBody>
          <a:bodyPr wrap="square" rtlCol="0">
            <a:spAutoFit/>
          </a:bodyPr>
          <a:lstStyle/>
          <a:p>
            <a:pPr algn="ctr"/>
            <a:r>
              <a:rPr lang="es-ES" sz="1600" b="1" dirty="0">
                <a:latin typeface="Arial" panose="020B0604020202020204" pitchFamily="34" charset="0"/>
                <a:cs typeface="Arial" panose="020B0604020202020204" pitchFamily="34" charset="0"/>
              </a:rPr>
              <a:t>Desnutrición</a:t>
            </a:r>
          </a:p>
          <a:p>
            <a:pPr algn="ctr"/>
            <a:r>
              <a:rPr lang="es-ES" sz="1600" b="1" dirty="0">
                <a:latin typeface="Arial" panose="020B0604020202020204" pitchFamily="34" charset="0"/>
                <a:cs typeface="Arial" panose="020B0604020202020204" pitchFamily="34" charset="0"/>
              </a:rPr>
              <a:t>0 - 7 puntos</a:t>
            </a:r>
          </a:p>
        </p:txBody>
      </p:sp>
      <p:sp>
        <p:nvSpPr>
          <p:cNvPr id="5" name="CuadroTexto 4"/>
          <p:cNvSpPr txBox="1"/>
          <p:nvPr/>
        </p:nvSpPr>
        <p:spPr>
          <a:xfrm>
            <a:off x="5125238" y="1312968"/>
            <a:ext cx="2350323" cy="584775"/>
          </a:xfrm>
          <a:prstGeom prst="rect">
            <a:avLst/>
          </a:prstGeom>
          <a:solidFill>
            <a:schemeClr val="accent4">
              <a:lumMod val="20000"/>
              <a:lumOff val="80000"/>
            </a:schemeClr>
          </a:solidFill>
          <a:ln/>
          <a:scene3d>
            <a:camera prst="orthographicFront"/>
            <a:lightRig rig="threePt" dir="t"/>
          </a:scene3d>
          <a:sp3d>
            <a:bevelT w="165100" prst="coolSlant"/>
          </a:sp3d>
        </p:spPr>
        <p:style>
          <a:lnRef idx="0">
            <a:schemeClr val="accent6"/>
          </a:lnRef>
          <a:fillRef idx="3">
            <a:schemeClr val="accent6"/>
          </a:fillRef>
          <a:effectRef idx="3">
            <a:schemeClr val="accent6"/>
          </a:effectRef>
          <a:fontRef idx="minor">
            <a:schemeClr val="lt1"/>
          </a:fontRef>
        </p:style>
        <p:txBody>
          <a:bodyPr wrap="none" rtlCol="0">
            <a:spAutoFit/>
          </a:bodyPr>
          <a:lstStyle/>
          <a:p>
            <a:pPr algn="ctr"/>
            <a:r>
              <a:rPr lang="es-ES" sz="1600" b="1" dirty="0">
                <a:solidFill>
                  <a:schemeClr val="tx1"/>
                </a:solidFill>
                <a:latin typeface="Arial" panose="020B0604020202020204" pitchFamily="34" charset="0"/>
                <a:cs typeface="Arial" panose="020B0604020202020204" pitchFamily="34" charset="0"/>
              </a:rPr>
              <a:t>Riesgo a Desnutrición</a:t>
            </a:r>
          </a:p>
          <a:p>
            <a:pPr algn="ctr"/>
            <a:r>
              <a:rPr lang="es-ES" sz="1600" b="1" dirty="0">
                <a:solidFill>
                  <a:schemeClr val="tx1"/>
                </a:solidFill>
                <a:latin typeface="Arial" panose="020B0604020202020204" pitchFamily="34" charset="0"/>
                <a:cs typeface="Arial" panose="020B0604020202020204" pitchFamily="34" charset="0"/>
              </a:rPr>
              <a:t>8 – 11 puntos</a:t>
            </a:r>
          </a:p>
        </p:txBody>
      </p:sp>
      <p:sp>
        <p:nvSpPr>
          <p:cNvPr id="6" name="CuadroTexto 5"/>
          <p:cNvSpPr txBox="1"/>
          <p:nvPr/>
        </p:nvSpPr>
        <p:spPr>
          <a:xfrm>
            <a:off x="1084375" y="1312968"/>
            <a:ext cx="2222662" cy="584775"/>
          </a:xfrm>
          <a:prstGeom prst="rect">
            <a:avLst/>
          </a:prstGeom>
          <a:solidFill>
            <a:schemeClr val="tx2">
              <a:lumMod val="20000"/>
              <a:lumOff val="80000"/>
            </a:schemeClr>
          </a:solidFill>
          <a:ln/>
          <a:scene3d>
            <a:camera prst="orthographicFront"/>
            <a:lightRig rig="threePt" dir="t"/>
          </a:scene3d>
          <a:sp3d>
            <a:bevelT w="165100" prst="coolSlant"/>
          </a:sp3d>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s-ES" sz="1600" b="1" dirty="0">
                <a:solidFill>
                  <a:schemeClr val="tx1"/>
                </a:solidFill>
                <a:latin typeface="Arial" panose="020B0604020202020204" pitchFamily="34" charset="0"/>
                <a:cs typeface="Arial" panose="020B0604020202020204" pitchFamily="34" charset="0"/>
              </a:rPr>
              <a:t>Normal</a:t>
            </a:r>
          </a:p>
          <a:p>
            <a:pPr algn="ctr"/>
            <a:r>
              <a:rPr lang="es-ES" sz="1600" b="1" dirty="0">
                <a:solidFill>
                  <a:schemeClr val="tx1"/>
                </a:solidFill>
                <a:latin typeface="Arial" panose="020B0604020202020204" pitchFamily="34" charset="0"/>
                <a:cs typeface="Arial" panose="020B0604020202020204" pitchFamily="34" charset="0"/>
              </a:rPr>
              <a:t>12 - 14 puntos</a:t>
            </a:r>
          </a:p>
        </p:txBody>
      </p:sp>
      <p:sp>
        <p:nvSpPr>
          <p:cNvPr id="7" name="CuadroTexto 6"/>
          <p:cNvSpPr txBox="1"/>
          <p:nvPr/>
        </p:nvSpPr>
        <p:spPr>
          <a:xfrm>
            <a:off x="1075634" y="2436213"/>
            <a:ext cx="2222663" cy="304698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sz="1600" b="1" dirty="0">
                <a:solidFill>
                  <a:schemeClr val="tx1"/>
                </a:solidFill>
                <a:latin typeface="Arial" panose="020B0604020202020204" pitchFamily="34" charset="0"/>
                <a:cs typeface="Arial" panose="020B0604020202020204" pitchFamily="34" charset="0"/>
              </a:rPr>
              <a:t>REEVALUACIÓN</a:t>
            </a:r>
          </a:p>
          <a:p>
            <a:pPr>
              <a:buSzPct val="50000"/>
            </a:pPr>
            <a:r>
              <a:rPr lang="es-ES" sz="1600" dirty="0">
                <a:solidFill>
                  <a:schemeClr val="tx1"/>
                </a:solidFill>
                <a:latin typeface="Arial" panose="020B0604020202020204" pitchFamily="34" charset="0"/>
                <a:cs typeface="Arial" panose="020B0604020202020204" pitchFamily="34" charset="0"/>
              </a:rPr>
              <a:t>Después de enfermedad Aguda</a:t>
            </a:r>
          </a:p>
          <a:p>
            <a:pPr>
              <a:buSzPct val="50000"/>
            </a:pPr>
            <a:endParaRPr lang="es-ES" sz="1600" dirty="0">
              <a:solidFill>
                <a:schemeClr val="tx1"/>
              </a:solidFill>
              <a:latin typeface="Arial" panose="020B0604020202020204" pitchFamily="34" charset="0"/>
              <a:cs typeface="Arial" panose="020B0604020202020204" pitchFamily="34" charset="0"/>
            </a:endParaRPr>
          </a:p>
          <a:p>
            <a:pPr>
              <a:buSzPct val="50000"/>
            </a:pPr>
            <a:r>
              <a:rPr lang="es-ES" sz="1600" dirty="0">
                <a:solidFill>
                  <a:schemeClr val="tx1"/>
                </a:solidFill>
                <a:latin typeface="Arial" panose="020B0604020202020204" pitchFamily="34" charset="0"/>
                <a:cs typeface="Arial" panose="020B0604020202020204" pitchFamily="34" charset="0"/>
              </a:rPr>
              <a:t>Una vez al año a quien vive en domicilio</a:t>
            </a:r>
          </a:p>
          <a:p>
            <a:pPr>
              <a:buSzPct val="50000"/>
            </a:pPr>
            <a:endParaRPr lang="es-ES" sz="1600" dirty="0">
              <a:solidFill>
                <a:schemeClr val="tx1"/>
              </a:solidFill>
              <a:latin typeface="Arial" panose="020B0604020202020204" pitchFamily="34" charset="0"/>
              <a:cs typeface="Arial" panose="020B0604020202020204" pitchFamily="34" charset="0"/>
            </a:endParaRPr>
          </a:p>
          <a:p>
            <a:pPr>
              <a:buSzPct val="50000"/>
            </a:pPr>
            <a:r>
              <a:rPr lang="es-ES" sz="1600" dirty="0">
                <a:solidFill>
                  <a:schemeClr val="tx1"/>
                </a:solidFill>
                <a:latin typeface="Arial" panose="020B0604020202020204" pitchFamily="34" charset="0"/>
                <a:cs typeface="Arial" panose="020B0604020202020204" pitchFamily="34" charset="0"/>
              </a:rPr>
              <a:t>Cada tres meses en residentes de hogares y hospitalizados</a:t>
            </a:r>
          </a:p>
          <a:p>
            <a:pPr algn="ctr"/>
            <a:endParaRPr lang="es-ES" sz="1600" dirty="0">
              <a:solidFill>
                <a:schemeClr val="tx1"/>
              </a:solidFill>
              <a:latin typeface="Arial" panose="020B0604020202020204" pitchFamily="34" charset="0"/>
              <a:cs typeface="Arial" panose="020B0604020202020204" pitchFamily="34" charset="0"/>
            </a:endParaRPr>
          </a:p>
        </p:txBody>
      </p:sp>
      <p:sp>
        <p:nvSpPr>
          <p:cNvPr id="8" name="CuadroTexto 7"/>
          <p:cNvSpPr txBox="1"/>
          <p:nvPr/>
        </p:nvSpPr>
        <p:spPr>
          <a:xfrm>
            <a:off x="3967761" y="2116505"/>
            <a:ext cx="1563248" cy="584775"/>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s-ES" sz="1600" dirty="0">
                <a:solidFill>
                  <a:schemeClr val="tx1"/>
                </a:solidFill>
                <a:latin typeface="Arial" panose="020B0604020202020204" pitchFamily="34" charset="0"/>
                <a:cs typeface="Arial" panose="020B0604020202020204" pitchFamily="34" charset="0"/>
              </a:rPr>
              <a:t>Sin pérdida de </a:t>
            </a:r>
          </a:p>
          <a:p>
            <a:pPr algn="ctr"/>
            <a:r>
              <a:rPr lang="es-ES" sz="1600" dirty="0">
                <a:solidFill>
                  <a:schemeClr val="tx1"/>
                </a:solidFill>
                <a:latin typeface="Arial" panose="020B0604020202020204" pitchFamily="34" charset="0"/>
                <a:cs typeface="Arial" panose="020B0604020202020204" pitchFamily="34" charset="0"/>
              </a:rPr>
              <a:t>peso</a:t>
            </a:r>
          </a:p>
        </p:txBody>
      </p:sp>
      <p:sp>
        <p:nvSpPr>
          <p:cNvPr id="9" name="CuadroTexto 8"/>
          <p:cNvSpPr txBox="1"/>
          <p:nvPr/>
        </p:nvSpPr>
        <p:spPr>
          <a:xfrm>
            <a:off x="6998227" y="2117884"/>
            <a:ext cx="1643400" cy="584775"/>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s-ES" sz="1600" dirty="0">
                <a:solidFill>
                  <a:schemeClr val="tx1"/>
                </a:solidFill>
                <a:latin typeface="Arial" panose="020B0604020202020204" pitchFamily="34" charset="0"/>
                <a:cs typeface="Arial" panose="020B0604020202020204" pitchFamily="34" charset="0"/>
              </a:rPr>
              <a:t>Con pérdida de </a:t>
            </a:r>
          </a:p>
          <a:p>
            <a:pPr algn="ctr"/>
            <a:r>
              <a:rPr lang="es-ES" sz="1600" dirty="0">
                <a:solidFill>
                  <a:schemeClr val="tx1"/>
                </a:solidFill>
                <a:latin typeface="Arial" panose="020B0604020202020204" pitchFamily="34" charset="0"/>
                <a:cs typeface="Arial" panose="020B0604020202020204" pitchFamily="34" charset="0"/>
              </a:rPr>
              <a:t>peso</a:t>
            </a:r>
          </a:p>
        </p:txBody>
      </p:sp>
      <p:sp>
        <p:nvSpPr>
          <p:cNvPr id="10" name="CuadroTexto 9"/>
          <p:cNvSpPr txBox="1"/>
          <p:nvPr/>
        </p:nvSpPr>
        <p:spPr>
          <a:xfrm>
            <a:off x="3885686" y="2973468"/>
            <a:ext cx="1727397" cy="2800767"/>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s-ES" sz="1600" b="1" dirty="0">
                <a:solidFill>
                  <a:schemeClr val="tx1"/>
                </a:solidFill>
                <a:latin typeface="Arial" panose="020B0604020202020204" pitchFamily="34" charset="0"/>
                <a:cs typeface="Arial" panose="020B0604020202020204" pitchFamily="34" charset="0"/>
              </a:rPr>
              <a:t>CONTROL</a:t>
            </a:r>
          </a:p>
          <a:p>
            <a:pPr>
              <a:buSzPct val="50000"/>
            </a:pPr>
            <a:r>
              <a:rPr lang="es-ES" sz="1600" dirty="0">
                <a:solidFill>
                  <a:schemeClr val="tx1"/>
                </a:solidFill>
                <a:latin typeface="Arial" panose="020B0604020202020204" pitchFamily="34" charset="0"/>
                <a:cs typeface="Arial" panose="020B0604020202020204" pitchFamily="34" charset="0"/>
              </a:rPr>
              <a:t>Control exhaustivo de peso</a:t>
            </a:r>
          </a:p>
          <a:p>
            <a:pPr>
              <a:buSzPct val="50000"/>
            </a:pPr>
            <a:endParaRPr lang="es-ES" sz="1600" dirty="0">
              <a:solidFill>
                <a:schemeClr val="tx1"/>
              </a:solidFill>
              <a:latin typeface="Arial" panose="020B0604020202020204" pitchFamily="34" charset="0"/>
              <a:cs typeface="Arial" panose="020B0604020202020204" pitchFamily="34" charset="0"/>
            </a:endParaRPr>
          </a:p>
          <a:p>
            <a:pPr>
              <a:buSzPct val="50000"/>
            </a:pPr>
            <a:r>
              <a:rPr lang="es-ES" sz="1600" dirty="0">
                <a:solidFill>
                  <a:schemeClr val="tx1"/>
                </a:solidFill>
                <a:latin typeface="Arial" panose="020B0604020202020204" pitchFamily="34" charset="0"/>
                <a:cs typeface="Arial" panose="020B0604020202020204" pitchFamily="34" charset="0"/>
              </a:rPr>
              <a:t>Reevaluación cada tres meses</a:t>
            </a:r>
          </a:p>
          <a:p>
            <a:pPr marL="285750" indent="-285750">
              <a:buSzPct val="50000"/>
              <a:buFont typeface="Arial"/>
              <a:buChar char="•"/>
            </a:pPr>
            <a:endParaRPr lang="es-ES" sz="1600" dirty="0">
              <a:solidFill>
                <a:schemeClr val="tx1"/>
              </a:solidFill>
              <a:latin typeface="Arial" panose="020B0604020202020204" pitchFamily="34" charset="0"/>
              <a:cs typeface="Arial" panose="020B0604020202020204" pitchFamily="34" charset="0"/>
            </a:endParaRPr>
          </a:p>
          <a:p>
            <a:pPr marL="285750" indent="-285750">
              <a:buSzPct val="50000"/>
              <a:buFont typeface="Arial"/>
              <a:buChar char="•"/>
            </a:pPr>
            <a:endParaRPr lang="es-ES" sz="1600" dirty="0">
              <a:solidFill>
                <a:schemeClr val="tx1"/>
              </a:solidFill>
              <a:latin typeface="Arial" panose="020B0604020202020204" pitchFamily="34" charset="0"/>
              <a:cs typeface="Arial" panose="020B0604020202020204" pitchFamily="34" charset="0"/>
            </a:endParaRPr>
          </a:p>
          <a:p>
            <a:pPr marL="285750" indent="-285750">
              <a:buSzPct val="50000"/>
              <a:buFont typeface="Arial"/>
              <a:buChar char="•"/>
            </a:pPr>
            <a:endParaRPr lang="es-ES" sz="1600" dirty="0">
              <a:solidFill>
                <a:schemeClr val="tx1"/>
              </a:solidFill>
              <a:latin typeface="Arial" panose="020B0604020202020204" pitchFamily="34" charset="0"/>
              <a:cs typeface="Arial" panose="020B0604020202020204" pitchFamily="34" charset="0"/>
            </a:endParaRPr>
          </a:p>
          <a:p>
            <a:pPr marL="285750" indent="-285750">
              <a:buSzPct val="50000"/>
              <a:buFont typeface="Arial"/>
              <a:buChar char="•"/>
            </a:pPr>
            <a:endParaRPr lang="es-ES" sz="1600" dirty="0">
              <a:solidFill>
                <a:schemeClr val="tx1"/>
              </a:solidFill>
              <a:latin typeface="Arial" panose="020B0604020202020204" pitchFamily="34" charset="0"/>
              <a:cs typeface="Arial" panose="020B0604020202020204" pitchFamily="34" charset="0"/>
            </a:endParaRPr>
          </a:p>
        </p:txBody>
      </p:sp>
      <p:sp>
        <p:nvSpPr>
          <p:cNvPr id="11" name="CuadroTexto 10"/>
          <p:cNvSpPr txBox="1"/>
          <p:nvPr/>
        </p:nvSpPr>
        <p:spPr>
          <a:xfrm>
            <a:off x="6887113" y="2900741"/>
            <a:ext cx="1841354" cy="3046988"/>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s-ES" sz="1600" b="1" dirty="0">
                <a:solidFill>
                  <a:schemeClr val="tx1"/>
                </a:solidFill>
                <a:latin typeface="Arial" panose="020B0604020202020204" pitchFamily="34" charset="0"/>
                <a:cs typeface="Arial" panose="020B0604020202020204" pitchFamily="34" charset="0"/>
              </a:rPr>
              <a:t>TRATAMIENTO</a:t>
            </a:r>
            <a:endParaRPr lang="es-ES" sz="1600" dirty="0">
              <a:solidFill>
                <a:schemeClr val="tx1"/>
              </a:solidFill>
              <a:latin typeface="Arial" panose="020B0604020202020204" pitchFamily="34" charset="0"/>
              <a:cs typeface="Arial" panose="020B0604020202020204" pitchFamily="34" charset="0"/>
            </a:endParaRPr>
          </a:p>
          <a:p>
            <a:pPr>
              <a:buSzPct val="50000"/>
            </a:pPr>
            <a:r>
              <a:rPr lang="es-ES" sz="1600" dirty="0">
                <a:solidFill>
                  <a:schemeClr val="tx1"/>
                </a:solidFill>
                <a:latin typeface="Arial" panose="020B0604020202020204" pitchFamily="34" charset="0"/>
                <a:cs typeface="Arial" panose="020B0604020202020204" pitchFamily="34" charset="0"/>
              </a:rPr>
              <a:t>Enriquecimiento de la dieta</a:t>
            </a:r>
          </a:p>
          <a:p>
            <a:pPr>
              <a:buSzPct val="50000"/>
            </a:pPr>
            <a:endParaRPr lang="es-ES" sz="1600" dirty="0">
              <a:solidFill>
                <a:schemeClr val="tx1"/>
              </a:solidFill>
              <a:latin typeface="Arial" panose="020B0604020202020204" pitchFamily="34" charset="0"/>
              <a:cs typeface="Arial" panose="020B0604020202020204" pitchFamily="34" charset="0"/>
            </a:endParaRPr>
          </a:p>
          <a:p>
            <a:pPr>
              <a:buSzPct val="50000"/>
            </a:pPr>
            <a:r>
              <a:rPr lang="es-ES" sz="1600" dirty="0">
                <a:solidFill>
                  <a:schemeClr val="tx1"/>
                </a:solidFill>
                <a:latin typeface="Arial" panose="020B0604020202020204" pitchFamily="34" charset="0"/>
                <a:cs typeface="Arial" panose="020B0604020202020204" pitchFamily="34" charset="0"/>
              </a:rPr>
              <a:t>Suplementos nutricionales (400 kcal/día)</a:t>
            </a:r>
          </a:p>
          <a:p>
            <a:pPr>
              <a:buSzPct val="50000"/>
            </a:pPr>
            <a:endParaRPr lang="es-ES" sz="1600" dirty="0">
              <a:solidFill>
                <a:schemeClr val="tx1"/>
              </a:solidFill>
              <a:latin typeface="Arial" panose="020B0604020202020204" pitchFamily="34" charset="0"/>
              <a:cs typeface="Arial" panose="020B0604020202020204" pitchFamily="34" charset="0"/>
            </a:endParaRPr>
          </a:p>
          <a:p>
            <a:pPr>
              <a:buSzPct val="50000"/>
            </a:pPr>
            <a:r>
              <a:rPr lang="es-ES" sz="1600" dirty="0">
                <a:solidFill>
                  <a:schemeClr val="tx1"/>
                </a:solidFill>
                <a:latin typeface="Arial" panose="020B0604020202020204" pitchFamily="34" charset="0"/>
                <a:cs typeface="Arial" panose="020B0604020202020204" pitchFamily="34" charset="0"/>
              </a:rPr>
              <a:t>Control exhaustivo de peso</a:t>
            </a:r>
          </a:p>
          <a:p>
            <a:pPr marL="285750" indent="-285750">
              <a:buSzPct val="50000"/>
              <a:buFont typeface="Arial"/>
              <a:buChar char="•"/>
            </a:pPr>
            <a:endParaRPr lang="es-ES" sz="1600" dirty="0">
              <a:solidFill>
                <a:schemeClr val="tx1"/>
              </a:solidFill>
              <a:latin typeface="Arial" panose="020B0604020202020204" pitchFamily="34" charset="0"/>
              <a:cs typeface="Arial" panose="020B0604020202020204" pitchFamily="34" charset="0"/>
            </a:endParaRPr>
          </a:p>
        </p:txBody>
      </p:sp>
      <p:sp>
        <p:nvSpPr>
          <p:cNvPr id="12" name="CuadroTexto 11"/>
          <p:cNvSpPr txBox="1"/>
          <p:nvPr/>
        </p:nvSpPr>
        <p:spPr>
          <a:xfrm>
            <a:off x="9188115" y="2373167"/>
            <a:ext cx="1841460" cy="3046988"/>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s-ES" sz="1600" b="1" dirty="0">
                <a:solidFill>
                  <a:schemeClr val="tx1"/>
                </a:solidFill>
                <a:latin typeface="Arial" panose="020B0604020202020204" pitchFamily="34" charset="0"/>
                <a:cs typeface="Arial" panose="020B0604020202020204" pitchFamily="34" charset="0"/>
              </a:rPr>
              <a:t>TRATAMIENTO</a:t>
            </a:r>
          </a:p>
          <a:p>
            <a:pPr>
              <a:buSzPct val="50000"/>
            </a:pPr>
            <a:r>
              <a:rPr lang="es-ES" sz="1600" dirty="0">
                <a:solidFill>
                  <a:schemeClr val="tx1"/>
                </a:solidFill>
                <a:latin typeface="Arial" panose="020B0604020202020204" pitchFamily="34" charset="0"/>
                <a:cs typeface="Arial" panose="020B0604020202020204" pitchFamily="34" charset="0"/>
              </a:rPr>
              <a:t>Suplementos nutricionales (400 - 600 kcal/día)</a:t>
            </a:r>
          </a:p>
          <a:p>
            <a:pPr>
              <a:buSzPct val="50000"/>
            </a:pPr>
            <a:endParaRPr lang="es-ES" sz="1600" dirty="0">
              <a:solidFill>
                <a:schemeClr val="tx1"/>
              </a:solidFill>
              <a:latin typeface="Arial" panose="020B0604020202020204" pitchFamily="34" charset="0"/>
              <a:cs typeface="Arial" panose="020B0604020202020204" pitchFamily="34" charset="0"/>
            </a:endParaRPr>
          </a:p>
          <a:p>
            <a:pPr>
              <a:buSzPct val="50000"/>
            </a:pPr>
            <a:r>
              <a:rPr lang="es-ES" sz="1600" dirty="0">
                <a:solidFill>
                  <a:schemeClr val="tx1"/>
                </a:solidFill>
                <a:latin typeface="Arial" panose="020B0604020202020204" pitchFamily="34" charset="0"/>
                <a:cs typeface="Arial" panose="020B0604020202020204" pitchFamily="34" charset="0"/>
              </a:rPr>
              <a:t>Enriquecimiento de la dieta</a:t>
            </a:r>
          </a:p>
          <a:p>
            <a:pPr>
              <a:buSzPct val="50000"/>
            </a:pPr>
            <a:endParaRPr lang="es-ES" sz="1600" dirty="0">
              <a:solidFill>
                <a:schemeClr val="tx1"/>
              </a:solidFill>
              <a:latin typeface="Arial" panose="020B0604020202020204" pitchFamily="34" charset="0"/>
              <a:cs typeface="Arial" panose="020B0604020202020204" pitchFamily="34" charset="0"/>
            </a:endParaRPr>
          </a:p>
          <a:p>
            <a:pPr>
              <a:buSzPct val="50000"/>
            </a:pPr>
            <a:r>
              <a:rPr lang="es-ES" sz="1600" dirty="0">
                <a:solidFill>
                  <a:schemeClr val="tx1"/>
                </a:solidFill>
                <a:latin typeface="Arial" panose="020B0604020202020204" pitchFamily="34" charset="0"/>
                <a:cs typeface="Arial" panose="020B0604020202020204" pitchFamily="34" charset="0"/>
              </a:rPr>
              <a:t>Control exhaustivo de peso</a:t>
            </a:r>
          </a:p>
          <a:p>
            <a:pPr marL="285750" indent="-285750">
              <a:buSzPct val="50000"/>
              <a:buFont typeface="Arial"/>
              <a:buChar char="•"/>
            </a:pPr>
            <a:endParaRPr lang="es-ES" sz="1600" dirty="0">
              <a:solidFill>
                <a:schemeClr val="tx1"/>
              </a:solidFill>
              <a:latin typeface="Arial" panose="020B0604020202020204" pitchFamily="34" charset="0"/>
              <a:cs typeface="Arial" panose="020B0604020202020204" pitchFamily="34" charset="0"/>
            </a:endParaRPr>
          </a:p>
        </p:txBody>
      </p:sp>
      <p:cxnSp>
        <p:nvCxnSpPr>
          <p:cNvPr id="16" name="Conector recto de flecha 15"/>
          <p:cNvCxnSpPr>
            <a:cxnSpLocks/>
            <a:stCxn id="4" idx="2"/>
            <a:endCxn id="12" idx="0"/>
          </p:cNvCxnSpPr>
          <p:nvPr/>
        </p:nvCxnSpPr>
        <p:spPr>
          <a:xfrm>
            <a:off x="10108845" y="1897743"/>
            <a:ext cx="0" cy="475424"/>
          </a:xfrm>
          <a:prstGeom prst="straightConnector1">
            <a:avLst/>
          </a:prstGeom>
          <a:ln>
            <a:solidFill>
              <a:schemeClr val="tx1"/>
            </a:solidFill>
            <a:tailEnd type="arrow"/>
          </a:ln>
        </p:spPr>
        <p:style>
          <a:lnRef idx="2">
            <a:schemeClr val="accent2"/>
          </a:lnRef>
          <a:fillRef idx="0">
            <a:schemeClr val="accent2"/>
          </a:fillRef>
          <a:effectRef idx="1">
            <a:schemeClr val="accent2"/>
          </a:effectRef>
          <a:fontRef idx="minor">
            <a:schemeClr val="tx1"/>
          </a:fontRef>
        </p:style>
      </p:cxnSp>
      <p:cxnSp>
        <p:nvCxnSpPr>
          <p:cNvPr id="17" name="Conector recto de flecha 16"/>
          <p:cNvCxnSpPr>
            <a:stCxn id="8" idx="2"/>
            <a:endCxn id="10" idx="0"/>
          </p:cNvCxnSpPr>
          <p:nvPr/>
        </p:nvCxnSpPr>
        <p:spPr>
          <a:xfrm>
            <a:off x="4749385" y="2701280"/>
            <a:ext cx="0" cy="272188"/>
          </a:xfrm>
          <a:prstGeom prst="straightConnector1">
            <a:avLst/>
          </a:prstGeom>
          <a:ln>
            <a:solidFill>
              <a:schemeClr val="tx1"/>
            </a:solidFill>
            <a:tailEnd type="arrow"/>
          </a:ln>
        </p:spPr>
        <p:style>
          <a:lnRef idx="2">
            <a:schemeClr val="accent3"/>
          </a:lnRef>
          <a:fillRef idx="0">
            <a:schemeClr val="accent3"/>
          </a:fillRef>
          <a:effectRef idx="1">
            <a:schemeClr val="accent3"/>
          </a:effectRef>
          <a:fontRef idx="minor">
            <a:schemeClr val="tx1"/>
          </a:fontRef>
        </p:style>
      </p:cxnSp>
      <p:cxnSp>
        <p:nvCxnSpPr>
          <p:cNvPr id="18" name="Conector recto de flecha 17"/>
          <p:cNvCxnSpPr>
            <a:stCxn id="9" idx="2"/>
            <a:endCxn id="11" idx="0"/>
          </p:cNvCxnSpPr>
          <p:nvPr/>
        </p:nvCxnSpPr>
        <p:spPr>
          <a:xfrm flipH="1">
            <a:off x="7807790" y="2702659"/>
            <a:ext cx="12137" cy="198082"/>
          </a:xfrm>
          <a:prstGeom prst="straightConnector1">
            <a:avLst/>
          </a:prstGeom>
          <a:ln>
            <a:solidFill>
              <a:schemeClr val="tx1"/>
            </a:solidFill>
            <a:tailEnd type="arrow"/>
          </a:ln>
        </p:spPr>
        <p:style>
          <a:lnRef idx="2">
            <a:schemeClr val="accent3"/>
          </a:lnRef>
          <a:fillRef idx="0">
            <a:schemeClr val="accent3"/>
          </a:fillRef>
          <a:effectRef idx="1">
            <a:schemeClr val="accent3"/>
          </a:effectRef>
          <a:fontRef idx="minor">
            <a:schemeClr val="tx1"/>
          </a:fontRef>
        </p:style>
      </p:cxnSp>
      <p:sp>
        <p:nvSpPr>
          <p:cNvPr id="3" name="Rectángulo 2"/>
          <p:cNvSpPr/>
          <p:nvPr/>
        </p:nvSpPr>
        <p:spPr>
          <a:xfrm>
            <a:off x="646549" y="6096806"/>
            <a:ext cx="11545451" cy="246221"/>
          </a:xfrm>
          <a:prstGeom prst="rect">
            <a:avLst/>
          </a:prstGeom>
          <a:solidFill>
            <a:schemeClr val="bg1"/>
          </a:solidFill>
        </p:spPr>
        <p:txBody>
          <a:bodyPr wrap="square">
            <a:spAutoFit/>
          </a:bodyPr>
          <a:lstStyle/>
          <a:p>
            <a:r>
              <a:rPr lang="es-ES" sz="1000" dirty="0" err="1">
                <a:latin typeface="Arial" panose="020B0604020202020204" pitchFamily="34" charset="0"/>
                <a:cs typeface="Arial" panose="020B0604020202020204" pitchFamily="34" charset="0"/>
              </a:rPr>
              <a:t>Rubenstein</a:t>
            </a:r>
            <a:r>
              <a:rPr lang="es-ES" sz="1000" dirty="0">
                <a:latin typeface="Arial" panose="020B0604020202020204" pitchFamily="34" charset="0"/>
                <a:cs typeface="Arial" panose="020B0604020202020204" pitchFamily="34" charset="0"/>
              </a:rPr>
              <a:t> LZ, </a:t>
            </a:r>
            <a:r>
              <a:rPr lang="es-ES" sz="1000" dirty="0" err="1">
                <a:latin typeface="Arial" panose="020B0604020202020204" pitchFamily="34" charset="0"/>
                <a:cs typeface="Arial" panose="020B0604020202020204" pitchFamily="34" charset="0"/>
              </a:rPr>
              <a:t>Harker</a:t>
            </a:r>
            <a:r>
              <a:rPr lang="es-ES" sz="1000" dirty="0">
                <a:latin typeface="Arial" panose="020B0604020202020204" pitchFamily="34" charset="0"/>
                <a:cs typeface="Arial" panose="020B0604020202020204" pitchFamily="34" charset="0"/>
              </a:rPr>
              <a:t> JO, Salva A, </a:t>
            </a:r>
            <a:r>
              <a:rPr lang="es-ES" sz="1000" dirty="0" err="1">
                <a:latin typeface="Arial" panose="020B0604020202020204" pitchFamily="34" charset="0"/>
                <a:cs typeface="Arial" panose="020B0604020202020204" pitchFamily="34" charset="0"/>
              </a:rPr>
              <a:t>Guigoz</a:t>
            </a:r>
            <a:r>
              <a:rPr lang="es-ES" sz="1000" dirty="0">
                <a:latin typeface="Arial" panose="020B0604020202020204" pitchFamily="34" charset="0"/>
                <a:cs typeface="Arial" panose="020B0604020202020204" pitchFamily="34" charset="0"/>
              </a:rPr>
              <a:t> Y, </a:t>
            </a:r>
            <a:r>
              <a:rPr lang="es-ES" sz="1000" dirty="0" err="1">
                <a:latin typeface="Arial" panose="020B0604020202020204" pitchFamily="34" charset="0"/>
                <a:cs typeface="Arial" panose="020B0604020202020204" pitchFamily="34" charset="0"/>
              </a:rPr>
              <a:t>Vellas</a:t>
            </a:r>
            <a:r>
              <a:rPr lang="es-ES" sz="1000" dirty="0">
                <a:latin typeface="Arial" panose="020B0604020202020204" pitchFamily="34" charset="0"/>
                <a:cs typeface="Arial" panose="020B0604020202020204" pitchFamily="34" charset="0"/>
              </a:rPr>
              <a:t> B. </a:t>
            </a:r>
            <a:r>
              <a:rPr lang="es-ES" sz="1000" dirty="0" err="1">
                <a:latin typeface="Arial" panose="020B0604020202020204" pitchFamily="34" charset="0"/>
                <a:cs typeface="Arial" panose="020B0604020202020204" pitchFamily="34" charset="0"/>
              </a:rPr>
              <a:t>Screening</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for</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Undernutrition</a:t>
            </a:r>
            <a:r>
              <a:rPr lang="es-ES" sz="1000" dirty="0">
                <a:latin typeface="Arial" panose="020B0604020202020204" pitchFamily="34" charset="0"/>
                <a:cs typeface="Arial" panose="020B0604020202020204" pitchFamily="34" charset="0"/>
              </a:rPr>
              <a:t> in </a:t>
            </a:r>
            <a:r>
              <a:rPr lang="es-ES" sz="1000" dirty="0" err="1">
                <a:latin typeface="Arial" panose="020B0604020202020204" pitchFamily="34" charset="0"/>
                <a:cs typeface="Arial" panose="020B0604020202020204" pitchFamily="34" charset="0"/>
              </a:rPr>
              <a:t>Geriatric</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Practice</a:t>
            </a:r>
            <a:r>
              <a:rPr lang="es-ES" sz="1000" dirty="0">
                <a:latin typeface="Arial" panose="020B0604020202020204" pitchFamily="34" charset="0"/>
                <a:cs typeface="Arial" panose="020B0604020202020204" pitchFamily="34" charset="0"/>
              </a:rPr>
              <a:t> : </a:t>
            </a:r>
            <a:r>
              <a:rPr lang="es-ES" sz="1000" dirty="0" err="1">
                <a:latin typeface="Arial" panose="020B0604020202020204" pitchFamily="34" charset="0"/>
                <a:cs typeface="Arial" panose="020B0604020202020204" pitchFamily="34" charset="0"/>
              </a:rPr>
              <a:t>Developing</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the</a:t>
            </a:r>
            <a:r>
              <a:rPr lang="es-ES" sz="1000" dirty="0">
                <a:latin typeface="Arial" panose="020B0604020202020204" pitchFamily="34" charset="0"/>
                <a:cs typeface="Arial" panose="020B0604020202020204" pitchFamily="34" charset="0"/>
              </a:rPr>
              <a:t> Short-</a:t>
            </a:r>
            <a:r>
              <a:rPr lang="es-ES" sz="1000" dirty="0" err="1">
                <a:latin typeface="Arial" panose="020B0604020202020204" pitchFamily="34" charset="0"/>
                <a:cs typeface="Arial" panose="020B0604020202020204" pitchFamily="34" charset="0"/>
              </a:rPr>
              <a:t>Form</a:t>
            </a:r>
            <a:r>
              <a:rPr lang="es-ES" sz="1000" dirty="0">
                <a:latin typeface="Arial" panose="020B0604020202020204" pitchFamily="34" charset="0"/>
                <a:cs typeface="Arial" panose="020B0604020202020204" pitchFamily="34" charset="0"/>
              </a:rPr>
              <a:t> Mini </a:t>
            </a:r>
            <a:r>
              <a:rPr lang="es-ES" sz="1000" dirty="0" err="1">
                <a:latin typeface="Arial" panose="020B0604020202020204" pitchFamily="34" charset="0"/>
                <a:cs typeface="Arial" panose="020B0604020202020204" pitchFamily="34" charset="0"/>
              </a:rPr>
              <a:t>Nutritional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Assessment</a:t>
            </a:r>
            <a:r>
              <a:rPr lang="es-ES" sz="1000" dirty="0">
                <a:latin typeface="Arial" panose="020B0604020202020204" pitchFamily="34" charset="0"/>
                <a:cs typeface="Arial" panose="020B0604020202020204" pitchFamily="34" charset="0"/>
              </a:rPr>
              <a:t> (MNA- SF). J. </a:t>
            </a:r>
            <a:r>
              <a:rPr lang="es-ES" sz="1000" dirty="0" err="1">
                <a:latin typeface="Arial" panose="020B0604020202020204" pitchFamily="34" charset="0"/>
                <a:cs typeface="Arial" panose="020B0604020202020204" pitchFamily="34" charset="0"/>
              </a:rPr>
              <a:t>Geront</a:t>
            </a:r>
            <a:r>
              <a:rPr lang="es-ES" sz="1000" dirty="0">
                <a:latin typeface="Arial" panose="020B0604020202020204" pitchFamily="34" charset="0"/>
                <a:cs typeface="Arial" panose="020B0604020202020204" pitchFamily="34" charset="0"/>
              </a:rPr>
              <a:t> 2001 </a:t>
            </a:r>
          </a:p>
        </p:txBody>
      </p:sp>
      <p:cxnSp>
        <p:nvCxnSpPr>
          <p:cNvPr id="25" name="Conector recto de flecha 24">
            <a:extLst>
              <a:ext uri="{FF2B5EF4-FFF2-40B4-BE49-F238E27FC236}">
                <a16:creationId xmlns:a16="http://schemas.microsoft.com/office/drawing/2014/main" id="{EB21D51C-CB4A-CB44-9585-2F24E917A299}"/>
              </a:ext>
            </a:extLst>
          </p:cNvPr>
          <p:cNvCxnSpPr>
            <a:stCxn id="6" idx="2"/>
            <a:endCxn id="7" idx="0"/>
          </p:cNvCxnSpPr>
          <p:nvPr/>
        </p:nvCxnSpPr>
        <p:spPr>
          <a:xfrm flipH="1">
            <a:off x="2186966" y="1897743"/>
            <a:ext cx="8740" cy="538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F0653A59-C3B7-0840-8559-012A3F982A02}"/>
              </a:ext>
            </a:extLst>
          </p:cNvPr>
          <p:cNvCxnSpPr>
            <a:cxnSpLocks/>
            <a:stCxn id="5" idx="3"/>
          </p:cNvCxnSpPr>
          <p:nvPr/>
        </p:nvCxnSpPr>
        <p:spPr>
          <a:xfrm>
            <a:off x="7475561" y="1605356"/>
            <a:ext cx="369236" cy="418775"/>
          </a:xfrm>
          <a:prstGeom prst="bentConnector2">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29" name="Conector angular 29">
            <a:extLst>
              <a:ext uri="{FF2B5EF4-FFF2-40B4-BE49-F238E27FC236}">
                <a16:creationId xmlns:a16="http://schemas.microsoft.com/office/drawing/2014/main" id="{D49F15E1-4082-4AC3-935F-BDE8C295A943}"/>
              </a:ext>
            </a:extLst>
          </p:cNvPr>
          <p:cNvCxnSpPr>
            <a:cxnSpLocks/>
          </p:cNvCxnSpPr>
          <p:nvPr/>
        </p:nvCxnSpPr>
        <p:spPr>
          <a:xfrm rot="10800000" flipV="1">
            <a:off x="4711934" y="1605356"/>
            <a:ext cx="367120" cy="403696"/>
          </a:xfrm>
          <a:prstGeom prst="bentConnector2">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23628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56366-6ECA-A143-A521-BF72DC055091}"/>
              </a:ext>
            </a:extLst>
          </p:cNvPr>
          <p:cNvSpPr>
            <a:spLocks noGrp="1"/>
          </p:cNvSpPr>
          <p:nvPr>
            <p:ph type="title"/>
          </p:nvPr>
        </p:nvSpPr>
        <p:spPr>
          <a:xfrm>
            <a:off x="0" y="-1"/>
            <a:ext cx="12192000" cy="933277"/>
          </a:xfrm>
        </p:spPr>
        <p:txBody>
          <a:bodyPr>
            <a:normAutofit fontScale="90000"/>
          </a:bodyPr>
          <a:lstStyle/>
          <a:p>
            <a:pPr algn="ctr"/>
            <a:r>
              <a:rPr lang="es-CO" sz="3200" b="1" dirty="0">
                <a:solidFill>
                  <a:srgbClr val="7030A0"/>
                </a:solidFill>
                <a:latin typeface="Arial" panose="020B0604020202020204" pitchFamily="34" charset="0"/>
                <a:cs typeface="Arial" panose="020B0604020202020204" pitchFamily="34" charset="0"/>
              </a:rPr>
              <a:t>Paciente en cuidado intensivo</a:t>
            </a:r>
            <a:br>
              <a:rPr lang="es-CO" sz="3200" b="1" dirty="0">
                <a:solidFill>
                  <a:srgbClr val="7030A0"/>
                </a:solidFill>
                <a:latin typeface="Arial" panose="020B0604020202020204" pitchFamily="34" charset="0"/>
                <a:cs typeface="Arial" panose="020B0604020202020204" pitchFamily="34" charset="0"/>
              </a:rPr>
            </a:br>
            <a:r>
              <a:rPr lang="es-CO" sz="3200" b="1" dirty="0">
                <a:solidFill>
                  <a:srgbClr val="7030A0"/>
                </a:solidFill>
                <a:latin typeface="Arial" panose="020B0604020202020204" pitchFamily="34" charset="0"/>
                <a:cs typeface="Arial" panose="020B0604020202020204" pitchFamily="34" charset="0"/>
              </a:rPr>
              <a:t>– NUTRIC SCORE</a:t>
            </a:r>
          </a:p>
        </p:txBody>
      </p:sp>
      <p:graphicFrame>
        <p:nvGraphicFramePr>
          <p:cNvPr id="5" name="Tabla 4">
            <a:extLst>
              <a:ext uri="{FF2B5EF4-FFF2-40B4-BE49-F238E27FC236}">
                <a16:creationId xmlns:a16="http://schemas.microsoft.com/office/drawing/2014/main" id="{ED745ED4-B98F-FC4B-B46A-46653E9E93C1}"/>
              </a:ext>
            </a:extLst>
          </p:cNvPr>
          <p:cNvGraphicFramePr>
            <a:graphicFrameLocks noGrp="1"/>
          </p:cNvGraphicFramePr>
          <p:nvPr>
            <p:extLst>
              <p:ext uri="{D42A27DB-BD31-4B8C-83A1-F6EECF244321}">
                <p14:modId xmlns:p14="http://schemas.microsoft.com/office/powerpoint/2010/main" val="933281567"/>
              </p:ext>
            </p:extLst>
          </p:nvPr>
        </p:nvGraphicFramePr>
        <p:xfrm>
          <a:off x="264115" y="905569"/>
          <a:ext cx="7734579" cy="5486400"/>
        </p:xfrm>
        <a:graphic>
          <a:graphicData uri="http://schemas.openxmlformats.org/drawingml/2006/table">
            <a:tbl>
              <a:tblPr firstRow="1" bandRow="1">
                <a:tableStyleId>{F5AB1C69-6EDB-4FF4-983F-18BD219EF322}</a:tableStyleId>
              </a:tblPr>
              <a:tblGrid>
                <a:gridCol w="4614917">
                  <a:extLst>
                    <a:ext uri="{9D8B030D-6E8A-4147-A177-3AD203B41FA5}">
                      <a16:colId xmlns:a16="http://schemas.microsoft.com/office/drawing/2014/main" val="20000"/>
                    </a:ext>
                  </a:extLst>
                </a:gridCol>
                <a:gridCol w="1651080">
                  <a:extLst>
                    <a:ext uri="{9D8B030D-6E8A-4147-A177-3AD203B41FA5}">
                      <a16:colId xmlns:a16="http://schemas.microsoft.com/office/drawing/2014/main" val="20001"/>
                    </a:ext>
                  </a:extLst>
                </a:gridCol>
                <a:gridCol w="1468582">
                  <a:extLst>
                    <a:ext uri="{9D8B030D-6E8A-4147-A177-3AD203B41FA5}">
                      <a16:colId xmlns:a16="http://schemas.microsoft.com/office/drawing/2014/main" val="20002"/>
                    </a:ext>
                  </a:extLst>
                </a:gridCol>
              </a:tblGrid>
              <a:tr h="342950">
                <a:tc>
                  <a:txBody>
                    <a:bodyPr/>
                    <a:lstStyle/>
                    <a:p>
                      <a:pPr algn="ctr"/>
                      <a:r>
                        <a:rPr lang="es-ES" sz="1800" dirty="0">
                          <a:latin typeface="Arial" panose="020B0604020202020204" pitchFamily="34" charset="0"/>
                          <a:cs typeface="Arial" panose="020B0604020202020204" pitchFamily="34" charset="0"/>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s-ES" sz="1800" dirty="0">
                          <a:latin typeface="Arial" panose="020B0604020202020204" pitchFamily="34" charset="0"/>
                          <a:cs typeface="Arial" panose="020B0604020202020204" pitchFamily="34" charset="0"/>
                        </a:rPr>
                        <a:t>Rango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s-ES" sz="1800" dirty="0">
                          <a:latin typeface="Arial" panose="020B0604020202020204" pitchFamily="34" charset="0"/>
                          <a:cs typeface="Arial" panose="020B0604020202020204" pitchFamily="34" charset="0"/>
                        </a:rPr>
                        <a:t>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r h="342950">
                <a:tc rowSpan="3">
                  <a:txBody>
                    <a:bodyPr/>
                    <a:lstStyle/>
                    <a:p>
                      <a:r>
                        <a:rPr lang="es-ES" dirty="0">
                          <a:latin typeface="Arial" panose="020B0604020202020204" pitchFamily="34" charset="0"/>
                          <a:cs typeface="Arial" panose="020B0604020202020204" pitchFamily="34" charset="0"/>
                        </a:rPr>
                        <a:t>Edad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&lt; 50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295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50 - 75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&gt; 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2950">
                <a:tc rowSpan="4">
                  <a:txBody>
                    <a:bodyPr/>
                    <a:lstStyle/>
                    <a:p>
                      <a:r>
                        <a:rPr lang="es-ES" sz="1800" dirty="0">
                          <a:latin typeface="Arial" panose="020B0604020202020204" pitchFamily="34" charset="0"/>
                          <a:cs typeface="Arial" panose="020B0604020202020204" pitchFamily="34" charset="0"/>
                        </a:rPr>
                        <a:t>APACHE</a:t>
                      </a:r>
                      <a:r>
                        <a:rPr lang="es-ES" sz="1800" baseline="0" dirty="0">
                          <a:latin typeface="Arial" panose="020B0604020202020204" pitchFamily="34" charset="0"/>
                          <a:cs typeface="Arial" panose="020B0604020202020204" pitchFamily="34" charset="0"/>
                        </a:rPr>
                        <a:t> II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baseline="0"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Evaluación Fisiológica aguda y crónica)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&lt;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4295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15 -19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295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20 - 28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&lt;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42950">
                <a:tc rowSpan="3">
                  <a:txBody>
                    <a:bodyPr/>
                    <a:lstStyle/>
                    <a:p>
                      <a:r>
                        <a:rPr lang="es-ES" dirty="0">
                          <a:latin typeface="Arial" panose="020B0604020202020204" pitchFamily="34" charset="0"/>
                          <a:cs typeface="Arial" panose="020B0604020202020204" pitchFamily="34" charset="0"/>
                        </a:rPr>
                        <a:t>SOFA </a:t>
                      </a:r>
                    </a:p>
                    <a:p>
                      <a:r>
                        <a:rPr lang="es-ES" sz="1600" dirty="0">
                          <a:latin typeface="Arial" panose="020B0604020202020204" pitchFamily="34" charset="0"/>
                          <a:cs typeface="Arial" panose="020B0604020202020204" pitchFamily="34" charset="0"/>
                        </a:rPr>
                        <a:t>(</a:t>
                      </a:r>
                      <a:r>
                        <a:rPr lang="es-ES" sz="1600" kern="1200" dirty="0">
                          <a:latin typeface="Arial" panose="020B0604020202020204" pitchFamily="34" charset="0"/>
                          <a:cs typeface="Arial" panose="020B0604020202020204" pitchFamily="34" charset="0"/>
                        </a:rPr>
                        <a:t>Evaluación de falla orgánica relacionada con la sepsis)</a:t>
                      </a:r>
                      <a:endParaRPr lang="es-E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&lt;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295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6 – 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&gt;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42950">
                <a:tc rowSpan="2">
                  <a:txBody>
                    <a:bodyPr/>
                    <a:lstStyle/>
                    <a:p>
                      <a:r>
                        <a:rPr lang="es-ES" dirty="0">
                          <a:latin typeface="Arial" panose="020B0604020202020204" pitchFamily="34" charset="0"/>
                          <a:cs typeface="Arial" panose="020B0604020202020204" pitchFamily="34" charset="0"/>
                        </a:rPr>
                        <a:t>Número</a:t>
                      </a:r>
                      <a:r>
                        <a:rPr lang="es-ES" baseline="0" dirty="0">
                          <a:latin typeface="Arial" panose="020B0604020202020204" pitchFamily="34" charset="0"/>
                          <a:cs typeface="Arial" panose="020B0604020202020204" pitchFamily="34" charset="0"/>
                        </a:rPr>
                        <a:t> de Comorbilidades</a:t>
                      </a:r>
                      <a:endParaRPr lang="es-E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0 - 1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4295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&gt;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42950">
                <a:tc rowSpan="2">
                  <a:txBody>
                    <a:bodyPr/>
                    <a:lstStyle/>
                    <a:p>
                      <a:r>
                        <a:rPr lang="es-ES" dirty="0">
                          <a:latin typeface="Arial" panose="020B0604020202020204" pitchFamily="34" charset="0"/>
                          <a:cs typeface="Arial" panose="020B0604020202020204" pitchFamily="34" charset="0"/>
                        </a:rPr>
                        <a:t>Días en el hospital</a:t>
                      </a:r>
                      <a:r>
                        <a:rPr lang="es-ES" baseline="0" dirty="0">
                          <a:latin typeface="Arial" panose="020B0604020202020204" pitchFamily="34" charset="0"/>
                          <a:cs typeface="Arial" panose="020B0604020202020204" pitchFamily="34" charset="0"/>
                        </a:rPr>
                        <a:t> hasta el ingreso a UCI</a:t>
                      </a:r>
                      <a:endParaRPr lang="es-E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0 - 1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42950">
                <a:tc vMerge="1">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latin typeface="Arial" panose="020B0604020202020204" pitchFamily="34" charset="0"/>
                          <a:cs typeface="Arial" panose="020B0604020202020204" pitchFamily="34" charset="0"/>
                        </a:rPr>
                        <a:t>&gt;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bl>
          </a:graphicData>
        </a:graphic>
      </p:graphicFrame>
      <p:sp>
        <p:nvSpPr>
          <p:cNvPr id="8" name="CuadroTexto 7">
            <a:extLst>
              <a:ext uri="{FF2B5EF4-FFF2-40B4-BE49-F238E27FC236}">
                <a16:creationId xmlns:a16="http://schemas.microsoft.com/office/drawing/2014/main" id="{9B695BEB-2F6A-E04D-9F5D-44A89ADCCE04}"/>
              </a:ext>
            </a:extLst>
          </p:cNvPr>
          <p:cNvSpPr txBox="1"/>
          <p:nvPr/>
        </p:nvSpPr>
        <p:spPr>
          <a:xfrm>
            <a:off x="8491246" y="2600793"/>
            <a:ext cx="3208202" cy="707886"/>
          </a:xfrm>
          <a:prstGeom prst="rect">
            <a:avLst/>
          </a:prstGeom>
          <a:noFill/>
        </p:spPr>
        <p:txBody>
          <a:bodyPr wrap="square" rtlCol="0">
            <a:spAutoFit/>
          </a:bodyPr>
          <a:lstStyle/>
          <a:p>
            <a:pPr algn="ctr"/>
            <a:r>
              <a:rPr lang="es-CO" sz="2000" b="1" dirty="0">
                <a:solidFill>
                  <a:srgbClr val="0070C0"/>
                </a:solidFill>
                <a:latin typeface="Arial" panose="020B0604020202020204" pitchFamily="34" charset="0"/>
                <a:cs typeface="Arial" panose="020B0604020202020204" pitchFamily="34" charset="0"/>
              </a:rPr>
              <a:t>Si se tiene disponible IL 6, tenerla en cuenta</a:t>
            </a:r>
          </a:p>
        </p:txBody>
      </p:sp>
      <p:graphicFrame>
        <p:nvGraphicFramePr>
          <p:cNvPr id="9" name="Tabla 8">
            <a:extLst>
              <a:ext uri="{FF2B5EF4-FFF2-40B4-BE49-F238E27FC236}">
                <a16:creationId xmlns:a16="http://schemas.microsoft.com/office/drawing/2014/main" id="{2F2D2B28-9F7A-7944-A1FB-7FF6E08B4173}"/>
              </a:ext>
            </a:extLst>
          </p:cNvPr>
          <p:cNvGraphicFramePr>
            <a:graphicFrameLocks noGrp="1"/>
          </p:cNvGraphicFramePr>
          <p:nvPr>
            <p:extLst>
              <p:ext uri="{D42A27DB-BD31-4B8C-83A1-F6EECF244321}">
                <p14:modId xmlns:p14="http://schemas.microsoft.com/office/powerpoint/2010/main" val="866191744"/>
              </p:ext>
            </p:extLst>
          </p:nvPr>
        </p:nvGraphicFramePr>
        <p:xfrm>
          <a:off x="8834602" y="3429000"/>
          <a:ext cx="2521490" cy="741680"/>
        </p:xfrm>
        <a:graphic>
          <a:graphicData uri="http://schemas.openxmlformats.org/drawingml/2006/table">
            <a:tbl>
              <a:tblPr firstRow="1" bandRow="1">
                <a:tableStyleId>{5C22544A-7EE6-4342-B048-85BDC9FD1C3A}</a:tableStyleId>
              </a:tblPr>
              <a:tblGrid>
                <a:gridCol w="1260745">
                  <a:extLst>
                    <a:ext uri="{9D8B030D-6E8A-4147-A177-3AD203B41FA5}">
                      <a16:colId xmlns:a16="http://schemas.microsoft.com/office/drawing/2014/main" val="3238246601"/>
                    </a:ext>
                  </a:extLst>
                </a:gridCol>
                <a:gridCol w="1260745">
                  <a:extLst>
                    <a:ext uri="{9D8B030D-6E8A-4147-A177-3AD203B41FA5}">
                      <a16:colId xmlns:a16="http://schemas.microsoft.com/office/drawing/2014/main" val="2520355924"/>
                    </a:ext>
                  </a:extLst>
                </a:gridCol>
              </a:tblGrid>
              <a:tr h="370840">
                <a:tc>
                  <a:txBody>
                    <a:bodyPr/>
                    <a:lstStyle/>
                    <a:p>
                      <a:pPr algn="ctr"/>
                      <a:r>
                        <a:rPr lang="es-CO" b="0" dirty="0">
                          <a:solidFill>
                            <a:schemeClr val="tx1"/>
                          </a:solidFill>
                        </a:rPr>
                        <a:t>0 - &lt; 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9170270"/>
                  </a:ext>
                </a:extLst>
              </a:tr>
              <a:tr h="370840">
                <a:tc>
                  <a:txBody>
                    <a:bodyPr/>
                    <a:lstStyle/>
                    <a:p>
                      <a:pPr algn="ctr"/>
                      <a:r>
                        <a:rPr lang="es-CO" dirty="0"/>
                        <a:t>≧ 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6986678"/>
                  </a:ext>
                </a:extLst>
              </a:tr>
            </a:tbl>
          </a:graphicData>
        </a:graphic>
      </p:graphicFrame>
    </p:spTree>
    <p:extLst>
      <p:ext uri="{BB962C8B-B14F-4D97-AF65-F5344CB8AC3E}">
        <p14:creationId xmlns:p14="http://schemas.microsoft.com/office/powerpoint/2010/main" val="2337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624FE-979A-F545-A0A5-D08CB4389F25}"/>
              </a:ext>
            </a:extLst>
          </p:cNvPr>
          <p:cNvSpPr>
            <a:spLocks noGrp="1"/>
          </p:cNvSpPr>
          <p:nvPr>
            <p:ph type="title"/>
          </p:nvPr>
        </p:nvSpPr>
        <p:spPr>
          <a:xfrm>
            <a:off x="1" y="1"/>
            <a:ext cx="12191999" cy="858982"/>
          </a:xfrm>
        </p:spPr>
        <p:txBody>
          <a:bodyPr>
            <a:normAutofit/>
          </a:bodyPr>
          <a:lstStyle/>
          <a:p>
            <a:pPr algn="ctr"/>
            <a:r>
              <a:rPr lang="es-ES" sz="3200" b="1" dirty="0">
                <a:solidFill>
                  <a:srgbClr val="7030A0"/>
                </a:solidFill>
                <a:latin typeface="Arial" panose="020B0604020202020204" pitchFamily="34" charset="0"/>
                <a:cs typeface="Arial" panose="020B0604020202020204" pitchFamily="34" charset="0"/>
              </a:rPr>
              <a:t>Interpretación- </a:t>
            </a:r>
            <a:r>
              <a:rPr lang="es-CO" sz="3200" b="1" dirty="0">
                <a:solidFill>
                  <a:srgbClr val="7030A0"/>
                </a:solidFill>
                <a:latin typeface="Arial" panose="020B0604020202020204" pitchFamily="34" charset="0"/>
                <a:cs typeface="Arial" panose="020B0604020202020204" pitchFamily="34" charset="0"/>
              </a:rPr>
              <a:t>NUTRIC SCORE</a:t>
            </a:r>
            <a:endParaRPr lang="es-CO" sz="3200" dirty="0">
              <a:solidFill>
                <a:srgbClr val="7030A0"/>
              </a:solidFill>
            </a:endParaRPr>
          </a:p>
        </p:txBody>
      </p:sp>
      <p:sp>
        <p:nvSpPr>
          <p:cNvPr id="4" name="Rectángulo 3">
            <a:extLst>
              <a:ext uri="{FF2B5EF4-FFF2-40B4-BE49-F238E27FC236}">
                <a16:creationId xmlns:a16="http://schemas.microsoft.com/office/drawing/2014/main" id="{DE4F885F-09CA-6B46-AC28-E20BE6CD5C09}"/>
              </a:ext>
            </a:extLst>
          </p:cNvPr>
          <p:cNvSpPr/>
          <p:nvPr/>
        </p:nvSpPr>
        <p:spPr>
          <a:xfrm>
            <a:off x="554182" y="6031346"/>
            <a:ext cx="11095589" cy="400110"/>
          </a:xfrm>
          <a:prstGeom prst="rect">
            <a:avLst/>
          </a:prstGeom>
          <a:noFill/>
        </p:spPr>
        <p:txBody>
          <a:bodyPr wrap="square">
            <a:spAutoFit/>
          </a:bodyPr>
          <a:lstStyle/>
          <a:p>
            <a:r>
              <a:rPr lang="es-ES" sz="1000" dirty="0" err="1">
                <a:latin typeface="Arial" panose="020B0604020202020204" pitchFamily="34" charset="0"/>
                <a:cs typeface="Arial" panose="020B0604020202020204" pitchFamily="34" charset="0"/>
              </a:rPr>
              <a:t>Rahman</a:t>
            </a:r>
            <a:r>
              <a:rPr lang="es-ES" sz="1000" dirty="0">
                <a:latin typeface="Arial" panose="020B0604020202020204" pitchFamily="34" charset="0"/>
                <a:cs typeface="Arial" panose="020B0604020202020204" pitchFamily="34" charset="0"/>
              </a:rPr>
              <a:t> A, Hasan RM, </a:t>
            </a:r>
            <a:r>
              <a:rPr lang="es-ES" sz="1000" dirty="0" err="1">
                <a:latin typeface="Arial" panose="020B0604020202020204" pitchFamily="34" charset="0"/>
                <a:cs typeface="Arial" panose="020B0604020202020204" pitchFamily="34" charset="0"/>
              </a:rPr>
              <a:t>Agarwala</a:t>
            </a:r>
            <a:r>
              <a:rPr lang="es-ES" sz="1000" dirty="0">
                <a:latin typeface="Arial" panose="020B0604020202020204" pitchFamily="34" charset="0"/>
                <a:cs typeface="Arial" panose="020B0604020202020204" pitchFamily="34" charset="0"/>
              </a:rPr>
              <a:t> R, et al. </a:t>
            </a:r>
            <a:r>
              <a:rPr lang="es-ES" sz="1000" dirty="0" err="1">
                <a:latin typeface="Arial" panose="020B0604020202020204" pitchFamily="34" charset="0"/>
                <a:cs typeface="Arial" panose="020B0604020202020204" pitchFamily="34" charset="0"/>
              </a:rPr>
              <a:t>Identifying</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critically-ill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patients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who</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will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benefit</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most</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from</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nutritional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therapy</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Further</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validation</a:t>
            </a:r>
            <a:r>
              <a:rPr lang="es-ES" sz="1000" dirty="0">
                <a:latin typeface="Arial" panose="020B0604020202020204" pitchFamily="34" charset="0"/>
                <a:cs typeface="Arial" panose="020B0604020202020204" pitchFamily="34" charset="0"/>
              </a:rPr>
              <a:t> of </a:t>
            </a:r>
            <a:r>
              <a:rPr lang="es-ES" sz="1000" dirty="0" err="1">
                <a:latin typeface="Arial" panose="020B0604020202020204" pitchFamily="34" charset="0"/>
                <a:cs typeface="Arial" panose="020B0604020202020204" pitchFamily="34" charset="0"/>
              </a:rPr>
              <a:t>the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modified</a:t>
            </a:r>
            <a:r>
              <a:rPr lang="es-ES" sz="1000" dirty="0">
                <a:latin typeface="Arial" panose="020B0604020202020204" pitchFamily="34" charset="0"/>
                <a:cs typeface="Arial" panose="020B0604020202020204" pitchFamily="34" charset="0"/>
              </a:rPr>
              <a:t> NUTRIC" </a:t>
            </a:r>
            <a:r>
              <a:rPr lang="es-ES" sz="1000" dirty="0" err="1">
                <a:latin typeface="Arial" panose="020B0604020202020204" pitchFamily="34" charset="0"/>
                <a:cs typeface="Arial" panose="020B0604020202020204" pitchFamily="34" charset="0"/>
              </a:rPr>
              <a:t>nutritional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risk</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assessment</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tool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Clin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Nutr</a:t>
            </a:r>
            <a:r>
              <a:rPr lang="es-ES" sz="1000" dirty="0">
                <a:latin typeface="Arial" panose="020B0604020202020204" pitchFamily="34" charset="0"/>
                <a:cs typeface="Arial" panose="020B0604020202020204" pitchFamily="34" charset="0"/>
              </a:rPr>
              <a:t>. 2015. </a:t>
            </a:r>
          </a:p>
        </p:txBody>
      </p:sp>
      <p:graphicFrame>
        <p:nvGraphicFramePr>
          <p:cNvPr id="6" name="Tabla 5">
            <a:extLst>
              <a:ext uri="{FF2B5EF4-FFF2-40B4-BE49-F238E27FC236}">
                <a16:creationId xmlns:a16="http://schemas.microsoft.com/office/drawing/2014/main" id="{19E6A4B4-0B80-8040-8EE2-A9F19E39BB1C}"/>
              </a:ext>
            </a:extLst>
          </p:cNvPr>
          <p:cNvGraphicFramePr>
            <a:graphicFrameLocks noGrp="1"/>
          </p:cNvGraphicFramePr>
          <p:nvPr>
            <p:extLst>
              <p:ext uri="{D42A27DB-BD31-4B8C-83A1-F6EECF244321}">
                <p14:modId xmlns:p14="http://schemas.microsoft.com/office/powerpoint/2010/main" val="1542536202"/>
              </p:ext>
            </p:extLst>
          </p:nvPr>
        </p:nvGraphicFramePr>
        <p:xfrm>
          <a:off x="653064" y="1158853"/>
          <a:ext cx="10978235" cy="4846320"/>
        </p:xfrm>
        <a:graphic>
          <a:graphicData uri="http://schemas.openxmlformats.org/drawingml/2006/table">
            <a:tbl>
              <a:tblPr firstRow="1" bandRow="1">
                <a:tableStyleId>{F5AB1C69-6EDB-4FF4-983F-18BD219EF322}</a:tableStyleId>
              </a:tblPr>
              <a:tblGrid>
                <a:gridCol w="2612176">
                  <a:extLst>
                    <a:ext uri="{9D8B030D-6E8A-4147-A177-3AD203B41FA5}">
                      <a16:colId xmlns:a16="http://schemas.microsoft.com/office/drawing/2014/main" val="4177495868"/>
                    </a:ext>
                  </a:extLst>
                </a:gridCol>
                <a:gridCol w="2739568">
                  <a:extLst>
                    <a:ext uri="{9D8B030D-6E8A-4147-A177-3AD203B41FA5}">
                      <a16:colId xmlns:a16="http://schemas.microsoft.com/office/drawing/2014/main" val="2686724736"/>
                    </a:ext>
                  </a:extLst>
                </a:gridCol>
                <a:gridCol w="5626491">
                  <a:extLst>
                    <a:ext uri="{9D8B030D-6E8A-4147-A177-3AD203B41FA5}">
                      <a16:colId xmlns:a16="http://schemas.microsoft.com/office/drawing/2014/main" val="1310112754"/>
                    </a:ext>
                  </a:extLst>
                </a:gridCol>
              </a:tblGrid>
              <a:tr h="326607">
                <a:tc gridSpan="3">
                  <a:txBody>
                    <a:bodyPr/>
                    <a:lstStyle/>
                    <a:p>
                      <a:pPr algn="ctr"/>
                      <a:r>
                        <a:rPr lang="es-CO" dirty="0">
                          <a:solidFill>
                            <a:schemeClr val="bg1"/>
                          </a:solidFill>
                          <a:latin typeface="Arial" panose="020B0604020202020204" pitchFamily="34" charset="0"/>
                          <a:cs typeface="Arial" panose="020B0604020202020204" pitchFamily="34" charset="0"/>
                        </a:rPr>
                        <a:t>Incluyendo valores de IL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endParaRPr lang="es-CO"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O"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048446"/>
                  </a:ext>
                </a:extLst>
              </a:tr>
              <a:tr h="326607">
                <a:tc>
                  <a:txBody>
                    <a:bodyPr/>
                    <a:lstStyle/>
                    <a:p>
                      <a:pPr algn="ctr"/>
                      <a:r>
                        <a:rPr lang="es-CO" dirty="0">
                          <a:latin typeface="Arial" panose="020B0604020202020204" pitchFamily="34" charset="0"/>
                          <a:cs typeface="Arial" panose="020B0604020202020204" pitchFamily="34" charset="0"/>
                        </a:rPr>
                        <a:t>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latin typeface="Arial" panose="020B0604020202020204" pitchFamily="34" charset="0"/>
                          <a:cs typeface="Arial" panose="020B0604020202020204" pitchFamily="34" charset="0"/>
                        </a:rPr>
                        <a:t>Categoría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latin typeface="Arial" panose="020B0604020202020204" pitchFamily="34" charset="0"/>
                          <a:cs typeface="Arial" panose="020B0604020202020204" pitchFamily="34" charset="0"/>
                        </a:rPr>
                        <a:t>Interpretación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56805"/>
                  </a:ext>
                </a:extLst>
              </a:tr>
              <a:tr h="1061474">
                <a:tc>
                  <a:txBody>
                    <a:bodyPr/>
                    <a:lstStyle/>
                    <a:p>
                      <a:pPr algn="ctr"/>
                      <a:r>
                        <a:rPr lang="es-CO" dirty="0">
                          <a:latin typeface="Arial" panose="020B0604020202020204" pitchFamily="34" charset="0"/>
                          <a:cs typeface="Arial" panose="020B0604020202020204" pitchFamily="34" charset="0"/>
                        </a:rPr>
                        <a:t>6 - 10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latin typeface="Arial" panose="020B0604020202020204" pitchFamily="34" charset="0"/>
                          <a:cs typeface="Arial" panose="020B0604020202020204" pitchFamily="34" charset="0"/>
                        </a:rPr>
                        <a:t>Alto 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CO" dirty="0">
                          <a:latin typeface="Arial" panose="020B0604020202020204" pitchFamily="34" charset="0"/>
                          <a:cs typeface="Arial" panose="020B0604020202020204" pitchFamily="34" charset="0"/>
                        </a:rPr>
                        <a:t>Asociado con peores desenlaces clínicos (mortalidad, ventilación).</a:t>
                      </a:r>
                    </a:p>
                    <a:p>
                      <a:r>
                        <a:rPr lang="es-CO" dirty="0">
                          <a:latin typeface="Arial" panose="020B0604020202020204" pitchFamily="34" charset="0"/>
                          <a:cs typeface="Arial" panose="020B0604020202020204" pitchFamily="34" charset="0"/>
                        </a:rPr>
                        <a:t>Paciente que se beneficia de terapia nutricional agresiva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8236810"/>
                  </a:ext>
                </a:extLst>
              </a:tr>
              <a:tr h="326607">
                <a:tc>
                  <a:txBody>
                    <a:bodyPr/>
                    <a:lstStyle/>
                    <a:p>
                      <a:pPr algn="ctr"/>
                      <a:r>
                        <a:rPr lang="es-CO" dirty="0">
                          <a:latin typeface="Arial" panose="020B0604020202020204" pitchFamily="34" charset="0"/>
                          <a:cs typeface="Arial" panose="020B0604020202020204" pitchFamily="34" charset="0"/>
                        </a:rPr>
                        <a:t>0 - 5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latin typeface="Arial" panose="020B0604020202020204" pitchFamily="34" charset="0"/>
                          <a:cs typeface="Arial" panose="020B0604020202020204" pitchFamily="34" charset="0"/>
                        </a:rPr>
                        <a:t>Bajo 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CO" dirty="0">
                          <a:latin typeface="Arial" panose="020B0604020202020204" pitchFamily="34" charset="0"/>
                          <a:cs typeface="Arial" panose="020B0604020202020204" pitchFamily="34" charset="0"/>
                        </a:rPr>
                        <a:t>Paciente con bajo riesgo nutricional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1629929"/>
                  </a:ext>
                </a:extLst>
              </a:tr>
              <a:tr h="326607">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schemeClr val="bg1"/>
                          </a:solidFill>
                          <a:latin typeface="Arial" panose="020B0604020202020204" pitchFamily="34" charset="0"/>
                          <a:cs typeface="Arial" panose="020B0604020202020204" pitchFamily="34" charset="0"/>
                        </a:rPr>
                        <a:t>Sin incluir valores de IL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endParaRPr lang="es-CO"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O"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314436"/>
                  </a:ext>
                </a:extLst>
              </a:tr>
              <a:tr h="326607">
                <a:tc>
                  <a:txBody>
                    <a:bodyPr/>
                    <a:lstStyle/>
                    <a:p>
                      <a:pPr algn="ctr"/>
                      <a:r>
                        <a:rPr lang="es-CO" dirty="0">
                          <a:latin typeface="Arial" panose="020B0604020202020204" pitchFamily="34" charset="0"/>
                          <a:cs typeface="Arial" panose="020B0604020202020204" pitchFamily="34" charset="0"/>
                        </a:rPr>
                        <a:t>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a:latin typeface="Arial" panose="020B0604020202020204" pitchFamily="34" charset="0"/>
                          <a:cs typeface="Arial" panose="020B0604020202020204" pitchFamily="34" charset="0"/>
                        </a:rPr>
                        <a:t>Categoría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a:latin typeface="Arial" panose="020B0604020202020204" pitchFamily="34" charset="0"/>
                          <a:cs typeface="Arial" panose="020B0604020202020204" pitchFamily="34" charset="0"/>
                        </a:rPr>
                        <a:t>Interpretación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52331618"/>
                  </a:ext>
                </a:extLst>
              </a:tr>
              <a:tr h="1306430">
                <a:tc>
                  <a:txBody>
                    <a:bodyPr/>
                    <a:lstStyle/>
                    <a:p>
                      <a:pPr algn="ctr"/>
                      <a:r>
                        <a:rPr lang="es-CO" dirty="0">
                          <a:latin typeface="Arial" panose="020B0604020202020204" pitchFamily="34" charset="0"/>
                          <a:cs typeface="Arial" panose="020B0604020202020204" pitchFamily="34" charset="0"/>
                        </a:rPr>
                        <a:t>5 - 9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latin typeface="Arial" panose="020B0604020202020204" pitchFamily="34" charset="0"/>
                          <a:cs typeface="Arial" panose="020B0604020202020204" pitchFamily="34" charset="0"/>
                        </a:rPr>
                        <a:t>Alto 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CO" dirty="0">
                          <a:latin typeface="Arial" panose="020B0604020202020204" pitchFamily="34" charset="0"/>
                          <a:cs typeface="Arial" panose="020B0604020202020204" pitchFamily="34" charset="0"/>
                        </a:rPr>
                        <a:t>Asociado con peores desenlaces clínicos (mortalidad, ventilación).</a:t>
                      </a:r>
                    </a:p>
                    <a:p>
                      <a:r>
                        <a:rPr lang="es-CO" dirty="0">
                          <a:latin typeface="Arial" panose="020B0604020202020204" pitchFamily="34" charset="0"/>
                          <a:cs typeface="Arial" panose="020B0604020202020204" pitchFamily="34" charset="0"/>
                        </a:rPr>
                        <a:t>Paciente que se beneficia de terapia nutricional agresiva</a:t>
                      </a:r>
                    </a:p>
                    <a:p>
                      <a:endParaRPr lang="es-CO"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1650645"/>
                  </a:ext>
                </a:extLst>
              </a:tr>
              <a:tr h="326607">
                <a:tc>
                  <a:txBody>
                    <a:bodyPr/>
                    <a:lstStyle/>
                    <a:p>
                      <a:pPr algn="ctr"/>
                      <a:r>
                        <a:rPr lang="es-CO" dirty="0">
                          <a:latin typeface="Arial" panose="020B0604020202020204" pitchFamily="34" charset="0"/>
                          <a:cs typeface="Arial" panose="020B0604020202020204" pitchFamily="34" charset="0"/>
                        </a:rPr>
                        <a:t>0 - 4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latin typeface="Arial" panose="020B0604020202020204" pitchFamily="34" charset="0"/>
                          <a:cs typeface="Arial" panose="020B0604020202020204" pitchFamily="34" charset="0"/>
                        </a:rPr>
                        <a:t>Bajo Puntaje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rial" panose="020B0604020202020204" pitchFamily="34" charset="0"/>
                          <a:cs typeface="Arial" panose="020B0604020202020204" pitchFamily="34" charset="0"/>
                        </a:rPr>
                        <a:t>Paciente con bajo riesgo nutricional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0101096"/>
                  </a:ext>
                </a:extLst>
              </a:tr>
            </a:tbl>
          </a:graphicData>
        </a:graphic>
      </p:graphicFrame>
    </p:spTree>
    <p:extLst>
      <p:ext uri="{BB962C8B-B14F-4D97-AF65-F5344CB8AC3E}">
        <p14:creationId xmlns:p14="http://schemas.microsoft.com/office/powerpoint/2010/main" val="142139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081" y="154562"/>
            <a:ext cx="2141838" cy="631401"/>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Objetivos</a:t>
            </a:r>
          </a:p>
        </p:txBody>
      </p:sp>
      <p:sp>
        <p:nvSpPr>
          <p:cNvPr id="3" name="Marcador de contenido 2"/>
          <p:cNvSpPr>
            <a:spLocks noGrp="1"/>
          </p:cNvSpPr>
          <p:nvPr>
            <p:ph idx="1"/>
          </p:nvPr>
        </p:nvSpPr>
        <p:spPr/>
        <p:txBody>
          <a:bodyPr/>
          <a:lstStyle/>
          <a:p>
            <a:pPr algn="just">
              <a:lnSpc>
                <a:spcPct val="150000"/>
              </a:lnSpc>
              <a:buClr>
                <a:srgbClr val="7030A0"/>
              </a:buClr>
              <a:buSzPct val="90000"/>
              <a:buFont typeface="Wingdings" panose="05000000000000000000" pitchFamily="2" charset="2"/>
              <a:buChar char="v"/>
            </a:pPr>
            <a:r>
              <a:rPr lang="es-CO" dirty="0"/>
              <a:t>Reconocer el proceso de tamización y evaluación nutricional como punto de partida del cuidado nutricional</a:t>
            </a:r>
          </a:p>
          <a:p>
            <a:pPr algn="just">
              <a:lnSpc>
                <a:spcPct val="150000"/>
              </a:lnSpc>
              <a:buClr>
                <a:srgbClr val="7030A0"/>
              </a:buClr>
              <a:buSzPct val="100000"/>
              <a:buFont typeface="Wingdings" panose="05000000000000000000" pitchFamily="2" charset="2"/>
              <a:buChar char="v"/>
            </a:pPr>
            <a:r>
              <a:rPr lang="es-CO" dirty="0"/>
              <a:t>Conocer las herramientas de tamización nutricional a utilizar en los diferentes ambitos de atención</a:t>
            </a:r>
          </a:p>
          <a:p>
            <a:pPr algn="just">
              <a:lnSpc>
                <a:spcPct val="150000"/>
              </a:lnSpc>
              <a:buClr>
                <a:srgbClr val="7030A0"/>
              </a:buClr>
              <a:buSzPct val="100000"/>
              <a:buFont typeface="Wingdings" panose="05000000000000000000" pitchFamily="2" charset="2"/>
              <a:buChar char="v"/>
            </a:pPr>
            <a:r>
              <a:rPr lang="es-CO" dirty="0"/>
              <a:t>Aplicar herramientas alternativas de valoración nutricional</a:t>
            </a:r>
          </a:p>
          <a:p>
            <a:pPr algn="just">
              <a:lnSpc>
                <a:spcPct val="150000"/>
              </a:lnSpc>
              <a:buClr>
                <a:srgbClr val="7030A0"/>
              </a:buClr>
              <a:buSzPct val="60000"/>
              <a:buFont typeface="Wingdings" panose="05000000000000000000" pitchFamily="2" charset="2"/>
              <a:buChar char="v"/>
            </a:pPr>
            <a:endParaRPr lang="es-CO" dirty="0"/>
          </a:p>
        </p:txBody>
      </p:sp>
    </p:spTree>
    <p:extLst>
      <p:ext uri="{BB962C8B-B14F-4D97-AF65-F5344CB8AC3E}">
        <p14:creationId xmlns:p14="http://schemas.microsoft.com/office/powerpoint/2010/main" val="417383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ABF0-2383-EC41-99E4-463E63DEEF03}"/>
              </a:ext>
            </a:extLst>
          </p:cNvPr>
          <p:cNvSpPr>
            <a:spLocks noGrp="1"/>
          </p:cNvSpPr>
          <p:nvPr>
            <p:ph type="title"/>
          </p:nvPr>
        </p:nvSpPr>
        <p:spPr>
          <a:xfrm>
            <a:off x="0" y="1"/>
            <a:ext cx="12192000" cy="868218"/>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Paciente Oncológico – NUTRI-SCORE</a:t>
            </a:r>
          </a:p>
        </p:txBody>
      </p:sp>
      <p:graphicFrame>
        <p:nvGraphicFramePr>
          <p:cNvPr id="9" name="Tabla 8">
            <a:extLst>
              <a:ext uri="{FF2B5EF4-FFF2-40B4-BE49-F238E27FC236}">
                <a16:creationId xmlns:a16="http://schemas.microsoft.com/office/drawing/2014/main" id="{56383475-E147-7F4A-8899-B98964DDB1B3}"/>
              </a:ext>
            </a:extLst>
          </p:cNvPr>
          <p:cNvGraphicFramePr>
            <a:graphicFrameLocks noGrp="1"/>
          </p:cNvGraphicFramePr>
          <p:nvPr>
            <p:extLst>
              <p:ext uri="{D42A27DB-BD31-4B8C-83A1-F6EECF244321}">
                <p14:modId xmlns:p14="http://schemas.microsoft.com/office/powerpoint/2010/main" val="1974464979"/>
              </p:ext>
            </p:extLst>
          </p:nvPr>
        </p:nvGraphicFramePr>
        <p:xfrm>
          <a:off x="1554165" y="1299774"/>
          <a:ext cx="9083669" cy="4089782"/>
        </p:xfrm>
        <a:graphic>
          <a:graphicData uri="http://schemas.openxmlformats.org/drawingml/2006/table">
            <a:tbl>
              <a:tblPr firstRow="1" bandRow="1">
                <a:tableStyleId>{5C22544A-7EE6-4342-B048-85BDC9FD1C3A}</a:tableStyleId>
              </a:tblPr>
              <a:tblGrid>
                <a:gridCol w="4139738">
                  <a:extLst>
                    <a:ext uri="{9D8B030D-6E8A-4147-A177-3AD203B41FA5}">
                      <a16:colId xmlns:a16="http://schemas.microsoft.com/office/drawing/2014/main" val="20000"/>
                    </a:ext>
                  </a:extLst>
                </a:gridCol>
                <a:gridCol w="3092335">
                  <a:extLst>
                    <a:ext uri="{9D8B030D-6E8A-4147-A177-3AD203B41FA5}">
                      <a16:colId xmlns:a16="http://schemas.microsoft.com/office/drawing/2014/main" val="20001"/>
                    </a:ext>
                  </a:extLst>
                </a:gridCol>
                <a:gridCol w="1851596">
                  <a:extLst>
                    <a:ext uri="{9D8B030D-6E8A-4147-A177-3AD203B41FA5}">
                      <a16:colId xmlns:a16="http://schemas.microsoft.com/office/drawing/2014/main" val="20002"/>
                    </a:ext>
                  </a:extLst>
                </a:gridCol>
              </a:tblGrid>
              <a:tr h="328352">
                <a:tc gridSpan="2">
                  <a:txBody>
                    <a:bodyPr/>
                    <a:lstStyle/>
                    <a:p>
                      <a:pPr algn="ctr">
                        <a:lnSpc>
                          <a:spcPct val="115000"/>
                        </a:lnSpc>
                        <a:spcAft>
                          <a:spcPts val="1000"/>
                        </a:spcAft>
                        <a:tabLst>
                          <a:tab pos="139700" algn="l"/>
                          <a:tab pos="457200" algn="l"/>
                        </a:tabLst>
                      </a:pPr>
                      <a:r>
                        <a:rPr lang="es-ES" sz="1800" b="1" dirty="0">
                          <a:solidFill>
                            <a:schemeClr val="bg1"/>
                          </a:solidFill>
                          <a:effectLst/>
                          <a:latin typeface="Arial"/>
                          <a:ea typeface="ＭＳ 明朝"/>
                          <a:cs typeface="Times New Roman"/>
                        </a:rPr>
                        <a:t>PARTE 1</a:t>
                      </a:r>
                      <a:endParaRPr lang="es-CO" sz="2800" dirty="0">
                        <a:solidFill>
                          <a:schemeClr val="bg1"/>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hMerge="1">
                  <a:txBody>
                    <a:bodyPr/>
                    <a:lstStyle/>
                    <a:p>
                      <a:endParaRPr lang="es-ES"/>
                    </a:p>
                  </a:txBody>
                  <a:tcPr/>
                </a:tc>
                <a:tc>
                  <a:txBody>
                    <a:bodyPr/>
                    <a:lstStyle/>
                    <a:p>
                      <a:pPr algn="ctr">
                        <a:lnSpc>
                          <a:spcPct val="115000"/>
                        </a:lnSpc>
                        <a:spcAft>
                          <a:spcPts val="1000"/>
                        </a:spcAft>
                        <a:tabLst>
                          <a:tab pos="139700" algn="l"/>
                          <a:tab pos="457200" algn="l"/>
                        </a:tabLst>
                      </a:pPr>
                      <a:r>
                        <a:rPr lang="es-ES" sz="1800" b="1" dirty="0">
                          <a:solidFill>
                            <a:schemeClr val="bg1"/>
                          </a:solidFill>
                          <a:effectLst/>
                          <a:latin typeface="Arial"/>
                          <a:ea typeface="ＭＳ 明朝"/>
                          <a:cs typeface="Times New Roman"/>
                        </a:rPr>
                        <a:t>Puntaje</a:t>
                      </a:r>
                      <a:endParaRPr lang="es-CO" sz="2800" dirty="0">
                        <a:solidFill>
                          <a:schemeClr val="bg1"/>
                        </a:solidFill>
                        <a:effectLst/>
                        <a:latin typeface="Cambria"/>
                        <a:ea typeface="ＭＳ 明朝"/>
                        <a:cs typeface="Times New Roman"/>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r h="328352">
                <a:tc rowSpan="2">
                  <a:txBody>
                    <a:bodyPr/>
                    <a:lstStyle/>
                    <a:p>
                      <a:pP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1. Ha tenido pérdida involuntaria de peso en los últimos 3 meses?</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lnSpc>
                          <a:spcPct val="115000"/>
                        </a:lnSpc>
                        <a:spcAft>
                          <a:spcPts val="1000"/>
                        </a:spcAft>
                        <a:tabLst>
                          <a:tab pos="139700" algn="l"/>
                          <a:tab pos="457200" algn="l"/>
                        </a:tabLst>
                      </a:pPr>
                      <a:r>
                        <a:rPr lang="es-ES" sz="1800">
                          <a:solidFill>
                            <a:srgbClr val="000000"/>
                          </a:solidFill>
                          <a:effectLst/>
                          <a:latin typeface="Arial"/>
                          <a:ea typeface="ＭＳ 明朝"/>
                          <a:cs typeface="Times New Roman"/>
                        </a:rPr>
                        <a:t>No</a:t>
                      </a:r>
                      <a:endParaRPr lang="es-CO" sz="280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lnSpc>
                          <a:spcPct val="115000"/>
                        </a:lnSpc>
                        <a:spcAft>
                          <a:spcPts val="1000"/>
                        </a:spcAft>
                        <a:tabLst>
                          <a:tab pos="139700" algn="l"/>
                          <a:tab pos="457200" algn="l"/>
                        </a:tabLst>
                      </a:pPr>
                      <a:r>
                        <a:rPr lang="es-ES" sz="1800">
                          <a:solidFill>
                            <a:srgbClr val="000000"/>
                          </a:solidFill>
                          <a:effectLst/>
                          <a:latin typeface="Arial"/>
                          <a:ea typeface="ＭＳ 明朝"/>
                          <a:cs typeface="Times New Roman"/>
                        </a:rPr>
                        <a:t>0</a:t>
                      </a:r>
                      <a:endParaRPr lang="es-CO" sz="280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576303">
                <a:tc vMerge="1">
                  <a:txBody>
                    <a:bodyPr/>
                    <a:lstStyle/>
                    <a:p>
                      <a:endParaRPr lang="es-ES"/>
                    </a:p>
                  </a:txBody>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No estoy seguro</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2</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8352">
                <a:tc rowSpan="5">
                  <a:txBody>
                    <a:bodyPr/>
                    <a:lstStyle/>
                    <a:p>
                      <a:pPr>
                        <a:lnSpc>
                          <a:spcPct val="115000"/>
                        </a:lnSpc>
                        <a:spcAft>
                          <a:spcPts val="1000"/>
                        </a:spcAft>
                        <a:tabLst>
                          <a:tab pos="139700" algn="l"/>
                          <a:tab pos="457200" algn="l"/>
                        </a:tabLst>
                      </a:pPr>
                      <a:r>
                        <a:rPr lang="es-ES" sz="1800">
                          <a:solidFill>
                            <a:srgbClr val="000000"/>
                          </a:solidFill>
                          <a:effectLst/>
                          <a:latin typeface="Arial"/>
                          <a:ea typeface="ＭＳ 明朝"/>
                          <a:cs typeface="Times New Roman"/>
                        </a:rPr>
                        <a:t>2. Si la respuesta es si, cuantos kilos ha perdido?</a:t>
                      </a:r>
                      <a:endParaRPr lang="es-CO" sz="280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1 – 5 Kg</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lnSpc>
                          <a:spcPct val="115000"/>
                        </a:lnSpc>
                        <a:spcAft>
                          <a:spcPts val="1000"/>
                        </a:spcAft>
                        <a:tabLst>
                          <a:tab pos="139700" algn="l"/>
                          <a:tab pos="457200" algn="l"/>
                        </a:tabLst>
                      </a:pPr>
                      <a:r>
                        <a:rPr lang="es-ES" sz="1800">
                          <a:solidFill>
                            <a:srgbClr val="000000"/>
                          </a:solidFill>
                          <a:effectLst/>
                          <a:latin typeface="Arial"/>
                          <a:ea typeface="ＭＳ 明朝"/>
                          <a:cs typeface="Times New Roman"/>
                        </a:rPr>
                        <a:t>1</a:t>
                      </a:r>
                      <a:endParaRPr lang="es-CO" sz="280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3"/>
                  </a:ext>
                </a:extLst>
              </a:tr>
              <a:tr h="328352">
                <a:tc vMerge="1">
                  <a:txBody>
                    <a:bodyPr/>
                    <a:lstStyle/>
                    <a:p>
                      <a:endParaRPr lang="es-ES"/>
                    </a:p>
                  </a:txBody>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6 – 10 Kg</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2</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8352">
                <a:tc vMerge="1">
                  <a:txBody>
                    <a:bodyPr/>
                    <a:lstStyle/>
                    <a:p>
                      <a:endParaRPr lang="es-ES"/>
                    </a:p>
                  </a:txBody>
                  <a:tcPr/>
                </a:tc>
                <a:tc>
                  <a:txBody>
                    <a:bodyPr/>
                    <a:lstStyle/>
                    <a:p>
                      <a:pPr algn="ctr">
                        <a:lnSpc>
                          <a:spcPct val="115000"/>
                        </a:lnSpc>
                        <a:spcAft>
                          <a:spcPts val="1000"/>
                        </a:spcAft>
                        <a:tabLst>
                          <a:tab pos="139700" algn="l"/>
                          <a:tab pos="457200" algn="l"/>
                        </a:tabLst>
                      </a:pPr>
                      <a:r>
                        <a:rPr lang="es-ES" sz="1800">
                          <a:solidFill>
                            <a:srgbClr val="000000"/>
                          </a:solidFill>
                          <a:effectLst/>
                          <a:latin typeface="Arial"/>
                          <a:ea typeface="ＭＳ 明朝"/>
                          <a:cs typeface="Times New Roman"/>
                        </a:rPr>
                        <a:t>11 – 15</a:t>
                      </a:r>
                      <a:endParaRPr lang="es-CO" sz="280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lnSpc>
                          <a:spcPct val="115000"/>
                        </a:lnSpc>
                        <a:spcAft>
                          <a:spcPts val="1000"/>
                        </a:spcAft>
                        <a:tabLst>
                          <a:tab pos="139700" algn="l"/>
                          <a:tab pos="457200" algn="l"/>
                        </a:tabLst>
                      </a:pPr>
                      <a:r>
                        <a:rPr lang="es-ES" sz="1800">
                          <a:solidFill>
                            <a:srgbClr val="000000"/>
                          </a:solidFill>
                          <a:effectLst/>
                          <a:latin typeface="Arial"/>
                          <a:ea typeface="ＭＳ 明朝"/>
                          <a:cs typeface="Times New Roman"/>
                        </a:rPr>
                        <a:t>3</a:t>
                      </a:r>
                      <a:endParaRPr lang="es-CO" sz="280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5"/>
                  </a:ext>
                </a:extLst>
              </a:tr>
              <a:tr h="328352">
                <a:tc vMerge="1">
                  <a:txBody>
                    <a:bodyPr/>
                    <a:lstStyle/>
                    <a:p>
                      <a:endParaRPr lang="es-ES"/>
                    </a:p>
                  </a:txBody>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&gt; 15</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4</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8352">
                <a:tc vMerge="1">
                  <a:txBody>
                    <a:bodyPr/>
                    <a:lstStyle/>
                    <a:p>
                      <a:endParaRPr lang="es-ES"/>
                    </a:p>
                  </a:txBody>
                  <a:tcPr/>
                </a:tc>
                <a:tc>
                  <a:txBody>
                    <a:bodyPr/>
                    <a:lstStyle/>
                    <a:p>
                      <a:pPr algn="ctr">
                        <a:lnSpc>
                          <a:spcPct val="115000"/>
                        </a:lnSpc>
                        <a:spcAft>
                          <a:spcPts val="1000"/>
                        </a:spcAft>
                        <a:tabLst>
                          <a:tab pos="139700" algn="l"/>
                          <a:tab pos="457200" algn="l"/>
                        </a:tabLst>
                      </a:pPr>
                      <a:r>
                        <a:rPr lang="es-ES" sz="1800">
                          <a:solidFill>
                            <a:srgbClr val="000000"/>
                          </a:solidFill>
                          <a:effectLst/>
                          <a:latin typeface="Arial"/>
                          <a:ea typeface="ＭＳ 明朝"/>
                          <a:cs typeface="Times New Roman"/>
                        </a:rPr>
                        <a:t>No está seguro</a:t>
                      </a:r>
                      <a:endParaRPr lang="es-CO" sz="280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lnSpc>
                          <a:spcPct val="115000"/>
                        </a:lnSpc>
                        <a:spcAft>
                          <a:spcPts val="1000"/>
                        </a:spcAft>
                        <a:tabLst>
                          <a:tab pos="139700" algn="l"/>
                          <a:tab pos="457200" algn="l"/>
                        </a:tabLst>
                      </a:pPr>
                      <a:r>
                        <a:rPr lang="es-ES" sz="1800">
                          <a:solidFill>
                            <a:srgbClr val="000000"/>
                          </a:solidFill>
                          <a:effectLst/>
                          <a:latin typeface="Arial"/>
                          <a:ea typeface="ＭＳ 明朝"/>
                          <a:cs typeface="Times New Roman"/>
                        </a:rPr>
                        <a:t>2</a:t>
                      </a:r>
                      <a:endParaRPr lang="es-CO" sz="280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7"/>
                  </a:ext>
                </a:extLst>
              </a:tr>
              <a:tr h="328352">
                <a:tc rowSpan="2">
                  <a:txBody>
                    <a:bodyPr/>
                    <a:lstStyle/>
                    <a:p>
                      <a:pP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3. Ha estado comiendo menos en la última semana a causa de disminución del apetito?</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No</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0</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886663">
                <a:tc vMerge="1">
                  <a:txBody>
                    <a:bodyPr/>
                    <a:lstStyle/>
                    <a:p>
                      <a:endParaRPr lang="es-ES"/>
                    </a:p>
                  </a:txBody>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Si</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lnSpc>
                          <a:spcPct val="115000"/>
                        </a:lnSpc>
                        <a:spcAft>
                          <a:spcPts val="1000"/>
                        </a:spcAft>
                        <a:tabLst>
                          <a:tab pos="139700" algn="l"/>
                          <a:tab pos="457200" algn="l"/>
                        </a:tabLst>
                      </a:pPr>
                      <a:r>
                        <a:rPr lang="es-ES" sz="1800" dirty="0">
                          <a:solidFill>
                            <a:srgbClr val="000000"/>
                          </a:solidFill>
                          <a:effectLst/>
                          <a:latin typeface="Arial"/>
                          <a:ea typeface="ＭＳ 明朝"/>
                          <a:cs typeface="Times New Roman"/>
                        </a:rPr>
                        <a:t>1</a:t>
                      </a:r>
                      <a:endParaRPr lang="es-CO" sz="2800" dirty="0">
                        <a:solidFill>
                          <a:srgbClr val="000000"/>
                        </a:solidFill>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11" name="Rectángulo 10">
            <a:extLst>
              <a:ext uri="{FF2B5EF4-FFF2-40B4-BE49-F238E27FC236}">
                <a16:creationId xmlns:a16="http://schemas.microsoft.com/office/drawing/2014/main" id="{DA321B76-5B19-D844-AD5B-EB23D628B90C}"/>
              </a:ext>
            </a:extLst>
          </p:cNvPr>
          <p:cNvSpPr/>
          <p:nvPr/>
        </p:nvSpPr>
        <p:spPr>
          <a:xfrm>
            <a:off x="1450108" y="5548136"/>
            <a:ext cx="9187725" cy="246221"/>
          </a:xfrm>
          <a:prstGeom prst="rect">
            <a:avLst/>
          </a:prstGeom>
          <a:solidFill>
            <a:schemeClr val="bg1"/>
          </a:solidFill>
        </p:spPr>
        <p:txBody>
          <a:bodyPr wrap="square">
            <a:spAutoFit/>
          </a:bodyPr>
          <a:lstStyle/>
          <a:p>
            <a:pPr lvl="0"/>
            <a:r>
              <a:rPr lang="es-CO" sz="1000" dirty="0">
                <a:latin typeface="Arial" panose="020B0604020202020204" pitchFamily="34" charset="0"/>
                <a:cs typeface="Arial" panose="020B0604020202020204" pitchFamily="34" charset="0"/>
              </a:rPr>
              <a:t>Arribas L, Hurtós L et al. NUTRISCORE: A new nutritional screening tool for oncological outpatients. Nutrition (33). January 2017</a:t>
            </a:r>
          </a:p>
        </p:txBody>
      </p:sp>
    </p:spTree>
    <p:extLst>
      <p:ext uri="{BB962C8B-B14F-4D97-AF65-F5344CB8AC3E}">
        <p14:creationId xmlns:p14="http://schemas.microsoft.com/office/powerpoint/2010/main" val="328267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ABF0-2383-EC41-99E4-463E63DEEF03}"/>
              </a:ext>
            </a:extLst>
          </p:cNvPr>
          <p:cNvSpPr>
            <a:spLocks noGrp="1"/>
          </p:cNvSpPr>
          <p:nvPr>
            <p:ph type="title"/>
          </p:nvPr>
        </p:nvSpPr>
        <p:spPr>
          <a:xfrm>
            <a:off x="0" y="-5781"/>
            <a:ext cx="12192000" cy="874000"/>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Paciente Oncológico – NUTRI-SCORE</a:t>
            </a:r>
          </a:p>
        </p:txBody>
      </p:sp>
      <p:sp>
        <p:nvSpPr>
          <p:cNvPr id="11" name="Rectángulo 10">
            <a:extLst>
              <a:ext uri="{FF2B5EF4-FFF2-40B4-BE49-F238E27FC236}">
                <a16:creationId xmlns:a16="http://schemas.microsoft.com/office/drawing/2014/main" id="{DA321B76-5B19-D844-AD5B-EB23D628B90C}"/>
              </a:ext>
            </a:extLst>
          </p:cNvPr>
          <p:cNvSpPr/>
          <p:nvPr/>
        </p:nvSpPr>
        <p:spPr>
          <a:xfrm>
            <a:off x="1062182" y="5661892"/>
            <a:ext cx="9744364" cy="246221"/>
          </a:xfrm>
          <a:prstGeom prst="rect">
            <a:avLst/>
          </a:prstGeom>
          <a:solidFill>
            <a:schemeClr val="bg1"/>
          </a:solidFill>
        </p:spPr>
        <p:txBody>
          <a:bodyPr wrap="square">
            <a:spAutoFit/>
          </a:bodyPr>
          <a:lstStyle/>
          <a:p>
            <a:pPr lvl="0"/>
            <a:r>
              <a:rPr lang="es-CO" sz="1000" dirty="0">
                <a:latin typeface="Arial" panose="020B0604020202020204" pitchFamily="34" charset="0"/>
                <a:cs typeface="Arial" panose="020B0604020202020204" pitchFamily="34" charset="0"/>
              </a:rPr>
              <a:t>Arribas L, Hurtós L et al. NUTRISCORE: A new nutritional screening tool for oncological outpatients. Nutrition (33). January 2017</a:t>
            </a:r>
          </a:p>
        </p:txBody>
      </p:sp>
      <p:graphicFrame>
        <p:nvGraphicFramePr>
          <p:cNvPr id="6" name="Tabla 5">
            <a:extLst>
              <a:ext uri="{FF2B5EF4-FFF2-40B4-BE49-F238E27FC236}">
                <a16:creationId xmlns:a16="http://schemas.microsoft.com/office/drawing/2014/main" id="{709AE766-07F0-1C4D-B36C-DE5F71BE27FD}"/>
              </a:ext>
            </a:extLst>
          </p:cNvPr>
          <p:cNvGraphicFramePr>
            <a:graphicFrameLocks noGrp="1"/>
          </p:cNvGraphicFramePr>
          <p:nvPr>
            <p:extLst>
              <p:ext uri="{D42A27DB-BD31-4B8C-83A1-F6EECF244321}">
                <p14:modId xmlns:p14="http://schemas.microsoft.com/office/powerpoint/2010/main" val="2834319962"/>
              </p:ext>
            </p:extLst>
          </p:nvPr>
        </p:nvGraphicFramePr>
        <p:xfrm>
          <a:off x="1130531" y="1375199"/>
          <a:ext cx="9676015" cy="4127216"/>
        </p:xfrm>
        <a:graphic>
          <a:graphicData uri="http://schemas.openxmlformats.org/drawingml/2006/table">
            <a:tbl>
              <a:tblPr firstRow="1" bandRow="1">
                <a:tableStyleId>{5C22544A-7EE6-4342-B048-85BDC9FD1C3A}</a:tableStyleId>
              </a:tblPr>
              <a:tblGrid>
                <a:gridCol w="5489414">
                  <a:extLst>
                    <a:ext uri="{9D8B030D-6E8A-4147-A177-3AD203B41FA5}">
                      <a16:colId xmlns:a16="http://schemas.microsoft.com/office/drawing/2014/main" val="20000"/>
                    </a:ext>
                  </a:extLst>
                </a:gridCol>
                <a:gridCol w="2708829">
                  <a:extLst>
                    <a:ext uri="{9D8B030D-6E8A-4147-A177-3AD203B41FA5}">
                      <a16:colId xmlns:a16="http://schemas.microsoft.com/office/drawing/2014/main" val="20001"/>
                    </a:ext>
                  </a:extLst>
                </a:gridCol>
                <a:gridCol w="1477772">
                  <a:extLst>
                    <a:ext uri="{9D8B030D-6E8A-4147-A177-3AD203B41FA5}">
                      <a16:colId xmlns:a16="http://schemas.microsoft.com/office/drawing/2014/main" val="20002"/>
                    </a:ext>
                  </a:extLst>
                </a:gridCol>
              </a:tblGrid>
              <a:tr h="324773">
                <a:tc gridSpan="2">
                  <a:txBody>
                    <a:bodyPr/>
                    <a:lstStyle/>
                    <a:p>
                      <a:pPr algn="ctr">
                        <a:lnSpc>
                          <a:spcPct val="115000"/>
                        </a:lnSpc>
                        <a:spcAft>
                          <a:spcPts val="1000"/>
                        </a:spcAft>
                        <a:tabLst>
                          <a:tab pos="139700" algn="l"/>
                          <a:tab pos="457200" algn="l"/>
                        </a:tabLst>
                      </a:pPr>
                      <a:r>
                        <a:rPr lang="es-CO" sz="1800" dirty="0">
                          <a:solidFill>
                            <a:schemeClr val="bg1"/>
                          </a:solidFill>
                          <a:effectLst/>
                          <a:latin typeface="Arial"/>
                          <a:ea typeface="ＭＳ 明朝"/>
                          <a:cs typeface="Arial"/>
                        </a:rPr>
                        <a:t>Parte</a:t>
                      </a:r>
                      <a:r>
                        <a:rPr lang="es-CO" sz="1800" baseline="0" dirty="0">
                          <a:solidFill>
                            <a:schemeClr val="bg1"/>
                          </a:solidFill>
                          <a:effectLst/>
                          <a:latin typeface="Arial"/>
                          <a:ea typeface="ＭＳ 明朝"/>
                          <a:cs typeface="Arial"/>
                        </a:rPr>
                        <a:t> 2</a:t>
                      </a:r>
                      <a:endParaRPr lang="es-CO" sz="1800" dirty="0">
                        <a:solidFill>
                          <a:schemeClr val="bg1"/>
                        </a:solidFill>
                        <a:effectLst/>
                        <a:latin typeface="Arial"/>
                        <a:ea typeface="ＭＳ 明朝"/>
                        <a:cs typeface="Arial"/>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hMerge="1">
                  <a:txBody>
                    <a:bodyPr/>
                    <a:lstStyle/>
                    <a:p>
                      <a:pPr algn="ctr">
                        <a:lnSpc>
                          <a:spcPct val="115000"/>
                        </a:lnSpc>
                        <a:spcAft>
                          <a:spcPts val="1000"/>
                        </a:spcAft>
                        <a:tabLst>
                          <a:tab pos="139700" algn="l"/>
                          <a:tab pos="457200" algn="l"/>
                        </a:tabLst>
                      </a:pPr>
                      <a:endParaRPr lang="es-CO" sz="3200" dirty="0">
                        <a:effectLst/>
                        <a:latin typeface="Cambria"/>
                        <a:ea typeface="ＭＳ 明朝"/>
                        <a:cs typeface="Times New Roman"/>
                      </a:endParaRPr>
                    </a:p>
                  </a:txBody>
                  <a:tcPr marL="68580" marR="68580" marT="0" marB="0"/>
                </a:tc>
                <a:tc>
                  <a:txBody>
                    <a:bodyPr/>
                    <a:lstStyle/>
                    <a:p>
                      <a:pPr algn="ctr">
                        <a:lnSpc>
                          <a:spcPct val="115000"/>
                        </a:lnSpc>
                        <a:spcAft>
                          <a:spcPts val="1000"/>
                        </a:spcAft>
                        <a:tabLst>
                          <a:tab pos="139700" algn="l"/>
                          <a:tab pos="457200" algn="l"/>
                        </a:tabLst>
                      </a:pPr>
                      <a:endParaRPr lang="es-CO" sz="1800" dirty="0">
                        <a:solidFill>
                          <a:schemeClr val="bg1"/>
                        </a:solidFill>
                        <a:effectLst/>
                        <a:latin typeface="Arial"/>
                        <a:ea typeface="ＭＳ 明朝"/>
                        <a:cs typeface="Arial"/>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r h="324773">
                <a:tc>
                  <a:txBody>
                    <a:bodyPr/>
                    <a:lstStyle/>
                    <a:p>
                      <a:pPr algn="ctr">
                        <a:lnSpc>
                          <a:spcPct val="115000"/>
                        </a:lnSpc>
                        <a:spcAft>
                          <a:spcPts val="1000"/>
                        </a:spcAft>
                        <a:tabLst>
                          <a:tab pos="139700" algn="l"/>
                          <a:tab pos="457200" algn="l"/>
                        </a:tabLst>
                      </a:pPr>
                      <a:r>
                        <a:rPr lang="es-ES" sz="1800" b="1" dirty="0">
                          <a:effectLst/>
                          <a:latin typeface="Arial"/>
                          <a:ea typeface="ＭＳ 明朝"/>
                          <a:cs typeface="Arial"/>
                        </a:rPr>
                        <a:t>Localización/Neoplasia</a:t>
                      </a:r>
                      <a:endParaRPr lang="es-CO" sz="1800" dirty="0">
                        <a:effectLst/>
                        <a:latin typeface="Arial"/>
                        <a:ea typeface="ＭＳ 明朝"/>
                        <a:cs typeface="Arial"/>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b="1">
                          <a:effectLst/>
                          <a:latin typeface="Arial"/>
                          <a:ea typeface="ＭＳ 明朝"/>
                          <a:cs typeface="Arial"/>
                        </a:rPr>
                        <a:t>Riesgo Nutricional</a:t>
                      </a:r>
                      <a:endParaRPr lang="es-CO" sz="1800">
                        <a:effectLst/>
                        <a:latin typeface="Arial"/>
                        <a:ea typeface="ＭＳ 明朝"/>
                        <a:cs typeface="Arial"/>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b="1">
                          <a:effectLst/>
                          <a:latin typeface="Arial"/>
                          <a:ea typeface="ＭＳ 明朝"/>
                          <a:cs typeface="Arial"/>
                        </a:rPr>
                        <a:t>Puntaje</a:t>
                      </a:r>
                      <a:endParaRPr lang="es-CO" sz="1800">
                        <a:effectLst/>
                        <a:latin typeface="Arial"/>
                        <a:ea typeface="ＭＳ 明朝"/>
                        <a:cs typeface="Arial"/>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34686">
                <a:tc>
                  <a:txBody>
                    <a:bodyPr/>
                    <a:lstStyle/>
                    <a:p>
                      <a:pPr>
                        <a:spcAft>
                          <a:spcPts val="1000"/>
                        </a:spcAft>
                        <a:tabLst>
                          <a:tab pos="139700" algn="l"/>
                          <a:tab pos="457200" algn="l"/>
                        </a:tabLst>
                      </a:pPr>
                      <a:r>
                        <a:rPr lang="es-ES" sz="1800" dirty="0">
                          <a:effectLst/>
                          <a:latin typeface="Arial"/>
                          <a:ea typeface="ＭＳ 明朝"/>
                          <a:cs typeface="Arial"/>
                        </a:rPr>
                        <a:t>Cabeza y cuello. Tracto gastro intestinal: esófago, estómago, páncreas, intestino. Linfomas que comprometen el tracto gastrointestinal</a:t>
                      </a:r>
                      <a:endParaRPr lang="es-CO" sz="1800" dirty="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a:effectLst/>
                          <a:latin typeface="Arial"/>
                          <a:ea typeface="ＭＳ 明朝"/>
                          <a:cs typeface="Arial"/>
                        </a:rPr>
                        <a:t>Alto**</a:t>
                      </a:r>
                      <a:endParaRPr lang="es-CO" sz="180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a:effectLst/>
                          <a:latin typeface="Arial"/>
                          <a:ea typeface="ＭＳ 明朝"/>
                          <a:cs typeface="Arial"/>
                        </a:rPr>
                        <a:t>+2</a:t>
                      </a:r>
                      <a:endParaRPr lang="es-CO" sz="180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39757">
                <a:tc>
                  <a:txBody>
                    <a:bodyPr/>
                    <a:lstStyle/>
                    <a:p>
                      <a:pPr>
                        <a:spcAft>
                          <a:spcPts val="1000"/>
                        </a:spcAft>
                        <a:tabLst>
                          <a:tab pos="139700" algn="l"/>
                          <a:tab pos="457200" algn="l"/>
                        </a:tabLst>
                      </a:pPr>
                      <a:r>
                        <a:rPr lang="es-ES" sz="1800">
                          <a:effectLst/>
                          <a:latin typeface="Arial"/>
                          <a:ea typeface="ＭＳ 明朝"/>
                          <a:cs typeface="Arial"/>
                        </a:rPr>
                        <a:t>Pulmón. Abdomen y pelvis: hígado, vía biliar, renal, ovario, endometrio</a:t>
                      </a:r>
                      <a:endParaRPr lang="es-CO" sz="180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a:effectLst/>
                          <a:latin typeface="Arial"/>
                          <a:ea typeface="ＭＳ 明朝"/>
                          <a:cs typeface="Arial"/>
                        </a:rPr>
                        <a:t>Medio</a:t>
                      </a:r>
                      <a:endParaRPr lang="es-CO" sz="180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a:effectLst/>
                          <a:latin typeface="Arial"/>
                          <a:ea typeface="ＭＳ 明朝"/>
                          <a:cs typeface="Arial"/>
                        </a:rPr>
                        <a:t>+1</a:t>
                      </a:r>
                      <a:endParaRPr lang="es-CO" sz="180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20933">
                <a:tc>
                  <a:txBody>
                    <a:bodyPr/>
                    <a:lstStyle/>
                    <a:p>
                      <a:pPr>
                        <a:lnSpc>
                          <a:spcPct val="115000"/>
                        </a:lnSpc>
                        <a:spcAft>
                          <a:spcPts val="1000"/>
                        </a:spcAft>
                        <a:tabLst>
                          <a:tab pos="139700" algn="l"/>
                          <a:tab pos="457200" algn="l"/>
                        </a:tabLst>
                      </a:pPr>
                      <a:r>
                        <a:rPr lang="es-ES" sz="1800">
                          <a:effectLst/>
                          <a:latin typeface="Arial"/>
                          <a:ea typeface="ＭＳ 明朝"/>
                          <a:cs typeface="Arial"/>
                        </a:rPr>
                        <a:t>Mama. Sistema nervioso central. Vejiga, próstata, colorectal, leucemia, otros linfomas</a:t>
                      </a:r>
                      <a:endParaRPr lang="es-CO" sz="180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dirty="0">
                          <a:effectLst/>
                          <a:latin typeface="Arial"/>
                          <a:ea typeface="ＭＳ 明朝"/>
                          <a:cs typeface="Arial"/>
                        </a:rPr>
                        <a:t>Bajo</a:t>
                      </a:r>
                      <a:endParaRPr lang="es-CO" sz="1800" dirty="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dirty="0">
                          <a:effectLst/>
                          <a:latin typeface="Arial"/>
                          <a:ea typeface="ＭＳ 明朝"/>
                          <a:cs typeface="Arial"/>
                        </a:rPr>
                        <a:t>+0</a:t>
                      </a:r>
                      <a:endParaRPr lang="es-CO" sz="1800" dirty="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73411">
                <a:tc gridSpan="3">
                  <a:txBody>
                    <a:bodyPr/>
                    <a:lstStyle/>
                    <a:p>
                      <a:pPr>
                        <a:lnSpc>
                          <a:spcPct val="115000"/>
                        </a:lnSpc>
                        <a:spcAft>
                          <a:spcPts val="1000"/>
                        </a:spcAft>
                        <a:tabLst>
                          <a:tab pos="139700" algn="l"/>
                          <a:tab pos="457200" algn="l"/>
                        </a:tabLst>
                      </a:pPr>
                      <a:r>
                        <a:rPr lang="es-ES" sz="1800" kern="1200" dirty="0">
                          <a:solidFill>
                            <a:schemeClr val="dk1"/>
                          </a:solidFill>
                          <a:effectLst/>
                          <a:latin typeface="+mn-lt"/>
                          <a:ea typeface="+mn-ea"/>
                          <a:cs typeface="+mn-cs"/>
                        </a:rPr>
                        <a:t>** Repetir el tamizaje semanalmente en aquellos pacientes con alto riesgo</a:t>
                      </a:r>
                      <a:r>
                        <a:rPr lang="es-CO" sz="1600" dirty="0">
                          <a:effectLst/>
                        </a:rPr>
                        <a:t> </a:t>
                      </a:r>
                      <a:endParaRPr lang="es-CO" sz="1800" dirty="0">
                        <a:effectLst/>
                        <a:latin typeface="Arial"/>
                        <a:ea typeface="ＭＳ 明朝"/>
                        <a:cs typeface="Arial"/>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hMerge="1">
                  <a:txBody>
                    <a:bodyPr/>
                    <a:lstStyle/>
                    <a:p>
                      <a:pPr algn="ctr">
                        <a:lnSpc>
                          <a:spcPct val="115000"/>
                        </a:lnSpc>
                        <a:spcAft>
                          <a:spcPts val="1000"/>
                        </a:spcAft>
                        <a:tabLst>
                          <a:tab pos="139700" algn="l"/>
                          <a:tab pos="457200" algn="l"/>
                        </a:tabLst>
                      </a:pPr>
                      <a:endParaRPr lang="es-CO" sz="2000" dirty="0">
                        <a:effectLst/>
                        <a:latin typeface="Arial"/>
                        <a:ea typeface="ＭＳ 明朝"/>
                        <a:cs typeface="Arial"/>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hMerge="1">
                  <a:txBody>
                    <a:bodyPr/>
                    <a:lstStyle/>
                    <a:p>
                      <a:pPr algn="ctr">
                        <a:lnSpc>
                          <a:spcPct val="115000"/>
                        </a:lnSpc>
                        <a:spcAft>
                          <a:spcPts val="1000"/>
                        </a:spcAft>
                        <a:tabLst>
                          <a:tab pos="139700" algn="l"/>
                          <a:tab pos="457200" algn="l"/>
                        </a:tabLst>
                      </a:pPr>
                      <a:endParaRPr lang="es-CO" sz="2000" dirty="0">
                        <a:effectLst/>
                        <a:latin typeface="Arial"/>
                        <a:ea typeface="ＭＳ 明朝"/>
                        <a:cs typeface="Arial"/>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Rectángulo 2">
            <a:extLst>
              <a:ext uri="{FF2B5EF4-FFF2-40B4-BE49-F238E27FC236}">
                <a16:creationId xmlns:a16="http://schemas.microsoft.com/office/drawing/2014/main" id="{6DF67254-B42E-FF48-AEC2-017531A88676}"/>
              </a:ext>
            </a:extLst>
          </p:cNvPr>
          <p:cNvSpPr/>
          <p:nvPr/>
        </p:nvSpPr>
        <p:spPr>
          <a:xfrm>
            <a:off x="1130531" y="4838007"/>
            <a:ext cx="9676015" cy="6644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53879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ABF0-2383-EC41-99E4-463E63DEEF03}"/>
              </a:ext>
            </a:extLst>
          </p:cNvPr>
          <p:cNvSpPr>
            <a:spLocks noGrp="1"/>
          </p:cNvSpPr>
          <p:nvPr>
            <p:ph type="title"/>
          </p:nvPr>
        </p:nvSpPr>
        <p:spPr>
          <a:xfrm>
            <a:off x="0" y="0"/>
            <a:ext cx="12192000" cy="849745"/>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Paciente Oncológico – NUTRI-SCORE</a:t>
            </a:r>
          </a:p>
        </p:txBody>
      </p:sp>
      <p:sp>
        <p:nvSpPr>
          <p:cNvPr id="11" name="Rectángulo 10">
            <a:extLst>
              <a:ext uri="{FF2B5EF4-FFF2-40B4-BE49-F238E27FC236}">
                <a16:creationId xmlns:a16="http://schemas.microsoft.com/office/drawing/2014/main" id="{DA321B76-5B19-D844-AD5B-EB23D628B90C}"/>
              </a:ext>
            </a:extLst>
          </p:cNvPr>
          <p:cNvSpPr/>
          <p:nvPr/>
        </p:nvSpPr>
        <p:spPr>
          <a:xfrm>
            <a:off x="1163782" y="6019990"/>
            <a:ext cx="9761912" cy="246221"/>
          </a:xfrm>
          <a:prstGeom prst="rect">
            <a:avLst/>
          </a:prstGeom>
          <a:solidFill>
            <a:schemeClr val="bg1"/>
          </a:solidFill>
          <a:ln>
            <a:noFill/>
          </a:ln>
        </p:spPr>
        <p:txBody>
          <a:bodyPr wrap="square">
            <a:spAutoFit/>
          </a:bodyPr>
          <a:lstStyle/>
          <a:p>
            <a:pPr lvl="0"/>
            <a:r>
              <a:rPr lang="es-CO" sz="1000" dirty="0">
                <a:latin typeface="Arial" panose="020B0604020202020204" pitchFamily="34" charset="0"/>
                <a:cs typeface="Arial" panose="020B0604020202020204" pitchFamily="34" charset="0"/>
              </a:rPr>
              <a:t>Arribas L, Hurtós L et al. NUTRISCORE: A new nutritional screening tool for oncological outpatients. Nutrition (33). January 2017</a:t>
            </a:r>
          </a:p>
        </p:txBody>
      </p:sp>
      <p:graphicFrame>
        <p:nvGraphicFramePr>
          <p:cNvPr id="7" name="Tabla 6">
            <a:extLst>
              <a:ext uri="{FF2B5EF4-FFF2-40B4-BE49-F238E27FC236}">
                <a16:creationId xmlns:a16="http://schemas.microsoft.com/office/drawing/2014/main" id="{EFD2B9A1-4AEA-6C4B-80C3-D5D24FF6EE62}"/>
              </a:ext>
            </a:extLst>
          </p:cNvPr>
          <p:cNvGraphicFramePr>
            <a:graphicFrameLocks noGrp="1"/>
          </p:cNvGraphicFramePr>
          <p:nvPr>
            <p:extLst>
              <p:ext uri="{D42A27DB-BD31-4B8C-83A1-F6EECF244321}">
                <p14:modId xmlns:p14="http://schemas.microsoft.com/office/powerpoint/2010/main" val="2294878141"/>
              </p:ext>
            </p:extLst>
          </p:nvPr>
        </p:nvGraphicFramePr>
        <p:xfrm>
          <a:off x="1266305" y="1311057"/>
          <a:ext cx="9659389" cy="3762776"/>
        </p:xfrm>
        <a:graphic>
          <a:graphicData uri="http://schemas.openxmlformats.org/drawingml/2006/table">
            <a:tbl>
              <a:tblPr firstRow="1" bandRow="1">
                <a:tableStyleId>{5C22544A-7EE6-4342-B048-85BDC9FD1C3A}</a:tableStyleId>
              </a:tblPr>
              <a:tblGrid>
                <a:gridCol w="5117295">
                  <a:extLst>
                    <a:ext uri="{9D8B030D-6E8A-4147-A177-3AD203B41FA5}">
                      <a16:colId xmlns:a16="http://schemas.microsoft.com/office/drawing/2014/main" val="20000"/>
                    </a:ext>
                  </a:extLst>
                </a:gridCol>
                <a:gridCol w="2399972">
                  <a:extLst>
                    <a:ext uri="{9D8B030D-6E8A-4147-A177-3AD203B41FA5}">
                      <a16:colId xmlns:a16="http://schemas.microsoft.com/office/drawing/2014/main" val="20001"/>
                    </a:ext>
                  </a:extLst>
                </a:gridCol>
                <a:gridCol w="2142122">
                  <a:extLst>
                    <a:ext uri="{9D8B030D-6E8A-4147-A177-3AD203B41FA5}">
                      <a16:colId xmlns:a16="http://schemas.microsoft.com/office/drawing/2014/main" val="20002"/>
                    </a:ext>
                  </a:extLst>
                </a:gridCol>
              </a:tblGrid>
              <a:tr h="328352">
                <a:tc gridSpan="3">
                  <a:txBody>
                    <a:bodyPr/>
                    <a:lstStyle/>
                    <a:p>
                      <a:pPr marL="0" marR="0" indent="0" algn="ctr" defTabSz="1018824" rtl="0" eaLnBrk="1" fontAlgn="auto" latinLnBrk="0" hangingPunct="1">
                        <a:lnSpc>
                          <a:spcPct val="115000"/>
                        </a:lnSpc>
                        <a:spcBef>
                          <a:spcPts val="0"/>
                        </a:spcBef>
                        <a:spcAft>
                          <a:spcPts val="1000"/>
                        </a:spcAft>
                        <a:buClrTx/>
                        <a:buSzTx/>
                        <a:buFontTx/>
                        <a:buNone/>
                        <a:tabLst>
                          <a:tab pos="139700" algn="l"/>
                          <a:tab pos="457200" algn="l"/>
                        </a:tabLst>
                        <a:defRPr/>
                      </a:pPr>
                      <a:r>
                        <a:rPr lang="es-CO" sz="1800" dirty="0">
                          <a:solidFill>
                            <a:schemeClr val="bg1"/>
                          </a:solidFill>
                          <a:effectLst/>
                          <a:latin typeface="Arial"/>
                          <a:ea typeface="ＭＳ 明朝"/>
                          <a:cs typeface="Arial"/>
                        </a:rPr>
                        <a:t>Parte</a:t>
                      </a:r>
                      <a:r>
                        <a:rPr lang="es-CO" sz="1800" baseline="0" dirty="0">
                          <a:solidFill>
                            <a:schemeClr val="bg1"/>
                          </a:solidFill>
                          <a:effectLst/>
                          <a:latin typeface="Arial"/>
                          <a:ea typeface="ＭＳ 明朝"/>
                          <a:cs typeface="Arial"/>
                        </a:rPr>
                        <a:t> 3 </a:t>
                      </a:r>
                      <a:r>
                        <a:rPr lang="es-ES" sz="1800" b="1" dirty="0">
                          <a:solidFill>
                            <a:schemeClr val="bg1"/>
                          </a:solidFill>
                          <a:effectLst/>
                          <a:latin typeface="Arial"/>
                          <a:ea typeface="ＭＳ 明朝"/>
                          <a:cs typeface="Times New Roman"/>
                        </a:rPr>
                        <a:t>Tratamiento</a:t>
                      </a:r>
                      <a:endParaRPr lang="es-CO" sz="2800" dirty="0">
                        <a:solidFill>
                          <a:schemeClr val="bg1"/>
                        </a:solidFill>
                        <a:effectLst/>
                        <a:latin typeface="Cambria"/>
                        <a:ea typeface="ＭＳ 明朝"/>
                        <a:cs typeface="Times New Roman"/>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50000"/>
                      </a:schemeClr>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594294">
                <a:tc>
                  <a:txBody>
                    <a:bodyPr/>
                    <a:lstStyle/>
                    <a:p>
                      <a:pPr>
                        <a:lnSpc>
                          <a:spcPct val="115000"/>
                        </a:lnSpc>
                        <a:spcAft>
                          <a:spcPts val="1000"/>
                        </a:spcAft>
                        <a:tabLst>
                          <a:tab pos="139700" algn="l"/>
                          <a:tab pos="457200" algn="l"/>
                        </a:tabLst>
                      </a:pPr>
                      <a:r>
                        <a:rPr lang="es-ES" sz="1800">
                          <a:effectLst/>
                          <a:latin typeface="Arial"/>
                          <a:ea typeface="ＭＳ 明朝"/>
                          <a:cs typeface="Times New Roman"/>
                        </a:rPr>
                        <a:t>El paciente recibe concomitantemente quimio y radioterapia</a:t>
                      </a:r>
                      <a:endParaRPr lang="es-CO" sz="280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algn="ctr">
                        <a:lnSpc>
                          <a:spcPct val="115000"/>
                        </a:lnSpc>
                        <a:spcAft>
                          <a:spcPts val="1000"/>
                        </a:spcAft>
                        <a:tabLst>
                          <a:tab pos="139700" algn="l"/>
                          <a:tab pos="457200" algn="l"/>
                        </a:tabLst>
                      </a:pPr>
                      <a:r>
                        <a:rPr lang="es-ES" sz="1800" b="1" dirty="0">
                          <a:effectLst/>
                          <a:latin typeface="Arial"/>
                          <a:ea typeface="ＭＳ 明朝"/>
                          <a:cs typeface="Times New Roman"/>
                        </a:rPr>
                        <a:t>SI (+2)</a:t>
                      </a:r>
                      <a:endParaRPr lang="es-CO" sz="2800" dirty="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algn="ctr">
                        <a:lnSpc>
                          <a:spcPct val="115000"/>
                        </a:lnSpc>
                        <a:spcAft>
                          <a:spcPts val="1000"/>
                        </a:spcAft>
                        <a:tabLst>
                          <a:tab pos="139700" algn="l"/>
                          <a:tab pos="457200" algn="l"/>
                        </a:tabLst>
                      </a:pPr>
                      <a:r>
                        <a:rPr lang="es-ES" sz="1800" b="1" dirty="0">
                          <a:effectLst/>
                          <a:latin typeface="Arial"/>
                          <a:ea typeface="ＭＳ 明朝"/>
                          <a:cs typeface="Times New Roman"/>
                        </a:rPr>
                        <a:t>NO (+0)</a:t>
                      </a:r>
                      <a:endParaRPr lang="es-CO" sz="2800" dirty="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28352">
                <a:tc>
                  <a:txBody>
                    <a:bodyPr/>
                    <a:lstStyle/>
                    <a:p>
                      <a:pPr>
                        <a:lnSpc>
                          <a:spcPct val="115000"/>
                        </a:lnSpc>
                        <a:spcAft>
                          <a:spcPts val="1000"/>
                        </a:spcAft>
                        <a:tabLst>
                          <a:tab pos="139700" algn="l"/>
                          <a:tab pos="457200" algn="l"/>
                        </a:tabLst>
                      </a:pPr>
                      <a:r>
                        <a:rPr lang="es-ES" sz="1800">
                          <a:effectLst/>
                          <a:latin typeface="Arial"/>
                          <a:ea typeface="ＭＳ 明朝"/>
                          <a:cs typeface="Times New Roman"/>
                        </a:rPr>
                        <a:t>El paciente está recibiendo radioterapia</a:t>
                      </a:r>
                      <a:endParaRPr lang="es-CO" sz="280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2"/>
                  </a:ext>
                </a:extLst>
              </a:tr>
              <a:tr h="594294">
                <a:tc>
                  <a:txBody>
                    <a:bodyPr/>
                    <a:lstStyle/>
                    <a:p>
                      <a:pPr>
                        <a:lnSpc>
                          <a:spcPct val="115000"/>
                        </a:lnSpc>
                        <a:spcAft>
                          <a:spcPts val="1000"/>
                        </a:spcAft>
                        <a:tabLst>
                          <a:tab pos="139700" algn="l"/>
                          <a:tab pos="457200" algn="l"/>
                        </a:tabLst>
                      </a:pPr>
                      <a:r>
                        <a:rPr lang="es-ES" sz="1800" dirty="0">
                          <a:effectLst/>
                          <a:latin typeface="Arial"/>
                          <a:ea typeface="ＭＳ 明朝"/>
                          <a:cs typeface="Times New Roman"/>
                        </a:rPr>
                        <a:t>Trasplante de células madres hematopoyéticas</a:t>
                      </a:r>
                      <a:endParaRPr lang="es-CO" sz="2800" dirty="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3"/>
                  </a:ext>
                </a:extLst>
              </a:tr>
              <a:tr h="328352">
                <a:tc gridSpan="3">
                  <a:txBody>
                    <a:bodyPr/>
                    <a:lstStyle/>
                    <a:p>
                      <a:pPr algn="ctr">
                        <a:lnSpc>
                          <a:spcPct val="115000"/>
                        </a:lnSpc>
                        <a:spcAft>
                          <a:spcPts val="1000"/>
                        </a:spcAft>
                        <a:tabLst>
                          <a:tab pos="139700" algn="l"/>
                          <a:tab pos="457200" algn="l"/>
                        </a:tabLst>
                      </a:pPr>
                      <a:r>
                        <a:rPr lang="es-ES" sz="1800">
                          <a:effectLst/>
                          <a:latin typeface="Arial"/>
                          <a:ea typeface="ＭＳ 明朝"/>
                          <a:cs typeface="Times New Roman"/>
                        </a:rPr>
                        <a:t> </a:t>
                      </a:r>
                      <a:endParaRPr lang="es-CO" sz="280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r h="328352">
                <a:tc>
                  <a:txBody>
                    <a:bodyPr/>
                    <a:lstStyle/>
                    <a:p>
                      <a:pPr algn="just">
                        <a:lnSpc>
                          <a:spcPct val="115000"/>
                        </a:lnSpc>
                        <a:spcAft>
                          <a:spcPts val="1000"/>
                        </a:spcAft>
                        <a:tabLst>
                          <a:tab pos="139700" algn="l"/>
                          <a:tab pos="457200" algn="l"/>
                        </a:tabLst>
                      </a:pPr>
                      <a:r>
                        <a:rPr lang="es-ES" sz="1800">
                          <a:effectLst/>
                          <a:latin typeface="Arial"/>
                          <a:ea typeface="ＭＳ 明朝"/>
                          <a:cs typeface="Times New Roman"/>
                        </a:rPr>
                        <a:t>El paciente está recibiendo quimioterapia</a:t>
                      </a:r>
                      <a:endParaRPr lang="es-CO" sz="2800">
                        <a:effectLst/>
                        <a:latin typeface="Cambria"/>
                        <a:ea typeface="ＭＳ 明朝"/>
                        <a:cs typeface="Times New Roman"/>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algn="ctr">
                        <a:lnSpc>
                          <a:spcPct val="115000"/>
                        </a:lnSpc>
                        <a:spcAft>
                          <a:spcPts val="1000"/>
                        </a:spcAft>
                        <a:tabLst>
                          <a:tab pos="139700" algn="l"/>
                          <a:tab pos="457200" algn="l"/>
                        </a:tabLst>
                      </a:pPr>
                      <a:r>
                        <a:rPr lang="es-ES" sz="1800" b="1">
                          <a:effectLst/>
                          <a:latin typeface="Arial"/>
                          <a:ea typeface="ＭＳ 明朝"/>
                          <a:cs typeface="Times New Roman"/>
                        </a:rPr>
                        <a:t>SI (+1)</a:t>
                      </a:r>
                      <a:endParaRPr lang="es-CO" sz="280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algn="ctr">
                        <a:lnSpc>
                          <a:spcPct val="115000"/>
                        </a:lnSpc>
                        <a:spcAft>
                          <a:spcPts val="1000"/>
                        </a:spcAft>
                        <a:tabLst>
                          <a:tab pos="139700" algn="l"/>
                          <a:tab pos="457200" algn="l"/>
                        </a:tabLst>
                      </a:pPr>
                      <a:r>
                        <a:rPr lang="es-ES" sz="1800" b="1">
                          <a:effectLst/>
                          <a:latin typeface="Arial"/>
                          <a:ea typeface="ＭＳ 明朝"/>
                          <a:cs typeface="Times New Roman"/>
                        </a:rPr>
                        <a:t>NO (+0)</a:t>
                      </a:r>
                      <a:endParaRPr lang="es-CO" sz="280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8352">
                <a:tc>
                  <a:txBody>
                    <a:bodyPr/>
                    <a:lstStyle/>
                    <a:p>
                      <a:pPr algn="just">
                        <a:lnSpc>
                          <a:spcPct val="115000"/>
                        </a:lnSpc>
                        <a:spcAft>
                          <a:spcPts val="1000"/>
                        </a:spcAft>
                        <a:tabLst>
                          <a:tab pos="139700" algn="l"/>
                          <a:tab pos="457200" algn="l"/>
                        </a:tabLst>
                      </a:pPr>
                      <a:r>
                        <a:rPr lang="es-ES" sz="1800">
                          <a:effectLst/>
                          <a:latin typeface="Arial"/>
                          <a:ea typeface="ＭＳ 明朝"/>
                          <a:cs typeface="Times New Roman"/>
                        </a:rPr>
                        <a:t>El paciente solo recibe radioterapia</a:t>
                      </a:r>
                      <a:endParaRPr lang="es-CO" sz="2800">
                        <a:effectLst/>
                        <a:latin typeface="Cambria"/>
                        <a:ea typeface="ＭＳ 明朝"/>
                        <a:cs typeface="Times New Roman"/>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6"/>
                  </a:ext>
                </a:extLst>
              </a:tr>
              <a:tr h="328352">
                <a:tc gridSpan="3">
                  <a:txBody>
                    <a:bodyPr/>
                    <a:lstStyle/>
                    <a:p>
                      <a:pPr algn="ctr">
                        <a:lnSpc>
                          <a:spcPct val="115000"/>
                        </a:lnSpc>
                        <a:spcAft>
                          <a:spcPts val="1000"/>
                        </a:spcAft>
                        <a:tabLst>
                          <a:tab pos="139700" algn="l"/>
                          <a:tab pos="457200" algn="l"/>
                        </a:tabLst>
                      </a:pPr>
                      <a:r>
                        <a:rPr lang="es-ES" sz="1800">
                          <a:effectLst/>
                          <a:latin typeface="Arial"/>
                          <a:ea typeface="ＭＳ 明朝"/>
                          <a:cs typeface="Times New Roman"/>
                        </a:rPr>
                        <a:t> </a:t>
                      </a:r>
                      <a:endParaRPr lang="es-CO" sz="2800">
                        <a:effectLst/>
                        <a:latin typeface="Cambria"/>
                        <a:ea typeface="ＭＳ 明朝"/>
                        <a:cs typeface="Times New Roman"/>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7"/>
                  </a:ext>
                </a:extLst>
              </a:tr>
              <a:tr h="594294">
                <a:tc>
                  <a:txBody>
                    <a:bodyPr/>
                    <a:lstStyle/>
                    <a:p>
                      <a:pPr algn="just">
                        <a:lnSpc>
                          <a:spcPct val="115000"/>
                        </a:lnSpc>
                        <a:spcAft>
                          <a:spcPts val="1000"/>
                        </a:spcAft>
                        <a:tabLst>
                          <a:tab pos="139700" algn="l"/>
                          <a:tab pos="457200" algn="l"/>
                        </a:tabLst>
                      </a:pPr>
                      <a:r>
                        <a:rPr lang="es-ES" sz="1800">
                          <a:effectLst/>
                          <a:latin typeface="Arial"/>
                          <a:ea typeface="ＭＳ 明朝"/>
                          <a:cs typeface="Times New Roman"/>
                        </a:rPr>
                        <a:t>Otros tratamientos o solo tratamiento sintomático</a:t>
                      </a:r>
                      <a:endParaRPr lang="es-CO" sz="2800">
                        <a:effectLst/>
                        <a:latin typeface="Cambria"/>
                        <a:ea typeface="ＭＳ 明朝"/>
                        <a:cs typeface="Times New Roman"/>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b="1">
                          <a:effectLst/>
                          <a:latin typeface="Arial"/>
                          <a:ea typeface="ＭＳ 明朝"/>
                          <a:cs typeface="Times New Roman"/>
                        </a:rPr>
                        <a:t>SI (+0)</a:t>
                      </a:r>
                      <a:endParaRPr lang="es-CO" sz="2800">
                        <a:effectLst/>
                        <a:latin typeface="Cambria"/>
                        <a:ea typeface="ＭＳ 明朝"/>
                        <a:cs typeface="Times New Roman"/>
                      </a:endParaRPr>
                    </a:p>
                  </a:txBody>
                  <a:tcPr marL="60723" marR="60723"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lnSpc>
                          <a:spcPct val="115000"/>
                        </a:lnSpc>
                        <a:spcAft>
                          <a:spcPts val="1000"/>
                        </a:spcAft>
                        <a:tabLst>
                          <a:tab pos="139700" algn="l"/>
                          <a:tab pos="457200" algn="l"/>
                        </a:tabLst>
                      </a:pPr>
                      <a:r>
                        <a:rPr lang="es-ES" sz="1800" b="1" dirty="0">
                          <a:effectLst/>
                          <a:latin typeface="Arial"/>
                          <a:ea typeface="ＭＳ 明朝"/>
                          <a:cs typeface="Times New Roman"/>
                        </a:rPr>
                        <a:t>NO (+0)</a:t>
                      </a:r>
                      <a:endParaRPr lang="es-CO" sz="2800" dirty="0">
                        <a:effectLst/>
                        <a:latin typeface="Cambria"/>
                        <a:ea typeface="ＭＳ 明朝"/>
                        <a:cs typeface="Times New Roman"/>
                      </a:endParaRPr>
                    </a:p>
                  </a:txBody>
                  <a:tcPr marL="60723" marR="60723"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8" name="Rectángulo 7">
            <a:extLst>
              <a:ext uri="{FF2B5EF4-FFF2-40B4-BE49-F238E27FC236}">
                <a16:creationId xmlns:a16="http://schemas.microsoft.com/office/drawing/2014/main" id="{E0205CC9-9157-FB43-851A-1D3034F7F632}"/>
              </a:ext>
            </a:extLst>
          </p:cNvPr>
          <p:cNvSpPr/>
          <p:nvPr/>
        </p:nvSpPr>
        <p:spPr>
          <a:xfrm>
            <a:off x="1266305" y="5223777"/>
            <a:ext cx="9659388" cy="646331"/>
          </a:xfrm>
          <a:prstGeom prst="rect">
            <a:avLst/>
          </a:prstGeom>
          <a:ln w="76200" cmpd="sng">
            <a:solidFill>
              <a:srgbClr val="FF0000"/>
            </a:solidFill>
          </a:ln>
          <a:scene3d>
            <a:camera prst="orthographicFront"/>
            <a:lightRig rig="threePt" dir="t"/>
          </a:scene3d>
          <a:sp3d>
            <a:bevelT w="165100" prst="coolSlant"/>
          </a:sp3d>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ES" b="1" i="1" dirty="0">
                <a:latin typeface="Arial" panose="020B0604020202020204" pitchFamily="34" charset="0"/>
                <a:cs typeface="Arial" panose="020B0604020202020204" pitchFamily="34" charset="0"/>
              </a:rPr>
              <a:t>Interpretación: ≥ 5 puntos = Paciente está a riesgo nutricional. Remitir a especialista en nutrición</a:t>
            </a:r>
            <a:r>
              <a:rPr lang="es-CO" b="1" i="1" dirty="0">
                <a:latin typeface="Arial" panose="020B0604020202020204" pitchFamily="34" charset="0"/>
                <a:cs typeface="Arial" panose="020B0604020202020204" pitchFamily="34" charset="0"/>
              </a:rPr>
              <a:t> </a:t>
            </a:r>
            <a:endParaRPr lang="es-ES"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744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D07E585-DDF7-CB41-8201-97023812FF8A}"/>
              </a:ext>
            </a:extLst>
          </p:cNvPr>
          <p:cNvSpPr txBox="1">
            <a:spLocks/>
          </p:cNvSpPr>
          <p:nvPr/>
        </p:nvSpPr>
        <p:spPr>
          <a:xfrm>
            <a:off x="2650836" y="2128909"/>
            <a:ext cx="6890327" cy="2193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200" b="1" dirty="0">
                <a:solidFill>
                  <a:srgbClr val="7030A0"/>
                </a:solidFill>
                <a:latin typeface="Arial" panose="020B0604020202020204" pitchFamily="34" charset="0"/>
                <a:cs typeface="Arial" panose="020B0604020202020204" pitchFamily="34" charset="0"/>
              </a:rPr>
              <a:t>Siguiente Paso:</a:t>
            </a:r>
          </a:p>
          <a:p>
            <a:pPr algn="ctr"/>
            <a:r>
              <a:rPr lang="es-CO" sz="3200" b="1" dirty="0">
                <a:solidFill>
                  <a:srgbClr val="7030A0"/>
                </a:solidFill>
                <a:latin typeface="Arial" panose="020B0604020202020204" pitchFamily="34" charset="0"/>
                <a:cs typeface="Arial" panose="020B0604020202020204" pitchFamily="34" charset="0"/>
              </a:rPr>
              <a:t>Obtener el Diagnóstico Nutricional</a:t>
            </a:r>
          </a:p>
        </p:txBody>
      </p:sp>
    </p:spTree>
    <p:extLst>
      <p:ext uri="{BB962C8B-B14F-4D97-AF65-F5344CB8AC3E}">
        <p14:creationId xmlns:p14="http://schemas.microsoft.com/office/powerpoint/2010/main" val="240809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6ADAA-2A4D-F344-B517-FBAED7E1657F}"/>
              </a:ext>
            </a:extLst>
          </p:cNvPr>
          <p:cNvSpPr>
            <a:spLocks noGrp="1"/>
          </p:cNvSpPr>
          <p:nvPr>
            <p:ph type="title"/>
          </p:nvPr>
        </p:nvSpPr>
        <p:spPr>
          <a:xfrm>
            <a:off x="-1" y="0"/>
            <a:ext cx="11980433" cy="881149"/>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Valoración nutricional</a:t>
            </a:r>
          </a:p>
        </p:txBody>
      </p:sp>
      <p:graphicFrame>
        <p:nvGraphicFramePr>
          <p:cNvPr id="10" name="Diagrama 9">
            <a:extLst>
              <a:ext uri="{FF2B5EF4-FFF2-40B4-BE49-F238E27FC236}">
                <a16:creationId xmlns:a16="http://schemas.microsoft.com/office/drawing/2014/main" id="{38BD7946-B0A8-DB46-B894-6CEF92A69FFA}"/>
              </a:ext>
            </a:extLst>
          </p:cNvPr>
          <p:cNvGraphicFramePr/>
          <p:nvPr/>
        </p:nvGraphicFramePr>
        <p:xfrm>
          <a:off x="1926215" y="101905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uadroTexto 10">
            <a:extLst>
              <a:ext uri="{FF2B5EF4-FFF2-40B4-BE49-F238E27FC236}">
                <a16:creationId xmlns:a16="http://schemas.microsoft.com/office/drawing/2014/main" id="{15E4EB5D-7E90-704B-AA37-046E8CD3DD9A}"/>
              </a:ext>
            </a:extLst>
          </p:cNvPr>
          <p:cNvSpPr txBox="1"/>
          <p:nvPr/>
        </p:nvSpPr>
        <p:spPr>
          <a:xfrm>
            <a:off x="9638578" y="2490246"/>
            <a:ext cx="2069797" cy="1477328"/>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Antropometría</a:t>
            </a:r>
          </a:p>
          <a:p>
            <a:r>
              <a:rPr lang="es-CO" dirty="0">
                <a:latin typeface="Arial" panose="020B0604020202020204" pitchFamily="34" charset="0"/>
                <a:cs typeface="Arial" panose="020B0604020202020204" pitchFamily="34" charset="0"/>
              </a:rPr>
              <a:t>Bioquímicos</a:t>
            </a:r>
          </a:p>
          <a:p>
            <a:r>
              <a:rPr lang="es-CO" dirty="0">
                <a:latin typeface="Arial" panose="020B0604020202020204" pitchFamily="34" charset="0"/>
                <a:cs typeface="Arial" panose="020B0604020202020204" pitchFamily="34" charset="0"/>
              </a:rPr>
              <a:t>Dietarios</a:t>
            </a:r>
          </a:p>
          <a:p>
            <a:r>
              <a:rPr lang="es-CO" dirty="0">
                <a:latin typeface="Arial" panose="020B0604020202020204" pitchFamily="34" charset="0"/>
                <a:cs typeface="Arial" panose="020B0604020202020204" pitchFamily="34" charset="0"/>
              </a:rPr>
              <a:t>Exploración Física</a:t>
            </a:r>
          </a:p>
          <a:p>
            <a:r>
              <a:rPr lang="es-CO" dirty="0">
                <a:latin typeface="Arial" panose="020B0604020202020204" pitchFamily="34" charset="0"/>
                <a:cs typeface="Arial" panose="020B0604020202020204" pitchFamily="34" charset="0"/>
              </a:rPr>
              <a:t>Funcionalidad</a:t>
            </a:r>
          </a:p>
        </p:txBody>
      </p:sp>
      <p:sp>
        <p:nvSpPr>
          <p:cNvPr id="13" name="Abrir corchete 12">
            <a:extLst>
              <a:ext uri="{FF2B5EF4-FFF2-40B4-BE49-F238E27FC236}">
                <a16:creationId xmlns:a16="http://schemas.microsoft.com/office/drawing/2014/main" id="{030CE75E-F684-0644-B13E-0779F65B2750}"/>
              </a:ext>
            </a:extLst>
          </p:cNvPr>
          <p:cNvSpPr/>
          <p:nvPr/>
        </p:nvSpPr>
        <p:spPr>
          <a:xfrm>
            <a:off x="9459884" y="2277687"/>
            <a:ext cx="349134" cy="1845426"/>
          </a:xfrm>
          <a:prstGeom prst="leftBracket">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4" name="CuadroTexto 13">
            <a:extLst>
              <a:ext uri="{FF2B5EF4-FFF2-40B4-BE49-F238E27FC236}">
                <a16:creationId xmlns:a16="http://schemas.microsoft.com/office/drawing/2014/main" id="{8A5D07BA-EB37-6C48-BDE4-093E8E0C9268}"/>
              </a:ext>
            </a:extLst>
          </p:cNvPr>
          <p:cNvSpPr txBox="1"/>
          <p:nvPr/>
        </p:nvSpPr>
        <p:spPr>
          <a:xfrm>
            <a:off x="8976418" y="5381744"/>
            <a:ext cx="966931" cy="646331"/>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GLIM</a:t>
            </a:r>
          </a:p>
          <a:p>
            <a:r>
              <a:rPr lang="es-CO" dirty="0">
                <a:latin typeface="Arial" panose="020B0604020202020204" pitchFamily="34" charset="0"/>
                <a:cs typeface="Arial" panose="020B0604020202020204" pitchFamily="34" charset="0"/>
              </a:rPr>
              <a:t>ASPEN</a:t>
            </a:r>
          </a:p>
        </p:txBody>
      </p:sp>
      <p:sp>
        <p:nvSpPr>
          <p:cNvPr id="15" name="Abrir corchete 14">
            <a:extLst>
              <a:ext uri="{FF2B5EF4-FFF2-40B4-BE49-F238E27FC236}">
                <a16:creationId xmlns:a16="http://schemas.microsoft.com/office/drawing/2014/main" id="{1150543E-1A42-A241-966C-4473B0B9E16E}"/>
              </a:ext>
            </a:extLst>
          </p:cNvPr>
          <p:cNvSpPr/>
          <p:nvPr/>
        </p:nvSpPr>
        <p:spPr>
          <a:xfrm>
            <a:off x="8840622" y="5199528"/>
            <a:ext cx="357166" cy="1111625"/>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 name="CuadroTexto 15">
            <a:extLst>
              <a:ext uri="{FF2B5EF4-FFF2-40B4-BE49-F238E27FC236}">
                <a16:creationId xmlns:a16="http://schemas.microsoft.com/office/drawing/2014/main" id="{F72CCD84-A8DE-2544-A5EB-5E62A1D80C15}"/>
              </a:ext>
            </a:extLst>
          </p:cNvPr>
          <p:cNvSpPr txBox="1"/>
          <p:nvPr/>
        </p:nvSpPr>
        <p:spPr>
          <a:xfrm>
            <a:off x="2248651" y="5381744"/>
            <a:ext cx="966931" cy="646331"/>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ESPEN</a:t>
            </a:r>
          </a:p>
          <a:p>
            <a:r>
              <a:rPr lang="es-CO" dirty="0">
                <a:latin typeface="Arial" panose="020B0604020202020204" pitchFamily="34" charset="0"/>
                <a:cs typeface="Arial" panose="020B0604020202020204" pitchFamily="34" charset="0"/>
              </a:rPr>
              <a:t>ASPEN</a:t>
            </a:r>
          </a:p>
        </p:txBody>
      </p:sp>
      <p:sp>
        <p:nvSpPr>
          <p:cNvPr id="18" name="Cerrar corchete 17">
            <a:extLst>
              <a:ext uri="{FF2B5EF4-FFF2-40B4-BE49-F238E27FC236}">
                <a16:creationId xmlns:a16="http://schemas.microsoft.com/office/drawing/2014/main" id="{258C05B0-1766-CE4F-B88E-F15BE31BAEA1}"/>
              </a:ext>
            </a:extLst>
          </p:cNvPr>
          <p:cNvSpPr/>
          <p:nvPr/>
        </p:nvSpPr>
        <p:spPr>
          <a:xfrm>
            <a:off x="2994212" y="5109009"/>
            <a:ext cx="267089" cy="1111625"/>
          </a:xfrm>
          <a:prstGeom prst="rightBracket">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9" name="CuadroTexto 18">
            <a:extLst>
              <a:ext uri="{FF2B5EF4-FFF2-40B4-BE49-F238E27FC236}">
                <a16:creationId xmlns:a16="http://schemas.microsoft.com/office/drawing/2014/main" id="{1BD0AE3D-0355-0E41-96CD-F8C385981A15}"/>
              </a:ext>
            </a:extLst>
          </p:cNvPr>
          <p:cNvSpPr txBox="1"/>
          <p:nvPr/>
        </p:nvSpPr>
        <p:spPr>
          <a:xfrm>
            <a:off x="1258679" y="2917323"/>
            <a:ext cx="1146468" cy="646331"/>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MIS</a:t>
            </a:r>
          </a:p>
          <a:p>
            <a:r>
              <a:rPr lang="es-CO" dirty="0">
                <a:latin typeface="Arial" panose="020B0604020202020204" pitchFamily="34" charset="0"/>
                <a:cs typeface="Arial" panose="020B0604020202020204" pitchFamily="34" charset="0"/>
              </a:rPr>
              <a:t>VGS- GP</a:t>
            </a:r>
          </a:p>
        </p:txBody>
      </p:sp>
      <p:sp>
        <p:nvSpPr>
          <p:cNvPr id="20" name="Cerrar corchete 19">
            <a:extLst>
              <a:ext uri="{FF2B5EF4-FFF2-40B4-BE49-F238E27FC236}">
                <a16:creationId xmlns:a16="http://schemas.microsoft.com/office/drawing/2014/main" id="{92ED95C5-4578-CE48-BE25-FCA2BD8BE2F7}"/>
              </a:ext>
            </a:extLst>
          </p:cNvPr>
          <p:cNvSpPr/>
          <p:nvPr/>
        </p:nvSpPr>
        <p:spPr>
          <a:xfrm>
            <a:off x="2271602" y="2673097"/>
            <a:ext cx="267089" cy="1111625"/>
          </a:xfrm>
          <a:prstGeom prst="rightBracket">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959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p:bldP spid="15" grpId="0" animBg="1"/>
      <p:bldP spid="16" grpId="0"/>
      <p:bldP spid="18" grpId="0" animBg="1"/>
      <p:bldP spid="19" grpId="0"/>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9DD46-46F4-6A4C-9E27-11DCE8EA0074}"/>
              </a:ext>
            </a:extLst>
          </p:cNvPr>
          <p:cNvSpPr>
            <a:spLocks noGrp="1"/>
          </p:cNvSpPr>
          <p:nvPr>
            <p:ph type="title"/>
          </p:nvPr>
        </p:nvSpPr>
        <p:spPr>
          <a:xfrm>
            <a:off x="0" y="1"/>
            <a:ext cx="12192000" cy="909802"/>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Valoración nutricional objetiva</a:t>
            </a:r>
          </a:p>
        </p:txBody>
      </p:sp>
      <p:graphicFrame>
        <p:nvGraphicFramePr>
          <p:cNvPr id="5" name="Diagrama 4">
            <a:extLst>
              <a:ext uri="{FF2B5EF4-FFF2-40B4-BE49-F238E27FC236}">
                <a16:creationId xmlns:a16="http://schemas.microsoft.com/office/drawing/2014/main" id="{7F76E1DD-0B19-8D44-BB9C-FE627833EABD}"/>
              </a:ext>
            </a:extLst>
          </p:cNvPr>
          <p:cNvGraphicFramePr/>
          <p:nvPr/>
        </p:nvGraphicFramePr>
        <p:xfrm>
          <a:off x="522428" y="1265287"/>
          <a:ext cx="7507713" cy="5070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DDE80E01-6A0A-564B-A8A9-12C9EAA6B442}"/>
              </a:ext>
            </a:extLst>
          </p:cNvPr>
          <p:cNvSpPr txBox="1"/>
          <p:nvPr/>
        </p:nvSpPr>
        <p:spPr>
          <a:xfrm>
            <a:off x="7493979" y="3429000"/>
            <a:ext cx="1107966" cy="909801"/>
          </a:xfrm>
          <a:prstGeom prst="rect">
            <a:avLst/>
          </a:prstGeom>
          <a:solidFill>
            <a:schemeClr val="accent3">
              <a:lumMod val="40000"/>
              <a:lumOff val="60000"/>
            </a:schemeClr>
          </a:solidFill>
          <a:effectLst>
            <a:outerShdw blurRad="50800" dist="38100" dir="16200000" rotWithShape="0">
              <a:prstClr val="black">
                <a:alpha val="40000"/>
              </a:prstClr>
            </a:outerShdw>
          </a:effectLst>
          <a:scene3d>
            <a:camera prst="orthographicFront"/>
            <a:lightRig rig="threePt" dir="t"/>
          </a:scene3d>
          <a:sp3d>
            <a:bevelT w="114300" prst="artDeco"/>
          </a:sp3d>
        </p:spPr>
        <p:txBody>
          <a:bodyPr wrap="square" rtlCol="0">
            <a:spAutoFit/>
          </a:bodyPr>
          <a:lstStyle/>
          <a:p>
            <a:pPr algn="ctr"/>
            <a:r>
              <a:rPr lang="es-ES" sz="5312" b="1" dirty="0">
                <a:latin typeface="Arial" panose="020B0604020202020204" pitchFamily="34" charset="0"/>
                <a:cs typeface="Arial" panose="020B0604020202020204" pitchFamily="34" charset="0"/>
              </a:rPr>
              <a:t>F</a:t>
            </a:r>
          </a:p>
        </p:txBody>
      </p:sp>
      <p:grpSp>
        <p:nvGrpSpPr>
          <p:cNvPr id="7" name="Grupo 6">
            <a:extLst>
              <a:ext uri="{FF2B5EF4-FFF2-40B4-BE49-F238E27FC236}">
                <a16:creationId xmlns:a16="http://schemas.microsoft.com/office/drawing/2014/main" id="{C291ABAB-B1D9-9A40-A740-AD63547CDBB0}"/>
              </a:ext>
            </a:extLst>
          </p:cNvPr>
          <p:cNvGrpSpPr/>
          <p:nvPr/>
        </p:nvGrpSpPr>
        <p:grpSpPr>
          <a:xfrm>
            <a:off x="9044546" y="3072650"/>
            <a:ext cx="2504733" cy="1622499"/>
            <a:chOff x="4813758" y="3447811"/>
            <a:chExt cx="2504733" cy="1622499"/>
          </a:xfrm>
          <a:scene3d>
            <a:camera prst="orthographicFront">
              <a:rot lat="0" lon="0" rev="0"/>
            </a:camera>
            <a:lightRig rig="contrasting" dir="t">
              <a:rot lat="0" lon="0" rev="1200000"/>
            </a:lightRig>
          </a:scene3d>
        </p:grpSpPr>
        <p:sp>
          <p:nvSpPr>
            <p:cNvPr id="8" name="Rectángulo redondeado 7">
              <a:extLst>
                <a:ext uri="{FF2B5EF4-FFF2-40B4-BE49-F238E27FC236}">
                  <a16:creationId xmlns:a16="http://schemas.microsoft.com/office/drawing/2014/main" id="{49C16223-791E-644A-9808-33A7BF05CB82}"/>
                </a:ext>
              </a:extLst>
            </p:cNvPr>
            <p:cNvSpPr/>
            <p:nvPr/>
          </p:nvSpPr>
          <p:spPr>
            <a:xfrm>
              <a:off x="4813758" y="3447811"/>
              <a:ext cx="2504733" cy="1622499"/>
            </a:xfrm>
            <a:prstGeom prst="roundRect">
              <a:avLst>
                <a:gd name="adj" fmla="val 10000"/>
              </a:avLst>
            </a:prstGeom>
            <a:sp3d z="-300000" contourW="19050" prstMaterial="metal">
              <a:bevelT w="88900" h="203200"/>
              <a:bevelB w="165100" h="254000"/>
            </a:sp3d>
          </p:spPr>
          <p:style>
            <a:lnRef idx="0">
              <a:schemeClr val="accent5">
                <a:alpha val="90000"/>
                <a:hueOff val="0"/>
                <a:satOff val="0"/>
                <a:lumOff val="0"/>
                <a:alphaOff val="-26667"/>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CuadroTexto 8">
              <a:extLst>
                <a:ext uri="{FF2B5EF4-FFF2-40B4-BE49-F238E27FC236}">
                  <a16:creationId xmlns:a16="http://schemas.microsoft.com/office/drawing/2014/main" id="{81B5BD83-4621-5649-8167-1FAFAF8BA9C7}"/>
                </a:ext>
              </a:extLst>
            </p:cNvPr>
            <p:cNvSpPr txBox="1"/>
            <p:nvPr/>
          </p:nvSpPr>
          <p:spPr>
            <a:xfrm>
              <a:off x="5600819" y="3889077"/>
              <a:ext cx="1682031" cy="1145592"/>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s-ES" sz="1500" b="1" kern="1200" dirty="0">
                  <a:solidFill>
                    <a:srgbClr val="000000"/>
                  </a:solidFill>
                  <a:latin typeface="Arial" panose="020B0604020202020204" pitchFamily="34" charset="0"/>
                  <a:cs typeface="Arial" panose="020B0604020202020204" pitchFamily="34" charset="0"/>
                </a:rPr>
                <a:t>Fuerza</a:t>
              </a:r>
            </a:p>
            <a:p>
              <a:pPr marL="114300" lvl="1" indent="-114300" algn="l" defTabSz="666750">
                <a:lnSpc>
                  <a:spcPct val="90000"/>
                </a:lnSpc>
                <a:spcBef>
                  <a:spcPct val="0"/>
                </a:spcBef>
                <a:spcAft>
                  <a:spcPct val="15000"/>
                </a:spcAft>
                <a:buChar char="•"/>
              </a:pPr>
              <a:r>
                <a:rPr lang="es-ES" sz="1500" b="1" dirty="0">
                  <a:solidFill>
                    <a:srgbClr val="000000"/>
                  </a:solidFill>
                  <a:latin typeface="Arial" panose="020B0604020202020204" pitchFamily="34" charset="0"/>
                  <a:cs typeface="Arial" panose="020B0604020202020204" pitchFamily="34" charset="0"/>
                </a:rPr>
                <a:t>Rendimiento</a:t>
              </a:r>
              <a:endParaRPr lang="es-ES" sz="1500" b="1" kern="1200" dirty="0">
                <a:solidFill>
                  <a:srgbClr val="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95449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E5508-7EFD-4840-99A2-571B19FB3074}"/>
              </a:ext>
            </a:extLst>
          </p:cNvPr>
          <p:cNvSpPr>
            <a:spLocks noGrp="1"/>
          </p:cNvSpPr>
          <p:nvPr>
            <p:ph type="title"/>
          </p:nvPr>
        </p:nvSpPr>
        <p:spPr>
          <a:xfrm>
            <a:off x="0" y="0"/>
            <a:ext cx="12192000" cy="891912"/>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Construir un diagnóstico nutricional </a:t>
            </a:r>
          </a:p>
        </p:txBody>
      </p:sp>
      <p:sp>
        <p:nvSpPr>
          <p:cNvPr id="3" name="CuadroTexto 2">
            <a:extLst>
              <a:ext uri="{FF2B5EF4-FFF2-40B4-BE49-F238E27FC236}">
                <a16:creationId xmlns:a16="http://schemas.microsoft.com/office/drawing/2014/main" id="{3C8F13A9-CFEE-DB48-8EC5-527EF4E3260C}"/>
              </a:ext>
            </a:extLst>
          </p:cNvPr>
          <p:cNvSpPr txBox="1"/>
          <p:nvPr/>
        </p:nvSpPr>
        <p:spPr>
          <a:xfrm>
            <a:off x="352233" y="1368969"/>
            <a:ext cx="3320141" cy="461665"/>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s-CO" sz="2400" dirty="0">
                <a:latin typeface="Arial" panose="020B0604020202020204" pitchFamily="34" charset="0"/>
                <a:cs typeface="Arial" panose="020B0604020202020204" pitchFamily="34" charset="0"/>
              </a:rPr>
              <a:t>Composición Corporal </a:t>
            </a:r>
          </a:p>
        </p:txBody>
      </p:sp>
      <p:sp>
        <p:nvSpPr>
          <p:cNvPr id="45" name="CuadroTexto 44">
            <a:extLst>
              <a:ext uri="{FF2B5EF4-FFF2-40B4-BE49-F238E27FC236}">
                <a16:creationId xmlns:a16="http://schemas.microsoft.com/office/drawing/2014/main" id="{7647A2F0-F150-C645-8863-5048595DAC62}"/>
              </a:ext>
            </a:extLst>
          </p:cNvPr>
          <p:cNvSpPr txBox="1"/>
          <p:nvPr/>
        </p:nvSpPr>
        <p:spPr>
          <a:xfrm>
            <a:off x="7048612" y="1376098"/>
            <a:ext cx="1572866" cy="461665"/>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2400" dirty="0">
                <a:latin typeface="Arial" panose="020B0604020202020204" pitchFamily="34" charset="0"/>
                <a:cs typeface="Arial" panose="020B0604020202020204" pitchFamily="34" charset="0"/>
              </a:rPr>
              <a:t>Severidad</a:t>
            </a:r>
          </a:p>
        </p:txBody>
      </p:sp>
      <p:sp>
        <p:nvSpPr>
          <p:cNvPr id="47" name="CuadroTexto 46">
            <a:extLst>
              <a:ext uri="{FF2B5EF4-FFF2-40B4-BE49-F238E27FC236}">
                <a16:creationId xmlns:a16="http://schemas.microsoft.com/office/drawing/2014/main" id="{0012A03F-03FA-1747-B10D-5375506596EA}"/>
              </a:ext>
            </a:extLst>
          </p:cNvPr>
          <p:cNvSpPr txBox="1"/>
          <p:nvPr/>
        </p:nvSpPr>
        <p:spPr>
          <a:xfrm>
            <a:off x="4225876" y="1360006"/>
            <a:ext cx="1659430" cy="461665"/>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2400" dirty="0">
                <a:latin typeface="Arial" panose="020B0604020202020204" pitchFamily="34" charset="0"/>
                <a:cs typeface="Arial" panose="020B0604020202020204" pitchFamily="34" charset="0"/>
              </a:rPr>
              <a:t>Cronicidad</a:t>
            </a:r>
          </a:p>
        </p:txBody>
      </p:sp>
      <p:sp>
        <p:nvSpPr>
          <p:cNvPr id="48" name="CuadroTexto 47">
            <a:extLst>
              <a:ext uri="{FF2B5EF4-FFF2-40B4-BE49-F238E27FC236}">
                <a16:creationId xmlns:a16="http://schemas.microsoft.com/office/drawing/2014/main" id="{A121CCC0-46BE-CC42-8FB2-842172A100DC}"/>
              </a:ext>
            </a:extLst>
          </p:cNvPr>
          <p:cNvSpPr txBox="1"/>
          <p:nvPr/>
        </p:nvSpPr>
        <p:spPr>
          <a:xfrm>
            <a:off x="9883939" y="1360006"/>
            <a:ext cx="1383713" cy="461665"/>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2400" dirty="0">
                <a:latin typeface="Arial" panose="020B0604020202020204" pitchFamily="34" charset="0"/>
                <a:cs typeface="Arial" panose="020B0604020202020204" pitchFamily="34" charset="0"/>
              </a:rPr>
              <a:t>Etiología</a:t>
            </a:r>
          </a:p>
        </p:txBody>
      </p:sp>
      <p:sp>
        <p:nvSpPr>
          <p:cNvPr id="50" name="CuadroTexto 49">
            <a:extLst>
              <a:ext uri="{FF2B5EF4-FFF2-40B4-BE49-F238E27FC236}">
                <a16:creationId xmlns:a16="http://schemas.microsoft.com/office/drawing/2014/main" id="{C3F26F44-146B-BE4C-BCC1-1D5E67423855}"/>
              </a:ext>
            </a:extLst>
          </p:cNvPr>
          <p:cNvSpPr txBox="1"/>
          <p:nvPr/>
        </p:nvSpPr>
        <p:spPr>
          <a:xfrm>
            <a:off x="615126" y="2614948"/>
            <a:ext cx="2747868"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2000" dirty="0">
                <a:latin typeface="Arial" panose="020B0604020202020204" pitchFamily="34" charset="0"/>
                <a:cs typeface="Arial" panose="020B0604020202020204" pitchFamily="34" charset="0"/>
              </a:rPr>
              <a:t>Reserva Muscular </a:t>
            </a:r>
          </a:p>
          <a:p>
            <a:pPr algn="ctr"/>
            <a:r>
              <a:rPr lang="es-CO" sz="2000" dirty="0">
                <a:latin typeface="Arial" panose="020B0604020202020204" pitchFamily="34" charset="0"/>
                <a:cs typeface="Arial" panose="020B0604020202020204" pitchFamily="34" charset="0"/>
              </a:rPr>
              <a:t>(componente proteico)</a:t>
            </a:r>
          </a:p>
        </p:txBody>
      </p:sp>
      <p:sp>
        <p:nvSpPr>
          <p:cNvPr id="51" name="CuadroTexto 50">
            <a:extLst>
              <a:ext uri="{FF2B5EF4-FFF2-40B4-BE49-F238E27FC236}">
                <a16:creationId xmlns:a16="http://schemas.microsoft.com/office/drawing/2014/main" id="{AA6B7320-8568-754F-8A82-10131B30A244}"/>
              </a:ext>
            </a:extLst>
          </p:cNvPr>
          <p:cNvSpPr txBox="1"/>
          <p:nvPr/>
        </p:nvSpPr>
        <p:spPr>
          <a:xfrm>
            <a:off x="615126" y="3831242"/>
            <a:ext cx="2720617"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2000" dirty="0">
                <a:latin typeface="Arial" panose="020B0604020202020204" pitchFamily="34" charset="0"/>
                <a:cs typeface="Arial" panose="020B0604020202020204" pitchFamily="34" charset="0"/>
              </a:rPr>
              <a:t>Reserva Adiposa</a:t>
            </a:r>
          </a:p>
          <a:p>
            <a:pPr algn="ctr"/>
            <a:r>
              <a:rPr lang="es-CO" sz="2000" dirty="0">
                <a:latin typeface="Arial" panose="020B0604020202020204" pitchFamily="34" charset="0"/>
                <a:cs typeface="Arial" panose="020B0604020202020204" pitchFamily="34" charset="0"/>
              </a:rPr>
              <a:t>(componente calórico)</a:t>
            </a:r>
          </a:p>
        </p:txBody>
      </p:sp>
      <p:sp>
        <p:nvSpPr>
          <p:cNvPr id="52" name="CuadroTexto 51">
            <a:extLst>
              <a:ext uri="{FF2B5EF4-FFF2-40B4-BE49-F238E27FC236}">
                <a16:creationId xmlns:a16="http://schemas.microsoft.com/office/drawing/2014/main" id="{99C89000-7B59-8A46-A593-FEA7DBFA568A}"/>
              </a:ext>
            </a:extLst>
          </p:cNvPr>
          <p:cNvSpPr txBox="1"/>
          <p:nvPr/>
        </p:nvSpPr>
        <p:spPr>
          <a:xfrm>
            <a:off x="7000766" y="4419392"/>
            <a:ext cx="162071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Depleción</a:t>
            </a:r>
          </a:p>
          <a:p>
            <a:pPr algn="ctr"/>
            <a:r>
              <a:rPr lang="es-CO" sz="2000" dirty="0">
                <a:latin typeface="Arial" panose="020B0604020202020204" pitchFamily="34" charset="0"/>
                <a:cs typeface="Arial" panose="020B0604020202020204" pitchFamily="34" charset="0"/>
              </a:rPr>
              <a:t> Severa</a:t>
            </a:r>
          </a:p>
        </p:txBody>
      </p:sp>
      <p:sp>
        <p:nvSpPr>
          <p:cNvPr id="53" name="CuadroTexto 52">
            <a:extLst>
              <a:ext uri="{FF2B5EF4-FFF2-40B4-BE49-F238E27FC236}">
                <a16:creationId xmlns:a16="http://schemas.microsoft.com/office/drawing/2014/main" id="{609723E4-E7AB-6340-822C-F374321D083F}"/>
              </a:ext>
            </a:extLst>
          </p:cNvPr>
          <p:cNvSpPr txBox="1"/>
          <p:nvPr/>
        </p:nvSpPr>
        <p:spPr>
          <a:xfrm>
            <a:off x="7024689" y="3432907"/>
            <a:ext cx="162071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Depleción </a:t>
            </a:r>
          </a:p>
          <a:p>
            <a:pPr algn="ctr"/>
            <a:r>
              <a:rPr lang="es-CO" sz="2000" dirty="0">
                <a:latin typeface="Arial" panose="020B0604020202020204" pitchFamily="34" charset="0"/>
                <a:cs typeface="Arial" panose="020B0604020202020204" pitchFamily="34" charset="0"/>
              </a:rPr>
              <a:t>Moderada</a:t>
            </a:r>
          </a:p>
        </p:txBody>
      </p:sp>
      <p:sp>
        <p:nvSpPr>
          <p:cNvPr id="54" name="CuadroTexto 53">
            <a:extLst>
              <a:ext uri="{FF2B5EF4-FFF2-40B4-BE49-F238E27FC236}">
                <a16:creationId xmlns:a16="http://schemas.microsoft.com/office/drawing/2014/main" id="{3ED67A4A-D11B-E346-B304-4F631F60E466}"/>
              </a:ext>
            </a:extLst>
          </p:cNvPr>
          <p:cNvSpPr txBox="1"/>
          <p:nvPr/>
        </p:nvSpPr>
        <p:spPr>
          <a:xfrm>
            <a:off x="7024689" y="2272616"/>
            <a:ext cx="162071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Depleción </a:t>
            </a:r>
          </a:p>
          <a:p>
            <a:pPr algn="ctr"/>
            <a:r>
              <a:rPr lang="es-CO" sz="2000" dirty="0">
                <a:latin typeface="Arial" panose="020B0604020202020204" pitchFamily="34" charset="0"/>
                <a:cs typeface="Arial" panose="020B0604020202020204" pitchFamily="34" charset="0"/>
              </a:rPr>
              <a:t>Leve</a:t>
            </a:r>
          </a:p>
        </p:txBody>
      </p:sp>
      <p:sp>
        <p:nvSpPr>
          <p:cNvPr id="55" name="CuadroTexto 54">
            <a:extLst>
              <a:ext uri="{FF2B5EF4-FFF2-40B4-BE49-F238E27FC236}">
                <a16:creationId xmlns:a16="http://schemas.microsoft.com/office/drawing/2014/main" id="{DF20A6F9-D81D-2640-9134-59E86C5F3343}"/>
              </a:ext>
            </a:extLst>
          </p:cNvPr>
          <p:cNvSpPr txBox="1"/>
          <p:nvPr/>
        </p:nvSpPr>
        <p:spPr>
          <a:xfrm>
            <a:off x="9853973" y="4557188"/>
            <a:ext cx="162071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Mixta</a:t>
            </a:r>
          </a:p>
        </p:txBody>
      </p:sp>
      <p:sp>
        <p:nvSpPr>
          <p:cNvPr id="57" name="CuadroTexto 56">
            <a:extLst>
              <a:ext uri="{FF2B5EF4-FFF2-40B4-BE49-F238E27FC236}">
                <a16:creationId xmlns:a16="http://schemas.microsoft.com/office/drawing/2014/main" id="{7A0F87BE-65C6-5D4A-BF09-4CEC32850645}"/>
              </a:ext>
            </a:extLst>
          </p:cNvPr>
          <p:cNvSpPr txBox="1"/>
          <p:nvPr/>
        </p:nvSpPr>
        <p:spPr>
          <a:xfrm>
            <a:off x="9877896" y="3416815"/>
            <a:ext cx="162071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Secundaria: Enfermedad</a:t>
            </a:r>
          </a:p>
        </p:txBody>
      </p:sp>
      <p:sp>
        <p:nvSpPr>
          <p:cNvPr id="58" name="CuadroTexto 57">
            <a:extLst>
              <a:ext uri="{FF2B5EF4-FFF2-40B4-BE49-F238E27FC236}">
                <a16:creationId xmlns:a16="http://schemas.microsoft.com/office/drawing/2014/main" id="{B16D4AD1-4427-2A4C-A6CA-F2B25AB54DD8}"/>
              </a:ext>
            </a:extLst>
          </p:cNvPr>
          <p:cNvSpPr txBox="1"/>
          <p:nvPr/>
        </p:nvSpPr>
        <p:spPr>
          <a:xfrm>
            <a:off x="9877896" y="2256524"/>
            <a:ext cx="162071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Primaria: Bajo Aporte</a:t>
            </a:r>
          </a:p>
        </p:txBody>
      </p:sp>
      <p:sp>
        <p:nvSpPr>
          <p:cNvPr id="59" name="CuadroTexto 58">
            <a:extLst>
              <a:ext uri="{FF2B5EF4-FFF2-40B4-BE49-F238E27FC236}">
                <a16:creationId xmlns:a16="http://schemas.microsoft.com/office/drawing/2014/main" id="{CA4F9D03-4F7D-3B4E-B6C8-25B883A2AAE9}"/>
              </a:ext>
            </a:extLst>
          </p:cNvPr>
          <p:cNvSpPr txBox="1"/>
          <p:nvPr/>
        </p:nvSpPr>
        <p:spPr>
          <a:xfrm>
            <a:off x="3950904" y="2614948"/>
            <a:ext cx="2209374"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Agotamiento </a:t>
            </a:r>
          </a:p>
          <a:p>
            <a:pPr algn="ctr"/>
            <a:r>
              <a:rPr lang="es-CO" sz="2000" dirty="0">
                <a:latin typeface="Arial" panose="020B0604020202020204" pitchFamily="34" charset="0"/>
                <a:cs typeface="Arial" panose="020B0604020202020204" pitchFamily="34" charset="0"/>
              </a:rPr>
              <a:t>Corto Plazo</a:t>
            </a:r>
          </a:p>
        </p:txBody>
      </p:sp>
      <p:sp>
        <p:nvSpPr>
          <p:cNvPr id="60" name="CuadroTexto 59">
            <a:extLst>
              <a:ext uri="{FF2B5EF4-FFF2-40B4-BE49-F238E27FC236}">
                <a16:creationId xmlns:a16="http://schemas.microsoft.com/office/drawing/2014/main" id="{9A7D9952-27D9-7748-8322-FB80148D9713}"/>
              </a:ext>
            </a:extLst>
          </p:cNvPr>
          <p:cNvSpPr txBox="1"/>
          <p:nvPr/>
        </p:nvSpPr>
        <p:spPr>
          <a:xfrm>
            <a:off x="3950904" y="3831242"/>
            <a:ext cx="2209374"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Agotamiento </a:t>
            </a:r>
          </a:p>
          <a:p>
            <a:pPr algn="ctr"/>
            <a:r>
              <a:rPr lang="es-CO" sz="2000" dirty="0">
                <a:latin typeface="Arial" panose="020B0604020202020204" pitchFamily="34" charset="0"/>
                <a:cs typeface="Arial" panose="020B0604020202020204" pitchFamily="34" charset="0"/>
              </a:rPr>
              <a:t>Largo Plazo</a:t>
            </a:r>
          </a:p>
        </p:txBody>
      </p:sp>
      <p:cxnSp>
        <p:nvCxnSpPr>
          <p:cNvPr id="8" name="Conector angular 7">
            <a:extLst>
              <a:ext uri="{FF2B5EF4-FFF2-40B4-BE49-F238E27FC236}">
                <a16:creationId xmlns:a16="http://schemas.microsoft.com/office/drawing/2014/main" id="{DBC34ED0-10FE-8644-94F5-908A7739F61F}"/>
              </a:ext>
            </a:extLst>
          </p:cNvPr>
          <p:cNvCxnSpPr>
            <a:stCxn id="3" idx="1"/>
            <a:endCxn id="50" idx="1"/>
          </p:cNvCxnSpPr>
          <p:nvPr/>
        </p:nvCxnSpPr>
        <p:spPr>
          <a:xfrm rot="10800000" flipH="1" flipV="1">
            <a:off x="352232" y="1599801"/>
            <a:ext cx="262893" cy="1369089"/>
          </a:xfrm>
          <a:prstGeom prst="bentConnector3">
            <a:avLst>
              <a:gd name="adj1" fmla="val -86956"/>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angular 9">
            <a:extLst>
              <a:ext uri="{FF2B5EF4-FFF2-40B4-BE49-F238E27FC236}">
                <a16:creationId xmlns:a16="http://schemas.microsoft.com/office/drawing/2014/main" id="{E72FC418-AB20-C049-8CB2-617572BA2E1B}"/>
              </a:ext>
            </a:extLst>
          </p:cNvPr>
          <p:cNvCxnSpPr>
            <a:cxnSpLocks/>
          </p:cNvCxnSpPr>
          <p:nvPr/>
        </p:nvCxnSpPr>
        <p:spPr>
          <a:xfrm rot="16200000" flipH="1">
            <a:off x="-176510" y="3270749"/>
            <a:ext cx="1208434" cy="591203"/>
          </a:xfrm>
          <a:prstGeom prst="bentConnector2">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727D2039-F847-4143-94AE-D9FBC9031CCF}"/>
              </a:ext>
            </a:extLst>
          </p:cNvPr>
          <p:cNvSpPr txBox="1"/>
          <p:nvPr/>
        </p:nvSpPr>
        <p:spPr>
          <a:xfrm>
            <a:off x="438116" y="5409403"/>
            <a:ext cx="2223686" cy="707886"/>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s-CO" sz="2000" dirty="0">
                <a:latin typeface="Arial" panose="020B0604020202020204" pitchFamily="34" charset="0"/>
                <a:cs typeface="Arial" panose="020B0604020202020204" pitchFamily="34" charset="0"/>
              </a:rPr>
              <a:t>Desnutrición</a:t>
            </a:r>
          </a:p>
          <a:p>
            <a:pPr algn="ctr"/>
            <a:r>
              <a:rPr lang="es-CO" sz="2000" dirty="0">
                <a:latin typeface="Arial" panose="020B0604020202020204" pitchFamily="34" charset="0"/>
                <a:cs typeface="Arial" panose="020B0604020202020204" pitchFamily="34" charset="0"/>
              </a:rPr>
              <a:t>Proteico/Calórica)</a:t>
            </a:r>
          </a:p>
        </p:txBody>
      </p:sp>
      <p:sp>
        <p:nvSpPr>
          <p:cNvPr id="62" name="CuadroTexto 61">
            <a:extLst>
              <a:ext uri="{FF2B5EF4-FFF2-40B4-BE49-F238E27FC236}">
                <a16:creationId xmlns:a16="http://schemas.microsoft.com/office/drawing/2014/main" id="{C79F0F09-1C8E-5C46-9FEC-C07BDEB37E61}"/>
              </a:ext>
            </a:extLst>
          </p:cNvPr>
          <p:cNvSpPr txBox="1"/>
          <p:nvPr/>
        </p:nvSpPr>
        <p:spPr>
          <a:xfrm>
            <a:off x="3776095" y="5409403"/>
            <a:ext cx="1882247" cy="707886"/>
          </a:xfrm>
          <a:prstGeom prst="rect">
            <a:avLst/>
          </a:prstGeom>
          <a:ln w="38100"/>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s-CO" sz="2000" dirty="0">
                <a:latin typeface="Arial" panose="020B0604020202020204" pitchFamily="34" charset="0"/>
                <a:cs typeface="Arial" panose="020B0604020202020204" pitchFamily="34" charset="0"/>
              </a:rPr>
              <a:t>Desnutrición</a:t>
            </a:r>
          </a:p>
          <a:p>
            <a:pPr algn="ctr"/>
            <a:r>
              <a:rPr lang="es-CO" sz="2000" dirty="0">
                <a:latin typeface="Arial" panose="020B0604020202020204" pitchFamily="34" charset="0"/>
                <a:cs typeface="Arial" panose="020B0604020202020204" pitchFamily="34" charset="0"/>
              </a:rPr>
              <a:t>Aguda/Crónica</a:t>
            </a:r>
          </a:p>
        </p:txBody>
      </p:sp>
      <p:sp>
        <p:nvSpPr>
          <p:cNvPr id="63" name="CuadroTexto 62">
            <a:extLst>
              <a:ext uri="{FF2B5EF4-FFF2-40B4-BE49-F238E27FC236}">
                <a16:creationId xmlns:a16="http://schemas.microsoft.com/office/drawing/2014/main" id="{AA149ECD-63BA-4A48-87B2-31184B3B2873}"/>
              </a:ext>
            </a:extLst>
          </p:cNvPr>
          <p:cNvSpPr txBox="1"/>
          <p:nvPr/>
        </p:nvSpPr>
        <p:spPr>
          <a:xfrm>
            <a:off x="6758131" y="5409403"/>
            <a:ext cx="2036135" cy="707886"/>
          </a:xfrm>
          <a:prstGeom prst="rect">
            <a:avLst/>
          </a:prstGeom>
          <a:ln w="38100"/>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s-CO" sz="2000" dirty="0">
                <a:latin typeface="Arial" panose="020B0604020202020204" pitchFamily="34" charset="0"/>
                <a:cs typeface="Arial" panose="020B0604020202020204" pitchFamily="34" charset="0"/>
              </a:rPr>
              <a:t>Leve/Moderada/</a:t>
            </a:r>
          </a:p>
          <a:p>
            <a:pPr algn="ctr"/>
            <a:r>
              <a:rPr lang="es-CO" sz="2000" dirty="0">
                <a:latin typeface="Arial" panose="020B0604020202020204" pitchFamily="34" charset="0"/>
                <a:cs typeface="Arial" panose="020B0604020202020204" pitchFamily="34" charset="0"/>
              </a:rPr>
              <a:t>Severa</a:t>
            </a:r>
          </a:p>
        </p:txBody>
      </p:sp>
      <p:sp>
        <p:nvSpPr>
          <p:cNvPr id="64" name="CuadroTexto 63">
            <a:extLst>
              <a:ext uri="{FF2B5EF4-FFF2-40B4-BE49-F238E27FC236}">
                <a16:creationId xmlns:a16="http://schemas.microsoft.com/office/drawing/2014/main" id="{F08F009B-1736-1C43-A458-38B7100E3C89}"/>
              </a:ext>
            </a:extLst>
          </p:cNvPr>
          <p:cNvSpPr txBox="1"/>
          <p:nvPr/>
        </p:nvSpPr>
        <p:spPr>
          <a:xfrm>
            <a:off x="9406204" y="5409403"/>
            <a:ext cx="2598152" cy="707886"/>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2000" dirty="0">
                <a:latin typeface="Arial" panose="020B0604020202020204" pitchFamily="34" charset="0"/>
                <a:cs typeface="Arial" panose="020B0604020202020204" pitchFamily="34" charset="0"/>
              </a:rPr>
              <a:t>Primaria/Secundaria/Mixta</a:t>
            </a:r>
          </a:p>
        </p:txBody>
      </p:sp>
      <p:cxnSp>
        <p:nvCxnSpPr>
          <p:cNvPr id="14" name="Conector recto 13">
            <a:extLst>
              <a:ext uri="{FF2B5EF4-FFF2-40B4-BE49-F238E27FC236}">
                <a16:creationId xmlns:a16="http://schemas.microsoft.com/office/drawing/2014/main" id="{EDEB9361-BA20-7847-924A-1DECB6C3567D}"/>
              </a:ext>
            </a:extLst>
          </p:cNvPr>
          <p:cNvCxnSpPr/>
          <p:nvPr/>
        </p:nvCxnSpPr>
        <p:spPr>
          <a:xfrm>
            <a:off x="3362994" y="2968891"/>
            <a:ext cx="58791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62086999-EAF0-204E-87DA-F921AD4248B9}"/>
              </a:ext>
            </a:extLst>
          </p:cNvPr>
          <p:cNvCxnSpPr/>
          <p:nvPr/>
        </p:nvCxnSpPr>
        <p:spPr>
          <a:xfrm>
            <a:off x="3335743" y="4185185"/>
            <a:ext cx="6151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angular 17">
            <a:extLst>
              <a:ext uri="{FF2B5EF4-FFF2-40B4-BE49-F238E27FC236}">
                <a16:creationId xmlns:a16="http://schemas.microsoft.com/office/drawing/2014/main" id="{5E2E5B35-B601-CF4C-A31E-E714358FF902}"/>
              </a:ext>
            </a:extLst>
          </p:cNvPr>
          <p:cNvCxnSpPr>
            <a:stCxn id="45" idx="1"/>
            <a:endCxn id="54" idx="1"/>
          </p:cNvCxnSpPr>
          <p:nvPr/>
        </p:nvCxnSpPr>
        <p:spPr>
          <a:xfrm rot="10800000" flipV="1">
            <a:off x="7024690" y="1606931"/>
            <a:ext cx="23923" cy="1019628"/>
          </a:xfrm>
          <a:prstGeom prst="bentConnector3">
            <a:avLst>
              <a:gd name="adj1" fmla="val 105556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E6CA5DC7-E444-7947-9E5C-FB8FA765D702}"/>
              </a:ext>
            </a:extLst>
          </p:cNvPr>
          <p:cNvCxnSpPr>
            <a:endCxn id="53" idx="1"/>
          </p:cNvCxnSpPr>
          <p:nvPr/>
        </p:nvCxnSpPr>
        <p:spPr>
          <a:xfrm rot="16200000" flipH="1">
            <a:off x="6313687" y="3075848"/>
            <a:ext cx="1176862" cy="245142"/>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68590A8D-297B-514F-B64A-443DA4C41701}"/>
              </a:ext>
            </a:extLst>
          </p:cNvPr>
          <p:cNvCxnSpPr>
            <a:endCxn id="52" idx="1"/>
          </p:cNvCxnSpPr>
          <p:nvPr/>
        </p:nvCxnSpPr>
        <p:spPr>
          <a:xfrm rot="16200000" flipH="1">
            <a:off x="6413476" y="4186045"/>
            <a:ext cx="954000" cy="220579"/>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1031CA6B-0881-D14D-8707-A517DE669FFD}"/>
              </a:ext>
            </a:extLst>
          </p:cNvPr>
          <p:cNvCxnSpPr>
            <a:stCxn id="48" idx="1"/>
            <a:endCxn id="58" idx="1"/>
          </p:cNvCxnSpPr>
          <p:nvPr/>
        </p:nvCxnSpPr>
        <p:spPr>
          <a:xfrm rot="10800000" flipV="1">
            <a:off x="9877897" y="1590839"/>
            <a:ext cx="6043" cy="1019628"/>
          </a:xfrm>
          <a:prstGeom prst="bentConnector3">
            <a:avLst>
              <a:gd name="adj1" fmla="val 3882889"/>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01498A1B-B9F5-EF42-8594-3A7CC79B3CA2}"/>
              </a:ext>
            </a:extLst>
          </p:cNvPr>
          <p:cNvCxnSpPr>
            <a:cxnSpLocks/>
          </p:cNvCxnSpPr>
          <p:nvPr/>
        </p:nvCxnSpPr>
        <p:spPr>
          <a:xfrm rot="16200000" flipH="1">
            <a:off x="9166354" y="3132303"/>
            <a:ext cx="1160771" cy="149284"/>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9148A5DC-661C-AE44-B658-F4AC9ADEAEA3}"/>
              </a:ext>
            </a:extLst>
          </p:cNvPr>
          <p:cNvCxnSpPr>
            <a:endCxn id="55" idx="1"/>
          </p:cNvCxnSpPr>
          <p:nvPr/>
        </p:nvCxnSpPr>
        <p:spPr>
          <a:xfrm rot="16200000" flipH="1">
            <a:off x="9265931" y="4169200"/>
            <a:ext cx="986485" cy="189599"/>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Imagen 32">
            <a:extLst>
              <a:ext uri="{FF2B5EF4-FFF2-40B4-BE49-F238E27FC236}">
                <a16:creationId xmlns:a16="http://schemas.microsoft.com/office/drawing/2014/main" id="{7C4975C8-3DB1-EA4E-9F3A-AC3E70160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677" y="63359"/>
            <a:ext cx="1655755" cy="955697"/>
          </a:xfrm>
          <a:prstGeom prst="rect">
            <a:avLst/>
          </a:prstGeom>
        </p:spPr>
      </p:pic>
    </p:spTree>
    <p:extLst>
      <p:ext uri="{BB962C8B-B14F-4D97-AF65-F5344CB8AC3E}">
        <p14:creationId xmlns:p14="http://schemas.microsoft.com/office/powerpoint/2010/main" val="3899918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B1FA2-B3CC-074F-B3A1-0CDDCBD9D56C}"/>
              </a:ext>
            </a:extLst>
          </p:cNvPr>
          <p:cNvSpPr>
            <a:spLocks noGrp="1"/>
          </p:cNvSpPr>
          <p:nvPr>
            <p:ph type="title"/>
          </p:nvPr>
        </p:nvSpPr>
        <p:spPr>
          <a:xfrm>
            <a:off x="0" y="18255"/>
            <a:ext cx="12192000" cy="931943"/>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Cuestionarios diagnósticos - ASPEN</a:t>
            </a:r>
          </a:p>
        </p:txBody>
      </p:sp>
      <p:sp>
        <p:nvSpPr>
          <p:cNvPr id="5" name="Marcador de contenido 2">
            <a:extLst>
              <a:ext uri="{FF2B5EF4-FFF2-40B4-BE49-F238E27FC236}">
                <a16:creationId xmlns:a16="http://schemas.microsoft.com/office/drawing/2014/main" id="{9A74DA78-8AE8-1845-B3A1-B24EEEA969B6}"/>
              </a:ext>
            </a:extLst>
          </p:cNvPr>
          <p:cNvSpPr txBox="1">
            <a:spLocks/>
          </p:cNvSpPr>
          <p:nvPr/>
        </p:nvSpPr>
        <p:spPr>
          <a:xfrm>
            <a:off x="211567" y="1168086"/>
            <a:ext cx="11019851" cy="387497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7030A0"/>
              </a:buClr>
              <a:buSzPct val="60000"/>
              <a:buFont typeface="Wingdings" panose="05000000000000000000" pitchFamily="2" charset="2"/>
              <a:buChar char="Ø"/>
            </a:pPr>
            <a:r>
              <a:rPr lang="es-ES" sz="1800" b="1" dirty="0">
                <a:latin typeface="Arial" panose="020B0604020202020204" pitchFamily="34" charset="0"/>
                <a:ea typeface="Nexa Light" charset="0"/>
                <a:cs typeface="Arial" panose="020B0604020202020204" pitchFamily="34" charset="0"/>
              </a:rPr>
              <a:t>Ingesta de energía insuficiente: </a:t>
            </a:r>
            <a:r>
              <a:rPr lang="es-ES" sz="1800" dirty="0">
                <a:latin typeface="Arial" panose="020B0604020202020204" pitchFamily="34" charset="0"/>
                <a:ea typeface="Nexa Light" charset="0"/>
                <a:cs typeface="Arial" panose="020B0604020202020204" pitchFamily="34" charset="0"/>
              </a:rPr>
              <a:t>% de nutrientes consumidos / administrados frente a la necesidades</a:t>
            </a:r>
          </a:p>
          <a:p>
            <a:pPr>
              <a:buClr>
                <a:srgbClr val="7030A0"/>
              </a:buClr>
              <a:buSzPct val="60000"/>
              <a:buFont typeface="Wingdings" panose="05000000000000000000" pitchFamily="2" charset="2"/>
              <a:buChar char="Ø"/>
            </a:pPr>
            <a:r>
              <a:rPr lang="es-ES" sz="1800" b="1" dirty="0">
                <a:latin typeface="Arial" panose="020B0604020202020204" pitchFamily="34" charset="0"/>
                <a:ea typeface="Nexa Light" charset="0"/>
                <a:cs typeface="Arial" panose="020B0604020202020204" pitchFamily="34" charset="0"/>
              </a:rPr>
              <a:t>Pérdida de peso no deseada: </a:t>
            </a:r>
            <a:r>
              <a:rPr lang="es-ES" sz="1800" dirty="0">
                <a:latin typeface="Arial" panose="020B0604020202020204" pitchFamily="34" charset="0"/>
                <a:ea typeface="Nexa Light" charset="0"/>
                <a:cs typeface="Arial" panose="020B0604020202020204" pitchFamily="34" charset="0"/>
              </a:rPr>
              <a:t>puede ocurrir en cualquier índice de masa corporal</a:t>
            </a:r>
          </a:p>
          <a:p>
            <a:pPr marL="0" indent="0">
              <a:buClr>
                <a:srgbClr val="7030A0"/>
              </a:buClr>
              <a:buSzPct val="60000"/>
              <a:buNone/>
            </a:pPr>
            <a:endParaRPr lang="es-ES" sz="1800" dirty="0">
              <a:latin typeface="Arial" panose="020B0604020202020204" pitchFamily="34" charset="0"/>
              <a:ea typeface="Nexa Light" charset="0"/>
              <a:cs typeface="Arial" panose="020B0604020202020204" pitchFamily="34" charset="0"/>
            </a:endParaRPr>
          </a:p>
          <a:p>
            <a:pPr marL="0" indent="0">
              <a:buClr>
                <a:srgbClr val="7030A0"/>
              </a:buClr>
              <a:buSzPct val="60000"/>
              <a:buNone/>
            </a:pPr>
            <a:r>
              <a:rPr lang="es-ES" sz="1800" dirty="0">
                <a:solidFill>
                  <a:srgbClr val="002060"/>
                </a:solidFill>
                <a:latin typeface="Arial" panose="020B0604020202020204" pitchFamily="34" charset="0"/>
                <a:ea typeface="Nexa Light" charset="0"/>
                <a:cs typeface="Arial" panose="020B0604020202020204" pitchFamily="34" charset="0"/>
              </a:rPr>
              <a:t>Examen físico</a:t>
            </a:r>
          </a:p>
          <a:p>
            <a:pPr>
              <a:buClr>
                <a:srgbClr val="7030A0"/>
              </a:buClr>
              <a:buSzPct val="60000"/>
              <a:buFont typeface="Wingdings" panose="05000000000000000000" pitchFamily="2" charset="2"/>
              <a:buChar char="Ø"/>
            </a:pPr>
            <a:r>
              <a:rPr lang="es-ES" sz="1800" dirty="0">
                <a:latin typeface="Arial" panose="020B0604020202020204" pitchFamily="34" charset="0"/>
                <a:ea typeface="Nexa Light" charset="0"/>
                <a:cs typeface="Arial" panose="020B0604020202020204" pitchFamily="34" charset="0"/>
              </a:rPr>
              <a:t>Pérdida de masa muscular</a:t>
            </a:r>
          </a:p>
          <a:p>
            <a:pPr>
              <a:buClr>
                <a:srgbClr val="7030A0"/>
              </a:buClr>
              <a:buSzPct val="60000"/>
              <a:buFont typeface="Wingdings" panose="05000000000000000000" pitchFamily="2" charset="2"/>
              <a:buChar char="Ø"/>
            </a:pPr>
            <a:r>
              <a:rPr lang="es-ES" sz="1800" dirty="0">
                <a:latin typeface="Arial" panose="020B0604020202020204" pitchFamily="34" charset="0"/>
                <a:ea typeface="Nexa Light" charset="0"/>
                <a:cs typeface="Arial" panose="020B0604020202020204" pitchFamily="34" charset="0"/>
              </a:rPr>
              <a:t>Pérdida de grasa subcutánea</a:t>
            </a:r>
          </a:p>
          <a:p>
            <a:pPr>
              <a:buClr>
                <a:srgbClr val="7030A0"/>
              </a:buClr>
              <a:buSzPct val="60000"/>
              <a:buFont typeface="Wingdings" panose="05000000000000000000" pitchFamily="2" charset="2"/>
              <a:buChar char="Ø"/>
            </a:pPr>
            <a:r>
              <a:rPr lang="es-ES" sz="1800" dirty="0">
                <a:latin typeface="Arial" panose="020B0604020202020204" pitchFamily="34" charset="0"/>
                <a:ea typeface="Nexa Light" charset="0"/>
                <a:cs typeface="Arial" panose="020B0604020202020204" pitchFamily="34" charset="0"/>
              </a:rPr>
              <a:t>Evidencia de acumulación de líquidos</a:t>
            </a:r>
          </a:p>
          <a:p>
            <a:pPr>
              <a:buClr>
                <a:srgbClr val="7030A0"/>
              </a:buClr>
              <a:buSzPct val="60000"/>
              <a:buFont typeface="Wingdings" panose="05000000000000000000" pitchFamily="2" charset="2"/>
              <a:buChar char="Ø"/>
            </a:pPr>
            <a:endParaRPr lang="es-ES" sz="1800" dirty="0">
              <a:latin typeface="Arial" panose="020B0604020202020204" pitchFamily="34" charset="0"/>
              <a:ea typeface="Nexa Light" charset="0"/>
              <a:cs typeface="Arial" panose="020B0604020202020204" pitchFamily="34" charset="0"/>
            </a:endParaRPr>
          </a:p>
          <a:p>
            <a:pPr marL="0" indent="0">
              <a:buClr>
                <a:srgbClr val="7030A0"/>
              </a:buClr>
              <a:buSzPct val="60000"/>
              <a:buNone/>
            </a:pPr>
            <a:r>
              <a:rPr lang="es-ES" sz="1800" dirty="0">
                <a:solidFill>
                  <a:srgbClr val="002060"/>
                </a:solidFill>
                <a:latin typeface="Arial" panose="020B0604020202020204" pitchFamily="34" charset="0"/>
                <a:ea typeface="Nexa Light" charset="0"/>
                <a:cs typeface="Arial" panose="020B0604020202020204" pitchFamily="34" charset="0"/>
              </a:rPr>
              <a:t>Función física disminuida</a:t>
            </a:r>
          </a:p>
          <a:p>
            <a:pPr>
              <a:buClr>
                <a:srgbClr val="7030A0"/>
              </a:buClr>
              <a:buSzPct val="60000"/>
              <a:buFont typeface="Wingdings" panose="05000000000000000000" pitchFamily="2" charset="2"/>
              <a:buChar char="Ø"/>
            </a:pPr>
            <a:r>
              <a:rPr lang="es-ES" sz="1800" dirty="0">
                <a:latin typeface="Arial" panose="020B0604020202020204" pitchFamily="34" charset="0"/>
                <a:ea typeface="Nexa Light" charset="0"/>
                <a:cs typeface="Arial" panose="020B0604020202020204" pitchFamily="34" charset="0"/>
              </a:rPr>
              <a:t>Fuerza de agarre de la mano</a:t>
            </a:r>
          </a:p>
          <a:p>
            <a:pPr>
              <a:buClr>
                <a:srgbClr val="7030A0"/>
              </a:buClr>
              <a:buSzPct val="60000"/>
              <a:buFont typeface="Wingdings" panose="05000000000000000000" pitchFamily="2" charset="2"/>
              <a:buChar char="Ø"/>
            </a:pPr>
            <a:r>
              <a:rPr lang="es-ES" sz="1800" dirty="0">
                <a:latin typeface="Arial" panose="020B0604020202020204" pitchFamily="34" charset="0"/>
                <a:ea typeface="Nexa Light" charset="0"/>
                <a:cs typeface="Arial" panose="020B0604020202020204" pitchFamily="34" charset="0"/>
              </a:rPr>
              <a:t>SPPB (Batería de rendimiento físico corto) para pacientes de edad avanzada</a:t>
            </a:r>
          </a:p>
          <a:p>
            <a:pPr>
              <a:buClr>
                <a:srgbClr val="7030A0"/>
              </a:buClr>
              <a:buSzPct val="60000"/>
              <a:buFont typeface="Wingdings" panose="05000000000000000000" pitchFamily="2" charset="2"/>
              <a:buChar char="Ø"/>
            </a:pPr>
            <a:r>
              <a:rPr lang="es-ES" sz="1800" dirty="0">
                <a:latin typeface="Arial" panose="020B0604020202020204" pitchFamily="34" charset="0"/>
                <a:ea typeface="Nexa Light" charset="0"/>
                <a:cs typeface="Arial" panose="020B0604020202020204" pitchFamily="34" charset="0"/>
              </a:rPr>
              <a:t>Otro</a:t>
            </a:r>
          </a:p>
        </p:txBody>
      </p:sp>
      <p:sp>
        <p:nvSpPr>
          <p:cNvPr id="6" name="Rectángulo 5">
            <a:extLst>
              <a:ext uri="{FF2B5EF4-FFF2-40B4-BE49-F238E27FC236}">
                <a16:creationId xmlns:a16="http://schemas.microsoft.com/office/drawing/2014/main" id="{44D7AEA4-CA44-344A-BF25-9B0A6753E16D}"/>
              </a:ext>
            </a:extLst>
          </p:cNvPr>
          <p:cNvSpPr/>
          <p:nvPr/>
        </p:nvSpPr>
        <p:spPr>
          <a:xfrm>
            <a:off x="211566" y="5832786"/>
            <a:ext cx="11196213" cy="400110"/>
          </a:xfrm>
          <a:prstGeom prst="rect">
            <a:avLst/>
          </a:prstGeom>
          <a:solidFill>
            <a:schemeClr val="bg1"/>
          </a:solidFill>
        </p:spPr>
        <p:txBody>
          <a:bodyPr wrap="square">
            <a:spAutoFit/>
          </a:bodyPr>
          <a:lstStyle/>
          <a:p>
            <a:pPr defTabSz="457189"/>
            <a:r>
              <a:rPr lang="es-ES" sz="1000" dirty="0">
                <a:latin typeface="Arial" panose="020B0604020202020204" pitchFamily="34" charset="0"/>
                <a:ea typeface="Nexa Light" charset="0"/>
                <a:cs typeface="Arial" panose="020B0604020202020204" pitchFamily="34" charset="0"/>
              </a:rPr>
              <a:t>White JV, </a:t>
            </a:r>
            <a:r>
              <a:rPr lang="es-ES" sz="1000" dirty="0" err="1">
                <a:latin typeface="Arial" panose="020B0604020202020204" pitchFamily="34" charset="0"/>
                <a:ea typeface="Nexa Light" charset="0"/>
                <a:cs typeface="Arial" panose="020B0604020202020204" pitchFamily="34" charset="0"/>
              </a:rPr>
              <a:t>Guenter</a:t>
            </a:r>
            <a:r>
              <a:rPr lang="es-ES" sz="1000" dirty="0">
                <a:latin typeface="Arial" panose="020B0604020202020204" pitchFamily="34" charset="0"/>
                <a:ea typeface="Nexa Light" charset="0"/>
                <a:cs typeface="Arial" panose="020B0604020202020204" pitchFamily="34" charset="0"/>
              </a:rPr>
              <a:t> P, Jensen G, Malone A, </a:t>
            </a:r>
            <a:r>
              <a:rPr lang="es-ES" sz="1000" dirty="0" err="1">
                <a:latin typeface="Arial" panose="020B0604020202020204" pitchFamily="34" charset="0"/>
                <a:ea typeface="Nexa Light" charset="0"/>
                <a:cs typeface="Arial" panose="020B0604020202020204" pitchFamily="34" charset="0"/>
              </a:rPr>
              <a:t>Schofield</a:t>
            </a:r>
            <a:r>
              <a:rPr lang="es-ES" sz="1000" dirty="0">
                <a:latin typeface="Arial" panose="020B0604020202020204" pitchFamily="34" charset="0"/>
                <a:ea typeface="Nexa Light" charset="0"/>
                <a:cs typeface="Arial" panose="020B0604020202020204" pitchFamily="34" charset="0"/>
              </a:rPr>
              <a:t> M. </a:t>
            </a:r>
            <a:r>
              <a:rPr lang="es-ES" sz="1000" dirty="0" err="1">
                <a:latin typeface="Arial" panose="020B0604020202020204" pitchFamily="34" charset="0"/>
                <a:ea typeface="Nexa Light" charset="0"/>
                <a:cs typeface="Arial" panose="020B0604020202020204" pitchFamily="34" charset="0"/>
              </a:rPr>
              <a:t>Consensus</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statement</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Academy</a:t>
            </a:r>
            <a:r>
              <a:rPr lang="es-ES" sz="1000" dirty="0">
                <a:latin typeface="Arial" panose="020B0604020202020204" pitchFamily="34" charset="0"/>
                <a:ea typeface="Nexa Light" charset="0"/>
                <a:cs typeface="Arial" panose="020B0604020202020204" pitchFamily="34" charset="0"/>
              </a:rPr>
              <a:t> of </a:t>
            </a:r>
            <a:r>
              <a:rPr lang="es-ES" sz="1000" dirty="0" err="1">
                <a:latin typeface="Arial" panose="020B0604020202020204" pitchFamily="34" charset="0"/>
                <a:ea typeface="Nexa Light" charset="0"/>
                <a:cs typeface="Arial" panose="020B0604020202020204" pitchFamily="34" charset="0"/>
              </a:rPr>
              <a:t>Nutrition</a:t>
            </a:r>
            <a:r>
              <a:rPr lang="es-ES" sz="1000" dirty="0">
                <a:latin typeface="Arial" panose="020B0604020202020204" pitchFamily="34" charset="0"/>
                <a:ea typeface="Nexa Light" charset="0"/>
                <a:cs typeface="Arial" panose="020B0604020202020204" pitchFamily="34" charset="0"/>
              </a:rPr>
              <a:t> and </a:t>
            </a:r>
            <a:r>
              <a:rPr lang="es-ES" sz="1000" dirty="0" err="1">
                <a:latin typeface="Arial" panose="020B0604020202020204" pitchFamily="34" charset="0"/>
                <a:ea typeface="Nexa Light" charset="0"/>
                <a:cs typeface="Arial" panose="020B0604020202020204" pitchFamily="34" charset="0"/>
              </a:rPr>
              <a:t>Dietetics</a:t>
            </a:r>
            <a:r>
              <a:rPr lang="es-ES" sz="1000" dirty="0">
                <a:latin typeface="Arial" panose="020B0604020202020204" pitchFamily="34" charset="0"/>
                <a:ea typeface="Nexa Light" charset="0"/>
                <a:cs typeface="Arial" panose="020B0604020202020204" pitchFamily="34" charset="0"/>
              </a:rPr>
              <a:t> and American </a:t>
            </a:r>
            <a:r>
              <a:rPr lang="es-ES" sz="1000" dirty="0" err="1">
                <a:latin typeface="Arial" panose="020B0604020202020204" pitchFamily="34" charset="0"/>
                <a:ea typeface="Nexa Light" charset="0"/>
                <a:cs typeface="Arial" panose="020B0604020202020204" pitchFamily="34" charset="0"/>
              </a:rPr>
              <a:t>Society</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for</a:t>
            </a:r>
            <a:r>
              <a:rPr lang="es-ES" sz="1000" dirty="0">
                <a:latin typeface="Arial" panose="020B0604020202020204" pitchFamily="34" charset="0"/>
                <a:ea typeface="Nexa Light" charset="0"/>
                <a:cs typeface="Arial" panose="020B0604020202020204" pitchFamily="34" charset="0"/>
              </a:rPr>
              <a:t> Parenteral and Enteral </a:t>
            </a:r>
            <a:r>
              <a:rPr lang="es-ES" sz="1000" dirty="0" err="1">
                <a:latin typeface="Arial" panose="020B0604020202020204" pitchFamily="34" charset="0"/>
                <a:ea typeface="Nexa Light" charset="0"/>
                <a:cs typeface="Arial" panose="020B0604020202020204" pitchFamily="34" charset="0"/>
              </a:rPr>
              <a:t>Nutrition</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characteristics</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recommended</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for</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the</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identification</a:t>
            </a:r>
            <a:r>
              <a:rPr lang="es-ES" sz="1000" dirty="0">
                <a:latin typeface="Arial" panose="020B0604020202020204" pitchFamily="34" charset="0"/>
                <a:ea typeface="Nexa Light" charset="0"/>
                <a:cs typeface="Arial" panose="020B0604020202020204" pitchFamily="34" charset="0"/>
              </a:rPr>
              <a:t> and </a:t>
            </a:r>
            <a:r>
              <a:rPr lang="es-ES" sz="1000" dirty="0" err="1">
                <a:latin typeface="Arial" panose="020B0604020202020204" pitchFamily="34" charset="0"/>
                <a:ea typeface="Nexa Light" charset="0"/>
                <a:cs typeface="Arial" panose="020B0604020202020204" pitchFamily="34" charset="0"/>
              </a:rPr>
              <a:t>documentation</a:t>
            </a:r>
            <a:r>
              <a:rPr lang="es-ES" sz="1000" dirty="0">
                <a:latin typeface="Arial" panose="020B0604020202020204" pitchFamily="34" charset="0"/>
                <a:ea typeface="Nexa Light" charset="0"/>
                <a:cs typeface="Arial" panose="020B0604020202020204" pitchFamily="34" charset="0"/>
              </a:rPr>
              <a:t> of </a:t>
            </a:r>
            <a:r>
              <a:rPr lang="es-ES" sz="1000" dirty="0" err="1">
                <a:latin typeface="Arial" panose="020B0604020202020204" pitchFamily="34" charset="0"/>
                <a:ea typeface="Nexa Light" charset="0"/>
                <a:cs typeface="Arial" panose="020B0604020202020204" pitchFamily="34" charset="0"/>
              </a:rPr>
              <a:t>adult</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malnutrition</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undernutrition</a:t>
            </a:r>
            <a:r>
              <a:rPr lang="es-ES" sz="1000" dirty="0">
                <a:latin typeface="Arial" panose="020B0604020202020204" pitchFamily="34" charset="0"/>
                <a:ea typeface="Nexa Light" charset="0"/>
                <a:cs typeface="Arial" panose="020B0604020202020204" pitchFamily="34" charset="0"/>
              </a:rPr>
              <a:t>). JPEN J </a:t>
            </a:r>
            <a:r>
              <a:rPr lang="es-ES" sz="1000" dirty="0" err="1">
                <a:latin typeface="Arial" panose="020B0604020202020204" pitchFamily="34" charset="0"/>
                <a:ea typeface="Nexa Light" charset="0"/>
                <a:cs typeface="Arial" panose="020B0604020202020204" pitchFamily="34" charset="0"/>
              </a:rPr>
              <a:t>Parenter</a:t>
            </a:r>
            <a:r>
              <a:rPr lang="es-ES" sz="1000" dirty="0">
                <a:latin typeface="Arial" panose="020B0604020202020204" pitchFamily="34" charset="0"/>
                <a:ea typeface="Nexa Light" charset="0"/>
                <a:cs typeface="Arial" panose="020B0604020202020204" pitchFamily="34" charset="0"/>
              </a:rPr>
              <a:t> Enteral </a:t>
            </a:r>
            <a:r>
              <a:rPr lang="es-ES" sz="1000" dirty="0" err="1">
                <a:latin typeface="Arial" panose="020B0604020202020204" pitchFamily="34" charset="0"/>
                <a:ea typeface="Nexa Light" charset="0"/>
                <a:cs typeface="Arial" panose="020B0604020202020204" pitchFamily="34" charset="0"/>
              </a:rPr>
              <a:t>Nutr</a:t>
            </a:r>
            <a:r>
              <a:rPr lang="es-ES" sz="1000" dirty="0">
                <a:latin typeface="Arial" panose="020B0604020202020204" pitchFamily="34" charset="0"/>
                <a:ea typeface="Nexa Light" charset="0"/>
                <a:cs typeface="Arial" panose="020B0604020202020204" pitchFamily="34" charset="0"/>
              </a:rPr>
              <a:t>. 2012</a:t>
            </a:r>
          </a:p>
        </p:txBody>
      </p:sp>
      <p:sp>
        <p:nvSpPr>
          <p:cNvPr id="7" name="Rectángulo 6">
            <a:extLst>
              <a:ext uri="{FF2B5EF4-FFF2-40B4-BE49-F238E27FC236}">
                <a16:creationId xmlns:a16="http://schemas.microsoft.com/office/drawing/2014/main" id="{8ABC3474-A0AB-8C43-AC2A-A4C61EE1AC7A}"/>
              </a:ext>
            </a:extLst>
          </p:cNvPr>
          <p:cNvSpPr/>
          <p:nvPr/>
        </p:nvSpPr>
        <p:spPr>
          <a:xfrm>
            <a:off x="6923229" y="2990392"/>
            <a:ext cx="4382950" cy="646331"/>
          </a:xfrm>
          <a:prstGeom prst="rect">
            <a:avLst/>
          </a:prstGeom>
          <a:solidFill>
            <a:schemeClr val="accent1">
              <a:lumMod val="20000"/>
              <a:lumOff val="80000"/>
            </a:schemeClr>
          </a:solidFill>
          <a:ln>
            <a:noFill/>
          </a:ln>
          <a:scene3d>
            <a:camera prst="orthographicFron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wrap="square">
            <a:spAutoFit/>
          </a:bodyPr>
          <a:lstStyle/>
          <a:p>
            <a:pPr algn="just" defTabSz="457189"/>
            <a:r>
              <a:rPr lang="es-ES" b="1" dirty="0">
                <a:solidFill>
                  <a:schemeClr val="tx1"/>
                </a:solidFill>
                <a:latin typeface="Arial" panose="020B0604020202020204" pitchFamily="34" charset="0"/>
                <a:ea typeface="Nexa Light" charset="0"/>
                <a:cs typeface="Arial" panose="020B0604020202020204" pitchFamily="34" charset="0"/>
              </a:rPr>
              <a:t>El hallazgo positivo en cualquiera de 2 características indica desnutrición. </a:t>
            </a:r>
          </a:p>
        </p:txBody>
      </p:sp>
    </p:spTree>
    <p:extLst>
      <p:ext uri="{BB962C8B-B14F-4D97-AF65-F5344CB8AC3E}">
        <p14:creationId xmlns:p14="http://schemas.microsoft.com/office/powerpoint/2010/main" val="290776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4DC2B-CFD5-154A-9C6D-C1A15467FC73}"/>
              </a:ext>
            </a:extLst>
          </p:cNvPr>
          <p:cNvSpPr>
            <a:spLocks noGrp="1"/>
          </p:cNvSpPr>
          <p:nvPr>
            <p:ph type="title"/>
          </p:nvPr>
        </p:nvSpPr>
        <p:spPr>
          <a:xfrm>
            <a:off x="0" y="2054"/>
            <a:ext cx="12192000" cy="832619"/>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Cuestionarios diagnósticos - GLIM</a:t>
            </a:r>
            <a:endParaRPr lang="es-CO" sz="3200" dirty="0">
              <a:solidFill>
                <a:srgbClr val="7030A0"/>
              </a:solidFill>
            </a:endParaRPr>
          </a:p>
        </p:txBody>
      </p:sp>
      <p:sp>
        <p:nvSpPr>
          <p:cNvPr id="3" name="Marcador de contenido 2"/>
          <p:cNvSpPr>
            <a:spLocks noGrp="1"/>
          </p:cNvSpPr>
          <p:nvPr>
            <p:ph idx="4294967295"/>
          </p:nvPr>
        </p:nvSpPr>
        <p:spPr>
          <a:xfrm>
            <a:off x="10224655" y="6077120"/>
            <a:ext cx="1967345" cy="217030"/>
          </a:xfrm>
          <a:solidFill>
            <a:schemeClr val="bg1"/>
          </a:solidFill>
          <a:ln>
            <a:noFill/>
          </a:ln>
        </p:spPr>
        <p:txBody>
          <a:bodyPr>
            <a:noAutofit/>
          </a:bodyPr>
          <a:lstStyle/>
          <a:p>
            <a:pPr marL="0" indent="0">
              <a:lnSpc>
                <a:spcPct val="100000"/>
              </a:lnSpc>
              <a:buNone/>
            </a:pPr>
            <a:r>
              <a:rPr lang="es-CO" sz="1000" dirty="0">
                <a:latin typeface="Arial" panose="020B0604020202020204" pitchFamily="34" charset="0"/>
                <a:cs typeface="Arial" pitchFamily="34" charset="0"/>
              </a:rPr>
              <a:t>Clinical Nutrition 38 (2019) 1-9</a:t>
            </a:r>
          </a:p>
        </p:txBody>
      </p:sp>
      <p:grpSp>
        <p:nvGrpSpPr>
          <p:cNvPr id="23" name="Grupo 22">
            <a:extLst>
              <a:ext uri="{FF2B5EF4-FFF2-40B4-BE49-F238E27FC236}">
                <a16:creationId xmlns:a16="http://schemas.microsoft.com/office/drawing/2014/main" id="{0E0F8091-6DA2-B94B-8501-750F76883CDA}"/>
              </a:ext>
            </a:extLst>
          </p:cNvPr>
          <p:cNvGrpSpPr/>
          <p:nvPr/>
        </p:nvGrpSpPr>
        <p:grpSpPr>
          <a:xfrm>
            <a:off x="3925309" y="962949"/>
            <a:ext cx="5933438" cy="5401229"/>
            <a:chOff x="4567510" y="457950"/>
            <a:chExt cx="5623049" cy="5584470"/>
          </a:xfrm>
        </p:grpSpPr>
        <p:sp>
          <p:nvSpPr>
            <p:cNvPr id="13" name="Título 1">
              <a:extLst>
                <a:ext uri="{FF2B5EF4-FFF2-40B4-BE49-F238E27FC236}">
                  <a16:creationId xmlns:a16="http://schemas.microsoft.com/office/drawing/2014/main" id="{83A987DB-F3E8-F546-882C-533D18E2106E}"/>
                </a:ext>
              </a:extLst>
            </p:cNvPr>
            <p:cNvSpPr txBox="1">
              <a:spLocks/>
            </p:cNvSpPr>
            <p:nvPr/>
          </p:nvSpPr>
          <p:spPr>
            <a:xfrm>
              <a:off x="4567515" y="457950"/>
              <a:ext cx="5623044" cy="764639"/>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1500" b="1" dirty="0">
                  <a:solidFill>
                    <a:srgbClr val="0070C0"/>
                  </a:solidFill>
                  <a:latin typeface="Arial" pitchFamily="34" charset="0"/>
                  <a:cs typeface="Arial" pitchFamily="34" charset="0"/>
                </a:rPr>
                <a:t>Riesgo de Malnutrición</a:t>
              </a:r>
            </a:p>
            <a:p>
              <a:pPr marL="171450" indent="-171450">
                <a:buFont typeface="Arial" panose="020B0604020202020204" pitchFamily="34" charset="0"/>
                <a:buChar char="•"/>
              </a:pPr>
              <a:r>
                <a:rPr lang="es-CO" sz="1500" dirty="0">
                  <a:latin typeface="Arial" pitchFamily="34" charset="0"/>
                  <a:cs typeface="Arial" pitchFamily="34" charset="0"/>
                </a:rPr>
                <a:t>Utilizar herramientas validadas de tamizaje</a:t>
              </a:r>
            </a:p>
          </p:txBody>
        </p:sp>
        <p:sp>
          <p:nvSpPr>
            <p:cNvPr id="15" name="Título 1">
              <a:extLst>
                <a:ext uri="{FF2B5EF4-FFF2-40B4-BE49-F238E27FC236}">
                  <a16:creationId xmlns:a16="http://schemas.microsoft.com/office/drawing/2014/main" id="{11905396-B576-574E-8D50-D76520C0DC31}"/>
                </a:ext>
              </a:extLst>
            </p:cNvPr>
            <p:cNvSpPr txBox="1">
              <a:spLocks/>
            </p:cNvSpPr>
            <p:nvPr/>
          </p:nvSpPr>
          <p:spPr>
            <a:xfrm>
              <a:off x="4567516" y="1707776"/>
              <a:ext cx="5623039" cy="2014539"/>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1500" b="1" dirty="0">
                  <a:solidFill>
                    <a:srgbClr val="0070C0"/>
                  </a:solidFill>
                  <a:latin typeface="Arial" pitchFamily="34" charset="0"/>
                  <a:cs typeface="Arial" pitchFamily="34" charset="0"/>
                </a:rPr>
                <a:t>Criterios de Valoración</a:t>
              </a:r>
            </a:p>
            <a:p>
              <a:pPr marL="171450" indent="-171450">
                <a:buFont typeface="Arial" panose="020B0604020202020204" pitchFamily="34" charset="0"/>
                <a:buChar char="•"/>
              </a:pPr>
              <a:r>
                <a:rPr lang="es-CO" sz="1500" b="1" dirty="0">
                  <a:latin typeface="Arial" pitchFamily="34" charset="0"/>
                  <a:cs typeface="Arial" pitchFamily="34" charset="0"/>
                </a:rPr>
                <a:t>Fenotípicos</a:t>
              </a:r>
            </a:p>
            <a:p>
              <a:pPr marL="171450" indent="-171450">
                <a:buFont typeface="Courier New" panose="02070309020205020404" pitchFamily="49" charset="0"/>
                <a:buChar char="o"/>
              </a:pPr>
              <a:r>
                <a:rPr lang="es-CO" sz="1500" dirty="0">
                  <a:latin typeface="Arial" pitchFamily="34" charset="0"/>
                  <a:cs typeface="Arial" pitchFamily="34" charset="0"/>
                </a:rPr>
                <a:t>Pérdida de peso involuntaria</a:t>
              </a:r>
            </a:p>
            <a:p>
              <a:pPr marL="171450" indent="-171450">
                <a:buFont typeface="Courier New" panose="02070309020205020404" pitchFamily="49" charset="0"/>
                <a:buChar char="o"/>
              </a:pPr>
              <a:r>
                <a:rPr lang="es-CO" sz="1500" dirty="0">
                  <a:latin typeface="Arial" pitchFamily="34" charset="0"/>
                  <a:cs typeface="Arial" pitchFamily="34" charset="0"/>
                </a:rPr>
                <a:t>Bajo indice de masa corporal</a:t>
              </a:r>
            </a:p>
            <a:p>
              <a:pPr marL="171450" indent="-171450">
                <a:buFont typeface="Courier New" panose="02070309020205020404" pitchFamily="49" charset="0"/>
                <a:buChar char="o"/>
              </a:pPr>
              <a:r>
                <a:rPr lang="es-CO" sz="1500" dirty="0">
                  <a:latin typeface="Arial" pitchFamily="34" charset="0"/>
                  <a:cs typeface="Arial" pitchFamily="34" charset="0"/>
                </a:rPr>
                <a:t>Masa muscular disminuida</a:t>
              </a:r>
            </a:p>
            <a:p>
              <a:pPr marL="171450" indent="-171450">
                <a:buFont typeface="Courier New" panose="02070309020205020404" pitchFamily="49" charset="0"/>
                <a:buChar char="o"/>
              </a:pPr>
              <a:endParaRPr lang="es-CO" sz="1500" dirty="0">
                <a:latin typeface="Arial" pitchFamily="34" charset="0"/>
                <a:cs typeface="Arial" pitchFamily="34" charset="0"/>
              </a:endParaRPr>
            </a:p>
            <a:p>
              <a:pPr marL="171450" indent="-171450">
                <a:buFont typeface="Arial" panose="020B0604020202020204" pitchFamily="34" charset="0"/>
                <a:buChar char="•"/>
              </a:pPr>
              <a:r>
                <a:rPr lang="es-CO" sz="1500" b="1" dirty="0">
                  <a:latin typeface="Arial" pitchFamily="34" charset="0"/>
                  <a:cs typeface="Arial" pitchFamily="34" charset="0"/>
                </a:rPr>
                <a:t>Etiológicos</a:t>
              </a:r>
            </a:p>
            <a:p>
              <a:pPr marL="171450" indent="-171450">
                <a:buFont typeface="Courier New" panose="02070309020205020404" pitchFamily="49" charset="0"/>
                <a:buChar char="o"/>
              </a:pPr>
              <a:r>
                <a:rPr lang="es-CO" sz="1500" dirty="0">
                  <a:latin typeface="Arial" pitchFamily="34" charset="0"/>
                  <a:cs typeface="Arial" pitchFamily="34" charset="0"/>
                </a:rPr>
                <a:t>Reducción en el consumo de alimentos o absorción</a:t>
              </a:r>
            </a:p>
            <a:p>
              <a:pPr marL="171450" indent="-171450">
                <a:buFont typeface="Courier New" panose="02070309020205020404" pitchFamily="49" charset="0"/>
                <a:buChar char="o"/>
              </a:pPr>
              <a:r>
                <a:rPr lang="es-CO" sz="1500" dirty="0">
                  <a:latin typeface="Arial" pitchFamily="34" charset="0"/>
                  <a:cs typeface="Arial" pitchFamily="34" charset="0"/>
                </a:rPr>
                <a:t>Carga de la enfermedad/Condición inflamatoria</a:t>
              </a:r>
            </a:p>
          </p:txBody>
        </p:sp>
        <p:sp>
          <p:nvSpPr>
            <p:cNvPr id="16" name="Título 1">
              <a:extLst>
                <a:ext uri="{FF2B5EF4-FFF2-40B4-BE49-F238E27FC236}">
                  <a16:creationId xmlns:a16="http://schemas.microsoft.com/office/drawing/2014/main" id="{936A1524-30B5-5C45-97BC-647BDDE2223D}"/>
                </a:ext>
              </a:extLst>
            </p:cNvPr>
            <p:cNvSpPr txBox="1">
              <a:spLocks/>
            </p:cNvSpPr>
            <p:nvPr/>
          </p:nvSpPr>
          <p:spPr>
            <a:xfrm>
              <a:off x="4567513" y="4046404"/>
              <a:ext cx="5623039" cy="63676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1500" b="1" dirty="0">
                  <a:solidFill>
                    <a:srgbClr val="0070C0"/>
                  </a:solidFill>
                  <a:latin typeface="Arial" pitchFamily="34" charset="0"/>
                  <a:cs typeface="Arial" pitchFamily="34" charset="0"/>
                </a:rPr>
                <a:t>Cumple criterios de diagnóstico de malnutrición</a:t>
              </a:r>
            </a:p>
            <a:p>
              <a:pPr marL="171450" indent="-171450">
                <a:buFont typeface="Arial" panose="020B0604020202020204" pitchFamily="34" charset="0"/>
                <a:buChar char="•"/>
              </a:pPr>
              <a:r>
                <a:rPr lang="es-CO" sz="1500" dirty="0">
                  <a:latin typeface="Arial" pitchFamily="34" charset="0"/>
                  <a:cs typeface="Arial" pitchFamily="34" charset="0"/>
                </a:rPr>
                <a:t>Se requiere mínimo 1 criterio Fenotípico y 1 Etiológico </a:t>
              </a:r>
            </a:p>
          </p:txBody>
        </p:sp>
        <p:sp>
          <p:nvSpPr>
            <p:cNvPr id="17" name="Título 1">
              <a:extLst>
                <a:ext uri="{FF2B5EF4-FFF2-40B4-BE49-F238E27FC236}">
                  <a16:creationId xmlns:a16="http://schemas.microsoft.com/office/drawing/2014/main" id="{0F28BA70-033B-4645-BC82-F7AA5BE2773B}"/>
                </a:ext>
              </a:extLst>
            </p:cNvPr>
            <p:cNvSpPr txBox="1">
              <a:spLocks/>
            </p:cNvSpPr>
            <p:nvPr/>
          </p:nvSpPr>
          <p:spPr>
            <a:xfrm>
              <a:off x="4567510" y="5333082"/>
              <a:ext cx="5623042" cy="709338"/>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1500" b="1" dirty="0">
                  <a:solidFill>
                    <a:srgbClr val="0070C0"/>
                  </a:solidFill>
                  <a:latin typeface="Arial" pitchFamily="34" charset="0"/>
                  <a:cs typeface="Arial" pitchFamily="34" charset="0"/>
                </a:rPr>
                <a:t>Determinar la severidad de la malnutrición</a:t>
              </a:r>
            </a:p>
            <a:p>
              <a:pPr marL="171450" indent="-171450">
                <a:buFont typeface="Arial" panose="020B0604020202020204" pitchFamily="34" charset="0"/>
                <a:buChar char="•"/>
              </a:pPr>
              <a:r>
                <a:rPr lang="es-CO" sz="1500" dirty="0">
                  <a:latin typeface="Arial" pitchFamily="34" charset="0"/>
                  <a:cs typeface="Arial" pitchFamily="34" charset="0"/>
                </a:rPr>
                <a:t>La severidad se determina según </a:t>
              </a:r>
              <a:r>
                <a:rPr lang="es-CO" sz="1500" b="1" i="1" dirty="0">
                  <a:latin typeface="Arial" pitchFamily="34" charset="0"/>
                  <a:cs typeface="Arial" pitchFamily="34" charset="0"/>
                </a:rPr>
                <a:t>criterios Fenotípicos</a:t>
              </a:r>
            </a:p>
          </p:txBody>
        </p:sp>
        <p:sp>
          <p:nvSpPr>
            <p:cNvPr id="20" name="Flecha abajo 19">
              <a:extLst>
                <a:ext uri="{FF2B5EF4-FFF2-40B4-BE49-F238E27FC236}">
                  <a16:creationId xmlns:a16="http://schemas.microsoft.com/office/drawing/2014/main" id="{4535B1A5-EA5B-C247-B67C-0CDCEFFA263A}"/>
                </a:ext>
              </a:extLst>
            </p:cNvPr>
            <p:cNvSpPr/>
            <p:nvPr/>
          </p:nvSpPr>
          <p:spPr>
            <a:xfrm>
              <a:off x="5477039" y="1341496"/>
              <a:ext cx="268059" cy="20526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Flecha abajo 20">
              <a:extLst>
                <a:ext uri="{FF2B5EF4-FFF2-40B4-BE49-F238E27FC236}">
                  <a16:creationId xmlns:a16="http://schemas.microsoft.com/office/drawing/2014/main" id="{B5660536-52CD-A44F-AF2F-BE1B9239B1A3}"/>
                </a:ext>
              </a:extLst>
            </p:cNvPr>
            <p:cNvSpPr/>
            <p:nvPr/>
          </p:nvSpPr>
          <p:spPr>
            <a:xfrm>
              <a:off x="5477039" y="3858694"/>
              <a:ext cx="268059" cy="20526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lecha abajo 21">
              <a:extLst>
                <a:ext uri="{FF2B5EF4-FFF2-40B4-BE49-F238E27FC236}">
                  <a16:creationId xmlns:a16="http://schemas.microsoft.com/office/drawing/2014/main" id="{5263FFFF-0B17-2C47-AFE1-D01013D381F4}"/>
                </a:ext>
              </a:extLst>
            </p:cNvPr>
            <p:cNvSpPr/>
            <p:nvPr/>
          </p:nvSpPr>
          <p:spPr>
            <a:xfrm>
              <a:off x="5477039" y="4945235"/>
              <a:ext cx="268059" cy="20526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 name="Título 1">
            <a:extLst>
              <a:ext uri="{FF2B5EF4-FFF2-40B4-BE49-F238E27FC236}">
                <a16:creationId xmlns:a16="http://schemas.microsoft.com/office/drawing/2014/main" id="{2D2EC549-0FA3-A245-A089-7D2FD245274E}"/>
              </a:ext>
            </a:extLst>
          </p:cNvPr>
          <p:cNvSpPr txBox="1">
            <a:spLocks/>
          </p:cNvSpPr>
          <p:nvPr/>
        </p:nvSpPr>
        <p:spPr>
          <a:xfrm>
            <a:off x="1304830" y="2484725"/>
            <a:ext cx="2139694" cy="6334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000" b="1" dirty="0">
                <a:solidFill>
                  <a:srgbClr val="7030A0"/>
                </a:solidFill>
                <a:latin typeface="Arial" pitchFamily="34" charset="0"/>
                <a:cs typeface="Arial" pitchFamily="34" charset="0"/>
              </a:rPr>
              <a:t>2. Valoración Diagnóstica</a:t>
            </a:r>
          </a:p>
        </p:txBody>
      </p:sp>
      <p:sp>
        <p:nvSpPr>
          <p:cNvPr id="10" name="Título 1">
            <a:extLst>
              <a:ext uri="{FF2B5EF4-FFF2-40B4-BE49-F238E27FC236}">
                <a16:creationId xmlns:a16="http://schemas.microsoft.com/office/drawing/2014/main" id="{715D7162-9EA6-524F-94AF-BE13FDC5BFCC}"/>
              </a:ext>
            </a:extLst>
          </p:cNvPr>
          <p:cNvSpPr txBox="1">
            <a:spLocks/>
          </p:cNvSpPr>
          <p:nvPr/>
        </p:nvSpPr>
        <p:spPr>
          <a:xfrm>
            <a:off x="1347449" y="4455242"/>
            <a:ext cx="2139694" cy="3804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000" b="1" dirty="0">
                <a:solidFill>
                  <a:srgbClr val="7030A0"/>
                </a:solidFill>
                <a:latin typeface="Arial" pitchFamily="34" charset="0"/>
                <a:cs typeface="Arial" pitchFamily="34" charset="0"/>
              </a:rPr>
              <a:t>3. Diagnóstico</a:t>
            </a:r>
          </a:p>
        </p:txBody>
      </p:sp>
      <p:sp>
        <p:nvSpPr>
          <p:cNvPr id="12" name="Título 1">
            <a:extLst>
              <a:ext uri="{FF2B5EF4-FFF2-40B4-BE49-F238E27FC236}">
                <a16:creationId xmlns:a16="http://schemas.microsoft.com/office/drawing/2014/main" id="{8755CAB5-6E52-F846-9AD3-DFB43AA673E9}"/>
              </a:ext>
            </a:extLst>
          </p:cNvPr>
          <p:cNvSpPr txBox="1">
            <a:spLocks/>
          </p:cNvSpPr>
          <p:nvPr/>
        </p:nvSpPr>
        <p:spPr>
          <a:xfrm>
            <a:off x="1347449" y="5766470"/>
            <a:ext cx="1814677" cy="5276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000" b="1" dirty="0">
                <a:solidFill>
                  <a:srgbClr val="7030A0"/>
                </a:solidFill>
                <a:latin typeface="Arial" pitchFamily="34" charset="0"/>
                <a:cs typeface="Arial" pitchFamily="34" charset="0"/>
              </a:rPr>
              <a:t>4. Grado de Severidad</a:t>
            </a:r>
          </a:p>
        </p:txBody>
      </p:sp>
      <p:sp>
        <p:nvSpPr>
          <p:cNvPr id="9" name="Flecha abajo 8">
            <a:extLst>
              <a:ext uri="{FF2B5EF4-FFF2-40B4-BE49-F238E27FC236}">
                <a16:creationId xmlns:a16="http://schemas.microsoft.com/office/drawing/2014/main" id="{8AC811FA-4C94-8443-AFCF-F4AD8B688B5E}"/>
              </a:ext>
            </a:extLst>
          </p:cNvPr>
          <p:cNvSpPr/>
          <p:nvPr/>
        </p:nvSpPr>
        <p:spPr>
          <a:xfrm>
            <a:off x="1616669" y="1670514"/>
            <a:ext cx="513893" cy="417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lecha abajo 17">
            <a:extLst>
              <a:ext uri="{FF2B5EF4-FFF2-40B4-BE49-F238E27FC236}">
                <a16:creationId xmlns:a16="http://schemas.microsoft.com/office/drawing/2014/main" id="{A903BE91-7502-134A-AB06-EBC7E5960727}"/>
              </a:ext>
            </a:extLst>
          </p:cNvPr>
          <p:cNvSpPr/>
          <p:nvPr/>
        </p:nvSpPr>
        <p:spPr>
          <a:xfrm>
            <a:off x="1617601" y="3556801"/>
            <a:ext cx="513893" cy="417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Flecha abajo 18">
            <a:extLst>
              <a:ext uri="{FF2B5EF4-FFF2-40B4-BE49-F238E27FC236}">
                <a16:creationId xmlns:a16="http://schemas.microsoft.com/office/drawing/2014/main" id="{5043BD1F-A738-B948-91AE-FF0F03C64697}"/>
              </a:ext>
            </a:extLst>
          </p:cNvPr>
          <p:cNvSpPr/>
          <p:nvPr/>
        </p:nvSpPr>
        <p:spPr>
          <a:xfrm>
            <a:off x="1617601" y="5136107"/>
            <a:ext cx="513893" cy="417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CuadroTexto 28">
            <a:extLst>
              <a:ext uri="{FF2B5EF4-FFF2-40B4-BE49-F238E27FC236}">
                <a16:creationId xmlns:a16="http://schemas.microsoft.com/office/drawing/2014/main" id="{0A68F18C-A71A-0546-BE5B-5E829C6EBC18}"/>
              </a:ext>
            </a:extLst>
          </p:cNvPr>
          <p:cNvSpPr txBox="1"/>
          <p:nvPr/>
        </p:nvSpPr>
        <p:spPr>
          <a:xfrm>
            <a:off x="1314128" y="1031216"/>
            <a:ext cx="1504130" cy="400110"/>
          </a:xfrm>
          <a:prstGeom prst="rect">
            <a:avLst/>
          </a:prstGeom>
          <a:noFill/>
        </p:spPr>
        <p:txBody>
          <a:bodyPr wrap="none" rtlCol="0">
            <a:spAutoFit/>
          </a:bodyPr>
          <a:lstStyle/>
          <a:p>
            <a:r>
              <a:rPr lang="es-CO" sz="2000" b="1" dirty="0">
                <a:solidFill>
                  <a:srgbClr val="7030A0"/>
                </a:solidFill>
              </a:rPr>
              <a:t>1. </a:t>
            </a:r>
            <a:r>
              <a:rPr lang="es-CO" sz="2000" b="1" dirty="0">
                <a:solidFill>
                  <a:srgbClr val="7030A0"/>
                </a:solidFill>
                <a:latin typeface="Arial" panose="020B0604020202020204" pitchFamily="34" charset="0"/>
                <a:cs typeface="Arial" panose="020B0604020202020204" pitchFamily="34" charset="0"/>
              </a:rPr>
              <a:t>Tamizaje</a:t>
            </a:r>
          </a:p>
        </p:txBody>
      </p:sp>
    </p:spTree>
    <p:extLst>
      <p:ext uri="{BB962C8B-B14F-4D97-AF65-F5344CB8AC3E}">
        <p14:creationId xmlns:p14="http://schemas.microsoft.com/office/powerpoint/2010/main" val="316990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DC87229B-B589-6740-ADDC-A430EBB7F393}"/>
              </a:ext>
            </a:extLst>
          </p:cNvPr>
          <p:cNvGraphicFramePr>
            <a:graphicFrameLocks noGrp="1"/>
          </p:cNvGraphicFramePr>
          <p:nvPr>
            <p:extLst>
              <p:ext uri="{D42A27DB-BD31-4B8C-83A1-F6EECF244321}">
                <p14:modId xmlns:p14="http://schemas.microsoft.com/office/powerpoint/2010/main" val="4237107011"/>
              </p:ext>
            </p:extLst>
          </p:nvPr>
        </p:nvGraphicFramePr>
        <p:xfrm>
          <a:off x="787094" y="1222243"/>
          <a:ext cx="10617812" cy="4663440"/>
        </p:xfrm>
        <a:graphic>
          <a:graphicData uri="http://schemas.openxmlformats.org/drawingml/2006/table">
            <a:tbl>
              <a:tblPr firstRow="1" bandRow="1">
                <a:tableStyleId>{073A0DAA-6AF3-43AB-8588-CEC1D06C72B9}</a:tableStyleId>
              </a:tblPr>
              <a:tblGrid>
                <a:gridCol w="2052917">
                  <a:extLst>
                    <a:ext uri="{9D8B030D-6E8A-4147-A177-3AD203B41FA5}">
                      <a16:colId xmlns:a16="http://schemas.microsoft.com/office/drawing/2014/main" val="3531114050"/>
                    </a:ext>
                  </a:extLst>
                </a:gridCol>
                <a:gridCol w="1775012">
                  <a:extLst>
                    <a:ext uri="{9D8B030D-6E8A-4147-A177-3AD203B41FA5}">
                      <a16:colId xmlns:a16="http://schemas.microsoft.com/office/drawing/2014/main" val="3899417271"/>
                    </a:ext>
                  </a:extLst>
                </a:gridCol>
                <a:gridCol w="2190989">
                  <a:extLst>
                    <a:ext uri="{9D8B030D-6E8A-4147-A177-3AD203B41FA5}">
                      <a16:colId xmlns:a16="http://schemas.microsoft.com/office/drawing/2014/main" val="142477317"/>
                    </a:ext>
                  </a:extLst>
                </a:gridCol>
                <a:gridCol w="2286000">
                  <a:extLst>
                    <a:ext uri="{9D8B030D-6E8A-4147-A177-3AD203B41FA5}">
                      <a16:colId xmlns:a16="http://schemas.microsoft.com/office/drawing/2014/main" val="408302005"/>
                    </a:ext>
                  </a:extLst>
                </a:gridCol>
                <a:gridCol w="2312894">
                  <a:extLst>
                    <a:ext uri="{9D8B030D-6E8A-4147-A177-3AD203B41FA5}">
                      <a16:colId xmlns:a16="http://schemas.microsoft.com/office/drawing/2014/main" val="840743289"/>
                    </a:ext>
                  </a:extLst>
                </a:gridCol>
              </a:tblGrid>
              <a:tr h="346335">
                <a:tc gridSpan="3">
                  <a:txBody>
                    <a:bodyPr/>
                    <a:lstStyle/>
                    <a:p>
                      <a:pPr algn="ctr"/>
                      <a:r>
                        <a:rPr lang="es-CO" dirty="0">
                          <a:solidFill>
                            <a:schemeClr val="bg1"/>
                          </a:solidFill>
                          <a:latin typeface="Arial" panose="020B0604020202020204" pitchFamily="34" charset="0"/>
                          <a:cs typeface="Arial" panose="020B0604020202020204" pitchFamily="34" charset="0"/>
                        </a:rPr>
                        <a:t>Fenotípico</a:t>
                      </a:r>
                    </a:p>
                  </a:txBody>
                  <a:tcPr>
                    <a:solidFill>
                      <a:schemeClr val="accent5">
                        <a:lumMod val="50000"/>
                      </a:schemeClr>
                    </a:solidFill>
                  </a:tcPr>
                </a:tc>
                <a:tc hMerge="1">
                  <a:txBody>
                    <a:bodyPr/>
                    <a:lstStyle/>
                    <a:p>
                      <a:endParaRPr lang="es-CO" dirty="0"/>
                    </a:p>
                  </a:txBody>
                  <a:tcPr/>
                </a:tc>
                <a:tc hMerge="1">
                  <a:txBody>
                    <a:bodyPr/>
                    <a:lstStyle/>
                    <a:p>
                      <a:endParaRPr lang="es-CO" dirty="0"/>
                    </a:p>
                  </a:txBody>
                  <a:tcPr/>
                </a:tc>
                <a:tc gridSpan="2">
                  <a:txBody>
                    <a:bodyPr/>
                    <a:lstStyle/>
                    <a:p>
                      <a:pPr algn="ctr"/>
                      <a:r>
                        <a:rPr lang="es-CO" dirty="0">
                          <a:solidFill>
                            <a:schemeClr val="bg1"/>
                          </a:solidFill>
                          <a:latin typeface="Arial" panose="020B0604020202020204" pitchFamily="34" charset="0"/>
                          <a:cs typeface="Arial" panose="020B0604020202020204" pitchFamily="34" charset="0"/>
                        </a:rPr>
                        <a:t>Etiológico</a:t>
                      </a:r>
                    </a:p>
                  </a:txBody>
                  <a:tcPr>
                    <a:solidFill>
                      <a:schemeClr val="accent5">
                        <a:lumMod val="50000"/>
                      </a:schemeClr>
                    </a:solidFill>
                  </a:tcPr>
                </a:tc>
                <a:tc hMerge="1">
                  <a:txBody>
                    <a:bodyPr/>
                    <a:lstStyle/>
                    <a:p>
                      <a:endParaRPr lang="es-CO" dirty="0"/>
                    </a:p>
                  </a:txBody>
                  <a:tcPr/>
                </a:tc>
                <a:extLst>
                  <a:ext uri="{0D108BD9-81ED-4DB2-BD59-A6C34878D82A}">
                    <a16:rowId xmlns:a16="http://schemas.microsoft.com/office/drawing/2014/main" val="2533525323"/>
                  </a:ext>
                </a:extLst>
              </a:tr>
              <a:tr h="806586">
                <a:tc>
                  <a:txBody>
                    <a:bodyPr/>
                    <a:lstStyle/>
                    <a:p>
                      <a:pPr algn="ctr"/>
                      <a:r>
                        <a:rPr lang="es-CO" sz="1800" b="1" dirty="0">
                          <a:latin typeface="Arial" panose="020B0604020202020204" pitchFamily="34" charset="0"/>
                          <a:cs typeface="Arial" panose="020B0604020202020204" pitchFamily="34" charset="0"/>
                        </a:rPr>
                        <a:t>% de pérdida de peso</a:t>
                      </a:r>
                    </a:p>
                  </a:txBody>
                  <a:tcPr>
                    <a:lnB w="12700" cap="flat" cmpd="sng" algn="ctr">
                      <a:solidFill>
                        <a:schemeClr val="tx1"/>
                      </a:solidFill>
                      <a:prstDash val="solid"/>
                      <a:round/>
                      <a:headEnd type="none" w="med" len="med"/>
                      <a:tailEnd type="none" w="med" len="med"/>
                    </a:lnB>
                  </a:tcPr>
                </a:tc>
                <a:tc>
                  <a:txBody>
                    <a:bodyPr/>
                    <a:lstStyle/>
                    <a:p>
                      <a:pPr algn="ctr"/>
                      <a:r>
                        <a:rPr lang="es-CO" sz="1800" b="1" dirty="0">
                          <a:latin typeface="Arial" panose="020B0604020202020204" pitchFamily="34" charset="0"/>
                          <a:cs typeface="Arial" panose="020B0604020202020204" pitchFamily="34" charset="0"/>
                        </a:rPr>
                        <a:t>Bajo IMC (kg/mts</a:t>
                      </a:r>
                      <a:r>
                        <a:rPr lang="es-CO" sz="1800" b="1" baseline="30000" dirty="0">
                          <a:latin typeface="Arial" panose="020B0604020202020204" pitchFamily="34" charset="0"/>
                          <a:cs typeface="Arial" panose="020B0604020202020204" pitchFamily="34" charset="0"/>
                        </a:rPr>
                        <a:t>2</a:t>
                      </a:r>
                      <a:r>
                        <a:rPr lang="es-CO" sz="1800" b="1" baseline="0" dirty="0">
                          <a:latin typeface="Arial" panose="020B0604020202020204" pitchFamily="34" charset="0"/>
                          <a:cs typeface="Arial" panose="020B0604020202020204" pitchFamily="34" charset="0"/>
                        </a:rPr>
                        <a:t>)</a:t>
                      </a:r>
                      <a:r>
                        <a:rPr lang="es-CO" sz="1800" b="1" baseline="30000" dirty="0">
                          <a:latin typeface="Arial" panose="020B0604020202020204" pitchFamily="34" charset="0"/>
                          <a:cs typeface="Arial" panose="020B0604020202020204" pitchFamily="34" charset="0"/>
                        </a:rPr>
                        <a:t> </a:t>
                      </a:r>
                      <a:endParaRPr lang="es-CO" sz="1800" b="1" dirty="0">
                        <a:latin typeface="Arial" panose="020B0604020202020204" pitchFamily="34" charset="0"/>
                        <a:cs typeface="Arial" panose="020B0604020202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s-CO" sz="1800" b="1" dirty="0">
                          <a:latin typeface="Arial" panose="020B0604020202020204" pitchFamily="34" charset="0"/>
                          <a:cs typeface="Arial" panose="020B0604020202020204" pitchFamily="34" charset="0"/>
                        </a:rPr>
                        <a:t>Baja masa muscular</a:t>
                      </a:r>
                    </a:p>
                  </a:txBody>
                  <a:tcPr>
                    <a:lnB w="12700" cap="flat" cmpd="sng" algn="ctr">
                      <a:solidFill>
                        <a:schemeClr val="tx1"/>
                      </a:solidFill>
                      <a:prstDash val="solid"/>
                      <a:round/>
                      <a:headEnd type="none" w="med" len="med"/>
                      <a:tailEnd type="none" w="med" len="med"/>
                    </a:lnB>
                  </a:tcPr>
                </a:tc>
                <a:tc>
                  <a:txBody>
                    <a:bodyPr/>
                    <a:lstStyle/>
                    <a:p>
                      <a:pPr algn="ctr"/>
                      <a:r>
                        <a:rPr lang="es-CO" sz="1800" b="1" dirty="0">
                          <a:latin typeface="Arial" panose="020B0604020202020204" pitchFamily="34" charset="0"/>
                          <a:cs typeface="Arial" panose="020B0604020202020204" pitchFamily="34" charset="0"/>
                        </a:rPr>
                        <a:t>Ingesta o absorción disminuida</a:t>
                      </a:r>
                    </a:p>
                  </a:txBody>
                  <a:tcPr>
                    <a:lnB w="12700" cap="flat" cmpd="sng" algn="ctr">
                      <a:solidFill>
                        <a:schemeClr val="tx1"/>
                      </a:solidFill>
                      <a:prstDash val="solid"/>
                      <a:round/>
                      <a:headEnd type="none" w="med" len="med"/>
                      <a:tailEnd type="none" w="med" len="med"/>
                    </a:lnB>
                  </a:tcPr>
                </a:tc>
                <a:tc>
                  <a:txBody>
                    <a:bodyPr/>
                    <a:lstStyle/>
                    <a:p>
                      <a:pPr algn="ctr"/>
                      <a:r>
                        <a:rPr lang="es-CO" sz="1800" b="1" dirty="0">
                          <a:latin typeface="Arial" panose="020B0604020202020204" pitchFamily="34" charset="0"/>
                          <a:cs typeface="Arial" panose="020B0604020202020204" pitchFamily="34" charset="0"/>
                        </a:rPr>
                        <a:t>Inflamación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6153669"/>
                  </a:ext>
                </a:extLst>
              </a:tr>
              <a:tr h="3203600">
                <a:tc>
                  <a:txBody>
                    <a:bodyPr/>
                    <a:lstStyle/>
                    <a:p>
                      <a:pPr marL="0" indent="0" algn="ctr">
                        <a:lnSpc>
                          <a:spcPct val="100000"/>
                        </a:lnSpc>
                        <a:buFont typeface="Arial" panose="020B0604020202020204" pitchFamily="34" charset="0"/>
                        <a:buNone/>
                      </a:pPr>
                      <a:r>
                        <a:rPr lang="es-CO" sz="1800" dirty="0">
                          <a:latin typeface="Arial" panose="020B0604020202020204" pitchFamily="34" charset="0"/>
                          <a:cs typeface="Arial" panose="020B0604020202020204" pitchFamily="34" charset="0"/>
                        </a:rPr>
                        <a:t>&gt; 5% en los últimos 6 meses</a:t>
                      </a:r>
                    </a:p>
                    <a:p>
                      <a:pPr marL="0" indent="0" algn="ctr">
                        <a:lnSpc>
                          <a:spcPct val="100000"/>
                        </a:lnSpc>
                        <a:buFont typeface="Arial" panose="020B0604020202020204" pitchFamily="34" charset="0"/>
                        <a:buNone/>
                      </a:pPr>
                      <a:endParaRPr lang="es-CO" sz="1800" dirty="0">
                        <a:latin typeface="Arial" panose="020B0604020202020204" pitchFamily="34" charset="0"/>
                        <a:cs typeface="Arial" panose="020B0604020202020204" pitchFamily="34" charset="0"/>
                      </a:endParaRPr>
                    </a:p>
                    <a:p>
                      <a:pPr marL="0" indent="0" algn="ctr">
                        <a:lnSpc>
                          <a:spcPct val="100000"/>
                        </a:lnSpc>
                        <a:buFont typeface="Arial" panose="020B0604020202020204" pitchFamily="34" charset="0"/>
                        <a:buNone/>
                      </a:pPr>
                      <a:endParaRPr lang="es-CO" sz="1800" dirty="0">
                        <a:latin typeface="Arial" panose="020B0604020202020204" pitchFamily="34" charset="0"/>
                        <a:cs typeface="Arial" panose="020B0604020202020204" pitchFamily="34" charset="0"/>
                      </a:endParaRPr>
                    </a:p>
                    <a:p>
                      <a:pPr marL="0" indent="0" algn="ctr">
                        <a:lnSpc>
                          <a:spcPct val="100000"/>
                        </a:lnSpc>
                        <a:buFont typeface="Arial" panose="020B0604020202020204" pitchFamily="34" charset="0"/>
                        <a:buNone/>
                      </a:pPr>
                      <a:endParaRPr lang="es-CO" sz="1800" dirty="0">
                        <a:latin typeface="Arial" panose="020B0604020202020204" pitchFamily="34" charset="0"/>
                        <a:cs typeface="Arial" panose="020B0604020202020204" pitchFamily="34" charset="0"/>
                      </a:endParaRPr>
                    </a:p>
                    <a:p>
                      <a:pPr marL="0" indent="0" algn="ctr">
                        <a:lnSpc>
                          <a:spcPct val="100000"/>
                        </a:lnSpc>
                        <a:buFont typeface="Arial" panose="020B0604020202020204" pitchFamily="34" charset="0"/>
                        <a:buNone/>
                      </a:pPr>
                      <a:r>
                        <a:rPr lang="es-CO" sz="1800" dirty="0">
                          <a:latin typeface="Arial" panose="020B0604020202020204" pitchFamily="34" charset="0"/>
                          <a:cs typeface="Arial" panose="020B0604020202020204" pitchFamily="34" charset="0"/>
                        </a:rPr>
                        <a:t>&gt; 10% en más de 6 meses</a:t>
                      </a:r>
                    </a:p>
                    <a:p>
                      <a:pPr marL="285750" indent="-285750" algn="ctr">
                        <a:lnSpc>
                          <a:spcPct val="100000"/>
                        </a:lnSpc>
                        <a:buFont typeface="Wingdings" pitchFamily="2" charset="2"/>
                        <a:buChar char="Ø"/>
                      </a:pPr>
                      <a:endParaRPr lang="es-CO"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dk1"/>
                          </a:solidFill>
                          <a:effectLst/>
                          <a:latin typeface="Arial" panose="020B0604020202020204" pitchFamily="34" charset="0"/>
                          <a:ea typeface="+mn-ea"/>
                          <a:cs typeface="Arial" panose="020B0604020202020204" pitchFamily="34" charset="0"/>
                        </a:rPr>
                        <a:t>&lt; 20 si </a:t>
                      </a: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dk1"/>
                          </a:solidFill>
                          <a:effectLst/>
                          <a:latin typeface="Arial" panose="020B0604020202020204" pitchFamily="34" charset="0"/>
                          <a:ea typeface="+mn-ea"/>
                          <a:cs typeface="Arial" panose="020B0604020202020204" pitchFamily="34" charset="0"/>
                        </a:rPr>
                        <a:t>&lt; </a:t>
                      </a:r>
                      <a:r>
                        <a:rPr lang="es-CO" sz="1800" dirty="0">
                          <a:latin typeface="Arial" panose="020B0604020202020204" pitchFamily="34" charset="0"/>
                          <a:cs typeface="Arial" panose="020B0604020202020204" pitchFamily="34" charset="0"/>
                        </a:rPr>
                        <a:t>70 años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800" dirty="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latin typeface="Arial" panose="020B0604020202020204" pitchFamily="34" charset="0"/>
                          <a:cs typeface="Arial" panose="020B0604020202020204" pitchFamily="34" charset="0"/>
                        </a:rPr>
                        <a:t>O</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800" dirty="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dk1"/>
                          </a:solidFill>
                          <a:effectLst/>
                          <a:latin typeface="Arial" panose="020B0604020202020204" pitchFamily="34" charset="0"/>
                          <a:ea typeface="+mn-ea"/>
                          <a:cs typeface="Arial" panose="020B0604020202020204" pitchFamily="34" charset="0"/>
                        </a:rPr>
                        <a:t>&lt; 22 si </a:t>
                      </a: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latin typeface="Arial" panose="020B0604020202020204" pitchFamily="34" charset="0"/>
                          <a:cs typeface="Arial" panose="020B0604020202020204" pitchFamily="34" charset="0"/>
                        </a:rPr>
                        <a:t>&gt; 70 años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s-CO" sz="1800" dirty="0">
                          <a:latin typeface="Arial" panose="020B0604020202020204" pitchFamily="34" charset="0"/>
                          <a:cs typeface="Arial" panose="020B0604020202020204" pitchFamily="34" charset="0"/>
                        </a:rPr>
                        <a:t>Baja, según las técnicas validadas para medir composición corporal (DEXA, Bioimpedancia, TAC, Resonancia, Antropometría de brazo o pantorrilla)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s-CO" sz="1800" kern="1200" dirty="0">
                          <a:solidFill>
                            <a:schemeClr val="dk1"/>
                          </a:solidFill>
                          <a:effectLst/>
                          <a:latin typeface="Arial" panose="020B0604020202020204" pitchFamily="34" charset="0"/>
                          <a:ea typeface="+mn-ea"/>
                          <a:cs typeface="Arial" panose="020B0604020202020204" pitchFamily="34" charset="0"/>
                        </a:rPr>
                        <a:t>&lt; 50% del requerimiento energético </a:t>
                      </a:r>
                      <a:r>
                        <a:rPr lang="es-CO" sz="1800" dirty="0">
                          <a:latin typeface="Arial" panose="020B0604020202020204" pitchFamily="34" charset="0"/>
                          <a:cs typeface="Arial" panose="020B0604020202020204" pitchFamily="34" charset="0"/>
                        </a:rPr>
                        <a:t>&gt; a 1 semana</a:t>
                      </a:r>
                    </a:p>
                    <a:p>
                      <a:pPr algn="ctr">
                        <a:lnSpc>
                          <a:spcPct val="100000"/>
                        </a:lnSpc>
                      </a:pPr>
                      <a:r>
                        <a:rPr lang="es-CO" sz="1800" dirty="0">
                          <a:latin typeface="Arial" panose="020B0604020202020204" pitchFamily="34" charset="0"/>
                          <a:cs typeface="Arial" panose="020B0604020202020204" pitchFamily="34" charset="0"/>
                        </a:rPr>
                        <a:t>O</a:t>
                      </a:r>
                    </a:p>
                    <a:p>
                      <a:pPr algn="ctr">
                        <a:lnSpc>
                          <a:spcPct val="100000"/>
                        </a:lnSpc>
                      </a:pPr>
                      <a:r>
                        <a:rPr lang="es-CO" sz="1800" dirty="0">
                          <a:latin typeface="Arial" panose="020B0604020202020204" pitchFamily="34" charset="0"/>
                          <a:cs typeface="Arial" panose="020B0604020202020204" pitchFamily="34" charset="0"/>
                        </a:rPr>
                        <a:t>Cualquier disminución &gt; de 2 semanas</a:t>
                      </a:r>
                    </a:p>
                    <a:p>
                      <a:pPr algn="ctr">
                        <a:lnSpc>
                          <a:spcPct val="100000"/>
                        </a:lnSpc>
                      </a:pPr>
                      <a:r>
                        <a:rPr lang="es-CO" sz="1800" dirty="0">
                          <a:latin typeface="Arial" panose="020B0604020202020204" pitchFamily="34" charset="0"/>
                          <a:cs typeface="Arial" panose="020B0604020202020204" pitchFamily="34" charset="0"/>
                        </a:rPr>
                        <a:t>O</a:t>
                      </a:r>
                    </a:p>
                    <a:p>
                      <a:pPr algn="ctr">
                        <a:lnSpc>
                          <a:spcPct val="100000"/>
                        </a:lnSpc>
                      </a:pPr>
                      <a:r>
                        <a:rPr lang="es-CO" sz="1800" dirty="0">
                          <a:latin typeface="Arial" panose="020B0604020202020204" pitchFamily="34" charset="0"/>
                          <a:cs typeface="Arial" panose="020B0604020202020204" pitchFamily="34" charset="0"/>
                        </a:rPr>
                        <a:t>Condición crónica gastrointestinal que afecte la absorción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s-CO" sz="1800" dirty="0">
                          <a:latin typeface="Arial" panose="020B0604020202020204" pitchFamily="34" charset="0"/>
                          <a:cs typeface="Arial" panose="020B0604020202020204" pitchFamily="34" charset="0"/>
                        </a:rPr>
                        <a:t>Aguda</a:t>
                      </a:r>
                    </a:p>
                    <a:p>
                      <a:pPr lvl="0" algn="ctr">
                        <a:lnSpc>
                          <a:spcPct val="100000"/>
                        </a:lnSpc>
                      </a:pPr>
                      <a:r>
                        <a:rPr lang="es-CO" sz="1800" dirty="0">
                          <a:latin typeface="Arial" panose="020B0604020202020204" pitchFamily="34" charset="0"/>
                          <a:cs typeface="Arial" panose="020B0604020202020204" pitchFamily="34" charset="0"/>
                        </a:rPr>
                        <a:t>Enfermedad/Trauma</a:t>
                      </a:r>
                    </a:p>
                    <a:p>
                      <a:pPr lvl="1" algn="ctr">
                        <a:lnSpc>
                          <a:spcPct val="100000"/>
                        </a:lnSpc>
                      </a:pPr>
                      <a:endParaRPr lang="es-CO" sz="1800" dirty="0">
                        <a:latin typeface="Arial" panose="020B0604020202020204" pitchFamily="34" charset="0"/>
                        <a:cs typeface="Arial" panose="020B0604020202020204" pitchFamily="34" charset="0"/>
                      </a:endParaRPr>
                    </a:p>
                    <a:p>
                      <a:pPr lvl="0" algn="ctr">
                        <a:lnSpc>
                          <a:spcPct val="100000"/>
                        </a:lnSpc>
                      </a:pPr>
                      <a:r>
                        <a:rPr lang="es-CO" sz="1800" dirty="0">
                          <a:latin typeface="Arial" panose="020B0604020202020204" pitchFamily="34" charset="0"/>
                          <a:cs typeface="Arial" panose="020B0604020202020204" pitchFamily="34" charset="0"/>
                        </a:rPr>
                        <a:t>Crónica</a:t>
                      </a:r>
                    </a:p>
                    <a:p>
                      <a:pPr lvl="0" algn="ctr">
                        <a:lnSpc>
                          <a:spcPct val="100000"/>
                        </a:lnSpc>
                      </a:pPr>
                      <a:r>
                        <a:rPr lang="es-CO" sz="1800" dirty="0">
                          <a:latin typeface="Arial" panose="020B0604020202020204" pitchFamily="34" charset="0"/>
                          <a:cs typeface="Arial" panose="020B0604020202020204" pitchFamily="34" charset="0"/>
                        </a:rPr>
                        <a:t>Por patología de 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8285304"/>
                  </a:ext>
                </a:extLst>
              </a:tr>
            </a:tbl>
          </a:graphicData>
        </a:graphic>
      </p:graphicFrame>
      <p:sp>
        <p:nvSpPr>
          <p:cNvPr id="7" name="Título 6">
            <a:extLst>
              <a:ext uri="{FF2B5EF4-FFF2-40B4-BE49-F238E27FC236}">
                <a16:creationId xmlns:a16="http://schemas.microsoft.com/office/drawing/2014/main" id="{A96932B7-01BF-6048-BD37-601414317CF7}"/>
              </a:ext>
            </a:extLst>
          </p:cNvPr>
          <p:cNvSpPr>
            <a:spLocks noGrp="1"/>
          </p:cNvSpPr>
          <p:nvPr>
            <p:ph type="title"/>
          </p:nvPr>
        </p:nvSpPr>
        <p:spPr>
          <a:xfrm>
            <a:off x="0" y="1"/>
            <a:ext cx="12192000" cy="868218"/>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GLIM: Criterios diagnósticos de malnutrición </a:t>
            </a:r>
            <a:endParaRPr lang="es-CO" sz="3200" dirty="0">
              <a:solidFill>
                <a:srgbClr val="7030A0"/>
              </a:solidFill>
              <a:latin typeface="Arial" panose="020B0604020202020204" pitchFamily="34" charset="0"/>
              <a:cs typeface="Arial" panose="020B0604020202020204" pitchFamily="34" charset="0"/>
            </a:endParaRPr>
          </a:p>
        </p:txBody>
      </p:sp>
      <p:sp>
        <p:nvSpPr>
          <p:cNvPr id="10" name="Marcador de contenido 2">
            <a:extLst>
              <a:ext uri="{FF2B5EF4-FFF2-40B4-BE49-F238E27FC236}">
                <a16:creationId xmlns:a16="http://schemas.microsoft.com/office/drawing/2014/main" id="{07B40A34-CD08-4C42-82AF-1F4142B2F39F}"/>
              </a:ext>
            </a:extLst>
          </p:cNvPr>
          <p:cNvSpPr txBox="1">
            <a:spLocks/>
          </p:cNvSpPr>
          <p:nvPr/>
        </p:nvSpPr>
        <p:spPr>
          <a:xfrm>
            <a:off x="10086108" y="6188797"/>
            <a:ext cx="1958111" cy="18472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s-CO" sz="1000" dirty="0">
                <a:latin typeface="Arial" panose="020B0604020202020204" pitchFamily="34" charset="0"/>
                <a:cs typeface="Arial" pitchFamily="34" charset="0"/>
              </a:rPr>
              <a:t>Clinical Nutrition 38 (2019) 1-9</a:t>
            </a:r>
          </a:p>
        </p:txBody>
      </p:sp>
    </p:spTree>
    <p:extLst>
      <p:ext uri="{BB962C8B-B14F-4D97-AF65-F5344CB8AC3E}">
        <p14:creationId xmlns:p14="http://schemas.microsoft.com/office/powerpoint/2010/main" val="226754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CA389-F469-2C42-AE10-4C12893EA1FD}"/>
              </a:ext>
            </a:extLst>
          </p:cNvPr>
          <p:cNvSpPr>
            <a:spLocks noGrp="1"/>
          </p:cNvSpPr>
          <p:nvPr>
            <p:ph type="title"/>
          </p:nvPr>
        </p:nvSpPr>
        <p:spPr>
          <a:xfrm>
            <a:off x="0" y="18256"/>
            <a:ext cx="12192000" cy="872473"/>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Tamización vs valoración</a:t>
            </a:r>
          </a:p>
        </p:txBody>
      </p:sp>
      <p:pic>
        <p:nvPicPr>
          <p:cNvPr id="5" name="Imagen 4">
            <a:extLst>
              <a:ext uri="{FF2B5EF4-FFF2-40B4-BE49-F238E27FC236}">
                <a16:creationId xmlns:a16="http://schemas.microsoft.com/office/drawing/2014/main" id="{0B109334-67B4-4F44-8B82-7DC6EE1497FA}"/>
              </a:ext>
            </a:extLst>
          </p:cNvPr>
          <p:cNvPicPr>
            <a:picLocks noChangeAspect="1"/>
          </p:cNvPicPr>
          <p:nvPr/>
        </p:nvPicPr>
        <p:blipFill rotWithShape="1">
          <a:blip r:embed="rId3"/>
          <a:srcRect t="4971" b="321"/>
          <a:stretch/>
        </p:blipFill>
        <p:spPr>
          <a:xfrm>
            <a:off x="14006" y="921710"/>
            <a:ext cx="12192000" cy="5566022"/>
          </a:xfrm>
          <a:prstGeom prst="rect">
            <a:avLst/>
          </a:prstGeom>
        </p:spPr>
      </p:pic>
      <p:sp>
        <p:nvSpPr>
          <p:cNvPr id="6" name="CuadroTexto 5">
            <a:extLst>
              <a:ext uri="{FF2B5EF4-FFF2-40B4-BE49-F238E27FC236}">
                <a16:creationId xmlns:a16="http://schemas.microsoft.com/office/drawing/2014/main" id="{A78A8A77-8296-0942-84D6-2F6525395339}"/>
              </a:ext>
            </a:extLst>
          </p:cNvPr>
          <p:cNvSpPr txBox="1"/>
          <p:nvPr/>
        </p:nvSpPr>
        <p:spPr>
          <a:xfrm>
            <a:off x="722890" y="2194156"/>
            <a:ext cx="1300356" cy="369332"/>
          </a:xfrm>
          <a:prstGeom prst="rect">
            <a:avLst/>
          </a:prstGeom>
          <a:noFill/>
        </p:spPr>
        <p:txBody>
          <a:bodyPr wrap="none" rtlCol="0">
            <a:spAutoFit/>
          </a:bodyPr>
          <a:lstStyle/>
          <a:p>
            <a:pPr algn="ctr"/>
            <a:r>
              <a:rPr lang="es-CO" b="1" dirty="0">
                <a:latin typeface="Arial" panose="020B0604020202020204" pitchFamily="34" charset="0"/>
                <a:cs typeface="Arial" panose="020B0604020202020204" pitchFamily="34" charset="0"/>
              </a:rPr>
              <a:t>Sin riesgo</a:t>
            </a:r>
          </a:p>
        </p:txBody>
      </p:sp>
      <p:sp>
        <p:nvSpPr>
          <p:cNvPr id="7" name="CuadroTexto 6">
            <a:extLst>
              <a:ext uri="{FF2B5EF4-FFF2-40B4-BE49-F238E27FC236}">
                <a16:creationId xmlns:a16="http://schemas.microsoft.com/office/drawing/2014/main" id="{4C809C99-AC22-B543-BC46-97CBC077D8C1}"/>
              </a:ext>
            </a:extLst>
          </p:cNvPr>
          <p:cNvSpPr txBox="1"/>
          <p:nvPr/>
        </p:nvSpPr>
        <p:spPr>
          <a:xfrm>
            <a:off x="5187066" y="2367044"/>
            <a:ext cx="1300356" cy="369332"/>
          </a:xfrm>
          <a:prstGeom prst="rect">
            <a:avLst/>
          </a:prstGeom>
          <a:noFill/>
        </p:spPr>
        <p:txBody>
          <a:bodyPr wrap="none" rtlCol="0">
            <a:spAutoFit/>
          </a:bodyPr>
          <a:lstStyle/>
          <a:p>
            <a:pPr algn="ctr"/>
            <a:r>
              <a:rPr lang="es-CO" b="1" dirty="0">
                <a:latin typeface="Arial" panose="020B0604020202020204" pitchFamily="34" charset="0"/>
                <a:cs typeface="Arial" panose="020B0604020202020204" pitchFamily="34" charset="0"/>
              </a:rPr>
              <a:t>Sin riesgo</a:t>
            </a:r>
          </a:p>
        </p:txBody>
      </p:sp>
      <p:sp>
        <p:nvSpPr>
          <p:cNvPr id="8" name="CuadroTexto 7">
            <a:extLst>
              <a:ext uri="{FF2B5EF4-FFF2-40B4-BE49-F238E27FC236}">
                <a16:creationId xmlns:a16="http://schemas.microsoft.com/office/drawing/2014/main" id="{BC11C643-3AD0-E44A-B386-9E081DCB072B}"/>
              </a:ext>
            </a:extLst>
          </p:cNvPr>
          <p:cNvSpPr txBox="1"/>
          <p:nvPr/>
        </p:nvSpPr>
        <p:spPr>
          <a:xfrm>
            <a:off x="9127488" y="2474765"/>
            <a:ext cx="1300356" cy="369332"/>
          </a:xfrm>
          <a:prstGeom prst="rect">
            <a:avLst/>
          </a:prstGeom>
          <a:noFill/>
        </p:spPr>
        <p:txBody>
          <a:bodyPr wrap="none" rtlCol="0">
            <a:spAutoFit/>
          </a:bodyPr>
          <a:lstStyle/>
          <a:p>
            <a:pPr algn="ctr"/>
            <a:r>
              <a:rPr lang="es-CO" b="1" dirty="0">
                <a:latin typeface="Arial" panose="020B0604020202020204" pitchFamily="34" charset="0"/>
                <a:cs typeface="Arial" panose="020B0604020202020204" pitchFamily="34" charset="0"/>
              </a:rPr>
              <a:t>Sin riesgo</a:t>
            </a:r>
          </a:p>
        </p:txBody>
      </p:sp>
      <p:sp>
        <p:nvSpPr>
          <p:cNvPr id="9" name="CuadroTexto 8">
            <a:extLst>
              <a:ext uri="{FF2B5EF4-FFF2-40B4-BE49-F238E27FC236}">
                <a16:creationId xmlns:a16="http://schemas.microsoft.com/office/drawing/2014/main" id="{CF769F1A-826E-DA43-A76E-7726D52E22B3}"/>
              </a:ext>
            </a:extLst>
          </p:cNvPr>
          <p:cNvSpPr txBox="1"/>
          <p:nvPr/>
        </p:nvSpPr>
        <p:spPr>
          <a:xfrm>
            <a:off x="6703123" y="1895181"/>
            <a:ext cx="877163" cy="646331"/>
          </a:xfrm>
          <a:prstGeom prst="rect">
            <a:avLst/>
          </a:prstGeom>
          <a:noFill/>
        </p:spPr>
        <p:txBody>
          <a:bodyPr wrap="none" rtlCol="0">
            <a:spAutoFit/>
          </a:bodyPr>
          <a:lstStyle/>
          <a:p>
            <a:pPr algn="ctr"/>
            <a:r>
              <a:rPr lang="es-CO" b="1" dirty="0">
                <a:latin typeface="Arial" panose="020B0604020202020204" pitchFamily="34" charset="0"/>
                <a:cs typeface="Arial" panose="020B0604020202020204" pitchFamily="34" charset="0"/>
              </a:rPr>
              <a:t>Sin</a:t>
            </a:r>
          </a:p>
          <a:p>
            <a:pPr algn="ctr"/>
            <a:r>
              <a:rPr lang="es-CO" b="1" dirty="0">
                <a:latin typeface="Arial" panose="020B0604020202020204" pitchFamily="34" charset="0"/>
                <a:cs typeface="Arial" panose="020B0604020202020204" pitchFamily="34" charset="0"/>
              </a:rPr>
              <a:t>riesgo</a:t>
            </a:r>
          </a:p>
        </p:txBody>
      </p:sp>
      <p:sp>
        <p:nvSpPr>
          <p:cNvPr id="10" name="CuadroTexto 9">
            <a:extLst>
              <a:ext uri="{FF2B5EF4-FFF2-40B4-BE49-F238E27FC236}">
                <a16:creationId xmlns:a16="http://schemas.microsoft.com/office/drawing/2014/main" id="{3677081E-1550-134D-96F2-C4A83EB8CF57}"/>
              </a:ext>
            </a:extLst>
          </p:cNvPr>
          <p:cNvSpPr txBox="1"/>
          <p:nvPr/>
        </p:nvSpPr>
        <p:spPr>
          <a:xfrm>
            <a:off x="10378320" y="2172180"/>
            <a:ext cx="1300356" cy="369332"/>
          </a:xfrm>
          <a:prstGeom prst="rect">
            <a:avLst/>
          </a:prstGeom>
          <a:noFill/>
        </p:spPr>
        <p:txBody>
          <a:bodyPr wrap="none" rtlCol="0">
            <a:spAutoFit/>
          </a:bodyPr>
          <a:lstStyle/>
          <a:p>
            <a:pPr algn="ctr"/>
            <a:r>
              <a:rPr lang="es-CO" b="1" dirty="0">
                <a:latin typeface="Arial" panose="020B0604020202020204" pitchFamily="34" charset="0"/>
                <a:cs typeface="Arial" panose="020B0604020202020204" pitchFamily="34" charset="0"/>
              </a:rPr>
              <a:t>Sin riesgo</a:t>
            </a:r>
          </a:p>
        </p:txBody>
      </p:sp>
      <p:sp>
        <p:nvSpPr>
          <p:cNvPr id="11" name="CuadroTexto 10">
            <a:extLst>
              <a:ext uri="{FF2B5EF4-FFF2-40B4-BE49-F238E27FC236}">
                <a16:creationId xmlns:a16="http://schemas.microsoft.com/office/drawing/2014/main" id="{84DE3526-BE6A-B947-93FC-EA5745669703}"/>
              </a:ext>
            </a:extLst>
          </p:cNvPr>
          <p:cNvSpPr txBox="1"/>
          <p:nvPr/>
        </p:nvSpPr>
        <p:spPr>
          <a:xfrm>
            <a:off x="2032213" y="2425372"/>
            <a:ext cx="1300356" cy="369332"/>
          </a:xfrm>
          <a:prstGeom prst="rect">
            <a:avLst/>
          </a:prstGeom>
          <a:noFill/>
        </p:spPr>
        <p:txBody>
          <a:bodyPr wrap="none" rtlCol="0">
            <a:spAutoFit/>
          </a:bodyPr>
          <a:lstStyle/>
          <a:p>
            <a:pPr algn="ctr"/>
            <a:r>
              <a:rPr lang="es-CO" b="1" dirty="0">
                <a:latin typeface="Arial" panose="020B0604020202020204" pitchFamily="34" charset="0"/>
                <a:cs typeface="Arial" panose="020B0604020202020204" pitchFamily="34" charset="0"/>
              </a:rPr>
              <a:t>Sin riesgo</a:t>
            </a:r>
          </a:p>
        </p:txBody>
      </p:sp>
      <p:sp>
        <p:nvSpPr>
          <p:cNvPr id="12" name="CuadroTexto 11">
            <a:extLst>
              <a:ext uri="{FF2B5EF4-FFF2-40B4-BE49-F238E27FC236}">
                <a16:creationId xmlns:a16="http://schemas.microsoft.com/office/drawing/2014/main" id="{A6C34413-8A74-F447-86ED-EA329E08C271}"/>
              </a:ext>
            </a:extLst>
          </p:cNvPr>
          <p:cNvSpPr txBox="1"/>
          <p:nvPr/>
        </p:nvSpPr>
        <p:spPr>
          <a:xfrm>
            <a:off x="4414298" y="2367044"/>
            <a:ext cx="800219" cy="584775"/>
          </a:xfrm>
          <a:prstGeom prst="rect">
            <a:avLst/>
          </a:prstGeom>
          <a:noFill/>
        </p:spPr>
        <p:txBody>
          <a:bodyPr wrap="none" rtlCol="0">
            <a:spAutoFit/>
          </a:bodyPr>
          <a:lstStyle/>
          <a:p>
            <a:pPr algn="ctr"/>
            <a:r>
              <a:rPr lang="es-CO" sz="1600" b="1" dirty="0">
                <a:latin typeface="Arial" panose="020B0604020202020204" pitchFamily="34" charset="0"/>
                <a:cs typeface="Arial" panose="020B0604020202020204" pitchFamily="34" charset="0"/>
              </a:rPr>
              <a:t>Bajo </a:t>
            </a:r>
          </a:p>
          <a:p>
            <a:pPr algn="ctr"/>
            <a:r>
              <a:rPr lang="es-CO" sz="1600" b="1" dirty="0">
                <a:latin typeface="Arial" panose="020B0604020202020204" pitchFamily="34" charset="0"/>
                <a:cs typeface="Arial" panose="020B0604020202020204" pitchFamily="34" charset="0"/>
              </a:rPr>
              <a:t>riesgo</a:t>
            </a:r>
          </a:p>
        </p:txBody>
      </p:sp>
      <p:sp>
        <p:nvSpPr>
          <p:cNvPr id="13" name="CuadroTexto 12">
            <a:extLst>
              <a:ext uri="{FF2B5EF4-FFF2-40B4-BE49-F238E27FC236}">
                <a16:creationId xmlns:a16="http://schemas.microsoft.com/office/drawing/2014/main" id="{37754DED-2936-5049-A194-E75F4DD113AE}"/>
              </a:ext>
            </a:extLst>
          </p:cNvPr>
          <p:cNvSpPr txBox="1"/>
          <p:nvPr/>
        </p:nvSpPr>
        <p:spPr>
          <a:xfrm>
            <a:off x="8292762" y="2704510"/>
            <a:ext cx="646331" cy="461665"/>
          </a:xfrm>
          <a:prstGeom prst="rect">
            <a:avLst/>
          </a:prstGeom>
          <a:noFill/>
        </p:spPr>
        <p:txBody>
          <a:bodyPr wrap="none" rtlCol="0">
            <a:spAutoFit/>
          </a:bodyPr>
          <a:lstStyle/>
          <a:p>
            <a:pPr algn="ctr"/>
            <a:r>
              <a:rPr lang="es-CO" sz="1200" b="1" dirty="0">
                <a:latin typeface="Arial" panose="020B0604020202020204" pitchFamily="34" charset="0"/>
                <a:cs typeface="Arial" panose="020B0604020202020204" pitchFamily="34" charset="0"/>
              </a:rPr>
              <a:t>Bajo </a:t>
            </a:r>
          </a:p>
          <a:p>
            <a:pPr algn="ctr"/>
            <a:r>
              <a:rPr lang="es-CO" sz="1200" b="1" dirty="0">
                <a:latin typeface="Arial" panose="020B0604020202020204" pitchFamily="34" charset="0"/>
                <a:cs typeface="Arial" panose="020B0604020202020204" pitchFamily="34" charset="0"/>
              </a:rPr>
              <a:t>riesgo</a:t>
            </a:r>
          </a:p>
        </p:txBody>
      </p:sp>
      <p:sp>
        <p:nvSpPr>
          <p:cNvPr id="14" name="CuadroTexto 13">
            <a:extLst>
              <a:ext uri="{FF2B5EF4-FFF2-40B4-BE49-F238E27FC236}">
                <a16:creationId xmlns:a16="http://schemas.microsoft.com/office/drawing/2014/main" id="{CB787B0F-76C6-954A-A8F8-CF541B1FE0A2}"/>
              </a:ext>
            </a:extLst>
          </p:cNvPr>
          <p:cNvSpPr txBox="1"/>
          <p:nvPr/>
        </p:nvSpPr>
        <p:spPr>
          <a:xfrm>
            <a:off x="2528041" y="1558445"/>
            <a:ext cx="1210588" cy="64633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Alto riesgo</a:t>
            </a:r>
          </a:p>
        </p:txBody>
      </p:sp>
      <p:sp>
        <p:nvSpPr>
          <p:cNvPr id="15" name="CuadroTexto 14">
            <a:extLst>
              <a:ext uri="{FF2B5EF4-FFF2-40B4-BE49-F238E27FC236}">
                <a16:creationId xmlns:a16="http://schemas.microsoft.com/office/drawing/2014/main" id="{7ADF797A-65B8-D14C-98B0-36B6C4786D3F}"/>
              </a:ext>
            </a:extLst>
          </p:cNvPr>
          <p:cNvSpPr txBox="1"/>
          <p:nvPr/>
        </p:nvSpPr>
        <p:spPr>
          <a:xfrm>
            <a:off x="7944708" y="1474454"/>
            <a:ext cx="1210588" cy="64633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Alto riesgo</a:t>
            </a:r>
          </a:p>
        </p:txBody>
      </p:sp>
    </p:spTree>
    <p:extLst>
      <p:ext uri="{BB962C8B-B14F-4D97-AF65-F5344CB8AC3E}">
        <p14:creationId xmlns:p14="http://schemas.microsoft.com/office/powerpoint/2010/main" val="41511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432C0FF-109F-A740-B187-97165F0E473B}"/>
              </a:ext>
            </a:extLst>
          </p:cNvPr>
          <p:cNvSpPr>
            <a:spLocks noGrp="1"/>
          </p:cNvSpPr>
          <p:nvPr>
            <p:ph type="title"/>
          </p:nvPr>
        </p:nvSpPr>
        <p:spPr>
          <a:xfrm>
            <a:off x="3680690" y="92364"/>
            <a:ext cx="4830618" cy="884393"/>
          </a:xfrm>
        </p:spPr>
        <p:txBody>
          <a:bodyPr>
            <a:normAutofit fontScale="90000"/>
          </a:bodyPr>
          <a:lstStyle/>
          <a:p>
            <a:pPr algn="ctr"/>
            <a:r>
              <a:rPr lang="es-CO" sz="3200" b="1" dirty="0">
                <a:solidFill>
                  <a:srgbClr val="7030A0"/>
                </a:solidFill>
                <a:latin typeface="Arial" panose="020B0604020202020204" pitchFamily="34" charset="0"/>
                <a:cs typeface="Arial" panose="020B0604020202020204" pitchFamily="34" charset="0"/>
              </a:rPr>
              <a:t>Umbrales de severidad – basado en fenotipo</a:t>
            </a:r>
          </a:p>
        </p:txBody>
      </p:sp>
      <p:graphicFrame>
        <p:nvGraphicFramePr>
          <p:cNvPr id="5" name="Tabla 4">
            <a:extLst>
              <a:ext uri="{FF2B5EF4-FFF2-40B4-BE49-F238E27FC236}">
                <a16:creationId xmlns:a16="http://schemas.microsoft.com/office/drawing/2014/main" id="{DC87229B-B589-6740-ADDC-A430EBB7F393}"/>
              </a:ext>
            </a:extLst>
          </p:cNvPr>
          <p:cNvGraphicFramePr>
            <a:graphicFrameLocks noGrp="1"/>
          </p:cNvGraphicFramePr>
          <p:nvPr>
            <p:extLst>
              <p:ext uri="{D42A27DB-BD31-4B8C-83A1-F6EECF244321}">
                <p14:modId xmlns:p14="http://schemas.microsoft.com/office/powerpoint/2010/main" val="2235260892"/>
              </p:ext>
            </p:extLst>
          </p:nvPr>
        </p:nvGraphicFramePr>
        <p:xfrm>
          <a:off x="225406" y="1034474"/>
          <a:ext cx="9727659" cy="4969316"/>
        </p:xfrm>
        <a:graphic>
          <a:graphicData uri="http://schemas.openxmlformats.org/drawingml/2006/table">
            <a:tbl>
              <a:tblPr firstRow="1" bandRow="1">
                <a:tableStyleId>{073A0DAA-6AF3-43AB-8588-CEC1D06C72B9}</a:tableStyleId>
              </a:tblPr>
              <a:tblGrid>
                <a:gridCol w="2474044">
                  <a:extLst>
                    <a:ext uri="{9D8B030D-6E8A-4147-A177-3AD203B41FA5}">
                      <a16:colId xmlns:a16="http://schemas.microsoft.com/office/drawing/2014/main" val="1854779705"/>
                    </a:ext>
                  </a:extLst>
                </a:gridCol>
                <a:gridCol w="2474044">
                  <a:extLst>
                    <a:ext uri="{9D8B030D-6E8A-4147-A177-3AD203B41FA5}">
                      <a16:colId xmlns:a16="http://schemas.microsoft.com/office/drawing/2014/main" val="3531114050"/>
                    </a:ext>
                  </a:extLst>
                </a:gridCol>
                <a:gridCol w="2139130">
                  <a:extLst>
                    <a:ext uri="{9D8B030D-6E8A-4147-A177-3AD203B41FA5}">
                      <a16:colId xmlns:a16="http://schemas.microsoft.com/office/drawing/2014/main" val="3899417271"/>
                    </a:ext>
                  </a:extLst>
                </a:gridCol>
                <a:gridCol w="2640441">
                  <a:extLst>
                    <a:ext uri="{9D8B030D-6E8A-4147-A177-3AD203B41FA5}">
                      <a16:colId xmlns:a16="http://schemas.microsoft.com/office/drawing/2014/main" val="142477317"/>
                    </a:ext>
                  </a:extLst>
                </a:gridCol>
              </a:tblGrid>
              <a:tr h="412871">
                <a:tc gridSpan="4">
                  <a:txBody>
                    <a:bodyPr/>
                    <a:lstStyle/>
                    <a:p>
                      <a:pPr algn="ctr"/>
                      <a:r>
                        <a:rPr lang="es-CO" sz="2000" dirty="0">
                          <a:solidFill>
                            <a:schemeClr val="bg1"/>
                          </a:solidFill>
                          <a:latin typeface="Arial" panose="020B0604020202020204" pitchFamily="34" charset="0"/>
                          <a:cs typeface="Arial" panose="020B0604020202020204" pitchFamily="34" charset="0"/>
                        </a:rPr>
                        <a:t>Criterios Fenotípicos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hMerge="1">
                  <a:txBody>
                    <a:bodyPr/>
                    <a:lstStyle/>
                    <a:p>
                      <a:pPr algn="ctr"/>
                      <a:endParaRPr lang="es-CO" dirty="0"/>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2533525323"/>
                  </a:ext>
                </a:extLst>
              </a:tr>
              <a:tr h="764951">
                <a:tc>
                  <a:txBody>
                    <a:bodyPr/>
                    <a:lstStyle/>
                    <a:p>
                      <a:pPr algn="ctr"/>
                      <a:r>
                        <a:rPr lang="es-CO" sz="2000" dirty="0">
                          <a:latin typeface="Arial" panose="020B0604020202020204" pitchFamily="34" charset="0"/>
                          <a:cs typeface="Arial" panose="020B0604020202020204" pitchFamily="34" charset="0"/>
                        </a:rPr>
                        <a:t>Etapa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2000" dirty="0">
                          <a:latin typeface="Arial" panose="020B0604020202020204" pitchFamily="34" charset="0"/>
                          <a:cs typeface="Arial" panose="020B0604020202020204" pitchFamily="34" charset="0"/>
                        </a:rPr>
                        <a:t>% de pérdida de peso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2000" dirty="0">
                          <a:latin typeface="Arial" panose="020B0604020202020204" pitchFamily="34" charset="0"/>
                          <a:cs typeface="Arial" panose="020B0604020202020204" pitchFamily="34" charset="0"/>
                        </a:rPr>
                        <a:t>Bajo IMC (kg/m</a:t>
                      </a:r>
                      <a:r>
                        <a:rPr lang="es-CO" sz="2000" baseline="30000" dirty="0">
                          <a:latin typeface="Arial" panose="020B0604020202020204" pitchFamily="34" charset="0"/>
                          <a:cs typeface="Arial" panose="020B0604020202020204" pitchFamily="34" charset="0"/>
                        </a:rPr>
                        <a:t>2</a:t>
                      </a:r>
                      <a:r>
                        <a:rPr lang="es-CO" sz="2000" baseline="0" dirty="0">
                          <a:latin typeface="Arial" panose="020B0604020202020204" pitchFamily="34" charset="0"/>
                          <a:cs typeface="Arial" panose="020B0604020202020204" pitchFamily="34" charset="0"/>
                        </a:rPr>
                        <a:t>)</a:t>
                      </a:r>
                      <a:r>
                        <a:rPr lang="es-CO" sz="2000" baseline="30000" dirty="0">
                          <a:latin typeface="Arial" panose="020B0604020202020204" pitchFamily="34" charset="0"/>
                          <a:cs typeface="Arial" panose="020B0604020202020204" pitchFamily="34" charset="0"/>
                        </a:rPr>
                        <a:t> </a:t>
                      </a:r>
                      <a:endParaRPr lang="es-CO"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2000" dirty="0">
                          <a:latin typeface="Arial" panose="020B0604020202020204" pitchFamily="34" charset="0"/>
                          <a:cs typeface="Arial" panose="020B0604020202020204" pitchFamily="34" charset="0"/>
                        </a:rPr>
                        <a:t>Baja masa muscular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6153669"/>
                  </a:ext>
                </a:extLst>
              </a:tr>
              <a:tr h="1895747">
                <a:tc>
                  <a:txBody>
                    <a:bodyPr/>
                    <a:lstStyle/>
                    <a:p>
                      <a:pPr marL="0" indent="0" algn="ctr">
                        <a:buFontTx/>
                        <a:buNone/>
                      </a:pPr>
                      <a:endParaRPr lang="es-CO" sz="1800" b="1" dirty="0">
                        <a:latin typeface="Arial" panose="020B0604020202020204" pitchFamily="34" charset="0"/>
                        <a:cs typeface="Arial" panose="020B0604020202020204" pitchFamily="34" charset="0"/>
                      </a:endParaRPr>
                    </a:p>
                    <a:p>
                      <a:pPr marL="0" indent="0" algn="ctr">
                        <a:buFontTx/>
                        <a:buNone/>
                      </a:pPr>
                      <a:r>
                        <a:rPr lang="es-CO" sz="1800" b="1" dirty="0">
                          <a:latin typeface="Arial" panose="020B0604020202020204" pitchFamily="34" charset="0"/>
                          <a:cs typeface="Arial" panose="020B0604020202020204" pitchFamily="34" charset="0"/>
                        </a:rPr>
                        <a:t>1 o malnutrición moderada</a:t>
                      </a:r>
                    </a:p>
                    <a:p>
                      <a:pPr marL="0" indent="0" algn="ctr">
                        <a:buFontTx/>
                        <a:buNone/>
                      </a:pPr>
                      <a:r>
                        <a:rPr lang="es-CO" sz="1800" dirty="0">
                          <a:latin typeface="Arial" panose="020B0604020202020204" pitchFamily="34" charset="0"/>
                          <a:cs typeface="Arial" panose="020B0604020202020204" pitchFamily="34" charset="0"/>
                        </a:rPr>
                        <a:t>(Se debe cumplir 1 de estos criterios)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Tx/>
                        <a:buNone/>
                      </a:pPr>
                      <a:endParaRPr lang="es-CO" sz="1800" dirty="0">
                        <a:latin typeface="Arial" panose="020B0604020202020204" pitchFamily="34" charset="0"/>
                        <a:cs typeface="Arial" panose="020B0604020202020204" pitchFamily="34" charset="0"/>
                      </a:endParaRPr>
                    </a:p>
                    <a:p>
                      <a:pPr marL="0" indent="0" algn="ctr">
                        <a:buFontTx/>
                        <a:buNone/>
                      </a:pPr>
                      <a:r>
                        <a:rPr lang="es-CO" sz="1800" dirty="0">
                          <a:latin typeface="Arial" panose="020B0604020202020204" pitchFamily="34" charset="0"/>
                          <a:cs typeface="Arial" panose="020B0604020202020204" pitchFamily="34" charset="0"/>
                        </a:rPr>
                        <a:t>5 - 10% en los últimos 6 meses, o 10 – 20% en más de 6 meses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800" kern="1200" dirty="0">
                        <a:solidFill>
                          <a:schemeClr val="dk1"/>
                        </a:solidFill>
                        <a:effectLst/>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dk1"/>
                          </a:solidFill>
                          <a:effectLst/>
                          <a:latin typeface="Arial" panose="020B0604020202020204" pitchFamily="34" charset="0"/>
                          <a:ea typeface="+mn-ea"/>
                          <a:cs typeface="Arial" panose="020B0604020202020204" pitchFamily="34" charset="0"/>
                        </a:rPr>
                        <a:t>  &lt; 20 si &lt; </a:t>
                      </a:r>
                      <a:r>
                        <a:rPr lang="es-CO" sz="1800" dirty="0">
                          <a:latin typeface="Arial" panose="020B0604020202020204" pitchFamily="34" charset="0"/>
                          <a:cs typeface="Arial" panose="020B0604020202020204" pitchFamily="34" charset="0"/>
                        </a:rPr>
                        <a:t>70 años, </a:t>
                      </a: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latin typeface="Arial" panose="020B0604020202020204" pitchFamily="34" charset="0"/>
                          <a:cs typeface="Arial" panose="020B0604020202020204" pitchFamily="34" charset="0"/>
                        </a:rPr>
                        <a:t>o </a:t>
                      </a: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dk1"/>
                          </a:solidFill>
                          <a:effectLst/>
                          <a:latin typeface="Arial" panose="020B0604020202020204" pitchFamily="34" charset="0"/>
                          <a:ea typeface="+mn-ea"/>
                          <a:cs typeface="Arial" panose="020B0604020202020204" pitchFamily="34" charset="0"/>
                        </a:rPr>
                        <a:t>&lt; 22 si </a:t>
                      </a:r>
                      <a:r>
                        <a:rPr lang="es-CO" sz="1800" dirty="0">
                          <a:latin typeface="Arial" panose="020B0604020202020204" pitchFamily="34" charset="0"/>
                          <a:cs typeface="Arial" panose="020B0604020202020204" pitchFamily="34" charset="0"/>
                        </a:rPr>
                        <a:t>&gt; 70 años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O" sz="1800" dirty="0">
                        <a:latin typeface="Arial" panose="020B0604020202020204" pitchFamily="34" charset="0"/>
                        <a:cs typeface="Arial" panose="020B0604020202020204" pitchFamily="34" charset="0"/>
                      </a:endParaRPr>
                    </a:p>
                    <a:p>
                      <a:pPr algn="ctr"/>
                      <a:r>
                        <a:rPr lang="es-CO" sz="1800" dirty="0">
                          <a:latin typeface="Arial" panose="020B0604020202020204" pitchFamily="34" charset="0"/>
                          <a:cs typeface="Arial" panose="020B0604020202020204" pitchFamily="34" charset="0"/>
                        </a:rPr>
                        <a:t>Déficit leve a moderado, según las técnicas validadas para medir composición corporal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8285304"/>
                  </a:ext>
                </a:extLst>
              </a:tr>
              <a:tr h="1895747">
                <a:tc>
                  <a:txBody>
                    <a:bodyPr/>
                    <a:lstStyle/>
                    <a:p>
                      <a:pPr marL="0" indent="0" algn="ctr">
                        <a:buFont typeface="Arial" panose="020B0604020202020204" pitchFamily="34" charset="0"/>
                        <a:buNone/>
                      </a:pPr>
                      <a:endParaRPr lang="es-CO" sz="1800" b="1"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s-CO" sz="1800" b="1" dirty="0">
                          <a:latin typeface="Arial" panose="020B0604020202020204" pitchFamily="34" charset="0"/>
                          <a:cs typeface="Arial" panose="020B0604020202020204" pitchFamily="34" charset="0"/>
                        </a:rPr>
                        <a:t>2 o malnutrición severa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latin typeface="Arial" panose="020B0604020202020204" pitchFamily="34" charset="0"/>
                          <a:cs typeface="Arial" panose="020B0604020202020204" pitchFamily="34" charset="0"/>
                        </a:rPr>
                        <a:t>(Se debe cumplir 1 de estos criterios)</a:t>
                      </a:r>
                    </a:p>
                    <a:p>
                      <a:pPr marL="0" indent="0" algn="ctr">
                        <a:buFontTx/>
                        <a:buNone/>
                      </a:pPr>
                      <a:endParaRPr lang="es-CO" sz="1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800" dirty="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800" dirty="0">
                          <a:latin typeface="Arial" panose="020B0604020202020204" pitchFamily="34" charset="0"/>
                          <a:cs typeface="Arial" panose="020B0604020202020204" pitchFamily="34" charset="0"/>
                        </a:rPr>
                        <a:t>&gt; 10% en los últimos 6 meses, o &gt; 20% en más de 6 meses</a:t>
                      </a:r>
                    </a:p>
                    <a:p>
                      <a:pPr marL="285750" indent="-285750" algn="ctr">
                        <a:buFont typeface="Wingdings" pitchFamily="2" charset="2"/>
                        <a:buChar char="Ø"/>
                      </a:pPr>
                      <a:endParaRPr lang="es-CO" sz="1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800" kern="1200" dirty="0">
                        <a:solidFill>
                          <a:schemeClr val="dk1"/>
                        </a:solidFill>
                        <a:effectLst/>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dk1"/>
                          </a:solidFill>
                          <a:effectLst/>
                          <a:latin typeface="Arial" panose="020B0604020202020204" pitchFamily="34" charset="0"/>
                          <a:ea typeface="+mn-ea"/>
                          <a:cs typeface="Arial" panose="020B0604020202020204" pitchFamily="34" charset="0"/>
                        </a:rPr>
                        <a:t>&lt; 18.5 si &lt; </a:t>
                      </a:r>
                      <a:r>
                        <a:rPr lang="es-CO" sz="1800" dirty="0">
                          <a:latin typeface="Arial" panose="020B0604020202020204" pitchFamily="34" charset="0"/>
                          <a:cs typeface="Arial" panose="020B0604020202020204" pitchFamily="34" charset="0"/>
                        </a:rPr>
                        <a:t>70 años, o </a:t>
                      </a: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dk1"/>
                          </a:solidFill>
                          <a:effectLst/>
                          <a:latin typeface="Arial" panose="020B0604020202020204" pitchFamily="34" charset="0"/>
                          <a:ea typeface="+mn-ea"/>
                          <a:cs typeface="Arial" panose="020B0604020202020204" pitchFamily="34" charset="0"/>
                        </a:rPr>
                        <a:t>&lt; 20 si </a:t>
                      </a:r>
                      <a:r>
                        <a:rPr lang="es-CO" sz="1800" dirty="0">
                          <a:latin typeface="Arial" panose="020B0604020202020204" pitchFamily="34" charset="0"/>
                          <a:cs typeface="Arial" panose="020B0604020202020204" pitchFamily="34" charset="0"/>
                        </a:rPr>
                        <a:t>&gt; 70 años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800" dirty="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latin typeface="Arial" panose="020B0604020202020204" pitchFamily="34" charset="0"/>
                          <a:cs typeface="Arial" panose="020B0604020202020204" pitchFamily="34" charset="0"/>
                        </a:rPr>
                        <a:t>Déficit severo, según las técnicas validadas para medir composición corporal</a:t>
                      </a:r>
                    </a:p>
                    <a:p>
                      <a:pPr algn="ctr"/>
                      <a:endParaRPr lang="es-CO" sz="1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00273230"/>
                  </a:ext>
                </a:extLst>
              </a:tr>
            </a:tbl>
          </a:graphicData>
        </a:graphic>
      </p:graphicFrame>
      <p:sp>
        <p:nvSpPr>
          <p:cNvPr id="9" name="Marcador de contenido 2">
            <a:extLst>
              <a:ext uri="{FF2B5EF4-FFF2-40B4-BE49-F238E27FC236}">
                <a16:creationId xmlns:a16="http://schemas.microsoft.com/office/drawing/2014/main" id="{24A2C6E8-049F-E949-8111-E02E3D19A797}"/>
              </a:ext>
            </a:extLst>
          </p:cNvPr>
          <p:cNvSpPr txBox="1">
            <a:spLocks/>
          </p:cNvSpPr>
          <p:nvPr/>
        </p:nvSpPr>
        <p:spPr>
          <a:xfrm>
            <a:off x="9953065" y="6031498"/>
            <a:ext cx="2152074" cy="24735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s-CO" sz="1200" dirty="0">
                <a:latin typeface="Arial" panose="020B0604020202020204" pitchFamily="34" charset="0"/>
                <a:cs typeface="Arial" pitchFamily="34" charset="0"/>
              </a:rPr>
              <a:t>Clinical </a:t>
            </a:r>
            <a:r>
              <a:rPr lang="es-CO" sz="1000" dirty="0">
                <a:latin typeface="Arial" panose="020B0604020202020204" pitchFamily="34" charset="0"/>
                <a:cs typeface="Arial" pitchFamily="34" charset="0"/>
              </a:rPr>
              <a:t>Nutrition</a:t>
            </a:r>
            <a:r>
              <a:rPr lang="es-CO" sz="1200" dirty="0">
                <a:latin typeface="Arial" panose="020B0604020202020204" pitchFamily="34" charset="0"/>
                <a:cs typeface="Arial" pitchFamily="34" charset="0"/>
              </a:rPr>
              <a:t> 38 (2019) 1-9</a:t>
            </a:r>
          </a:p>
        </p:txBody>
      </p:sp>
    </p:spTree>
    <p:extLst>
      <p:ext uri="{BB962C8B-B14F-4D97-AF65-F5344CB8AC3E}">
        <p14:creationId xmlns:p14="http://schemas.microsoft.com/office/powerpoint/2010/main" val="2771714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F2228-F1A6-8F40-B66D-BD9F0D7791FA}"/>
              </a:ext>
            </a:extLst>
          </p:cNvPr>
          <p:cNvSpPr>
            <a:spLocks noGrp="1"/>
          </p:cNvSpPr>
          <p:nvPr>
            <p:ph type="title"/>
          </p:nvPr>
        </p:nvSpPr>
        <p:spPr>
          <a:xfrm>
            <a:off x="0" y="0"/>
            <a:ext cx="12192000" cy="955697"/>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Algoritmos diagnósticos - ASPEN</a:t>
            </a:r>
          </a:p>
        </p:txBody>
      </p:sp>
      <p:sp>
        <p:nvSpPr>
          <p:cNvPr id="4" name="Rectángulo 3">
            <a:extLst>
              <a:ext uri="{FF2B5EF4-FFF2-40B4-BE49-F238E27FC236}">
                <a16:creationId xmlns:a16="http://schemas.microsoft.com/office/drawing/2014/main" id="{7922EF94-7B2E-7548-9B9D-3784D013C002}"/>
              </a:ext>
            </a:extLst>
          </p:cNvPr>
          <p:cNvSpPr/>
          <p:nvPr/>
        </p:nvSpPr>
        <p:spPr>
          <a:xfrm>
            <a:off x="258618" y="5675700"/>
            <a:ext cx="11379200" cy="400110"/>
          </a:xfrm>
          <a:prstGeom prst="rect">
            <a:avLst/>
          </a:prstGeom>
          <a:solidFill>
            <a:schemeClr val="bg1"/>
          </a:solidFill>
          <a:ln>
            <a:noFill/>
          </a:ln>
        </p:spPr>
        <p:txBody>
          <a:bodyPr wrap="square">
            <a:spAutoFit/>
          </a:bodyPr>
          <a:lstStyle/>
          <a:p>
            <a:pPr defTabSz="404795"/>
            <a:r>
              <a:rPr lang="es-ES" sz="1000" dirty="0">
                <a:latin typeface="Arial" panose="020B0604020202020204" pitchFamily="34" charset="0"/>
                <a:ea typeface="Nexa Light" charset="0"/>
                <a:cs typeface="Arial" panose="020B0604020202020204" pitchFamily="34" charset="0"/>
              </a:rPr>
              <a:t>White JV, </a:t>
            </a:r>
            <a:r>
              <a:rPr lang="es-ES" sz="1000" dirty="0" err="1">
                <a:latin typeface="Arial" panose="020B0604020202020204" pitchFamily="34" charset="0"/>
                <a:ea typeface="Nexa Light" charset="0"/>
                <a:cs typeface="Arial" panose="020B0604020202020204" pitchFamily="34" charset="0"/>
              </a:rPr>
              <a:t>Guenter</a:t>
            </a:r>
            <a:r>
              <a:rPr lang="es-ES" sz="1000" dirty="0">
                <a:latin typeface="Arial" panose="020B0604020202020204" pitchFamily="34" charset="0"/>
                <a:ea typeface="Nexa Light" charset="0"/>
                <a:cs typeface="Arial" panose="020B0604020202020204" pitchFamily="34" charset="0"/>
              </a:rPr>
              <a:t> P, Jensen G, Malone A, </a:t>
            </a:r>
            <a:r>
              <a:rPr lang="es-ES" sz="1000" dirty="0" err="1">
                <a:latin typeface="Arial" panose="020B0604020202020204" pitchFamily="34" charset="0"/>
                <a:ea typeface="Nexa Light" charset="0"/>
                <a:cs typeface="Arial" panose="020B0604020202020204" pitchFamily="34" charset="0"/>
              </a:rPr>
              <a:t>Schofield</a:t>
            </a:r>
            <a:r>
              <a:rPr lang="es-ES" sz="1000" dirty="0">
                <a:latin typeface="Arial" panose="020B0604020202020204" pitchFamily="34" charset="0"/>
                <a:ea typeface="Nexa Light" charset="0"/>
                <a:cs typeface="Arial" panose="020B0604020202020204" pitchFamily="34" charset="0"/>
              </a:rPr>
              <a:t> M. </a:t>
            </a:r>
            <a:r>
              <a:rPr lang="es-ES" sz="1000" dirty="0" err="1">
                <a:latin typeface="Arial" panose="020B0604020202020204" pitchFamily="34" charset="0"/>
                <a:ea typeface="Nexa Light" charset="0"/>
                <a:cs typeface="Arial" panose="020B0604020202020204" pitchFamily="34" charset="0"/>
              </a:rPr>
              <a:t>Consensus</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statement</a:t>
            </a:r>
            <a:r>
              <a:rPr lang="es-ES" sz="1000" dirty="0">
                <a:latin typeface="Arial" panose="020B0604020202020204" pitchFamily="34" charset="0"/>
                <a:ea typeface="Nexa Light" charset="0"/>
                <a:cs typeface="Arial" panose="020B0604020202020204" pitchFamily="34" charset="0"/>
              </a:rPr>
              <a:t> of </a:t>
            </a:r>
            <a:r>
              <a:rPr lang="es-ES" sz="1000" dirty="0" err="1">
                <a:latin typeface="Arial" panose="020B0604020202020204" pitchFamily="34" charset="0"/>
                <a:ea typeface="Nexa Light" charset="0"/>
                <a:cs typeface="Arial" panose="020B0604020202020204" pitchFamily="34" charset="0"/>
              </a:rPr>
              <a:t>the</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Academy</a:t>
            </a:r>
            <a:r>
              <a:rPr lang="es-ES" sz="1000" dirty="0">
                <a:latin typeface="Arial" panose="020B0604020202020204" pitchFamily="34" charset="0"/>
                <a:ea typeface="Nexa Light" charset="0"/>
                <a:cs typeface="Arial" panose="020B0604020202020204" pitchFamily="34" charset="0"/>
              </a:rPr>
              <a:t> of </a:t>
            </a:r>
            <a:r>
              <a:rPr lang="es-ES" sz="1000" dirty="0" err="1">
                <a:latin typeface="Arial" panose="020B0604020202020204" pitchFamily="34" charset="0"/>
                <a:ea typeface="Nexa Light" charset="0"/>
                <a:cs typeface="Arial" panose="020B0604020202020204" pitchFamily="34" charset="0"/>
              </a:rPr>
              <a:t>Nutrition</a:t>
            </a:r>
            <a:r>
              <a:rPr lang="es-ES" sz="1000" dirty="0">
                <a:latin typeface="Arial" panose="020B0604020202020204" pitchFamily="34" charset="0"/>
                <a:ea typeface="Nexa Light" charset="0"/>
                <a:cs typeface="Arial" panose="020B0604020202020204" pitchFamily="34" charset="0"/>
              </a:rPr>
              <a:t> and </a:t>
            </a:r>
            <a:r>
              <a:rPr lang="es-ES" sz="1000" dirty="0" err="1">
                <a:latin typeface="Arial" panose="020B0604020202020204" pitchFamily="34" charset="0"/>
                <a:ea typeface="Nexa Light" charset="0"/>
                <a:cs typeface="Arial" panose="020B0604020202020204" pitchFamily="34" charset="0"/>
              </a:rPr>
              <a:t>Dietetics</a:t>
            </a:r>
            <a:r>
              <a:rPr lang="es-ES" sz="1000" dirty="0">
                <a:latin typeface="Arial" panose="020B0604020202020204" pitchFamily="34" charset="0"/>
                <a:ea typeface="Nexa Light" charset="0"/>
                <a:cs typeface="Arial" panose="020B0604020202020204" pitchFamily="34" charset="0"/>
              </a:rPr>
              <a:t>/American </a:t>
            </a:r>
            <a:r>
              <a:rPr lang="es-ES" sz="1000" dirty="0" err="1">
                <a:latin typeface="Arial" panose="020B0604020202020204" pitchFamily="34" charset="0"/>
                <a:ea typeface="Nexa Light" charset="0"/>
                <a:cs typeface="Arial" panose="020B0604020202020204" pitchFamily="34" charset="0"/>
              </a:rPr>
              <a:t>Society</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for</a:t>
            </a:r>
            <a:r>
              <a:rPr lang="es-ES" sz="1000" dirty="0">
                <a:latin typeface="Arial" panose="020B0604020202020204" pitchFamily="34" charset="0"/>
                <a:ea typeface="Nexa Light" charset="0"/>
                <a:cs typeface="Arial" panose="020B0604020202020204" pitchFamily="34" charset="0"/>
              </a:rPr>
              <a:t> Parenteral and Enteral </a:t>
            </a:r>
            <a:r>
              <a:rPr lang="es-ES" sz="1000" dirty="0" err="1">
                <a:latin typeface="Arial" panose="020B0604020202020204" pitchFamily="34" charset="0"/>
                <a:ea typeface="Nexa Light" charset="0"/>
                <a:cs typeface="Arial" panose="020B0604020202020204" pitchFamily="34" charset="0"/>
              </a:rPr>
              <a:t>Nutrition</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characteristics</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recommended</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for</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the</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identification</a:t>
            </a:r>
            <a:r>
              <a:rPr lang="es-ES" sz="1000" dirty="0">
                <a:latin typeface="Arial" panose="020B0604020202020204" pitchFamily="34" charset="0"/>
                <a:ea typeface="Nexa Light" charset="0"/>
                <a:cs typeface="Arial" panose="020B0604020202020204" pitchFamily="34" charset="0"/>
              </a:rPr>
              <a:t> and </a:t>
            </a:r>
            <a:r>
              <a:rPr lang="es-ES" sz="1000" dirty="0" err="1">
                <a:latin typeface="Arial" panose="020B0604020202020204" pitchFamily="34" charset="0"/>
                <a:ea typeface="Nexa Light" charset="0"/>
                <a:cs typeface="Arial" panose="020B0604020202020204" pitchFamily="34" charset="0"/>
              </a:rPr>
              <a:t>documentation</a:t>
            </a:r>
            <a:r>
              <a:rPr lang="es-ES" sz="1000" dirty="0">
                <a:latin typeface="Arial" panose="020B0604020202020204" pitchFamily="34" charset="0"/>
                <a:ea typeface="Nexa Light" charset="0"/>
                <a:cs typeface="Arial" panose="020B0604020202020204" pitchFamily="34" charset="0"/>
              </a:rPr>
              <a:t> of </a:t>
            </a:r>
            <a:r>
              <a:rPr lang="es-ES" sz="1000" dirty="0" err="1">
                <a:latin typeface="Arial" panose="020B0604020202020204" pitchFamily="34" charset="0"/>
                <a:ea typeface="Nexa Light" charset="0"/>
                <a:cs typeface="Arial" panose="020B0604020202020204" pitchFamily="34" charset="0"/>
              </a:rPr>
              <a:t>adult</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malnutrition</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undernutrition</a:t>
            </a:r>
            <a:r>
              <a:rPr lang="es-ES" sz="1000" dirty="0">
                <a:latin typeface="Arial" panose="020B0604020202020204" pitchFamily="34" charset="0"/>
                <a:ea typeface="Nexa Light" charset="0"/>
                <a:cs typeface="Arial" panose="020B0604020202020204" pitchFamily="34" charset="0"/>
              </a:rPr>
              <a:t>). J </a:t>
            </a:r>
            <a:r>
              <a:rPr lang="es-ES" sz="1000" dirty="0" err="1">
                <a:latin typeface="Arial" panose="020B0604020202020204" pitchFamily="34" charset="0"/>
                <a:ea typeface="Nexa Light" charset="0"/>
                <a:cs typeface="Arial" panose="020B0604020202020204" pitchFamily="34" charset="0"/>
              </a:rPr>
              <a:t>Acad</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Nutr</a:t>
            </a:r>
            <a:r>
              <a:rPr lang="es-ES" sz="1000" dirty="0">
                <a:latin typeface="Arial" panose="020B0604020202020204" pitchFamily="34" charset="0"/>
                <a:ea typeface="Nexa Light" charset="0"/>
                <a:cs typeface="Arial" panose="020B0604020202020204" pitchFamily="34" charset="0"/>
              </a:rPr>
              <a:t> </a:t>
            </a:r>
            <a:r>
              <a:rPr lang="es-ES" sz="1000" dirty="0" err="1">
                <a:latin typeface="Arial" panose="020B0604020202020204" pitchFamily="34" charset="0"/>
                <a:ea typeface="Nexa Light" charset="0"/>
                <a:cs typeface="Arial" panose="020B0604020202020204" pitchFamily="34" charset="0"/>
              </a:rPr>
              <a:t>Diet</a:t>
            </a:r>
            <a:r>
              <a:rPr lang="es-ES" sz="1000" dirty="0">
                <a:latin typeface="Arial" panose="020B0604020202020204" pitchFamily="34" charset="0"/>
                <a:ea typeface="Nexa Light" charset="0"/>
                <a:cs typeface="Arial" panose="020B0604020202020204" pitchFamily="34" charset="0"/>
              </a:rPr>
              <a:t>. 2012</a:t>
            </a:r>
          </a:p>
        </p:txBody>
      </p:sp>
      <p:sp>
        <p:nvSpPr>
          <p:cNvPr id="5" name="CuadroTexto 4">
            <a:extLst>
              <a:ext uri="{FF2B5EF4-FFF2-40B4-BE49-F238E27FC236}">
                <a16:creationId xmlns:a16="http://schemas.microsoft.com/office/drawing/2014/main" id="{1DC2DA3F-30DE-1249-9AF0-20D8A6FE0177}"/>
              </a:ext>
            </a:extLst>
          </p:cNvPr>
          <p:cNvSpPr txBox="1"/>
          <p:nvPr/>
        </p:nvSpPr>
        <p:spPr>
          <a:xfrm>
            <a:off x="3543146" y="1142842"/>
            <a:ext cx="4865563" cy="707886"/>
          </a:xfrm>
          <a:prstGeom prst="rect">
            <a:avLst/>
          </a:prstGeom>
          <a:noFill/>
          <a:ln w="28575" cmpd="sng">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solidFill>
                  <a:schemeClr val="tx1"/>
                </a:solidFill>
                <a:latin typeface="Arial" panose="020B0604020202020204" pitchFamily="34" charset="0"/>
                <a:ea typeface="Nexa Light" charset="0"/>
                <a:cs typeface="Arial" panose="020B0604020202020204" pitchFamily="34" charset="0"/>
              </a:rPr>
              <a:t>RIESGO NUTRICIONAL IDENTIFICADO</a:t>
            </a:r>
          </a:p>
          <a:p>
            <a:pPr algn="ctr"/>
            <a:r>
              <a:rPr lang="es-ES" sz="2000" dirty="0">
                <a:solidFill>
                  <a:schemeClr val="tx1"/>
                </a:solidFill>
                <a:latin typeface="Arial" panose="020B0604020202020204" pitchFamily="34" charset="0"/>
                <a:ea typeface="Nexa Light" charset="0"/>
                <a:cs typeface="Arial" panose="020B0604020202020204" pitchFamily="34" charset="0"/>
              </a:rPr>
              <a:t>Baja Ingesta o Pérdida de masa corporal</a:t>
            </a:r>
          </a:p>
        </p:txBody>
      </p:sp>
      <p:sp>
        <p:nvSpPr>
          <p:cNvPr id="6" name="CuadroTexto 5">
            <a:extLst>
              <a:ext uri="{FF2B5EF4-FFF2-40B4-BE49-F238E27FC236}">
                <a16:creationId xmlns:a16="http://schemas.microsoft.com/office/drawing/2014/main" id="{B5CFE6F2-2B38-0148-967E-CAF96F7980F0}"/>
              </a:ext>
            </a:extLst>
          </p:cNvPr>
          <p:cNvSpPr txBox="1"/>
          <p:nvPr/>
        </p:nvSpPr>
        <p:spPr>
          <a:xfrm>
            <a:off x="4373220" y="2275170"/>
            <a:ext cx="3260829" cy="400110"/>
          </a:xfrm>
          <a:prstGeom prst="rect">
            <a:avLst/>
          </a:prstGeom>
          <a:noFill/>
          <a:ln w="28575" cmpd="sng">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b="1" dirty="0">
                <a:solidFill>
                  <a:schemeClr val="tx1"/>
                </a:solidFill>
                <a:latin typeface="Arial" panose="020B0604020202020204" pitchFamily="34" charset="0"/>
                <a:ea typeface="Nexa Light" charset="0"/>
                <a:cs typeface="Arial" panose="020B0604020202020204" pitchFamily="34" charset="0"/>
              </a:rPr>
              <a:t>Presencia de Inflamación</a:t>
            </a:r>
          </a:p>
        </p:txBody>
      </p:sp>
      <p:sp>
        <p:nvSpPr>
          <p:cNvPr id="7" name="CuadroTexto 6">
            <a:extLst>
              <a:ext uri="{FF2B5EF4-FFF2-40B4-BE49-F238E27FC236}">
                <a16:creationId xmlns:a16="http://schemas.microsoft.com/office/drawing/2014/main" id="{8E3355DA-CFF1-2E4F-9D77-84EDE2571A4A}"/>
              </a:ext>
            </a:extLst>
          </p:cNvPr>
          <p:cNvSpPr txBox="1"/>
          <p:nvPr/>
        </p:nvSpPr>
        <p:spPr>
          <a:xfrm>
            <a:off x="1432369" y="3169491"/>
            <a:ext cx="569387" cy="400110"/>
          </a:xfrm>
          <a:prstGeom prst="rect">
            <a:avLst/>
          </a:prstGeom>
          <a:noFill/>
          <a:ln w="28575" cmpd="sng">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solidFill>
                  <a:schemeClr val="tx1"/>
                </a:solidFill>
                <a:latin typeface="Arial" panose="020B0604020202020204" pitchFamily="34" charset="0"/>
                <a:ea typeface="Nexa Light" charset="0"/>
                <a:cs typeface="Arial" panose="020B0604020202020204" pitchFamily="34" charset="0"/>
              </a:rPr>
              <a:t>NO</a:t>
            </a:r>
          </a:p>
        </p:txBody>
      </p:sp>
      <p:sp>
        <p:nvSpPr>
          <p:cNvPr id="8" name="CuadroTexto 7">
            <a:extLst>
              <a:ext uri="{FF2B5EF4-FFF2-40B4-BE49-F238E27FC236}">
                <a16:creationId xmlns:a16="http://schemas.microsoft.com/office/drawing/2014/main" id="{454B79CF-F856-894F-A8B4-4172653F339A}"/>
              </a:ext>
            </a:extLst>
          </p:cNvPr>
          <p:cNvSpPr txBox="1"/>
          <p:nvPr/>
        </p:nvSpPr>
        <p:spPr>
          <a:xfrm>
            <a:off x="4651347" y="3150104"/>
            <a:ext cx="2704588" cy="400110"/>
          </a:xfrm>
          <a:prstGeom prst="rect">
            <a:avLst/>
          </a:prstGeom>
          <a:noFill/>
          <a:ln w="28575" cmpd="sng">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dirty="0">
                <a:solidFill>
                  <a:schemeClr val="tx1"/>
                </a:solidFill>
                <a:latin typeface="Arial" panose="020B0604020202020204" pitchFamily="34" charset="0"/>
                <a:ea typeface="Nexa Light" charset="0"/>
                <a:cs typeface="Arial" panose="020B0604020202020204" pitchFamily="34" charset="0"/>
              </a:rPr>
              <a:t>SI: ligera a moderada </a:t>
            </a:r>
          </a:p>
        </p:txBody>
      </p:sp>
      <p:sp>
        <p:nvSpPr>
          <p:cNvPr id="9" name="CuadroTexto 8">
            <a:extLst>
              <a:ext uri="{FF2B5EF4-FFF2-40B4-BE49-F238E27FC236}">
                <a16:creationId xmlns:a16="http://schemas.microsoft.com/office/drawing/2014/main" id="{E27E4A83-DAD0-C546-AB69-D8C9244F9F23}"/>
              </a:ext>
            </a:extLst>
          </p:cNvPr>
          <p:cNvSpPr txBox="1"/>
          <p:nvPr/>
        </p:nvSpPr>
        <p:spPr>
          <a:xfrm>
            <a:off x="9497601" y="3094094"/>
            <a:ext cx="1223412" cy="369332"/>
          </a:xfrm>
          <a:prstGeom prst="rect">
            <a:avLst/>
          </a:prstGeom>
          <a:noFill/>
          <a:ln w="28575" cmpd="sng">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dirty="0">
                <a:solidFill>
                  <a:schemeClr val="tx1"/>
                </a:solidFill>
                <a:latin typeface="Arial" panose="020B0604020202020204" pitchFamily="34" charset="0"/>
                <a:ea typeface="Nexa Light" charset="0"/>
                <a:cs typeface="Arial" panose="020B0604020202020204" pitchFamily="34" charset="0"/>
              </a:rPr>
              <a:t>SI: severa</a:t>
            </a:r>
          </a:p>
        </p:txBody>
      </p:sp>
      <p:sp>
        <p:nvSpPr>
          <p:cNvPr id="10" name="CuadroTexto 9">
            <a:extLst>
              <a:ext uri="{FF2B5EF4-FFF2-40B4-BE49-F238E27FC236}">
                <a16:creationId xmlns:a16="http://schemas.microsoft.com/office/drawing/2014/main" id="{BAAF6894-4143-3B4A-967B-F178A12817B2}"/>
              </a:ext>
            </a:extLst>
          </p:cNvPr>
          <p:cNvSpPr txBox="1"/>
          <p:nvPr/>
        </p:nvSpPr>
        <p:spPr>
          <a:xfrm>
            <a:off x="457208" y="4002207"/>
            <a:ext cx="3044424" cy="646331"/>
          </a:xfrm>
          <a:prstGeom prst="rect">
            <a:avLst/>
          </a:prstGeom>
          <a:noFill/>
          <a:ln w="28575" cmpd="sng">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b="1" dirty="0">
                <a:solidFill>
                  <a:schemeClr val="tx1"/>
                </a:solidFill>
                <a:latin typeface="Arial" panose="020B0604020202020204" pitchFamily="34" charset="0"/>
                <a:ea typeface="Nexa Light" charset="0"/>
                <a:cs typeface="Arial" panose="020B0604020202020204" pitchFamily="34" charset="0"/>
              </a:rPr>
              <a:t>Desnutrición relacionada</a:t>
            </a:r>
          </a:p>
          <a:p>
            <a:pPr algn="ctr"/>
            <a:r>
              <a:rPr lang="es-ES" b="1" dirty="0">
                <a:solidFill>
                  <a:schemeClr val="tx1"/>
                </a:solidFill>
                <a:latin typeface="Arial" panose="020B0604020202020204" pitchFamily="34" charset="0"/>
                <a:ea typeface="Nexa Light" charset="0"/>
                <a:cs typeface="Arial" panose="020B0604020202020204" pitchFamily="34" charset="0"/>
              </a:rPr>
              <a:t>con baja ingesta (hambre)</a:t>
            </a:r>
          </a:p>
        </p:txBody>
      </p:sp>
      <p:sp>
        <p:nvSpPr>
          <p:cNvPr id="11" name="CuadroTexto 10">
            <a:extLst>
              <a:ext uri="{FF2B5EF4-FFF2-40B4-BE49-F238E27FC236}">
                <a16:creationId xmlns:a16="http://schemas.microsoft.com/office/drawing/2014/main" id="{8FC187CD-4FA2-4142-A6FF-EB7CF66A7A17}"/>
              </a:ext>
            </a:extLst>
          </p:cNvPr>
          <p:cNvSpPr txBox="1"/>
          <p:nvPr/>
        </p:nvSpPr>
        <p:spPr>
          <a:xfrm>
            <a:off x="4895339" y="3973160"/>
            <a:ext cx="2216592" cy="1477328"/>
          </a:xfrm>
          <a:prstGeom prst="rect">
            <a:avLst/>
          </a:prstGeom>
          <a:noFill/>
          <a:ln w="28575" cmpd="sng">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b="1" dirty="0">
                <a:solidFill>
                  <a:schemeClr val="tx1"/>
                </a:solidFill>
                <a:latin typeface="Arial" panose="020B0604020202020204" pitchFamily="34" charset="0"/>
                <a:ea typeface="Nexa Light" charset="0"/>
                <a:cs typeface="Arial" panose="020B0604020202020204" pitchFamily="34" charset="0"/>
              </a:rPr>
              <a:t>Desnutrición relacionada con enfermedad crónica</a:t>
            </a:r>
          </a:p>
          <a:p>
            <a:pPr algn="ctr"/>
            <a:endParaRPr lang="es-ES" b="1" dirty="0">
              <a:solidFill>
                <a:schemeClr val="tx1"/>
              </a:solidFill>
              <a:latin typeface="Arial" panose="020B0604020202020204" pitchFamily="34" charset="0"/>
              <a:ea typeface="Nexa Light" charset="0"/>
              <a:cs typeface="Arial" panose="020B0604020202020204" pitchFamily="34" charset="0"/>
            </a:endParaRPr>
          </a:p>
        </p:txBody>
      </p:sp>
      <p:sp>
        <p:nvSpPr>
          <p:cNvPr id="12" name="CuadroTexto 11">
            <a:extLst>
              <a:ext uri="{FF2B5EF4-FFF2-40B4-BE49-F238E27FC236}">
                <a16:creationId xmlns:a16="http://schemas.microsoft.com/office/drawing/2014/main" id="{AD351DE0-4FCA-9D42-A693-E5179078B2BA}"/>
              </a:ext>
            </a:extLst>
          </p:cNvPr>
          <p:cNvSpPr txBox="1"/>
          <p:nvPr/>
        </p:nvSpPr>
        <p:spPr>
          <a:xfrm>
            <a:off x="8926971" y="4004331"/>
            <a:ext cx="2364671" cy="923330"/>
          </a:xfrm>
          <a:prstGeom prst="rect">
            <a:avLst/>
          </a:prstGeom>
          <a:noFill/>
          <a:ln w="28575" cmpd="sng">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b="1" dirty="0">
                <a:solidFill>
                  <a:schemeClr val="tx1"/>
                </a:solidFill>
                <a:latin typeface="Arial" panose="020B0604020202020204" pitchFamily="34" charset="0"/>
                <a:ea typeface="Nexa Light" charset="0"/>
                <a:cs typeface="Arial" panose="020B0604020202020204" pitchFamily="34" charset="0"/>
              </a:rPr>
              <a:t>Desnutrición relacionada con enfermedad aguda</a:t>
            </a:r>
          </a:p>
        </p:txBody>
      </p:sp>
      <p:cxnSp>
        <p:nvCxnSpPr>
          <p:cNvPr id="13" name="Conector recto 12">
            <a:extLst>
              <a:ext uri="{FF2B5EF4-FFF2-40B4-BE49-F238E27FC236}">
                <a16:creationId xmlns:a16="http://schemas.microsoft.com/office/drawing/2014/main" id="{C3C63FB6-B81A-8641-9CDE-D1BB55857195}"/>
              </a:ext>
            </a:extLst>
          </p:cNvPr>
          <p:cNvCxnSpPr/>
          <p:nvPr/>
        </p:nvCxnSpPr>
        <p:spPr>
          <a:xfrm>
            <a:off x="5990337" y="1850728"/>
            <a:ext cx="0" cy="396107"/>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angular 13">
            <a:extLst>
              <a:ext uri="{FF2B5EF4-FFF2-40B4-BE49-F238E27FC236}">
                <a16:creationId xmlns:a16="http://schemas.microsoft.com/office/drawing/2014/main" id="{821DAC5B-D1A6-4B40-851C-CA72B695CC59}"/>
              </a:ext>
            </a:extLst>
          </p:cNvPr>
          <p:cNvCxnSpPr>
            <a:stCxn id="6" idx="2"/>
            <a:endCxn id="7" idx="0"/>
          </p:cNvCxnSpPr>
          <p:nvPr/>
        </p:nvCxnSpPr>
        <p:spPr>
          <a:xfrm rot="5400000">
            <a:off x="3613244" y="779099"/>
            <a:ext cx="494211" cy="4286572"/>
          </a:xfrm>
          <a:prstGeom prst="bentConnector3">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A68B3991-453A-B54B-A816-3B8AE1392BD7}"/>
              </a:ext>
            </a:extLst>
          </p:cNvPr>
          <p:cNvCxnSpPr>
            <a:cxnSpLocks/>
            <a:endCxn id="9" idx="0"/>
          </p:cNvCxnSpPr>
          <p:nvPr/>
        </p:nvCxnSpPr>
        <p:spPr>
          <a:xfrm>
            <a:off x="6008809" y="2926615"/>
            <a:ext cx="4100498" cy="167479"/>
          </a:xfrm>
          <a:prstGeom prst="bentConnector2">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AA91EA74-A722-0B4E-80B7-1EFB48208E90}"/>
              </a:ext>
            </a:extLst>
          </p:cNvPr>
          <p:cNvCxnSpPr/>
          <p:nvPr/>
        </p:nvCxnSpPr>
        <p:spPr>
          <a:xfrm>
            <a:off x="6003637" y="2744216"/>
            <a:ext cx="0" cy="405888"/>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84E68F50-A076-2B43-985C-6AFBA4243658}"/>
              </a:ext>
            </a:extLst>
          </p:cNvPr>
          <p:cNvCxnSpPr/>
          <p:nvPr/>
        </p:nvCxnSpPr>
        <p:spPr>
          <a:xfrm flipH="1">
            <a:off x="6003634" y="3636065"/>
            <a:ext cx="1" cy="337095"/>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50BB4136-6613-5E43-BAA6-47A1541368A5}"/>
              </a:ext>
            </a:extLst>
          </p:cNvPr>
          <p:cNvCxnSpPr/>
          <p:nvPr/>
        </p:nvCxnSpPr>
        <p:spPr>
          <a:xfrm flipH="1">
            <a:off x="10109306" y="3529276"/>
            <a:ext cx="2" cy="337096"/>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32">
            <a:extLst>
              <a:ext uri="{FF2B5EF4-FFF2-40B4-BE49-F238E27FC236}">
                <a16:creationId xmlns:a16="http://schemas.microsoft.com/office/drawing/2014/main" id="{D540E477-0334-D049-9969-682C7DF2435B}"/>
              </a:ext>
            </a:extLst>
          </p:cNvPr>
          <p:cNvCxnSpPr/>
          <p:nvPr/>
        </p:nvCxnSpPr>
        <p:spPr>
          <a:xfrm flipH="1">
            <a:off x="1717061" y="3569601"/>
            <a:ext cx="1" cy="337095"/>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012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F2228-F1A6-8F40-B66D-BD9F0D7791FA}"/>
              </a:ext>
            </a:extLst>
          </p:cNvPr>
          <p:cNvSpPr>
            <a:spLocks noGrp="1"/>
          </p:cNvSpPr>
          <p:nvPr>
            <p:ph type="title"/>
          </p:nvPr>
        </p:nvSpPr>
        <p:spPr>
          <a:xfrm>
            <a:off x="0" y="1"/>
            <a:ext cx="12192000" cy="955698"/>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Algoritmos diagnósticos - ESPEN</a:t>
            </a:r>
          </a:p>
        </p:txBody>
      </p:sp>
      <p:sp>
        <p:nvSpPr>
          <p:cNvPr id="20" name="CuadroTexto 19">
            <a:extLst>
              <a:ext uri="{FF2B5EF4-FFF2-40B4-BE49-F238E27FC236}">
                <a16:creationId xmlns:a16="http://schemas.microsoft.com/office/drawing/2014/main" id="{8BECDCEA-3D26-E048-9AE2-005148B47AE6}"/>
              </a:ext>
            </a:extLst>
          </p:cNvPr>
          <p:cNvSpPr txBox="1"/>
          <p:nvPr/>
        </p:nvSpPr>
        <p:spPr>
          <a:xfrm>
            <a:off x="3677885" y="1070939"/>
            <a:ext cx="4679198" cy="64633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latin typeface="Arial" panose="020B0604020202020204" pitchFamily="34" charset="0"/>
                <a:ea typeface="Nexa Light" charset="0"/>
                <a:cs typeface="Arial" panose="020B0604020202020204" pitchFamily="34" charset="0"/>
              </a:rPr>
              <a:t>RIESGO NUTRICIONAL IDENTIFICADO</a:t>
            </a:r>
          </a:p>
          <a:p>
            <a:pPr algn="ctr"/>
            <a:r>
              <a:rPr lang="es-ES" dirty="0">
                <a:solidFill>
                  <a:schemeClr val="tx1"/>
                </a:solidFill>
                <a:latin typeface="Arial" panose="020B0604020202020204" pitchFamily="34" charset="0"/>
                <a:ea typeface="Nexa Light" charset="0"/>
                <a:cs typeface="Arial" panose="020B0604020202020204" pitchFamily="34" charset="0"/>
              </a:rPr>
              <a:t>Baja Ingesta o Pérdida de masa corporal</a:t>
            </a:r>
          </a:p>
        </p:txBody>
      </p:sp>
      <p:sp>
        <p:nvSpPr>
          <p:cNvPr id="21" name="CuadroTexto 20">
            <a:extLst>
              <a:ext uri="{FF2B5EF4-FFF2-40B4-BE49-F238E27FC236}">
                <a16:creationId xmlns:a16="http://schemas.microsoft.com/office/drawing/2014/main" id="{328B8F8F-7C28-1547-8715-B6B6CCEDA692}"/>
              </a:ext>
            </a:extLst>
          </p:cNvPr>
          <p:cNvSpPr txBox="1"/>
          <p:nvPr/>
        </p:nvSpPr>
        <p:spPr>
          <a:xfrm>
            <a:off x="4587954" y="2088796"/>
            <a:ext cx="3449210"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solidFill>
                  <a:schemeClr val="tx2">
                    <a:lumMod val="50000"/>
                  </a:schemeClr>
                </a:solidFill>
                <a:latin typeface="Arial" panose="020B0604020202020204" pitchFamily="34" charset="0"/>
                <a:ea typeface="Nexa Light" charset="0"/>
                <a:cs typeface="Arial" panose="020B0604020202020204" pitchFamily="34" charset="0"/>
              </a:rPr>
              <a:t>Malnutrición/Desnutrición</a:t>
            </a:r>
          </a:p>
        </p:txBody>
      </p:sp>
      <p:cxnSp>
        <p:nvCxnSpPr>
          <p:cNvPr id="22" name="Conector recto 21">
            <a:extLst>
              <a:ext uri="{FF2B5EF4-FFF2-40B4-BE49-F238E27FC236}">
                <a16:creationId xmlns:a16="http://schemas.microsoft.com/office/drawing/2014/main" id="{C921F9E3-FB58-CA44-ACA0-34D0AA2457DF}"/>
              </a:ext>
            </a:extLst>
          </p:cNvPr>
          <p:cNvCxnSpPr>
            <a:cxnSpLocks/>
          </p:cNvCxnSpPr>
          <p:nvPr/>
        </p:nvCxnSpPr>
        <p:spPr>
          <a:xfrm>
            <a:off x="6162104" y="1717270"/>
            <a:ext cx="0" cy="371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C1EA4CA3-3B17-1340-A84A-15F61A1D1CAC}"/>
              </a:ext>
            </a:extLst>
          </p:cNvPr>
          <p:cNvSpPr txBox="1"/>
          <p:nvPr/>
        </p:nvSpPr>
        <p:spPr>
          <a:xfrm>
            <a:off x="985576" y="2929976"/>
            <a:ext cx="3449210" cy="53553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lnSpc>
                <a:spcPct val="80000"/>
              </a:lnSpc>
            </a:pPr>
            <a:r>
              <a:rPr lang="es-ES" dirty="0">
                <a:solidFill>
                  <a:schemeClr val="tx2">
                    <a:lumMod val="50000"/>
                  </a:schemeClr>
                </a:solidFill>
                <a:latin typeface="Arial" panose="020B0604020202020204" pitchFamily="34" charset="0"/>
                <a:ea typeface="Nexa Light" charset="0"/>
                <a:cs typeface="Arial" panose="020B0604020202020204" pitchFamily="34" charset="0"/>
              </a:rPr>
              <a:t>Malnutrición relacionada  a enfermedad con inflamación</a:t>
            </a:r>
          </a:p>
        </p:txBody>
      </p:sp>
      <p:cxnSp>
        <p:nvCxnSpPr>
          <p:cNvPr id="24" name="Conector angular 23">
            <a:extLst>
              <a:ext uri="{FF2B5EF4-FFF2-40B4-BE49-F238E27FC236}">
                <a16:creationId xmlns:a16="http://schemas.microsoft.com/office/drawing/2014/main" id="{5044FD1B-3E1A-2347-9513-8B82C204DDC9}"/>
              </a:ext>
            </a:extLst>
          </p:cNvPr>
          <p:cNvCxnSpPr>
            <a:cxnSpLocks/>
            <a:stCxn id="21" idx="1"/>
            <a:endCxn id="23" idx="0"/>
          </p:cNvCxnSpPr>
          <p:nvPr/>
        </p:nvCxnSpPr>
        <p:spPr>
          <a:xfrm rot="10800000" flipV="1">
            <a:off x="2710182" y="2273462"/>
            <a:ext cx="1877773" cy="656514"/>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2D850809-F813-6F49-93CA-664FEA3D92CD}"/>
              </a:ext>
            </a:extLst>
          </p:cNvPr>
          <p:cNvCxnSpPr/>
          <p:nvPr/>
        </p:nvCxnSpPr>
        <p:spPr>
          <a:xfrm>
            <a:off x="6162104" y="2466184"/>
            <a:ext cx="0" cy="4058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364D48FE-872B-6041-A08E-A098571B15C4}"/>
              </a:ext>
            </a:extLst>
          </p:cNvPr>
          <p:cNvSpPr txBox="1"/>
          <p:nvPr/>
        </p:nvSpPr>
        <p:spPr>
          <a:xfrm>
            <a:off x="4808048" y="2929976"/>
            <a:ext cx="3449210" cy="53553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lnSpc>
                <a:spcPct val="80000"/>
              </a:lnSpc>
            </a:pPr>
            <a:r>
              <a:rPr lang="es-ES" dirty="0">
                <a:solidFill>
                  <a:schemeClr val="tx2">
                    <a:lumMod val="50000"/>
                  </a:schemeClr>
                </a:solidFill>
                <a:latin typeface="Arial" panose="020B0604020202020204" pitchFamily="34" charset="0"/>
                <a:ea typeface="Nexa Light" charset="0"/>
                <a:cs typeface="Arial" panose="020B0604020202020204" pitchFamily="34" charset="0"/>
              </a:rPr>
              <a:t>Malnutrición relacionada  a enfermedad sin inflamación</a:t>
            </a:r>
          </a:p>
        </p:txBody>
      </p:sp>
      <p:sp>
        <p:nvSpPr>
          <p:cNvPr id="27" name="CuadroTexto 26">
            <a:extLst>
              <a:ext uri="{FF2B5EF4-FFF2-40B4-BE49-F238E27FC236}">
                <a16:creationId xmlns:a16="http://schemas.microsoft.com/office/drawing/2014/main" id="{F25686A0-C700-D144-9E3C-E75FF053A8E4}"/>
              </a:ext>
            </a:extLst>
          </p:cNvPr>
          <p:cNvSpPr txBox="1"/>
          <p:nvPr/>
        </p:nvSpPr>
        <p:spPr>
          <a:xfrm>
            <a:off x="8634706" y="2929976"/>
            <a:ext cx="2475315" cy="53553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lnSpc>
                <a:spcPct val="80000"/>
              </a:lnSpc>
            </a:pPr>
            <a:r>
              <a:rPr lang="es-ES" dirty="0">
                <a:solidFill>
                  <a:schemeClr val="tx2">
                    <a:lumMod val="50000"/>
                  </a:schemeClr>
                </a:solidFill>
                <a:latin typeface="Arial" panose="020B0604020202020204" pitchFamily="34" charset="0"/>
                <a:ea typeface="Nexa Light" charset="0"/>
                <a:cs typeface="Arial" panose="020B0604020202020204" pitchFamily="34" charset="0"/>
              </a:rPr>
              <a:t>Malnutrición sin enfermedad</a:t>
            </a:r>
          </a:p>
        </p:txBody>
      </p:sp>
      <p:cxnSp>
        <p:nvCxnSpPr>
          <p:cNvPr id="28" name="Conector angular 27">
            <a:extLst>
              <a:ext uri="{FF2B5EF4-FFF2-40B4-BE49-F238E27FC236}">
                <a16:creationId xmlns:a16="http://schemas.microsoft.com/office/drawing/2014/main" id="{6E7720EF-61C6-5B4B-89AA-D04350443E1C}"/>
              </a:ext>
            </a:extLst>
          </p:cNvPr>
          <p:cNvCxnSpPr>
            <a:endCxn id="27" idx="0"/>
          </p:cNvCxnSpPr>
          <p:nvPr/>
        </p:nvCxnSpPr>
        <p:spPr>
          <a:xfrm>
            <a:off x="8037164" y="2252302"/>
            <a:ext cx="1835200" cy="677674"/>
          </a:xfrm>
          <a:prstGeom prst="bentConnector2">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CuadroTexto 28">
            <a:extLst>
              <a:ext uri="{FF2B5EF4-FFF2-40B4-BE49-F238E27FC236}">
                <a16:creationId xmlns:a16="http://schemas.microsoft.com/office/drawing/2014/main" id="{8E0176CE-0048-CA46-B24E-B452B192F671}"/>
              </a:ext>
            </a:extLst>
          </p:cNvPr>
          <p:cNvSpPr txBox="1"/>
          <p:nvPr/>
        </p:nvSpPr>
        <p:spPr>
          <a:xfrm>
            <a:off x="369999" y="4382005"/>
            <a:ext cx="2475315" cy="7571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lnSpc>
                <a:spcPct val="80000"/>
              </a:lnSpc>
            </a:pPr>
            <a:r>
              <a:rPr lang="es-ES" dirty="0">
                <a:solidFill>
                  <a:schemeClr val="tx2">
                    <a:lumMod val="50000"/>
                  </a:schemeClr>
                </a:solidFill>
                <a:latin typeface="Arial" panose="020B0604020202020204" pitchFamily="34" charset="0"/>
                <a:ea typeface="Nexa Light" charset="0"/>
                <a:cs typeface="Arial" panose="020B0604020202020204" pitchFamily="34" charset="0"/>
              </a:rPr>
              <a:t>Lesión o enfermedad aguda relacionada con malnutrición</a:t>
            </a:r>
          </a:p>
        </p:txBody>
      </p:sp>
      <p:sp>
        <p:nvSpPr>
          <p:cNvPr id="30" name="CuadroTexto 29">
            <a:extLst>
              <a:ext uri="{FF2B5EF4-FFF2-40B4-BE49-F238E27FC236}">
                <a16:creationId xmlns:a16="http://schemas.microsoft.com/office/drawing/2014/main" id="{C6B5B34A-87AD-BD48-9898-75ED07480F89}"/>
              </a:ext>
            </a:extLst>
          </p:cNvPr>
          <p:cNvSpPr txBox="1"/>
          <p:nvPr/>
        </p:nvSpPr>
        <p:spPr>
          <a:xfrm>
            <a:off x="3249479" y="4382005"/>
            <a:ext cx="2686727" cy="7571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lnSpc>
                <a:spcPct val="80000"/>
              </a:lnSpc>
            </a:pPr>
            <a:r>
              <a:rPr lang="es-ES" dirty="0">
                <a:solidFill>
                  <a:schemeClr val="tx2">
                    <a:lumMod val="50000"/>
                  </a:schemeClr>
                </a:solidFill>
                <a:latin typeface="Arial" panose="020B0604020202020204" pitchFamily="34" charset="0"/>
                <a:ea typeface="Nexa Light" charset="0"/>
                <a:cs typeface="Arial" panose="020B0604020202020204" pitchFamily="34" charset="0"/>
              </a:rPr>
              <a:t>Malnutrición relacionada  a enfermedad con inflamación</a:t>
            </a:r>
          </a:p>
        </p:txBody>
      </p:sp>
      <p:sp>
        <p:nvSpPr>
          <p:cNvPr id="31" name="CuadroTexto 30">
            <a:extLst>
              <a:ext uri="{FF2B5EF4-FFF2-40B4-BE49-F238E27FC236}">
                <a16:creationId xmlns:a16="http://schemas.microsoft.com/office/drawing/2014/main" id="{DA2A94A7-09C3-D049-BE88-890176E2D653}"/>
              </a:ext>
            </a:extLst>
          </p:cNvPr>
          <p:cNvSpPr txBox="1"/>
          <p:nvPr/>
        </p:nvSpPr>
        <p:spPr>
          <a:xfrm>
            <a:off x="3249479" y="5519364"/>
            <a:ext cx="2686726" cy="53553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pPr>
            <a:r>
              <a:rPr lang="es-ES" dirty="0">
                <a:solidFill>
                  <a:schemeClr val="tx2">
                    <a:lumMod val="50000"/>
                  </a:schemeClr>
                </a:solidFill>
                <a:latin typeface="Arial" panose="020B0604020202020204" pitchFamily="34" charset="0"/>
                <a:ea typeface="Nexa Light" charset="0"/>
                <a:cs typeface="Arial" panose="020B0604020202020204" pitchFamily="34" charset="0"/>
              </a:rPr>
              <a:t>Caquexia por cáncer y otras enfermedades </a:t>
            </a:r>
          </a:p>
        </p:txBody>
      </p:sp>
      <p:cxnSp>
        <p:nvCxnSpPr>
          <p:cNvPr id="32" name="Conector angular 31">
            <a:extLst>
              <a:ext uri="{FF2B5EF4-FFF2-40B4-BE49-F238E27FC236}">
                <a16:creationId xmlns:a16="http://schemas.microsoft.com/office/drawing/2014/main" id="{B0800031-EB17-0B42-BA17-E2F0B037BBAB}"/>
              </a:ext>
            </a:extLst>
          </p:cNvPr>
          <p:cNvCxnSpPr>
            <a:stCxn id="23" idx="2"/>
            <a:endCxn id="29" idx="0"/>
          </p:cNvCxnSpPr>
          <p:nvPr/>
        </p:nvCxnSpPr>
        <p:spPr>
          <a:xfrm rot="5400000">
            <a:off x="1700670" y="3372494"/>
            <a:ext cx="916498" cy="1102524"/>
          </a:xfrm>
          <a:prstGeom prst="bentConnector3">
            <a:avLst>
              <a:gd name="adj1" fmla="val 50000"/>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Conector angular 32">
            <a:extLst>
              <a:ext uri="{FF2B5EF4-FFF2-40B4-BE49-F238E27FC236}">
                <a16:creationId xmlns:a16="http://schemas.microsoft.com/office/drawing/2014/main" id="{6E134331-DF2A-B745-888B-6F9A243347BF}"/>
              </a:ext>
            </a:extLst>
          </p:cNvPr>
          <p:cNvCxnSpPr>
            <a:cxnSpLocks/>
            <a:stCxn id="23" idx="2"/>
            <a:endCxn id="30" idx="0"/>
          </p:cNvCxnSpPr>
          <p:nvPr/>
        </p:nvCxnSpPr>
        <p:spPr>
          <a:xfrm rot="16200000" flipH="1">
            <a:off x="3193263" y="2982425"/>
            <a:ext cx="916498" cy="1882662"/>
          </a:xfrm>
          <a:prstGeom prst="bentConnector3">
            <a:avLst>
              <a:gd name="adj1" fmla="val 50000"/>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CuadroTexto 33">
            <a:extLst>
              <a:ext uri="{FF2B5EF4-FFF2-40B4-BE49-F238E27FC236}">
                <a16:creationId xmlns:a16="http://schemas.microsoft.com/office/drawing/2014/main" id="{67D11954-B0D7-D840-9B8E-D7A692A171DB}"/>
              </a:ext>
            </a:extLst>
          </p:cNvPr>
          <p:cNvSpPr txBox="1"/>
          <p:nvPr/>
        </p:nvSpPr>
        <p:spPr>
          <a:xfrm>
            <a:off x="6218851" y="4382005"/>
            <a:ext cx="3030651" cy="7571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lnSpc>
                <a:spcPct val="80000"/>
              </a:lnSpc>
            </a:pPr>
            <a:r>
              <a:rPr lang="es-ES" dirty="0">
                <a:solidFill>
                  <a:schemeClr val="tx2">
                    <a:lumMod val="50000"/>
                  </a:schemeClr>
                </a:solidFill>
                <a:latin typeface="Arial" panose="020B0604020202020204" pitchFamily="34" charset="0"/>
                <a:ea typeface="Nexa Light" charset="0"/>
                <a:cs typeface="Arial" panose="020B0604020202020204" pitchFamily="34" charset="0"/>
              </a:rPr>
              <a:t>Malnutrición relacionada con aspectos psicosociales o psicológicos</a:t>
            </a:r>
          </a:p>
        </p:txBody>
      </p:sp>
      <p:sp>
        <p:nvSpPr>
          <p:cNvPr id="35" name="CuadroTexto 34">
            <a:extLst>
              <a:ext uri="{FF2B5EF4-FFF2-40B4-BE49-F238E27FC236}">
                <a16:creationId xmlns:a16="http://schemas.microsoft.com/office/drawing/2014/main" id="{21E3F6AE-683B-2941-AC6A-3F00E2614CF6}"/>
              </a:ext>
            </a:extLst>
          </p:cNvPr>
          <p:cNvSpPr txBox="1"/>
          <p:nvPr/>
        </p:nvSpPr>
        <p:spPr>
          <a:xfrm>
            <a:off x="9857556" y="4382005"/>
            <a:ext cx="1927501" cy="7571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lnSpc>
                <a:spcPct val="80000"/>
              </a:lnSpc>
            </a:pPr>
            <a:r>
              <a:rPr lang="es-ES" dirty="0">
                <a:solidFill>
                  <a:schemeClr val="tx2">
                    <a:lumMod val="50000"/>
                  </a:schemeClr>
                </a:solidFill>
                <a:latin typeface="Arial" panose="020B0604020202020204" pitchFamily="34" charset="0"/>
                <a:ea typeface="Nexa Light" charset="0"/>
                <a:cs typeface="Arial" panose="020B0604020202020204" pitchFamily="34" charset="0"/>
              </a:rPr>
              <a:t>Malnutrición relacionada  con hambre</a:t>
            </a:r>
          </a:p>
        </p:txBody>
      </p:sp>
      <p:cxnSp>
        <p:nvCxnSpPr>
          <p:cNvPr id="36" name="Conector recto 35">
            <a:extLst>
              <a:ext uri="{FF2B5EF4-FFF2-40B4-BE49-F238E27FC236}">
                <a16:creationId xmlns:a16="http://schemas.microsoft.com/office/drawing/2014/main" id="{160A2626-6C3B-8447-8F35-DECC2499F48D}"/>
              </a:ext>
            </a:extLst>
          </p:cNvPr>
          <p:cNvCxnSpPr>
            <a:cxnSpLocks/>
            <a:stCxn id="30" idx="2"/>
            <a:endCxn id="31" idx="0"/>
          </p:cNvCxnSpPr>
          <p:nvPr/>
        </p:nvCxnSpPr>
        <p:spPr>
          <a:xfrm flipH="1">
            <a:off x="4592842" y="5139135"/>
            <a:ext cx="1" cy="38022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Conector angular 36">
            <a:extLst>
              <a:ext uri="{FF2B5EF4-FFF2-40B4-BE49-F238E27FC236}">
                <a16:creationId xmlns:a16="http://schemas.microsoft.com/office/drawing/2014/main" id="{B00AD1B1-508D-BE4E-ADAE-567490DA870D}"/>
              </a:ext>
            </a:extLst>
          </p:cNvPr>
          <p:cNvCxnSpPr>
            <a:cxnSpLocks/>
            <a:stCxn id="27" idx="2"/>
            <a:endCxn id="34" idx="0"/>
          </p:cNvCxnSpPr>
          <p:nvPr/>
        </p:nvCxnSpPr>
        <p:spPr>
          <a:xfrm rot="5400000">
            <a:off x="8345022" y="2854663"/>
            <a:ext cx="916498" cy="2138187"/>
          </a:xfrm>
          <a:prstGeom prst="bentConnector3">
            <a:avLst>
              <a:gd name="adj1" fmla="val 50000"/>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Conector angular 37">
            <a:extLst>
              <a:ext uri="{FF2B5EF4-FFF2-40B4-BE49-F238E27FC236}">
                <a16:creationId xmlns:a16="http://schemas.microsoft.com/office/drawing/2014/main" id="{50985BC9-4736-4B45-8451-1689634B3248}"/>
              </a:ext>
            </a:extLst>
          </p:cNvPr>
          <p:cNvCxnSpPr>
            <a:stCxn id="27" idx="2"/>
            <a:endCxn id="35" idx="0"/>
          </p:cNvCxnSpPr>
          <p:nvPr/>
        </p:nvCxnSpPr>
        <p:spPr>
          <a:xfrm rot="16200000" flipH="1">
            <a:off x="9888586" y="3449284"/>
            <a:ext cx="916498" cy="948943"/>
          </a:xfrm>
          <a:prstGeom prst="bentConnector3">
            <a:avLst>
              <a:gd name="adj1" fmla="val 50000"/>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1" name="Rectángulo 40">
            <a:extLst>
              <a:ext uri="{FF2B5EF4-FFF2-40B4-BE49-F238E27FC236}">
                <a16:creationId xmlns:a16="http://schemas.microsoft.com/office/drawing/2014/main" id="{DAE41A3D-8C88-DB49-B64F-9D8A527F5DB4}"/>
              </a:ext>
            </a:extLst>
          </p:cNvPr>
          <p:cNvSpPr/>
          <p:nvPr/>
        </p:nvSpPr>
        <p:spPr>
          <a:xfrm>
            <a:off x="258618" y="6094673"/>
            <a:ext cx="7167414" cy="261610"/>
          </a:xfrm>
          <a:prstGeom prst="rect">
            <a:avLst/>
          </a:prstGeom>
          <a:solidFill>
            <a:schemeClr val="bg1"/>
          </a:solidFill>
          <a:ln>
            <a:noFill/>
          </a:ln>
        </p:spPr>
        <p:txBody>
          <a:bodyPr wrap="square">
            <a:spAutoFit/>
          </a:bodyPr>
          <a:lstStyle/>
          <a:p>
            <a:r>
              <a:rPr lang="es-ES" sz="1100" dirty="0" err="1">
                <a:latin typeface="Arial" panose="020B0604020202020204" pitchFamily="34" charset="0"/>
                <a:cs typeface="Arial" panose="020B0604020202020204" pitchFamily="34" charset="0"/>
              </a:rPr>
              <a:t>Cederholm</a:t>
            </a:r>
            <a:r>
              <a:rPr lang="es-ES" sz="1100" dirty="0">
                <a:latin typeface="Arial" panose="020B0604020202020204" pitchFamily="34" charset="0"/>
                <a:cs typeface="Arial" panose="020B0604020202020204" pitchFamily="34" charset="0"/>
              </a:rPr>
              <a:t> et al. ESPEN </a:t>
            </a:r>
            <a:r>
              <a:rPr lang="es-ES" sz="1100" dirty="0" err="1">
                <a:latin typeface="Arial" panose="020B0604020202020204" pitchFamily="34" charset="0"/>
                <a:cs typeface="Arial" panose="020B0604020202020204" pitchFamily="34" charset="0"/>
              </a:rPr>
              <a:t>guidelines</a:t>
            </a:r>
            <a:r>
              <a:rPr lang="es-ES" sz="1100" dirty="0">
                <a:latin typeface="Arial" panose="020B0604020202020204" pitchFamily="34" charset="0"/>
                <a:cs typeface="Arial" panose="020B0604020202020204" pitchFamily="34" charset="0"/>
              </a:rPr>
              <a:t> </a:t>
            </a:r>
            <a:r>
              <a:rPr lang="es-ES" sz="1100" dirty="0" err="1">
                <a:latin typeface="Arial" panose="020B0604020202020204" pitchFamily="34" charset="0"/>
                <a:cs typeface="Arial" panose="020B0604020202020204" pitchFamily="34" charset="0"/>
              </a:rPr>
              <a:t>on</a:t>
            </a:r>
            <a:r>
              <a:rPr lang="es-ES" sz="1100" dirty="0">
                <a:latin typeface="Arial" panose="020B0604020202020204" pitchFamily="34" charset="0"/>
                <a:cs typeface="Arial" panose="020B0604020202020204" pitchFamily="34" charset="0"/>
              </a:rPr>
              <a:t> </a:t>
            </a:r>
            <a:r>
              <a:rPr lang="es-ES" sz="1100" dirty="0" err="1">
                <a:latin typeface="Arial" panose="020B0604020202020204" pitchFamily="34" charset="0"/>
                <a:cs typeface="Arial" panose="020B0604020202020204" pitchFamily="34" charset="0"/>
              </a:rPr>
              <a:t>definitions</a:t>
            </a:r>
            <a:r>
              <a:rPr lang="es-ES" sz="1100" dirty="0">
                <a:latin typeface="Arial" panose="020B0604020202020204" pitchFamily="34" charset="0"/>
                <a:cs typeface="Arial" panose="020B0604020202020204" pitchFamily="34" charset="0"/>
              </a:rPr>
              <a:t> and </a:t>
            </a:r>
            <a:r>
              <a:rPr lang="es-ES" sz="1100" dirty="0" err="1">
                <a:latin typeface="Arial" panose="020B0604020202020204" pitchFamily="34" charset="0"/>
                <a:cs typeface="Arial" panose="020B0604020202020204" pitchFamily="34" charset="0"/>
              </a:rPr>
              <a:t>terminology</a:t>
            </a:r>
            <a:r>
              <a:rPr lang="es-ES" sz="1100" dirty="0">
                <a:latin typeface="Arial" panose="020B0604020202020204" pitchFamily="34" charset="0"/>
                <a:cs typeface="Arial" panose="020B0604020202020204" pitchFamily="34" charset="0"/>
              </a:rPr>
              <a:t> of </a:t>
            </a:r>
            <a:r>
              <a:rPr lang="es-ES" sz="1100" dirty="0" err="1">
                <a:latin typeface="Arial" panose="020B0604020202020204" pitchFamily="34" charset="0"/>
                <a:cs typeface="Arial" panose="020B0604020202020204" pitchFamily="34" charset="0"/>
              </a:rPr>
              <a:t>clinical</a:t>
            </a:r>
            <a:r>
              <a:rPr lang="es-ES" sz="1100" dirty="0">
                <a:latin typeface="Arial" panose="020B0604020202020204" pitchFamily="34" charset="0"/>
                <a:cs typeface="Arial" panose="020B0604020202020204" pitchFamily="34" charset="0"/>
              </a:rPr>
              <a:t> </a:t>
            </a:r>
            <a:r>
              <a:rPr lang="es-ES" sz="1100" dirty="0" err="1">
                <a:latin typeface="Arial" panose="020B0604020202020204" pitchFamily="34" charset="0"/>
                <a:cs typeface="Arial" panose="020B0604020202020204" pitchFamily="34" charset="0"/>
              </a:rPr>
              <a:t>nutrition</a:t>
            </a:r>
            <a:r>
              <a:rPr lang="es-ES" sz="1100" dirty="0">
                <a:latin typeface="Arial" panose="020B0604020202020204" pitchFamily="34" charset="0"/>
                <a:cs typeface="Arial" panose="020B0604020202020204" pitchFamily="34" charset="0"/>
              </a:rPr>
              <a:t>. </a:t>
            </a:r>
            <a:r>
              <a:rPr lang="es-ES" sz="1100" dirty="0" err="1">
                <a:latin typeface="Arial" panose="020B0604020202020204" pitchFamily="34" charset="0"/>
                <a:cs typeface="Arial" panose="020B0604020202020204" pitchFamily="34" charset="0"/>
              </a:rPr>
              <a:t>Clin</a:t>
            </a:r>
            <a:r>
              <a:rPr lang="es-ES" sz="1100" dirty="0">
                <a:latin typeface="Arial" panose="020B0604020202020204" pitchFamily="34" charset="0"/>
                <a:cs typeface="Arial" panose="020B0604020202020204" pitchFamily="34" charset="0"/>
              </a:rPr>
              <a:t> </a:t>
            </a:r>
            <a:r>
              <a:rPr lang="es-ES" sz="1100" dirty="0" err="1">
                <a:latin typeface="Arial" panose="020B0604020202020204" pitchFamily="34" charset="0"/>
                <a:cs typeface="Arial" panose="020B0604020202020204" pitchFamily="34" charset="0"/>
              </a:rPr>
              <a:t>Nutr</a:t>
            </a:r>
            <a:r>
              <a:rPr lang="es-ES" sz="1100" dirty="0">
                <a:latin typeface="Arial" panose="020B0604020202020204" pitchFamily="34" charset="0"/>
                <a:cs typeface="Arial" panose="020B0604020202020204" pitchFamily="34" charset="0"/>
              </a:rPr>
              <a:t>. 2017 Feb;36(1)</a:t>
            </a:r>
          </a:p>
        </p:txBody>
      </p:sp>
    </p:spTree>
    <p:extLst>
      <p:ext uri="{BB962C8B-B14F-4D97-AF65-F5344CB8AC3E}">
        <p14:creationId xmlns:p14="http://schemas.microsoft.com/office/powerpoint/2010/main" val="1745041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10D97-0BCA-C44E-81F0-9DE0E5FA994B}"/>
              </a:ext>
            </a:extLst>
          </p:cNvPr>
          <p:cNvSpPr>
            <a:spLocks noGrp="1"/>
          </p:cNvSpPr>
          <p:nvPr>
            <p:ph type="title"/>
          </p:nvPr>
        </p:nvSpPr>
        <p:spPr>
          <a:xfrm>
            <a:off x="-1" y="1"/>
            <a:ext cx="11980433" cy="878574"/>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La importancia del examen físico</a:t>
            </a:r>
          </a:p>
        </p:txBody>
      </p:sp>
      <p:pic>
        <p:nvPicPr>
          <p:cNvPr id="4" name="Imagen 3">
            <a:extLst>
              <a:ext uri="{FF2B5EF4-FFF2-40B4-BE49-F238E27FC236}">
                <a16:creationId xmlns:a16="http://schemas.microsoft.com/office/drawing/2014/main" id="{FD034210-1D6D-2549-9C19-7DF87D5066AF}"/>
              </a:ext>
            </a:extLst>
          </p:cNvPr>
          <p:cNvPicPr>
            <a:picLocks noChangeAspect="1"/>
          </p:cNvPicPr>
          <p:nvPr/>
        </p:nvPicPr>
        <p:blipFill rotWithShape="1">
          <a:blip r:embed="rId3"/>
          <a:srcRect r="66041"/>
          <a:stretch/>
        </p:blipFill>
        <p:spPr>
          <a:xfrm>
            <a:off x="172013" y="1288600"/>
            <a:ext cx="4023467" cy="2394277"/>
          </a:xfrm>
          <a:prstGeom prst="rect">
            <a:avLst/>
          </a:prstGeom>
          <a:noFill/>
          <a:ln>
            <a:noFill/>
          </a:ln>
        </p:spPr>
      </p:pic>
      <p:sp>
        <p:nvSpPr>
          <p:cNvPr id="6" name="Rectángulo 5">
            <a:extLst>
              <a:ext uri="{FF2B5EF4-FFF2-40B4-BE49-F238E27FC236}">
                <a16:creationId xmlns:a16="http://schemas.microsoft.com/office/drawing/2014/main" id="{66B4CAF6-8B6C-9246-AB60-E559A5EDDD91}"/>
              </a:ext>
            </a:extLst>
          </p:cNvPr>
          <p:cNvSpPr/>
          <p:nvPr/>
        </p:nvSpPr>
        <p:spPr>
          <a:xfrm>
            <a:off x="3657602" y="5840819"/>
            <a:ext cx="5266159" cy="553998"/>
          </a:xfrm>
          <a:prstGeom prst="rect">
            <a:avLst/>
          </a:prstGeom>
          <a:solidFill>
            <a:schemeClr val="bg1"/>
          </a:solidFill>
          <a:ln>
            <a:noFill/>
          </a:ln>
        </p:spPr>
        <p:txBody>
          <a:bodyPr wrap="square">
            <a:spAutoFit/>
          </a:bodyPr>
          <a:lstStyle/>
          <a:p>
            <a:pPr algn="ctr"/>
            <a:r>
              <a:rPr lang="es-ES_tradnl" sz="1000" dirty="0">
                <a:solidFill>
                  <a:srgbClr val="000000"/>
                </a:solidFill>
                <a:latin typeface="Arial" panose="020B0604020202020204" pitchFamily="34" charset="0"/>
                <a:cs typeface="Arial" panose="020B0604020202020204" pitchFamily="34" charset="0"/>
              </a:rPr>
              <a:t>Cleveland </a:t>
            </a:r>
            <a:r>
              <a:rPr lang="es-ES_tradnl" sz="1000" dirty="0" err="1">
                <a:solidFill>
                  <a:srgbClr val="000000"/>
                </a:solidFill>
                <a:latin typeface="Arial" panose="020B0604020202020204" pitchFamily="34" charset="0"/>
                <a:cs typeface="Arial" panose="020B0604020202020204" pitchFamily="34" charset="0"/>
              </a:rPr>
              <a:t>Clinic</a:t>
            </a:r>
            <a:r>
              <a:rPr lang="es-ES_tradnl" sz="1000" dirty="0">
                <a:solidFill>
                  <a:srgbClr val="000000"/>
                </a:solidFill>
                <a:latin typeface="Arial" panose="020B0604020202020204" pitchFamily="34" charset="0"/>
                <a:cs typeface="Arial" panose="020B0604020202020204" pitchFamily="34" charset="0"/>
              </a:rPr>
              <a:t> Center </a:t>
            </a:r>
            <a:r>
              <a:rPr lang="es-ES_tradnl" sz="1000" dirty="0" err="1">
                <a:solidFill>
                  <a:srgbClr val="000000"/>
                </a:solidFill>
                <a:latin typeface="Arial" panose="020B0604020202020204" pitchFamily="34" charset="0"/>
                <a:cs typeface="Arial" panose="020B0604020202020204" pitchFamily="34" charset="0"/>
              </a:rPr>
              <a:t>for</a:t>
            </a:r>
            <a:r>
              <a:rPr lang="es-ES_tradnl" sz="1000" dirty="0">
                <a:solidFill>
                  <a:srgbClr val="000000"/>
                </a:solidFill>
                <a:latin typeface="Arial" panose="020B0604020202020204" pitchFamily="34" charset="0"/>
                <a:cs typeface="Arial" panose="020B0604020202020204" pitchFamily="34" charset="0"/>
              </a:rPr>
              <a:t> Human </a:t>
            </a:r>
            <a:r>
              <a:rPr lang="es-ES_tradnl" sz="1000" dirty="0" err="1">
                <a:solidFill>
                  <a:srgbClr val="000000"/>
                </a:solidFill>
                <a:latin typeface="Arial" panose="020B0604020202020204" pitchFamily="34" charset="0"/>
                <a:cs typeface="Arial" panose="020B0604020202020204" pitchFamily="34" charset="0"/>
              </a:rPr>
              <a:t>Nutrition</a:t>
            </a:r>
            <a:r>
              <a:rPr lang="es-ES_tradnl" sz="1000" dirty="0">
                <a:solidFill>
                  <a:srgbClr val="000000"/>
                </a:solidFill>
                <a:latin typeface="Arial" panose="020B0604020202020204" pitchFamily="34" charset="0"/>
                <a:cs typeface="Arial" panose="020B0604020202020204" pitchFamily="34" charset="0"/>
              </a:rPr>
              <a:t>, </a:t>
            </a:r>
            <a:r>
              <a:rPr lang="es-ES_tradnl" sz="1000" dirty="0" err="1">
                <a:solidFill>
                  <a:srgbClr val="000000"/>
                </a:solidFill>
                <a:latin typeface="Arial" panose="020B0604020202020204" pitchFamily="34" charset="0"/>
                <a:cs typeface="Arial" panose="020B0604020202020204" pitchFamily="34" charset="0"/>
              </a:rPr>
              <a:t>Digestive</a:t>
            </a:r>
            <a:r>
              <a:rPr lang="es-ES_tradnl" sz="1000" dirty="0">
                <a:solidFill>
                  <a:srgbClr val="000000"/>
                </a:solidFill>
                <a:latin typeface="Arial" panose="020B0604020202020204" pitchFamily="34" charset="0"/>
                <a:cs typeface="Arial" panose="020B0604020202020204" pitchFamily="34" charset="0"/>
              </a:rPr>
              <a:t> </a:t>
            </a:r>
            <a:r>
              <a:rPr lang="es-ES_tradnl" sz="1000" dirty="0" err="1">
                <a:solidFill>
                  <a:srgbClr val="000000"/>
                </a:solidFill>
                <a:latin typeface="Arial" panose="020B0604020202020204" pitchFamily="34" charset="0"/>
                <a:cs typeface="Arial" panose="020B0604020202020204" pitchFamily="34" charset="0"/>
              </a:rPr>
              <a:t>Diseases</a:t>
            </a:r>
            <a:r>
              <a:rPr lang="es-ES_tradnl" sz="1000" dirty="0">
                <a:solidFill>
                  <a:srgbClr val="000000"/>
                </a:solidFill>
                <a:latin typeface="Arial" panose="020B0604020202020204" pitchFamily="34" charset="0"/>
                <a:cs typeface="Arial" panose="020B0604020202020204" pitchFamily="34" charset="0"/>
              </a:rPr>
              <a:t> </a:t>
            </a:r>
            <a:r>
              <a:rPr lang="es-ES_tradnl" sz="1000" dirty="0" err="1">
                <a:solidFill>
                  <a:srgbClr val="000000"/>
                </a:solidFill>
                <a:latin typeface="Arial" panose="020B0604020202020204" pitchFamily="34" charset="0"/>
                <a:cs typeface="Arial" panose="020B0604020202020204" pitchFamily="34" charset="0"/>
              </a:rPr>
              <a:t>Institute</a:t>
            </a:r>
            <a:r>
              <a:rPr lang="es-ES_tradnl" sz="1000" dirty="0">
                <a:solidFill>
                  <a:srgbClr val="000000"/>
                </a:solidFill>
                <a:latin typeface="Arial" panose="020B0604020202020204" pitchFamily="34" charset="0"/>
                <a:cs typeface="Arial" panose="020B0604020202020204" pitchFamily="34" charset="0"/>
              </a:rPr>
              <a:t> and </a:t>
            </a:r>
            <a:r>
              <a:rPr lang="es-ES_tradnl" sz="1000" dirty="0" err="1">
                <a:solidFill>
                  <a:srgbClr val="000000"/>
                </a:solidFill>
                <a:latin typeface="Arial" panose="020B0604020202020204" pitchFamily="34" charset="0"/>
                <a:cs typeface="Arial" panose="020B0604020202020204" pitchFamily="34" charset="0"/>
              </a:rPr>
              <a:t>Charney</a:t>
            </a:r>
            <a:r>
              <a:rPr lang="es-ES_tradnl" sz="1000" dirty="0">
                <a:solidFill>
                  <a:srgbClr val="000000"/>
                </a:solidFill>
                <a:latin typeface="Arial" panose="020B0604020202020204" pitchFamily="34" charset="0"/>
                <a:cs typeface="Arial" panose="020B0604020202020204" pitchFamily="34" charset="0"/>
              </a:rPr>
              <a:t> P et al, </a:t>
            </a:r>
            <a:r>
              <a:rPr lang="es-ES_tradnl" sz="1000" dirty="0" err="1">
                <a:solidFill>
                  <a:srgbClr val="000000"/>
                </a:solidFill>
                <a:latin typeface="Arial" panose="020B0604020202020204" pitchFamily="34" charset="0"/>
                <a:cs typeface="Arial" panose="020B0604020202020204" pitchFamily="34" charset="0"/>
              </a:rPr>
              <a:t>Practice</a:t>
            </a:r>
            <a:r>
              <a:rPr lang="es-ES_tradnl" sz="1000" dirty="0">
                <a:solidFill>
                  <a:srgbClr val="000000"/>
                </a:solidFill>
                <a:latin typeface="Arial" panose="020B0604020202020204" pitchFamily="34" charset="0"/>
                <a:cs typeface="Arial" panose="020B0604020202020204" pitchFamily="34" charset="0"/>
              </a:rPr>
              <a:t> </a:t>
            </a:r>
            <a:r>
              <a:rPr lang="es-ES_tradnl" sz="1000" dirty="0" err="1">
                <a:solidFill>
                  <a:srgbClr val="000000"/>
                </a:solidFill>
                <a:latin typeface="Arial" panose="020B0604020202020204" pitchFamily="34" charset="0"/>
                <a:cs typeface="Arial" panose="020B0604020202020204" pitchFamily="34" charset="0"/>
              </a:rPr>
              <a:t>Paper</a:t>
            </a:r>
            <a:r>
              <a:rPr lang="es-ES_tradnl" sz="1000" dirty="0">
                <a:solidFill>
                  <a:srgbClr val="000000"/>
                </a:solidFill>
                <a:latin typeface="Arial" panose="020B0604020202020204" pitchFamily="34" charset="0"/>
                <a:cs typeface="Arial" panose="020B0604020202020204" pitchFamily="34" charset="0"/>
              </a:rPr>
              <a:t> of </a:t>
            </a:r>
            <a:r>
              <a:rPr lang="es-ES_tradnl" sz="1000" dirty="0" err="1">
                <a:solidFill>
                  <a:srgbClr val="000000"/>
                </a:solidFill>
                <a:latin typeface="Arial" panose="020B0604020202020204" pitchFamily="34" charset="0"/>
                <a:cs typeface="Arial" panose="020B0604020202020204" pitchFamily="34" charset="0"/>
              </a:rPr>
              <a:t>the</a:t>
            </a:r>
            <a:r>
              <a:rPr lang="es-ES_tradnl" sz="1000" dirty="0">
                <a:solidFill>
                  <a:srgbClr val="000000"/>
                </a:solidFill>
                <a:latin typeface="Arial" panose="020B0604020202020204" pitchFamily="34" charset="0"/>
                <a:cs typeface="Arial" panose="020B0604020202020204" pitchFamily="34" charset="0"/>
              </a:rPr>
              <a:t> </a:t>
            </a:r>
            <a:r>
              <a:rPr lang="es-ES_tradnl" sz="1000" dirty="0" err="1">
                <a:solidFill>
                  <a:srgbClr val="000000"/>
                </a:solidFill>
                <a:latin typeface="Arial" panose="020B0604020202020204" pitchFamily="34" charset="0"/>
                <a:cs typeface="Arial" panose="020B0604020202020204" pitchFamily="34" charset="0"/>
              </a:rPr>
              <a:t>Academy</a:t>
            </a:r>
            <a:r>
              <a:rPr lang="es-ES_tradnl" sz="1000" dirty="0">
                <a:solidFill>
                  <a:srgbClr val="000000"/>
                </a:solidFill>
                <a:latin typeface="Arial" panose="020B0604020202020204" pitchFamily="34" charset="0"/>
                <a:cs typeface="Arial" panose="020B0604020202020204" pitchFamily="34" charset="0"/>
              </a:rPr>
              <a:t> of </a:t>
            </a:r>
            <a:r>
              <a:rPr lang="es-ES_tradnl" sz="1000" dirty="0" err="1">
                <a:solidFill>
                  <a:srgbClr val="000000"/>
                </a:solidFill>
                <a:latin typeface="Arial" panose="020B0604020202020204" pitchFamily="34" charset="0"/>
                <a:cs typeface="Arial" panose="020B0604020202020204" pitchFamily="34" charset="0"/>
              </a:rPr>
              <a:t>Nutrition</a:t>
            </a:r>
            <a:r>
              <a:rPr lang="es-ES_tradnl" sz="1000" dirty="0">
                <a:solidFill>
                  <a:srgbClr val="000000"/>
                </a:solidFill>
                <a:latin typeface="Arial" panose="020B0604020202020204" pitchFamily="34" charset="0"/>
                <a:cs typeface="Arial" panose="020B0604020202020204" pitchFamily="34" charset="0"/>
              </a:rPr>
              <a:t> and </a:t>
            </a:r>
            <a:r>
              <a:rPr lang="es-ES_tradnl" sz="1000" dirty="0" err="1">
                <a:solidFill>
                  <a:srgbClr val="000000"/>
                </a:solidFill>
                <a:latin typeface="Arial" panose="020B0604020202020204" pitchFamily="34" charset="0"/>
                <a:cs typeface="Arial" panose="020B0604020202020204" pitchFamily="34" charset="0"/>
              </a:rPr>
              <a:t>Dietetics</a:t>
            </a:r>
            <a:r>
              <a:rPr lang="es-ES_tradnl" sz="1000" dirty="0">
                <a:solidFill>
                  <a:srgbClr val="000000"/>
                </a:solidFill>
                <a:latin typeface="Arial" panose="020B0604020202020204" pitchFamily="34" charset="0"/>
                <a:cs typeface="Arial" panose="020B0604020202020204" pitchFamily="34" charset="0"/>
              </a:rPr>
              <a:t>: </a:t>
            </a:r>
            <a:r>
              <a:rPr lang="es-ES_tradnl" sz="1000" dirty="0" err="1">
                <a:solidFill>
                  <a:srgbClr val="000000"/>
                </a:solidFill>
                <a:latin typeface="Arial" panose="020B0604020202020204" pitchFamily="34" charset="0"/>
                <a:cs typeface="Arial" panose="020B0604020202020204" pitchFamily="34" charset="0"/>
              </a:rPr>
              <a:t>Critical</a:t>
            </a:r>
            <a:r>
              <a:rPr lang="es-ES_tradnl" sz="1000" dirty="0">
                <a:solidFill>
                  <a:srgbClr val="000000"/>
                </a:solidFill>
                <a:latin typeface="Arial" panose="020B0604020202020204" pitchFamily="34" charset="0"/>
                <a:cs typeface="Arial" panose="020B0604020202020204" pitchFamily="34" charset="0"/>
              </a:rPr>
              <a:t> </a:t>
            </a:r>
            <a:r>
              <a:rPr lang="es-ES_tradnl" sz="1000" dirty="0" err="1">
                <a:solidFill>
                  <a:srgbClr val="000000"/>
                </a:solidFill>
                <a:latin typeface="Arial" panose="020B0604020202020204" pitchFamily="34" charset="0"/>
                <a:cs typeface="Arial" panose="020B0604020202020204" pitchFamily="34" charset="0"/>
              </a:rPr>
              <a:t>Thinking</a:t>
            </a:r>
            <a:r>
              <a:rPr lang="es-ES_tradnl" sz="1000" dirty="0">
                <a:solidFill>
                  <a:srgbClr val="000000"/>
                </a:solidFill>
                <a:latin typeface="Arial" panose="020B0604020202020204" pitchFamily="34" charset="0"/>
                <a:cs typeface="Arial" panose="020B0604020202020204" pitchFamily="34" charset="0"/>
              </a:rPr>
              <a:t> </a:t>
            </a:r>
            <a:r>
              <a:rPr lang="es-ES_tradnl" sz="1000" dirty="0" err="1">
                <a:solidFill>
                  <a:srgbClr val="000000"/>
                </a:solidFill>
                <a:latin typeface="Arial" panose="020B0604020202020204" pitchFamily="34" charset="0"/>
                <a:cs typeface="Arial" panose="020B0604020202020204" pitchFamily="34" charset="0"/>
              </a:rPr>
              <a:t>Skills</a:t>
            </a:r>
            <a:r>
              <a:rPr lang="es-ES_tradnl" sz="1000" dirty="0">
                <a:solidFill>
                  <a:srgbClr val="000000"/>
                </a:solidFill>
                <a:latin typeface="Arial" panose="020B0604020202020204" pitchFamily="34" charset="0"/>
                <a:cs typeface="Arial" panose="020B0604020202020204" pitchFamily="34" charset="0"/>
              </a:rPr>
              <a:t> in </a:t>
            </a:r>
            <a:r>
              <a:rPr lang="es-ES_tradnl" sz="1000" dirty="0" err="1">
                <a:solidFill>
                  <a:srgbClr val="000000"/>
                </a:solidFill>
                <a:latin typeface="Arial" panose="020B0604020202020204" pitchFamily="34" charset="0"/>
                <a:cs typeface="Arial" panose="020B0604020202020204" pitchFamily="34" charset="0"/>
              </a:rPr>
              <a:t>Nutrition</a:t>
            </a:r>
            <a:r>
              <a:rPr lang="es-ES_tradnl" sz="1000" dirty="0">
                <a:solidFill>
                  <a:srgbClr val="000000"/>
                </a:solidFill>
                <a:latin typeface="Arial" panose="020B0604020202020204" pitchFamily="34" charset="0"/>
                <a:cs typeface="Arial" panose="020B0604020202020204" pitchFamily="34" charset="0"/>
              </a:rPr>
              <a:t> Assessment and Diagnosis. JAND. 2013 </a:t>
            </a:r>
            <a:endParaRPr lang="es-CO" sz="1000" dirty="0">
              <a:solidFill>
                <a:srgbClr val="000000"/>
              </a:solidFill>
              <a:latin typeface="Arial" panose="020B0604020202020204" pitchFamily="34" charset="0"/>
              <a:cs typeface="Arial" panose="020B0604020202020204" pitchFamily="34" charset="0"/>
            </a:endParaRPr>
          </a:p>
        </p:txBody>
      </p:sp>
      <p:pic>
        <p:nvPicPr>
          <p:cNvPr id="8" name="Imagen 7">
            <a:extLst>
              <a:ext uri="{FF2B5EF4-FFF2-40B4-BE49-F238E27FC236}">
                <a16:creationId xmlns:a16="http://schemas.microsoft.com/office/drawing/2014/main" id="{A213D89D-D599-2943-8EE5-649F69AEF56A}"/>
              </a:ext>
            </a:extLst>
          </p:cNvPr>
          <p:cNvPicPr>
            <a:picLocks noChangeAspect="1"/>
          </p:cNvPicPr>
          <p:nvPr/>
        </p:nvPicPr>
        <p:blipFill rotWithShape="1">
          <a:blip r:embed="rId4"/>
          <a:srcRect l="66141"/>
          <a:stretch/>
        </p:blipFill>
        <p:spPr>
          <a:xfrm>
            <a:off x="175415" y="3590515"/>
            <a:ext cx="4249271" cy="2735882"/>
          </a:xfrm>
          <a:prstGeom prst="rect">
            <a:avLst/>
          </a:prstGeom>
        </p:spPr>
      </p:pic>
      <p:pic>
        <p:nvPicPr>
          <p:cNvPr id="9" name="Imagen 8">
            <a:extLst>
              <a:ext uri="{FF2B5EF4-FFF2-40B4-BE49-F238E27FC236}">
                <a16:creationId xmlns:a16="http://schemas.microsoft.com/office/drawing/2014/main" id="{81BF93C3-5B2E-404F-A776-5381586C8DB9}"/>
              </a:ext>
            </a:extLst>
          </p:cNvPr>
          <p:cNvPicPr>
            <a:picLocks noChangeAspect="1"/>
          </p:cNvPicPr>
          <p:nvPr/>
        </p:nvPicPr>
        <p:blipFill rotWithShape="1">
          <a:blip r:embed="rId5"/>
          <a:srcRect l="64018" r="5651"/>
          <a:stretch/>
        </p:blipFill>
        <p:spPr>
          <a:xfrm>
            <a:off x="8534399" y="1177767"/>
            <a:ext cx="3657600" cy="5109738"/>
          </a:xfrm>
          <a:prstGeom prst="rect">
            <a:avLst/>
          </a:prstGeom>
        </p:spPr>
      </p:pic>
      <p:pic>
        <p:nvPicPr>
          <p:cNvPr id="11" name="Imagen 10">
            <a:extLst>
              <a:ext uri="{FF2B5EF4-FFF2-40B4-BE49-F238E27FC236}">
                <a16:creationId xmlns:a16="http://schemas.microsoft.com/office/drawing/2014/main" id="{F504CD15-B5C1-104E-94E0-44FC0CCAEE2B}"/>
              </a:ext>
            </a:extLst>
          </p:cNvPr>
          <p:cNvPicPr>
            <a:picLocks noChangeAspect="1"/>
          </p:cNvPicPr>
          <p:nvPr/>
        </p:nvPicPr>
        <p:blipFill rotWithShape="1">
          <a:blip r:embed="rId6"/>
          <a:srcRect l="33544" r="33708" b="11981"/>
          <a:stretch/>
        </p:blipFill>
        <p:spPr>
          <a:xfrm>
            <a:off x="4263466" y="1459201"/>
            <a:ext cx="4202947" cy="4004011"/>
          </a:xfrm>
          <a:prstGeom prst="rect">
            <a:avLst/>
          </a:prstGeom>
        </p:spPr>
      </p:pic>
    </p:spTree>
    <p:extLst>
      <p:ext uri="{BB962C8B-B14F-4D97-AF65-F5344CB8AC3E}">
        <p14:creationId xmlns:p14="http://schemas.microsoft.com/office/powerpoint/2010/main" val="1390766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7C7C3D7-8595-BB4E-ABF5-577C75A5732B}"/>
              </a:ext>
            </a:extLst>
          </p:cNvPr>
          <p:cNvSpPr>
            <a:spLocks noGrp="1" noChangeArrowheads="1"/>
          </p:cNvSpPr>
          <p:nvPr>
            <p:ph type="title"/>
          </p:nvPr>
        </p:nvSpPr>
        <p:spPr>
          <a:xfrm>
            <a:off x="0" y="49636"/>
            <a:ext cx="12192000" cy="846291"/>
          </a:xfrm>
        </p:spPr>
        <p:txBody>
          <a:bodyPr/>
          <a:lstStyle/>
          <a:p>
            <a:pPr algn="ctr" eaLnBrk="1" hangingPunct="1"/>
            <a:r>
              <a:rPr lang="es-AR" altLang="es-CO" sz="3200" b="1" dirty="0">
                <a:solidFill>
                  <a:srgbClr val="7030A0"/>
                </a:solidFill>
                <a:latin typeface="Arial Bold" pitchFamily="122" charset="0"/>
                <a:cs typeface="Arial Bold" pitchFamily="122" charset="0"/>
              </a:rPr>
              <a:t>Conclusiones </a:t>
            </a:r>
            <a:endParaRPr lang="es-ES" altLang="es-CO" sz="3200" b="1" dirty="0">
              <a:solidFill>
                <a:srgbClr val="7030A0"/>
              </a:solidFill>
              <a:latin typeface="Arial Bold" pitchFamily="122" charset="0"/>
              <a:cs typeface="Arial Bold" pitchFamily="122" charset="0"/>
            </a:endParaRPr>
          </a:p>
        </p:txBody>
      </p:sp>
      <p:sp>
        <p:nvSpPr>
          <p:cNvPr id="46083" name="Rectangle 3">
            <a:extLst>
              <a:ext uri="{FF2B5EF4-FFF2-40B4-BE49-F238E27FC236}">
                <a16:creationId xmlns:a16="http://schemas.microsoft.com/office/drawing/2014/main" id="{D7EE581A-9EE3-7843-89E0-4551209EB60B}"/>
              </a:ext>
            </a:extLst>
          </p:cNvPr>
          <p:cNvSpPr>
            <a:spLocks noGrp="1" noChangeArrowheads="1"/>
          </p:cNvSpPr>
          <p:nvPr>
            <p:ph idx="1"/>
          </p:nvPr>
        </p:nvSpPr>
        <p:spPr>
          <a:xfrm>
            <a:off x="644236" y="1463972"/>
            <a:ext cx="10515600" cy="4438064"/>
          </a:xfrm>
        </p:spPr>
        <p:txBody>
          <a:bodyPr>
            <a:normAutofit/>
          </a:bodyPr>
          <a:lstStyle/>
          <a:p>
            <a:pPr algn="just">
              <a:lnSpc>
                <a:spcPct val="150000"/>
              </a:lnSpc>
              <a:spcAft>
                <a:spcPts val="1200"/>
              </a:spcAft>
              <a:buClr>
                <a:srgbClr val="7030A0"/>
              </a:buClr>
              <a:buSzPct val="85000"/>
              <a:buFont typeface="Wingdings" panose="05000000000000000000" pitchFamily="2" charset="2"/>
              <a:buChar char="v"/>
            </a:pPr>
            <a:r>
              <a:rPr lang="es-AR" altLang="es-CO" sz="1800" dirty="0">
                <a:latin typeface="Arial Bold" pitchFamily="122" charset="0"/>
                <a:cs typeface="Arial Bold" pitchFamily="122" charset="0"/>
              </a:rPr>
              <a:t>La tamización nutricional permite identificar los individuos a riesgo de desnutrirse y por lo tanto priorizar la intervención</a:t>
            </a:r>
          </a:p>
          <a:p>
            <a:pPr algn="just">
              <a:lnSpc>
                <a:spcPct val="150000"/>
              </a:lnSpc>
              <a:spcAft>
                <a:spcPts val="1200"/>
              </a:spcAft>
              <a:buClr>
                <a:srgbClr val="7030A0"/>
              </a:buClr>
              <a:buSzPct val="85000"/>
              <a:buFont typeface="Wingdings" panose="05000000000000000000" pitchFamily="2" charset="2"/>
              <a:buChar char="v"/>
            </a:pPr>
            <a:r>
              <a:rPr lang="es-AR" altLang="es-CO" sz="1800" dirty="0">
                <a:latin typeface="Arial Bold" pitchFamily="122" charset="0"/>
                <a:cs typeface="Arial Bold" pitchFamily="122" charset="0"/>
              </a:rPr>
              <a:t>Se debe elegir la herramienta de tamización nutricional que se adapte a las necesidades de la población</a:t>
            </a:r>
          </a:p>
          <a:p>
            <a:pPr algn="just">
              <a:lnSpc>
                <a:spcPct val="150000"/>
              </a:lnSpc>
              <a:spcAft>
                <a:spcPts val="1200"/>
              </a:spcAft>
              <a:buClr>
                <a:srgbClr val="7030A0"/>
              </a:buClr>
              <a:buSzPct val="85000"/>
              <a:buFont typeface="Wingdings" panose="05000000000000000000" pitchFamily="2" charset="2"/>
              <a:buChar char="v"/>
            </a:pPr>
            <a:r>
              <a:rPr lang="es-AR" altLang="es-CO" sz="1800" dirty="0">
                <a:latin typeface="Arial Bold" pitchFamily="122" charset="0"/>
                <a:cs typeface="Arial Bold" pitchFamily="122" charset="0"/>
              </a:rPr>
              <a:t>La valoración nutricional objetiva permite obtener diagnósticos nutricionales completos que incuyan composición corporal, cronicidad, severidad y etiología</a:t>
            </a:r>
          </a:p>
          <a:p>
            <a:pPr algn="just">
              <a:lnSpc>
                <a:spcPct val="150000"/>
              </a:lnSpc>
              <a:spcAft>
                <a:spcPts val="1200"/>
              </a:spcAft>
              <a:buClr>
                <a:srgbClr val="7030A0"/>
              </a:buClr>
              <a:buSzPct val="85000"/>
              <a:buFont typeface="Wingdings" panose="05000000000000000000" pitchFamily="2" charset="2"/>
              <a:buChar char="v"/>
            </a:pPr>
            <a:r>
              <a:rPr lang="es-AR" altLang="es-CO" sz="1800" dirty="0">
                <a:latin typeface="Arial Bold" pitchFamily="122" charset="0"/>
                <a:cs typeface="Arial Bold" pitchFamily="122" charset="0"/>
              </a:rPr>
              <a:t>Las herramientas alternativas de valoración nutricional son una opción para agilizar los procesos y establecer el estado nutricional de todos los pacientes independientemente de su condición clínica</a:t>
            </a:r>
          </a:p>
          <a:p>
            <a:pPr algn="just">
              <a:lnSpc>
                <a:spcPct val="150000"/>
              </a:lnSpc>
              <a:spcAft>
                <a:spcPts val="1200"/>
              </a:spcAft>
              <a:buClr>
                <a:srgbClr val="7030A0"/>
              </a:buClr>
              <a:buSzPct val="85000"/>
              <a:buFont typeface="Wingdings" panose="05000000000000000000" pitchFamily="2" charset="2"/>
              <a:buChar char="v"/>
            </a:pPr>
            <a:endParaRPr lang="es-ES" altLang="es-CO" sz="1800" dirty="0">
              <a:latin typeface="Arial Bold" pitchFamily="122" charset="0"/>
              <a:cs typeface="Arial Bold" pitchFamily="122" charset="0"/>
            </a:endParaRPr>
          </a:p>
        </p:txBody>
      </p:sp>
    </p:spTree>
    <p:extLst>
      <p:ext uri="{BB962C8B-B14F-4D97-AF65-F5344CB8AC3E}">
        <p14:creationId xmlns:p14="http://schemas.microsoft.com/office/powerpoint/2010/main" val="34602120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A9E73-CCEE-6A4D-9214-2BD30633F268}"/>
              </a:ext>
            </a:extLst>
          </p:cNvPr>
          <p:cNvSpPr>
            <a:spLocks noGrp="1"/>
          </p:cNvSpPr>
          <p:nvPr>
            <p:ph type="title" idx="4294967295"/>
          </p:nvPr>
        </p:nvSpPr>
        <p:spPr>
          <a:xfrm>
            <a:off x="0" y="17463"/>
            <a:ext cx="12192000" cy="754510"/>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Tamización nutricional</a:t>
            </a:r>
          </a:p>
        </p:txBody>
      </p:sp>
      <p:sp>
        <p:nvSpPr>
          <p:cNvPr id="5" name="Marcador de contenido 2">
            <a:extLst>
              <a:ext uri="{FF2B5EF4-FFF2-40B4-BE49-F238E27FC236}">
                <a16:creationId xmlns:a16="http://schemas.microsoft.com/office/drawing/2014/main" id="{282CABB1-F02B-B344-92BF-445BA0AAD8EE}"/>
              </a:ext>
            </a:extLst>
          </p:cNvPr>
          <p:cNvSpPr txBox="1">
            <a:spLocks/>
          </p:cNvSpPr>
          <p:nvPr/>
        </p:nvSpPr>
        <p:spPr>
          <a:xfrm>
            <a:off x="614596" y="1075294"/>
            <a:ext cx="10717967" cy="1371128"/>
          </a:xfrm>
          <a:prstGeom prst="rect">
            <a:avLst/>
          </a:prstGeom>
          <a:ln/>
          <a:effectLst>
            <a:softEdge rad="3175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s-ES" sz="1800" dirty="0">
                <a:latin typeface="Arial" panose="020B0604020202020204" pitchFamily="34" charset="0"/>
                <a:cs typeface="Arial" panose="020B0604020202020204" pitchFamily="34" charset="0"/>
              </a:rPr>
              <a:t>Prueba, procedimiento o examen estandarizado que se usa para identificar pacientes que requieren </a:t>
            </a:r>
            <a:r>
              <a:rPr lang="es-ES" sz="1800" dirty="0" err="1">
                <a:latin typeface="Arial" panose="020B0604020202020204" pitchFamily="34" charset="0"/>
                <a:cs typeface="Arial" panose="020B0604020202020204" pitchFamily="34" charset="0"/>
              </a:rPr>
              <a:t>intervención</a:t>
            </a:r>
            <a:r>
              <a:rPr lang="es-ES" sz="1800" dirty="0">
                <a:latin typeface="Arial" panose="020B0604020202020204" pitchFamily="34" charset="0"/>
                <a:cs typeface="Arial" panose="020B0604020202020204" pitchFamily="34" charset="0"/>
              </a:rPr>
              <a:t> especial; esta prueba puede ser aplicada por profesionales de la salud que </a:t>
            </a:r>
            <a:r>
              <a:rPr lang="es-ES" sz="1800" b="1" dirty="0">
                <a:solidFill>
                  <a:schemeClr val="accent5">
                    <a:lumMod val="75000"/>
                  </a:schemeClr>
                </a:solidFill>
                <a:latin typeface="Arial" panose="020B0604020202020204" pitchFamily="34" charset="0"/>
                <a:cs typeface="Arial" panose="020B0604020202020204" pitchFamily="34" charset="0"/>
              </a:rPr>
              <a:t>no</a:t>
            </a:r>
            <a:r>
              <a:rPr lang="es-ES" sz="1800" dirty="0">
                <a:solidFill>
                  <a:srgbClr val="FF0000"/>
                </a:solidFill>
                <a:latin typeface="Arial" panose="020B0604020202020204" pitchFamily="34" charset="0"/>
                <a:cs typeface="Arial" panose="020B0604020202020204" pitchFamily="34" charset="0"/>
              </a:rPr>
              <a:t> </a:t>
            </a:r>
            <a:r>
              <a:rPr lang="es-ES" sz="1800" b="1" dirty="0">
                <a:solidFill>
                  <a:schemeClr val="accent5">
                    <a:lumMod val="75000"/>
                  </a:schemeClr>
                </a:solidFill>
                <a:latin typeface="Arial" panose="020B0604020202020204" pitchFamily="34" charset="0"/>
                <a:cs typeface="Arial" panose="020B0604020202020204" pitchFamily="34" charset="0"/>
              </a:rPr>
              <a:t>necesariamente son nutricionistas</a:t>
            </a:r>
            <a:r>
              <a:rPr lang="es-ES" sz="1800" dirty="0">
                <a:solidFill>
                  <a:schemeClr val="accent5">
                    <a:lumMod val="75000"/>
                  </a:schemeClr>
                </a:solidFill>
                <a:latin typeface="Arial" panose="020B0604020202020204" pitchFamily="34" charset="0"/>
                <a:cs typeface="Arial" panose="020B0604020202020204" pitchFamily="34" charset="0"/>
              </a:rPr>
              <a:t>.</a:t>
            </a:r>
          </a:p>
        </p:txBody>
      </p:sp>
      <p:sp>
        <p:nvSpPr>
          <p:cNvPr id="6" name="Rectángulo 5">
            <a:extLst>
              <a:ext uri="{FF2B5EF4-FFF2-40B4-BE49-F238E27FC236}">
                <a16:creationId xmlns:a16="http://schemas.microsoft.com/office/drawing/2014/main" id="{19FDDDE3-2B33-4A4B-B2EB-6669714538BB}"/>
              </a:ext>
            </a:extLst>
          </p:cNvPr>
          <p:cNvSpPr/>
          <p:nvPr/>
        </p:nvSpPr>
        <p:spPr>
          <a:xfrm>
            <a:off x="614596" y="2955078"/>
            <a:ext cx="10717967" cy="912429"/>
          </a:xfrm>
          <a:prstGeom prst="rect">
            <a:avLst/>
          </a:prstGeom>
          <a:ln/>
          <a:effectLst>
            <a:softEdge rad="50800"/>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50000"/>
              </a:lnSpc>
            </a:pPr>
            <a:r>
              <a:rPr lang="es-ES" dirty="0">
                <a:latin typeface="Arial" panose="020B0604020202020204" pitchFamily="34" charset="0"/>
                <a:cs typeface="Arial" panose="020B0604020202020204" pitchFamily="34" charset="0"/>
              </a:rPr>
              <a:t>Proceso para identificar un individuo desnutrido o a riesgo de desnutrición para determinar si se encuentra </a:t>
            </a:r>
            <a:r>
              <a:rPr lang="es-ES" b="1" dirty="0">
                <a:solidFill>
                  <a:schemeClr val="accent5">
                    <a:lumMod val="75000"/>
                  </a:schemeClr>
                </a:solidFill>
                <a:latin typeface="Arial" panose="020B0604020202020204" pitchFamily="34" charset="0"/>
                <a:cs typeface="Arial" panose="020B0604020202020204" pitchFamily="34" charset="0"/>
              </a:rPr>
              <a:t>indicada una valoración nutricional detallada</a:t>
            </a:r>
            <a:r>
              <a:rPr lang="es-ES" sz="2000" dirty="0">
                <a:solidFill>
                  <a:schemeClr val="tx2">
                    <a:lumMod val="50000"/>
                  </a:schemeClr>
                </a:solidFill>
                <a:latin typeface="Arial" panose="020B0604020202020204" pitchFamily="34" charset="0"/>
                <a:cs typeface="Arial" panose="020B0604020202020204" pitchFamily="34" charset="0"/>
              </a:rPr>
              <a:t>.</a:t>
            </a:r>
          </a:p>
        </p:txBody>
      </p:sp>
      <p:sp>
        <p:nvSpPr>
          <p:cNvPr id="7" name="Rectángulo 6">
            <a:extLst>
              <a:ext uri="{FF2B5EF4-FFF2-40B4-BE49-F238E27FC236}">
                <a16:creationId xmlns:a16="http://schemas.microsoft.com/office/drawing/2014/main" id="{4490E1D8-B57F-EE41-855B-780083FCCC28}"/>
              </a:ext>
            </a:extLst>
          </p:cNvPr>
          <p:cNvSpPr/>
          <p:nvPr/>
        </p:nvSpPr>
        <p:spPr>
          <a:xfrm>
            <a:off x="7031790" y="2181112"/>
            <a:ext cx="5160210" cy="246221"/>
          </a:xfrm>
          <a:prstGeom prst="rect">
            <a:avLst/>
          </a:prstGeom>
        </p:spPr>
        <p:txBody>
          <a:bodyPr wrap="square">
            <a:spAutoFit/>
          </a:bodyPr>
          <a:lstStyle/>
          <a:p>
            <a:pPr algn="ctr"/>
            <a:r>
              <a:rPr lang="es-ES" sz="1000" i="1" dirty="0">
                <a:latin typeface="Arial" panose="020B0604020202020204" pitchFamily="34" charset="0"/>
                <a:cs typeface="Arial" panose="020B0604020202020204" pitchFamily="34" charset="0"/>
              </a:rPr>
              <a:t>Academia de Nutrición y Dietética de los Estados Unidos </a:t>
            </a:r>
          </a:p>
        </p:txBody>
      </p:sp>
      <p:sp>
        <p:nvSpPr>
          <p:cNvPr id="8" name="Rectángulo 7">
            <a:extLst>
              <a:ext uri="{FF2B5EF4-FFF2-40B4-BE49-F238E27FC236}">
                <a16:creationId xmlns:a16="http://schemas.microsoft.com/office/drawing/2014/main" id="{010E90CE-0CE8-3241-B901-AE2BB75B7CBB}"/>
              </a:ext>
            </a:extLst>
          </p:cNvPr>
          <p:cNvSpPr/>
          <p:nvPr/>
        </p:nvSpPr>
        <p:spPr>
          <a:xfrm>
            <a:off x="6604000" y="3601404"/>
            <a:ext cx="5588000" cy="246221"/>
          </a:xfrm>
          <a:prstGeom prst="rect">
            <a:avLst/>
          </a:prstGeom>
        </p:spPr>
        <p:txBody>
          <a:bodyPr wrap="square">
            <a:spAutoFit/>
          </a:bodyPr>
          <a:lstStyle/>
          <a:p>
            <a:pPr algn="ctr"/>
            <a:r>
              <a:rPr lang="es-ES" sz="1000" i="1" dirty="0">
                <a:latin typeface="Arial" panose="020B0604020202020204" pitchFamily="34" charset="0"/>
                <a:cs typeface="Arial" panose="020B0604020202020204" pitchFamily="34" charset="0"/>
              </a:rPr>
              <a:t>Sociedad Americana para la Nutrición Parenteral y Enteral ASPEN</a:t>
            </a:r>
          </a:p>
        </p:txBody>
      </p:sp>
      <p:sp>
        <p:nvSpPr>
          <p:cNvPr id="9" name="Rectángulo 8">
            <a:extLst>
              <a:ext uri="{FF2B5EF4-FFF2-40B4-BE49-F238E27FC236}">
                <a16:creationId xmlns:a16="http://schemas.microsoft.com/office/drawing/2014/main" id="{3B9FC745-43E5-4041-83EE-AB1283D9C1DC}"/>
              </a:ext>
            </a:extLst>
          </p:cNvPr>
          <p:cNvSpPr/>
          <p:nvPr/>
        </p:nvSpPr>
        <p:spPr>
          <a:xfrm>
            <a:off x="614596" y="5881598"/>
            <a:ext cx="12192000" cy="553998"/>
          </a:xfrm>
          <a:prstGeom prst="rect">
            <a:avLst/>
          </a:prstGeom>
          <a:noFill/>
          <a:ln>
            <a:noFill/>
          </a:ln>
        </p:spPr>
        <p:txBody>
          <a:bodyPr wrap="square">
            <a:spAutoFit/>
          </a:bodyPr>
          <a:lstStyle/>
          <a:p>
            <a:r>
              <a:rPr lang="es-ES" sz="1000" dirty="0" err="1">
                <a:latin typeface="Arial" panose="020B0604020202020204" pitchFamily="34" charset="0"/>
                <a:cs typeface="Arial" panose="020B0604020202020204" pitchFamily="34" charset="0"/>
              </a:rPr>
              <a:t>Writing</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Group</a:t>
            </a:r>
            <a:r>
              <a:rPr lang="es-ES" sz="1000" dirty="0">
                <a:latin typeface="Arial" panose="020B0604020202020204" pitchFamily="34" charset="0"/>
                <a:cs typeface="Arial" panose="020B0604020202020204" pitchFamily="34" charset="0"/>
              </a:rPr>
              <a:t> of </a:t>
            </a:r>
            <a:r>
              <a:rPr lang="es-ES" sz="1000" dirty="0" err="1">
                <a:latin typeface="Arial" panose="020B0604020202020204" pitchFamily="34" charset="0"/>
                <a:cs typeface="Arial" panose="020B0604020202020204" pitchFamily="34" charset="0"/>
              </a:rPr>
              <a:t>the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Nutrition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Care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Process</a:t>
            </a:r>
            <a:r>
              <a:rPr lang="es-ES" sz="1000" dirty="0">
                <a:latin typeface="Arial" panose="020B0604020202020204" pitchFamily="34" charset="0"/>
                <a:cs typeface="Arial" panose="020B0604020202020204" pitchFamily="34" charset="0"/>
              </a:rPr>
              <a:t>/</a:t>
            </a:r>
            <a:r>
              <a:rPr lang="es-ES" sz="1000" dirty="0" err="1">
                <a:latin typeface="Arial" panose="020B0604020202020204" pitchFamily="34" charset="0"/>
                <a:cs typeface="Arial" panose="020B0604020202020204" pitchFamily="34" charset="0"/>
              </a:rPr>
              <a:t>Standardized</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Lan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guage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Committee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Nutrition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care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process</a:t>
            </a:r>
            <a:r>
              <a:rPr lang="es-ES" sz="1000" dirty="0">
                <a:latin typeface="Arial" panose="020B0604020202020204" pitchFamily="34" charset="0"/>
                <a:cs typeface="Arial" panose="020B0604020202020204" pitchFamily="34" charset="0"/>
              </a:rPr>
              <a:t> and </a:t>
            </a:r>
            <a:r>
              <a:rPr lang="es-ES" sz="1000" dirty="0" err="1">
                <a:latin typeface="Arial" panose="020B0604020202020204" pitchFamily="34" charset="0"/>
                <a:cs typeface="Arial" panose="020B0604020202020204" pitchFamily="34" charset="0"/>
              </a:rPr>
              <a:t>model</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part</a:t>
            </a:r>
            <a:r>
              <a:rPr lang="es-ES" sz="1000" dirty="0">
                <a:latin typeface="Arial" panose="020B0604020202020204" pitchFamily="34" charset="0"/>
                <a:cs typeface="Arial" panose="020B0604020202020204" pitchFamily="34" charset="0"/>
              </a:rPr>
              <a:t> I: </a:t>
            </a:r>
            <a:r>
              <a:rPr lang="es-ES" sz="1000" dirty="0" err="1">
                <a:latin typeface="Arial" panose="020B0604020202020204" pitchFamily="34" charset="0"/>
                <a:cs typeface="Arial" panose="020B0604020202020204" pitchFamily="34" charset="0"/>
              </a:rPr>
              <a:t>the</a:t>
            </a:r>
            <a:r>
              <a:rPr lang="es-ES" sz="1000" dirty="0">
                <a:latin typeface="Arial" panose="020B0604020202020204" pitchFamily="34" charset="0"/>
                <a:cs typeface="Arial" panose="020B0604020202020204" pitchFamily="34" charset="0"/>
              </a:rPr>
              <a:t> 2008 </a:t>
            </a:r>
            <a:r>
              <a:rPr lang="es-ES" sz="1000" dirty="0" err="1">
                <a:latin typeface="Arial" panose="020B0604020202020204" pitchFamily="34" charset="0"/>
                <a:cs typeface="Arial" panose="020B0604020202020204" pitchFamily="34" charset="0"/>
              </a:rPr>
              <a:t>update</a:t>
            </a:r>
            <a:r>
              <a:rPr lang="es-ES" sz="1000" dirty="0">
                <a:latin typeface="Arial" panose="020B0604020202020204" pitchFamily="34" charset="0"/>
                <a:cs typeface="Arial" panose="020B0604020202020204" pitchFamily="34" charset="0"/>
              </a:rPr>
              <a:t>. J Am </a:t>
            </a:r>
            <a:r>
              <a:rPr lang="es-ES" sz="1000" dirty="0" err="1">
                <a:latin typeface="Arial" panose="020B0604020202020204" pitchFamily="34" charset="0"/>
                <a:cs typeface="Arial" panose="020B0604020202020204" pitchFamily="34" charset="0"/>
              </a:rPr>
              <a:t>Diet</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Assoc</a:t>
            </a:r>
            <a:r>
              <a:rPr lang="es-ES" sz="1000" dirty="0">
                <a:latin typeface="Arial" panose="020B0604020202020204" pitchFamily="34" charset="0"/>
                <a:cs typeface="Arial" panose="020B0604020202020204" pitchFamily="34" charset="0"/>
              </a:rPr>
              <a:t>. 2008</a:t>
            </a:r>
          </a:p>
          <a:p>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Definition</a:t>
            </a:r>
            <a:r>
              <a:rPr lang="es-ES" sz="1000" dirty="0">
                <a:latin typeface="Arial" panose="020B0604020202020204" pitchFamily="34" charset="0"/>
                <a:cs typeface="Arial" panose="020B0604020202020204" pitchFamily="34" charset="0"/>
              </a:rPr>
              <a:t> of </a:t>
            </a:r>
            <a:r>
              <a:rPr lang="es-ES" sz="1000" dirty="0" err="1">
                <a:latin typeface="Arial" panose="020B0604020202020204" pitchFamily="34" charset="0"/>
                <a:cs typeface="Arial" panose="020B0604020202020204" pitchFamily="34" charset="0"/>
              </a:rPr>
              <a:t>terms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style</a:t>
            </a:r>
            <a:r>
              <a:rPr lang="es-ES" sz="1000" dirty="0">
                <a:latin typeface="Arial" panose="020B0604020202020204" pitchFamily="34" charset="0"/>
                <a:cs typeface="Arial" panose="020B0604020202020204" pitchFamily="34" charset="0"/>
              </a:rPr>
              <a:t>, and </a:t>
            </a:r>
            <a:r>
              <a:rPr lang="es-ES" sz="1000" dirty="0" err="1">
                <a:latin typeface="Arial" panose="020B0604020202020204" pitchFamily="34" charset="0"/>
                <a:cs typeface="Arial" panose="020B0604020202020204" pitchFamily="34" charset="0"/>
              </a:rPr>
              <a:t>conventions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used</a:t>
            </a:r>
            <a:r>
              <a:rPr lang="es-ES" sz="1000" dirty="0">
                <a:latin typeface="Arial" panose="020B0604020202020204" pitchFamily="34" charset="0"/>
                <a:cs typeface="Arial" panose="020B0604020202020204" pitchFamily="34" charset="0"/>
              </a:rPr>
              <a:t> in A.S.P.E.N. </a:t>
            </a:r>
            <a:r>
              <a:rPr lang="es-ES" sz="1000" dirty="0" err="1">
                <a:latin typeface="Arial" panose="020B0604020202020204" pitchFamily="34" charset="0"/>
                <a:cs typeface="Arial" panose="020B0604020202020204" pitchFamily="34" charset="0"/>
              </a:rPr>
              <a:t>guidelines</a:t>
            </a:r>
            <a:r>
              <a:rPr lang="es-ES" sz="1000" dirty="0">
                <a:latin typeface="Arial" panose="020B0604020202020204" pitchFamily="34" charset="0"/>
                <a:cs typeface="Arial" panose="020B0604020202020204" pitchFamily="34" charset="0"/>
              </a:rPr>
              <a:t> and </a:t>
            </a:r>
            <a:r>
              <a:rPr lang="es-ES" sz="1000" dirty="0" err="1">
                <a:latin typeface="Arial" panose="020B0604020202020204" pitchFamily="34" charset="0"/>
                <a:cs typeface="Arial" panose="020B0604020202020204" pitchFamily="34" charset="0"/>
              </a:rPr>
              <a:t>standards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Nutr</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Clin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Pract</a:t>
            </a:r>
            <a:r>
              <a:rPr lang="es-ES" sz="1000" dirty="0">
                <a:latin typeface="Arial" panose="020B0604020202020204" pitchFamily="34" charset="0"/>
                <a:cs typeface="Arial" panose="020B0604020202020204" pitchFamily="34" charset="0"/>
              </a:rPr>
              <a:t>. 2005</a:t>
            </a:r>
          </a:p>
          <a:p>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Introductory</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to</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the</a:t>
            </a:r>
            <a:r>
              <a:rPr lang="es-ES" sz="1000" dirty="0">
                <a:latin typeface="Arial" panose="020B0604020202020204" pitchFamily="34" charset="0"/>
                <a:cs typeface="Arial" panose="020B0604020202020204" pitchFamily="34" charset="0"/>
              </a:rPr>
              <a:t> ESPEN </a:t>
            </a:r>
            <a:r>
              <a:rPr lang="es-ES" sz="1000" dirty="0" err="1">
                <a:latin typeface="Arial" panose="020B0604020202020204" pitchFamily="34" charset="0"/>
                <a:cs typeface="Arial" panose="020B0604020202020204" pitchFamily="34" charset="0"/>
              </a:rPr>
              <a:t>Guidelines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on</a:t>
            </a:r>
            <a:r>
              <a:rPr lang="es-ES" sz="1000" dirty="0">
                <a:latin typeface="Arial" panose="020B0604020202020204" pitchFamily="34" charset="0"/>
                <a:cs typeface="Arial" panose="020B0604020202020204" pitchFamily="34" charset="0"/>
              </a:rPr>
              <a:t> Enteral </a:t>
            </a:r>
            <a:r>
              <a:rPr lang="es-ES" sz="1000" dirty="0" err="1">
                <a:latin typeface="Arial" panose="020B0604020202020204" pitchFamily="34" charset="0"/>
                <a:cs typeface="Arial" panose="020B0604020202020204" pitchFamily="34" charset="0"/>
              </a:rPr>
              <a:t>Nutrition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Terminology</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definitions</a:t>
            </a:r>
            <a:r>
              <a:rPr lang="es-ES" sz="1000" dirty="0">
                <a:latin typeface="Arial" panose="020B0604020202020204" pitchFamily="34" charset="0"/>
                <a:cs typeface="Arial" panose="020B0604020202020204" pitchFamily="34" charset="0"/>
              </a:rPr>
              <a:t> and general </a:t>
            </a:r>
            <a:r>
              <a:rPr lang="es-ES" sz="1000" dirty="0" err="1">
                <a:latin typeface="Arial" panose="020B0604020202020204" pitchFamily="34" charset="0"/>
                <a:cs typeface="Arial" panose="020B0604020202020204" pitchFamily="34" charset="0"/>
              </a:rPr>
              <a:t>topics</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Clin</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Nutr</a:t>
            </a:r>
            <a:r>
              <a:rPr lang="es-ES" sz="1000" dirty="0">
                <a:latin typeface="Arial" panose="020B0604020202020204" pitchFamily="34" charset="0"/>
                <a:cs typeface="Arial" panose="020B0604020202020204" pitchFamily="34" charset="0"/>
              </a:rPr>
              <a:t>. 2006</a:t>
            </a:r>
          </a:p>
        </p:txBody>
      </p:sp>
      <p:sp>
        <p:nvSpPr>
          <p:cNvPr id="10" name="Rectángulo 9">
            <a:extLst>
              <a:ext uri="{FF2B5EF4-FFF2-40B4-BE49-F238E27FC236}">
                <a16:creationId xmlns:a16="http://schemas.microsoft.com/office/drawing/2014/main" id="{91145005-C035-8949-AD98-5E66620B6DC4}"/>
              </a:ext>
            </a:extLst>
          </p:cNvPr>
          <p:cNvSpPr/>
          <p:nvPr/>
        </p:nvSpPr>
        <p:spPr>
          <a:xfrm>
            <a:off x="614597" y="4290809"/>
            <a:ext cx="10717966" cy="1287468"/>
          </a:xfrm>
          <a:prstGeom prst="rect">
            <a:avLst/>
          </a:prstGeom>
          <a:ln/>
          <a:effectLst>
            <a:softEdge rad="31750"/>
          </a:effectLst>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150000"/>
              </a:lnSpc>
            </a:pPr>
            <a:r>
              <a:rPr lang="es-ES" dirty="0">
                <a:latin typeface="Arial" panose="020B0604020202020204" pitchFamily="34" charset="0"/>
                <a:cs typeface="Arial" panose="020B0604020202020204" pitchFamily="34" charset="0"/>
              </a:rPr>
              <a:t>Proceso rápido y simple realizado por personal de salud en ámbito hospitalario o comunitario, el cual tiene como objeto </a:t>
            </a:r>
            <a:r>
              <a:rPr lang="es-ES" b="1" dirty="0">
                <a:solidFill>
                  <a:schemeClr val="accent5">
                    <a:lumMod val="75000"/>
                  </a:schemeClr>
                </a:solidFill>
                <a:latin typeface="Arial" panose="020B0604020202020204" pitchFamily="34" charset="0"/>
                <a:cs typeface="Arial" panose="020B0604020202020204" pitchFamily="34" charset="0"/>
              </a:rPr>
              <a:t>predecir la probabilidad de mejores o peores desenlaces </a:t>
            </a:r>
            <a:r>
              <a:rPr lang="es-ES" dirty="0">
                <a:latin typeface="Arial" panose="020B0604020202020204" pitchFamily="34" charset="0"/>
                <a:cs typeface="Arial" panose="020B0604020202020204" pitchFamily="34" charset="0"/>
              </a:rPr>
              <a:t>debido a factores nutricionales.</a:t>
            </a:r>
          </a:p>
        </p:txBody>
      </p:sp>
      <p:sp>
        <p:nvSpPr>
          <p:cNvPr id="11" name="Rectángulo 10">
            <a:extLst>
              <a:ext uri="{FF2B5EF4-FFF2-40B4-BE49-F238E27FC236}">
                <a16:creationId xmlns:a16="http://schemas.microsoft.com/office/drawing/2014/main" id="{A42757B5-DDA9-7441-87FA-41054692F3E8}"/>
              </a:ext>
            </a:extLst>
          </p:cNvPr>
          <p:cNvSpPr/>
          <p:nvPr/>
        </p:nvSpPr>
        <p:spPr>
          <a:xfrm>
            <a:off x="5319448" y="5317432"/>
            <a:ext cx="6013115" cy="246221"/>
          </a:xfrm>
          <a:prstGeom prst="rect">
            <a:avLst/>
          </a:prstGeom>
        </p:spPr>
        <p:txBody>
          <a:bodyPr wrap="square">
            <a:spAutoFit/>
          </a:bodyPr>
          <a:lstStyle/>
          <a:p>
            <a:pPr algn="r"/>
            <a:r>
              <a:rPr lang="es-ES" sz="1000" i="1" dirty="0">
                <a:latin typeface="Arial" panose="020B0604020202020204" pitchFamily="34" charset="0"/>
                <a:cs typeface="Arial" panose="020B0604020202020204" pitchFamily="34" charset="0"/>
              </a:rPr>
              <a:t>Sociedad Europea para la Nutrición Enteral y Parenteral ESPEN</a:t>
            </a:r>
          </a:p>
        </p:txBody>
      </p:sp>
    </p:spTree>
    <p:extLst>
      <p:ext uri="{BB962C8B-B14F-4D97-AF65-F5344CB8AC3E}">
        <p14:creationId xmlns:p14="http://schemas.microsoft.com/office/powerpoint/2010/main" val="301408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358B4-F93C-6D46-8510-FB706F382D4B}"/>
              </a:ext>
            </a:extLst>
          </p:cNvPr>
          <p:cNvSpPr>
            <a:spLocks noGrp="1"/>
          </p:cNvSpPr>
          <p:nvPr>
            <p:ph type="title"/>
          </p:nvPr>
        </p:nvSpPr>
        <p:spPr>
          <a:xfrm>
            <a:off x="0" y="49636"/>
            <a:ext cx="12192000" cy="744691"/>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Tamización vs valoración</a:t>
            </a:r>
            <a:endParaRPr lang="es-CO" sz="3200" dirty="0">
              <a:solidFill>
                <a:srgbClr val="7030A0"/>
              </a:solidFill>
            </a:endParaRPr>
          </a:p>
        </p:txBody>
      </p:sp>
      <p:graphicFrame>
        <p:nvGraphicFramePr>
          <p:cNvPr id="5" name="Tabla 4">
            <a:extLst>
              <a:ext uri="{FF2B5EF4-FFF2-40B4-BE49-F238E27FC236}">
                <a16:creationId xmlns:a16="http://schemas.microsoft.com/office/drawing/2014/main" id="{E6114214-B465-8345-A1EB-B054FAAAE40B}"/>
              </a:ext>
            </a:extLst>
          </p:cNvPr>
          <p:cNvGraphicFramePr>
            <a:graphicFrameLocks noGrp="1"/>
          </p:cNvGraphicFramePr>
          <p:nvPr>
            <p:extLst>
              <p:ext uri="{D42A27DB-BD31-4B8C-83A1-F6EECF244321}">
                <p14:modId xmlns:p14="http://schemas.microsoft.com/office/powerpoint/2010/main" val="2165814735"/>
              </p:ext>
            </p:extLst>
          </p:nvPr>
        </p:nvGraphicFramePr>
        <p:xfrm>
          <a:off x="861398" y="1229194"/>
          <a:ext cx="10291156" cy="5051536"/>
        </p:xfrm>
        <a:graphic>
          <a:graphicData uri="http://schemas.openxmlformats.org/drawingml/2006/table">
            <a:tbl>
              <a:tblPr firstRow="1" bandRow="1">
                <a:tableStyleId>{FABFCF23-3B69-468F-B69F-88F6DE6A72F2}</a:tableStyleId>
              </a:tblPr>
              <a:tblGrid>
                <a:gridCol w="2426205">
                  <a:extLst>
                    <a:ext uri="{9D8B030D-6E8A-4147-A177-3AD203B41FA5}">
                      <a16:colId xmlns:a16="http://schemas.microsoft.com/office/drawing/2014/main" val="20000"/>
                    </a:ext>
                  </a:extLst>
                </a:gridCol>
                <a:gridCol w="4084113">
                  <a:extLst>
                    <a:ext uri="{9D8B030D-6E8A-4147-A177-3AD203B41FA5}">
                      <a16:colId xmlns:a16="http://schemas.microsoft.com/office/drawing/2014/main" val="20001"/>
                    </a:ext>
                  </a:extLst>
                </a:gridCol>
                <a:gridCol w="3780838">
                  <a:extLst>
                    <a:ext uri="{9D8B030D-6E8A-4147-A177-3AD203B41FA5}">
                      <a16:colId xmlns:a16="http://schemas.microsoft.com/office/drawing/2014/main" val="20002"/>
                    </a:ext>
                  </a:extLst>
                </a:gridCol>
              </a:tblGrid>
              <a:tr h="468408">
                <a:tc>
                  <a:txBody>
                    <a:bodyPr/>
                    <a:lstStyle/>
                    <a:p>
                      <a:endParaRPr lang="es-ES" dirty="0">
                        <a:solidFill>
                          <a:schemeClr val="tx1"/>
                        </a:solidFill>
                        <a:latin typeface="Arial" panose="020B0604020202020204" pitchFamily="34" charset="0"/>
                        <a:cs typeface="Arial" panose="020B0604020202020204" pitchFamily="34"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s-ES" sz="2000" dirty="0">
                          <a:solidFill>
                            <a:srgbClr val="7030A0"/>
                          </a:solidFill>
                          <a:latin typeface="Arial" panose="020B0604020202020204" pitchFamily="34" charset="0"/>
                          <a:cs typeface="Arial" panose="020B0604020202020204" pitchFamily="34" charset="0"/>
                        </a:rPr>
                        <a:t>Tamización</a:t>
                      </a:r>
                      <a:r>
                        <a:rPr lang="es-ES" sz="2000" dirty="0">
                          <a:solidFill>
                            <a:schemeClr val="tx1"/>
                          </a:solidFill>
                          <a:latin typeface="Arial" panose="020B0604020202020204" pitchFamily="34" charset="0"/>
                          <a:cs typeface="Arial" panose="020B0604020202020204" pitchFamily="34" charset="0"/>
                        </a:rPr>
                        <a:t> </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s-ES" sz="2000" dirty="0">
                          <a:solidFill>
                            <a:srgbClr val="7030A0"/>
                          </a:solidFill>
                          <a:latin typeface="Arial" panose="020B0604020202020204" pitchFamily="34" charset="0"/>
                          <a:cs typeface="Arial" panose="020B0604020202020204" pitchFamily="34" charset="0"/>
                        </a:rPr>
                        <a:t>Valoración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96584">
                <a:tc>
                  <a:txBody>
                    <a:bodyPr/>
                    <a:lstStyle/>
                    <a:p>
                      <a:r>
                        <a:rPr lang="es-ES" sz="1700" b="1" dirty="0">
                          <a:latin typeface="Arial" panose="020B0604020202020204" pitchFamily="34" charset="0"/>
                          <a:cs typeface="Arial" panose="020B0604020202020204" pitchFamily="34" charset="0"/>
                        </a:rPr>
                        <a:t>Objetivo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Identificar individuos</a:t>
                      </a:r>
                      <a:r>
                        <a:rPr lang="es-ES" sz="1700" baseline="0" dirty="0">
                          <a:latin typeface="Arial" panose="020B0604020202020204" pitchFamily="34" charset="0"/>
                          <a:cs typeface="Arial" panose="020B0604020202020204" pitchFamily="34" charset="0"/>
                        </a:rPr>
                        <a:t> a riesgo</a:t>
                      </a:r>
                      <a:endParaRPr lang="es-ES" sz="1700"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Emitir</a:t>
                      </a:r>
                      <a:r>
                        <a:rPr lang="es-ES" sz="1700" baseline="0" dirty="0">
                          <a:latin typeface="Arial" panose="020B0604020202020204" pitchFamily="34" charset="0"/>
                          <a:cs typeface="Arial" panose="020B0604020202020204" pitchFamily="34" charset="0"/>
                        </a:rPr>
                        <a:t> un diagnóstico nutricional</a:t>
                      </a:r>
                      <a:endParaRPr lang="es-ES" sz="1700"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696584">
                <a:tc>
                  <a:txBody>
                    <a:bodyPr/>
                    <a:lstStyle/>
                    <a:p>
                      <a:r>
                        <a:rPr lang="es-ES" sz="1700" b="1" dirty="0">
                          <a:latin typeface="Arial" panose="020B0604020202020204" pitchFamily="34" charset="0"/>
                          <a:cs typeface="Arial" panose="020B0604020202020204" pitchFamily="34" charset="0"/>
                        </a:rPr>
                        <a:t>Realizado</a:t>
                      </a:r>
                      <a:r>
                        <a:rPr lang="es-ES" sz="1700" b="1" baseline="0" dirty="0">
                          <a:latin typeface="Arial" panose="020B0604020202020204" pitchFamily="34" charset="0"/>
                          <a:cs typeface="Arial" panose="020B0604020202020204" pitchFamily="34" charset="0"/>
                        </a:rPr>
                        <a:t> por </a:t>
                      </a:r>
                      <a:endParaRPr lang="es-ES" sz="1700" b="1"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Profesional de la</a:t>
                      </a:r>
                      <a:r>
                        <a:rPr lang="es-ES" sz="1700" baseline="0" dirty="0">
                          <a:latin typeface="Arial" panose="020B0604020202020204" pitchFamily="34" charset="0"/>
                          <a:cs typeface="Arial" panose="020B0604020202020204" pitchFamily="34" charset="0"/>
                        </a:rPr>
                        <a:t> salud</a:t>
                      </a:r>
                      <a:endParaRPr lang="es-ES" sz="1700"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Profesional</a:t>
                      </a:r>
                      <a:r>
                        <a:rPr lang="es-ES" sz="1700" baseline="0" dirty="0">
                          <a:latin typeface="Arial" panose="020B0604020202020204" pitchFamily="34" charset="0"/>
                          <a:cs typeface="Arial" panose="020B0604020202020204" pitchFamily="34" charset="0"/>
                        </a:rPr>
                        <a:t> en nutrición y dietética</a:t>
                      </a:r>
                      <a:endParaRPr lang="es-ES" sz="1700"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637992">
                <a:tc>
                  <a:txBody>
                    <a:bodyPr/>
                    <a:lstStyle/>
                    <a:p>
                      <a:r>
                        <a:rPr lang="es-ES" sz="1700" b="1" dirty="0">
                          <a:latin typeface="Arial" panose="020B0604020202020204" pitchFamily="34" charset="0"/>
                          <a:cs typeface="Arial" panose="020B0604020202020204" pitchFamily="34" charset="0"/>
                        </a:rPr>
                        <a:t>Ingesta Dietética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Cambios</a:t>
                      </a:r>
                      <a:r>
                        <a:rPr lang="es-ES" sz="1700" baseline="0" dirty="0">
                          <a:latin typeface="Arial" panose="020B0604020202020204" pitchFamily="34" charset="0"/>
                          <a:cs typeface="Arial" panose="020B0604020202020204" pitchFamily="34" charset="0"/>
                        </a:rPr>
                        <a:t> recientes</a:t>
                      </a:r>
                      <a:endParaRPr lang="es-ES" sz="1700"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Medición cuantitativa</a:t>
                      </a:r>
                      <a:r>
                        <a:rPr lang="es-ES" sz="1700" baseline="0" dirty="0">
                          <a:latin typeface="Arial" panose="020B0604020202020204" pitchFamily="34" charset="0"/>
                          <a:cs typeface="Arial" panose="020B0604020202020204" pitchFamily="34" charset="0"/>
                        </a:rPr>
                        <a:t> de nutrientes</a:t>
                      </a:r>
                    </a:p>
                    <a:p>
                      <a:r>
                        <a:rPr lang="es-ES" sz="1700" baseline="0" dirty="0">
                          <a:latin typeface="Arial" panose="020B0604020202020204" pitchFamily="34" charset="0"/>
                          <a:cs typeface="Arial" panose="020B0604020202020204" pitchFamily="34" charset="0"/>
                        </a:rPr>
                        <a:t>Frecuencia de consumo</a:t>
                      </a:r>
                      <a:endParaRPr lang="es-ES" sz="1700"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637992">
                <a:tc>
                  <a:txBody>
                    <a:bodyPr/>
                    <a:lstStyle/>
                    <a:p>
                      <a:r>
                        <a:rPr lang="es-ES" sz="1700" b="1" dirty="0">
                          <a:latin typeface="Arial" panose="020B0604020202020204" pitchFamily="34" charset="0"/>
                          <a:cs typeface="Arial" panose="020B0604020202020204" pitchFamily="34" charset="0"/>
                        </a:rPr>
                        <a:t>Antropometría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Variación en el peso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Talla,</a:t>
                      </a:r>
                      <a:r>
                        <a:rPr lang="es-ES" sz="1700" baseline="0" dirty="0">
                          <a:latin typeface="Arial" panose="020B0604020202020204" pitchFamily="34" charset="0"/>
                          <a:cs typeface="Arial" panose="020B0604020202020204" pitchFamily="34" charset="0"/>
                        </a:rPr>
                        <a:t> </a:t>
                      </a:r>
                      <a:r>
                        <a:rPr lang="es-ES" sz="1700" dirty="0">
                          <a:latin typeface="Arial" panose="020B0604020202020204" pitchFamily="34" charset="0"/>
                          <a:cs typeface="Arial" panose="020B0604020202020204" pitchFamily="34" charset="0"/>
                        </a:rPr>
                        <a:t>Pesos, composición corporal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637992">
                <a:tc>
                  <a:txBody>
                    <a:bodyPr/>
                    <a:lstStyle/>
                    <a:p>
                      <a:r>
                        <a:rPr lang="es-ES" sz="1700" b="1" dirty="0">
                          <a:latin typeface="Arial" panose="020B0604020202020204" pitchFamily="34" charset="0"/>
                          <a:cs typeface="Arial" panose="020B0604020202020204" pitchFamily="34" charset="0"/>
                        </a:rPr>
                        <a:t>Bioquímicos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No aplica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Perfil nutricional</a:t>
                      </a:r>
                      <a:r>
                        <a:rPr lang="es-ES" sz="1700" baseline="0" dirty="0">
                          <a:latin typeface="Arial" panose="020B0604020202020204" pitchFamily="34" charset="0"/>
                          <a:cs typeface="Arial" panose="020B0604020202020204" pitchFamily="34" charset="0"/>
                        </a:rPr>
                        <a:t> completo</a:t>
                      </a:r>
                      <a:endParaRPr lang="es-ES" sz="1700"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637992">
                <a:tc>
                  <a:txBody>
                    <a:bodyPr/>
                    <a:lstStyle/>
                    <a:p>
                      <a:r>
                        <a:rPr lang="es-ES" sz="1700" b="1" dirty="0">
                          <a:latin typeface="Arial" panose="020B0604020202020204" pitchFamily="34" charset="0"/>
                          <a:cs typeface="Arial" panose="020B0604020202020204" pitchFamily="34" charset="0"/>
                        </a:rPr>
                        <a:t>Examen Físico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Apariencia</a:t>
                      </a:r>
                      <a:r>
                        <a:rPr lang="es-ES" sz="1700" baseline="0" dirty="0">
                          <a:latin typeface="Arial" panose="020B0604020202020204" pitchFamily="34" charset="0"/>
                          <a:cs typeface="Arial" panose="020B0604020202020204" pitchFamily="34" charset="0"/>
                        </a:rPr>
                        <a:t> general</a:t>
                      </a:r>
                      <a:endParaRPr lang="es-ES" sz="1700"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Revisión por sistemas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637992">
                <a:tc>
                  <a:txBody>
                    <a:bodyPr/>
                    <a:lstStyle/>
                    <a:p>
                      <a:r>
                        <a:rPr lang="es-ES" sz="1700" b="1" dirty="0">
                          <a:latin typeface="Arial" panose="020B0604020202020204" pitchFamily="34" charset="0"/>
                          <a:cs typeface="Arial" panose="020B0604020202020204" pitchFamily="34" charset="0"/>
                        </a:rPr>
                        <a:t>Historia</a:t>
                      </a:r>
                      <a:r>
                        <a:rPr lang="es-ES" sz="1700" b="1" baseline="0" dirty="0">
                          <a:latin typeface="Arial" panose="020B0604020202020204" pitchFamily="34" charset="0"/>
                          <a:cs typeface="Arial" panose="020B0604020202020204" pitchFamily="34" charset="0"/>
                        </a:rPr>
                        <a:t> Clínica</a:t>
                      </a:r>
                      <a:endParaRPr lang="es-ES" sz="1700" b="1" dirty="0">
                        <a:latin typeface="Arial" panose="020B0604020202020204" pitchFamily="34" charset="0"/>
                        <a:cs typeface="Arial" panose="020B0604020202020204" pitchFamily="34"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No se incluye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700" dirty="0">
                          <a:latin typeface="Arial" panose="020B0604020202020204" pitchFamily="34" charset="0"/>
                          <a:cs typeface="Arial" panose="020B0604020202020204" pitchFamily="34" charset="0"/>
                        </a:rPr>
                        <a:t>Historial</a:t>
                      </a:r>
                      <a:r>
                        <a:rPr lang="es-ES" sz="1700" baseline="0" dirty="0">
                          <a:latin typeface="Arial" panose="020B0604020202020204" pitchFamily="34" charset="0"/>
                          <a:cs typeface="Arial" panose="020B0604020202020204" pitchFamily="34" charset="0"/>
                        </a:rPr>
                        <a:t> socio económico Antecedentes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0103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44C86-6774-3947-BA47-34DBA999ED54}"/>
              </a:ext>
            </a:extLst>
          </p:cNvPr>
          <p:cNvSpPr>
            <a:spLocks noGrp="1"/>
          </p:cNvSpPr>
          <p:nvPr>
            <p:ph type="title"/>
          </p:nvPr>
        </p:nvSpPr>
        <p:spPr>
          <a:xfrm>
            <a:off x="0" y="1"/>
            <a:ext cx="12192000" cy="756372"/>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¿A quién tamizar y cuándo hacerlo?</a:t>
            </a:r>
          </a:p>
        </p:txBody>
      </p:sp>
      <p:sp>
        <p:nvSpPr>
          <p:cNvPr id="5" name="CuadroTexto 4">
            <a:extLst>
              <a:ext uri="{FF2B5EF4-FFF2-40B4-BE49-F238E27FC236}">
                <a16:creationId xmlns:a16="http://schemas.microsoft.com/office/drawing/2014/main" id="{BBA2B06E-1A82-C846-B7E4-E8CF36FAE39F}"/>
              </a:ext>
            </a:extLst>
          </p:cNvPr>
          <p:cNvSpPr txBox="1"/>
          <p:nvPr/>
        </p:nvSpPr>
        <p:spPr>
          <a:xfrm>
            <a:off x="5424927" y="894873"/>
            <a:ext cx="1223476" cy="369332"/>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dirty="0">
                <a:latin typeface="Arial" panose="020B0604020202020204" pitchFamily="34" charset="0"/>
                <a:cs typeface="Arial" panose="020B0604020202020204" pitchFamily="34" charset="0"/>
              </a:rPr>
              <a:t>¿A quién?</a:t>
            </a:r>
          </a:p>
        </p:txBody>
      </p:sp>
      <p:sp>
        <p:nvSpPr>
          <p:cNvPr id="6" name="CuadroTexto 5">
            <a:extLst>
              <a:ext uri="{FF2B5EF4-FFF2-40B4-BE49-F238E27FC236}">
                <a16:creationId xmlns:a16="http://schemas.microsoft.com/office/drawing/2014/main" id="{6E6190F7-5EE2-A54F-ADAA-15E4ED8FBE04}"/>
              </a:ext>
            </a:extLst>
          </p:cNvPr>
          <p:cNvSpPr txBox="1"/>
          <p:nvPr/>
        </p:nvSpPr>
        <p:spPr>
          <a:xfrm>
            <a:off x="4899142" y="1651587"/>
            <a:ext cx="2275046" cy="369332"/>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dirty="0">
                <a:latin typeface="Arial" panose="020B0604020202020204" pitchFamily="34" charset="0"/>
                <a:cs typeface="Arial" panose="020B0604020202020204" pitchFamily="34" charset="0"/>
              </a:rPr>
              <a:t>Todos los  pacientes</a:t>
            </a:r>
          </a:p>
        </p:txBody>
      </p:sp>
      <p:sp>
        <p:nvSpPr>
          <p:cNvPr id="7" name="CuadroTexto 6">
            <a:extLst>
              <a:ext uri="{FF2B5EF4-FFF2-40B4-BE49-F238E27FC236}">
                <a16:creationId xmlns:a16="http://schemas.microsoft.com/office/drawing/2014/main" id="{DDA3CFC4-F423-6D45-B741-A68FC4A3E084}"/>
              </a:ext>
            </a:extLst>
          </p:cNvPr>
          <p:cNvSpPr txBox="1"/>
          <p:nvPr/>
        </p:nvSpPr>
        <p:spPr>
          <a:xfrm>
            <a:off x="5405723" y="2369316"/>
            <a:ext cx="1261885" cy="369332"/>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dirty="0">
                <a:latin typeface="Arial" panose="020B0604020202020204" pitchFamily="34" charset="0"/>
                <a:cs typeface="Arial" panose="020B0604020202020204" pitchFamily="34" charset="0"/>
              </a:rPr>
              <a:t>¿Cuándo?</a:t>
            </a:r>
          </a:p>
        </p:txBody>
      </p:sp>
      <p:sp>
        <p:nvSpPr>
          <p:cNvPr id="9" name="CuadroTexto 8">
            <a:extLst>
              <a:ext uri="{FF2B5EF4-FFF2-40B4-BE49-F238E27FC236}">
                <a16:creationId xmlns:a16="http://schemas.microsoft.com/office/drawing/2014/main" id="{16992A95-B72A-DC4E-AAF5-BA9AB4B9BB9E}"/>
              </a:ext>
            </a:extLst>
          </p:cNvPr>
          <p:cNvSpPr txBox="1"/>
          <p:nvPr/>
        </p:nvSpPr>
        <p:spPr>
          <a:xfrm>
            <a:off x="4139781" y="4150050"/>
            <a:ext cx="4211932" cy="369332"/>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a:latin typeface="Arial" panose="020B0604020202020204" pitchFamily="34" charset="0"/>
                <a:cs typeface="Arial" panose="020B0604020202020204" pitchFamily="34" charset="0"/>
              </a:rPr>
              <a:t>Al momento del ingreso al hospital</a:t>
            </a:r>
          </a:p>
        </p:txBody>
      </p:sp>
      <p:sp>
        <p:nvSpPr>
          <p:cNvPr id="10" name="CuadroTexto 9">
            <a:extLst>
              <a:ext uri="{FF2B5EF4-FFF2-40B4-BE49-F238E27FC236}">
                <a16:creationId xmlns:a16="http://schemas.microsoft.com/office/drawing/2014/main" id="{E7660861-A601-EE4C-B18A-646FC9F8B9C3}"/>
              </a:ext>
            </a:extLst>
          </p:cNvPr>
          <p:cNvSpPr txBox="1"/>
          <p:nvPr/>
        </p:nvSpPr>
        <p:spPr>
          <a:xfrm>
            <a:off x="4139783" y="4842547"/>
            <a:ext cx="4255806" cy="369332"/>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a:latin typeface="Arial" panose="020B0604020202020204" pitchFamily="34" charset="0"/>
                <a:cs typeface="Arial" panose="020B0604020202020204" pitchFamily="34" charset="0"/>
              </a:rPr>
              <a:t>Cada semana durante la hospitalización</a:t>
            </a:r>
          </a:p>
        </p:txBody>
      </p:sp>
      <p:sp>
        <p:nvSpPr>
          <p:cNvPr id="11" name="CuadroTexto 10">
            <a:extLst>
              <a:ext uri="{FF2B5EF4-FFF2-40B4-BE49-F238E27FC236}">
                <a16:creationId xmlns:a16="http://schemas.microsoft.com/office/drawing/2014/main" id="{A94529F6-EDB0-6642-A423-6588FB01B4D4}"/>
              </a:ext>
            </a:extLst>
          </p:cNvPr>
          <p:cNvSpPr txBox="1"/>
          <p:nvPr/>
        </p:nvSpPr>
        <p:spPr>
          <a:xfrm>
            <a:off x="4139781" y="5564306"/>
            <a:ext cx="4211932" cy="369332"/>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a:latin typeface="Arial" panose="020B0604020202020204" pitchFamily="34" charset="0"/>
                <a:cs typeface="Arial" panose="020B0604020202020204" pitchFamily="34" charset="0"/>
              </a:rPr>
              <a:t>Al egreso hospitalario</a:t>
            </a:r>
          </a:p>
        </p:txBody>
      </p:sp>
      <p:sp>
        <p:nvSpPr>
          <p:cNvPr id="12" name="CuadroTexto 11">
            <a:extLst>
              <a:ext uri="{FF2B5EF4-FFF2-40B4-BE49-F238E27FC236}">
                <a16:creationId xmlns:a16="http://schemas.microsoft.com/office/drawing/2014/main" id="{802697DB-88DD-AE43-B3D0-C901FA1EF1DD}"/>
              </a:ext>
            </a:extLst>
          </p:cNvPr>
          <p:cNvSpPr txBox="1"/>
          <p:nvPr/>
        </p:nvSpPr>
        <p:spPr>
          <a:xfrm>
            <a:off x="5251835" y="3091923"/>
            <a:ext cx="1569660" cy="646331"/>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dirty="0">
                <a:latin typeface="Arial" panose="020B0604020202020204" pitchFamily="34" charset="0"/>
                <a:cs typeface="Arial" panose="020B0604020202020204" pitchFamily="34" charset="0"/>
              </a:rPr>
              <a:t>Paciente </a:t>
            </a:r>
          </a:p>
          <a:p>
            <a:pPr algn="ctr"/>
            <a:r>
              <a:rPr lang="es-CO" dirty="0">
                <a:latin typeface="Arial" panose="020B0604020202020204" pitchFamily="34" charset="0"/>
                <a:cs typeface="Arial" panose="020B0604020202020204" pitchFamily="34" charset="0"/>
              </a:rPr>
              <a:t>Hospitalizado</a:t>
            </a:r>
          </a:p>
        </p:txBody>
      </p:sp>
      <p:sp>
        <p:nvSpPr>
          <p:cNvPr id="13" name="CuadroTexto 12">
            <a:extLst>
              <a:ext uri="{FF2B5EF4-FFF2-40B4-BE49-F238E27FC236}">
                <a16:creationId xmlns:a16="http://schemas.microsoft.com/office/drawing/2014/main" id="{4DCA2FBF-E2C1-5A47-9F04-D5F942F7A0F2}"/>
              </a:ext>
            </a:extLst>
          </p:cNvPr>
          <p:cNvSpPr txBox="1"/>
          <p:nvPr/>
        </p:nvSpPr>
        <p:spPr>
          <a:xfrm>
            <a:off x="9313309" y="3091923"/>
            <a:ext cx="1967205" cy="646331"/>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dirty="0">
                <a:latin typeface="Arial" panose="020B0604020202020204" pitchFamily="34" charset="0"/>
                <a:cs typeface="Arial" panose="020B0604020202020204" pitchFamily="34" charset="0"/>
              </a:rPr>
              <a:t>Paciente </a:t>
            </a:r>
          </a:p>
          <a:p>
            <a:pPr algn="ctr"/>
            <a:r>
              <a:rPr lang="es-CO" dirty="0">
                <a:latin typeface="Arial" panose="020B0604020202020204" pitchFamily="34" charset="0"/>
                <a:cs typeface="Arial" panose="020B0604020202020204" pitchFamily="34" charset="0"/>
              </a:rPr>
              <a:t>Cuidado en Casa</a:t>
            </a:r>
          </a:p>
        </p:txBody>
      </p:sp>
      <p:sp>
        <p:nvSpPr>
          <p:cNvPr id="14" name="CuadroTexto 13">
            <a:extLst>
              <a:ext uri="{FF2B5EF4-FFF2-40B4-BE49-F238E27FC236}">
                <a16:creationId xmlns:a16="http://schemas.microsoft.com/office/drawing/2014/main" id="{61E8F205-A184-514B-9B2E-155339FD4E40}"/>
              </a:ext>
            </a:extLst>
          </p:cNvPr>
          <p:cNvSpPr txBox="1"/>
          <p:nvPr/>
        </p:nvSpPr>
        <p:spPr>
          <a:xfrm>
            <a:off x="770150" y="3091923"/>
            <a:ext cx="1954381" cy="646331"/>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dirty="0">
                <a:latin typeface="Arial" panose="020B0604020202020204" pitchFamily="34" charset="0"/>
                <a:cs typeface="Arial" panose="020B0604020202020204" pitchFamily="34" charset="0"/>
              </a:rPr>
              <a:t>Paciente </a:t>
            </a:r>
          </a:p>
          <a:p>
            <a:pPr algn="ctr"/>
            <a:r>
              <a:rPr lang="es-CO" dirty="0">
                <a:latin typeface="Arial" panose="020B0604020202020204" pitchFamily="34" charset="0"/>
                <a:cs typeface="Arial" panose="020B0604020202020204" pitchFamily="34" charset="0"/>
              </a:rPr>
              <a:t>Consulta Externa</a:t>
            </a:r>
          </a:p>
        </p:txBody>
      </p:sp>
      <p:sp>
        <p:nvSpPr>
          <p:cNvPr id="15" name="CuadroTexto 14">
            <a:extLst>
              <a:ext uri="{FF2B5EF4-FFF2-40B4-BE49-F238E27FC236}">
                <a16:creationId xmlns:a16="http://schemas.microsoft.com/office/drawing/2014/main" id="{FF403FDF-792C-B54E-B618-608DDA5E214F}"/>
              </a:ext>
            </a:extLst>
          </p:cNvPr>
          <p:cNvSpPr txBox="1"/>
          <p:nvPr/>
        </p:nvSpPr>
        <p:spPr>
          <a:xfrm>
            <a:off x="9313309" y="4334716"/>
            <a:ext cx="1992853" cy="646331"/>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dirty="0">
                <a:latin typeface="Arial" panose="020B0604020202020204" pitchFamily="34" charset="0"/>
                <a:cs typeface="Arial" panose="020B0604020202020204" pitchFamily="34" charset="0"/>
              </a:rPr>
              <a:t>Al momento del </a:t>
            </a:r>
          </a:p>
          <a:p>
            <a:pPr algn="ctr"/>
            <a:r>
              <a:rPr lang="es-CO" dirty="0">
                <a:latin typeface="Arial" panose="020B0604020202020204" pitchFamily="34" charset="0"/>
                <a:cs typeface="Arial" panose="020B0604020202020204" pitchFamily="34" charset="0"/>
              </a:rPr>
              <a:t>ingreso programa</a:t>
            </a:r>
          </a:p>
        </p:txBody>
      </p:sp>
      <p:sp>
        <p:nvSpPr>
          <p:cNvPr id="16" name="CuadroTexto 15">
            <a:extLst>
              <a:ext uri="{FF2B5EF4-FFF2-40B4-BE49-F238E27FC236}">
                <a16:creationId xmlns:a16="http://schemas.microsoft.com/office/drawing/2014/main" id="{F93D5ED8-27F2-794A-8C54-2E33E50F7631}"/>
              </a:ext>
            </a:extLst>
          </p:cNvPr>
          <p:cNvSpPr txBox="1"/>
          <p:nvPr/>
        </p:nvSpPr>
        <p:spPr>
          <a:xfrm>
            <a:off x="9269435" y="5308444"/>
            <a:ext cx="2036728" cy="646331"/>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a:latin typeface="Arial" panose="020B0604020202020204" pitchFamily="34" charset="0"/>
                <a:cs typeface="Arial" panose="020B0604020202020204" pitchFamily="34" charset="0"/>
              </a:rPr>
              <a:t>Cada control domiciliario</a:t>
            </a:r>
          </a:p>
        </p:txBody>
      </p:sp>
      <p:cxnSp>
        <p:nvCxnSpPr>
          <p:cNvPr id="18" name="Conector recto 17">
            <a:extLst>
              <a:ext uri="{FF2B5EF4-FFF2-40B4-BE49-F238E27FC236}">
                <a16:creationId xmlns:a16="http://schemas.microsoft.com/office/drawing/2014/main" id="{793589F5-611E-D84C-BB28-3D2CD086A25C}"/>
              </a:ext>
            </a:extLst>
          </p:cNvPr>
          <p:cNvCxnSpPr>
            <a:stCxn id="5" idx="2"/>
            <a:endCxn id="6" idx="0"/>
          </p:cNvCxnSpPr>
          <p:nvPr/>
        </p:nvCxnSpPr>
        <p:spPr>
          <a:xfrm>
            <a:off x="6036665" y="1264205"/>
            <a:ext cx="0" cy="3873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29D27E15-D18C-4841-B191-1EE59104E379}"/>
              </a:ext>
            </a:extLst>
          </p:cNvPr>
          <p:cNvCxnSpPr>
            <a:stCxn id="6" idx="2"/>
            <a:endCxn id="7" idx="0"/>
          </p:cNvCxnSpPr>
          <p:nvPr/>
        </p:nvCxnSpPr>
        <p:spPr>
          <a:xfrm>
            <a:off x="6036665" y="2020919"/>
            <a:ext cx="1" cy="348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24C1C473-D6AC-E745-BADA-A3AF543E1290}"/>
              </a:ext>
            </a:extLst>
          </p:cNvPr>
          <p:cNvCxnSpPr>
            <a:stCxn id="7" idx="1"/>
            <a:endCxn id="14" idx="0"/>
          </p:cNvCxnSpPr>
          <p:nvPr/>
        </p:nvCxnSpPr>
        <p:spPr>
          <a:xfrm rot="10800000" flipV="1">
            <a:off x="1747341" y="2553981"/>
            <a:ext cx="3658382" cy="5379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C88AC72D-7811-364B-98E8-8CEC9DF4750B}"/>
              </a:ext>
            </a:extLst>
          </p:cNvPr>
          <p:cNvCxnSpPr>
            <a:stCxn id="7" idx="3"/>
            <a:endCxn id="13" idx="0"/>
          </p:cNvCxnSpPr>
          <p:nvPr/>
        </p:nvCxnSpPr>
        <p:spPr>
          <a:xfrm>
            <a:off x="6667608" y="2553982"/>
            <a:ext cx="3629304" cy="5379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85B7E0EB-D80D-474F-9201-759346B2E8E6}"/>
              </a:ext>
            </a:extLst>
          </p:cNvPr>
          <p:cNvCxnSpPr>
            <a:stCxn id="7" idx="2"/>
            <a:endCxn id="12" idx="0"/>
          </p:cNvCxnSpPr>
          <p:nvPr/>
        </p:nvCxnSpPr>
        <p:spPr>
          <a:xfrm flipH="1">
            <a:off x="6036665" y="2738648"/>
            <a:ext cx="1" cy="353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8433C581-D35A-BA49-82FF-2112BDC25035}"/>
              </a:ext>
            </a:extLst>
          </p:cNvPr>
          <p:cNvCxnSpPr>
            <a:cxnSpLocks/>
            <a:stCxn id="12" idx="1"/>
            <a:endCxn id="11" idx="1"/>
          </p:cNvCxnSpPr>
          <p:nvPr/>
        </p:nvCxnSpPr>
        <p:spPr>
          <a:xfrm rot="10800000" flipV="1">
            <a:off x="4139781" y="3415088"/>
            <a:ext cx="1112054" cy="2333883"/>
          </a:xfrm>
          <a:prstGeom prst="bentConnector3">
            <a:avLst>
              <a:gd name="adj1" fmla="val 12055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8E657C7A-F864-B444-8376-492ADAE90FF9}"/>
              </a:ext>
            </a:extLst>
          </p:cNvPr>
          <p:cNvCxnSpPr>
            <a:cxnSpLocks/>
            <a:stCxn id="12" idx="1"/>
            <a:endCxn id="10" idx="1"/>
          </p:cNvCxnSpPr>
          <p:nvPr/>
        </p:nvCxnSpPr>
        <p:spPr>
          <a:xfrm rot="10800000" flipV="1">
            <a:off x="4139783" y="3415089"/>
            <a:ext cx="1112052" cy="1612124"/>
          </a:xfrm>
          <a:prstGeom prst="bentConnector3">
            <a:avLst>
              <a:gd name="adj1" fmla="val 12055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F690EE7A-C9AB-3547-AF0B-C0F02A761E90}"/>
              </a:ext>
            </a:extLst>
          </p:cNvPr>
          <p:cNvCxnSpPr>
            <a:cxnSpLocks/>
            <a:stCxn id="12" idx="1"/>
            <a:endCxn id="9" idx="1"/>
          </p:cNvCxnSpPr>
          <p:nvPr/>
        </p:nvCxnSpPr>
        <p:spPr>
          <a:xfrm rot="10800000" flipV="1">
            <a:off x="4139781" y="3415088"/>
            <a:ext cx="1112054" cy="919627"/>
          </a:xfrm>
          <a:prstGeom prst="bentConnector3">
            <a:avLst>
              <a:gd name="adj1" fmla="val 12055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3E163009-2473-F34D-9BCF-77ACD6AB1A0A}"/>
              </a:ext>
            </a:extLst>
          </p:cNvPr>
          <p:cNvCxnSpPr>
            <a:stCxn id="13" idx="1"/>
            <a:endCxn id="15" idx="1"/>
          </p:cNvCxnSpPr>
          <p:nvPr/>
        </p:nvCxnSpPr>
        <p:spPr>
          <a:xfrm rot="10800000" flipV="1">
            <a:off x="9313309" y="3415088"/>
            <a:ext cx="12700" cy="1242793"/>
          </a:xfrm>
          <a:prstGeom prst="bentConnector3">
            <a:avLst>
              <a:gd name="adj1" fmla="val 215409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5EF91690-9A56-6C4D-97CF-304866464028}"/>
              </a:ext>
            </a:extLst>
          </p:cNvPr>
          <p:cNvCxnSpPr>
            <a:stCxn id="13" idx="1"/>
            <a:endCxn id="16" idx="1"/>
          </p:cNvCxnSpPr>
          <p:nvPr/>
        </p:nvCxnSpPr>
        <p:spPr>
          <a:xfrm rot="10800000" flipV="1">
            <a:off x="9269435" y="3415088"/>
            <a:ext cx="43874" cy="2216521"/>
          </a:xfrm>
          <a:prstGeom prst="bentConnector3">
            <a:avLst>
              <a:gd name="adj1" fmla="val 62103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5E4485D3-B41D-A345-B053-127A4785AAB9}"/>
              </a:ext>
            </a:extLst>
          </p:cNvPr>
          <p:cNvSpPr txBox="1"/>
          <p:nvPr/>
        </p:nvSpPr>
        <p:spPr>
          <a:xfrm>
            <a:off x="770150" y="4380882"/>
            <a:ext cx="1954381" cy="369332"/>
          </a:xfrm>
          <a:prstGeom prst="rect">
            <a:avLst/>
          </a:prstGeom>
          <a:ln>
            <a:solidFill>
              <a:schemeClr val="tx1"/>
            </a:solidFill>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a:latin typeface="Arial" panose="020B0604020202020204" pitchFamily="34" charset="0"/>
                <a:cs typeface="Arial" panose="020B0604020202020204" pitchFamily="34" charset="0"/>
              </a:rPr>
              <a:t>Cada consulta</a:t>
            </a:r>
          </a:p>
        </p:txBody>
      </p:sp>
      <p:cxnSp>
        <p:nvCxnSpPr>
          <p:cNvPr id="46" name="Conector angular 45">
            <a:extLst>
              <a:ext uri="{FF2B5EF4-FFF2-40B4-BE49-F238E27FC236}">
                <a16:creationId xmlns:a16="http://schemas.microsoft.com/office/drawing/2014/main" id="{CF51C6D3-C7ED-514E-9B70-551B32B654DA}"/>
              </a:ext>
            </a:extLst>
          </p:cNvPr>
          <p:cNvCxnSpPr>
            <a:stCxn id="14" idx="1"/>
            <a:endCxn id="44" idx="1"/>
          </p:cNvCxnSpPr>
          <p:nvPr/>
        </p:nvCxnSpPr>
        <p:spPr>
          <a:xfrm rot="10800000" flipV="1">
            <a:off x="770150" y="3415088"/>
            <a:ext cx="12700" cy="1150459"/>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94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1F877-605B-2347-85FA-AFC67BBC5341}"/>
              </a:ext>
            </a:extLst>
          </p:cNvPr>
          <p:cNvSpPr>
            <a:spLocks noGrp="1"/>
          </p:cNvSpPr>
          <p:nvPr>
            <p:ph type="title"/>
          </p:nvPr>
        </p:nvSpPr>
        <p:spPr>
          <a:xfrm>
            <a:off x="0" y="517177"/>
            <a:ext cx="12192000" cy="744691"/>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Herramientas de tamización</a:t>
            </a:r>
          </a:p>
        </p:txBody>
      </p:sp>
      <p:sp>
        <p:nvSpPr>
          <p:cNvPr id="6" name="Rectángulo 5">
            <a:extLst>
              <a:ext uri="{FF2B5EF4-FFF2-40B4-BE49-F238E27FC236}">
                <a16:creationId xmlns:a16="http://schemas.microsoft.com/office/drawing/2014/main" id="{093D5F2A-11F2-E044-840F-DC0DDFBC22DE}"/>
              </a:ext>
            </a:extLst>
          </p:cNvPr>
          <p:cNvSpPr/>
          <p:nvPr/>
        </p:nvSpPr>
        <p:spPr>
          <a:xfrm>
            <a:off x="1031837" y="5493052"/>
            <a:ext cx="10526179" cy="565428"/>
          </a:xfrm>
          <a:prstGeom prst="rect">
            <a:avLst/>
          </a:prstGeom>
          <a:solidFill>
            <a:schemeClr val="bg1"/>
          </a:solidFill>
        </p:spPr>
        <p:txBody>
          <a:bodyPr wrap="square">
            <a:spAutoFit/>
          </a:bodyPr>
          <a:lstStyle/>
          <a:p>
            <a:r>
              <a:rPr lang="es-ES" sz="1000" dirty="0">
                <a:solidFill>
                  <a:srgbClr val="10253F"/>
                </a:solidFill>
                <a:latin typeface="Arial" panose="020B0604020202020204" pitchFamily="34" charset="0"/>
                <a:cs typeface="Arial" panose="020B0604020202020204" pitchFamily="34" charset="0"/>
              </a:rPr>
              <a:t>1.Jones JM. </a:t>
            </a:r>
            <a:r>
              <a:rPr lang="es-ES" sz="1000" dirty="0" err="1">
                <a:solidFill>
                  <a:srgbClr val="10253F"/>
                </a:solidFill>
                <a:latin typeface="Arial" panose="020B0604020202020204" pitchFamily="34" charset="0"/>
                <a:cs typeface="Arial" panose="020B0604020202020204" pitchFamily="34" charset="0"/>
              </a:rPr>
              <a:t>The</a:t>
            </a:r>
            <a:r>
              <a:rPr lang="es-ES" sz="1000" dirty="0">
                <a:solidFill>
                  <a:srgbClr val="10253F"/>
                </a:solidFill>
                <a:latin typeface="Arial" panose="020B0604020202020204" pitchFamily="34" charset="0"/>
                <a:cs typeface="Arial" panose="020B0604020202020204" pitchFamily="34" charset="0"/>
              </a:rPr>
              <a:t> </a:t>
            </a:r>
            <a:r>
              <a:rPr lang="es-ES" sz="1000" dirty="0" err="1">
                <a:solidFill>
                  <a:srgbClr val="10253F"/>
                </a:solidFill>
                <a:latin typeface="Arial" panose="020B0604020202020204" pitchFamily="34" charset="0"/>
                <a:cs typeface="Arial" panose="020B0604020202020204" pitchFamily="34" charset="0"/>
              </a:rPr>
              <a:t>methodology</a:t>
            </a:r>
            <a:r>
              <a:rPr lang="es-ES" sz="1000" dirty="0">
                <a:solidFill>
                  <a:srgbClr val="10253F"/>
                </a:solidFill>
                <a:latin typeface="Arial" panose="020B0604020202020204" pitchFamily="34" charset="0"/>
                <a:cs typeface="Arial" panose="020B0604020202020204" pitchFamily="34" charset="0"/>
              </a:rPr>
              <a:t> of </a:t>
            </a:r>
            <a:r>
              <a:rPr lang="es-ES" sz="1000" dirty="0" err="1">
                <a:solidFill>
                  <a:srgbClr val="10253F"/>
                </a:solidFill>
                <a:latin typeface="Arial" panose="020B0604020202020204" pitchFamily="34" charset="0"/>
                <a:cs typeface="Arial" panose="020B0604020202020204" pitchFamily="34" charset="0"/>
              </a:rPr>
              <a:t>nutritional</a:t>
            </a:r>
            <a:r>
              <a:rPr lang="es-ES" sz="1000" dirty="0">
                <a:solidFill>
                  <a:srgbClr val="10253F"/>
                </a:solidFill>
                <a:latin typeface="Arial" panose="020B0604020202020204" pitchFamily="34" charset="0"/>
                <a:cs typeface="Arial" panose="020B0604020202020204" pitchFamily="34" charset="0"/>
              </a:rPr>
              <a:t> </a:t>
            </a:r>
            <a:r>
              <a:rPr lang="es-ES" sz="1000" dirty="0" err="1">
                <a:solidFill>
                  <a:srgbClr val="10253F"/>
                </a:solidFill>
                <a:latin typeface="Arial" panose="020B0604020202020204" pitchFamily="34" charset="0"/>
                <a:cs typeface="Arial" panose="020B0604020202020204" pitchFamily="34" charset="0"/>
              </a:rPr>
              <a:t>screening</a:t>
            </a:r>
            <a:r>
              <a:rPr lang="es-ES" sz="1000" dirty="0">
                <a:solidFill>
                  <a:srgbClr val="10253F"/>
                </a:solidFill>
                <a:latin typeface="Arial" panose="020B0604020202020204" pitchFamily="34" charset="0"/>
                <a:cs typeface="Arial" panose="020B0604020202020204" pitchFamily="34" charset="0"/>
              </a:rPr>
              <a:t> and </a:t>
            </a:r>
            <a:r>
              <a:rPr lang="es-ES" sz="1000" dirty="0" err="1">
                <a:solidFill>
                  <a:srgbClr val="10253F"/>
                </a:solidFill>
                <a:latin typeface="Arial" panose="020B0604020202020204" pitchFamily="34" charset="0"/>
                <a:cs typeface="Arial" panose="020B0604020202020204" pitchFamily="34" charset="0"/>
              </a:rPr>
              <a:t>assessment</a:t>
            </a:r>
            <a:r>
              <a:rPr lang="es-ES" sz="1000" dirty="0">
                <a:solidFill>
                  <a:srgbClr val="10253F"/>
                </a:solidFill>
                <a:latin typeface="Arial" panose="020B0604020202020204" pitchFamily="34" charset="0"/>
                <a:cs typeface="Arial" panose="020B0604020202020204" pitchFamily="34" charset="0"/>
              </a:rPr>
              <a:t> </a:t>
            </a:r>
            <a:r>
              <a:rPr lang="es-ES" sz="1000" dirty="0" err="1">
                <a:solidFill>
                  <a:srgbClr val="10253F"/>
                </a:solidFill>
                <a:latin typeface="Arial" panose="020B0604020202020204" pitchFamily="34" charset="0"/>
                <a:cs typeface="Arial" panose="020B0604020202020204" pitchFamily="34" charset="0"/>
              </a:rPr>
              <a:t>tools</a:t>
            </a:r>
            <a:r>
              <a:rPr lang="es-ES" sz="1000" dirty="0">
                <a:solidFill>
                  <a:srgbClr val="10253F"/>
                </a:solidFill>
                <a:latin typeface="Arial" panose="020B0604020202020204" pitchFamily="34" charset="0"/>
                <a:cs typeface="Arial" panose="020B0604020202020204" pitchFamily="34" charset="0"/>
              </a:rPr>
              <a:t>. J </a:t>
            </a:r>
            <a:r>
              <a:rPr lang="es-ES" sz="1000" dirty="0" err="1">
                <a:solidFill>
                  <a:srgbClr val="10253F"/>
                </a:solidFill>
                <a:latin typeface="Arial" panose="020B0604020202020204" pitchFamily="34" charset="0"/>
                <a:cs typeface="Arial" panose="020B0604020202020204" pitchFamily="34" charset="0"/>
              </a:rPr>
              <a:t>Hum</a:t>
            </a:r>
            <a:r>
              <a:rPr lang="es-ES" sz="1000" dirty="0">
                <a:solidFill>
                  <a:srgbClr val="10253F"/>
                </a:solidFill>
                <a:latin typeface="Arial" panose="020B0604020202020204" pitchFamily="34" charset="0"/>
                <a:cs typeface="Arial" panose="020B0604020202020204" pitchFamily="34" charset="0"/>
              </a:rPr>
              <a:t> </a:t>
            </a:r>
            <a:r>
              <a:rPr lang="es-ES" sz="1000" dirty="0" err="1">
                <a:solidFill>
                  <a:srgbClr val="10253F"/>
                </a:solidFill>
                <a:latin typeface="Arial" panose="020B0604020202020204" pitchFamily="34" charset="0"/>
                <a:cs typeface="Arial" panose="020B0604020202020204" pitchFamily="34" charset="0"/>
              </a:rPr>
              <a:t>Nutr</a:t>
            </a:r>
            <a:r>
              <a:rPr lang="es-ES" sz="1000" dirty="0">
                <a:solidFill>
                  <a:srgbClr val="10253F"/>
                </a:solidFill>
                <a:latin typeface="Arial" panose="020B0604020202020204" pitchFamily="34" charset="0"/>
                <a:cs typeface="Arial" panose="020B0604020202020204" pitchFamily="34" charset="0"/>
              </a:rPr>
              <a:t> </a:t>
            </a:r>
            <a:r>
              <a:rPr lang="es-ES" sz="1000" dirty="0" err="1">
                <a:solidFill>
                  <a:srgbClr val="10253F"/>
                </a:solidFill>
                <a:latin typeface="Arial" panose="020B0604020202020204" pitchFamily="34" charset="0"/>
                <a:cs typeface="Arial" panose="020B0604020202020204" pitchFamily="34" charset="0"/>
              </a:rPr>
              <a:t>Diet</a:t>
            </a:r>
            <a:r>
              <a:rPr lang="es-ES" sz="1000" dirty="0">
                <a:solidFill>
                  <a:srgbClr val="10253F"/>
                </a:solidFill>
                <a:latin typeface="Arial" panose="020B0604020202020204" pitchFamily="34" charset="0"/>
                <a:cs typeface="Arial" panose="020B0604020202020204" pitchFamily="34" charset="0"/>
              </a:rPr>
              <a:t> 2002</a:t>
            </a:r>
          </a:p>
          <a:p>
            <a:r>
              <a:rPr lang="es-CO" sz="1000" dirty="0">
                <a:latin typeface="Arial" panose="020B0604020202020204" pitchFamily="34" charset="0"/>
                <a:cs typeface="Arial" panose="020B0604020202020204" pitchFamily="34" charset="0"/>
              </a:rPr>
              <a:t>2.Eglseer, D., Halfens, R. J. G., &amp; Lohrmann, C. Is the presence of a validated malnutrition screening tool associated with better nutritional care in hospitalized patients? Nutrition, 37, 104–111. 2017</a:t>
            </a:r>
            <a:endParaRPr lang="es-ES" sz="1000" u="sng"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endParaRPr>
          </a:p>
        </p:txBody>
      </p:sp>
      <p:sp>
        <p:nvSpPr>
          <p:cNvPr id="7" name="Rectángulo 6">
            <a:extLst>
              <a:ext uri="{FF2B5EF4-FFF2-40B4-BE49-F238E27FC236}">
                <a16:creationId xmlns:a16="http://schemas.microsoft.com/office/drawing/2014/main" id="{2A59FF6C-032B-F447-BC85-45473DD69AC1}"/>
              </a:ext>
            </a:extLst>
          </p:cNvPr>
          <p:cNvSpPr/>
          <p:nvPr/>
        </p:nvSpPr>
        <p:spPr>
          <a:xfrm>
            <a:off x="1031837" y="1574464"/>
            <a:ext cx="6165138" cy="3584379"/>
          </a:xfrm>
          <a:prstGeom prst="rect">
            <a:avLst/>
          </a:prstGeom>
          <a:noFill/>
        </p:spPr>
        <p:txBody>
          <a:bodyPr wrap="square">
            <a:spAutoFit/>
          </a:bodyPr>
          <a:lstStyle/>
          <a:p>
            <a:pPr>
              <a:lnSpc>
                <a:spcPct val="150000"/>
              </a:lnSpc>
            </a:pPr>
            <a:r>
              <a:rPr lang="es-ES" sz="2200" dirty="0">
                <a:latin typeface="Arial" panose="020B0604020202020204" pitchFamily="34" charset="0"/>
                <a:cs typeface="Arial" panose="020B0604020202020204" pitchFamily="34" charset="0"/>
              </a:rPr>
              <a:t>Una buena herramienta debe ser:</a:t>
            </a:r>
            <a:r>
              <a:rPr lang="es-ES" sz="2200" baseline="30000" dirty="0">
                <a:latin typeface="Arial" panose="020B0604020202020204" pitchFamily="34" charset="0"/>
                <a:cs typeface="Arial" panose="020B0604020202020204" pitchFamily="34" charset="0"/>
              </a:rPr>
              <a:t>1</a:t>
            </a:r>
          </a:p>
          <a:p>
            <a:pPr marL="342900" indent="-342900">
              <a:lnSpc>
                <a:spcPct val="150000"/>
              </a:lnSpc>
              <a:buClr>
                <a:srgbClr val="7030A0"/>
              </a:buClr>
              <a:buFont typeface="Wingdings" panose="05000000000000000000" pitchFamily="2" charset="2"/>
              <a:buChar char="ü"/>
            </a:pPr>
            <a:r>
              <a:rPr lang="es-ES" sz="2200" dirty="0">
                <a:latin typeface="Arial" panose="020B0604020202020204" pitchFamily="34" charset="0"/>
                <a:cs typeface="Arial" panose="020B0604020202020204" pitchFamily="34" charset="0"/>
              </a:rPr>
              <a:t>Válida</a:t>
            </a:r>
          </a:p>
          <a:p>
            <a:pPr marL="342900" indent="-342900">
              <a:lnSpc>
                <a:spcPct val="150000"/>
              </a:lnSpc>
              <a:buClr>
                <a:srgbClr val="7030A0"/>
              </a:buClr>
              <a:buFont typeface="Wingdings" panose="05000000000000000000" pitchFamily="2" charset="2"/>
              <a:buChar char="ü"/>
            </a:pPr>
            <a:r>
              <a:rPr lang="es-ES" sz="2200" dirty="0">
                <a:latin typeface="Arial" panose="020B0604020202020204" pitchFamily="34" charset="0"/>
                <a:cs typeface="Arial" panose="020B0604020202020204" pitchFamily="34" charset="0"/>
              </a:rPr>
              <a:t>Fiable</a:t>
            </a:r>
          </a:p>
          <a:p>
            <a:pPr marL="342900" indent="-342900">
              <a:lnSpc>
                <a:spcPct val="150000"/>
              </a:lnSpc>
              <a:buClr>
                <a:srgbClr val="7030A0"/>
              </a:buClr>
              <a:buFont typeface="Wingdings" panose="05000000000000000000" pitchFamily="2" charset="2"/>
              <a:buChar char="ü"/>
            </a:pPr>
            <a:r>
              <a:rPr lang="es-ES" sz="2200" dirty="0">
                <a:latin typeface="Arial" panose="020B0604020202020204" pitchFamily="34" charset="0"/>
                <a:cs typeface="Arial" panose="020B0604020202020204" pitchFamily="34" charset="0"/>
              </a:rPr>
              <a:t>Reproducible</a:t>
            </a:r>
          </a:p>
          <a:p>
            <a:pPr marL="342900" indent="-342900">
              <a:lnSpc>
                <a:spcPct val="150000"/>
              </a:lnSpc>
              <a:buClr>
                <a:srgbClr val="7030A0"/>
              </a:buClr>
              <a:buFont typeface="Wingdings" panose="05000000000000000000" pitchFamily="2" charset="2"/>
              <a:buChar char="ü"/>
            </a:pPr>
            <a:r>
              <a:rPr lang="es-ES" sz="2200" dirty="0">
                <a:latin typeface="Arial" panose="020B0604020202020204" pitchFamily="34" charset="0"/>
                <a:cs typeface="Arial" panose="020B0604020202020204" pitchFamily="34" charset="0"/>
              </a:rPr>
              <a:t>Práctica</a:t>
            </a:r>
          </a:p>
          <a:p>
            <a:pPr marL="342900" indent="-342900">
              <a:lnSpc>
                <a:spcPct val="150000"/>
              </a:lnSpc>
              <a:buClr>
                <a:srgbClr val="7030A0"/>
              </a:buClr>
              <a:buFont typeface="Wingdings" panose="05000000000000000000" pitchFamily="2" charset="2"/>
              <a:buChar char="ü"/>
            </a:pPr>
            <a:r>
              <a:rPr lang="es-ES" sz="2200" dirty="0">
                <a:latin typeface="Arial" panose="020B0604020202020204" pitchFamily="34" charset="0"/>
                <a:cs typeface="Arial" panose="020B0604020202020204" pitchFamily="34" charset="0"/>
              </a:rPr>
              <a:t>Económica</a:t>
            </a:r>
          </a:p>
          <a:p>
            <a:pPr marL="342900" indent="-342900">
              <a:lnSpc>
                <a:spcPct val="150000"/>
              </a:lnSpc>
              <a:buClr>
                <a:srgbClr val="7030A0"/>
              </a:buClr>
              <a:buFont typeface="Wingdings" panose="05000000000000000000" pitchFamily="2" charset="2"/>
              <a:buChar char="ü"/>
            </a:pPr>
            <a:r>
              <a:rPr lang="es-ES" sz="2200" b="1" dirty="0">
                <a:solidFill>
                  <a:srgbClr val="0070C0"/>
                </a:solidFill>
                <a:latin typeface="Arial" panose="020B0604020202020204" pitchFamily="34" charset="0"/>
                <a:cs typeface="Arial" panose="020B0604020202020204" pitchFamily="34" charset="0"/>
              </a:rPr>
              <a:t>Conectada con un protocolo de actuación</a:t>
            </a:r>
          </a:p>
        </p:txBody>
      </p:sp>
      <p:sp>
        <p:nvSpPr>
          <p:cNvPr id="9" name="Rectángulo 8">
            <a:extLst>
              <a:ext uri="{FF2B5EF4-FFF2-40B4-BE49-F238E27FC236}">
                <a16:creationId xmlns:a16="http://schemas.microsoft.com/office/drawing/2014/main" id="{19F68C55-8847-1945-9C25-7D7C9E82E1AC}"/>
              </a:ext>
            </a:extLst>
          </p:cNvPr>
          <p:cNvSpPr/>
          <p:nvPr/>
        </p:nvSpPr>
        <p:spPr>
          <a:xfrm>
            <a:off x="6684911" y="2474101"/>
            <a:ext cx="5081958" cy="1785104"/>
          </a:xfrm>
          <a:prstGeom prst="rect">
            <a:avLst/>
          </a:prstGeom>
        </p:spPr>
        <p:txBody>
          <a:bodyPr wrap="square">
            <a:spAutoFit/>
          </a:bodyPr>
          <a:lstStyle/>
          <a:p>
            <a:pPr algn="ctr"/>
            <a:r>
              <a:rPr lang="es-CO" sz="2200" dirty="0">
                <a:solidFill>
                  <a:srgbClr val="0070C0"/>
                </a:solidFill>
                <a:latin typeface="arial" panose="020B0604020202020204" pitchFamily="34" charset="0"/>
              </a:rPr>
              <a:t>El uso de herramientas validadas se asocia con un mejor cuidado nutricional y disminución de la prevalencia de malnutrición en pacientes hospitalizados.</a:t>
            </a:r>
            <a:r>
              <a:rPr lang="es-CO" sz="2200" baseline="30000" dirty="0">
                <a:solidFill>
                  <a:srgbClr val="0070C0"/>
                </a:solidFill>
                <a:latin typeface="arial" panose="020B0604020202020204" pitchFamily="34" charset="0"/>
              </a:rPr>
              <a:t>2</a:t>
            </a:r>
          </a:p>
        </p:txBody>
      </p:sp>
    </p:spTree>
    <p:extLst>
      <p:ext uri="{BB962C8B-B14F-4D97-AF65-F5344CB8AC3E}">
        <p14:creationId xmlns:p14="http://schemas.microsoft.com/office/powerpoint/2010/main" val="230339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24D5F21-18A4-4B6F-BA14-5EFF863551EF}"/>
              </a:ext>
            </a:extLst>
          </p:cNvPr>
          <p:cNvPicPr>
            <a:picLocks noChangeAspect="1"/>
          </p:cNvPicPr>
          <p:nvPr/>
        </p:nvPicPr>
        <p:blipFill>
          <a:blip r:embed="rId3"/>
          <a:stretch>
            <a:fillRect/>
          </a:stretch>
        </p:blipFill>
        <p:spPr>
          <a:xfrm>
            <a:off x="1773500" y="819818"/>
            <a:ext cx="8047008" cy="5218363"/>
          </a:xfrm>
          <a:prstGeom prst="rect">
            <a:avLst/>
          </a:prstGeom>
        </p:spPr>
      </p:pic>
      <p:sp>
        <p:nvSpPr>
          <p:cNvPr id="2" name="Título 1">
            <a:extLst>
              <a:ext uri="{FF2B5EF4-FFF2-40B4-BE49-F238E27FC236}">
                <a16:creationId xmlns:a16="http://schemas.microsoft.com/office/drawing/2014/main" id="{65062FBA-6A40-D949-9348-7579DA163756}"/>
              </a:ext>
            </a:extLst>
          </p:cNvPr>
          <p:cNvSpPr>
            <a:spLocks noGrp="1"/>
          </p:cNvSpPr>
          <p:nvPr>
            <p:ph type="title"/>
          </p:nvPr>
        </p:nvSpPr>
        <p:spPr>
          <a:xfrm>
            <a:off x="0" y="18256"/>
            <a:ext cx="12192000" cy="769441"/>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Puntos clave para la tamización</a:t>
            </a:r>
          </a:p>
        </p:txBody>
      </p:sp>
      <p:sp>
        <p:nvSpPr>
          <p:cNvPr id="7" name="CuadroTexto 6">
            <a:extLst>
              <a:ext uri="{FF2B5EF4-FFF2-40B4-BE49-F238E27FC236}">
                <a16:creationId xmlns:a16="http://schemas.microsoft.com/office/drawing/2014/main" id="{75094385-D1C2-3F4E-9A8E-03C81BBAECD7}"/>
              </a:ext>
            </a:extLst>
          </p:cNvPr>
          <p:cNvSpPr txBox="1"/>
          <p:nvPr/>
        </p:nvSpPr>
        <p:spPr>
          <a:xfrm rot="20743695">
            <a:off x="2745087" y="2634094"/>
            <a:ext cx="2980303" cy="954107"/>
          </a:xfrm>
          <a:prstGeom prst="rect">
            <a:avLst/>
          </a:prstGeom>
          <a:noFill/>
        </p:spPr>
        <p:txBody>
          <a:bodyPr wrap="none" rtlCol="0">
            <a:spAutoFit/>
          </a:bodyPr>
          <a:lstStyle/>
          <a:p>
            <a:pPr algn="ctr"/>
            <a:r>
              <a:rPr lang="es-CO" sz="2800" b="1" dirty="0">
                <a:solidFill>
                  <a:schemeClr val="bg1"/>
                </a:solidFill>
                <a:latin typeface="Arial" panose="020B0604020202020204" pitchFamily="34" charset="0"/>
                <a:cs typeface="Arial" panose="020B0604020202020204" pitchFamily="34" charset="0"/>
              </a:rPr>
              <a:t>Pérdida de Peso</a:t>
            </a:r>
          </a:p>
          <a:p>
            <a:pPr algn="ctr"/>
            <a:r>
              <a:rPr lang="es-CO" sz="2800" b="1" dirty="0">
                <a:solidFill>
                  <a:schemeClr val="bg1"/>
                </a:solidFill>
                <a:latin typeface="Arial" panose="020B0604020202020204" pitchFamily="34" charset="0"/>
                <a:cs typeface="Arial" panose="020B0604020202020204" pitchFamily="34" charset="0"/>
              </a:rPr>
              <a:t>Involuntaria</a:t>
            </a:r>
          </a:p>
        </p:txBody>
      </p:sp>
      <p:sp>
        <p:nvSpPr>
          <p:cNvPr id="9" name="CuadroTexto 8">
            <a:extLst>
              <a:ext uri="{FF2B5EF4-FFF2-40B4-BE49-F238E27FC236}">
                <a16:creationId xmlns:a16="http://schemas.microsoft.com/office/drawing/2014/main" id="{3295EE0F-19FD-8C4A-99E1-3D252F66DC37}"/>
              </a:ext>
            </a:extLst>
          </p:cNvPr>
          <p:cNvSpPr txBox="1"/>
          <p:nvPr/>
        </p:nvSpPr>
        <p:spPr>
          <a:xfrm>
            <a:off x="-232462" y="5717221"/>
            <a:ext cx="5811870" cy="769441"/>
          </a:xfrm>
          <a:prstGeom prst="rect">
            <a:avLst/>
          </a:prstGeom>
          <a:solidFill>
            <a:schemeClr val="bg1"/>
          </a:solidFill>
          <a:effectLst>
            <a:softEdge rad="215900"/>
          </a:effectLst>
        </p:spPr>
        <p:txBody>
          <a:bodyPr wrap="square" rtlCol="0">
            <a:spAutoFit/>
          </a:bodyPr>
          <a:lstStyle/>
          <a:p>
            <a:pPr algn="ctr"/>
            <a:r>
              <a:rPr lang="es-CO" sz="4400" dirty="0">
                <a:solidFill>
                  <a:srgbClr val="0070C0"/>
                </a:solidFill>
                <a:latin typeface="Arial" panose="020B0604020202020204" pitchFamily="34" charset="0"/>
                <a:cs typeface="Arial" panose="020B0604020202020204" pitchFamily="34" charset="0"/>
              </a:rPr>
              <a:t>Riesgo Nutricional</a:t>
            </a:r>
          </a:p>
        </p:txBody>
      </p:sp>
      <p:sp>
        <p:nvSpPr>
          <p:cNvPr id="8" name="CuadroTexto 7">
            <a:extLst>
              <a:ext uri="{FF2B5EF4-FFF2-40B4-BE49-F238E27FC236}">
                <a16:creationId xmlns:a16="http://schemas.microsoft.com/office/drawing/2014/main" id="{DED143D4-9B46-0F46-B5F0-CC6690DA3CAB}"/>
              </a:ext>
            </a:extLst>
          </p:cNvPr>
          <p:cNvSpPr txBox="1"/>
          <p:nvPr/>
        </p:nvSpPr>
        <p:spPr>
          <a:xfrm rot="281460">
            <a:off x="5790726" y="2890334"/>
            <a:ext cx="3292167" cy="1815882"/>
          </a:xfrm>
          <a:prstGeom prst="rect">
            <a:avLst/>
          </a:prstGeom>
          <a:noFill/>
        </p:spPr>
        <p:txBody>
          <a:bodyPr wrap="square" rtlCol="0">
            <a:spAutoFit/>
          </a:bodyPr>
          <a:lstStyle/>
          <a:p>
            <a:pPr algn="ctr"/>
            <a:r>
              <a:rPr lang="es-CO" sz="2800" b="1" dirty="0">
                <a:solidFill>
                  <a:schemeClr val="bg1"/>
                </a:solidFill>
                <a:latin typeface="Arial" panose="020B0604020202020204" pitchFamily="34" charset="0"/>
                <a:cs typeface="Arial" panose="020B0604020202020204" pitchFamily="34" charset="0"/>
              </a:rPr>
              <a:t>Cambios en la Ingesta o Requerimientos no cubiertos</a:t>
            </a:r>
          </a:p>
        </p:txBody>
      </p:sp>
    </p:spTree>
    <p:extLst>
      <p:ext uri="{BB962C8B-B14F-4D97-AF65-F5344CB8AC3E}">
        <p14:creationId xmlns:p14="http://schemas.microsoft.com/office/powerpoint/2010/main" val="398900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4006"/>
            <a:ext cx="12192000" cy="803111"/>
          </a:xfrm>
        </p:spPr>
        <p:txBody>
          <a:bodyPr>
            <a:normAutofit/>
          </a:bodyPr>
          <a:lstStyle/>
          <a:p>
            <a:pPr algn="ctr"/>
            <a:r>
              <a:rPr lang="es-ES" sz="3200" b="1" dirty="0">
                <a:solidFill>
                  <a:srgbClr val="7030A0"/>
                </a:solidFill>
                <a:latin typeface="Arial" panose="020B0604020202020204" pitchFamily="34" charset="0"/>
                <a:cs typeface="Arial" panose="020B0604020202020204" pitchFamily="34" charset="0"/>
              </a:rPr>
              <a:t>Herramientas de tamización</a:t>
            </a:r>
          </a:p>
        </p:txBody>
      </p:sp>
      <p:graphicFrame>
        <p:nvGraphicFramePr>
          <p:cNvPr id="4" name="Tabla 3"/>
          <p:cNvGraphicFramePr>
            <a:graphicFrameLocks noGrp="1"/>
          </p:cNvGraphicFramePr>
          <p:nvPr>
            <p:extLst>
              <p:ext uri="{D42A27DB-BD31-4B8C-83A1-F6EECF244321}">
                <p14:modId xmlns:p14="http://schemas.microsoft.com/office/powerpoint/2010/main" val="161612569"/>
              </p:ext>
            </p:extLst>
          </p:nvPr>
        </p:nvGraphicFramePr>
        <p:xfrm>
          <a:off x="1219200" y="1721224"/>
          <a:ext cx="9646025" cy="3872750"/>
        </p:xfrm>
        <a:graphic>
          <a:graphicData uri="http://schemas.openxmlformats.org/drawingml/2006/table">
            <a:tbl>
              <a:tblPr firstRow="1" bandRow="1">
                <a:tableStyleId>{5C22544A-7EE6-4342-B048-85BDC9FD1C3A}</a:tableStyleId>
              </a:tblPr>
              <a:tblGrid>
                <a:gridCol w="1607670">
                  <a:extLst>
                    <a:ext uri="{9D8B030D-6E8A-4147-A177-3AD203B41FA5}">
                      <a16:colId xmlns:a16="http://schemas.microsoft.com/office/drawing/2014/main" val="20000"/>
                    </a:ext>
                  </a:extLst>
                </a:gridCol>
                <a:gridCol w="1030034">
                  <a:extLst>
                    <a:ext uri="{9D8B030D-6E8A-4147-A177-3AD203B41FA5}">
                      <a16:colId xmlns:a16="http://schemas.microsoft.com/office/drawing/2014/main" val="20001"/>
                    </a:ext>
                  </a:extLst>
                </a:gridCol>
                <a:gridCol w="1671569">
                  <a:extLst>
                    <a:ext uri="{9D8B030D-6E8A-4147-A177-3AD203B41FA5}">
                      <a16:colId xmlns:a16="http://schemas.microsoft.com/office/drawing/2014/main" val="20002"/>
                    </a:ext>
                  </a:extLst>
                </a:gridCol>
                <a:gridCol w="1579557">
                  <a:extLst>
                    <a:ext uri="{9D8B030D-6E8A-4147-A177-3AD203B41FA5}">
                      <a16:colId xmlns:a16="http://schemas.microsoft.com/office/drawing/2014/main" val="20003"/>
                    </a:ext>
                  </a:extLst>
                </a:gridCol>
                <a:gridCol w="1656233">
                  <a:extLst>
                    <a:ext uri="{9D8B030D-6E8A-4147-A177-3AD203B41FA5}">
                      <a16:colId xmlns:a16="http://schemas.microsoft.com/office/drawing/2014/main" val="20004"/>
                    </a:ext>
                  </a:extLst>
                </a:gridCol>
                <a:gridCol w="2100962">
                  <a:extLst>
                    <a:ext uri="{9D8B030D-6E8A-4147-A177-3AD203B41FA5}">
                      <a16:colId xmlns:a16="http://schemas.microsoft.com/office/drawing/2014/main" val="20005"/>
                    </a:ext>
                  </a:extLst>
                </a:gridCol>
              </a:tblGrid>
              <a:tr h="921700">
                <a:tc>
                  <a:txBody>
                    <a:bodyPr/>
                    <a:lstStyle/>
                    <a:p>
                      <a:pPr algn="ctr"/>
                      <a:r>
                        <a:rPr lang="es-ES" sz="1600" dirty="0">
                          <a:solidFill>
                            <a:schemeClr val="tx1"/>
                          </a:solidFill>
                          <a:latin typeface="Arial" panose="020B0604020202020204" pitchFamily="34" charset="0"/>
                          <a:cs typeface="Arial" panose="020B0604020202020204" pitchFamily="34" charset="0"/>
                        </a:rPr>
                        <a:t>Herramienta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ES" sz="1600" b="1" dirty="0">
                          <a:solidFill>
                            <a:schemeClr val="tx1"/>
                          </a:solidFill>
                          <a:latin typeface="Arial" panose="020B0604020202020204" pitchFamily="34" charset="0"/>
                          <a:cs typeface="Arial" panose="020B0604020202020204" pitchFamily="34" charset="0"/>
                        </a:rPr>
                        <a:t>IMC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ES" sz="1600" b="1" dirty="0">
                          <a:solidFill>
                            <a:schemeClr val="tx1"/>
                          </a:solidFill>
                          <a:latin typeface="Arial" panose="020B0604020202020204" pitchFamily="34" charset="0"/>
                          <a:cs typeface="Arial" panose="020B0604020202020204" pitchFamily="34" charset="0"/>
                        </a:rPr>
                        <a:t>Pérdida</a:t>
                      </a:r>
                      <a:r>
                        <a:rPr lang="es-ES" sz="1600" b="1" baseline="0" dirty="0">
                          <a:solidFill>
                            <a:schemeClr val="tx1"/>
                          </a:solidFill>
                          <a:latin typeface="Arial" panose="020B0604020202020204" pitchFamily="34" charset="0"/>
                          <a:cs typeface="Arial" panose="020B0604020202020204" pitchFamily="34" charset="0"/>
                        </a:rPr>
                        <a:t> Peso</a:t>
                      </a:r>
                      <a:endParaRPr lang="es-ES" sz="16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ES" sz="1600" b="1" dirty="0">
                          <a:solidFill>
                            <a:schemeClr val="tx1"/>
                          </a:solidFill>
                          <a:latin typeface="Arial" panose="020B0604020202020204" pitchFamily="34" charset="0"/>
                          <a:cs typeface="Arial" panose="020B0604020202020204" pitchFamily="34" charset="0"/>
                        </a:rPr>
                        <a:t>Baja Ingesta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ES" sz="1600" b="1" dirty="0">
                          <a:solidFill>
                            <a:schemeClr val="tx1"/>
                          </a:solidFill>
                          <a:latin typeface="Arial" panose="020B0604020202020204" pitchFamily="34" charset="0"/>
                          <a:cs typeface="Arial" panose="020B0604020202020204" pitchFamily="34" charset="0"/>
                        </a:rPr>
                        <a:t>Severidad Enfermedad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ES" sz="1600" b="1" dirty="0">
                          <a:solidFill>
                            <a:schemeClr val="tx1"/>
                          </a:solidFill>
                          <a:latin typeface="Arial" panose="020B0604020202020204" pitchFamily="34" charset="0"/>
                          <a:cs typeface="Arial" panose="020B0604020202020204" pitchFamily="34" charset="0"/>
                        </a:rPr>
                        <a:t>Tiempo</a:t>
                      </a:r>
                      <a:r>
                        <a:rPr lang="es-ES" sz="1600" b="1" baseline="0" dirty="0">
                          <a:solidFill>
                            <a:schemeClr val="tx1"/>
                          </a:solidFill>
                          <a:latin typeface="Arial" panose="020B0604020202020204" pitchFamily="34" charset="0"/>
                          <a:cs typeface="Arial" panose="020B0604020202020204" pitchFamily="34" charset="0"/>
                        </a:rPr>
                        <a:t> promedio requerido</a:t>
                      </a:r>
                      <a:endParaRPr lang="es-ES" sz="16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90210">
                <a:tc>
                  <a:txBody>
                    <a:bodyPr/>
                    <a:lstStyle/>
                    <a:p>
                      <a:r>
                        <a:rPr lang="es-ES" dirty="0">
                          <a:solidFill>
                            <a:srgbClr val="10253F"/>
                          </a:solidFill>
                          <a:latin typeface="Arial" panose="020B0604020202020204" pitchFamily="34" charset="0"/>
                          <a:cs typeface="Arial" panose="020B0604020202020204" pitchFamily="34" charset="0"/>
                        </a:rPr>
                        <a:t>SNAQ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s-ES" dirty="0">
                        <a:solidFill>
                          <a:srgbClr val="10253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s-ES" dirty="0">
                        <a:solidFill>
                          <a:srgbClr val="10253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0210">
                <a:tc>
                  <a:txBody>
                    <a:bodyPr/>
                    <a:lstStyle/>
                    <a:p>
                      <a:r>
                        <a:rPr lang="es-ES" dirty="0">
                          <a:solidFill>
                            <a:srgbClr val="10253F"/>
                          </a:solidFill>
                          <a:latin typeface="Arial" panose="020B0604020202020204" pitchFamily="34" charset="0"/>
                          <a:cs typeface="Arial" panose="020B0604020202020204" pitchFamily="34" charset="0"/>
                        </a:rPr>
                        <a:t>MNA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90210">
                <a:tc>
                  <a:txBody>
                    <a:bodyPr/>
                    <a:lstStyle/>
                    <a:p>
                      <a:r>
                        <a:rPr lang="es-ES" dirty="0">
                          <a:solidFill>
                            <a:srgbClr val="10253F"/>
                          </a:solidFill>
                          <a:latin typeface="Arial" panose="020B0604020202020204" pitchFamily="34" charset="0"/>
                          <a:cs typeface="Arial" panose="020B0604020202020204" pitchFamily="34" charset="0"/>
                        </a:rPr>
                        <a:t>MUST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5</a:t>
                      </a:r>
                      <a:r>
                        <a:rPr lang="es-ES" baseline="0" dirty="0">
                          <a:solidFill>
                            <a:srgbClr val="10253F"/>
                          </a:solidFill>
                          <a:latin typeface="Arial" panose="020B0604020202020204" pitchFamily="34" charset="0"/>
                          <a:cs typeface="Arial" panose="020B0604020202020204" pitchFamily="34" charset="0"/>
                        </a:rPr>
                        <a:t> - 8 min</a:t>
                      </a:r>
                      <a:endParaRPr lang="es-ES" dirty="0">
                        <a:solidFill>
                          <a:srgbClr val="10253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0210">
                <a:tc>
                  <a:txBody>
                    <a:bodyPr/>
                    <a:lstStyle/>
                    <a:p>
                      <a:r>
                        <a:rPr lang="es-ES" dirty="0">
                          <a:solidFill>
                            <a:srgbClr val="10253F"/>
                          </a:solidFill>
                          <a:latin typeface="Arial" panose="020B0604020202020204" pitchFamily="34" charset="0"/>
                          <a:cs typeface="Arial" panose="020B0604020202020204" pitchFamily="34" charset="0"/>
                        </a:rPr>
                        <a:t>MST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s-ES" dirty="0">
                        <a:solidFill>
                          <a:srgbClr val="10253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s-ES" dirty="0">
                        <a:solidFill>
                          <a:srgbClr val="10253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No</a:t>
                      </a:r>
                      <a:r>
                        <a:rPr lang="es-ES" baseline="0" dirty="0">
                          <a:solidFill>
                            <a:srgbClr val="10253F"/>
                          </a:solidFill>
                          <a:latin typeface="Arial" panose="020B0604020202020204" pitchFamily="34" charset="0"/>
                          <a:cs typeface="Arial" panose="020B0604020202020204" pitchFamily="34" charset="0"/>
                        </a:rPr>
                        <a:t> reportado</a:t>
                      </a:r>
                      <a:endParaRPr lang="es-ES" dirty="0">
                        <a:solidFill>
                          <a:srgbClr val="10253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90210">
                <a:tc>
                  <a:txBody>
                    <a:bodyPr/>
                    <a:lstStyle/>
                    <a:p>
                      <a:r>
                        <a:rPr lang="es-ES" dirty="0">
                          <a:solidFill>
                            <a:srgbClr val="10253F"/>
                          </a:solidFill>
                          <a:latin typeface="Arial" panose="020B0604020202020204" pitchFamily="34" charset="0"/>
                          <a:cs typeface="Arial" panose="020B0604020202020204" pitchFamily="34" charset="0"/>
                        </a:rPr>
                        <a:t>NRS 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dirty="0">
                          <a:solidFill>
                            <a:srgbClr val="10253F"/>
                          </a:solidFill>
                          <a:latin typeface="Arial" panose="020B0604020202020204" pitchFamily="34" charset="0"/>
                          <a:cs typeface="Arial" panose="020B0604020202020204" pitchFamily="34" charset="0"/>
                        </a:rPr>
                        <a:t>10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Rectángulo 4"/>
          <p:cNvSpPr/>
          <p:nvPr/>
        </p:nvSpPr>
        <p:spPr>
          <a:xfrm>
            <a:off x="1111623" y="5853402"/>
            <a:ext cx="9935068" cy="400110"/>
          </a:xfrm>
          <a:prstGeom prst="rect">
            <a:avLst/>
          </a:prstGeom>
        </p:spPr>
        <p:txBody>
          <a:bodyPr wrap="square">
            <a:spAutoFit/>
          </a:bodyPr>
          <a:lstStyle/>
          <a:p>
            <a:r>
              <a:rPr lang="es-ES" sz="1000" dirty="0">
                <a:latin typeface="Arial" panose="020B0604020202020204" pitchFamily="34" charset="0"/>
                <a:cs typeface="Arial" panose="020B0604020202020204" pitchFamily="34" charset="0"/>
              </a:rPr>
              <a:t>Tomado de: </a:t>
            </a:r>
            <a:r>
              <a:rPr lang="es-ES" sz="1000" dirty="0" err="1">
                <a:latin typeface="Arial" panose="020B0604020202020204" pitchFamily="34" charset="0"/>
                <a:cs typeface="Arial" panose="020B0604020202020204" pitchFamily="34" charset="0"/>
              </a:rPr>
              <a:t>Ulibarri</a:t>
            </a:r>
            <a:r>
              <a:rPr lang="es-ES" sz="1000" dirty="0">
                <a:latin typeface="Arial" panose="020B0604020202020204" pitchFamily="34" charset="0"/>
                <a:cs typeface="Arial" panose="020B0604020202020204" pitchFamily="34" charset="0"/>
              </a:rPr>
              <a:t> J. I., Burgos R., Lobo G., Martínez M. A., Planas M., Pérez de la Cruz A. et al . Recomendaciones sobre la evaluación del riesgo de desnutrición en los pacientes hospitalizados. </a:t>
            </a:r>
            <a:r>
              <a:rPr lang="es-ES" sz="1000" dirty="0" err="1">
                <a:latin typeface="Arial" panose="020B0604020202020204" pitchFamily="34" charset="0"/>
                <a:cs typeface="Arial" panose="020B0604020202020204" pitchFamily="34" charset="0"/>
              </a:rPr>
              <a:t>Nutr</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Hosp</a:t>
            </a:r>
            <a:r>
              <a:rPr lang="es-ES" sz="1000" dirty="0">
                <a:latin typeface="Arial" panose="020B0604020202020204" pitchFamily="34" charset="0"/>
                <a:cs typeface="Arial" panose="020B0604020202020204" pitchFamily="34" charset="0"/>
              </a:rPr>
              <a:t>.  [Internet]. 2009</a:t>
            </a:r>
          </a:p>
        </p:txBody>
      </p:sp>
      <p:sp>
        <p:nvSpPr>
          <p:cNvPr id="3" name="Elipse 2">
            <a:extLst>
              <a:ext uri="{FF2B5EF4-FFF2-40B4-BE49-F238E27FC236}">
                <a16:creationId xmlns:a16="http://schemas.microsoft.com/office/drawing/2014/main" id="{4F8D32C6-81DD-B24C-81DB-84A5E6A93C05}"/>
              </a:ext>
            </a:extLst>
          </p:cNvPr>
          <p:cNvSpPr/>
          <p:nvPr/>
        </p:nvSpPr>
        <p:spPr>
          <a:xfrm>
            <a:off x="3731490" y="1016000"/>
            <a:ext cx="3476133" cy="475685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9545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5662</Words>
  <Application>Microsoft Macintosh PowerPoint</Application>
  <PresentationFormat>Panorámica</PresentationFormat>
  <Paragraphs>766</Paragraphs>
  <Slides>34</Slides>
  <Notes>30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34</vt:i4>
      </vt:variant>
    </vt:vector>
  </HeadingPairs>
  <TitlesOfParts>
    <vt:vector size="48" baseType="lpstr">
      <vt:lpstr>ＭＳ 明朝</vt:lpstr>
      <vt:lpstr>MS PGothic</vt:lpstr>
      <vt:lpstr>Arial</vt:lpstr>
      <vt:lpstr>Arial</vt:lpstr>
      <vt:lpstr>Arial Bold</vt:lpstr>
      <vt:lpstr>Calibri</vt:lpstr>
      <vt:lpstr>Calibri Light</vt:lpstr>
      <vt:lpstr>Cambria</vt:lpstr>
      <vt:lpstr>Courier New</vt:lpstr>
      <vt:lpstr>Nexa Light</vt:lpstr>
      <vt:lpstr>Times New Roman</vt:lpstr>
      <vt:lpstr>Verdana</vt:lpstr>
      <vt:lpstr>Wingdings</vt:lpstr>
      <vt:lpstr>1_Tema de Office</vt:lpstr>
      <vt:lpstr>SUPLEMENTACIÓN</vt:lpstr>
      <vt:lpstr>Objetivos</vt:lpstr>
      <vt:lpstr>Tamización vs valoración</vt:lpstr>
      <vt:lpstr>Tamización nutricional</vt:lpstr>
      <vt:lpstr>Tamización vs valoración</vt:lpstr>
      <vt:lpstr>¿A quién tamizar y cuándo hacerlo?</vt:lpstr>
      <vt:lpstr>Herramientas de tamización</vt:lpstr>
      <vt:lpstr>Puntos clave para la tamización</vt:lpstr>
      <vt:lpstr>Herramientas de tamización</vt:lpstr>
      <vt:lpstr>Comunidad: tamizaje universal MUST</vt:lpstr>
      <vt:lpstr>Plan de intervención</vt:lpstr>
      <vt:lpstr>Hospitalización: NRS-2002</vt:lpstr>
      <vt:lpstr>Hospitalización: NRS-2002</vt:lpstr>
      <vt:lpstr>NRS-2002: plan de intervención</vt:lpstr>
      <vt:lpstr>Herramientas de Tamización para poblaciones específicas</vt:lpstr>
      <vt:lpstr>Población geriátrica – MNA - SF</vt:lpstr>
      <vt:lpstr>Plan de intervención MNA - SF</vt:lpstr>
      <vt:lpstr>Paciente en cuidado intensivo – NUTRIC SCORE</vt:lpstr>
      <vt:lpstr>Interpretación- NUTRIC SCORE</vt:lpstr>
      <vt:lpstr>Paciente Oncológico – NUTRI-SCORE</vt:lpstr>
      <vt:lpstr>Paciente Oncológico – NUTRI-SCORE</vt:lpstr>
      <vt:lpstr>Paciente Oncológico – NUTRI-SCORE</vt:lpstr>
      <vt:lpstr>Presentación de PowerPoint</vt:lpstr>
      <vt:lpstr>Valoración nutricional</vt:lpstr>
      <vt:lpstr>Valoración nutricional objetiva</vt:lpstr>
      <vt:lpstr>Construir un diagnóstico nutricional </vt:lpstr>
      <vt:lpstr>Cuestionarios diagnósticos - ASPEN</vt:lpstr>
      <vt:lpstr>Cuestionarios diagnósticos - GLIM</vt:lpstr>
      <vt:lpstr>GLIM: Criterios diagnósticos de malnutrición </vt:lpstr>
      <vt:lpstr>Umbrales de severidad – basado en fenotipo</vt:lpstr>
      <vt:lpstr>Algoritmos diagnósticos - ASPEN</vt:lpstr>
      <vt:lpstr>Algoritmos diagnósticos - ESPEN</vt:lpstr>
      <vt:lpstr>La importancia del examen físico</vt:lpstr>
      <vt:lpstr>Conclusiones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Suplementación</dc:title>
  <dc:creator>Claudia Contreras</dc:creator>
  <cp:lastModifiedBy>Microsoft Office User</cp:lastModifiedBy>
  <cp:revision>65</cp:revision>
  <dcterms:created xsi:type="dcterms:W3CDTF">2019-07-01T18:09:19Z</dcterms:created>
  <dcterms:modified xsi:type="dcterms:W3CDTF">2020-10-19T17:43:03Z</dcterms:modified>
</cp:coreProperties>
</file>