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349" r:id="rId3"/>
    <p:sldId id="258" r:id="rId4"/>
    <p:sldId id="348" r:id="rId5"/>
    <p:sldId id="350" r:id="rId6"/>
    <p:sldId id="351" r:id="rId7"/>
    <p:sldId id="352" r:id="rId8"/>
    <p:sldId id="353" r:id="rId9"/>
    <p:sldId id="354" r:id="rId10"/>
    <p:sldId id="355" r:id="rId11"/>
    <p:sldId id="356" r:id="rId12"/>
    <p:sldId id="357" r:id="rId13"/>
    <p:sldId id="270" r:id="rId14"/>
    <p:sldId id="358" r:id="rId15"/>
    <p:sldId id="359" r:id="rId16"/>
    <p:sldId id="360" r:id="rId17"/>
    <p:sldId id="361" r:id="rId18"/>
    <p:sldId id="342" r:id="rId19"/>
    <p:sldId id="338" r:id="rId20"/>
    <p:sldId id="339" r:id="rId21"/>
    <p:sldId id="347" r:id="rId22"/>
    <p:sldId id="363"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4" autoAdjust="0"/>
    <p:restoredTop sz="67594" autoAdjust="0"/>
  </p:normalViewPr>
  <p:slideViewPr>
    <p:cSldViewPr snapToGrid="0">
      <p:cViewPr varScale="1">
        <p:scale>
          <a:sx n="45" d="100"/>
          <a:sy n="45" d="100"/>
        </p:scale>
        <p:origin x="1578"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stacked"/>
        <c:varyColors val="0"/>
        <c:ser>
          <c:idx val="0"/>
          <c:order val="0"/>
          <c:tx>
            <c:strRef>
              <c:f>Sheet1!$B$1</c:f>
              <c:strCache>
                <c:ptCount val="1"/>
                <c:pt idx="0">
                  <c:v>Promedio de Estancia Hospitalaria</c:v>
                </c:pt>
              </c:strCache>
            </c:strRef>
          </c:tx>
          <c:spPr>
            <a:solidFill>
              <a:schemeClr val="accent1"/>
            </a:solidFill>
            <a:ln>
              <a:noFill/>
            </a:ln>
            <a:effectLst/>
          </c:spPr>
          <c:invertIfNegative val="0"/>
          <c:cat>
            <c:strRef>
              <c:f>Sheet1!$A$2:$A$3</c:f>
              <c:strCache>
                <c:ptCount val="2"/>
                <c:pt idx="0">
                  <c:v>   Referencia  </c:v>
                </c:pt>
                <c:pt idx="1">
                  <c:v>Colombia </c:v>
                </c:pt>
              </c:strCache>
            </c:strRef>
          </c:cat>
          <c:val>
            <c:numRef>
              <c:f>Sheet1!$B$2:$B$3</c:f>
              <c:numCache>
                <c:formatCode>General</c:formatCode>
                <c:ptCount val="2"/>
                <c:pt idx="0">
                  <c:v>12</c:v>
                </c:pt>
                <c:pt idx="1">
                  <c:v>13</c:v>
                </c:pt>
              </c:numCache>
            </c:numRef>
          </c:val>
          <c:extLst>
            <c:ext xmlns:c16="http://schemas.microsoft.com/office/drawing/2014/chart" uri="{C3380CC4-5D6E-409C-BE32-E72D297353CC}">
              <c16:uniqueId val="{00000000-72C5-42A4-9C48-5D665880F5C7}"/>
            </c:ext>
          </c:extLst>
        </c:ser>
        <c:dLbls>
          <c:showLegendKey val="0"/>
          <c:showVal val="0"/>
          <c:showCatName val="0"/>
          <c:showSerName val="0"/>
          <c:showPercent val="0"/>
          <c:showBubbleSize val="0"/>
        </c:dLbls>
        <c:gapWidth val="150"/>
        <c:overlap val="100"/>
        <c:axId val="727376128"/>
        <c:axId val="727367424"/>
      </c:barChart>
      <c:catAx>
        <c:axId val="727376128"/>
        <c:scaling>
          <c:orientation val="minMax"/>
        </c:scaling>
        <c:delete val="0"/>
        <c:axPos val="l"/>
        <c:numFmt formatCode="General" sourceLinked="0"/>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800" b="0" i="0" u="none" strike="noStrike" kern="1200" baseline="0">
                <a:ln>
                  <a:solidFill>
                    <a:schemeClr val="accent5">
                      <a:lumMod val="75000"/>
                    </a:schemeClr>
                  </a:solidFill>
                </a:ln>
                <a:solidFill>
                  <a:schemeClr val="tx1"/>
                </a:solidFill>
                <a:latin typeface="Arial" panose="020B0604020202020204" pitchFamily="34" charset="0"/>
                <a:ea typeface="+mn-ea"/>
                <a:cs typeface="Arial" panose="020B0604020202020204" pitchFamily="34" charset="0"/>
              </a:defRPr>
            </a:pPr>
            <a:endParaRPr lang="es-CO"/>
          </a:p>
        </c:txPr>
        <c:crossAx val="727367424"/>
        <c:crosses val="autoZero"/>
        <c:auto val="1"/>
        <c:lblAlgn val="ctr"/>
        <c:lblOffset val="100"/>
        <c:noMultiLvlLbl val="0"/>
      </c:catAx>
      <c:valAx>
        <c:axId val="727367424"/>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800" b="0" i="0" u="none" strike="noStrike" kern="1200" baseline="0">
                <a:ln>
                  <a:solidFill>
                    <a:schemeClr val="accent5">
                      <a:lumMod val="75000"/>
                    </a:schemeClr>
                  </a:solidFill>
                </a:ln>
                <a:solidFill>
                  <a:schemeClr val="tx1"/>
                </a:solidFill>
                <a:latin typeface="Arial" panose="020B0604020202020204" pitchFamily="34" charset="0"/>
                <a:ea typeface="+mn-ea"/>
                <a:cs typeface="Arial" panose="020B0604020202020204" pitchFamily="34" charset="0"/>
              </a:defRPr>
            </a:pPr>
            <a:endParaRPr lang="es-CO"/>
          </a:p>
        </c:txPr>
        <c:crossAx val="7273761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ln>
                <a:solidFill>
                  <a:schemeClr val="accent5">
                    <a:lumMod val="75000"/>
                  </a:schemeClr>
                </a:solidFill>
              </a:ln>
              <a:solidFill>
                <a:schemeClr val="tx1"/>
              </a:solidFill>
              <a:latin typeface="Arial" panose="020B0604020202020204" pitchFamily="34" charset="0"/>
              <a:ea typeface="+mn-ea"/>
              <a:cs typeface="Arial" panose="020B0604020202020204" pitchFamily="34" charset="0"/>
            </a:defRPr>
          </a:pPr>
          <a:endParaRPr lang="es-CO"/>
        </a:p>
      </c:txPr>
    </c:legend>
    <c:plotVisOnly val="1"/>
    <c:dispBlanksAs val="gap"/>
    <c:showDLblsOverMax val="0"/>
  </c:chart>
  <c:spPr>
    <a:noFill/>
    <a:ln w="6350" cap="flat" cmpd="sng" algn="ctr">
      <a:noFill/>
      <a:prstDash val="solid"/>
      <a:miter lim="800000"/>
    </a:ln>
    <a:effectLst/>
  </c:spPr>
  <c:txPr>
    <a:bodyPr/>
    <a:lstStyle/>
    <a:p>
      <a:pPr>
        <a:defRPr sz="1800">
          <a:ln>
            <a:solidFill>
              <a:schemeClr val="accent5">
                <a:lumMod val="75000"/>
              </a:schemeClr>
            </a:solidFill>
          </a:ln>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5493385594746"/>
          <c:y val="5.3573867342456713E-2"/>
          <c:w val="0.72403716042579791"/>
          <c:h val="0.82956259784744846"/>
        </c:manualLayout>
      </c:layout>
      <c:barChart>
        <c:barDir val="bar"/>
        <c:grouping val="stacked"/>
        <c:varyColors val="0"/>
        <c:ser>
          <c:idx val="0"/>
          <c:order val="0"/>
          <c:tx>
            <c:strRef>
              <c:f>Sheet1!$B$1</c:f>
              <c:strCache>
                <c:ptCount val="1"/>
                <c:pt idx="0">
                  <c:v>Promedio</c:v>
                </c:pt>
              </c:strCache>
            </c:strRef>
          </c:tx>
          <c:spPr>
            <a:solidFill>
              <a:schemeClr val="accent2"/>
            </a:solidFill>
            <a:ln>
              <a:noFill/>
            </a:ln>
            <a:effectLst/>
          </c:spPr>
          <c:invertIfNegative val="0"/>
          <c:cat>
            <c:strRef>
              <c:f>Sheet1!$A$2:$A$3</c:f>
              <c:strCache>
                <c:ptCount val="2"/>
                <c:pt idx="0">
                  <c:v>Colombia 5,8%</c:v>
                </c:pt>
                <c:pt idx="1">
                  <c:v>Referencia 5,7%</c:v>
                </c:pt>
              </c:strCache>
            </c:strRef>
          </c:cat>
          <c:val>
            <c:numRef>
              <c:f>Sheet1!$B$2:$B$3</c:f>
              <c:numCache>
                <c:formatCode>0.00%</c:formatCode>
                <c:ptCount val="2"/>
                <c:pt idx="0">
                  <c:v>5.8000000000000003E-2</c:v>
                </c:pt>
                <c:pt idx="1">
                  <c:v>5.7000000000000002E-2</c:v>
                </c:pt>
              </c:numCache>
            </c:numRef>
          </c:val>
          <c:extLst>
            <c:ext xmlns:c16="http://schemas.microsoft.com/office/drawing/2014/chart" uri="{C3380CC4-5D6E-409C-BE32-E72D297353CC}">
              <c16:uniqueId val="{00000000-4794-4BEA-BA10-6F240C536B08}"/>
            </c:ext>
          </c:extLst>
        </c:ser>
        <c:dLbls>
          <c:showLegendKey val="0"/>
          <c:showVal val="0"/>
          <c:showCatName val="0"/>
          <c:showSerName val="0"/>
          <c:showPercent val="0"/>
          <c:showBubbleSize val="0"/>
        </c:dLbls>
        <c:gapWidth val="150"/>
        <c:overlap val="100"/>
        <c:axId val="727379936"/>
        <c:axId val="727377760"/>
      </c:barChart>
      <c:catAx>
        <c:axId val="727379936"/>
        <c:scaling>
          <c:orientation val="minMax"/>
        </c:scaling>
        <c:delete val="0"/>
        <c:axPos val="l"/>
        <c:numFmt formatCode="General" sourceLinked="0"/>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800" b="1" i="0" u="none" strike="noStrike" kern="1200" baseline="0">
                <a:solidFill>
                  <a:schemeClr val="bg2">
                    <a:lumMod val="50000"/>
                  </a:schemeClr>
                </a:solidFill>
                <a:latin typeface="Arial" panose="020B0604020202020204" pitchFamily="34" charset="0"/>
                <a:ea typeface="+mn-ea"/>
                <a:cs typeface="Arial" panose="020B0604020202020204" pitchFamily="34" charset="0"/>
              </a:defRPr>
            </a:pPr>
            <a:endParaRPr lang="es-CO"/>
          </a:p>
        </c:txPr>
        <c:crossAx val="727377760"/>
        <c:crossesAt val="5.6400000000000006E-2"/>
        <c:auto val="1"/>
        <c:lblAlgn val="ctr"/>
        <c:lblOffset val="100"/>
        <c:noMultiLvlLbl val="0"/>
      </c:catAx>
      <c:valAx>
        <c:axId val="727377760"/>
        <c:scaling>
          <c:orientation val="minMax"/>
        </c:scaling>
        <c:delete val="0"/>
        <c:axPos val="b"/>
        <c:majorGridlines>
          <c:spPr>
            <a:ln w="6350" cap="flat" cmpd="sng" algn="ctr">
              <a:solidFill>
                <a:schemeClr val="tx1">
                  <a:tint val="75000"/>
                </a:schemeClr>
              </a:solidFill>
              <a:prstDash val="solid"/>
              <a:round/>
            </a:ln>
            <a:effectLst/>
          </c:spPr>
        </c:majorGridlines>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800" b="0" i="0" u="none" strike="noStrike" kern="1200" baseline="0">
                <a:solidFill>
                  <a:schemeClr val="bg2">
                    <a:lumMod val="50000"/>
                  </a:schemeClr>
                </a:solidFill>
                <a:latin typeface="Arial" panose="020B0604020202020204" pitchFamily="34" charset="0"/>
                <a:ea typeface="+mn-ea"/>
                <a:cs typeface="Arial" panose="020B0604020202020204" pitchFamily="34" charset="0"/>
              </a:defRPr>
            </a:pPr>
            <a:endParaRPr lang="es-CO"/>
          </a:p>
        </c:txPr>
        <c:crossAx val="727379936"/>
        <c:crosses val="autoZero"/>
        <c:crossBetween val="between"/>
      </c:valAx>
      <c:spPr>
        <a:noFill/>
        <a:ln>
          <a:noFill/>
        </a:ln>
        <a:effectLst/>
      </c:spPr>
    </c:plotArea>
    <c:plotVisOnly val="1"/>
    <c:dispBlanksAs val="gap"/>
    <c:showDLblsOverMax val="0"/>
  </c:chart>
  <c:spPr>
    <a:noFill/>
    <a:ln w="6350" cap="flat" cmpd="sng" algn="ctr">
      <a:noFill/>
      <a:prstDash val="solid"/>
      <a:miter lim="800000"/>
    </a:ln>
    <a:effectLst/>
  </c:spPr>
  <c:txPr>
    <a:bodyPr/>
    <a:lstStyle/>
    <a:p>
      <a:pPr>
        <a:defRPr sz="1800"/>
      </a:pPr>
      <a:endParaRPr lang="es-CO"/>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6.png"/></Relationships>
</file>

<file path=ppt/drawings/drawing1.xml><?xml version="1.0" encoding="utf-8"?>
<c:userShapes xmlns:c="http://schemas.openxmlformats.org/drawingml/2006/chart">
  <cdr:relSizeAnchor xmlns:cdr="http://schemas.openxmlformats.org/drawingml/2006/chartDrawing">
    <cdr:from>
      <cdr:x>0.5</cdr:x>
      <cdr:y>0.33261</cdr:y>
    </cdr:from>
    <cdr:to>
      <cdr:x>0.79016</cdr:x>
      <cdr:y>0.57122</cdr:y>
    </cdr:to>
    <cdr:pic>
      <cdr:nvPicPr>
        <cdr:cNvPr id="2" name="chart">
          <a:extLst xmlns:a="http://schemas.openxmlformats.org/drawingml/2006/main">
            <a:ext uri="{FF2B5EF4-FFF2-40B4-BE49-F238E27FC236}">
              <a16:creationId xmlns:a16="http://schemas.microsoft.com/office/drawing/2014/main" id="{6F0733FF-5DD8-4AE2-9146-69A0F54BF49D}"/>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4933133" y="1469893"/>
          <a:ext cx="2862796" cy="1054481"/>
        </a:xfrm>
        <a:prstGeom xmlns:a="http://schemas.openxmlformats.org/drawingml/2006/main" prst="rect">
          <a:avLst/>
        </a:prstGeom>
        <a:gradFill xmlns:a="http://schemas.openxmlformats.org/drawingml/2006/main"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584EC8-1782-4A8D-9A04-CFE82459B410}" type="datetimeFigureOut">
              <a:rPr lang="es-CO" smtClean="0"/>
              <a:t>19/10/2020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C20738-8F47-425B-988B-53DB8DE73F71}" type="slidenum">
              <a:rPr lang="es-CO" smtClean="0"/>
              <a:t>‹Nº›</a:t>
            </a:fld>
            <a:endParaRPr lang="es-CO"/>
          </a:p>
        </p:txBody>
      </p:sp>
    </p:spTree>
    <p:extLst>
      <p:ext uri="{BB962C8B-B14F-4D97-AF65-F5344CB8AC3E}">
        <p14:creationId xmlns:p14="http://schemas.microsoft.com/office/powerpoint/2010/main" val="2468451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1200" b="0" i="0" u="none" strike="noStrike" kern="1200" cap="none" spc="0" normalizeH="0" baseline="0" noProof="0" dirty="0">
                <a:ln>
                  <a:noFill/>
                </a:ln>
                <a:solidFill>
                  <a:prstClr val="black"/>
                </a:solidFill>
                <a:effectLst/>
                <a:uLnTx/>
                <a:uFillTx/>
                <a:latin typeface="+mn-lt"/>
                <a:ea typeface="+mn-ea"/>
                <a:cs typeface="+mn-cs"/>
              </a:rPr>
              <a:t>La malnutrición incrementa la morbilidad de diferentes formas. Deteriora la inmuno-competencia del organismo predisponiendo a infecciones que con frecuencia son adquiridas en el hospital. Altera la cicatrización de tejidos dificultando la recuperación de traumatismos y procedimientos quirúrgicos, y predispone a la pérdida de la integridad de la piel con la consecuente formación de úlceras de presión. </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CO"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1200" b="0" i="0" u="none" strike="noStrike" kern="1200" cap="none" spc="0" normalizeH="0" baseline="0" noProof="0" dirty="0">
                <a:ln>
                  <a:noFill/>
                </a:ln>
                <a:solidFill>
                  <a:prstClr val="black"/>
                </a:solidFill>
                <a:effectLst/>
                <a:uLnTx/>
                <a:uFillTx/>
                <a:latin typeface="+mn-lt"/>
                <a:ea typeface="+mn-ea"/>
                <a:cs typeface="+mn-cs"/>
              </a:rPr>
              <a:t>La funcionalidad disminuida producto de la pérdida de masa y fuerza muscular conlleva disminución de la movilidad, postración e imposibilidad de llevar a cabo las actividades cotidianas. La pérdida de fuerza muscular afecta estructuras vitales como el corazón y el diafragma. La pérdida de proteínas plasmáticas afecta la farmacocinética y efectividad de terapias medicamentosas. La función renal y digestiva se ven afectadas y se produce malabsorción de nutrientes que empeoran el estado de malnutrición. En virtud de lo anterior se genera un aumento de complicaciones infecciosas y no infecciosas que conllevan un mayor tiempo de convalecencia con deterioro de la calidad de vida. Esta morbilidad incrementa el riesgo de mortalidad, la intensidad y duración de los tratamientos, los tiempos de hospitalización y los reingresos al hospital. Todo lo anterior se traduce en incrementos en los costos de atención en salud. La calidad de vida se afecta adicionalmente por el impacto psicológico derivado de la fatiga, depresión y situación de dependencia.</a:t>
            </a:r>
            <a:endParaRPr lang="es-CO" dirty="0"/>
          </a:p>
        </p:txBody>
      </p:sp>
      <p:sp>
        <p:nvSpPr>
          <p:cNvPr id="4" name="Marcador de número de diapositiva 3"/>
          <p:cNvSpPr>
            <a:spLocks noGrp="1"/>
          </p:cNvSpPr>
          <p:nvPr>
            <p:ph type="sldNum" sz="quarter" idx="5"/>
          </p:nvPr>
        </p:nvSpPr>
        <p:spPr/>
        <p:txBody>
          <a:bodyPr/>
          <a:lstStyle/>
          <a:p>
            <a:fld id="{C5C20738-8F47-425B-988B-53DB8DE73F71}" type="slidenum">
              <a:rPr lang="es-CO" smtClean="0"/>
              <a:t>5</a:t>
            </a:fld>
            <a:endParaRPr lang="es-CO"/>
          </a:p>
        </p:txBody>
      </p:sp>
    </p:spTree>
    <p:extLst>
      <p:ext uri="{BB962C8B-B14F-4D97-AF65-F5344CB8AC3E}">
        <p14:creationId xmlns:p14="http://schemas.microsoft.com/office/powerpoint/2010/main" val="554325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spcBef>
                <a:spcPct val="0"/>
              </a:spcBef>
            </a:pPr>
            <a:r>
              <a:rPr lang="es-CO" b="1" dirty="0"/>
              <a:t>Estudio realizado en </a:t>
            </a:r>
            <a:r>
              <a:rPr lang="es-CO" b="1" dirty="0" err="1"/>
              <a:t>Amsterdam</a:t>
            </a:r>
            <a:r>
              <a:rPr lang="es-CO" b="1" dirty="0"/>
              <a:t> (Holanda)</a:t>
            </a:r>
          </a:p>
          <a:p>
            <a:pPr eaLnBrk="1" hangingPunct="1">
              <a:spcBef>
                <a:spcPct val="0"/>
              </a:spcBef>
            </a:pPr>
            <a:r>
              <a:rPr lang="es-CO" dirty="0"/>
              <a:t>El objetivo de este estudio fue evaluar de manera prospectiva el costo y la efectividad de una identificación e  intervención nutricional temprana de pacientes con malnutrición, utilizando una herramienta validada de tamizaje nutricional. El grupo de intervención y de control fueron de 297 y 291 pacientes respectivamente, atendidos en dos unidades médicas y quirúrgicas. </a:t>
            </a:r>
          </a:p>
          <a:p>
            <a:pPr eaLnBrk="1" hangingPunct="1">
              <a:spcBef>
                <a:spcPct val="0"/>
              </a:spcBef>
            </a:pPr>
            <a:r>
              <a:rPr lang="es-CO" dirty="0"/>
              <a:t>El grupo control recibió el manejo nutricional convencional del hospital. Los resultados favorecieron al grupo de intervención evidenciándose en éste un incremento significativo (30%) en el reconocimiento de la malnutrición</a:t>
            </a:r>
            <a:r>
              <a:rPr lang="es-CO" baseline="0" dirty="0"/>
              <a:t> y una reducción</a:t>
            </a:r>
            <a:r>
              <a:rPr lang="es-CO" dirty="0"/>
              <a:t>  significativa de la estancia hospitalaria en un promedio de 1,3 días. </a:t>
            </a:r>
          </a:p>
          <a:p>
            <a:pPr eaLnBrk="1" hangingPunct="1">
              <a:spcBef>
                <a:spcPct val="0"/>
              </a:spcBef>
            </a:pPr>
            <a:r>
              <a:rPr lang="es-CO" dirty="0"/>
              <a:t>Los costos de la intervención que incluyen no solamente el valor del suplemento nutricional utilizado, sino el recurso humano empleado para el diagnóstico y tratamiento nutricional, fueron de </a:t>
            </a:r>
            <a:r>
              <a:rPr lang="es-CO" sz="1200" dirty="0"/>
              <a:t>€ </a:t>
            </a:r>
            <a:r>
              <a:rPr lang="es-CO" dirty="0"/>
              <a:t>50 a 76</a:t>
            </a:r>
            <a:r>
              <a:rPr lang="es-CO" baseline="0" dirty="0"/>
              <a:t> </a:t>
            </a:r>
            <a:r>
              <a:rPr lang="es-CO" dirty="0"/>
              <a:t>para lograr la reducción de la estancia hospitalaria en un día: los costos diarios de hospitalización fluctuaron entre </a:t>
            </a:r>
            <a:r>
              <a:rPr lang="es-CO" sz="1200" dirty="0"/>
              <a:t>€ </a:t>
            </a:r>
            <a:r>
              <a:rPr lang="es-CO" dirty="0"/>
              <a:t>337 a 476. Por cada Euro invertido en el programa, el retorno económico promedio de la inversión fue de </a:t>
            </a:r>
            <a:r>
              <a:rPr lang="es-CO" sz="1200" dirty="0"/>
              <a:t>€ 6,2.</a:t>
            </a:r>
            <a:endParaRPr lang="es-CO" dirty="0"/>
          </a:p>
          <a:p>
            <a:pPr eaLnBrk="1" hangingPunct="1">
              <a:spcBef>
                <a:spcPct val="0"/>
              </a:spcBef>
            </a:pPr>
            <a:r>
              <a:rPr lang="es-CO" dirty="0"/>
              <a:t>La estrategia combinada de tamizaje e intervención nutricional temprana demostró ser costo-efectiva.</a:t>
            </a:r>
          </a:p>
          <a:p>
            <a:endParaRPr lang="es-CO" dirty="0"/>
          </a:p>
        </p:txBody>
      </p:sp>
      <p:sp>
        <p:nvSpPr>
          <p:cNvPr id="4" name="Marcador de número de diapositiva 3"/>
          <p:cNvSpPr>
            <a:spLocks noGrp="1"/>
          </p:cNvSpPr>
          <p:nvPr>
            <p:ph type="sldNum" sz="quarter" idx="10"/>
          </p:nvPr>
        </p:nvSpPr>
        <p:spPr/>
        <p:txBody>
          <a:bodyPr/>
          <a:lstStyle/>
          <a:p>
            <a:fld id="{12D21241-E73F-4C57-8369-E0BAE7E39F86}" type="slidenum">
              <a:rPr lang="es-CO" smtClean="0"/>
              <a:t>14</a:t>
            </a:fld>
            <a:endParaRPr lang="es-CO"/>
          </a:p>
        </p:txBody>
      </p:sp>
    </p:spTree>
    <p:extLst>
      <p:ext uri="{BB962C8B-B14F-4D97-AF65-F5344CB8AC3E}">
        <p14:creationId xmlns:p14="http://schemas.microsoft.com/office/powerpoint/2010/main" val="2138858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spcBef>
                <a:spcPct val="0"/>
              </a:spcBef>
            </a:pPr>
            <a:r>
              <a:rPr lang="es-CO" dirty="0"/>
              <a:t>El estudio de </a:t>
            </a:r>
            <a:r>
              <a:rPr lang="es-CO" dirty="0" err="1"/>
              <a:t>Phillipson</a:t>
            </a:r>
            <a:r>
              <a:rPr lang="es-CO" dirty="0"/>
              <a:t> fue publicado en 2013. Se trata de un análisis retrospectivo entre los años 2000 a 2010 </a:t>
            </a:r>
            <a:r>
              <a:rPr lang="es-CO" baseline="0" dirty="0"/>
              <a:t> de la base estadounidense Premier de datos de investigación que comprende 460 hospitales. Se estudiaron </a:t>
            </a:r>
            <a:r>
              <a:rPr lang="es-CO" dirty="0"/>
              <a:t>44 millones de episodios de hospitalización de pacientes adultos en Estados Unidos.</a:t>
            </a:r>
          </a:p>
          <a:p>
            <a:pPr eaLnBrk="1" hangingPunct="1">
              <a:spcBef>
                <a:spcPct val="0"/>
              </a:spcBef>
            </a:pPr>
            <a:endParaRPr lang="es-CO" dirty="0"/>
          </a:p>
          <a:p>
            <a:pPr eaLnBrk="1" hangingPunct="1">
              <a:spcBef>
                <a:spcPct val="0"/>
              </a:spcBef>
            </a:pPr>
            <a:r>
              <a:rPr lang="es-CO" b="1" dirty="0"/>
              <a:t>Objetivo del estudio: </a:t>
            </a:r>
            <a:r>
              <a:rPr lang="es-CO" dirty="0"/>
              <a:t>evaluar el impacto de la utilización de suplementos nutricionales orales (SNO) durante la hospitalización sobre duración de la estancia hospitalaria, costo de la hospitalización y probabilidad de readmisión en 30 días. </a:t>
            </a:r>
          </a:p>
          <a:p>
            <a:pPr eaLnBrk="1" hangingPunct="1">
              <a:spcBef>
                <a:spcPct val="0"/>
              </a:spcBef>
            </a:pPr>
            <a:r>
              <a:rPr lang="es-CO" b="1" dirty="0"/>
              <a:t>Metodología del estudio: </a:t>
            </a:r>
            <a:r>
              <a:rPr lang="es-CO" dirty="0"/>
              <a:t>se tomó una muestra representativa del universo de 44 millones de pacientes que recibieron SNO   a los cuales se les asignaron controles pareados correspondientes a pacientes que no recibieron suplementación nutricional oral. Mediante análisis de regresión de variables se cuantificó el efecto de la utilización de SNO sobre las variables de estancia hospitalaria, costo del episodio de hospitalización y probabilidad de reingreso al hospital en 30 días.</a:t>
            </a:r>
          </a:p>
          <a:p>
            <a:endParaRPr lang="es-CO" dirty="0"/>
          </a:p>
        </p:txBody>
      </p:sp>
      <p:sp>
        <p:nvSpPr>
          <p:cNvPr id="4" name="Marcador de número de diapositiva 3"/>
          <p:cNvSpPr>
            <a:spLocks noGrp="1"/>
          </p:cNvSpPr>
          <p:nvPr>
            <p:ph type="sldNum" sz="quarter" idx="10"/>
          </p:nvPr>
        </p:nvSpPr>
        <p:spPr/>
        <p:txBody>
          <a:bodyPr/>
          <a:lstStyle/>
          <a:p>
            <a:fld id="{12D21241-E73F-4C57-8369-E0BAE7E39F86}" type="slidenum">
              <a:rPr lang="es-CO" smtClean="0"/>
              <a:t>15</a:t>
            </a:fld>
            <a:endParaRPr lang="es-CO"/>
          </a:p>
        </p:txBody>
      </p:sp>
    </p:spTree>
    <p:extLst>
      <p:ext uri="{BB962C8B-B14F-4D97-AF65-F5344CB8AC3E}">
        <p14:creationId xmlns:p14="http://schemas.microsoft.com/office/powerpoint/2010/main" val="2241324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spcBef>
                <a:spcPct val="0"/>
              </a:spcBef>
            </a:pPr>
            <a:r>
              <a:rPr lang="es-CO" b="1" dirty="0"/>
              <a:t>Resultados:</a:t>
            </a:r>
          </a:p>
          <a:p>
            <a:pPr eaLnBrk="1" hangingPunct="1">
              <a:spcBef>
                <a:spcPct val="0"/>
              </a:spcBef>
            </a:pPr>
            <a:r>
              <a:rPr lang="es-CO" dirty="0"/>
              <a:t>Dentro de la totalidad de 44 millones de registros analizados, se evidenció que el 1,6% correspondían a pacientes en quienes se habían suministrado SNO.</a:t>
            </a:r>
          </a:p>
          <a:p>
            <a:pPr eaLnBrk="1" hangingPunct="1">
              <a:spcBef>
                <a:spcPct val="0"/>
              </a:spcBef>
            </a:pPr>
            <a:r>
              <a:rPr lang="es-CO" dirty="0"/>
              <a:t>El estudio de la muestra pareada de alrededor de 1,2 millones de eventos de hospitalización demostró que los pacientes que emplearon SNO tuvieron una estancia hospitalaria de 2,3 días menos (de 10,9 a 8,6 días), equivalentes a un descenso del 21% del tiempo de hospitalización. </a:t>
            </a:r>
          </a:p>
          <a:p>
            <a:pPr eaLnBrk="1" hangingPunct="1">
              <a:spcBef>
                <a:spcPct val="0"/>
              </a:spcBef>
            </a:pPr>
            <a:endParaRPr lang="es-CO" dirty="0"/>
          </a:p>
          <a:p>
            <a:pPr eaLnBrk="1" hangingPunct="1">
              <a:spcBef>
                <a:spcPct val="0"/>
              </a:spcBef>
            </a:pPr>
            <a:r>
              <a:rPr lang="es-CO" dirty="0"/>
              <a:t>Así mismo, la utilización de SNO redujo el costo por episodio de hospitalización promedio en US$ 4,734.- (de US$ 21,950.- a US$ 17,216), correspondiente a una reducción de 21,6%. Por último, la probabilidad de reingreso se redujo en un 6,7% .</a:t>
            </a:r>
          </a:p>
          <a:p>
            <a:pPr eaLnBrk="1" hangingPunct="1">
              <a:spcBef>
                <a:spcPct val="0"/>
              </a:spcBef>
            </a:pPr>
            <a:endParaRPr lang="es-CO" dirty="0"/>
          </a:p>
          <a:p>
            <a:pPr eaLnBrk="1" hangingPunct="1">
              <a:spcBef>
                <a:spcPct val="0"/>
              </a:spcBef>
            </a:pPr>
            <a:r>
              <a:rPr lang="es-CO" b="1" dirty="0"/>
              <a:t>Conclusiones: </a:t>
            </a:r>
          </a:p>
          <a:p>
            <a:pPr eaLnBrk="1" hangingPunct="1">
              <a:spcBef>
                <a:spcPct val="0"/>
              </a:spcBef>
            </a:pPr>
            <a:r>
              <a:rPr lang="es-CO" dirty="0"/>
              <a:t>Por cada dólar invertido en el uso de suplementos nutricionales orales, </a:t>
            </a:r>
            <a:r>
              <a:rPr lang="es-CO" i="1" dirty="0"/>
              <a:t>el retorno de la inversión se calcula en US$ 53 </a:t>
            </a:r>
            <a:r>
              <a:rPr lang="es-CO" i="0" dirty="0"/>
              <a:t>dólares </a:t>
            </a:r>
            <a:r>
              <a:rPr lang="es-CO" dirty="0"/>
              <a:t>por reducción directa de costos de hospitalización y </a:t>
            </a:r>
            <a:r>
              <a:rPr lang="es-CO" i="1" dirty="0"/>
              <a:t>cerca de US$ 3 dólares en ahorro </a:t>
            </a:r>
            <a:r>
              <a:rPr lang="es-CO" dirty="0"/>
              <a:t>por evitar nuevos reingresos en los siguientes 30 días del alta hospitalaria.</a:t>
            </a:r>
          </a:p>
          <a:p>
            <a:pPr eaLnBrk="1" hangingPunct="1">
              <a:spcBef>
                <a:spcPct val="0"/>
              </a:spcBef>
            </a:pPr>
            <a:r>
              <a:rPr lang="es-CO" dirty="0"/>
              <a:t>La terapia con SNO es costo-efectiva como estrategia para reducción de costos en salud.</a:t>
            </a:r>
          </a:p>
          <a:p>
            <a:pPr eaLnBrk="1" hangingPunct="1">
              <a:spcBef>
                <a:spcPct val="0"/>
              </a:spcBef>
            </a:pPr>
            <a:endParaRPr lang="es-CO" dirty="0"/>
          </a:p>
          <a:p>
            <a:endParaRPr lang="es-CO" dirty="0"/>
          </a:p>
        </p:txBody>
      </p:sp>
      <p:sp>
        <p:nvSpPr>
          <p:cNvPr id="4" name="Marcador de número de diapositiva 3"/>
          <p:cNvSpPr>
            <a:spLocks noGrp="1"/>
          </p:cNvSpPr>
          <p:nvPr>
            <p:ph type="sldNum" sz="quarter" idx="10"/>
          </p:nvPr>
        </p:nvSpPr>
        <p:spPr/>
        <p:txBody>
          <a:bodyPr/>
          <a:lstStyle/>
          <a:p>
            <a:fld id="{12D21241-E73F-4C57-8369-E0BAE7E39F86}" type="slidenum">
              <a:rPr lang="es-CO" smtClean="0"/>
              <a:t>16</a:t>
            </a:fld>
            <a:endParaRPr lang="es-CO"/>
          </a:p>
        </p:txBody>
      </p:sp>
    </p:spTree>
    <p:extLst>
      <p:ext uri="{BB962C8B-B14F-4D97-AF65-F5344CB8AC3E}">
        <p14:creationId xmlns:p14="http://schemas.microsoft.com/office/powerpoint/2010/main" val="2612606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spcBef>
                <a:spcPct val="0"/>
              </a:spcBef>
            </a:pPr>
            <a:r>
              <a:rPr lang="es-CO" dirty="0"/>
              <a:t>Este artículo resume el impacto económico de la malnutrición en el sistema de salud del Reino Unido, y evalúa el costo-beneficio de la terapia con SNO, aplicando un modelo económico a estudios prospectivos aleatorizados donde se evalúan beneficios del uso del SNO en términos de reducción de estancia hospitalaria y reducción de complicaciones, los cuales se cuantifican en términos monetarios de acuerdo a estimativos de costos de dicho país.</a:t>
            </a:r>
          </a:p>
          <a:p>
            <a:pPr eaLnBrk="1" hangingPunct="1">
              <a:spcBef>
                <a:spcPct val="0"/>
              </a:spcBef>
            </a:pPr>
            <a:endParaRPr lang="es-CO" dirty="0"/>
          </a:p>
          <a:p>
            <a:pPr eaLnBrk="1" hangingPunct="1">
              <a:spcBef>
                <a:spcPct val="0"/>
              </a:spcBef>
            </a:pPr>
            <a:r>
              <a:rPr lang="es-CO" dirty="0"/>
              <a:t>La gráfica muestra cómo el análisis económico favorece la utilización de suplementos nutricionales en pacientes quirúrgicos.</a:t>
            </a:r>
          </a:p>
          <a:p>
            <a:pPr eaLnBrk="1" hangingPunct="1">
              <a:spcBef>
                <a:spcPct val="0"/>
              </a:spcBef>
            </a:pPr>
            <a:r>
              <a:rPr lang="es-CO" dirty="0"/>
              <a:t>La utilización de SNO produce un ahorro neto promedio de </a:t>
            </a:r>
            <a:r>
              <a:rPr lang="es-CO" sz="1200" dirty="0"/>
              <a:t>€ </a:t>
            </a:r>
            <a:r>
              <a:rPr lang="es-CO" dirty="0"/>
              <a:t>1000 por paciente. Se observan beneficios similares en pacientes de cirugía ortopédica, pacientes ancianos y pacientes de cirugía electiva.</a:t>
            </a:r>
          </a:p>
          <a:p>
            <a:pPr eaLnBrk="1" hangingPunct="1">
              <a:spcBef>
                <a:spcPct val="0"/>
              </a:spcBef>
            </a:pPr>
            <a:endParaRPr lang="es-CO" dirty="0"/>
          </a:p>
          <a:p>
            <a:pPr eaLnBrk="1" hangingPunct="1">
              <a:spcBef>
                <a:spcPct val="0"/>
              </a:spcBef>
            </a:pPr>
            <a:r>
              <a:rPr lang="es-CO" dirty="0"/>
              <a:t>La gráfica muestra un meta-análisis de estudios</a:t>
            </a:r>
            <a:r>
              <a:rPr lang="es-CO" baseline="0" dirty="0"/>
              <a:t> sobre suplementación nutricional oral postoperatoria y ahorros netos en costos por utilización de la SNO.</a:t>
            </a:r>
            <a:endParaRPr lang="es-CO" dirty="0"/>
          </a:p>
        </p:txBody>
      </p:sp>
      <p:sp>
        <p:nvSpPr>
          <p:cNvPr id="4" name="Marcador de número de diapositiva 3"/>
          <p:cNvSpPr>
            <a:spLocks noGrp="1"/>
          </p:cNvSpPr>
          <p:nvPr>
            <p:ph type="sldNum" sz="quarter" idx="10"/>
          </p:nvPr>
        </p:nvSpPr>
        <p:spPr/>
        <p:txBody>
          <a:bodyPr/>
          <a:lstStyle/>
          <a:p>
            <a:fld id="{12D21241-E73F-4C57-8369-E0BAE7E39F86}" type="slidenum">
              <a:rPr lang="es-CO" smtClean="0"/>
              <a:t>17</a:t>
            </a:fld>
            <a:endParaRPr lang="es-CO"/>
          </a:p>
        </p:txBody>
      </p:sp>
    </p:spTree>
    <p:extLst>
      <p:ext uri="{BB962C8B-B14F-4D97-AF65-F5344CB8AC3E}">
        <p14:creationId xmlns:p14="http://schemas.microsoft.com/office/powerpoint/2010/main" val="2433514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t>La Diabetes</a:t>
            </a:r>
            <a:r>
              <a:rPr lang="es-CO" baseline="0" dirty="0"/>
              <a:t> Mellitus (DM) se asocia con una carga clínica y económica significativa para los pacientes y sistema de salud, respectivamente. La estancia hospitalaria de estos pacientes es mayor así como la mortalidad durante episodios de hospitalización por enfermedad aguda. El objetivo de este estudio fue evaluar desenlaces y costos de hospitalización de pacientes con DM que se hospitalizaron por enfermedades agudas y que requirieron terapia nutricional especializada con nutrición enteral por sonda o suplementación nutricional oral, comparando el grupo de pacientes que recibió fórmulas nutricionales estándar (FNE) con otro grupo que recibió fórmulas nutricionales especializadas para diabéticos (FND).</a:t>
            </a:r>
          </a:p>
          <a:p>
            <a:endParaRPr lang="es-CO" baseline="0" dirty="0"/>
          </a:p>
          <a:p>
            <a:r>
              <a:rPr lang="es-CO" baseline="0" dirty="0"/>
              <a:t>La metodología empleada fue un análisis retrospectivo de 10 años (2000 – 2009) con un tamaño de muestra de 25000 pacientes adultos y pediátricos que recibieron dentro de su manejo integral terapia nutricional oral o por vía enteral. Los dos grupos (FNE y FND) se hicieron comparables mediante el ajuste de varias características como edad, género, raza, tipo y severidad de enfermedad, riesgo de mortalidad y comorbilidades.</a:t>
            </a:r>
          </a:p>
          <a:p>
            <a:endParaRPr lang="es-CO" baseline="0" dirty="0"/>
          </a:p>
          <a:p>
            <a:r>
              <a:rPr lang="es-CO" baseline="0" dirty="0"/>
              <a:t>Los resultados evidenciaron como diferencias significativas:</a:t>
            </a:r>
          </a:p>
          <a:p>
            <a:pPr marL="171450" indent="-171450">
              <a:buFont typeface="Arial" panose="020B0604020202020204" pitchFamily="34" charset="0"/>
              <a:buChar char="•"/>
            </a:pPr>
            <a:r>
              <a:rPr lang="es-CO" baseline="0" dirty="0"/>
              <a:t>El grupo de pacientes con nutrición enteral por sonda que recibió (FND) cursó con hospitalizaciones más cortas (0,88 días menos; p &lt; 0,0001) y el grupo de pacientes con suplementación nutricional oral (SNO) que recibió FND igualmente cursó con hospitalizaciones más cortas (0,17 días menos; p &lt; 0,0001), en comparación al grupo de pacientes que recibió FNE.</a:t>
            </a:r>
          </a:p>
          <a:p>
            <a:pPr marL="171450" indent="-171450">
              <a:buFont typeface="Arial" panose="020B0604020202020204" pitchFamily="34" charset="0"/>
              <a:buChar char="•"/>
            </a:pPr>
            <a:r>
              <a:rPr lang="es-CO" baseline="0" dirty="0"/>
              <a:t>Las estancias hospitalarias reducidas se reflejaron en ahorros en costos de hospitalización de $ US 2.586 (p&lt;0,0001) para pacientes alimentados por sonda y $ US 1.356 (p&lt;0,0001) para pacientes con SNO.</a:t>
            </a:r>
          </a:p>
          <a:p>
            <a:endParaRPr lang="es-CO" baseline="0" dirty="0"/>
          </a:p>
          <a:p>
            <a:r>
              <a:rPr lang="es-CO" b="1" baseline="0" dirty="0"/>
              <a:t>Conclusión:</a:t>
            </a:r>
            <a:r>
              <a:rPr lang="es-CO" baseline="0" dirty="0"/>
              <a:t> la utilización de fórmulas nutricionales especializadas para diabetes por vía enteral u oral en pacientes adultos y pediátricos hospitalizados por enfermedad aguda, se asociaron con estancias hospitalarias y costos hospitalarios reducidos en comparación con fórmulas nutricionales estándar.</a:t>
            </a:r>
          </a:p>
        </p:txBody>
      </p:sp>
      <p:sp>
        <p:nvSpPr>
          <p:cNvPr id="4" name="3 Marcador de número de diapositiva"/>
          <p:cNvSpPr>
            <a:spLocks noGrp="1"/>
          </p:cNvSpPr>
          <p:nvPr>
            <p:ph type="sldNum" sz="quarter" idx="10"/>
          </p:nvPr>
        </p:nvSpPr>
        <p:spPr/>
        <p:txBody>
          <a:bodyPr/>
          <a:lstStyle/>
          <a:p>
            <a:fld id="{958A0175-0196-4DF4-B81A-5F2A92C62ED2}" type="slidenum">
              <a:rPr lang="es-CO" smtClean="0"/>
              <a:t>18</a:t>
            </a:fld>
            <a:endParaRPr lang="es-CO"/>
          </a:p>
        </p:txBody>
      </p:sp>
    </p:spTree>
    <p:extLst>
      <p:ext uri="{BB962C8B-B14F-4D97-AF65-F5344CB8AC3E}">
        <p14:creationId xmlns:p14="http://schemas.microsoft.com/office/powerpoint/2010/main" val="1009639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eaLnBrk="1" hangingPunct="1">
              <a:spcBef>
                <a:spcPct val="0"/>
              </a:spcBef>
            </a:pPr>
            <a:r>
              <a:rPr lang="es-CO" dirty="0"/>
              <a:t>Los estudios de costo utilidad son un tipo especial de estudios de costo efectividad.</a:t>
            </a:r>
          </a:p>
          <a:p>
            <a:pPr eaLnBrk="1" hangingPunct="1">
              <a:spcBef>
                <a:spcPct val="0"/>
              </a:spcBef>
            </a:pPr>
            <a:r>
              <a:rPr lang="es-CO" dirty="0"/>
              <a:t>El presente estudio es un ejemplo al respecto. Teniendo como hipótesis que la intervención nutricional con SNO mejora la calidad de vida en individuos con malnutrición, se realizó este estudio para evaluar si la suplementación nutricional después del alta hospitalaria en individuos con malnutrición sería de costo-utilidad. </a:t>
            </a:r>
          </a:p>
          <a:p>
            <a:pPr eaLnBrk="1" hangingPunct="1">
              <a:spcBef>
                <a:spcPct val="0"/>
              </a:spcBef>
            </a:pPr>
            <a:endParaRPr lang="es-CO" dirty="0"/>
          </a:p>
          <a:p>
            <a:pPr eaLnBrk="1" hangingPunct="1">
              <a:spcBef>
                <a:spcPct val="0"/>
              </a:spcBef>
            </a:pPr>
            <a:r>
              <a:rPr lang="es-CO" dirty="0"/>
              <a:t>Se tomaron 114 pacientes con condiciones benignas gastrointestinales y se asignaron aleatoriamente a dos grupos: uno en el cual recibían consejería nutricional más la prescripción de SNO, y otro en el cual solo recibían consejería nutricional. Se evaluó la calidad de vida en ambos grupos mediante herramientas validadas para tal fin, y se calcularon los QALYs. </a:t>
            </a:r>
          </a:p>
          <a:p>
            <a:pPr eaLnBrk="1" hangingPunct="1">
              <a:spcBef>
                <a:spcPct val="0"/>
              </a:spcBef>
            </a:pPr>
            <a:r>
              <a:rPr lang="es-CO" dirty="0"/>
              <a:t>El </a:t>
            </a:r>
            <a:r>
              <a:rPr lang="es-CO" b="1" dirty="0"/>
              <a:t>costo incremental, </a:t>
            </a:r>
            <a:r>
              <a:rPr lang="es-CO" dirty="0"/>
              <a:t>es decir, el costo relacionado con el uso de SNO se calculó en dos escenarios de precios de SNO (Mínimo 2,3 </a:t>
            </a:r>
            <a:r>
              <a:rPr lang="es-CO" sz="1200" dirty="0"/>
              <a:t>€</a:t>
            </a:r>
            <a:r>
              <a:rPr lang="es-CO" dirty="0"/>
              <a:t> y máximo 2,9 </a:t>
            </a:r>
            <a:r>
              <a:rPr lang="es-CO" sz="1200" dirty="0"/>
              <a:t>€</a:t>
            </a:r>
            <a:r>
              <a:rPr lang="es-CO" dirty="0"/>
              <a:t> por tetrapack).</a:t>
            </a:r>
          </a:p>
          <a:p>
            <a:pPr eaLnBrk="1" hangingPunct="1">
              <a:spcBef>
                <a:spcPct val="0"/>
              </a:spcBef>
            </a:pPr>
            <a:endParaRPr lang="es-CO" dirty="0"/>
          </a:p>
          <a:p>
            <a:pPr eaLnBrk="1" hangingPunct="1">
              <a:spcBef>
                <a:spcPct val="0"/>
              </a:spcBef>
            </a:pPr>
            <a:r>
              <a:rPr lang="es-CO" b="1" dirty="0"/>
              <a:t>Resultados:</a:t>
            </a:r>
            <a:r>
              <a:rPr lang="es-CO" dirty="0"/>
              <a:t> los pacientes en el grupo de intervención consumieron 2.4± 0.8 unidades de SNO por día. Después de 3 meses, el nivel de calidad de vida de acuerdo a las herramientas de evaluación utilizadas fue significativamente mayor en el grupo de intervención (p = 0.028). La intervención se asoció significativamente con mayores costos, sin embargo, la razón de costo efectividad incremental de 9497 Euros a 12099 </a:t>
            </a:r>
            <a:r>
              <a:rPr lang="es-CO" sz="1200" dirty="0"/>
              <a:t>€</a:t>
            </a:r>
            <a:r>
              <a:rPr lang="es-CO" dirty="0"/>
              <a:t>/QALY adicional se consideró costo-efectiva (costo-útil) de acuerdo a estándares internacionales (&lt; 50000 </a:t>
            </a:r>
            <a:r>
              <a:rPr lang="es-CO" sz="1200" dirty="0"/>
              <a:t>€</a:t>
            </a:r>
            <a:r>
              <a:rPr lang="es-CO" dirty="0"/>
              <a:t>/QALY).</a:t>
            </a:r>
          </a:p>
          <a:p>
            <a:pPr eaLnBrk="1" hangingPunct="1">
              <a:spcBef>
                <a:spcPct val="0"/>
              </a:spcBef>
            </a:pPr>
            <a:endParaRPr lang="es-CO" dirty="0"/>
          </a:p>
          <a:p>
            <a:pPr eaLnBrk="1" hangingPunct="1">
              <a:spcBef>
                <a:spcPct val="0"/>
              </a:spcBef>
            </a:pPr>
            <a:r>
              <a:rPr lang="es-CO" dirty="0"/>
              <a:t>Se concluye que este tipo de intervención nutricional mejora la calidad de vida en este grupo de pacientes, y constituye una intervención costo-efectiva.</a:t>
            </a:r>
          </a:p>
          <a:p>
            <a:pPr eaLnBrk="1" hangingPunct="1">
              <a:spcBef>
                <a:spcPct val="0"/>
              </a:spcBef>
            </a:pPr>
            <a:endParaRPr lang="es-CO" dirty="0"/>
          </a:p>
        </p:txBody>
      </p:sp>
      <p:sp>
        <p:nvSpPr>
          <p:cNvPr id="4" name="3 Marcador de número de diapositiva"/>
          <p:cNvSpPr>
            <a:spLocks noGrp="1"/>
          </p:cNvSpPr>
          <p:nvPr>
            <p:ph type="sldNum" sz="quarter" idx="10"/>
          </p:nvPr>
        </p:nvSpPr>
        <p:spPr/>
        <p:txBody>
          <a:bodyPr/>
          <a:lstStyle/>
          <a:p>
            <a:fld id="{958A0175-0196-4DF4-B81A-5F2A92C62ED2}" type="slidenum">
              <a:rPr lang="es-CO" smtClean="0"/>
              <a:t>19</a:t>
            </a:fld>
            <a:endParaRPr lang="es-CO"/>
          </a:p>
        </p:txBody>
      </p:sp>
    </p:spTree>
    <p:extLst>
      <p:ext uri="{BB962C8B-B14F-4D97-AF65-F5344CB8AC3E}">
        <p14:creationId xmlns:p14="http://schemas.microsoft.com/office/powerpoint/2010/main" val="1191599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sz="1200" kern="1200" dirty="0">
                <a:solidFill>
                  <a:schemeClr val="tx1"/>
                </a:solidFill>
                <a:latin typeface="+mn-lt"/>
                <a:ea typeface="+mn-ea"/>
                <a:cs typeface="+mn-cs"/>
              </a:rPr>
              <a:t>Durante los años 2012 y 2013, el Instituto Nacional para la Salud y la Excelencia en el Cuidado (NICE) en Inglaterra actualizó la evidencia acerca del cuidado nutricional y elaboró las guías de manejo y los estándares de calidad alcanzables para el cuidado nutricional en hospitales, comunidad y hospicios incluyendo las intervenciones de suplementación nutricional oral, nutrición enteral y nutrición parenteral.</a:t>
            </a:r>
            <a:r>
              <a:rPr lang="es-CO" sz="1200" kern="1200" baseline="0" dirty="0">
                <a:solidFill>
                  <a:schemeClr val="tx1"/>
                </a:solidFill>
                <a:latin typeface="+mn-lt"/>
                <a:ea typeface="+mn-ea"/>
                <a:cs typeface="+mn-cs"/>
              </a:rPr>
              <a:t> </a:t>
            </a:r>
          </a:p>
          <a:p>
            <a:endParaRPr lang="es-CO" sz="1200" kern="1200" baseline="0" dirty="0">
              <a:solidFill>
                <a:schemeClr val="tx1"/>
              </a:solidFill>
              <a:latin typeface="+mn-lt"/>
              <a:ea typeface="+mn-ea"/>
              <a:cs typeface="+mn-cs"/>
            </a:endParaRPr>
          </a:p>
          <a:p>
            <a:r>
              <a:rPr lang="es-CO" sz="1200" kern="1200" dirty="0">
                <a:solidFill>
                  <a:schemeClr val="tx1"/>
                </a:solidFill>
                <a:latin typeface="+mn-lt"/>
                <a:ea typeface="+mn-ea"/>
                <a:cs typeface="+mn-cs"/>
              </a:rPr>
              <a:t>Aunque el proceso propuesto implica inversiones adicionales en tamizaje, valoración nutricional y tratamiento en los niveles hospitalario, comunitario e institucional, se estimó un ahorro para el sistema de salud de Gran Bretaña de $US 113,800 por 100.000 habitantes.</a:t>
            </a:r>
          </a:p>
          <a:p>
            <a:endParaRPr lang="es-CO" sz="1200" kern="1200" dirty="0">
              <a:solidFill>
                <a:schemeClr val="tx1"/>
              </a:solidFill>
              <a:latin typeface="+mn-lt"/>
              <a:ea typeface="+mn-ea"/>
              <a:cs typeface="+mn-cs"/>
            </a:endParaRPr>
          </a:p>
          <a:p>
            <a:r>
              <a:rPr lang="es-CO" sz="1200" kern="1200" dirty="0">
                <a:solidFill>
                  <a:schemeClr val="tx1"/>
                </a:solidFill>
                <a:latin typeface="+mn-lt"/>
                <a:ea typeface="+mn-ea"/>
                <a:cs typeface="+mn-cs"/>
              </a:rPr>
              <a:t>Se consideró que este monto económico ubica a esta intervención como la tercera en generar más ahorros dentro de todas las implementadas por NICE en el sistema de salud Británico.</a:t>
            </a:r>
          </a:p>
        </p:txBody>
      </p:sp>
      <p:sp>
        <p:nvSpPr>
          <p:cNvPr id="4" name="3 Marcador de número de diapositiva"/>
          <p:cNvSpPr>
            <a:spLocks noGrp="1"/>
          </p:cNvSpPr>
          <p:nvPr>
            <p:ph type="sldNum" sz="quarter" idx="10"/>
          </p:nvPr>
        </p:nvSpPr>
        <p:spPr/>
        <p:txBody>
          <a:bodyPr/>
          <a:lstStyle/>
          <a:p>
            <a:fld id="{958A0175-0196-4DF4-B81A-5F2A92C62ED2}" type="slidenum">
              <a:rPr lang="es-CO" smtClean="0"/>
              <a:t>20</a:t>
            </a:fld>
            <a:endParaRPr lang="es-CO"/>
          </a:p>
        </p:txBody>
      </p:sp>
    </p:spTree>
    <p:extLst>
      <p:ext uri="{BB962C8B-B14F-4D97-AF65-F5344CB8AC3E}">
        <p14:creationId xmlns:p14="http://schemas.microsoft.com/office/powerpoint/2010/main" val="63908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El caso clínico ilustra cómo la malnutrición conduce a resultados clínicos desfavorables y genera una carga económica tangible para el sistema de salud.</a:t>
            </a:r>
          </a:p>
          <a:p>
            <a:endParaRPr lang="es-CO" dirty="0"/>
          </a:p>
          <a:p>
            <a:r>
              <a:rPr lang="es-CO" dirty="0"/>
              <a:t>La literatura científica actual sustenta ampliamente la intervención nutricional de pacientes con EPOC.</a:t>
            </a:r>
          </a:p>
        </p:txBody>
      </p:sp>
      <p:sp>
        <p:nvSpPr>
          <p:cNvPr id="4" name="Marcador de número de diapositiva 3"/>
          <p:cNvSpPr>
            <a:spLocks noGrp="1"/>
          </p:cNvSpPr>
          <p:nvPr>
            <p:ph type="sldNum" sz="quarter" idx="10"/>
          </p:nvPr>
        </p:nvSpPr>
        <p:spPr/>
        <p:txBody>
          <a:bodyPr/>
          <a:lstStyle/>
          <a:p>
            <a:fld id="{12D21241-E73F-4C57-8369-E0BAE7E39F86}" type="slidenum">
              <a:rPr lang="es-CO" smtClean="0"/>
              <a:t>21</a:t>
            </a:fld>
            <a:endParaRPr lang="es-CO"/>
          </a:p>
        </p:txBody>
      </p:sp>
    </p:spTree>
    <p:extLst>
      <p:ext uri="{BB962C8B-B14F-4D97-AF65-F5344CB8AC3E}">
        <p14:creationId xmlns:p14="http://schemas.microsoft.com/office/powerpoint/2010/main" val="2341370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12D21241-E73F-4C57-8369-E0BAE7E39F86}" type="slidenum">
              <a:rPr lang="es-CO" smtClean="0"/>
              <a:t>22</a:t>
            </a:fld>
            <a:endParaRPr lang="es-CO"/>
          </a:p>
        </p:txBody>
      </p:sp>
    </p:spTree>
    <p:extLst>
      <p:ext uri="{BB962C8B-B14F-4D97-AF65-F5344CB8AC3E}">
        <p14:creationId xmlns:p14="http://schemas.microsoft.com/office/powerpoint/2010/main" val="3275350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 pérdida de la masa corporal magra es directamente proporcional al riesgo de desarrollar complicaciones y al riesgo de muerte. La diapositiva muestra cómo frente a un estado de catabolismo, el riesgo de desarrollar complicaciones y de fallecer se hace mayor en cuanto mayor sea el deterioro de la masa muscular.</a:t>
            </a:r>
          </a:p>
          <a:p>
            <a:endParaRPr lang="es-CO" dirty="0"/>
          </a:p>
        </p:txBody>
      </p:sp>
      <p:sp>
        <p:nvSpPr>
          <p:cNvPr id="4" name="Marcador de número de diapositiva 3"/>
          <p:cNvSpPr>
            <a:spLocks noGrp="1"/>
          </p:cNvSpPr>
          <p:nvPr>
            <p:ph type="sldNum" sz="quarter" idx="5"/>
          </p:nvPr>
        </p:nvSpPr>
        <p:spPr/>
        <p:txBody>
          <a:bodyPr/>
          <a:lstStyle/>
          <a:p>
            <a:fld id="{C5C20738-8F47-425B-988B-53DB8DE73F71}" type="slidenum">
              <a:rPr lang="es-CO" smtClean="0"/>
              <a:t>6</a:t>
            </a:fld>
            <a:endParaRPr lang="es-CO"/>
          </a:p>
        </p:txBody>
      </p:sp>
    </p:spTree>
    <p:extLst>
      <p:ext uri="{BB962C8B-B14F-4D97-AF65-F5344CB8AC3E}">
        <p14:creationId xmlns:p14="http://schemas.microsoft.com/office/powerpoint/2010/main" val="2145357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Los modelos económicos en salud  se desarrollan con base en estadísticas de morbilidad,</a:t>
            </a:r>
            <a:r>
              <a:rPr lang="es-CO" baseline="0" dirty="0"/>
              <a:t> mortalidad y utilización de recursos en salud para evaluar el impacto financiero de diversas variables sobre el sistema de salud y la economía de las naciones en general.</a:t>
            </a:r>
          </a:p>
          <a:p>
            <a:endParaRPr lang="es-CO" baseline="0" dirty="0"/>
          </a:p>
          <a:p>
            <a:r>
              <a:rPr lang="es-CO" baseline="0" dirty="0"/>
              <a:t>Un modelo económico desarrollado en Europa estimó los costos directos incrementados por utilización de recursos en salud, así como los costos derivados de la pérdida de la capacidad laboral por mortalidad prematura o deterioro de la calidad de vida e incapacidad laboral secundaria de diversos grados. Estos dos últimos factores se cuantifican mediante una medida conocida como la pérdida de años de vida ajustados por calidad (AVACs), conocidos en inglés como QALYs </a:t>
            </a:r>
            <a:r>
              <a:rPr lang="es-CO" i="1" baseline="0" dirty="0"/>
              <a:t>(Quality adjusted life years)</a:t>
            </a:r>
            <a:r>
              <a:rPr lang="es-CO" baseline="0" dirty="0"/>
              <a:t>.</a:t>
            </a:r>
          </a:p>
          <a:p>
            <a:endParaRPr lang="es-CO" baseline="0" dirty="0"/>
          </a:p>
          <a:p>
            <a:r>
              <a:rPr lang="es-CO" baseline="0" dirty="0"/>
              <a:t>Se incorporaron 10 enfermedades en el modelo: eventos cerebrovasculares, demencia, enfermedad coronaria, cáncer colorectal, cáncer de seno, neoplasias de cabeza y cuello, enfermedad pulmonar obstructiva crónica, alteraciones musculoesqueléticas, depresión y pancreatitis crónica. Los resultados revelaron que para el año 2009 los costos directos adicionales derivados de la malnutrición en estas 10 patologías superaron los 31 billones de Euros. La malnutrición relacionada con enfermedad así mismo fue responsable de 5.7 millones de años perdidos por mortalidad y 9.1 millones de QALYs perdidos por incapacidad. </a:t>
            </a:r>
          </a:p>
          <a:p>
            <a:endParaRPr lang="es-CO" baseline="0" dirty="0"/>
          </a:p>
          <a:p>
            <a:r>
              <a:rPr lang="es-CO" baseline="0" dirty="0"/>
              <a:t>El valor monetario total que representó la carga económica de la malnutrición para Europa en el año 2009 derivado de los anteriores factores superó los 305 billones de Euros. La recomendación principal de este estudio fue que los planeadores y responsables de políticas en salud deben apoyar los programas de cuidado nutricional basados en la evidencia clínica y económica disponible con el fin de disminuir la carga económica atribuible a la malnutrición.</a:t>
            </a:r>
          </a:p>
          <a:p>
            <a:endParaRPr lang="es-CO" dirty="0"/>
          </a:p>
        </p:txBody>
      </p:sp>
      <p:sp>
        <p:nvSpPr>
          <p:cNvPr id="4" name="Marcador de número de diapositiva 3"/>
          <p:cNvSpPr>
            <a:spLocks noGrp="1"/>
          </p:cNvSpPr>
          <p:nvPr>
            <p:ph type="sldNum" sz="quarter" idx="5"/>
          </p:nvPr>
        </p:nvSpPr>
        <p:spPr/>
        <p:txBody>
          <a:bodyPr/>
          <a:lstStyle/>
          <a:p>
            <a:fld id="{C5C20738-8F47-425B-988B-53DB8DE73F71}" type="slidenum">
              <a:rPr lang="es-CO" smtClean="0"/>
              <a:t>7</a:t>
            </a:fld>
            <a:endParaRPr lang="es-CO"/>
          </a:p>
        </p:txBody>
      </p:sp>
    </p:spTree>
    <p:extLst>
      <p:ext uri="{BB962C8B-B14F-4D97-AF65-F5344CB8AC3E}">
        <p14:creationId xmlns:p14="http://schemas.microsoft.com/office/powerpoint/2010/main" val="3355777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Este estudio realizado</a:t>
            </a:r>
            <a:r>
              <a:rPr lang="es-CO" baseline="0" dirty="0"/>
              <a:t> por Amaral y colaboradores en Portugal evaluó los costos de la atención de pacientes de acuerdo a su condición nutricional al ingreso, evaluada con la herramienta de tamización nutricional NRS 2002. El 42% de los pacientes cursó con riesgo nutricional al momento de la admisión al hospital. </a:t>
            </a:r>
            <a:r>
              <a:rPr lang="es-CO" dirty="0"/>
              <a:t>El análisis multivariado permitió establecer que la malnutrición aumentó</a:t>
            </a:r>
            <a:r>
              <a:rPr lang="es-CO" baseline="0" dirty="0"/>
              <a:t> </a:t>
            </a:r>
            <a:r>
              <a:rPr lang="es-CO" dirty="0"/>
              <a:t>significativamente los costos de la atención en promedio en un 20%</a:t>
            </a:r>
            <a:r>
              <a:rPr lang="es-CO" baseline="0" dirty="0"/>
              <a:t> (rango de costos adicionales entre EUR 300 y EUR 1500 por paciente), independientemente del tipo y severidad de la enfermedad.</a:t>
            </a:r>
            <a:endParaRPr lang="es-CO" dirty="0"/>
          </a:p>
          <a:p>
            <a:endParaRPr lang="es-CO" dirty="0"/>
          </a:p>
        </p:txBody>
      </p:sp>
      <p:sp>
        <p:nvSpPr>
          <p:cNvPr id="4" name="Marcador de número de diapositiva 3"/>
          <p:cNvSpPr>
            <a:spLocks noGrp="1"/>
          </p:cNvSpPr>
          <p:nvPr>
            <p:ph type="sldNum" sz="quarter" idx="5"/>
          </p:nvPr>
        </p:nvSpPr>
        <p:spPr/>
        <p:txBody>
          <a:bodyPr/>
          <a:lstStyle/>
          <a:p>
            <a:fld id="{C5C20738-8F47-425B-988B-53DB8DE73F71}" type="slidenum">
              <a:rPr lang="es-CO" smtClean="0"/>
              <a:t>8</a:t>
            </a:fld>
            <a:endParaRPr lang="es-CO"/>
          </a:p>
        </p:txBody>
      </p:sp>
    </p:spTree>
    <p:extLst>
      <p:ext uri="{BB962C8B-B14F-4D97-AF65-F5344CB8AC3E}">
        <p14:creationId xmlns:p14="http://schemas.microsoft.com/office/powerpoint/2010/main" val="352547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a:t>
            </a:r>
            <a:r>
              <a:rPr lang="es-CO" baseline="0" dirty="0"/>
              <a:t> estudio PREDyCES (2012) realizado en España en 31 hospitales y con la inclusión de 1507 pacientes, evaluó nutricionalmente los pacientes al ingreso y al egreso hospitalario con la herramienta NRS-2002. Los resultados evidenciaron que de los pacientes que ingresaron en estado de malnutrición, tan solo la tercera parte egresó del hospital en una condición nutricional mejor. Por otra parte, el 90% de los pacientes que ingresaron con un estado nutricional adecuado, lo mantuvieron hasta su egreso. No obstante, el 10% de pacientes adecuadamente nutridos al ingreso y cuya condición nutricional se deterioró </a:t>
            </a:r>
            <a:r>
              <a:rPr lang="es-CO" i="1" baseline="0" dirty="0"/>
              <a:t>durante </a:t>
            </a:r>
            <a:r>
              <a:rPr lang="es-CO" i="0" baseline="0" dirty="0"/>
              <a:t>la hospitalización (v.g. </a:t>
            </a:r>
            <a:r>
              <a:rPr lang="es-CO" i="1" baseline="0" dirty="0"/>
              <a:t>Desnutrición intrahospitalaria</a:t>
            </a:r>
            <a:r>
              <a:rPr lang="es-CO" i="0" baseline="0" dirty="0"/>
              <a:t>), cursaron con internaciones más prolongadas (15,2 </a:t>
            </a:r>
            <a:r>
              <a:rPr lang="es-CO" i="1" baseline="0" dirty="0"/>
              <a:t>vs.</a:t>
            </a:r>
            <a:r>
              <a:rPr lang="es-CO" i="0" baseline="0" dirty="0"/>
              <a:t> 8 días; p &lt; 0,001) y costos de atención significativamente mayores, en promedio EUR 5,829 más por paciente.</a:t>
            </a:r>
            <a:endParaRPr lang="es-CO" i="1" dirty="0"/>
          </a:p>
          <a:p>
            <a:endParaRPr lang="es-CO" dirty="0"/>
          </a:p>
        </p:txBody>
      </p:sp>
      <p:sp>
        <p:nvSpPr>
          <p:cNvPr id="4" name="Marcador de número de diapositiva 3"/>
          <p:cNvSpPr>
            <a:spLocks noGrp="1"/>
          </p:cNvSpPr>
          <p:nvPr>
            <p:ph type="sldNum" sz="quarter" idx="5"/>
          </p:nvPr>
        </p:nvSpPr>
        <p:spPr/>
        <p:txBody>
          <a:bodyPr/>
          <a:lstStyle/>
          <a:p>
            <a:fld id="{C5C20738-8F47-425B-988B-53DB8DE73F71}" type="slidenum">
              <a:rPr lang="es-CO" smtClean="0"/>
              <a:t>9</a:t>
            </a:fld>
            <a:endParaRPr lang="es-CO"/>
          </a:p>
        </p:txBody>
      </p:sp>
    </p:spTree>
    <p:extLst>
      <p:ext uri="{BB962C8B-B14F-4D97-AF65-F5344CB8AC3E}">
        <p14:creationId xmlns:p14="http://schemas.microsoft.com/office/powerpoint/2010/main" val="626489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estudio de </a:t>
            </a:r>
            <a:r>
              <a:rPr lang="es-CO" i="1" dirty="0" err="1"/>
              <a:t>Nutrition</a:t>
            </a:r>
            <a:r>
              <a:rPr lang="es-CO" i="1" dirty="0"/>
              <a:t> Day </a:t>
            </a:r>
            <a:r>
              <a:rPr lang="es-CO" dirty="0"/>
              <a:t>en Colombia en 2018 evidenció una estancia hospitalaria mayor (13 días) con relación al promedio de referencia a nivel mundial para el mismo año (12 días).</a:t>
            </a:r>
          </a:p>
          <a:p>
            <a:endParaRPr lang="es-CO" dirty="0"/>
          </a:p>
        </p:txBody>
      </p:sp>
      <p:sp>
        <p:nvSpPr>
          <p:cNvPr id="4" name="Marcador de número de diapositiva 3"/>
          <p:cNvSpPr>
            <a:spLocks noGrp="1"/>
          </p:cNvSpPr>
          <p:nvPr>
            <p:ph type="sldNum" sz="quarter" idx="5"/>
          </p:nvPr>
        </p:nvSpPr>
        <p:spPr/>
        <p:txBody>
          <a:bodyPr/>
          <a:lstStyle/>
          <a:p>
            <a:fld id="{C5C20738-8F47-425B-988B-53DB8DE73F71}" type="slidenum">
              <a:rPr lang="es-CO" smtClean="0"/>
              <a:t>10</a:t>
            </a:fld>
            <a:endParaRPr lang="es-CO"/>
          </a:p>
        </p:txBody>
      </p:sp>
    </p:spTree>
    <p:extLst>
      <p:ext uri="{BB962C8B-B14F-4D97-AF65-F5344CB8AC3E}">
        <p14:creationId xmlns:p14="http://schemas.microsoft.com/office/powerpoint/2010/main" val="3213452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La ley de Protección al Paciente y Cuidado de Salud Asequible en Estados Unidos (Obamacare) incluyó incentivos para reducir los reingresos como reducciones del ingreso a los hospitales que registraran reingresos elevados. Se propuso una meta de reducción del reingreso en un 20% para cumplir en el año 2014. </a:t>
            </a:r>
          </a:p>
          <a:p>
            <a:endParaRPr lang="es-CO" dirty="0"/>
          </a:p>
          <a:p>
            <a:r>
              <a:rPr lang="es-CO" dirty="0"/>
              <a:t>Estancia hospitalaria en geriátricos en Estados Unidos se redujo de 12,6 días en 1970 a 5,5 días en 2006 por incentivos a los hospitales en reducir la estancia hospitalaria. El descenso en la estancia hospitalaria posiblemente influya en que no se realice tamizaje nutricional ni planes de manejo nutricional al egreso.</a:t>
            </a:r>
          </a:p>
          <a:p>
            <a:endParaRPr lang="es-CO" dirty="0"/>
          </a:p>
          <a:p>
            <a:r>
              <a:rPr lang="es-CO" dirty="0"/>
              <a:t>La malnutrición es una de las principales causas de reingreso de pacientes al hospital. En un estudio de 1442 reingresos de pacientes de cirugía general fue la tercera causa con un 10,4% después de complicaciones gastrointestinales e infección quirúrgica.</a:t>
            </a:r>
          </a:p>
          <a:p>
            <a:endParaRPr lang="es-CO" dirty="0"/>
          </a:p>
          <a:p>
            <a:r>
              <a:rPr lang="es-CO" dirty="0"/>
              <a:t>Otro estudio de 556 pacientes geriátricos dados de alta del hospital evaluó su estado nutricional y funcionalidad. 63% calificaron su estado de salud como regular o malo, 45% tenían deterioro para desarrollar por lo menos tres actividades cotidianas y 25% cursaban con síntomas depresivos. 80% reportaron dificultades con su alimentación y 81% con adquirir su alimentación (no por dificultad económica).</a:t>
            </a:r>
          </a:p>
          <a:p>
            <a:endParaRPr lang="es-CO" dirty="0"/>
          </a:p>
          <a:p>
            <a:r>
              <a:rPr lang="es-CO" dirty="0"/>
              <a:t>Existen barreras para una adecuada nutrición después del egreso: alto riesgo nutricional, disfunción física y emocional, aislamiento social, problemas de movilidad y cognitivos. </a:t>
            </a:r>
          </a:p>
          <a:p>
            <a:endParaRPr lang="es-CO" dirty="0"/>
          </a:p>
          <a:p>
            <a:r>
              <a:rPr lang="es-CO" dirty="0"/>
              <a:t>La intervención nutricional iniciada en el hospital y continuada por tres meses en pacientes geriátricos mejoran el estado nutricional (evaluado por MNA) y reduce significativamente la mortalidad. El tamizaje al egreso es importante y definir la continuidad del manejo nutricional es fundamental para reducir reingresos hospitalarios. La reducción del reingreso reduce los costos de la atención en salud (aseguradores).</a:t>
            </a:r>
          </a:p>
          <a:p>
            <a:endParaRPr lang="es-CO" dirty="0"/>
          </a:p>
          <a:p>
            <a:r>
              <a:rPr lang="es-CO" dirty="0"/>
              <a:t>Un </a:t>
            </a:r>
            <a:r>
              <a:rPr lang="es-CO" dirty="0" err="1"/>
              <a:t>metaanálsiis</a:t>
            </a:r>
            <a:r>
              <a:rPr lang="es-CO" dirty="0"/>
              <a:t> y revisión sistemática de 22 estudios prospectivos controlados con 3736 pacientes de medicina interna que recibieron soporte nutricional evidencia que hay una reducción del 30% en el reingreso no planeado (29,6% al 20%), estadísticamente significativo. Otros desenlaces no se afectaron pero los estudios incluidos comprendían varios tipos de intervención nutricional, desde consejería nutricional exclusiva hasta nutrición enteral por sonda.</a:t>
            </a:r>
          </a:p>
          <a:p>
            <a:endParaRPr lang="es-CO" dirty="0"/>
          </a:p>
          <a:p>
            <a:endParaRPr lang="es-CO" dirty="0"/>
          </a:p>
        </p:txBody>
      </p:sp>
      <p:sp>
        <p:nvSpPr>
          <p:cNvPr id="4" name="Marcador de número de diapositiva 3"/>
          <p:cNvSpPr>
            <a:spLocks noGrp="1"/>
          </p:cNvSpPr>
          <p:nvPr>
            <p:ph type="sldNum" sz="quarter" idx="5"/>
          </p:nvPr>
        </p:nvSpPr>
        <p:spPr/>
        <p:txBody>
          <a:bodyPr/>
          <a:lstStyle/>
          <a:p>
            <a:fld id="{C5C20738-8F47-425B-988B-53DB8DE73F71}" type="slidenum">
              <a:rPr lang="es-CO" smtClean="0"/>
              <a:t>11</a:t>
            </a:fld>
            <a:endParaRPr lang="es-CO"/>
          </a:p>
        </p:txBody>
      </p:sp>
    </p:spTree>
    <p:extLst>
      <p:ext uri="{BB962C8B-B14F-4D97-AF65-F5344CB8AC3E}">
        <p14:creationId xmlns:p14="http://schemas.microsoft.com/office/powerpoint/2010/main" val="1606262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 readmisión no planeada al hospital en el primer mes después del egreso fue 5,8% para el año 2018 en hospitales Colombianos, similar a la referencia mundial 5,7%. En la versión del año 2015 la readmisión </a:t>
            </a:r>
            <a:r>
              <a:rPr lang="es-CO"/>
              <a:t>fue más </a:t>
            </a:r>
            <a:r>
              <a:rPr lang="es-CO" dirty="0"/>
              <a:t>alta en Colombia.</a:t>
            </a:r>
          </a:p>
          <a:p>
            <a:endParaRPr lang="es-CO" dirty="0"/>
          </a:p>
        </p:txBody>
      </p:sp>
      <p:sp>
        <p:nvSpPr>
          <p:cNvPr id="4" name="Marcador de número de diapositiva 3"/>
          <p:cNvSpPr>
            <a:spLocks noGrp="1"/>
          </p:cNvSpPr>
          <p:nvPr>
            <p:ph type="sldNum" sz="quarter" idx="5"/>
          </p:nvPr>
        </p:nvSpPr>
        <p:spPr/>
        <p:txBody>
          <a:bodyPr/>
          <a:lstStyle/>
          <a:p>
            <a:fld id="{C5C20738-8F47-425B-988B-53DB8DE73F71}" type="slidenum">
              <a:rPr lang="es-CO" smtClean="0"/>
              <a:t>12</a:t>
            </a:fld>
            <a:endParaRPr lang="es-CO"/>
          </a:p>
        </p:txBody>
      </p:sp>
    </p:spTree>
    <p:extLst>
      <p:ext uri="{BB962C8B-B14F-4D97-AF65-F5344CB8AC3E}">
        <p14:creationId xmlns:p14="http://schemas.microsoft.com/office/powerpoint/2010/main" val="598018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Los beneficios clínicos de una adecuada intervención nutricional se encuentran suficientemente demostrados en la literatura científica:</a:t>
            </a:r>
          </a:p>
          <a:p>
            <a:pPr marL="171450" indent="-171450">
              <a:buFontTx/>
              <a:buChar char="-"/>
            </a:pPr>
            <a:r>
              <a:rPr lang="es-CO" dirty="0"/>
              <a:t>Disminución de mortalidad</a:t>
            </a:r>
          </a:p>
          <a:p>
            <a:pPr marL="171450" indent="-171450">
              <a:buFontTx/>
              <a:buChar char="-"/>
            </a:pPr>
            <a:r>
              <a:rPr lang="es-CO" dirty="0"/>
              <a:t>Disminución de infecciones</a:t>
            </a:r>
          </a:p>
          <a:p>
            <a:pPr marL="171450" indent="-171450">
              <a:buFontTx/>
              <a:buChar char="-"/>
            </a:pPr>
            <a:r>
              <a:rPr lang="es-CO" dirty="0"/>
              <a:t>Mejoría de la funcionalidad</a:t>
            </a:r>
          </a:p>
          <a:p>
            <a:pPr marL="171450" indent="-171450">
              <a:buFontTx/>
              <a:buChar char="-"/>
            </a:pPr>
            <a:r>
              <a:rPr lang="es-CO" dirty="0"/>
              <a:t>Menor incidencia de úlceras de presión</a:t>
            </a:r>
          </a:p>
          <a:p>
            <a:pPr marL="171450" indent="-171450">
              <a:buFontTx/>
              <a:buChar char="-"/>
            </a:pPr>
            <a:r>
              <a:rPr lang="es-CO" dirty="0"/>
              <a:t>Disminución global de complicaciones</a:t>
            </a:r>
          </a:p>
          <a:p>
            <a:pPr marL="171450" indent="-171450">
              <a:buFontTx/>
              <a:buChar char="-"/>
            </a:pPr>
            <a:r>
              <a:rPr lang="es-CO" dirty="0"/>
              <a:t>Cicatrización adecuada</a:t>
            </a:r>
          </a:p>
          <a:p>
            <a:pPr marL="171450" indent="-171450">
              <a:buFontTx/>
              <a:buChar char="-"/>
            </a:pPr>
            <a:r>
              <a:rPr lang="es-CO" dirty="0"/>
              <a:t>Estancia hospitalaria reducida</a:t>
            </a:r>
          </a:p>
          <a:p>
            <a:pPr marL="171450" indent="-171450">
              <a:buFontTx/>
              <a:buChar char="-"/>
            </a:pPr>
            <a:r>
              <a:rPr lang="es-CO" dirty="0"/>
              <a:t>Reducción en las readmisiones no planeadas al hospital</a:t>
            </a:r>
          </a:p>
          <a:p>
            <a:pPr marL="171450" indent="-171450">
              <a:buFontTx/>
              <a:buChar char="-"/>
            </a:pPr>
            <a:r>
              <a:rPr lang="es-CO" dirty="0"/>
              <a:t>Menor tiempo de convalecencia</a:t>
            </a:r>
          </a:p>
          <a:p>
            <a:pPr marL="171450" indent="-171450">
              <a:buFontTx/>
              <a:buChar char="-"/>
            </a:pPr>
            <a:r>
              <a:rPr lang="es-CO" dirty="0"/>
              <a:t>Mejoría en la calidad de vida.</a:t>
            </a:r>
          </a:p>
          <a:p>
            <a:pPr marL="171450" indent="-171450">
              <a:buFontTx/>
              <a:buChar char="-"/>
            </a:pPr>
            <a:endParaRPr lang="es-CO" dirty="0"/>
          </a:p>
          <a:p>
            <a:pPr marL="0" indent="0">
              <a:buFontTx/>
              <a:buNone/>
            </a:pPr>
            <a:r>
              <a:rPr lang="es-CO" dirty="0"/>
              <a:t>Estos beneficios clínicos se traducen de igual manera en ahorros en términos económicos para el sistema de salud y en general para la economía, como se describe a continuación.</a:t>
            </a:r>
          </a:p>
          <a:p>
            <a:endParaRPr lang="es-CO" dirty="0"/>
          </a:p>
        </p:txBody>
      </p:sp>
      <p:sp>
        <p:nvSpPr>
          <p:cNvPr id="4" name="Marcador de número de diapositiva 3"/>
          <p:cNvSpPr>
            <a:spLocks noGrp="1"/>
          </p:cNvSpPr>
          <p:nvPr>
            <p:ph type="sldNum" sz="quarter" idx="10"/>
          </p:nvPr>
        </p:nvSpPr>
        <p:spPr/>
        <p:txBody>
          <a:bodyPr/>
          <a:lstStyle/>
          <a:p>
            <a:fld id="{12D21241-E73F-4C57-8369-E0BAE7E39F86}" type="slidenum">
              <a:rPr lang="es-CO" smtClean="0"/>
              <a:t>13</a:t>
            </a:fld>
            <a:endParaRPr lang="es-CO"/>
          </a:p>
        </p:txBody>
      </p:sp>
    </p:spTree>
    <p:extLst>
      <p:ext uri="{BB962C8B-B14F-4D97-AF65-F5344CB8AC3E}">
        <p14:creationId xmlns:p14="http://schemas.microsoft.com/office/powerpoint/2010/main" val="1505399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t>19/10/2020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3028817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t>19/10/2020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422888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t>19/10/2020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2182003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542168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t>19/10/2020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3258059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F3291CC8-1BF0-4D39-8BF8-9394A21365EB}" type="datetimeFigureOut">
              <a:rPr lang="es-CO" smtClean="0"/>
              <a:t>19/10/2020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2173147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F3291CC8-1BF0-4D39-8BF8-9394A21365EB}" type="datetimeFigureOut">
              <a:rPr lang="es-CO" smtClean="0"/>
              <a:t>19/10/2020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350810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F3291CC8-1BF0-4D39-8BF8-9394A21365EB}" type="datetimeFigureOut">
              <a:rPr lang="es-CO" smtClean="0"/>
              <a:t>19/10/2020</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268584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F3291CC8-1BF0-4D39-8BF8-9394A21365EB}" type="datetimeFigureOut">
              <a:rPr lang="es-CO" smtClean="0"/>
              <a:t>19/10/2020</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105439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3291CC8-1BF0-4D39-8BF8-9394A21365EB}" type="datetimeFigureOut">
              <a:rPr lang="es-CO" smtClean="0"/>
              <a:t>19/10/2020</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1303316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F3291CC8-1BF0-4D39-8BF8-9394A21365EB}" type="datetimeFigureOut">
              <a:rPr lang="es-CO" smtClean="0"/>
              <a:t>19/10/2020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105344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F3291CC8-1BF0-4D39-8BF8-9394A21365EB}" type="datetimeFigureOut">
              <a:rPr lang="es-CO" smtClean="0"/>
              <a:t>19/10/2020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329230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91CC8-1BF0-4D39-8BF8-9394A21365EB}" type="datetimeFigureOut">
              <a:rPr lang="es-CO" smtClean="0"/>
              <a:t>19/10/2020</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9DFD6-0408-4F50-AD43-A578F038F630}" type="slidenum">
              <a:rPr lang="es-CO" smtClean="0"/>
              <a:t>‹Nº›</a:t>
            </a:fld>
            <a:endParaRPr lang="es-CO"/>
          </a:p>
        </p:txBody>
      </p:sp>
    </p:spTree>
    <p:extLst>
      <p:ext uri="{BB962C8B-B14F-4D97-AF65-F5344CB8AC3E}">
        <p14:creationId xmlns:p14="http://schemas.microsoft.com/office/powerpoint/2010/main" val="223531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FA8389C-3C88-498D-A8B7-4AE29C316C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6" y="0"/>
            <a:ext cx="12186584" cy="6858000"/>
          </a:xfrm>
          <a:prstGeom prst="rect">
            <a:avLst/>
          </a:prstGeom>
        </p:spPr>
      </p:pic>
      <p:sp>
        <p:nvSpPr>
          <p:cNvPr id="3" name="Marcador de contenido 2"/>
          <p:cNvSpPr>
            <a:spLocks noGrp="1"/>
          </p:cNvSpPr>
          <p:nvPr>
            <p:ph idx="1"/>
          </p:nvPr>
        </p:nvSpPr>
        <p:spPr>
          <a:xfrm>
            <a:off x="7422136" y="3729605"/>
            <a:ext cx="4478511" cy="1289108"/>
          </a:xfrm>
        </p:spPr>
        <p:txBody>
          <a:bodyPr>
            <a:noAutofit/>
          </a:bodyPr>
          <a:lstStyle/>
          <a:p>
            <a:pPr marL="0" indent="0" algn="ctr">
              <a:buNone/>
            </a:pPr>
            <a:r>
              <a:rPr lang="es-ES" sz="3200" dirty="0">
                <a:solidFill>
                  <a:schemeClr val="bg1"/>
                </a:solidFill>
                <a:latin typeface="Arial" panose="020B0604020202020204" pitchFamily="34" charset="0"/>
                <a:cs typeface="Arial" panose="020B0604020202020204" pitchFamily="34" charset="0"/>
              </a:rPr>
              <a:t>Repercusiones Clínicas y Económicas de la Desnutrición</a:t>
            </a:r>
            <a:endParaRPr lang="es-CO" sz="3200" dirty="0">
              <a:solidFill>
                <a:schemeClr val="bg1"/>
              </a:solidFill>
              <a:latin typeface="Arial" panose="020B0604020202020204" pitchFamily="34" charset="0"/>
              <a:cs typeface="Arial" panose="020B0604020202020204" pitchFamily="34" charset="0"/>
            </a:endParaRPr>
          </a:p>
        </p:txBody>
      </p:sp>
      <p:sp>
        <p:nvSpPr>
          <p:cNvPr id="2" name="Título 1"/>
          <p:cNvSpPr>
            <a:spLocks noGrp="1"/>
          </p:cNvSpPr>
          <p:nvPr>
            <p:ph type="title"/>
          </p:nvPr>
        </p:nvSpPr>
        <p:spPr>
          <a:xfrm>
            <a:off x="7683392" y="736803"/>
            <a:ext cx="4099560" cy="1289108"/>
          </a:xfrm>
        </p:spPr>
        <p:txBody>
          <a:bodyPr>
            <a:normAutofit/>
          </a:bodyPr>
          <a:lstStyle/>
          <a:p>
            <a:r>
              <a:rPr lang="es-CO" sz="3000" b="1" dirty="0">
                <a:solidFill>
                  <a:schemeClr val="bg1"/>
                </a:solidFill>
                <a:latin typeface="Arial" panose="020B0604020202020204" pitchFamily="34" charset="0"/>
                <a:ea typeface="Verdana" panose="020B0604030504040204" pitchFamily="34" charset="0"/>
                <a:cs typeface="Arial" panose="020B0604020202020204" pitchFamily="34" charset="0"/>
              </a:rPr>
              <a:t>SUPLEMENTACIÓN</a:t>
            </a:r>
          </a:p>
        </p:txBody>
      </p:sp>
    </p:spTree>
    <p:extLst>
      <p:ext uri="{BB962C8B-B14F-4D97-AF65-F5344CB8AC3E}">
        <p14:creationId xmlns:p14="http://schemas.microsoft.com/office/powerpoint/2010/main" val="181721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9DCC7E81-4B90-4CE3-84DE-33E2D638B8E6}"/>
              </a:ext>
            </a:extLst>
          </p:cNvPr>
          <p:cNvSpPr txBox="1"/>
          <p:nvPr/>
        </p:nvSpPr>
        <p:spPr>
          <a:xfrm>
            <a:off x="2464852" y="6053662"/>
            <a:ext cx="2396031" cy="246221"/>
          </a:xfrm>
          <a:prstGeom prst="rect">
            <a:avLst/>
          </a:prstGeom>
          <a:noFill/>
        </p:spPr>
        <p:txBody>
          <a:bodyPr wrap="square" rtlCol="0">
            <a:spAutoFit/>
          </a:bodyPr>
          <a:lstStyle/>
          <a:p>
            <a:r>
              <a:rPr lang="es-CO" sz="1000" dirty="0" err="1">
                <a:latin typeface="Arial" panose="020B0604020202020204" pitchFamily="34" charset="0"/>
                <a:cs typeface="Arial" panose="020B0604020202020204" pitchFamily="34" charset="0"/>
              </a:rPr>
              <a:t>Nutritition</a:t>
            </a:r>
            <a:r>
              <a:rPr lang="es-CO" sz="1000" dirty="0">
                <a:latin typeface="Arial" panose="020B0604020202020204" pitchFamily="34" charset="0"/>
                <a:cs typeface="Arial" panose="020B0604020202020204" pitchFamily="34" charset="0"/>
              </a:rPr>
              <a:t> Day Colombia, 2018</a:t>
            </a:r>
            <a:endParaRPr lang="en-US" sz="1000" dirty="0">
              <a:latin typeface="Arial" panose="020B0604020202020204" pitchFamily="34" charset="0"/>
              <a:cs typeface="Arial" panose="020B0604020202020204" pitchFamily="34" charset="0"/>
            </a:endParaRPr>
          </a:p>
        </p:txBody>
      </p:sp>
      <p:sp>
        <p:nvSpPr>
          <p:cNvPr id="7" name="Título 2">
            <a:extLst>
              <a:ext uri="{FF2B5EF4-FFF2-40B4-BE49-F238E27FC236}">
                <a16:creationId xmlns:a16="http://schemas.microsoft.com/office/drawing/2014/main" id="{334F40B2-33F8-4EE1-B51D-2940E634364A}"/>
              </a:ext>
            </a:extLst>
          </p:cNvPr>
          <p:cNvSpPr>
            <a:spLocks noGrp="1"/>
          </p:cNvSpPr>
          <p:nvPr>
            <p:ph type="title"/>
          </p:nvPr>
        </p:nvSpPr>
        <p:spPr>
          <a:xfrm>
            <a:off x="0" y="470458"/>
            <a:ext cx="12192000" cy="851280"/>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Promedio de estancia hospitalaria</a:t>
            </a:r>
            <a:endParaRPr lang="es-ES" sz="3200" b="1" dirty="0">
              <a:solidFill>
                <a:srgbClr val="7030A0"/>
              </a:solidFill>
              <a:latin typeface="Arial" panose="020B0604020202020204" pitchFamily="34" charset="0"/>
              <a:cs typeface="Arial" panose="020B0604020202020204" pitchFamily="34" charset="0"/>
            </a:endParaRPr>
          </a:p>
        </p:txBody>
      </p:sp>
      <p:graphicFrame>
        <p:nvGraphicFramePr>
          <p:cNvPr id="8" name="Content Placeholder 7">
            <a:extLst>
              <a:ext uri="{FF2B5EF4-FFF2-40B4-BE49-F238E27FC236}">
                <a16:creationId xmlns:a16="http://schemas.microsoft.com/office/drawing/2014/main" id="{98148A75-6932-4C5C-B241-A72D1AD4F48C}"/>
              </a:ext>
            </a:extLst>
          </p:cNvPr>
          <p:cNvGraphicFramePr>
            <a:graphicFrameLocks/>
          </p:cNvGraphicFramePr>
          <p:nvPr>
            <p:extLst>
              <p:ext uri="{D42A27DB-BD31-4B8C-83A1-F6EECF244321}">
                <p14:modId xmlns:p14="http://schemas.microsoft.com/office/powerpoint/2010/main" val="3766341892"/>
              </p:ext>
            </p:extLst>
          </p:nvPr>
        </p:nvGraphicFramePr>
        <p:xfrm>
          <a:off x="2083839" y="1473234"/>
          <a:ext cx="8918560" cy="4428932"/>
        </p:xfrm>
        <a:graphic>
          <a:graphicData uri="http://schemas.openxmlformats.org/drawingml/2006/chart">
            <c:chart xmlns:c="http://schemas.openxmlformats.org/drawingml/2006/chart" xmlns:r="http://schemas.openxmlformats.org/officeDocument/2006/relationships" r:id="rId3"/>
          </a:graphicData>
        </a:graphic>
      </p:graphicFrame>
      <p:sp>
        <p:nvSpPr>
          <p:cNvPr id="10" name="CuadroTexto 9">
            <a:extLst>
              <a:ext uri="{FF2B5EF4-FFF2-40B4-BE49-F238E27FC236}">
                <a16:creationId xmlns:a16="http://schemas.microsoft.com/office/drawing/2014/main" id="{D04686CC-780D-4589-B5D6-0424C0F9D7A3}"/>
              </a:ext>
            </a:extLst>
          </p:cNvPr>
          <p:cNvSpPr txBox="1"/>
          <p:nvPr/>
        </p:nvSpPr>
        <p:spPr>
          <a:xfrm>
            <a:off x="5626687" y="5776663"/>
            <a:ext cx="1008112" cy="400110"/>
          </a:xfrm>
          <a:prstGeom prst="rect">
            <a:avLst/>
          </a:prstGeom>
          <a:noFill/>
        </p:spPr>
        <p:txBody>
          <a:bodyPr wrap="square" rtlCol="0">
            <a:spAutoFit/>
          </a:bodyPr>
          <a:lstStyle/>
          <a:p>
            <a:r>
              <a:rPr lang="es-CO" sz="2000" b="1" dirty="0">
                <a:solidFill>
                  <a:schemeClr val="accent5">
                    <a:lumMod val="75000"/>
                  </a:schemeClr>
                </a:solidFill>
              </a:rPr>
              <a:t>Días</a:t>
            </a:r>
          </a:p>
        </p:txBody>
      </p:sp>
    </p:spTree>
    <p:extLst>
      <p:ext uri="{BB962C8B-B14F-4D97-AF65-F5344CB8AC3E}">
        <p14:creationId xmlns:p14="http://schemas.microsoft.com/office/powerpoint/2010/main" val="1112693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812CDBC-7797-462A-90BF-30762F216BC3}"/>
              </a:ext>
            </a:extLst>
          </p:cNvPr>
          <p:cNvSpPr txBox="1"/>
          <p:nvPr/>
        </p:nvSpPr>
        <p:spPr>
          <a:xfrm>
            <a:off x="1234573" y="5853595"/>
            <a:ext cx="9759821" cy="400110"/>
          </a:xfrm>
          <a:prstGeom prst="rect">
            <a:avLst/>
          </a:prstGeom>
          <a:solidFill>
            <a:schemeClr val="bg1"/>
          </a:solidFill>
        </p:spPr>
        <p:txBody>
          <a:bodyPr wrap="square" rtlCol="0">
            <a:spAutoFit/>
          </a:bodyPr>
          <a:lstStyle/>
          <a:p>
            <a:r>
              <a:rPr lang="es-CO" sz="1000" dirty="0" err="1">
                <a:latin typeface="Arial" panose="020B0604020202020204" pitchFamily="34" charset="0"/>
                <a:cs typeface="Arial" panose="020B0604020202020204" pitchFamily="34" charset="0"/>
              </a:rPr>
              <a:t>Sahyoun</a:t>
            </a:r>
            <a:r>
              <a:rPr lang="es-CO" sz="1000" dirty="0">
                <a:latin typeface="Arial" panose="020B0604020202020204" pitchFamily="34" charset="0"/>
                <a:cs typeface="Arial" panose="020B0604020202020204" pitchFamily="34" charset="0"/>
              </a:rPr>
              <a:t> NR.</a:t>
            </a:r>
            <a:r>
              <a:rPr lang="en-US" sz="1000" dirty="0">
                <a:latin typeface="Arial" panose="020B0604020202020204" pitchFamily="34" charset="0"/>
                <a:cs typeface="Arial" panose="020B0604020202020204" pitchFamily="34" charset="0"/>
              </a:rPr>
              <a:t> Nutrition in the Transition of Care From Hospital to Home. Clinical Nutrition Insight. 2013, 39 (10): 1 – 4</a:t>
            </a:r>
          </a:p>
          <a:p>
            <a:r>
              <a:rPr lang="es-CO" sz="1000" dirty="0" err="1">
                <a:latin typeface="Arial" panose="020B0604020202020204" pitchFamily="34" charset="0"/>
                <a:cs typeface="Arial" panose="020B0604020202020204" pitchFamily="34" charset="0"/>
              </a:rPr>
              <a:t>Bally</a:t>
            </a:r>
            <a:r>
              <a:rPr lang="es-CO" sz="1000" dirty="0">
                <a:latin typeface="Arial" panose="020B0604020202020204" pitchFamily="34" charset="0"/>
                <a:cs typeface="Arial" panose="020B0604020202020204" pitchFamily="34" charset="0"/>
              </a:rPr>
              <a:t> MR y col. </a:t>
            </a:r>
            <a:r>
              <a:rPr lang="es-CO" sz="1000" dirty="0" err="1">
                <a:latin typeface="Arial" panose="020B0604020202020204" pitchFamily="34" charset="0"/>
                <a:cs typeface="Arial" panose="020B0604020202020204" pitchFamily="34" charset="0"/>
              </a:rPr>
              <a:t>Nutritional</a:t>
            </a:r>
            <a:r>
              <a:rPr lang="es-CO" sz="1000" dirty="0">
                <a:latin typeface="Arial" panose="020B0604020202020204" pitchFamily="34" charset="0"/>
                <a:cs typeface="Arial" panose="020B0604020202020204" pitchFamily="34" charset="0"/>
              </a:rPr>
              <a:t> </a:t>
            </a:r>
            <a:r>
              <a:rPr lang="es-CO" sz="1000" dirty="0" err="1">
                <a:latin typeface="Arial" panose="020B0604020202020204" pitchFamily="34" charset="0"/>
                <a:cs typeface="Arial" panose="020B0604020202020204" pitchFamily="34" charset="0"/>
              </a:rPr>
              <a:t>Support</a:t>
            </a:r>
            <a:r>
              <a:rPr lang="es-CO" sz="1000" dirty="0">
                <a:latin typeface="Arial" panose="020B0604020202020204" pitchFamily="34" charset="0"/>
                <a:cs typeface="Arial" panose="020B0604020202020204" pitchFamily="34" charset="0"/>
              </a:rPr>
              <a:t> and </a:t>
            </a:r>
            <a:r>
              <a:rPr lang="es-CO" sz="1000" dirty="0" err="1">
                <a:latin typeface="Arial" panose="020B0604020202020204" pitchFamily="34" charset="0"/>
                <a:cs typeface="Arial" panose="020B0604020202020204" pitchFamily="34" charset="0"/>
              </a:rPr>
              <a:t>outcomes</a:t>
            </a:r>
            <a:r>
              <a:rPr lang="es-CO" sz="1000" dirty="0">
                <a:latin typeface="Arial" panose="020B0604020202020204" pitchFamily="34" charset="0"/>
                <a:cs typeface="Arial" panose="020B0604020202020204" pitchFamily="34" charset="0"/>
              </a:rPr>
              <a:t> in </a:t>
            </a:r>
            <a:r>
              <a:rPr lang="es-CO" sz="1000" dirty="0" err="1">
                <a:latin typeface="Arial" panose="020B0604020202020204" pitchFamily="34" charset="0"/>
                <a:cs typeface="Arial" panose="020B0604020202020204" pitchFamily="34" charset="0"/>
              </a:rPr>
              <a:t>malnourished</a:t>
            </a:r>
            <a:r>
              <a:rPr lang="es-CO" sz="1000" dirty="0">
                <a:latin typeface="Arial" panose="020B0604020202020204" pitchFamily="34" charset="0"/>
                <a:cs typeface="Arial" panose="020B0604020202020204" pitchFamily="34" charset="0"/>
              </a:rPr>
              <a:t> Medical </a:t>
            </a:r>
            <a:r>
              <a:rPr lang="es-CO" sz="1000" dirty="0" err="1">
                <a:latin typeface="Arial" panose="020B0604020202020204" pitchFamily="34" charset="0"/>
                <a:cs typeface="Arial" panose="020B0604020202020204" pitchFamily="34" charset="0"/>
              </a:rPr>
              <a:t>Inpatients</a:t>
            </a:r>
            <a:r>
              <a:rPr lang="es-CO" sz="1000" dirty="0">
                <a:latin typeface="Arial" panose="020B0604020202020204" pitchFamily="34" charset="0"/>
                <a:cs typeface="Arial" panose="020B0604020202020204" pitchFamily="34" charset="0"/>
              </a:rPr>
              <a:t>. JAMA </a:t>
            </a:r>
            <a:r>
              <a:rPr lang="es-CO" sz="1000" dirty="0" err="1">
                <a:latin typeface="Arial" panose="020B0604020202020204" pitchFamily="34" charset="0"/>
                <a:cs typeface="Arial" panose="020B0604020202020204" pitchFamily="34" charset="0"/>
              </a:rPr>
              <a:t>Intern</a:t>
            </a:r>
            <a:r>
              <a:rPr lang="es-CO" sz="1000" dirty="0">
                <a:latin typeface="Arial" panose="020B0604020202020204" pitchFamily="34" charset="0"/>
                <a:cs typeface="Arial" panose="020B0604020202020204" pitchFamily="34" charset="0"/>
              </a:rPr>
              <a:t> </a:t>
            </a:r>
            <a:r>
              <a:rPr lang="es-CO" sz="1000" dirty="0" err="1">
                <a:latin typeface="Arial" panose="020B0604020202020204" pitchFamily="34" charset="0"/>
                <a:cs typeface="Arial" panose="020B0604020202020204" pitchFamily="34" charset="0"/>
              </a:rPr>
              <a:t>Med</a:t>
            </a:r>
            <a:r>
              <a:rPr lang="es-CO" sz="1000" dirty="0">
                <a:latin typeface="Arial" panose="020B0604020202020204" pitchFamily="34" charset="0"/>
                <a:cs typeface="Arial" panose="020B0604020202020204" pitchFamily="34" charset="0"/>
              </a:rPr>
              <a:t>. 2016;176(1):43-53. doi:10.1001/jamainternmed.2015.6587</a:t>
            </a:r>
          </a:p>
        </p:txBody>
      </p:sp>
      <p:sp>
        <p:nvSpPr>
          <p:cNvPr id="7" name="CuadroTexto 6">
            <a:extLst>
              <a:ext uri="{FF2B5EF4-FFF2-40B4-BE49-F238E27FC236}">
                <a16:creationId xmlns:a16="http://schemas.microsoft.com/office/drawing/2014/main" id="{1DE9E60B-A09A-4868-9774-C421CE70CB02}"/>
              </a:ext>
            </a:extLst>
          </p:cNvPr>
          <p:cNvSpPr txBox="1"/>
          <p:nvPr/>
        </p:nvSpPr>
        <p:spPr>
          <a:xfrm>
            <a:off x="0" y="136568"/>
            <a:ext cx="12192000" cy="584775"/>
          </a:xfrm>
          <a:prstGeom prst="rect">
            <a:avLst/>
          </a:prstGeom>
          <a:noFill/>
        </p:spPr>
        <p:txBody>
          <a:bodyPr wrap="square" rtlCol="0">
            <a:spAutoFit/>
          </a:bodyPr>
          <a:lstStyle/>
          <a:p>
            <a:pPr algn="ctr"/>
            <a:r>
              <a:rPr lang="es-CO" sz="3200" b="1" dirty="0">
                <a:solidFill>
                  <a:srgbClr val="7030A0"/>
                </a:solidFill>
                <a:latin typeface="Arial" panose="020B0604020202020204" pitchFamily="34" charset="0"/>
                <a:cs typeface="Arial" panose="020B0604020202020204" pitchFamily="34" charset="0"/>
              </a:rPr>
              <a:t>Malnutrición al egreso hospitalario</a:t>
            </a:r>
          </a:p>
        </p:txBody>
      </p:sp>
      <p:sp>
        <p:nvSpPr>
          <p:cNvPr id="8" name="CuadroTexto 7">
            <a:extLst>
              <a:ext uri="{FF2B5EF4-FFF2-40B4-BE49-F238E27FC236}">
                <a16:creationId xmlns:a16="http://schemas.microsoft.com/office/drawing/2014/main" id="{789BE9CE-A9E3-4641-9815-EFE69F034D7D}"/>
              </a:ext>
            </a:extLst>
          </p:cNvPr>
          <p:cNvSpPr txBox="1"/>
          <p:nvPr/>
        </p:nvSpPr>
        <p:spPr>
          <a:xfrm>
            <a:off x="1234573" y="1616732"/>
            <a:ext cx="9289994" cy="4093428"/>
          </a:xfrm>
          <a:prstGeom prst="rect">
            <a:avLst/>
          </a:prstGeom>
          <a:noFill/>
        </p:spPr>
        <p:txBody>
          <a:bodyPr wrap="square" rtlCol="0">
            <a:spAutoFit/>
          </a:bodyPr>
          <a:lstStyle/>
          <a:p>
            <a:pPr marL="342900" indent="-342900" algn="just">
              <a:buClr>
                <a:srgbClr val="7030A0"/>
              </a:buClr>
              <a:buSzPct val="120000"/>
              <a:buFont typeface="Arial" panose="020B0604020202020204" pitchFamily="34" charset="0"/>
              <a:buChar char="•"/>
            </a:pPr>
            <a:r>
              <a:rPr lang="es-CO" sz="2000" dirty="0">
                <a:latin typeface="Arial" panose="020B0604020202020204" pitchFamily="34" charset="0"/>
                <a:cs typeface="Arial" panose="020B0604020202020204" pitchFamily="34" charset="0"/>
              </a:rPr>
              <a:t>La malnutrición al egreso tiene una prevalencia de hasta un 49%.</a:t>
            </a:r>
          </a:p>
          <a:p>
            <a:pPr marL="342900" indent="-342900" algn="just">
              <a:buClr>
                <a:srgbClr val="7030A0"/>
              </a:buClr>
              <a:buSzPct val="120000"/>
              <a:buFont typeface="Arial" panose="020B0604020202020204" pitchFamily="34" charset="0"/>
              <a:buChar char="•"/>
            </a:pPr>
            <a:endParaRPr lang="es-CO" sz="2000" dirty="0">
              <a:latin typeface="Arial" panose="020B0604020202020204" pitchFamily="34" charset="0"/>
              <a:cs typeface="Arial" panose="020B0604020202020204" pitchFamily="34" charset="0"/>
            </a:endParaRPr>
          </a:p>
          <a:p>
            <a:pPr marL="342900" indent="-342900" algn="just">
              <a:buClr>
                <a:srgbClr val="7030A0"/>
              </a:buClr>
              <a:buSzPct val="120000"/>
              <a:buFont typeface="Arial" panose="020B0604020202020204" pitchFamily="34" charset="0"/>
              <a:buChar char="•"/>
            </a:pPr>
            <a:r>
              <a:rPr lang="es-CO" sz="2000" dirty="0">
                <a:latin typeface="Arial" panose="020B0604020202020204" pitchFamily="34" charset="0"/>
                <a:cs typeface="Arial" panose="020B0604020202020204" pitchFamily="34" charset="0"/>
              </a:rPr>
              <a:t>En 2003 – 2004, 20% de pacientes de Medicare tuvieron reingresos hospitalarios en menos de 30 días del egreso original con aumento sustancial de costos de más de 17 billones de dólares.</a:t>
            </a:r>
          </a:p>
          <a:p>
            <a:pPr marL="342900" indent="-342900" algn="just">
              <a:buClr>
                <a:srgbClr val="7030A0"/>
              </a:buClr>
              <a:buSzPct val="120000"/>
              <a:buFont typeface="Arial" panose="020B0604020202020204" pitchFamily="34" charset="0"/>
              <a:buChar char="•"/>
            </a:pPr>
            <a:endParaRPr lang="es-CO" sz="2000" dirty="0">
              <a:latin typeface="Arial" panose="020B0604020202020204" pitchFamily="34" charset="0"/>
              <a:cs typeface="Arial" panose="020B0604020202020204" pitchFamily="34" charset="0"/>
            </a:endParaRPr>
          </a:p>
          <a:p>
            <a:pPr marL="342900" indent="-342900" algn="just">
              <a:buClr>
                <a:srgbClr val="7030A0"/>
              </a:buClr>
              <a:buSzPct val="120000"/>
              <a:buFont typeface="Arial" panose="020B0604020202020204" pitchFamily="34" charset="0"/>
              <a:buChar char="•"/>
            </a:pPr>
            <a:r>
              <a:rPr lang="es-CO" sz="2000" dirty="0">
                <a:latin typeface="Arial" panose="020B0604020202020204" pitchFamily="34" charset="0"/>
                <a:cs typeface="Arial" panose="020B0604020202020204" pitchFamily="34" charset="0"/>
              </a:rPr>
              <a:t>Malnutrición es la tercera causa de reingreso al hospital en un estudio de 1442 pacientes egresados de servicios quirúrgicos.</a:t>
            </a:r>
          </a:p>
          <a:p>
            <a:pPr marL="342900" indent="-342900" algn="just">
              <a:buClr>
                <a:srgbClr val="7030A0"/>
              </a:buClr>
              <a:buSzPct val="120000"/>
              <a:buFont typeface="Arial" panose="020B0604020202020204" pitchFamily="34" charset="0"/>
              <a:buChar char="•"/>
            </a:pPr>
            <a:endParaRPr lang="es-CO" sz="2000" dirty="0">
              <a:latin typeface="Arial" panose="020B0604020202020204" pitchFamily="34" charset="0"/>
              <a:cs typeface="Arial" panose="020B0604020202020204" pitchFamily="34" charset="0"/>
            </a:endParaRPr>
          </a:p>
          <a:p>
            <a:pPr marL="342900" indent="-342900" algn="just">
              <a:buClr>
                <a:srgbClr val="7030A0"/>
              </a:buClr>
              <a:buSzPct val="120000"/>
              <a:buFont typeface="Arial" panose="020B0604020202020204" pitchFamily="34" charset="0"/>
              <a:buChar char="•"/>
            </a:pPr>
            <a:r>
              <a:rPr lang="es-CO" sz="2000" dirty="0">
                <a:latin typeface="Arial" panose="020B0604020202020204" pitchFamily="34" charset="0"/>
                <a:cs typeface="Arial" panose="020B0604020202020204" pitchFamily="34" charset="0"/>
              </a:rPr>
              <a:t>Metaanálisis de 22 estudios prospectivos controlados con 3736 pacientes de medicina interna demostró una reducción significativa en un 30% del reingreso cuando se emplean estrategias de intervención nutricional durante la hospitalización y después del egreso hospitalario.</a:t>
            </a:r>
          </a:p>
        </p:txBody>
      </p:sp>
    </p:spTree>
    <p:extLst>
      <p:ext uri="{BB962C8B-B14F-4D97-AF65-F5344CB8AC3E}">
        <p14:creationId xmlns:p14="http://schemas.microsoft.com/office/powerpoint/2010/main" val="3564291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05715C4D-92FE-4B25-9D9C-7FA5427A87B1}"/>
              </a:ext>
            </a:extLst>
          </p:cNvPr>
          <p:cNvSpPr txBox="1"/>
          <p:nvPr/>
        </p:nvSpPr>
        <p:spPr>
          <a:xfrm>
            <a:off x="1275733" y="6124903"/>
            <a:ext cx="2146040" cy="246221"/>
          </a:xfrm>
          <a:prstGeom prst="rect">
            <a:avLst/>
          </a:prstGeom>
          <a:noFill/>
        </p:spPr>
        <p:txBody>
          <a:bodyPr wrap="square" rtlCol="0">
            <a:spAutoFit/>
          </a:bodyPr>
          <a:lstStyle/>
          <a:p>
            <a:r>
              <a:rPr lang="es-CO" sz="1000" dirty="0" err="1">
                <a:latin typeface="Arial" panose="020B0604020202020204" pitchFamily="34" charset="0"/>
                <a:cs typeface="Arial" panose="020B0604020202020204" pitchFamily="34" charset="0"/>
              </a:rPr>
              <a:t>Nutritition</a:t>
            </a:r>
            <a:r>
              <a:rPr lang="es-CO" sz="1000" dirty="0">
                <a:latin typeface="Arial" panose="020B0604020202020204" pitchFamily="34" charset="0"/>
                <a:cs typeface="Arial" panose="020B0604020202020204" pitchFamily="34" charset="0"/>
              </a:rPr>
              <a:t> Day Colombia, 2018</a:t>
            </a:r>
            <a:endParaRPr lang="en-US" sz="1000" dirty="0">
              <a:latin typeface="Arial" panose="020B0604020202020204" pitchFamily="34" charset="0"/>
              <a:cs typeface="Arial" panose="020B0604020202020204" pitchFamily="34" charset="0"/>
            </a:endParaRPr>
          </a:p>
        </p:txBody>
      </p:sp>
      <p:sp>
        <p:nvSpPr>
          <p:cNvPr id="7" name="Título 2">
            <a:extLst>
              <a:ext uri="{FF2B5EF4-FFF2-40B4-BE49-F238E27FC236}">
                <a16:creationId xmlns:a16="http://schemas.microsoft.com/office/drawing/2014/main" id="{B53A8447-7297-41C1-9192-F996E963FD94}"/>
              </a:ext>
            </a:extLst>
          </p:cNvPr>
          <p:cNvSpPr>
            <a:spLocks noGrp="1"/>
          </p:cNvSpPr>
          <p:nvPr>
            <p:ph type="title"/>
          </p:nvPr>
        </p:nvSpPr>
        <p:spPr>
          <a:xfrm>
            <a:off x="2348753" y="225334"/>
            <a:ext cx="7871011" cy="1231641"/>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Porcentaje de readmisión no planeada al hospital</a:t>
            </a:r>
            <a:endParaRPr lang="es-ES" sz="3200" b="1" dirty="0">
              <a:solidFill>
                <a:srgbClr val="7030A0"/>
              </a:solidFill>
              <a:latin typeface="Arial" panose="020B0604020202020204" pitchFamily="34" charset="0"/>
              <a:cs typeface="Arial" panose="020B0604020202020204" pitchFamily="34" charset="0"/>
            </a:endParaRPr>
          </a:p>
        </p:txBody>
      </p:sp>
      <p:graphicFrame>
        <p:nvGraphicFramePr>
          <p:cNvPr id="8" name="Content Placeholder 3">
            <a:extLst>
              <a:ext uri="{FF2B5EF4-FFF2-40B4-BE49-F238E27FC236}">
                <a16:creationId xmlns:a16="http://schemas.microsoft.com/office/drawing/2014/main" id="{B286EA68-978F-430A-8794-B24DB71C8E34}"/>
              </a:ext>
            </a:extLst>
          </p:cNvPr>
          <p:cNvGraphicFramePr>
            <a:graphicFrameLocks/>
          </p:cNvGraphicFramePr>
          <p:nvPr>
            <p:extLst>
              <p:ext uri="{D42A27DB-BD31-4B8C-83A1-F6EECF244321}">
                <p14:modId xmlns:p14="http://schemas.microsoft.com/office/powerpoint/2010/main" val="3246684101"/>
              </p:ext>
            </p:extLst>
          </p:nvPr>
        </p:nvGraphicFramePr>
        <p:xfrm>
          <a:off x="848750" y="1684610"/>
          <a:ext cx="9866267" cy="44192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9262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6159E-DE94-4502-BBB7-32A3112BE8B0}" type="slidenum">
              <a:rPr lang="en-US" smtClean="0">
                <a:solidFill>
                  <a:srgbClr val="FFFFFF"/>
                </a:solidFill>
              </a:rPr>
              <a:pPr/>
              <a:t>13</a:t>
            </a:fld>
            <a:endParaRPr lang="en-US">
              <a:solidFill>
                <a:srgbClr val="FFFFFF"/>
              </a:solidFill>
            </a:endParaRPr>
          </a:p>
        </p:txBody>
      </p:sp>
      <p:sp>
        <p:nvSpPr>
          <p:cNvPr id="10" name="Rectangle 4">
            <a:extLst>
              <a:ext uri="{FF2B5EF4-FFF2-40B4-BE49-F238E27FC236}">
                <a16:creationId xmlns:a16="http://schemas.microsoft.com/office/drawing/2014/main" id="{A018B74A-CE07-4E5E-9E55-431B072C78CA}"/>
              </a:ext>
            </a:extLst>
          </p:cNvPr>
          <p:cNvSpPr/>
          <p:nvPr/>
        </p:nvSpPr>
        <p:spPr>
          <a:xfrm>
            <a:off x="1739462" y="1840541"/>
            <a:ext cx="1907367" cy="1066800"/>
          </a:xfrm>
          <a:prstGeom prst="rect">
            <a:avLst/>
          </a:prstGeom>
          <a:solidFill>
            <a:schemeClr val="tx2">
              <a:lumMod val="40000"/>
              <a:lumOff val="60000"/>
              <a:alpha val="70000"/>
            </a:schemeClr>
          </a:solidFill>
          <a:scene3d>
            <a:camera prst="orthographicFront"/>
            <a:lightRig rig="threePt" dir="t"/>
          </a:scene3d>
          <a:sp3d>
            <a:bevelT w="165100" prst="coolSlan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err="1">
                <a:solidFill>
                  <a:schemeClr val="tx1"/>
                </a:solidFill>
                <a:latin typeface="Arial" panose="020B0604020202020204" pitchFamily="34" charset="0"/>
                <a:cs typeface="Arial" panose="020B0604020202020204" pitchFamily="34" charset="0"/>
              </a:rPr>
              <a:t>Disminución</a:t>
            </a:r>
            <a:r>
              <a:rPr lang="en-US" sz="1600" b="1" dirty="0">
                <a:solidFill>
                  <a:schemeClr val="tx1"/>
                </a:solidFill>
                <a:latin typeface="Arial" panose="020B0604020202020204" pitchFamily="34" charset="0"/>
                <a:cs typeface="Arial" panose="020B0604020202020204" pitchFamily="34" charset="0"/>
              </a:rPr>
              <a:t> de </a:t>
            </a:r>
            <a:r>
              <a:rPr lang="en-US" sz="1600" b="1" dirty="0" err="1">
                <a:solidFill>
                  <a:schemeClr val="tx1"/>
                </a:solidFill>
                <a:latin typeface="Arial" panose="020B0604020202020204" pitchFamily="34" charset="0"/>
                <a:cs typeface="Arial" panose="020B0604020202020204" pitchFamily="34" charset="0"/>
              </a:rPr>
              <a:t>úlceras</a:t>
            </a:r>
            <a:r>
              <a:rPr lang="en-US" sz="1600" b="1" dirty="0">
                <a:solidFill>
                  <a:schemeClr val="tx1"/>
                </a:solidFill>
                <a:latin typeface="Arial" panose="020B0604020202020204" pitchFamily="34" charset="0"/>
                <a:cs typeface="Arial" panose="020B0604020202020204" pitchFamily="34" charset="0"/>
              </a:rPr>
              <a:t> de </a:t>
            </a:r>
            <a:r>
              <a:rPr lang="en-US" sz="1600" b="1" dirty="0" err="1">
                <a:solidFill>
                  <a:schemeClr val="tx1"/>
                </a:solidFill>
                <a:latin typeface="Arial" panose="020B0604020202020204" pitchFamily="34" charset="0"/>
                <a:cs typeface="Arial" panose="020B0604020202020204" pitchFamily="34" charset="0"/>
              </a:rPr>
              <a:t>presión</a:t>
            </a:r>
            <a:r>
              <a:rPr lang="en-US" sz="1600" b="1" dirty="0">
                <a:solidFill>
                  <a:schemeClr val="tx1"/>
                </a:solidFill>
                <a:latin typeface="Arial" panose="020B0604020202020204" pitchFamily="34" charset="0"/>
                <a:cs typeface="Arial" panose="020B0604020202020204" pitchFamily="34" charset="0"/>
              </a:rPr>
              <a:t> 25%</a:t>
            </a:r>
          </a:p>
        </p:txBody>
      </p:sp>
      <p:sp>
        <p:nvSpPr>
          <p:cNvPr id="11" name="Rectangle 5">
            <a:extLst>
              <a:ext uri="{FF2B5EF4-FFF2-40B4-BE49-F238E27FC236}">
                <a16:creationId xmlns:a16="http://schemas.microsoft.com/office/drawing/2014/main" id="{3100715E-ABC1-4E0A-A177-8DE4FEDB972C}"/>
              </a:ext>
            </a:extLst>
          </p:cNvPr>
          <p:cNvSpPr/>
          <p:nvPr/>
        </p:nvSpPr>
        <p:spPr>
          <a:xfrm>
            <a:off x="4096580" y="1840541"/>
            <a:ext cx="1907367" cy="1066800"/>
          </a:xfrm>
          <a:prstGeom prst="rect">
            <a:avLst/>
          </a:prstGeom>
          <a:solidFill>
            <a:schemeClr val="accent1">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latin typeface="Arial" panose="020B0604020202020204" pitchFamily="34" charset="0"/>
                <a:cs typeface="Arial" panose="020B0604020202020204" pitchFamily="34" charset="0"/>
              </a:rPr>
              <a:t>Mejora</a:t>
            </a:r>
            <a:r>
              <a:rPr lang="en-US" sz="1600" b="1" dirty="0">
                <a:solidFill>
                  <a:schemeClr val="tx1"/>
                </a:solidFill>
                <a:latin typeface="Arial" panose="020B0604020202020204" pitchFamily="34" charset="0"/>
                <a:cs typeface="Arial" panose="020B0604020202020204" pitchFamily="34" charset="0"/>
              </a:rPr>
              <a:t> en </a:t>
            </a:r>
            <a:r>
              <a:rPr lang="en-US" sz="1600" b="1" dirty="0" err="1">
                <a:solidFill>
                  <a:schemeClr val="tx1"/>
                </a:solidFill>
                <a:latin typeface="Arial" panose="020B0604020202020204" pitchFamily="34" charset="0"/>
                <a:cs typeface="Arial" panose="020B0604020202020204" pitchFamily="34" charset="0"/>
              </a:rPr>
              <a:t>fuerza</a:t>
            </a:r>
            <a:r>
              <a:rPr lang="en-US" sz="1600" b="1" dirty="0">
                <a:solidFill>
                  <a:schemeClr val="tx1"/>
                </a:solidFill>
                <a:latin typeface="Arial" panose="020B0604020202020204" pitchFamily="34" charset="0"/>
                <a:cs typeface="Arial" panose="020B0604020202020204" pitchFamily="34" charset="0"/>
              </a:rPr>
              <a:t> de </a:t>
            </a:r>
            <a:r>
              <a:rPr lang="en-US" sz="1600" b="1" dirty="0" err="1">
                <a:solidFill>
                  <a:schemeClr val="tx1"/>
                </a:solidFill>
                <a:latin typeface="Arial" panose="020B0604020202020204" pitchFamily="34" charset="0"/>
                <a:cs typeface="Arial" panose="020B0604020202020204" pitchFamily="34" charset="0"/>
              </a:rPr>
              <a:t>agarre</a:t>
            </a:r>
            <a:endParaRPr lang="en-US" sz="1600" b="1" dirty="0">
              <a:solidFill>
                <a:schemeClr val="tx1"/>
              </a:solidFill>
              <a:latin typeface="Arial" panose="020B0604020202020204" pitchFamily="34" charset="0"/>
              <a:cs typeface="Arial" panose="020B0604020202020204" pitchFamily="34" charset="0"/>
            </a:endParaRPr>
          </a:p>
        </p:txBody>
      </p:sp>
      <p:sp>
        <p:nvSpPr>
          <p:cNvPr id="12" name="Rectangle 6">
            <a:extLst>
              <a:ext uri="{FF2B5EF4-FFF2-40B4-BE49-F238E27FC236}">
                <a16:creationId xmlns:a16="http://schemas.microsoft.com/office/drawing/2014/main" id="{2FE52576-603F-4A1A-B050-9C9D20285CC6}"/>
              </a:ext>
            </a:extLst>
          </p:cNvPr>
          <p:cNvSpPr/>
          <p:nvPr/>
        </p:nvSpPr>
        <p:spPr>
          <a:xfrm>
            <a:off x="6387084" y="1840541"/>
            <a:ext cx="1907366" cy="1066800"/>
          </a:xfrm>
          <a:prstGeom prst="rect">
            <a:avLst/>
          </a:prstGeom>
          <a:solidFill>
            <a:srgbClr val="7030A0">
              <a:alpha val="40000"/>
            </a:srgb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latin typeface="Arial" panose="020B0604020202020204" pitchFamily="34" charset="0"/>
                <a:cs typeface="Arial" panose="020B0604020202020204" pitchFamily="34" charset="0"/>
              </a:rPr>
              <a:t>Mejora</a:t>
            </a:r>
            <a:r>
              <a:rPr lang="en-US" sz="1600" b="1" dirty="0">
                <a:solidFill>
                  <a:schemeClr val="tx1"/>
                </a:solidFill>
                <a:latin typeface="Arial" panose="020B0604020202020204" pitchFamily="34" charset="0"/>
                <a:cs typeface="Arial" panose="020B0604020202020204" pitchFamily="34" charset="0"/>
              </a:rPr>
              <a:t> en </a:t>
            </a:r>
            <a:r>
              <a:rPr lang="en-US" sz="1600" b="1" dirty="0" err="1">
                <a:solidFill>
                  <a:schemeClr val="tx1"/>
                </a:solidFill>
                <a:latin typeface="Arial" panose="020B0604020202020204" pitchFamily="34" charset="0"/>
                <a:cs typeface="Arial" panose="020B0604020202020204" pitchFamily="34" charset="0"/>
              </a:rPr>
              <a:t>calidad</a:t>
            </a:r>
            <a:r>
              <a:rPr lang="en-US" sz="1600" b="1" dirty="0">
                <a:solidFill>
                  <a:schemeClr val="tx1"/>
                </a:solidFill>
                <a:latin typeface="Arial" panose="020B0604020202020204" pitchFamily="34" charset="0"/>
                <a:cs typeface="Arial" panose="020B0604020202020204" pitchFamily="34" charset="0"/>
              </a:rPr>
              <a:t> de </a:t>
            </a:r>
            <a:r>
              <a:rPr lang="en-US" sz="1600" b="1" dirty="0" err="1">
                <a:solidFill>
                  <a:schemeClr val="tx1"/>
                </a:solidFill>
                <a:latin typeface="Arial" panose="020B0604020202020204" pitchFamily="34" charset="0"/>
                <a:cs typeface="Arial" panose="020B0604020202020204" pitchFamily="34" charset="0"/>
              </a:rPr>
              <a:t>vida</a:t>
            </a:r>
            <a:endParaRPr lang="en-US" sz="1600" b="1" dirty="0">
              <a:solidFill>
                <a:schemeClr val="tx1"/>
              </a:solidFill>
              <a:latin typeface="Arial" panose="020B0604020202020204" pitchFamily="34" charset="0"/>
              <a:cs typeface="Arial" panose="020B0604020202020204" pitchFamily="34" charset="0"/>
            </a:endParaRPr>
          </a:p>
        </p:txBody>
      </p:sp>
      <p:sp>
        <p:nvSpPr>
          <p:cNvPr id="13" name="Rectangle 7">
            <a:extLst>
              <a:ext uri="{FF2B5EF4-FFF2-40B4-BE49-F238E27FC236}">
                <a16:creationId xmlns:a16="http://schemas.microsoft.com/office/drawing/2014/main" id="{55640472-706C-4645-85BD-53ADD6D2450A}"/>
              </a:ext>
            </a:extLst>
          </p:cNvPr>
          <p:cNvSpPr/>
          <p:nvPr/>
        </p:nvSpPr>
        <p:spPr>
          <a:xfrm>
            <a:off x="8600710" y="1843048"/>
            <a:ext cx="1907366" cy="1066800"/>
          </a:xfrm>
          <a:prstGeom prst="rect">
            <a:avLst/>
          </a:prstGeom>
          <a:solidFill>
            <a:schemeClr val="accent3">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latin typeface="Arial" panose="020B0604020202020204" pitchFamily="34" charset="0"/>
                <a:cs typeface="Arial" panose="020B0604020202020204" pitchFamily="34" charset="0"/>
              </a:rPr>
              <a:t>Menor</a:t>
            </a:r>
            <a:r>
              <a:rPr lang="en-US" sz="1400" b="1" dirty="0">
                <a:solidFill>
                  <a:schemeClr val="tx1"/>
                </a:solidFill>
                <a:latin typeface="Arial" panose="020B0604020202020204" pitchFamily="34" charset="0"/>
                <a:cs typeface="Arial" panose="020B0604020202020204" pitchFamily="34" charset="0"/>
              </a:rPr>
              <a:t> </a:t>
            </a:r>
            <a:r>
              <a:rPr lang="en-US" sz="1400" b="1" dirty="0" err="1">
                <a:solidFill>
                  <a:schemeClr val="tx1"/>
                </a:solidFill>
                <a:latin typeface="Arial" panose="020B0604020202020204" pitchFamily="34" charset="0"/>
                <a:cs typeface="Arial" panose="020B0604020202020204" pitchFamily="34" charset="0"/>
              </a:rPr>
              <a:t>número</a:t>
            </a:r>
            <a:r>
              <a:rPr lang="en-US" sz="1400" b="1" dirty="0">
                <a:solidFill>
                  <a:schemeClr val="tx1"/>
                </a:solidFill>
                <a:latin typeface="Arial" panose="020B0604020202020204" pitchFamily="34" charset="0"/>
                <a:cs typeface="Arial" panose="020B0604020202020204" pitchFamily="34" charset="0"/>
              </a:rPr>
              <a:t> de </a:t>
            </a:r>
            <a:r>
              <a:rPr lang="en-US" sz="1400" b="1" dirty="0" err="1">
                <a:solidFill>
                  <a:schemeClr val="tx1"/>
                </a:solidFill>
                <a:latin typeface="Arial" panose="020B0604020202020204" pitchFamily="34" charset="0"/>
                <a:cs typeface="Arial" panose="020B0604020202020204" pitchFamily="34" charset="0"/>
              </a:rPr>
              <a:t>caídas</a:t>
            </a:r>
            <a:r>
              <a:rPr lang="en-US" sz="1400" b="1" dirty="0">
                <a:solidFill>
                  <a:schemeClr val="tx1"/>
                </a:solidFill>
                <a:latin typeface="Arial" panose="020B0604020202020204" pitchFamily="34" charset="0"/>
                <a:cs typeface="Arial" panose="020B0604020202020204" pitchFamily="34" charset="0"/>
              </a:rPr>
              <a:t>  10 vs 23%</a:t>
            </a:r>
          </a:p>
        </p:txBody>
      </p:sp>
      <p:sp>
        <p:nvSpPr>
          <p:cNvPr id="14" name="Rectangle 8">
            <a:extLst>
              <a:ext uri="{FF2B5EF4-FFF2-40B4-BE49-F238E27FC236}">
                <a16:creationId xmlns:a16="http://schemas.microsoft.com/office/drawing/2014/main" id="{FA84A449-3D8C-4C7D-B008-53B821784CEB}"/>
              </a:ext>
            </a:extLst>
          </p:cNvPr>
          <p:cNvSpPr/>
          <p:nvPr/>
        </p:nvSpPr>
        <p:spPr>
          <a:xfrm>
            <a:off x="1747272" y="3208447"/>
            <a:ext cx="1907367" cy="1105951"/>
          </a:xfrm>
          <a:prstGeom prst="rect">
            <a:avLst/>
          </a:prstGeom>
          <a:solidFill>
            <a:schemeClr val="accent3">
              <a:lumMod val="20000"/>
              <a:lumOff val="8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latin typeface="Arial" panose="020B0604020202020204" pitchFamily="34" charset="0"/>
                <a:cs typeface="Arial" panose="020B0604020202020204" pitchFamily="34" charset="0"/>
              </a:rPr>
              <a:t>Disminución</a:t>
            </a:r>
            <a:r>
              <a:rPr lang="en-US" sz="1600" b="1" dirty="0">
                <a:solidFill>
                  <a:schemeClr val="tx1"/>
                </a:solidFill>
                <a:latin typeface="Arial" panose="020B0604020202020204" pitchFamily="34" charset="0"/>
                <a:cs typeface="Arial" panose="020B0604020202020204" pitchFamily="34" charset="0"/>
              </a:rPr>
              <a:t> </a:t>
            </a:r>
            <a:r>
              <a:rPr lang="en-US" sz="1600" b="1" dirty="0" err="1">
                <a:solidFill>
                  <a:schemeClr val="tx1"/>
                </a:solidFill>
                <a:latin typeface="Arial" panose="020B0604020202020204" pitchFamily="34" charset="0"/>
                <a:cs typeface="Arial" panose="020B0604020202020204" pitchFamily="34" charset="0"/>
              </a:rPr>
              <a:t>complicaciones</a:t>
            </a:r>
            <a:r>
              <a:rPr lang="en-US" sz="1600" b="1" dirty="0">
                <a:solidFill>
                  <a:schemeClr val="tx1"/>
                </a:solidFill>
                <a:latin typeface="Arial" panose="020B0604020202020204" pitchFamily="34" charset="0"/>
                <a:cs typeface="Arial" panose="020B0604020202020204" pitchFamily="34" charset="0"/>
              </a:rPr>
              <a:t> en 63%</a:t>
            </a:r>
          </a:p>
        </p:txBody>
      </p:sp>
      <p:sp>
        <p:nvSpPr>
          <p:cNvPr id="15" name="Rectangle 9">
            <a:extLst>
              <a:ext uri="{FF2B5EF4-FFF2-40B4-BE49-F238E27FC236}">
                <a16:creationId xmlns:a16="http://schemas.microsoft.com/office/drawing/2014/main" id="{77970107-A1E8-4380-9252-668F15890E99}"/>
              </a:ext>
            </a:extLst>
          </p:cNvPr>
          <p:cNvSpPr/>
          <p:nvPr/>
        </p:nvSpPr>
        <p:spPr>
          <a:xfrm>
            <a:off x="4082897" y="3163122"/>
            <a:ext cx="1907367" cy="1105950"/>
          </a:xfrm>
          <a:prstGeom prst="rect">
            <a:avLst/>
          </a:prstGeom>
          <a:solidFill>
            <a:srgbClr val="7030A0">
              <a:alpha val="40000"/>
            </a:srgb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latin typeface="Arial" panose="020B0604020202020204" pitchFamily="34" charset="0"/>
                <a:cs typeface="Arial" panose="020B0604020202020204" pitchFamily="34" charset="0"/>
              </a:rPr>
              <a:t>Readmisiones</a:t>
            </a:r>
            <a:endParaRPr lang="en-US" sz="1600" b="1" dirty="0">
              <a:solidFill>
                <a:schemeClr val="tx1"/>
              </a:solidFill>
              <a:latin typeface="Arial" panose="020B0604020202020204" pitchFamily="34" charset="0"/>
              <a:cs typeface="Arial" panose="020B0604020202020204" pitchFamily="34" charset="0"/>
            </a:endParaRPr>
          </a:p>
          <a:p>
            <a:pPr algn="ctr"/>
            <a:r>
              <a:rPr lang="en-US" sz="1600" b="1" dirty="0">
                <a:solidFill>
                  <a:schemeClr val="tx1"/>
                </a:solidFill>
                <a:latin typeface="Arial" panose="020B0604020202020204" pitchFamily="34" charset="0"/>
                <a:cs typeface="Arial" panose="020B0604020202020204" pitchFamily="34" charset="0"/>
              </a:rPr>
              <a:t>28%</a:t>
            </a:r>
          </a:p>
        </p:txBody>
      </p:sp>
      <p:sp>
        <p:nvSpPr>
          <p:cNvPr id="16" name="Rectangle 10">
            <a:extLst>
              <a:ext uri="{FF2B5EF4-FFF2-40B4-BE49-F238E27FC236}">
                <a16:creationId xmlns:a16="http://schemas.microsoft.com/office/drawing/2014/main" id="{731E29E6-B797-4D71-BB4D-1D34E0109E25}"/>
              </a:ext>
            </a:extLst>
          </p:cNvPr>
          <p:cNvSpPr/>
          <p:nvPr/>
        </p:nvSpPr>
        <p:spPr>
          <a:xfrm>
            <a:off x="6340559" y="3163122"/>
            <a:ext cx="1907365" cy="1105950"/>
          </a:xfrm>
          <a:prstGeom prst="rect">
            <a:avLst/>
          </a:prstGeom>
          <a:solidFill>
            <a:schemeClr val="accent6">
              <a:lumMod val="60000"/>
              <a:lumOff val="40000"/>
              <a:alpha val="5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latin typeface="Arial" panose="020B0604020202020204" pitchFamily="34" charset="0"/>
                <a:cs typeface="Arial" panose="020B0604020202020204" pitchFamily="34" charset="0"/>
              </a:rPr>
              <a:t>Disminución</a:t>
            </a:r>
            <a:r>
              <a:rPr lang="en-US" sz="1400" b="1" dirty="0">
                <a:solidFill>
                  <a:schemeClr val="tx1"/>
                </a:solidFill>
                <a:latin typeface="Arial" panose="020B0604020202020204" pitchFamily="34" charset="0"/>
                <a:cs typeface="Arial" panose="020B0604020202020204" pitchFamily="34" charset="0"/>
              </a:rPr>
              <a:t> de estancia </a:t>
            </a:r>
            <a:r>
              <a:rPr lang="en-US" sz="1400" b="1" dirty="0" err="1">
                <a:solidFill>
                  <a:schemeClr val="tx1"/>
                </a:solidFill>
                <a:latin typeface="Arial" panose="020B0604020202020204" pitchFamily="34" charset="0"/>
                <a:cs typeface="Arial" panose="020B0604020202020204" pitchFamily="34" charset="0"/>
              </a:rPr>
              <a:t>hospitalaria</a:t>
            </a:r>
            <a:endParaRPr lang="en-US" sz="1400" b="1" dirty="0">
              <a:solidFill>
                <a:schemeClr val="tx1"/>
              </a:solidFill>
              <a:latin typeface="Arial" panose="020B0604020202020204" pitchFamily="34" charset="0"/>
              <a:cs typeface="Arial" panose="020B0604020202020204" pitchFamily="34" charset="0"/>
            </a:endParaRPr>
          </a:p>
        </p:txBody>
      </p:sp>
      <p:sp>
        <p:nvSpPr>
          <p:cNvPr id="17" name="Rectangle 11">
            <a:extLst>
              <a:ext uri="{FF2B5EF4-FFF2-40B4-BE49-F238E27FC236}">
                <a16:creationId xmlns:a16="http://schemas.microsoft.com/office/drawing/2014/main" id="{B2E0EEDE-CDAE-49FE-8914-5EFC4562CA4A}"/>
              </a:ext>
            </a:extLst>
          </p:cNvPr>
          <p:cNvSpPr/>
          <p:nvPr/>
        </p:nvSpPr>
        <p:spPr>
          <a:xfrm>
            <a:off x="8592901" y="3117904"/>
            <a:ext cx="1907365" cy="1105950"/>
          </a:xfrm>
          <a:prstGeom prst="rect">
            <a:avLst/>
          </a:prstGeom>
          <a:solidFill>
            <a:schemeClr val="bg2">
              <a:lumMod val="75000"/>
              <a:alpha val="7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latin typeface="Arial" panose="020B0604020202020204" pitchFamily="34" charset="0"/>
                <a:cs typeface="Arial" panose="020B0604020202020204" pitchFamily="34" charset="0"/>
              </a:rPr>
              <a:t>Menor</a:t>
            </a:r>
            <a:r>
              <a:rPr lang="en-US" sz="1400" b="1" dirty="0">
                <a:solidFill>
                  <a:schemeClr val="tx1"/>
                </a:solidFill>
                <a:latin typeface="Arial" panose="020B0604020202020204" pitchFamily="34" charset="0"/>
                <a:cs typeface="Arial" panose="020B0604020202020204" pitchFamily="34" charset="0"/>
              </a:rPr>
              <a:t> </a:t>
            </a:r>
            <a:r>
              <a:rPr lang="en-US" sz="1400" b="1" dirty="0" err="1">
                <a:solidFill>
                  <a:schemeClr val="tx1"/>
                </a:solidFill>
                <a:latin typeface="Arial" panose="020B0604020202020204" pitchFamily="34" charset="0"/>
                <a:cs typeface="Arial" panose="020B0604020202020204" pitchFamily="34" charset="0"/>
              </a:rPr>
              <a:t>tiempo</a:t>
            </a:r>
            <a:r>
              <a:rPr lang="en-US" sz="1400" b="1" dirty="0">
                <a:solidFill>
                  <a:schemeClr val="tx1"/>
                </a:solidFill>
                <a:latin typeface="Arial" panose="020B0604020202020204" pitchFamily="34" charset="0"/>
                <a:cs typeface="Arial" panose="020B0604020202020204" pitchFamily="34" charset="0"/>
              </a:rPr>
              <a:t> de </a:t>
            </a:r>
            <a:r>
              <a:rPr lang="en-US" sz="1400" b="1" dirty="0" err="1">
                <a:solidFill>
                  <a:schemeClr val="tx1"/>
                </a:solidFill>
                <a:latin typeface="Arial" panose="020B0604020202020204" pitchFamily="34" charset="0"/>
                <a:cs typeface="Arial" panose="020B0604020202020204" pitchFamily="34" charset="0"/>
              </a:rPr>
              <a:t>recuperación</a:t>
            </a:r>
            <a:endParaRPr lang="en-US" sz="1400" b="1" dirty="0">
              <a:solidFill>
                <a:schemeClr val="tx1"/>
              </a:solidFill>
              <a:latin typeface="Arial" panose="020B0604020202020204" pitchFamily="34" charset="0"/>
              <a:cs typeface="Arial" panose="020B0604020202020204" pitchFamily="34" charset="0"/>
            </a:endParaRPr>
          </a:p>
        </p:txBody>
      </p:sp>
      <p:sp>
        <p:nvSpPr>
          <p:cNvPr id="18" name="Rectangle 12">
            <a:extLst>
              <a:ext uri="{FF2B5EF4-FFF2-40B4-BE49-F238E27FC236}">
                <a16:creationId xmlns:a16="http://schemas.microsoft.com/office/drawing/2014/main" id="{91EFA5EF-D6C6-4C93-95F7-595AB7113EE1}"/>
              </a:ext>
            </a:extLst>
          </p:cNvPr>
          <p:cNvSpPr/>
          <p:nvPr/>
        </p:nvSpPr>
        <p:spPr>
          <a:xfrm>
            <a:off x="1804474" y="4511314"/>
            <a:ext cx="1842355" cy="1134520"/>
          </a:xfrm>
          <a:prstGeom prst="rect">
            <a:avLst/>
          </a:prstGeom>
          <a:solidFill>
            <a:schemeClr val="accent1">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latin typeface="Arial" panose="020B0604020202020204" pitchFamily="34" charset="0"/>
                <a:cs typeface="Arial" panose="020B0604020202020204" pitchFamily="34" charset="0"/>
              </a:rPr>
              <a:t>Disminución</a:t>
            </a:r>
            <a:r>
              <a:rPr lang="en-US" sz="1600" b="1" dirty="0">
                <a:solidFill>
                  <a:schemeClr val="tx1"/>
                </a:solidFill>
                <a:latin typeface="Arial" panose="020B0604020202020204" pitchFamily="34" charset="0"/>
                <a:cs typeface="Arial" panose="020B0604020202020204" pitchFamily="34" charset="0"/>
              </a:rPr>
              <a:t> de </a:t>
            </a:r>
            <a:r>
              <a:rPr lang="en-US" sz="1600" b="1" dirty="0" err="1">
                <a:solidFill>
                  <a:schemeClr val="tx1"/>
                </a:solidFill>
                <a:latin typeface="Arial" panose="020B0604020202020204" pitchFamily="34" charset="0"/>
                <a:cs typeface="Arial" panose="020B0604020202020204" pitchFamily="34" charset="0"/>
              </a:rPr>
              <a:t>mortalidad</a:t>
            </a:r>
            <a:r>
              <a:rPr lang="en-US" sz="1600" b="1" dirty="0">
                <a:solidFill>
                  <a:schemeClr val="tx1"/>
                </a:solidFill>
                <a:latin typeface="Arial" panose="020B0604020202020204" pitchFamily="34" charset="0"/>
                <a:cs typeface="Arial" panose="020B0604020202020204" pitchFamily="34" charset="0"/>
              </a:rPr>
              <a:t> 20%</a:t>
            </a:r>
          </a:p>
        </p:txBody>
      </p:sp>
      <p:sp>
        <p:nvSpPr>
          <p:cNvPr id="19" name="Rectangle 13">
            <a:extLst>
              <a:ext uri="{FF2B5EF4-FFF2-40B4-BE49-F238E27FC236}">
                <a16:creationId xmlns:a16="http://schemas.microsoft.com/office/drawing/2014/main" id="{523909F0-D118-42CB-AD03-2602DE7F5FD5}"/>
              </a:ext>
            </a:extLst>
          </p:cNvPr>
          <p:cNvSpPr/>
          <p:nvPr/>
        </p:nvSpPr>
        <p:spPr>
          <a:xfrm>
            <a:off x="4110263" y="4464181"/>
            <a:ext cx="1907367" cy="1141419"/>
          </a:xfrm>
          <a:prstGeom prst="rect">
            <a:avLst/>
          </a:prstGeom>
          <a:solidFill>
            <a:schemeClr val="bg2"/>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latin typeface="Arial" panose="020B0604020202020204" pitchFamily="34" charset="0"/>
                <a:cs typeface="Arial" panose="020B0604020202020204" pitchFamily="34" charset="0"/>
              </a:rPr>
              <a:t>Disminución</a:t>
            </a:r>
            <a:r>
              <a:rPr lang="en-US" sz="1600" b="1" dirty="0">
                <a:solidFill>
                  <a:schemeClr val="tx1"/>
                </a:solidFill>
                <a:latin typeface="Arial" panose="020B0604020202020204" pitchFamily="34" charset="0"/>
                <a:cs typeface="Arial" panose="020B0604020202020204" pitchFamily="34" charset="0"/>
              </a:rPr>
              <a:t> de </a:t>
            </a:r>
            <a:r>
              <a:rPr lang="en-US" sz="1600" b="1" dirty="0" err="1">
                <a:solidFill>
                  <a:schemeClr val="tx1"/>
                </a:solidFill>
                <a:latin typeface="Arial" panose="020B0604020202020204" pitchFamily="34" charset="0"/>
                <a:cs typeface="Arial" panose="020B0604020202020204" pitchFamily="34" charset="0"/>
              </a:rPr>
              <a:t>Infección</a:t>
            </a:r>
            <a:r>
              <a:rPr lang="en-US" sz="1600" b="1" dirty="0">
                <a:solidFill>
                  <a:schemeClr val="tx1"/>
                </a:solidFill>
                <a:latin typeface="Arial" panose="020B0604020202020204" pitchFamily="34" charset="0"/>
                <a:cs typeface="Arial" panose="020B0604020202020204" pitchFamily="34" charset="0"/>
              </a:rPr>
              <a:t> POP</a:t>
            </a:r>
          </a:p>
        </p:txBody>
      </p:sp>
      <p:sp>
        <p:nvSpPr>
          <p:cNvPr id="20" name="Rectangle 14">
            <a:extLst>
              <a:ext uri="{FF2B5EF4-FFF2-40B4-BE49-F238E27FC236}">
                <a16:creationId xmlns:a16="http://schemas.microsoft.com/office/drawing/2014/main" id="{8930CF3D-E8AF-4882-9977-2C9A566E09C2}"/>
              </a:ext>
            </a:extLst>
          </p:cNvPr>
          <p:cNvSpPr/>
          <p:nvPr/>
        </p:nvSpPr>
        <p:spPr>
          <a:xfrm>
            <a:off x="6340560" y="4464181"/>
            <a:ext cx="1907363" cy="1134520"/>
          </a:xfrm>
          <a:prstGeom prst="rect">
            <a:avLst/>
          </a:prstGeom>
          <a:solidFill>
            <a:schemeClr val="accent3">
              <a:lumMod val="60000"/>
              <a:lumOff val="4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latin typeface="Arial" panose="020B0604020202020204" pitchFamily="34" charset="0"/>
                <a:cs typeface="Arial" panose="020B0604020202020204" pitchFamily="34" charset="0"/>
              </a:rPr>
              <a:t>Mejora</a:t>
            </a:r>
            <a:r>
              <a:rPr lang="en-US" sz="1400" b="1" dirty="0">
                <a:solidFill>
                  <a:schemeClr val="tx1"/>
                </a:solidFill>
                <a:latin typeface="Arial" panose="020B0604020202020204" pitchFamily="34" charset="0"/>
                <a:cs typeface="Arial" panose="020B0604020202020204" pitchFamily="34" charset="0"/>
              </a:rPr>
              <a:t> en la </a:t>
            </a:r>
            <a:r>
              <a:rPr lang="en-US" sz="1400" b="1" dirty="0" err="1">
                <a:solidFill>
                  <a:schemeClr val="tx1"/>
                </a:solidFill>
                <a:latin typeface="Arial" panose="020B0604020202020204" pitchFamily="34" charset="0"/>
                <a:cs typeface="Arial" panose="020B0604020202020204" pitchFamily="34" charset="0"/>
              </a:rPr>
              <a:t>cicatrización</a:t>
            </a:r>
            <a:endParaRPr lang="en-US" sz="1400" b="1" dirty="0">
              <a:solidFill>
                <a:schemeClr val="tx1"/>
              </a:solidFill>
              <a:latin typeface="Arial" panose="020B0604020202020204" pitchFamily="34" charset="0"/>
              <a:cs typeface="Arial" panose="020B0604020202020204" pitchFamily="34" charset="0"/>
            </a:endParaRPr>
          </a:p>
        </p:txBody>
      </p:sp>
      <p:sp>
        <p:nvSpPr>
          <p:cNvPr id="21" name="Rectangle 15">
            <a:extLst>
              <a:ext uri="{FF2B5EF4-FFF2-40B4-BE49-F238E27FC236}">
                <a16:creationId xmlns:a16="http://schemas.microsoft.com/office/drawing/2014/main" id="{41190B42-C03F-490E-AF38-6402AE49A530}"/>
              </a:ext>
            </a:extLst>
          </p:cNvPr>
          <p:cNvSpPr/>
          <p:nvPr/>
        </p:nvSpPr>
        <p:spPr>
          <a:xfrm>
            <a:off x="8600711" y="4466688"/>
            <a:ext cx="1899555" cy="1141419"/>
          </a:xfrm>
          <a:prstGeom prst="rect">
            <a:avLst/>
          </a:prstGeom>
          <a:solidFill>
            <a:schemeClr val="bg2"/>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latin typeface="Arial" panose="020B0604020202020204" pitchFamily="34" charset="0"/>
                <a:cs typeface="Arial" panose="020B0604020202020204" pitchFamily="34" charset="0"/>
              </a:rPr>
              <a:t>Disminución</a:t>
            </a:r>
            <a:r>
              <a:rPr lang="en-US" sz="1400" b="1" dirty="0">
                <a:solidFill>
                  <a:schemeClr val="tx1"/>
                </a:solidFill>
                <a:latin typeface="Arial" panose="020B0604020202020204" pitchFamily="34" charset="0"/>
                <a:cs typeface="Arial" panose="020B0604020202020204" pitchFamily="34" charset="0"/>
              </a:rPr>
              <a:t> de </a:t>
            </a:r>
            <a:r>
              <a:rPr lang="en-US" sz="1400" b="1" dirty="0" err="1">
                <a:solidFill>
                  <a:schemeClr val="tx1"/>
                </a:solidFill>
                <a:latin typeface="Arial" panose="020B0604020202020204" pitchFamily="34" charset="0"/>
                <a:cs typeface="Arial" panose="020B0604020202020204" pitchFamily="34" charset="0"/>
              </a:rPr>
              <a:t>complicaciones</a:t>
            </a:r>
            <a:r>
              <a:rPr lang="en-US" sz="1400" b="1" dirty="0">
                <a:solidFill>
                  <a:schemeClr val="tx1"/>
                </a:solidFill>
                <a:latin typeface="Arial" panose="020B0604020202020204" pitchFamily="34" charset="0"/>
                <a:cs typeface="Arial" panose="020B0604020202020204" pitchFamily="34" charset="0"/>
              </a:rPr>
              <a:t> </a:t>
            </a:r>
            <a:r>
              <a:rPr lang="en-US" sz="1400" b="1" dirty="0" err="1">
                <a:solidFill>
                  <a:schemeClr val="tx1"/>
                </a:solidFill>
                <a:latin typeface="Arial" panose="020B0604020202020204" pitchFamily="34" charset="0"/>
                <a:cs typeface="Arial" panose="020B0604020202020204" pitchFamily="34" charset="0"/>
              </a:rPr>
              <a:t>infecciosas</a:t>
            </a:r>
            <a:endParaRPr lang="en-US" sz="1400" b="1" dirty="0">
              <a:solidFill>
                <a:schemeClr val="tx1"/>
              </a:solidFill>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DF460E82-FAC7-4DD2-9920-4AC81222CB0D}"/>
              </a:ext>
            </a:extLst>
          </p:cNvPr>
          <p:cNvSpPr/>
          <p:nvPr/>
        </p:nvSpPr>
        <p:spPr>
          <a:xfrm>
            <a:off x="2527891" y="389541"/>
            <a:ext cx="7141029" cy="1077218"/>
          </a:xfrm>
          <a:prstGeom prst="rect">
            <a:avLst/>
          </a:prstGeom>
        </p:spPr>
        <p:txBody>
          <a:bodyPr wrap="square">
            <a:spAutoFit/>
          </a:bodyPr>
          <a:lstStyle/>
          <a:p>
            <a:pPr algn="ctr"/>
            <a:r>
              <a:rPr lang="es-CO" sz="3200" b="1" dirty="0">
                <a:solidFill>
                  <a:srgbClr val="7030A0"/>
                </a:solidFill>
                <a:latin typeface="Arial" panose="020B0604020202020204" pitchFamily="34" charset="0"/>
                <a:cs typeface="Arial" panose="020B0604020202020204" pitchFamily="34" charset="0"/>
              </a:rPr>
              <a:t>Resultados clínicos atribuibles a la Intervención Nutricional</a:t>
            </a:r>
          </a:p>
        </p:txBody>
      </p:sp>
      <p:sp>
        <p:nvSpPr>
          <p:cNvPr id="23" name="Rectángulo 22">
            <a:extLst>
              <a:ext uri="{FF2B5EF4-FFF2-40B4-BE49-F238E27FC236}">
                <a16:creationId xmlns:a16="http://schemas.microsoft.com/office/drawing/2014/main" id="{AD75EF7C-C625-1E4E-B5A7-4D4E53935138}"/>
              </a:ext>
            </a:extLst>
          </p:cNvPr>
          <p:cNvSpPr/>
          <p:nvPr/>
        </p:nvSpPr>
        <p:spPr>
          <a:xfrm>
            <a:off x="843012" y="5711544"/>
            <a:ext cx="10510788" cy="707886"/>
          </a:xfrm>
          <a:prstGeom prst="rect">
            <a:avLst/>
          </a:prstGeom>
          <a:noFill/>
        </p:spPr>
        <p:txBody>
          <a:bodyPr wrap="square">
            <a:spAutoFit/>
          </a:bodyPr>
          <a:lstStyle/>
          <a:p>
            <a:pPr>
              <a:spcBef>
                <a:spcPct val="50000"/>
              </a:spcBef>
              <a:spcAft>
                <a:spcPct val="50000"/>
              </a:spcAft>
            </a:pPr>
            <a:r>
              <a:rPr lang="de-DE" sz="1000" b="1" dirty="0">
                <a:solidFill>
                  <a:srgbClr val="3F3F3F"/>
                </a:solidFill>
                <a:latin typeface="Arial" panose="020B0604020202020204" pitchFamily="34" charset="0"/>
                <a:cs typeface="Arial" panose="020B0604020202020204" pitchFamily="34" charset="0"/>
              </a:rPr>
              <a:t>1. </a:t>
            </a:r>
            <a:r>
              <a:rPr lang="de-DE" sz="1000" dirty="0">
                <a:solidFill>
                  <a:srgbClr val="3F3F3F"/>
                </a:solidFill>
                <a:latin typeface="Arial" panose="020B0604020202020204" pitchFamily="34" charset="0"/>
                <a:cs typeface="Arial" panose="020B0604020202020204" pitchFamily="34" charset="0"/>
              </a:rPr>
              <a:t>Fry DE, et al. </a:t>
            </a:r>
            <a:r>
              <a:rPr lang="de-DE" sz="1000" dirty="0" err="1">
                <a:solidFill>
                  <a:srgbClr val="3F3F3F"/>
                </a:solidFill>
                <a:latin typeface="Arial" panose="020B0604020202020204" pitchFamily="34" charset="0"/>
                <a:cs typeface="Arial" panose="020B0604020202020204" pitchFamily="34" charset="0"/>
              </a:rPr>
              <a:t>Arch</a:t>
            </a:r>
            <a:r>
              <a:rPr lang="de-DE" sz="1000" dirty="0">
                <a:solidFill>
                  <a:srgbClr val="3F3F3F"/>
                </a:solidFill>
                <a:latin typeface="Arial" panose="020B0604020202020204" pitchFamily="34" charset="0"/>
                <a:cs typeface="Arial" panose="020B0604020202020204" pitchFamily="34" charset="0"/>
              </a:rPr>
              <a:t> </a:t>
            </a:r>
            <a:r>
              <a:rPr lang="de-DE" sz="1000" dirty="0" err="1">
                <a:solidFill>
                  <a:srgbClr val="3F3F3F"/>
                </a:solidFill>
                <a:latin typeface="Arial" panose="020B0604020202020204" pitchFamily="34" charset="0"/>
                <a:cs typeface="Arial" panose="020B0604020202020204" pitchFamily="34" charset="0"/>
              </a:rPr>
              <a:t>Surg</a:t>
            </a:r>
            <a:r>
              <a:rPr lang="de-DE" sz="1000" dirty="0">
                <a:solidFill>
                  <a:srgbClr val="3F3F3F"/>
                </a:solidFill>
                <a:latin typeface="Arial" panose="020B0604020202020204" pitchFamily="34" charset="0"/>
                <a:cs typeface="Arial" panose="020B0604020202020204" pitchFamily="34" charset="0"/>
              </a:rPr>
              <a:t>. 2010;145:148-151</a:t>
            </a:r>
            <a:r>
              <a:rPr lang="en-US" sz="1000" dirty="0">
                <a:solidFill>
                  <a:srgbClr val="3F3F3F"/>
                </a:solidFill>
                <a:latin typeface="Arial" panose="020B0604020202020204" pitchFamily="34" charset="0"/>
                <a:cs typeface="Arial" panose="020B0604020202020204" pitchFamily="34" charset="0"/>
              </a:rPr>
              <a:t>. 2. Schneider SM, et al. Br J </a:t>
            </a:r>
            <a:r>
              <a:rPr lang="en-US" sz="1000" dirty="0" err="1">
                <a:solidFill>
                  <a:srgbClr val="3F3F3F"/>
                </a:solidFill>
                <a:latin typeface="Arial" panose="020B0604020202020204" pitchFamily="34" charset="0"/>
                <a:cs typeface="Arial" panose="020B0604020202020204" pitchFamily="34" charset="0"/>
              </a:rPr>
              <a:t>Nutr</a:t>
            </a:r>
            <a:r>
              <a:rPr lang="en-US" sz="1000" dirty="0">
                <a:solidFill>
                  <a:srgbClr val="3F3F3F"/>
                </a:solidFill>
                <a:latin typeface="Arial" panose="020B0604020202020204" pitchFamily="34" charset="0"/>
                <a:cs typeface="Arial" panose="020B0604020202020204" pitchFamily="34" charset="0"/>
              </a:rPr>
              <a:t>. 2004;92:105-111. 3</a:t>
            </a:r>
            <a:r>
              <a:rPr lang="fr-FR" sz="1000" dirty="0">
                <a:solidFill>
                  <a:srgbClr val="3F3F3F"/>
                </a:solidFill>
                <a:latin typeface="Arial" panose="020B0604020202020204" pitchFamily="34" charset="0"/>
                <a:cs typeface="Arial" panose="020B0604020202020204" pitchFamily="34" charset="0"/>
              </a:rPr>
              <a:t>. </a:t>
            </a:r>
            <a:r>
              <a:rPr lang="en-US" sz="1000" dirty="0">
                <a:solidFill>
                  <a:srgbClr val="3F3F3F"/>
                </a:solidFill>
                <a:latin typeface="Arial" panose="020B0604020202020204" pitchFamily="34" charset="0"/>
                <a:cs typeface="Arial" panose="020B0604020202020204" pitchFamily="34" charset="0"/>
              </a:rPr>
              <a:t>Lee S, et al. </a:t>
            </a:r>
            <a:r>
              <a:rPr lang="en-US" sz="1000" dirty="0" err="1">
                <a:solidFill>
                  <a:srgbClr val="3F3F3F"/>
                </a:solidFill>
                <a:latin typeface="Arial" panose="020B0604020202020204" pitchFamily="34" charset="0"/>
                <a:cs typeface="Arial" panose="020B0604020202020204" pitchFamily="34" charset="0"/>
              </a:rPr>
              <a:t>Yonsei</a:t>
            </a:r>
            <a:r>
              <a:rPr lang="en-US" sz="1000" dirty="0">
                <a:solidFill>
                  <a:srgbClr val="3F3F3F"/>
                </a:solidFill>
                <a:latin typeface="Arial" panose="020B0604020202020204" pitchFamily="34" charset="0"/>
                <a:cs typeface="Arial" panose="020B0604020202020204" pitchFamily="34" charset="0"/>
              </a:rPr>
              <a:t> Med J. 2003;44:203-209. 4. Bauer JD, et al. J Hum </a:t>
            </a:r>
            <a:r>
              <a:rPr lang="en-US" sz="1000" dirty="0" err="1">
                <a:solidFill>
                  <a:srgbClr val="3F3F3F"/>
                </a:solidFill>
                <a:latin typeface="Arial" panose="020B0604020202020204" pitchFamily="34" charset="0"/>
                <a:cs typeface="Arial" panose="020B0604020202020204" pitchFamily="34" charset="0"/>
              </a:rPr>
              <a:t>Nutr</a:t>
            </a:r>
            <a:r>
              <a:rPr lang="en-US" sz="1000" dirty="0">
                <a:solidFill>
                  <a:srgbClr val="3F3F3F"/>
                </a:solidFill>
                <a:latin typeface="Arial" panose="020B0604020202020204" pitchFamily="34" charset="0"/>
                <a:cs typeface="Arial" panose="020B0604020202020204" pitchFamily="34" charset="0"/>
              </a:rPr>
              <a:t> Diet. 2007;20:558-564. 5. Sullivan DH, et al. J Gen Intern Med. 2002;17:923-932. 6.</a:t>
            </a:r>
            <a:r>
              <a:rPr lang="it-IT" sz="1000" dirty="0">
                <a:solidFill>
                  <a:srgbClr val="3F3F3F"/>
                </a:solidFill>
                <a:latin typeface="Arial" panose="020B0604020202020204" pitchFamily="34" charset="0"/>
                <a:cs typeface="Arial" panose="020B0604020202020204" pitchFamily="34" charset="0"/>
              </a:rPr>
              <a:t> </a:t>
            </a:r>
            <a:r>
              <a:rPr lang="it-IT" sz="1000" dirty="0" err="1">
                <a:solidFill>
                  <a:srgbClr val="3F3F3F"/>
                </a:solidFill>
                <a:latin typeface="Arial" panose="020B0604020202020204" pitchFamily="34" charset="0"/>
                <a:cs typeface="Arial" panose="020B0604020202020204" pitchFamily="34" charset="0"/>
              </a:rPr>
              <a:t>Stratton</a:t>
            </a:r>
            <a:r>
              <a:rPr lang="it-IT" sz="1000" dirty="0">
                <a:solidFill>
                  <a:srgbClr val="3F3F3F"/>
                </a:solidFill>
                <a:latin typeface="Arial" panose="020B0604020202020204" pitchFamily="34" charset="0"/>
                <a:cs typeface="Arial" panose="020B0604020202020204" pitchFamily="34" charset="0"/>
              </a:rPr>
              <a:t> RJ, et al. Br </a:t>
            </a:r>
            <a:r>
              <a:rPr lang="it-IT" sz="1000" dirty="0" err="1">
                <a:solidFill>
                  <a:srgbClr val="3F3F3F"/>
                </a:solidFill>
                <a:latin typeface="Arial" panose="020B0604020202020204" pitchFamily="34" charset="0"/>
                <a:cs typeface="Arial" panose="020B0604020202020204" pitchFamily="34" charset="0"/>
              </a:rPr>
              <a:t>J</a:t>
            </a:r>
            <a:r>
              <a:rPr lang="it-IT" sz="1000" dirty="0">
                <a:solidFill>
                  <a:srgbClr val="3F3F3F"/>
                </a:solidFill>
                <a:latin typeface="Arial" panose="020B0604020202020204" pitchFamily="34" charset="0"/>
                <a:cs typeface="Arial" panose="020B0604020202020204" pitchFamily="34" charset="0"/>
              </a:rPr>
              <a:t> </a:t>
            </a:r>
            <a:r>
              <a:rPr lang="it-IT" sz="1000" dirty="0" err="1">
                <a:solidFill>
                  <a:srgbClr val="3F3F3F"/>
                </a:solidFill>
                <a:latin typeface="Arial" panose="020B0604020202020204" pitchFamily="34" charset="0"/>
                <a:cs typeface="Arial" panose="020B0604020202020204" pitchFamily="34" charset="0"/>
              </a:rPr>
              <a:t>Nutr</a:t>
            </a:r>
            <a:r>
              <a:rPr lang="it-IT" sz="1000" dirty="0">
                <a:solidFill>
                  <a:srgbClr val="3F3F3F"/>
                </a:solidFill>
                <a:latin typeface="Arial" panose="020B0604020202020204" pitchFamily="34" charset="0"/>
                <a:cs typeface="Arial" panose="020B0604020202020204" pitchFamily="34" charset="0"/>
              </a:rPr>
              <a:t>. 2006;95:325-330. 7</a:t>
            </a:r>
            <a:r>
              <a:rPr lang="en-US" sz="1000" dirty="0">
                <a:solidFill>
                  <a:srgbClr val="3F3F3F"/>
                </a:solidFill>
                <a:latin typeface="Arial" panose="020B0604020202020204" pitchFamily="34" charset="0"/>
                <a:cs typeface="Arial" panose="020B0604020202020204" pitchFamily="34" charset="0"/>
              </a:rPr>
              <a:t>. </a:t>
            </a:r>
            <a:r>
              <a:rPr lang="en-US" sz="1000" dirty="0" err="1">
                <a:solidFill>
                  <a:srgbClr val="3F3F3F"/>
                </a:solidFill>
                <a:latin typeface="Arial" panose="020B0604020202020204" pitchFamily="34" charset="0"/>
                <a:cs typeface="Arial" panose="020B0604020202020204" pitchFamily="34" charset="0"/>
              </a:rPr>
              <a:t>Correia</a:t>
            </a:r>
            <a:r>
              <a:rPr lang="en-US" sz="1000" dirty="0">
                <a:solidFill>
                  <a:srgbClr val="3F3F3F"/>
                </a:solidFill>
                <a:latin typeface="Arial" panose="020B0604020202020204" pitchFamily="34" charset="0"/>
                <a:cs typeface="Arial" panose="020B0604020202020204" pitchFamily="34" charset="0"/>
              </a:rPr>
              <a:t> MI, </a:t>
            </a:r>
            <a:r>
              <a:rPr lang="en-US" sz="1000" dirty="0" err="1">
                <a:solidFill>
                  <a:srgbClr val="3F3F3F"/>
                </a:solidFill>
                <a:latin typeface="Arial" panose="020B0604020202020204" pitchFamily="34" charset="0"/>
                <a:cs typeface="Arial" panose="020B0604020202020204" pitchFamily="34" charset="0"/>
              </a:rPr>
              <a:t>Waitzberg</a:t>
            </a:r>
            <a:r>
              <a:rPr lang="en-US" sz="1000" dirty="0">
                <a:solidFill>
                  <a:srgbClr val="3F3F3F"/>
                </a:solidFill>
                <a:latin typeface="Arial" panose="020B0604020202020204" pitchFamily="34" charset="0"/>
                <a:cs typeface="Arial" panose="020B0604020202020204" pitchFamily="34" charset="0"/>
              </a:rPr>
              <a:t> DL. </a:t>
            </a:r>
            <a:r>
              <a:rPr lang="en-US" sz="1000" dirty="0" err="1">
                <a:solidFill>
                  <a:srgbClr val="3F3F3F"/>
                </a:solidFill>
                <a:latin typeface="Arial" panose="020B0604020202020204" pitchFamily="34" charset="0"/>
                <a:cs typeface="Arial" panose="020B0604020202020204" pitchFamily="34" charset="0"/>
              </a:rPr>
              <a:t>Clin</a:t>
            </a:r>
            <a:r>
              <a:rPr lang="en-US" sz="1000" dirty="0">
                <a:solidFill>
                  <a:srgbClr val="3F3F3F"/>
                </a:solidFill>
                <a:latin typeface="Arial" panose="020B0604020202020204" pitchFamily="34" charset="0"/>
                <a:cs typeface="Arial" panose="020B0604020202020204" pitchFamily="34" charset="0"/>
              </a:rPr>
              <a:t> </a:t>
            </a:r>
            <a:r>
              <a:rPr lang="en-US" sz="1000" dirty="0" err="1">
                <a:solidFill>
                  <a:srgbClr val="3F3F3F"/>
                </a:solidFill>
                <a:latin typeface="Arial" panose="020B0604020202020204" pitchFamily="34" charset="0"/>
                <a:cs typeface="Arial" panose="020B0604020202020204" pitchFamily="34" charset="0"/>
              </a:rPr>
              <a:t>Nutr</a:t>
            </a:r>
            <a:r>
              <a:rPr lang="en-US" sz="1000" dirty="0">
                <a:solidFill>
                  <a:srgbClr val="3F3F3F"/>
                </a:solidFill>
                <a:latin typeface="Arial" panose="020B0604020202020204" pitchFamily="34" charset="0"/>
                <a:cs typeface="Arial" panose="020B0604020202020204" pitchFamily="34" charset="0"/>
              </a:rPr>
              <a:t>. 2003;22:235-239. </a:t>
            </a:r>
            <a:r>
              <a:rPr lang="en-US" sz="1000" b="1" dirty="0">
                <a:solidFill>
                  <a:srgbClr val="3F3F3F"/>
                </a:solidFill>
                <a:latin typeface="Arial" panose="020B0604020202020204" pitchFamily="34" charset="0"/>
                <a:cs typeface="Arial" panose="020B0604020202020204" pitchFamily="34" charset="0"/>
              </a:rPr>
              <a:t>8. </a:t>
            </a:r>
            <a:r>
              <a:rPr lang="en-US" sz="1000" dirty="0">
                <a:solidFill>
                  <a:srgbClr val="3F3F3F"/>
                </a:solidFill>
                <a:latin typeface="Arial" panose="020B0604020202020204" pitchFamily="34" charset="0"/>
                <a:cs typeface="Arial" panose="020B0604020202020204" pitchFamily="34" charset="0"/>
              </a:rPr>
              <a:t>Prasad N, et al. J </a:t>
            </a:r>
            <a:r>
              <a:rPr lang="en-US" sz="1000" dirty="0" err="1">
                <a:solidFill>
                  <a:srgbClr val="3F3F3F"/>
                </a:solidFill>
                <a:latin typeface="Arial" panose="020B0604020202020204" pitchFamily="34" charset="0"/>
                <a:cs typeface="Arial" panose="020B0604020202020204" pitchFamily="34" charset="0"/>
              </a:rPr>
              <a:t>Ren</a:t>
            </a:r>
            <a:r>
              <a:rPr lang="en-US" sz="1000" dirty="0">
                <a:solidFill>
                  <a:srgbClr val="3F3F3F"/>
                </a:solidFill>
                <a:latin typeface="Arial" panose="020B0604020202020204" pitchFamily="34" charset="0"/>
                <a:cs typeface="Arial" panose="020B0604020202020204" pitchFamily="34" charset="0"/>
              </a:rPr>
              <a:t> </a:t>
            </a:r>
            <a:r>
              <a:rPr lang="en-US" sz="1000" dirty="0" err="1">
                <a:solidFill>
                  <a:srgbClr val="3F3F3F"/>
                </a:solidFill>
                <a:latin typeface="Arial" panose="020B0604020202020204" pitchFamily="34" charset="0"/>
                <a:cs typeface="Arial" panose="020B0604020202020204" pitchFamily="34" charset="0"/>
              </a:rPr>
              <a:t>Nutr</a:t>
            </a:r>
            <a:r>
              <a:rPr lang="en-US" sz="1000" dirty="0">
                <a:solidFill>
                  <a:srgbClr val="3F3F3F"/>
                </a:solidFill>
                <a:latin typeface="Arial" panose="020B0604020202020204" pitchFamily="34" charset="0"/>
                <a:cs typeface="Arial" panose="020B0604020202020204" pitchFamily="34" charset="0"/>
              </a:rPr>
              <a:t>. 2010;20:384-391, 9.Stratton RJ, et al. Ageing Res Rev. 2005;4:422-450.  10. </a:t>
            </a:r>
            <a:r>
              <a:rPr lang="en-US" sz="1000" dirty="0" err="1">
                <a:solidFill>
                  <a:srgbClr val="3F3F3F"/>
                </a:solidFill>
                <a:latin typeface="Arial" panose="020B0604020202020204" pitchFamily="34" charset="0"/>
                <a:cs typeface="Arial" panose="020B0604020202020204" pitchFamily="34" charset="0"/>
              </a:rPr>
              <a:t>Cawood</a:t>
            </a:r>
            <a:r>
              <a:rPr lang="en-US" sz="1000" dirty="0">
                <a:solidFill>
                  <a:srgbClr val="3F3F3F"/>
                </a:solidFill>
                <a:latin typeface="Arial" panose="020B0604020202020204" pitchFamily="34" charset="0"/>
                <a:cs typeface="Arial" panose="020B0604020202020204" pitchFamily="34" charset="0"/>
              </a:rPr>
              <a:t> AL, </a:t>
            </a:r>
            <a:r>
              <a:rPr lang="en-US" sz="1000" dirty="0" err="1">
                <a:solidFill>
                  <a:srgbClr val="3F3F3F"/>
                </a:solidFill>
                <a:latin typeface="Arial" panose="020B0604020202020204" pitchFamily="34" charset="0"/>
                <a:cs typeface="Arial" panose="020B0604020202020204" pitchFamily="34" charset="0"/>
              </a:rPr>
              <a:t>Elia</a:t>
            </a:r>
            <a:r>
              <a:rPr lang="en-US" sz="1000" dirty="0">
                <a:solidFill>
                  <a:srgbClr val="3F3F3F"/>
                </a:solidFill>
                <a:latin typeface="Arial" panose="020B0604020202020204" pitchFamily="34" charset="0"/>
                <a:cs typeface="Arial" panose="020B0604020202020204" pitchFamily="34" charset="0"/>
              </a:rPr>
              <a:t> M, Stratton RJ. Ageing Res Rev. 2012;11:278-296. 11. Norman K, et al. </a:t>
            </a:r>
            <a:r>
              <a:rPr lang="en-US" sz="1000" dirty="0" err="1">
                <a:solidFill>
                  <a:srgbClr val="3F3F3F"/>
                </a:solidFill>
                <a:latin typeface="Arial" panose="020B0604020202020204" pitchFamily="34" charset="0"/>
                <a:cs typeface="Arial" panose="020B0604020202020204" pitchFamily="34" charset="0"/>
              </a:rPr>
              <a:t>Eur</a:t>
            </a:r>
            <a:r>
              <a:rPr lang="en-US" sz="1000" dirty="0">
                <a:solidFill>
                  <a:srgbClr val="3F3F3F"/>
                </a:solidFill>
                <a:latin typeface="Arial" panose="020B0604020202020204" pitchFamily="34" charset="0"/>
                <a:cs typeface="Arial" panose="020B0604020202020204" pitchFamily="34" charset="0"/>
              </a:rPr>
              <a:t> J </a:t>
            </a:r>
            <a:r>
              <a:rPr lang="en-US" sz="1000" dirty="0" err="1">
                <a:solidFill>
                  <a:srgbClr val="3F3F3F"/>
                </a:solidFill>
                <a:latin typeface="Arial" panose="020B0604020202020204" pitchFamily="34" charset="0"/>
                <a:cs typeface="Arial" panose="020B0604020202020204" pitchFamily="34" charset="0"/>
              </a:rPr>
              <a:t>Clin</a:t>
            </a:r>
            <a:r>
              <a:rPr lang="en-US" sz="1000" dirty="0">
                <a:solidFill>
                  <a:srgbClr val="3F3F3F"/>
                </a:solidFill>
                <a:latin typeface="Arial" panose="020B0604020202020204" pitchFamily="34" charset="0"/>
                <a:cs typeface="Arial" panose="020B0604020202020204" pitchFamily="34" charset="0"/>
              </a:rPr>
              <a:t> </a:t>
            </a:r>
            <a:r>
              <a:rPr lang="en-US" sz="1000" dirty="0" err="1">
                <a:solidFill>
                  <a:srgbClr val="3F3F3F"/>
                </a:solidFill>
                <a:latin typeface="Arial" panose="020B0604020202020204" pitchFamily="34" charset="0"/>
                <a:cs typeface="Arial" panose="020B0604020202020204" pitchFamily="34" charset="0"/>
              </a:rPr>
              <a:t>Nutr</a:t>
            </a:r>
            <a:r>
              <a:rPr lang="en-US" sz="1000" dirty="0">
                <a:solidFill>
                  <a:srgbClr val="3F3F3F"/>
                </a:solidFill>
                <a:latin typeface="Arial" panose="020B0604020202020204" pitchFamily="34" charset="0"/>
                <a:cs typeface="Arial" panose="020B0604020202020204" pitchFamily="34" charset="0"/>
              </a:rPr>
              <a:t>. 2011;65:735-742.  12. Milne AC, et al. Cochrane Database </a:t>
            </a:r>
            <a:r>
              <a:rPr lang="en-US" sz="1000" dirty="0" err="1">
                <a:solidFill>
                  <a:srgbClr val="3F3F3F"/>
                </a:solidFill>
                <a:latin typeface="Arial" panose="020B0604020202020204" pitchFamily="34" charset="0"/>
                <a:cs typeface="Arial" panose="020B0604020202020204" pitchFamily="34" charset="0"/>
              </a:rPr>
              <a:t>Syst</a:t>
            </a:r>
            <a:r>
              <a:rPr lang="en-US" sz="1000" dirty="0">
                <a:solidFill>
                  <a:srgbClr val="3F3F3F"/>
                </a:solidFill>
                <a:latin typeface="Arial" panose="020B0604020202020204" pitchFamily="34" charset="0"/>
                <a:cs typeface="Arial" panose="020B0604020202020204" pitchFamily="34" charset="0"/>
              </a:rPr>
              <a:t> Rev. 2009:CD003288 </a:t>
            </a:r>
          </a:p>
        </p:txBody>
      </p:sp>
    </p:spTree>
    <p:extLst>
      <p:ext uri="{BB962C8B-B14F-4D97-AF65-F5344CB8AC3E}">
        <p14:creationId xmlns:p14="http://schemas.microsoft.com/office/powerpoint/2010/main" val="441324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6159E-DE94-4502-BBB7-32A3112BE8B0}" type="slidenum">
              <a:rPr lang="en-US" smtClean="0">
                <a:solidFill>
                  <a:srgbClr val="FFFFFF"/>
                </a:solidFill>
              </a:rPr>
              <a:pPr/>
              <a:t>14</a:t>
            </a:fld>
            <a:endParaRPr lang="en-US">
              <a:solidFill>
                <a:srgbClr val="FFFFFF"/>
              </a:solidFill>
            </a:endParaRPr>
          </a:p>
        </p:txBody>
      </p:sp>
      <p:sp>
        <p:nvSpPr>
          <p:cNvPr id="6" name="1 Título">
            <a:extLst>
              <a:ext uri="{FF2B5EF4-FFF2-40B4-BE49-F238E27FC236}">
                <a16:creationId xmlns:a16="http://schemas.microsoft.com/office/drawing/2014/main" id="{B1B618F3-EBE4-4EC3-A6F1-E4E7DB5E5EA5}"/>
              </a:ext>
            </a:extLst>
          </p:cNvPr>
          <p:cNvSpPr txBox="1">
            <a:spLocks/>
          </p:cNvSpPr>
          <p:nvPr/>
        </p:nvSpPr>
        <p:spPr>
          <a:xfrm>
            <a:off x="1737982" y="481247"/>
            <a:ext cx="8432039" cy="12486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3200" b="1" dirty="0">
                <a:solidFill>
                  <a:srgbClr val="7030A0"/>
                </a:solidFill>
                <a:latin typeface="Arial" panose="020B0604020202020204" pitchFamily="34" charset="0"/>
                <a:cs typeface="Arial" panose="020B0604020202020204" pitchFamily="34" charset="0"/>
              </a:rPr>
              <a:t>Efectividad y costo- efectividad del tamizaje precoz e intervención nutricional en pacientes malnutridos</a:t>
            </a:r>
          </a:p>
        </p:txBody>
      </p:sp>
      <p:sp>
        <p:nvSpPr>
          <p:cNvPr id="7" name="2 Subtítulo">
            <a:extLst>
              <a:ext uri="{FF2B5EF4-FFF2-40B4-BE49-F238E27FC236}">
                <a16:creationId xmlns:a16="http://schemas.microsoft.com/office/drawing/2014/main" id="{1CA7E595-9B0B-4505-BADF-38A453A59297}"/>
              </a:ext>
            </a:extLst>
          </p:cNvPr>
          <p:cNvSpPr txBox="1">
            <a:spLocks/>
          </p:cNvSpPr>
          <p:nvPr/>
        </p:nvSpPr>
        <p:spPr>
          <a:xfrm>
            <a:off x="6735260" y="4936720"/>
            <a:ext cx="4852313" cy="96928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s-CO" sz="1800" b="1" dirty="0">
                <a:latin typeface="Arial" panose="020B0604020202020204" pitchFamily="34" charset="0"/>
                <a:cs typeface="Arial" panose="020B0604020202020204" pitchFamily="34" charset="0"/>
              </a:rPr>
              <a:t>Conclusión: esta estrategia de intervención nutricional es Costo-Efectiva</a:t>
            </a:r>
          </a:p>
        </p:txBody>
      </p:sp>
      <p:sp>
        <p:nvSpPr>
          <p:cNvPr id="8" name="5 CuadroTexto">
            <a:extLst>
              <a:ext uri="{FF2B5EF4-FFF2-40B4-BE49-F238E27FC236}">
                <a16:creationId xmlns:a16="http://schemas.microsoft.com/office/drawing/2014/main" id="{25D82B78-2EDC-4771-B410-C7082C6ED674}"/>
              </a:ext>
            </a:extLst>
          </p:cNvPr>
          <p:cNvSpPr txBox="1"/>
          <p:nvPr/>
        </p:nvSpPr>
        <p:spPr>
          <a:xfrm>
            <a:off x="1306559" y="2094620"/>
            <a:ext cx="9497468" cy="369332"/>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p>
            <a:pPr algn="ctr">
              <a:defRPr/>
            </a:pPr>
            <a:r>
              <a:rPr lang="es-CO" b="1" dirty="0">
                <a:latin typeface="Arial" panose="020B0604020202020204" pitchFamily="34" charset="0"/>
                <a:cs typeface="Arial" panose="020B0604020202020204" pitchFamily="34" charset="0"/>
              </a:rPr>
              <a:t>Aplicación de cuestionario SNAQ y SVO 600 Kcal + 12 gr proteína</a:t>
            </a:r>
          </a:p>
        </p:txBody>
      </p:sp>
      <p:sp>
        <p:nvSpPr>
          <p:cNvPr id="9" name="6 CuadroTexto">
            <a:extLst>
              <a:ext uri="{FF2B5EF4-FFF2-40B4-BE49-F238E27FC236}">
                <a16:creationId xmlns:a16="http://schemas.microsoft.com/office/drawing/2014/main" id="{F4082652-F1EE-45E2-8F32-267FCFE7096C}"/>
              </a:ext>
            </a:extLst>
          </p:cNvPr>
          <p:cNvSpPr txBox="1"/>
          <p:nvPr/>
        </p:nvSpPr>
        <p:spPr>
          <a:xfrm>
            <a:off x="6872804" y="3075714"/>
            <a:ext cx="4852314" cy="1754326"/>
          </a:xfrm>
          <a:prstGeom prst="rect">
            <a:avLst/>
          </a:prstGeom>
          <a:solidFill>
            <a:schemeClr val="bg1"/>
          </a:solidFill>
          <a:ln>
            <a:noFill/>
          </a:ln>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buClr>
                <a:srgbClr val="7030A0"/>
              </a:buClr>
              <a:buFont typeface="Arial" panose="020B0604020202020204" pitchFamily="34" charset="0"/>
              <a:buChar char="•"/>
              <a:defRPr/>
            </a:pPr>
            <a:r>
              <a:rPr lang="es-CO" dirty="0">
                <a:latin typeface="Arial" panose="020B0604020202020204" pitchFamily="34" charset="0"/>
                <a:cs typeface="Arial" panose="020B0604020202020204" pitchFamily="34" charset="0"/>
              </a:rPr>
              <a:t>Costo de la intervención para reducir estancia en 1 día: € 50 – 76</a:t>
            </a:r>
          </a:p>
          <a:p>
            <a:pPr marL="285750" indent="-285750">
              <a:buClr>
                <a:srgbClr val="7030A0"/>
              </a:buClr>
              <a:buFont typeface="Arial" panose="020B0604020202020204" pitchFamily="34" charset="0"/>
              <a:buChar char="•"/>
              <a:defRPr/>
            </a:pPr>
            <a:r>
              <a:rPr lang="es-CO" dirty="0">
                <a:latin typeface="Arial" panose="020B0604020202020204" pitchFamily="34" charset="0"/>
                <a:cs typeface="Arial" panose="020B0604020202020204" pitchFamily="34" charset="0"/>
              </a:rPr>
              <a:t>Costo diario de hospitalización: </a:t>
            </a:r>
          </a:p>
          <a:p>
            <a:pPr marL="285750" indent="-285750">
              <a:buClr>
                <a:srgbClr val="7030A0"/>
              </a:buClr>
              <a:buFont typeface="Arial" panose="020B0604020202020204" pitchFamily="34" charset="0"/>
              <a:buChar char="•"/>
              <a:defRPr/>
            </a:pPr>
            <a:r>
              <a:rPr lang="es-CO" dirty="0">
                <a:latin typeface="Arial" panose="020B0604020202020204" pitchFamily="34" charset="0"/>
                <a:cs typeface="Arial" panose="020B0604020202020204" pitchFamily="34" charset="0"/>
              </a:rPr>
              <a:t>€ 337 -476</a:t>
            </a:r>
          </a:p>
          <a:p>
            <a:pPr marL="285750" indent="-285750">
              <a:buClr>
                <a:srgbClr val="7030A0"/>
              </a:buClr>
              <a:buFont typeface="Arial" panose="020B0604020202020204" pitchFamily="34" charset="0"/>
              <a:buChar char="•"/>
              <a:defRPr/>
            </a:pPr>
            <a:r>
              <a:rPr lang="es-CO" dirty="0">
                <a:latin typeface="Arial" panose="020B0604020202020204" pitchFamily="34" charset="0"/>
                <a:cs typeface="Arial" panose="020B0604020202020204" pitchFamily="34" charset="0"/>
              </a:rPr>
              <a:t>Reducción promedio de estancia: 1,3 días</a:t>
            </a:r>
          </a:p>
          <a:p>
            <a:pPr marL="285750" indent="-285750">
              <a:buClr>
                <a:srgbClr val="7030A0"/>
              </a:buClr>
              <a:buFont typeface="Arial" panose="020B0604020202020204" pitchFamily="34" charset="0"/>
              <a:buChar char="•"/>
              <a:defRPr/>
            </a:pPr>
            <a:r>
              <a:rPr lang="es-CO" dirty="0">
                <a:latin typeface="Arial" panose="020B0604020202020204" pitchFamily="34" charset="0"/>
                <a:cs typeface="Arial" panose="020B0604020202020204" pitchFamily="34" charset="0"/>
              </a:rPr>
              <a:t>Retorno económico: € 6,2</a:t>
            </a:r>
          </a:p>
        </p:txBody>
      </p:sp>
      <p:graphicFrame>
        <p:nvGraphicFramePr>
          <p:cNvPr id="10" name="Tabla 4">
            <a:extLst>
              <a:ext uri="{FF2B5EF4-FFF2-40B4-BE49-F238E27FC236}">
                <a16:creationId xmlns:a16="http://schemas.microsoft.com/office/drawing/2014/main" id="{410E965A-CABC-4A26-B712-80508476356E}"/>
              </a:ext>
            </a:extLst>
          </p:cNvPr>
          <p:cNvGraphicFramePr>
            <a:graphicFrameLocks noGrp="1"/>
          </p:cNvGraphicFramePr>
          <p:nvPr>
            <p:extLst>
              <p:ext uri="{D42A27DB-BD31-4B8C-83A1-F6EECF244321}">
                <p14:modId xmlns:p14="http://schemas.microsoft.com/office/powerpoint/2010/main" val="74934316"/>
              </p:ext>
            </p:extLst>
          </p:nvPr>
        </p:nvGraphicFramePr>
        <p:xfrm>
          <a:off x="401216" y="2579381"/>
          <a:ext cx="6104390" cy="3541772"/>
        </p:xfrm>
        <a:graphic>
          <a:graphicData uri="http://schemas.openxmlformats.org/drawingml/2006/table">
            <a:tbl>
              <a:tblPr firstRow="1" lastRow="1" bandRow="1">
                <a:tableStyleId>{3B4B98B0-60AC-42C2-AFA5-B58CD77FA1E5}</a:tableStyleId>
              </a:tblPr>
              <a:tblGrid>
                <a:gridCol w="2922998">
                  <a:extLst>
                    <a:ext uri="{9D8B030D-6E8A-4147-A177-3AD203B41FA5}">
                      <a16:colId xmlns:a16="http://schemas.microsoft.com/office/drawing/2014/main" val="20000"/>
                    </a:ext>
                  </a:extLst>
                </a:gridCol>
                <a:gridCol w="1529793">
                  <a:extLst>
                    <a:ext uri="{9D8B030D-6E8A-4147-A177-3AD203B41FA5}">
                      <a16:colId xmlns:a16="http://schemas.microsoft.com/office/drawing/2014/main" val="20001"/>
                    </a:ext>
                  </a:extLst>
                </a:gridCol>
                <a:gridCol w="1651599">
                  <a:extLst>
                    <a:ext uri="{9D8B030D-6E8A-4147-A177-3AD203B41FA5}">
                      <a16:colId xmlns:a16="http://schemas.microsoft.com/office/drawing/2014/main" val="20002"/>
                    </a:ext>
                  </a:extLst>
                </a:gridCol>
              </a:tblGrid>
              <a:tr h="532618">
                <a:tc>
                  <a:txBody>
                    <a:bodyPr/>
                    <a:lstStyle/>
                    <a:p>
                      <a:pPr algn="l" fontAlgn="b"/>
                      <a:endParaRPr lang="en-US" sz="1800" b="1" i="1"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t"/>
                      <a:r>
                        <a:rPr lang="en-US" sz="1800" b="1" u="none" strike="noStrike" dirty="0" err="1">
                          <a:solidFill>
                            <a:srgbClr val="7030A0"/>
                          </a:solidFill>
                          <a:effectLst/>
                        </a:rPr>
                        <a:t>Grupo</a:t>
                      </a:r>
                      <a:r>
                        <a:rPr lang="en-US" sz="1800" b="1" u="none" strike="noStrike" dirty="0">
                          <a:solidFill>
                            <a:srgbClr val="7030A0"/>
                          </a:solidFill>
                          <a:effectLst/>
                        </a:rPr>
                        <a:t> </a:t>
                      </a:r>
                      <a:r>
                        <a:rPr lang="en-US" sz="1800" b="1" u="none" strike="noStrike" dirty="0" err="1">
                          <a:solidFill>
                            <a:srgbClr val="7030A0"/>
                          </a:solidFill>
                          <a:effectLst/>
                        </a:rPr>
                        <a:t>Estudio</a:t>
                      </a:r>
                      <a:r>
                        <a:rPr lang="en-US" sz="1800" b="1" u="none" strike="noStrike" dirty="0">
                          <a:solidFill>
                            <a:srgbClr val="7030A0"/>
                          </a:solidFill>
                          <a:effectLst/>
                        </a:rPr>
                        <a:t> n=297</a:t>
                      </a:r>
                      <a:endParaRPr lang="en-US" sz="1800" b="1" i="1" u="none" strike="noStrike" dirty="0">
                        <a:solidFill>
                          <a:srgbClr val="7030A0"/>
                        </a:solidFill>
                        <a:effectLst/>
                        <a:latin typeface="Arial" panose="020B0604020202020204" pitchFamily="34" charset="0"/>
                        <a:cs typeface="Arial" panose="020B0604020202020204" pitchFamily="34" charset="0"/>
                      </a:endParaRPr>
                    </a:p>
                  </a:txBody>
                  <a:tcPr marL="9525" marR="9525" marT="9525" marB="0"/>
                </a:tc>
                <a:tc>
                  <a:txBody>
                    <a:bodyPr/>
                    <a:lstStyle/>
                    <a:p>
                      <a:pPr algn="ctr" fontAlgn="t"/>
                      <a:r>
                        <a:rPr lang="en-US" sz="1800" b="1" u="none" strike="noStrike" dirty="0" err="1">
                          <a:solidFill>
                            <a:srgbClr val="7030A0"/>
                          </a:solidFill>
                          <a:effectLst/>
                        </a:rPr>
                        <a:t>Grupo</a:t>
                      </a:r>
                      <a:r>
                        <a:rPr lang="en-US" sz="1800" b="1" u="none" strike="noStrike" dirty="0">
                          <a:solidFill>
                            <a:srgbClr val="7030A0"/>
                          </a:solidFill>
                          <a:effectLst/>
                        </a:rPr>
                        <a:t> Control n=291</a:t>
                      </a:r>
                      <a:endParaRPr lang="en-US" sz="1800" b="1" i="1" u="none" strike="noStrike" dirty="0">
                        <a:solidFill>
                          <a:srgbClr val="7030A0"/>
                        </a:solidFill>
                        <a:effectLst/>
                        <a:latin typeface="Arial" panose="020B0604020202020204" pitchFamily="34" charset="0"/>
                        <a:cs typeface="Arial" panose="020B0604020202020204" pitchFamily="34" charset="0"/>
                      </a:endParaRPr>
                    </a:p>
                  </a:txBody>
                  <a:tcPr marL="9525" marR="9525" marT="9525" marB="0"/>
                </a:tc>
                <a:extLst>
                  <a:ext uri="{0D108BD9-81ED-4DB2-BD59-A6C34878D82A}">
                    <a16:rowId xmlns:a16="http://schemas.microsoft.com/office/drawing/2014/main" val="10000"/>
                  </a:ext>
                </a:extLst>
              </a:tr>
              <a:tr h="266308">
                <a:tc>
                  <a:txBody>
                    <a:bodyPr/>
                    <a:lstStyle/>
                    <a:p>
                      <a:pPr algn="l" fontAlgn="b"/>
                      <a:r>
                        <a:rPr lang="en-US" sz="1800" b="1" u="none" strike="noStrike" dirty="0" err="1">
                          <a:effectLst/>
                        </a:rPr>
                        <a:t>Costos</a:t>
                      </a:r>
                      <a:endParaRPr lang="en-US" sz="1800" b="1" i="1"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endParaRPr lang="en-US" sz="1800" b="1" i="1"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endParaRPr lang="en-US" sz="1800" b="1" i="1"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1"/>
                  </a:ext>
                </a:extLst>
              </a:tr>
              <a:tr h="481610">
                <a:tc>
                  <a:txBody>
                    <a:bodyPr/>
                    <a:lstStyle/>
                    <a:p>
                      <a:pPr algn="l" fontAlgn="b"/>
                      <a:r>
                        <a:rPr lang="en-US" sz="1800" u="none" strike="noStrike" dirty="0" err="1">
                          <a:effectLst/>
                        </a:rPr>
                        <a:t>Suplemento</a:t>
                      </a:r>
                      <a:r>
                        <a:rPr lang="en-US" sz="1800" u="none" strike="noStrike" dirty="0">
                          <a:effectLst/>
                        </a:rPr>
                        <a:t> </a:t>
                      </a:r>
                      <a:r>
                        <a:rPr lang="en-US" sz="1800" u="none" strike="noStrike" dirty="0" err="1">
                          <a:effectLst/>
                        </a:rPr>
                        <a:t>Nutricional</a:t>
                      </a:r>
                      <a:r>
                        <a:rPr lang="en-US" sz="1800" u="none" strike="noStrike" dirty="0">
                          <a:effectLst/>
                        </a:rPr>
                        <a:t>(€)</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800" u="none" strike="noStrike" dirty="0">
                          <a:effectLst/>
                        </a:rPr>
                        <a:t>18,4 ± </a:t>
                      </a:r>
                      <a:r>
                        <a:rPr lang="es-CO" sz="1800" kern="1200" dirty="0">
                          <a:solidFill>
                            <a:schemeClr val="tx1"/>
                          </a:solidFill>
                          <a:effectLst/>
                        </a:rPr>
                        <a:t>12,9</a:t>
                      </a:r>
                      <a:r>
                        <a:rPr lang="es-CO" sz="1800" kern="1200" baseline="30000" dirty="0">
                          <a:solidFill>
                            <a:schemeClr val="tx1"/>
                          </a:solidFill>
                          <a:effectLst/>
                        </a:rPr>
                        <a:t>1</a:t>
                      </a:r>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marL="9525" marR="9525" marT="9525" marB="0" anchor="ctr"/>
                </a:tc>
                <a:tc>
                  <a:txBody>
                    <a:bodyPr/>
                    <a:lstStyle/>
                    <a:p>
                      <a:pPr algn="ctr" fontAlgn="ctr"/>
                      <a:r>
                        <a:rPr lang="en-US" sz="1800" u="none" strike="noStrike">
                          <a:effectLst/>
                        </a:rPr>
                        <a:t>0</a:t>
                      </a:r>
                      <a:endParaRPr lang="en-US"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2"/>
                  </a:ext>
                </a:extLst>
              </a:tr>
              <a:tr h="266308">
                <a:tc>
                  <a:txBody>
                    <a:bodyPr/>
                    <a:lstStyle/>
                    <a:p>
                      <a:pPr algn="l" fontAlgn="b"/>
                      <a:r>
                        <a:rPr lang="en-US" sz="1800" u="none" strike="noStrike" dirty="0" err="1">
                          <a:effectLst/>
                        </a:rPr>
                        <a:t>Auxiliar</a:t>
                      </a:r>
                      <a:r>
                        <a:rPr lang="en-US" sz="1800" u="none" strike="noStrike" dirty="0">
                          <a:effectLst/>
                        </a:rPr>
                        <a:t> de </a:t>
                      </a:r>
                      <a:r>
                        <a:rPr lang="en-US" sz="1800" u="none" strike="noStrike" dirty="0" err="1">
                          <a:effectLst/>
                        </a:rPr>
                        <a:t>Nutrición</a:t>
                      </a:r>
                      <a:r>
                        <a:rPr lang="en-US" sz="1800" u="none" strike="noStrike" dirty="0">
                          <a:effectLst/>
                        </a:rPr>
                        <a:t>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US" sz="1800" u="none" strike="noStrike" dirty="0">
                          <a:effectLst/>
                        </a:rPr>
                        <a:t>54 ± 51</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rPr>
                        <a:t>0</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3"/>
                  </a:ext>
                </a:extLst>
              </a:tr>
              <a:tr h="266308">
                <a:tc>
                  <a:txBody>
                    <a:bodyPr/>
                    <a:lstStyle/>
                    <a:p>
                      <a:pPr algn="l" fontAlgn="b"/>
                      <a:r>
                        <a:rPr lang="en-US" sz="1800" u="none" strike="noStrike" dirty="0" err="1">
                          <a:effectLst/>
                        </a:rPr>
                        <a:t>Nutricionista</a:t>
                      </a:r>
                      <a:r>
                        <a:rPr lang="en-US" sz="1800" u="none" strike="noStrike" dirty="0">
                          <a:effectLst/>
                        </a:rPr>
                        <a:t>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US" sz="1800" u="none" strike="noStrike" dirty="0">
                          <a:effectLst/>
                        </a:rPr>
                        <a:t>118,2 ± 136,3</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rPr>
                        <a:t>104,7 ± 174,7</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4"/>
                  </a:ext>
                </a:extLst>
              </a:tr>
              <a:tr h="266308">
                <a:tc>
                  <a:txBody>
                    <a:bodyPr/>
                    <a:lstStyle/>
                    <a:p>
                      <a:pPr algn="l" fontAlgn="b"/>
                      <a:r>
                        <a:rPr lang="en-US" sz="1800" b="1" u="none" strike="noStrike" dirty="0" err="1">
                          <a:effectLst/>
                        </a:rPr>
                        <a:t>Efectos</a:t>
                      </a:r>
                      <a:endParaRPr lang="en-US" sz="1800" b="1" i="1"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5"/>
                  </a:ext>
                </a:extLst>
              </a:tr>
              <a:tr h="252994">
                <a:tc>
                  <a:txBody>
                    <a:bodyPr/>
                    <a:lstStyle/>
                    <a:p>
                      <a:pPr algn="l" fontAlgn="b"/>
                      <a:r>
                        <a:rPr lang="en-US" sz="1800" u="none" strike="noStrike" dirty="0" err="1">
                          <a:effectLst/>
                        </a:rPr>
                        <a:t>Días</a:t>
                      </a:r>
                      <a:r>
                        <a:rPr lang="en-US" sz="1800" u="none" strike="noStrike" dirty="0">
                          <a:effectLst/>
                        </a:rPr>
                        <a:t> de Estancia (d)</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US" sz="1800" u="none" strike="noStrike" dirty="0">
                          <a:effectLst/>
                        </a:rPr>
                        <a:t>11,5 ± 8</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rPr>
                        <a:t>14 ±13,33</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6"/>
                  </a:ext>
                </a:extLst>
              </a:tr>
              <a:tr h="252994">
                <a:tc>
                  <a:txBody>
                    <a:bodyPr/>
                    <a:lstStyle/>
                    <a:p>
                      <a:pPr algn="l" fontAlgn="b"/>
                      <a:r>
                        <a:rPr lang="en-US" sz="1800" u="none" strike="noStrike" dirty="0" err="1">
                          <a:effectLst/>
                        </a:rPr>
                        <a:t>Cambio</a:t>
                      </a:r>
                      <a:r>
                        <a:rPr lang="en-US" sz="1800" u="none" strike="noStrike" dirty="0">
                          <a:effectLst/>
                        </a:rPr>
                        <a:t> de peso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US" sz="1800" u="none" strike="noStrike" dirty="0">
                          <a:effectLst/>
                        </a:rPr>
                        <a:t> - 0,1 ± 7,9</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rPr>
                        <a:t> -0,3 ± 5,9</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7"/>
                  </a:ext>
                </a:extLst>
              </a:tr>
              <a:tr h="798927">
                <a:tc>
                  <a:txBody>
                    <a:bodyPr/>
                    <a:lstStyle/>
                    <a:p>
                      <a:pPr algn="l" fontAlgn="ctr"/>
                      <a:r>
                        <a:rPr lang="es-CO" sz="1800" u="none" strike="noStrike" dirty="0">
                          <a:effectLst/>
                        </a:rPr>
                        <a:t>&gt;3% Incremento de peso durante la hospitalización (%)</a:t>
                      </a:r>
                      <a:endParaRPr lang="es-CO"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rPr>
                        <a:t>18</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rPr>
                        <a:t>16</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8"/>
                  </a:ext>
                </a:extLst>
              </a:tr>
            </a:tbl>
          </a:graphicData>
        </a:graphic>
      </p:graphicFrame>
      <p:sp>
        <p:nvSpPr>
          <p:cNvPr id="11" name="4 CuadroTexto">
            <a:extLst>
              <a:ext uri="{FF2B5EF4-FFF2-40B4-BE49-F238E27FC236}">
                <a16:creationId xmlns:a16="http://schemas.microsoft.com/office/drawing/2014/main" id="{EE0593F4-3C05-49D4-9B7D-B8F3D2E33D86}"/>
              </a:ext>
            </a:extLst>
          </p:cNvPr>
          <p:cNvSpPr txBox="1"/>
          <p:nvPr/>
        </p:nvSpPr>
        <p:spPr>
          <a:xfrm>
            <a:off x="401216" y="6110129"/>
            <a:ext cx="2673532" cy="246221"/>
          </a:xfrm>
          <a:prstGeom prst="rect">
            <a:avLst/>
          </a:prstGeom>
          <a:noFill/>
        </p:spPr>
        <p:txBody>
          <a:bodyPr wrap="square" rtlCol="0">
            <a:spAutoFit/>
          </a:bodyPr>
          <a:lstStyle/>
          <a:p>
            <a:r>
              <a:rPr lang="es-CO" sz="1000" dirty="0">
                <a:latin typeface="Arial" panose="020B0604020202020204" pitchFamily="34" charset="0"/>
                <a:cs typeface="Arial" panose="020B0604020202020204" pitchFamily="34" charset="0"/>
              </a:rPr>
              <a:t>Am J </a:t>
            </a:r>
            <a:r>
              <a:rPr lang="es-CO" sz="1000" dirty="0" err="1">
                <a:latin typeface="Arial" panose="020B0604020202020204" pitchFamily="34" charset="0"/>
                <a:cs typeface="Arial" panose="020B0604020202020204" pitchFamily="34" charset="0"/>
              </a:rPr>
              <a:t>Clin</a:t>
            </a:r>
            <a:r>
              <a:rPr lang="es-CO" sz="1000" dirty="0">
                <a:latin typeface="Arial" panose="020B0604020202020204" pitchFamily="34" charset="0"/>
                <a:cs typeface="Arial" panose="020B0604020202020204" pitchFamily="34" charset="0"/>
              </a:rPr>
              <a:t> </a:t>
            </a:r>
            <a:r>
              <a:rPr lang="es-CO" sz="1000" dirty="0" err="1">
                <a:latin typeface="Arial" panose="020B0604020202020204" pitchFamily="34" charset="0"/>
                <a:cs typeface="Arial" panose="020B0604020202020204" pitchFamily="34" charset="0"/>
              </a:rPr>
              <a:t>Nutr</a:t>
            </a:r>
            <a:r>
              <a:rPr lang="es-CO" sz="1000" dirty="0">
                <a:latin typeface="Arial" panose="020B0604020202020204" pitchFamily="34" charset="0"/>
                <a:cs typeface="Arial" panose="020B0604020202020204" pitchFamily="34" charset="0"/>
              </a:rPr>
              <a:t> (2005)  82 : 1082 – 1089</a:t>
            </a:r>
          </a:p>
        </p:txBody>
      </p:sp>
    </p:spTree>
    <p:extLst>
      <p:ext uri="{BB962C8B-B14F-4D97-AF65-F5344CB8AC3E}">
        <p14:creationId xmlns:p14="http://schemas.microsoft.com/office/powerpoint/2010/main" val="4197140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6159E-DE94-4502-BBB7-32A3112BE8B0}" type="slidenum">
              <a:rPr lang="en-US" smtClean="0">
                <a:solidFill>
                  <a:srgbClr val="FFFFFF"/>
                </a:solidFill>
              </a:rPr>
              <a:pPr/>
              <a:t>15</a:t>
            </a:fld>
            <a:endParaRPr lang="en-US">
              <a:solidFill>
                <a:srgbClr val="FFFFFF"/>
              </a:solidFill>
            </a:endParaRPr>
          </a:p>
        </p:txBody>
      </p:sp>
      <p:sp>
        <p:nvSpPr>
          <p:cNvPr id="6" name="1 Título">
            <a:extLst>
              <a:ext uri="{FF2B5EF4-FFF2-40B4-BE49-F238E27FC236}">
                <a16:creationId xmlns:a16="http://schemas.microsoft.com/office/drawing/2014/main" id="{D922D086-13DC-4549-9A43-06C9B9AE0E53}"/>
              </a:ext>
            </a:extLst>
          </p:cNvPr>
          <p:cNvSpPr txBox="1">
            <a:spLocks/>
          </p:cNvSpPr>
          <p:nvPr/>
        </p:nvSpPr>
        <p:spPr>
          <a:xfrm>
            <a:off x="2477588" y="509503"/>
            <a:ext cx="7236823" cy="12558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800" b="1" dirty="0">
                <a:solidFill>
                  <a:srgbClr val="7030A0"/>
                </a:solidFill>
                <a:latin typeface="Arial" panose="020B0604020202020204" pitchFamily="34" charset="0"/>
                <a:cs typeface="Arial" panose="020B0604020202020204" pitchFamily="34" charset="0"/>
              </a:rPr>
              <a:t>Efectos de los Suplementos Nutricionales Orales en desenlaces de la atención hospitalaria – </a:t>
            </a:r>
            <a:r>
              <a:rPr lang="es-CO" sz="2800" b="1" dirty="0" err="1">
                <a:solidFill>
                  <a:srgbClr val="7030A0"/>
                </a:solidFill>
                <a:latin typeface="Arial" panose="020B0604020202020204" pitchFamily="34" charset="0"/>
                <a:cs typeface="Arial" panose="020B0604020202020204" pitchFamily="34" charset="0"/>
              </a:rPr>
              <a:t>Phillipson</a:t>
            </a:r>
            <a:r>
              <a:rPr lang="es-CO" sz="2800" b="1" dirty="0">
                <a:solidFill>
                  <a:srgbClr val="7030A0"/>
                </a:solidFill>
                <a:latin typeface="Arial" panose="020B0604020202020204" pitchFamily="34" charset="0"/>
                <a:cs typeface="Arial" panose="020B0604020202020204" pitchFamily="34" charset="0"/>
              </a:rPr>
              <a:t> (2013</a:t>
            </a:r>
            <a:r>
              <a:rPr lang="es-CO" sz="2800" dirty="0">
                <a:solidFill>
                  <a:srgbClr val="7030A0"/>
                </a:solidFill>
                <a:latin typeface="Arial" panose="020B0604020202020204" pitchFamily="34" charset="0"/>
                <a:cs typeface="Arial" panose="020B0604020202020204" pitchFamily="34" charset="0"/>
              </a:rPr>
              <a:t>)</a:t>
            </a:r>
          </a:p>
        </p:txBody>
      </p:sp>
      <p:sp>
        <p:nvSpPr>
          <p:cNvPr id="7" name="4 CuadroTexto">
            <a:extLst>
              <a:ext uri="{FF2B5EF4-FFF2-40B4-BE49-F238E27FC236}">
                <a16:creationId xmlns:a16="http://schemas.microsoft.com/office/drawing/2014/main" id="{7286CF28-A0BA-4436-91FD-B16F2CAE72B4}"/>
              </a:ext>
            </a:extLst>
          </p:cNvPr>
          <p:cNvSpPr txBox="1"/>
          <p:nvPr/>
        </p:nvSpPr>
        <p:spPr>
          <a:xfrm>
            <a:off x="1598951" y="5759591"/>
            <a:ext cx="3126377" cy="246221"/>
          </a:xfrm>
          <a:prstGeom prst="rect">
            <a:avLst/>
          </a:prstGeom>
          <a:noFill/>
        </p:spPr>
        <p:txBody>
          <a:bodyPr wrap="square" rtlCol="0">
            <a:spAutoFit/>
          </a:bodyPr>
          <a:lstStyle/>
          <a:p>
            <a:r>
              <a:rPr lang="es-CO" sz="1000" dirty="0">
                <a:latin typeface="Arial" panose="020B0604020202020204" pitchFamily="34" charset="0"/>
                <a:cs typeface="Arial" panose="020B0604020202020204" pitchFamily="34" charset="0"/>
              </a:rPr>
              <a:t>Am J </a:t>
            </a:r>
            <a:r>
              <a:rPr lang="es-CO" sz="1000" dirty="0" err="1">
                <a:latin typeface="Arial" panose="020B0604020202020204" pitchFamily="34" charset="0"/>
                <a:cs typeface="Arial" panose="020B0604020202020204" pitchFamily="34" charset="0"/>
              </a:rPr>
              <a:t>Manag</a:t>
            </a:r>
            <a:r>
              <a:rPr lang="es-CO" sz="1000" dirty="0">
                <a:latin typeface="Arial" panose="020B0604020202020204" pitchFamily="34" charset="0"/>
                <a:cs typeface="Arial" panose="020B0604020202020204" pitchFamily="34" charset="0"/>
              </a:rPr>
              <a:t> </a:t>
            </a:r>
            <a:r>
              <a:rPr lang="es-CO" sz="1000" dirty="0" err="1">
                <a:latin typeface="Arial" panose="020B0604020202020204" pitchFamily="34" charset="0"/>
                <a:cs typeface="Arial" panose="020B0604020202020204" pitchFamily="34" charset="0"/>
              </a:rPr>
              <a:t>Care</a:t>
            </a:r>
            <a:r>
              <a:rPr lang="es-CO" sz="1000" dirty="0">
                <a:latin typeface="Arial" panose="020B0604020202020204" pitchFamily="34" charset="0"/>
                <a:cs typeface="Arial" panose="020B0604020202020204" pitchFamily="34" charset="0"/>
              </a:rPr>
              <a:t> (2013) 19: 121  – 128</a:t>
            </a:r>
          </a:p>
        </p:txBody>
      </p:sp>
      <p:sp>
        <p:nvSpPr>
          <p:cNvPr id="8" name="8 CuadroTexto">
            <a:extLst>
              <a:ext uri="{FF2B5EF4-FFF2-40B4-BE49-F238E27FC236}">
                <a16:creationId xmlns:a16="http://schemas.microsoft.com/office/drawing/2014/main" id="{E96BCCA2-9758-400E-B077-79D11A3A260C}"/>
              </a:ext>
            </a:extLst>
          </p:cNvPr>
          <p:cNvSpPr txBox="1"/>
          <p:nvPr/>
        </p:nvSpPr>
        <p:spPr>
          <a:xfrm>
            <a:off x="1598950" y="2537335"/>
            <a:ext cx="8994098" cy="3046988"/>
          </a:xfrm>
          <a:prstGeom prst="rect">
            <a:avLst/>
          </a:prstGeom>
          <a:noFill/>
        </p:spPr>
        <p:style>
          <a:lnRef idx="3">
            <a:schemeClr val="lt1"/>
          </a:lnRef>
          <a:fillRef idx="1">
            <a:schemeClr val="accent5"/>
          </a:fillRef>
          <a:effectRef idx="1">
            <a:schemeClr val="accent5"/>
          </a:effectRef>
          <a:fontRef idx="minor">
            <a:schemeClr val="lt1"/>
          </a:fontRef>
        </p:style>
        <p:txBody>
          <a:bodyPr wrap="square">
            <a:spAutoFit/>
          </a:bodyPr>
          <a:lstStyle/>
          <a:p>
            <a:pPr algn="just">
              <a:defRPr/>
            </a:pPr>
            <a:r>
              <a:rPr lang="es-CO" sz="2400" b="1" dirty="0">
                <a:solidFill>
                  <a:schemeClr val="tx1"/>
                </a:solidFill>
                <a:latin typeface="Arial" panose="020B0604020202020204" pitchFamily="34" charset="0"/>
                <a:cs typeface="Arial" panose="020B0604020202020204" pitchFamily="34" charset="0"/>
              </a:rPr>
              <a:t>Diseño del estudio:</a:t>
            </a:r>
          </a:p>
          <a:p>
            <a:pPr algn="just">
              <a:defRPr/>
            </a:pPr>
            <a:r>
              <a:rPr lang="es-CO" sz="2400" dirty="0">
                <a:solidFill>
                  <a:schemeClr val="tx1"/>
                </a:solidFill>
                <a:latin typeface="Arial" panose="020B0604020202020204" pitchFamily="34" charset="0"/>
                <a:cs typeface="Arial" panose="020B0604020202020204" pitchFamily="34" charset="0"/>
              </a:rPr>
              <a:t>Retrospectivo de 2000 a 2010. 44 millones de episodios de hospitalización de pacientes adultos.</a:t>
            </a:r>
          </a:p>
          <a:p>
            <a:pPr algn="just">
              <a:defRPr/>
            </a:pPr>
            <a:endParaRPr lang="es-CO" sz="2400" dirty="0">
              <a:solidFill>
                <a:schemeClr val="tx1"/>
              </a:solidFill>
              <a:latin typeface="Arial" panose="020B0604020202020204" pitchFamily="34" charset="0"/>
              <a:cs typeface="Arial" panose="020B0604020202020204" pitchFamily="34" charset="0"/>
            </a:endParaRPr>
          </a:p>
          <a:p>
            <a:pPr algn="just">
              <a:defRPr/>
            </a:pPr>
            <a:r>
              <a:rPr lang="es-CO" sz="2400" b="1" dirty="0">
                <a:solidFill>
                  <a:schemeClr val="tx1"/>
                </a:solidFill>
                <a:latin typeface="Arial" panose="020B0604020202020204" pitchFamily="34" charset="0"/>
                <a:cs typeface="Arial" panose="020B0604020202020204" pitchFamily="34" charset="0"/>
              </a:rPr>
              <a:t>Objetivo:</a:t>
            </a:r>
          </a:p>
          <a:p>
            <a:pPr algn="just">
              <a:defRPr/>
            </a:pPr>
            <a:r>
              <a:rPr lang="es-CO" sz="2400" dirty="0">
                <a:solidFill>
                  <a:schemeClr val="tx1"/>
                </a:solidFill>
                <a:latin typeface="Arial" panose="020B0604020202020204" pitchFamily="34" charset="0"/>
                <a:cs typeface="Arial" panose="020B0604020202020204" pitchFamily="34" charset="0"/>
              </a:rPr>
              <a:t>Evaluar el impacto de utilización de SNO sobre estancia hospitalaria, costo por episodio de hospitalización y probabilidad de reingreso en 30 días.</a:t>
            </a:r>
          </a:p>
        </p:txBody>
      </p:sp>
    </p:spTree>
    <p:extLst>
      <p:ext uri="{BB962C8B-B14F-4D97-AF65-F5344CB8AC3E}">
        <p14:creationId xmlns:p14="http://schemas.microsoft.com/office/powerpoint/2010/main" val="3315635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6159E-DE94-4502-BBB7-32A3112BE8B0}" type="slidenum">
              <a:rPr lang="en-US" smtClean="0">
                <a:solidFill>
                  <a:srgbClr val="FFFFFF"/>
                </a:solidFill>
              </a:rPr>
              <a:pPr/>
              <a:t>16</a:t>
            </a:fld>
            <a:endParaRPr lang="en-US">
              <a:solidFill>
                <a:srgbClr val="FFFFFF"/>
              </a:solidFill>
            </a:endParaRPr>
          </a:p>
        </p:txBody>
      </p:sp>
      <p:sp>
        <p:nvSpPr>
          <p:cNvPr id="6" name="12 Rectángulo">
            <a:extLst>
              <a:ext uri="{FF2B5EF4-FFF2-40B4-BE49-F238E27FC236}">
                <a16:creationId xmlns:a16="http://schemas.microsoft.com/office/drawing/2014/main" id="{445A4353-B851-40FD-AEDD-AD0BB6B911F1}"/>
              </a:ext>
            </a:extLst>
          </p:cNvPr>
          <p:cNvSpPr/>
          <p:nvPr/>
        </p:nvSpPr>
        <p:spPr>
          <a:xfrm>
            <a:off x="8446607" y="2762146"/>
            <a:ext cx="1622231" cy="705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dirty="0">
                <a:solidFill>
                  <a:schemeClr val="tx1"/>
                </a:solidFill>
                <a:latin typeface="Arial" panose="020B0604020202020204" pitchFamily="34" charset="0"/>
                <a:cs typeface="Arial" panose="020B0604020202020204" pitchFamily="34" charset="0"/>
              </a:rPr>
              <a:t>30 días</a:t>
            </a:r>
          </a:p>
        </p:txBody>
      </p:sp>
      <p:sp>
        <p:nvSpPr>
          <p:cNvPr id="7" name="7 Rectángulo">
            <a:extLst>
              <a:ext uri="{FF2B5EF4-FFF2-40B4-BE49-F238E27FC236}">
                <a16:creationId xmlns:a16="http://schemas.microsoft.com/office/drawing/2014/main" id="{7FE3EC4A-9B91-41D4-AC0E-DE43DE361CC1}"/>
              </a:ext>
            </a:extLst>
          </p:cNvPr>
          <p:cNvSpPr/>
          <p:nvPr/>
        </p:nvSpPr>
        <p:spPr>
          <a:xfrm>
            <a:off x="2149372" y="2577721"/>
            <a:ext cx="2057400" cy="705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b="1" dirty="0">
                <a:solidFill>
                  <a:srgbClr val="7030A0"/>
                </a:solidFill>
                <a:latin typeface="Arial" panose="020B0604020202020204" pitchFamily="34" charset="0"/>
                <a:cs typeface="Arial" panose="020B0604020202020204" pitchFamily="34" charset="0"/>
              </a:rPr>
              <a:t>Estancia  Hospitalaria</a:t>
            </a:r>
          </a:p>
        </p:txBody>
      </p:sp>
      <p:sp>
        <p:nvSpPr>
          <p:cNvPr id="8" name="1 Título">
            <a:extLst>
              <a:ext uri="{FF2B5EF4-FFF2-40B4-BE49-F238E27FC236}">
                <a16:creationId xmlns:a16="http://schemas.microsoft.com/office/drawing/2014/main" id="{F36E052A-E635-4885-9E75-32DF2CB4BBB8}"/>
              </a:ext>
            </a:extLst>
          </p:cNvPr>
          <p:cNvSpPr txBox="1">
            <a:spLocks/>
          </p:cNvSpPr>
          <p:nvPr/>
        </p:nvSpPr>
        <p:spPr>
          <a:xfrm>
            <a:off x="2497481" y="285600"/>
            <a:ext cx="7499809" cy="12841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3000" b="1" dirty="0">
                <a:solidFill>
                  <a:srgbClr val="7030A0"/>
                </a:solidFill>
                <a:latin typeface="Calibri" panose="020F0502020204030204" pitchFamily="34" charset="0"/>
                <a:cs typeface="Calibri" panose="020F0502020204030204" pitchFamily="34" charset="0"/>
              </a:rPr>
              <a:t>Efectos de los Suplementos Nutricionales Orales en desenlaces de la atención hospitalaria – </a:t>
            </a:r>
            <a:r>
              <a:rPr lang="es-CO" sz="3000" b="1" dirty="0" err="1">
                <a:solidFill>
                  <a:srgbClr val="7030A0"/>
                </a:solidFill>
                <a:latin typeface="Calibri" panose="020F0502020204030204" pitchFamily="34" charset="0"/>
                <a:cs typeface="Calibri" panose="020F0502020204030204" pitchFamily="34" charset="0"/>
              </a:rPr>
              <a:t>Phillipson</a:t>
            </a:r>
            <a:r>
              <a:rPr lang="es-CO" sz="3000" b="1" dirty="0">
                <a:solidFill>
                  <a:srgbClr val="7030A0"/>
                </a:solidFill>
                <a:latin typeface="Calibri" panose="020F0502020204030204" pitchFamily="34" charset="0"/>
                <a:cs typeface="Calibri" panose="020F0502020204030204" pitchFamily="34" charset="0"/>
              </a:rPr>
              <a:t> (2013)</a:t>
            </a:r>
          </a:p>
        </p:txBody>
      </p:sp>
      <p:sp>
        <p:nvSpPr>
          <p:cNvPr id="9" name="4 CuadroTexto">
            <a:extLst>
              <a:ext uri="{FF2B5EF4-FFF2-40B4-BE49-F238E27FC236}">
                <a16:creationId xmlns:a16="http://schemas.microsoft.com/office/drawing/2014/main" id="{3E28AB6E-93E7-4404-875B-1C97196C5BBA}"/>
              </a:ext>
            </a:extLst>
          </p:cNvPr>
          <p:cNvSpPr txBox="1"/>
          <p:nvPr/>
        </p:nvSpPr>
        <p:spPr>
          <a:xfrm>
            <a:off x="1521552" y="6216112"/>
            <a:ext cx="2560320" cy="246221"/>
          </a:xfrm>
          <a:prstGeom prst="rect">
            <a:avLst/>
          </a:prstGeom>
          <a:noFill/>
        </p:spPr>
        <p:txBody>
          <a:bodyPr wrap="square" rtlCol="0">
            <a:spAutoFit/>
          </a:bodyPr>
          <a:lstStyle/>
          <a:p>
            <a:r>
              <a:rPr lang="es-CO" sz="1000" dirty="0">
                <a:latin typeface="Arial" panose="020B0604020202020204" pitchFamily="34" charset="0"/>
                <a:cs typeface="Arial" panose="020B0604020202020204" pitchFamily="34" charset="0"/>
              </a:rPr>
              <a:t>Am J  </a:t>
            </a:r>
            <a:r>
              <a:rPr lang="es-CO" sz="1000" dirty="0" err="1">
                <a:latin typeface="Arial" panose="020B0604020202020204" pitchFamily="34" charset="0"/>
                <a:cs typeface="Arial" panose="020B0604020202020204" pitchFamily="34" charset="0"/>
              </a:rPr>
              <a:t>Manag</a:t>
            </a:r>
            <a:r>
              <a:rPr lang="es-CO" sz="1000" dirty="0">
                <a:latin typeface="Arial" panose="020B0604020202020204" pitchFamily="34" charset="0"/>
                <a:cs typeface="Arial" panose="020B0604020202020204" pitchFamily="34" charset="0"/>
              </a:rPr>
              <a:t> </a:t>
            </a:r>
            <a:r>
              <a:rPr lang="es-CO" sz="1000" dirty="0" err="1">
                <a:latin typeface="Arial" panose="020B0604020202020204" pitchFamily="34" charset="0"/>
                <a:cs typeface="Arial" panose="020B0604020202020204" pitchFamily="34" charset="0"/>
              </a:rPr>
              <a:t>Care</a:t>
            </a:r>
            <a:r>
              <a:rPr lang="es-CO" sz="1000" dirty="0">
                <a:latin typeface="Arial" panose="020B0604020202020204" pitchFamily="34" charset="0"/>
                <a:cs typeface="Arial" panose="020B0604020202020204" pitchFamily="34" charset="0"/>
              </a:rPr>
              <a:t> (2013) 19: 121  – 128</a:t>
            </a:r>
          </a:p>
        </p:txBody>
      </p:sp>
      <p:sp>
        <p:nvSpPr>
          <p:cNvPr id="10" name="3 Elipse">
            <a:extLst>
              <a:ext uri="{FF2B5EF4-FFF2-40B4-BE49-F238E27FC236}">
                <a16:creationId xmlns:a16="http://schemas.microsoft.com/office/drawing/2014/main" id="{5699C124-A28C-493D-B393-C20FD7F0C93D}"/>
              </a:ext>
            </a:extLst>
          </p:cNvPr>
          <p:cNvSpPr/>
          <p:nvPr/>
        </p:nvSpPr>
        <p:spPr>
          <a:xfrm>
            <a:off x="5360371" y="2099030"/>
            <a:ext cx="1905000" cy="1817014"/>
          </a:xfrm>
          <a:prstGeom prst="ellipse">
            <a:avLst/>
          </a:prstGeom>
          <a:noFill/>
          <a:ln w="1016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6 Elipse">
            <a:extLst>
              <a:ext uri="{FF2B5EF4-FFF2-40B4-BE49-F238E27FC236}">
                <a16:creationId xmlns:a16="http://schemas.microsoft.com/office/drawing/2014/main" id="{CA91BB5A-4A1F-4032-A2DE-3AD0F9A7D7AD}"/>
              </a:ext>
            </a:extLst>
          </p:cNvPr>
          <p:cNvSpPr/>
          <p:nvPr/>
        </p:nvSpPr>
        <p:spPr>
          <a:xfrm>
            <a:off x="2154285" y="2003197"/>
            <a:ext cx="1992700" cy="2012262"/>
          </a:xfrm>
          <a:prstGeom prst="ellipse">
            <a:avLst/>
          </a:prstGeom>
          <a:noFill/>
          <a:ln w="101600"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 </a:t>
            </a:r>
          </a:p>
        </p:txBody>
      </p:sp>
      <p:sp>
        <p:nvSpPr>
          <p:cNvPr id="12" name="5 Flecha curvada hacia la izquierda">
            <a:extLst>
              <a:ext uri="{FF2B5EF4-FFF2-40B4-BE49-F238E27FC236}">
                <a16:creationId xmlns:a16="http://schemas.microsoft.com/office/drawing/2014/main" id="{C8073F0C-3315-440B-8A58-9A0554049DE2}"/>
              </a:ext>
            </a:extLst>
          </p:cNvPr>
          <p:cNvSpPr/>
          <p:nvPr/>
        </p:nvSpPr>
        <p:spPr>
          <a:xfrm>
            <a:off x="9336461" y="2206609"/>
            <a:ext cx="1112520" cy="1817013"/>
          </a:xfrm>
          <a:prstGeom prst="curvedLef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3" name="8 Flecha curvada hacia la izquierda">
            <a:extLst>
              <a:ext uri="{FF2B5EF4-FFF2-40B4-BE49-F238E27FC236}">
                <a16:creationId xmlns:a16="http://schemas.microsoft.com/office/drawing/2014/main" id="{5831F27C-DC9F-4EBE-BE6B-F242471777A0}"/>
              </a:ext>
            </a:extLst>
          </p:cNvPr>
          <p:cNvSpPr/>
          <p:nvPr/>
        </p:nvSpPr>
        <p:spPr>
          <a:xfrm rot="10543972">
            <a:off x="8111989" y="2141324"/>
            <a:ext cx="1112520" cy="1817192"/>
          </a:xfrm>
          <a:prstGeom prst="curvedLef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pic>
        <p:nvPicPr>
          <p:cNvPr id="14" name="Picture 3" descr="C:\Program Files\Microsoft Office\MEDIA\CAGCAT10\j0222015.wmf">
            <a:extLst>
              <a:ext uri="{FF2B5EF4-FFF2-40B4-BE49-F238E27FC236}">
                <a16:creationId xmlns:a16="http://schemas.microsoft.com/office/drawing/2014/main" id="{41A96E69-BBB9-4061-B5EA-A540E848F918}"/>
              </a:ext>
            </a:extLst>
          </p:cNvPr>
          <p:cNvPicPr>
            <a:picLocks noChangeAspect="1" noChangeArrowheads="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688411" y="2520064"/>
            <a:ext cx="1117950" cy="112196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9 CuadroTexto">
            <a:extLst>
              <a:ext uri="{FF2B5EF4-FFF2-40B4-BE49-F238E27FC236}">
                <a16:creationId xmlns:a16="http://schemas.microsoft.com/office/drawing/2014/main" id="{01193256-E40B-4916-B800-2DC6BF4E833B}"/>
              </a:ext>
            </a:extLst>
          </p:cNvPr>
          <p:cNvSpPr txBox="1"/>
          <p:nvPr/>
        </p:nvSpPr>
        <p:spPr>
          <a:xfrm>
            <a:off x="1736702" y="4119685"/>
            <a:ext cx="2827866" cy="646331"/>
          </a:xfrm>
          <a:prstGeom prst="rect">
            <a:avLst/>
          </a:prstGeom>
          <a:solidFill>
            <a:srgbClr val="7030A0"/>
          </a:solidFill>
          <a:ln>
            <a:solidFill>
              <a:srgbClr val="00B0F0"/>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s-CO" b="1" dirty="0">
                <a:solidFill>
                  <a:schemeClr val="bg1"/>
                </a:solidFill>
                <a:latin typeface="Arial" panose="020B0604020202020204" pitchFamily="34" charset="0"/>
                <a:cs typeface="Arial" panose="020B0604020202020204" pitchFamily="34" charset="0"/>
              </a:rPr>
              <a:t>Reducción 21 %  </a:t>
            </a:r>
          </a:p>
          <a:p>
            <a:pPr algn="ctr"/>
            <a:r>
              <a:rPr lang="es-CO" b="1" dirty="0">
                <a:solidFill>
                  <a:schemeClr val="bg1"/>
                </a:solidFill>
                <a:latin typeface="Arial" panose="020B0604020202020204" pitchFamily="34" charset="0"/>
                <a:cs typeface="Arial" panose="020B0604020202020204" pitchFamily="34" charset="0"/>
              </a:rPr>
              <a:t>(2,3 días)</a:t>
            </a:r>
          </a:p>
        </p:txBody>
      </p:sp>
      <p:sp>
        <p:nvSpPr>
          <p:cNvPr id="16" name="14 CuadroTexto">
            <a:extLst>
              <a:ext uri="{FF2B5EF4-FFF2-40B4-BE49-F238E27FC236}">
                <a16:creationId xmlns:a16="http://schemas.microsoft.com/office/drawing/2014/main" id="{01C53120-5F4E-4999-8DA4-AFC04A464F3D}"/>
              </a:ext>
            </a:extLst>
          </p:cNvPr>
          <p:cNvSpPr txBox="1"/>
          <p:nvPr/>
        </p:nvSpPr>
        <p:spPr>
          <a:xfrm>
            <a:off x="4786154" y="4102269"/>
            <a:ext cx="2827866" cy="923330"/>
          </a:xfrm>
          <a:prstGeom prst="rect">
            <a:avLst/>
          </a:prstGeom>
          <a:solidFill>
            <a:schemeClr val="accent6">
              <a:lumMod val="50000"/>
            </a:schemeClr>
          </a:solidFill>
          <a:ln>
            <a:solidFill>
              <a:srgbClr val="00B050"/>
            </a:solid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s-CO" b="1" dirty="0">
                <a:solidFill>
                  <a:schemeClr val="bg1"/>
                </a:solidFill>
                <a:latin typeface="Arial" panose="020B0604020202020204" pitchFamily="34" charset="0"/>
                <a:cs typeface="Arial" panose="020B0604020202020204" pitchFamily="34" charset="0"/>
              </a:rPr>
              <a:t>Reducción 21,6 %                 ($ US 4,734</a:t>
            </a:r>
            <a:r>
              <a:rPr lang="es-CO" dirty="0">
                <a:solidFill>
                  <a:schemeClr val="bg1"/>
                </a:solidFill>
                <a:latin typeface="Arial" panose="020B0604020202020204" pitchFamily="34" charset="0"/>
                <a:cs typeface="Arial" panose="020B0604020202020204" pitchFamily="34" charset="0"/>
              </a:rPr>
              <a:t>) </a:t>
            </a:r>
            <a:r>
              <a:rPr lang="es-CO" b="1" dirty="0">
                <a:solidFill>
                  <a:schemeClr val="bg1"/>
                </a:solidFill>
                <a:latin typeface="Arial" panose="020B0604020202020204" pitchFamily="34" charset="0"/>
                <a:cs typeface="Arial" panose="020B0604020202020204" pitchFamily="34" charset="0"/>
              </a:rPr>
              <a:t>por episodio</a:t>
            </a:r>
          </a:p>
        </p:txBody>
      </p:sp>
      <p:sp>
        <p:nvSpPr>
          <p:cNvPr id="17" name="15 CuadroTexto">
            <a:extLst>
              <a:ext uri="{FF2B5EF4-FFF2-40B4-BE49-F238E27FC236}">
                <a16:creationId xmlns:a16="http://schemas.microsoft.com/office/drawing/2014/main" id="{325C82EB-1384-431C-8F40-09DFB512ABAF}"/>
              </a:ext>
            </a:extLst>
          </p:cNvPr>
          <p:cNvSpPr txBox="1"/>
          <p:nvPr/>
        </p:nvSpPr>
        <p:spPr>
          <a:xfrm>
            <a:off x="7843790" y="4102195"/>
            <a:ext cx="2827866" cy="646331"/>
          </a:xfrm>
          <a:prstGeom prst="rect">
            <a:avLst/>
          </a:prstGeom>
          <a:ln>
            <a:solidFill>
              <a:schemeClr val="accent1">
                <a:lumMod val="50000"/>
              </a:schemeClr>
            </a:solidFill>
          </a:ln>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s-CO" b="1" dirty="0">
                <a:latin typeface="Arial" panose="020B0604020202020204" pitchFamily="34" charset="0"/>
                <a:cs typeface="Arial" panose="020B0604020202020204" pitchFamily="34" charset="0"/>
              </a:rPr>
              <a:t>Reducción 6,7 % en reingreso a 30 días</a:t>
            </a:r>
          </a:p>
        </p:txBody>
      </p:sp>
      <p:sp>
        <p:nvSpPr>
          <p:cNvPr id="18" name="2 Subtítulo">
            <a:extLst>
              <a:ext uri="{FF2B5EF4-FFF2-40B4-BE49-F238E27FC236}">
                <a16:creationId xmlns:a16="http://schemas.microsoft.com/office/drawing/2014/main" id="{29928EFE-A780-41B9-A9B4-9666D275C7D8}"/>
              </a:ext>
            </a:extLst>
          </p:cNvPr>
          <p:cNvSpPr txBox="1">
            <a:spLocks/>
          </p:cNvSpPr>
          <p:nvPr/>
        </p:nvSpPr>
        <p:spPr>
          <a:xfrm>
            <a:off x="1223661" y="5152299"/>
            <a:ext cx="10322880" cy="10305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ct val="0"/>
              </a:spcBef>
              <a:buClr>
                <a:srgbClr val="7030A0"/>
              </a:buClr>
            </a:pPr>
            <a:r>
              <a:rPr lang="es-CO" sz="1700" b="1" dirty="0">
                <a:latin typeface="Arial" panose="020B0604020202020204" pitchFamily="34" charset="0"/>
                <a:cs typeface="Arial" panose="020B0604020202020204" pitchFamily="34" charset="0"/>
              </a:rPr>
              <a:t>Conclusiones:</a:t>
            </a:r>
            <a:r>
              <a:rPr lang="es-CO" sz="1700" dirty="0">
                <a:latin typeface="Arial" panose="020B0604020202020204" pitchFamily="34" charset="0"/>
                <a:cs typeface="Arial" panose="020B0604020202020204" pitchFamily="34" charset="0"/>
              </a:rPr>
              <a:t> por cada dólar invertido en el uso de suplementos nutricionales orales, </a:t>
            </a:r>
            <a:r>
              <a:rPr lang="es-CO" sz="1700" i="1" dirty="0">
                <a:latin typeface="Arial" panose="020B0604020202020204" pitchFamily="34" charset="0"/>
                <a:cs typeface="Arial" panose="020B0604020202020204" pitchFamily="34" charset="0"/>
              </a:rPr>
              <a:t>el retorno de la inversión se calcula en US$ 53 </a:t>
            </a:r>
            <a:r>
              <a:rPr lang="es-CO" sz="1700" dirty="0">
                <a:latin typeface="Arial" panose="020B0604020202020204" pitchFamily="34" charset="0"/>
                <a:cs typeface="Arial" panose="020B0604020202020204" pitchFamily="34" charset="0"/>
              </a:rPr>
              <a:t>dólares por reducción directa de costos de hospitalización y </a:t>
            </a:r>
            <a:r>
              <a:rPr lang="es-CO" sz="1700" i="1" dirty="0">
                <a:latin typeface="Arial" panose="020B0604020202020204" pitchFamily="34" charset="0"/>
                <a:cs typeface="Arial" panose="020B0604020202020204" pitchFamily="34" charset="0"/>
              </a:rPr>
              <a:t>cerca de US$ 3 dólares en  ahorro </a:t>
            </a:r>
            <a:r>
              <a:rPr lang="es-CO" sz="1700" dirty="0">
                <a:latin typeface="Arial" panose="020B0604020202020204" pitchFamily="34" charset="0"/>
                <a:cs typeface="Arial" panose="020B0604020202020204" pitchFamily="34" charset="0"/>
              </a:rPr>
              <a:t>por evitar nuevos reingresos en los siguientes 30 días del alta hospitalaria.</a:t>
            </a:r>
          </a:p>
          <a:p>
            <a:pPr algn="just">
              <a:spcBef>
                <a:spcPct val="0"/>
              </a:spcBef>
              <a:buClr>
                <a:srgbClr val="7030A0"/>
              </a:buClr>
            </a:pPr>
            <a:r>
              <a:rPr lang="es-CO" sz="1700" dirty="0">
                <a:latin typeface="Arial" panose="020B0604020202020204" pitchFamily="34" charset="0"/>
                <a:cs typeface="Arial" panose="020B0604020202020204" pitchFamily="34" charset="0"/>
              </a:rPr>
              <a:t>La terapia con SNO es costo-efectiva como estrategia para reducción de costos en salud.</a:t>
            </a:r>
          </a:p>
        </p:txBody>
      </p:sp>
    </p:spTree>
    <p:extLst>
      <p:ext uri="{BB962C8B-B14F-4D97-AF65-F5344CB8AC3E}">
        <p14:creationId xmlns:p14="http://schemas.microsoft.com/office/powerpoint/2010/main" val="6975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1000"/>
                                        <p:tgtEl>
                                          <p:spTgt spid="18">
                                            <p:txEl>
                                              <p:pRg st="1" end="1"/>
                                            </p:txEl>
                                          </p:spTgt>
                                        </p:tgtEl>
                                      </p:cBhvr>
                                    </p:animEffect>
                                    <p:anim calcmode="lin" valueType="num">
                                      <p:cBhvr>
                                        <p:cTn id="15"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36159E-DE94-4502-BBB7-32A3112BE8B0}" type="slidenum">
              <a:rPr lang="en-US" smtClean="0">
                <a:solidFill>
                  <a:srgbClr val="FFFFFF"/>
                </a:solidFill>
              </a:rPr>
              <a:pPr/>
              <a:t>17</a:t>
            </a:fld>
            <a:endParaRPr lang="en-US">
              <a:solidFill>
                <a:srgbClr val="FFFFFF"/>
              </a:solidFill>
            </a:endParaRPr>
          </a:p>
        </p:txBody>
      </p:sp>
      <p:sp>
        <p:nvSpPr>
          <p:cNvPr id="6" name="1 Título">
            <a:extLst>
              <a:ext uri="{FF2B5EF4-FFF2-40B4-BE49-F238E27FC236}">
                <a16:creationId xmlns:a16="http://schemas.microsoft.com/office/drawing/2014/main" id="{805B3361-9329-4A54-8824-064C7F8100DA}"/>
              </a:ext>
            </a:extLst>
          </p:cNvPr>
          <p:cNvSpPr txBox="1">
            <a:spLocks/>
          </p:cNvSpPr>
          <p:nvPr/>
        </p:nvSpPr>
        <p:spPr>
          <a:xfrm>
            <a:off x="1603973" y="269576"/>
            <a:ext cx="8615792" cy="16221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800" b="1" dirty="0">
                <a:solidFill>
                  <a:srgbClr val="7030A0"/>
                </a:solidFill>
                <a:latin typeface="Arial" panose="020B0604020202020204" pitchFamily="34" charset="0"/>
                <a:cs typeface="Arial" panose="020B0604020202020204" pitchFamily="34" charset="0"/>
              </a:rPr>
              <a:t>Impacto de la malnutrición en los costos de salud de Gran Bretaña y consideraciones económicas  para el uso de suplementación nutricional oral </a:t>
            </a:r>
          </a:p>
        </p:txBody>
      </p:sp>
      <p:sp>
        <p:nvSpPr>
          <p:cNvPr id="7" name="4 CuadroTexto">
            <a:extLst>
              <a:ext uri="{FF2B5EF4-FFF2-40B4-BE49-F238E27FC236}">
                <a16:creationId xmlns:a16="http://schemas.microsoft.com/office/drawing/2014/main" id="{AA701A10-BE03-40A1-A7A9-ADEA75DFDA14}"/>
              </a:ext>
            </a:extLst>
          </p:cNvPr>
          <p:cNvSpPr txBox="1"/>
          <p:nvPr/>
        </p:nvSpPr>
        <p:spPr>
          <a:xfrm>
            <a:off x="1455024" y="6157277"/>
            <a:ext cx="3222173" cy="246221"/>
          </a:xfrm>
          <a:prstGeom prst="rect">
            <a:avLst/>
          </a:prstGeom>
          <a:solidFill>
            <a:schemeClr val="bg1"/>
          </a:solidFill>
        </p:spPr>
        <p:txBody>
          <a:bodyPr wrap="square" rtlCol="0">
            <a:spAutoFit/>
          </a:bodyPr>
          <a:lstStyle/>
          <a:p>
            <a:r>
              <a:rPr lang="es-CO" sz="1000" dirty="0" err="1">
                <a:latin typeface="Arial" panose="020B0604020202020204" pitchFamily="34" charset="0"/>
                <a:cs typeface="Arial" panose="020B0604020202020204" pitchFamily="34" charset="0"/>
              </a:rPr>
              <a:t>Clinical</a:t>
            </a:r>
            <a:r>
              <a:rPr lang="es-CO" sz="1000" dirty="0">
                <a:latin typeface="Arial" panose="020B0604020202020204" pitchFamily="34" charset="0"/>
                <a:cs typeface="Arial" panose="020B0604020202020204" pitchFamily="34" charset="0"/>
              </a:rPr>
              <a:t> </a:t>
            </a:r>
            <a:r>
              <a:rPr lang="es-CO" sz="1000" dirty="0" err="1">
                <a:latin typeface="Arial" panose="020B0604020202020204" pitchFamily="34" charset="0"/>
                <a:cs typeface="Arial" panose="020B0604020202020204" pitchFamily="34" charset="0"/>
              </a:rPr>
              <a:t>Nutrition</a:t>
            </a:r>
            <a:r>
              <a:rPr lang="es-CO" sz="1000" dirty="0">
                <a:latin typeface="Arial" panose="020B0604020202020204" pitchFamily="34" charset="0"/>
                <a:cs typeface="Arial" panose="020B0604020202020204" pitchFamily="34" charset="0"/>
              </a:rPr>
              <a:t> </a:t>
            </a:r>
            <a:r>
              <a:rPr lang="es-CO" sz="1000" dirty="0" err="1">
                <a:latin typeface="Arial" panose="020B0604020202020204" pitchFamily="34" charset="0"/>
                <a:cs typeface="Arial" panose="020B0604020202020204" pitchFamily="34" charset="0"/>
              </a:rPr>
              <a:t>Supplements</a:t>
            </a:r>
            <a:r>
              <a:rPr lang="es-CO" sz="1000" dirty="0">
                <a:latin typeface="Arial" panose="020B0604020202020204" pitchFamily="34" charset="0"/>
                <a:cs typeface="Arial" panose="020B0604020202020204" pitchFamily="34" charset="0"/>
              </a:rPr>
              <a:t> (2007)  2 : 25  – 32</a:t>
            </a:r>
          </a:p>
        </p:txBody>
      </p:sp>
      <p:sp>
        <p:nvSpPr>
          <p:cNvPr id="8" name="7 CuadroTexto">
            <a:extLst>
              <a:ext uri="{FF2B5EF4-FFF2-40B4-BE49-F238E27FC236}">
                <a16:creationId xmlns:a16="http://schemas.microsoft.com/office/drawing/2014/main" id="{D5A2591A-8FF5-4C35-8DD8-6EC78843B03E}"/>
              </a:ext>
            </a:extLst>
          </p:cNvPr>
          <p:cNvSpPr txBox="1"/>
          <p:nvPr/>
        </p:nvSpPr>
        <p:spPr>
          <a:xfrm>
            <a:off x="7394087" y="2640143"/>
            <a:ext cx="3577046" cy="2492990"/>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a:spAutoFit/>
          </a:bodyPr>
          <a:lstStyle/>
          <a:p>
            <a:pPr>
              <a:defRPr/>
            </a:pPr>
            <a:endParaRPr lang="es-CO" sz="2400" dirty="0"/>
          </a:p>
          <a:p>
            <a:pPr algn="ctr">
              <a:defRPr/>
            </a:pPr>
            <a:r>
              <a:rPr lang="es-CO" b="1" dirty="0">
                <a:latin typeface="Arial" panose="020B0604020202020204" pitchFamily="34" charset="0"/>
                <a:cs typeface="Arial" panose="020B0604020202020204" pitchFamily="34" charset="0"/>
              </a:rPr>
              <a:t>Cirugía abdominal:</a:t>
            </a:r>
          </a:p>
          <a:p>
            <a:pPr algn="ctr">
              <a:defRPr/>
            </a:pPr>
            <a:r>
              <a:rPr lang="es-CO" dirty="0">
                <a:latin typeface="Arial" panose="020B0604020202020204" pitchFamily="34" charset="0"/>
                <a:cs typeface="Arial" panose="020B0604020202020204" pitchFamily="34" charset="0"/>
              </a:rPr>
              <a:t>Ahorro neto de 1000 € / paciente</a:t>
            </a:r>
          </a:p>
          <a:p>
            <a:pPr algn="ctr">
              <a:defRPr/>
            </a:pPr>
            <a:endParaRPr lang="es-CO" dirty="0">
              <a:latin typeface="Arial" panose="020B0604020202020204" pitchFamily="34" charset="0"/>
              <a:cs typeface="Arial" panose="020B0604020202020204" pitchFamily="34" charset="0"/>
            </a:endParaRPr>
          </a:p>
          <a:p>
            <a:pPr algn="ctr">
              <a:defRPr/>
            </a:pPr>
            <a:r>
              <a:rPr lang="es-CO" dirty="0">
                <a:latin typeface="Arial" panose="020B0604020202020204" pitchFamily="34" charset="0"/>
                <a:cs typeface="Arial" panose="020B0604020202020204" pitchFamily="34" charset="0"/>
              </a:rPr>
              <a:t>Cirugía ortopédica</a:t>
            </a:r>
          </a:p>
          <a:p>
            <a:pPr algn="ctr">
              <a:defRPr/>
            </a:pPr>
            <a:r>
              <a:rPr lang="es-CO" dirty="0">
                <a:latin typeface="Arial" panose="020B0604020202020204" pitchFamily="34" charset="0"/>
                <a:cs typeface="Arial" panose="020B0604020202020204" pitchFamily="34" charset="0"/>
              </a:rPr>
              <a:t>Ancianos</a:t>
            </a:r>
          </a:p>
          <a:p>
            <a:pPr algn="ctr">
              <a:defRPr/>
            </a:pPr>
            <a:r>
              <a:rPr lang="es-CO" dirty="0">
                <a:latin typeface="Arial" panose="020B0604020202020204" pitchFamily="34" charset="0"/>
                <a:cs typeface="Arial" panose="020B0604020202020204" pitchFamily="34" charset="0"/>
              </a:rPr>
              <a:t>Cirugía electiva</a:t>
            </a:r>
          </a:p>
          <a:p>
            <a:pPr>
              <a:defRPr/>
            </a:pPr>
            <a:endParaRPr lang="es-CO" sz="2400" dirty="0"/>
          </a:p>
        </p:txBody>
      </p:sp>
      <p:grpSp>
        <p:nvGrpSpPr>
          <p:cNvPr id="12" name="Grupo 11">
            <a:extLst>
              <a:ext uri="{FF2B5EF4-FFF2-40B4-BE49-F238E27FC236}">
                <a16:creationId xmlns:a16="http://schemas.microsoft.com/office/drawing/2014/main" id="{6D03E13C-F864-8847-BB7A-03850AC6A186}"/>
              </a:ext>
            </a:extLst>
          </p:cNvPr>
          <p:cNvGrpSpPr/>
          <p:nvPr/>
        </p:nvGrpSpPr>
        <p:grpSpPr>
          <a:xfrm>
            <a:off x="1455024" y="2318441"/>
            <a:ext cx="5716742" cy="3914798"/>
            <a:chOff x="1819275" y="2608551"/>
            <a:chExt cx="4276725" cy="3146969"/>
          </a:xfrm>
        </p:grpSpPr>
        <p:pic>
          <p:nvPicPr>
            <p:cNvPr id="9" name="Picture 2">
              <a:extLst>
                <a:ext uri="{FF2B5EF4-FFF2-40B4-BE49-F238E27FC236}">
                  <a16:creationId xmlns:a16="http://schemas.microsoft.com/office/drawing/2014/main" id="{1F5FEEF8-D6AD-4C7D-9397-B7EFF8F67CE5}"/>
                </a:ext>
              </a:extLst>
            </p:cNvPr>
            <p:cNvPicPr>
              <a:picLocks noChangeAspect="1" noChangeArrowheads="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819275" y="2608551"/>
              <a:ext cx="4276725" cy="25212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2 CuadroTexto">
              <a:extLst>
                <a:ext uri="{FF2B5EF4-FFF2-40B4-BE49-F238E27FC236}">
                  <a16:creationId xmlns:a16="http://schemas.microsoft.com/office/drawing/2014/main" id="{0BBA459A-235A-487A-B0EC-D9C64C8369D2}"/>
                </a:ext>
              </a:extLst>
            </p:cNvPr>
            <p:cNvSpPr txBox="1"/>
            <p:nvPr/>
          </p:nvSpPr>
          <p:spPr>
            <a:xfrm>
              <a:off x="2971800" y="5170745"/>
              <a:ext cx="1524000" cy="584775"/>
            </a:xfrm>
            <a:prstGeom prst="rect">
              <a:avLst/>
            </a:prstGeom>
            <a:noFill/>
          </p:spPr>
          <p:txBody>
            <a:bodyPr wrap="square" rtlCol="0">
              <a:spAutoFit/>
            </a:bodyPr>
            <a:lstStyle/>
            <a:p>
              <a:pPr algn="ctr"/>
              <a:r>
                <a:rPr lang="es-CO" sz="1600" dirty="0">
                  <a:latin typeface="Arial" panose="020B0604020202020204" pitchFamily="34" charset="0"/>
                  <a:cs typeface="Arial" panose="020B0604020202020204" pitchFamily="34" charset="0"/>
                </a:rPr>
                <a:t>Favorece </a:t>
              </a:r>
            </a:p>
            <a:p>
              <a:pPr algn="ctr"/>
              <a:r>
                <a:rPr lang="es-CO" sz="1600" dirty="0">
                  <a:latin typeface="Arial" panose="020B0604020202020204" pitchFamily="34" charset="0"/>
                  <a:cs typeface="Arial" panose="020B0604020202020204" pitchFamily="34" charset="0"/>
                </a:rPr>
                <a:t>SNO</a:t>
              </a:r>
            </a:p>
          </p:txBody>
        </p:sp>
        <p:sp>
          <p:nvSpPr>
            <p:cNvPr id="11" name="8 CuadroTexto">
              <a:extLst>
                <a:ext uri="{FF2B5EF4-FFF2-40B4-BE49-F238E27FC236}">
                  <a16:creationId xmlns:a16="http://schemas.microsoft.com/office/drawing/2014/main" id="{245B8A9F-7839-4030-AC0C-7673B5DD9600}"/>
                </a:ext>
              </a:extLst>
            </p:cNvPr>
            <p:cNvSpPr txBox="1"/>
            <p:nvPr/>
          </p:nvSpPr>
          <p:spPr>
            <a:xfrm>
              <a:off x="4495800" y="5170745"/>
              <a:ext cx="1220755" cy="584775"/>
            </a:xfrm>
            <a:prstGeom prst="rect">
              <a:avLst/>
            </a:prstGeom>
            <a:noFill/>
          </p:spPr>
          <p:txBody>
            <a:bodyPr wrap="square" rtlCol="0">
              <a:spAutoFit/>
            </a:bodyPr>
            <a:lstStyle/>
            <a:p>
              <a:pPr algn="ctr"/>
              <a:r>
                <a:rPr lang="es-CO" sz="1600" dirty="0">
                  <a:latin typeface="Arial" panose="020B0604020202020204" pitchFamily="34" charset="0"/>
                  <a:cs typeface="Arial" panose="020B0604020202020204" pitchFamily="34" charset="0"/>
                </a:rPr>
                <a:t>Favorece </a:t>
              </a:r>
            </a:p>
            <a:p>
              <a:pPr algn="ctr"/>
              <a:r>
                <a:rPr lang="es-CO" sz="1600" dirty="0">
                  <a:latin typeface="Arial" panose="020B0604020202020204" pitchFamily="34" charset="0"/>
                  <a:cs typeface="Arial" panose="020B0604020202020204" pitchFamily="34" charset="0"/>
                </a:rPr>
                <a:t>control</a:t>
              </a:r>
            </a:p>
          </p:txBody>
        </p:sp>
      </p:grpSp>
    </p:spTree>
    <p:extLst>
      <p:ext uri="{BB962C8B-B14F-4D97-AF65-F5344CB8AC3E}">
        <p14:creationId xmlns:p14="http://schemas.microsoft.com/office/powerpoint/2010/main" val="1442950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069630" y="225473"/>
            <a:ext cx="8030445" cy="1402042"/>
          </a:xfrm>
        </p:spPr>
        <p:txBody>
          <a:bodyPr>
            <a:noAutofit/>
          </a:bodyPr>
          <a:lstStyle/>
          <a:p>
            <a:r>
              <a:rPr lang="es-CO" sz="2600" b="1" dirty="0">
                <a:solidFill>
                  <a:srgbClr val="7030A0"/>
                </a:solidFill>
                <a:latin typeface="Arial" panose="020B0604020202020204" pitchFamily="34" charset="0"/>
                <a:cs typeface="Arial" panose="020B0604020202020204" pitchFamily="34" charset="0"/>
              </a:rPr>
              <a:t>Diferencias en estancias y gastos hospitalarios en pacientes diabéticos adultos y pediátricos de hospitales en EEUU de acuerdo al tipo de fórmula nutricional enteral empleada</a:t>
            </a:r>
          </a:p>
        </p:txBody>
      </p:sp>
      <p:sp>
        <p:nvSpPr>
          <p:cNvPr id="3" name="2 Subtítulo"/>
          <p:cNvSpPr>
            <a:spLocks noGrp="1"/>
          </p:cNvSpPr>
          <p:nvPr>
            <p:ph type="subTitle" idx="1"/>
          </p:nvPr>
        </p:nvSpPr>
        <p:spPr>
          <a:xfrm>
            <a:off x="2069630" y="1954873"/>
            <a:ext cx="8384600" cy="990600"/>
          </a:xfrm>
        </p:spPr>
        <p:txBody>
          <a:bodyPr>
            <a:normAutofit/>
          </a:bodyPr>
          <a:lstStyle/>
          <a:p>
            <a:pPr algn="just">
              <a:lnSpc>
                <a:spcPct val="100000"/>
              </a:lnSpc>
            </a:pPr>
            <a:r>
              <a:rPr lang="es-CO" sz="1800" b="1" dirty="0">
                <a:latin typeface="Arial" panose="020B0604020202020204" pitchFamily="34" charset="0"/>
                <a:cs typeface="Arial" panose="020B0604020202020204" pitchFamily="34" charset="0"/>
              </a:rPr>
              <a:t>Objetivo: </a:t>
            </a:r>
            <a:r>
              <a:rPr lang="es-CO" sz="1800" dirty="0">
                <a:latin typeface="Arial" panose="020B0604020202020204" pitchFamily="34" charset="0"/>
                <a:cs typeface="Arial" panose="020B0604020202020204" pitchFamily="34" charset="0"/>
              </a:rPr>
              <a:t>comparar costos de hospitalización y desenlaces clínicos en pacientes diabéticos con NES o SNO de acuerdo al tipo de fórmula nutricional recibida: Estándar (FNE) vs. especializada para DM (FND).</a:t>
            </a:r>
          </a:p>
        </p:txBody>
      </p:sp>
      <p:sp>
        <p:nvSpPr>
          <p:cNvPr id="5" name="4 CuadroTexto"/>
          <p:cNvSpPr txBox="1"/>
          <p:nvPr/>
        </p:nvSpPr>
        <p:spPr>
          <a:xfrm>
            <a:off x="1998496" y="6190171"/>
            <a:ext cx="2870943" cy="246221"/>
          </a:xfrm>
          <a:prstGeom prst="rect">
            <a:avLst/>
          </a:prstGeom>
          <a:noFill/>
        </p:spPr>
        <p:txBody>
          <a:bodyPr wrap="square" rtlCol="0">
            <a:spAutoFit/>
          </a:bodyPr>
          <a:lstStyle/>
          <a:p>
            <a:r>
              <a:rPr lang="es-CO" sz="1000" dirty="0">
                <a:latin typeface="Arial" panose="020B0604020202020204" pitchFamily="34" charset="0"/>
                <a:cs typeface="Arial" panose="020B0604020202020204" pitchFamily="34" charset="0"/>
              </a:rPr>
              <a:t>JPEN (2014)  38 SUPPL: 86S – 91S</a:t>
            </a:r>
          </a:p>
        </p:txBody>
      </p:sp>
      <p:pic>
        <p:nvPicPr>
          <p:cNvPr id="1026" name="Picture 2"/>
          <p:cNvPicPr>
            <a:picLocks noChangeAspect="1" noChangeArrowheads="1"/>
          </p:cNvPicPr>
          <p:nvPr/>
        </p:nvPicPr>
        <p:blipFill>
          <a:blip r:embed="rId3">
            <a:extLst>
              <a:ext uri="{BEBA8EAE-BF5A-486C-A8C5-ECC9F3942E4B}">
                <a14:imgProps xmlns:a14="http://schemas.microsoft.com/office/drawing/2010/main">
                  <a14:imgLayer>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2012431" y="3341931"/>
            <a:ext cx="1209675" cy="173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BEBA8EAE-BF5A-486C-A8C5-ECC9F3942E4B}">
                <a14:imgProps xmlns:a14="http://schemas.microsoft.com/office/drawing/2010/main">
                  <a14:imgLayer>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3869804" y="4465881"/>
            <a:ext cx="120015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BEBA8EAE-BF5A-486C-A8C5-ECC9F3942E4B}">
                <a14:imgProps xmlns:a14="http://schemas.microsoft.com/office/drawing/2010/main">
                  <a14:imgLayer>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7096809" y="3010234"/>
            <a:ext cx="1171575" cy="2190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BEBA8EAE-BF5A-486C-A8C5-ECC9F3942E4B}">
                <a14:imgProps xmlns:a14="http://schemas.microsoft.com/office/drawing/2010/main">
                  <a14:imgLayer>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8718030" y="3453639"/>
            <a:ext cx="1162050" cy="173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p:nvPicPr>
        <p:blipFill>
          <a:blip r:embed="rId7">
            <a:extLst>
              <a:ext uri="{BEBA8EAE-BF5A-486C-A8C5-ECC9F3942E4B}">
                <a14:imgProps xmlns:a14="http://schemas.microsoft.com/office/drawing/2010/main">
                  <a14:imgLayer>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5932448" y="3577691"/>
            <a:ext cx="457200" cy="12344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2" name="2 Subtítulo"/>
          <p:cNvSpPr txBox="1">
            <a:spLocks/>
          </p:cNvSpPr>
          <p:nvPr/>
        </p:nvSpPr>
        <p:spPr>
          <a:xfrm>
            <a:off x="6289967" y="3591486"/>
            <a:ext cx="741313" cy="44485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s-CO" sz="1800" dirty="0">
                <a:solidFill>
                  <a:schemeClr val="tx1"/>
                </a:solidFill>
                <a:latin typeface="Arial" panose="020B0604020202020204" pitchFamily="34" charset="0"/>
                <a:cs typeface="Arial" panose="020B0604020202020204" pitchFamily="34" charset="0"/>
              </a:rPr>
              <a:t>FNE</a:t>
            </a:r>
          </a:p>
        </p:txBody>
      </p:sp>
      <p:sp>
        <p:nvSpPr>
          <p:cNvPr id="13" name="2 Subtítulo"/>
          <p:cNvSpPr txBox="1">
            <a:spLocks/>
          </p:cNvSpPr>
          <p:nvPr/>
        </p:nvSpPr>
        <p:spPr>
          <a:xfrm>
            <a:off x="6289968" y="4465881"/>
            <a:ext cx="741313" cy="44485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s-CO" sz="1800" dirty="0">
                <a:solidFill>
                  <a:schemeClr val="tx1"/>
                </a:solidFill>
                <a:latin typeface="Arial" panose="020B0604020202020204" pitchFamily="34" charset="0"/>
                <a:cs typeface="Arial" panose="020B0604020202020204" pitchFamily="34" charset="0"/>
              </a:rPr>
              <a:t>FND</a:t>
            </a:r>
          </a:p>
        </p:txBody>
      </p:sp>
      <p:sp>
        <p:nvSpPr>
          <p:cNvPr id="14" name="2 Subtítulo"/>
          <p:cNvSpPr txBox="1">
            <a:spLocks/>
          </p:cNvSpPr>
          <p:nvPr/>
        </p:nvSpPr>
        <p:spPr>
          <a:xfrm>
            <a:off x="1998497" y="5438309"/>
            <a:ext cx="3174166" cy="65995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CO" sz="1800" dirty="0">
                <a:solidFill>
                  <a:schemeClr val="tx1"/>
                </a:solidFill>
                <a:latin typeface="Arial" panose="020B0604020202020204" pitchFamily="34" charset="0"/>
                <a:cs typeface="Arial" panose="020B0604020202020204" pitchFamily="34" charset="0"/>
              </a:rPr>
              <a:t>ESTANCIA HOSPITALARIA</a:t>
            </a:r>
          </a:p>
          <a:p>
            <a:r>
              <a:rPr lang="es-CO" sz="1800" dirty="0">
                <a:solidFill>
                  <a:schemeClr val="tx1"/>
                </a:solidFill>
                <a:latin typeface="Arial" panose="020B0604020202020204" pitchFamily="34" charset="0"/>
                <a:cs typeface="Arial" panose="020B0604020202020204" pitchFamily="34" charset="0"/>
              </a:rPr>
              <a:t>PROMEDIO</a:t>
            </a:r>
          </a:p>
        </p:txBody>
      </p:sp>
      <p:sp>
        <p:nvSpPr>
          <p:cNvPr id="15" name="2 Subtítulo"/>
          <p:cNvSpPr txBox="1">
            <a:spLocks/>
          </p:cNvSpPr>
          <p:nvPr/>
        </p:nvSpPr>
        <p:spPr>
          <a:xfrm>
            <a:off x="7032254" y="5476431"/>
            <a:ext cx="3003266" cy="65995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CO" sz="1800" dirty="0">
                <a:solidFill>
                  <a:schemeClr val="tx1"/>
                </a:solidFill>
                <a:latin typeface="Arial" panose="020B0604020202020204" pitchFamily="34" charset="0"/>
                <a:cs typeface="Arial" panose="020B0604020202020204" pitchFamily="34" charset="0"/>
              </a:rPr>
              <a:t>COSTO PROMEDIO DE</a:t>
            </a:r>
          </a:p>
          <a:p>
            <a:r>
              <a:rPr lang="es-CO" sz="1800" dirty="0">
                <a:solidFill>
                  <a:schemeClr val="tx1"/>
                </a:solidFill>
                <a:latin typeface="Arial" panose="020B0604020202020204" pitchFamily="34" charset="0"/>
                <a:cs typeface="Arial" panose="020B0604020202020204" pitchFamily="34" charset="0"/>
              </a:rPr>
              <a:t>HOSPITALIZACIÓN</a:t>
            </a:r>
          </a:p>
          <a:p>
            <a:endParaRPr lang="es-CO" sz="1800" dirty="0">
              <a:solidFill>
                <a:schemeClr val="tx1"/>
              </a:solidFill>
            </a:endParaRPr>
          </a:p>
        </p:txBody>
      </p:sp>
      <p:sp>
        <p:nvSpPr>
          <p:cNvPr id="17" name="2 Subtítulo"/>
          <p:cNvSpPr txBox="1">
            <a:spLocks/>
          </p:cNvSpPr>
          <p:nvPr/>
        </p:nvSpPr>
        <p:spPr>
          <a:xfrm>
            <a:off x="2246611" y="5091872"/>
            <a:ext cx="741313" cy="44485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CO" sz="1800" dirty="0">
                <a:solidFill>
                  <a:schemeClr val="tx1"/>
                </a:solidFill>
                <a:latin typeface="Arial" panose="020B0604020202020204" pitchFamily="34" charset="0"/>
                <a:cs typeface="Arial" panose="020B0604020202020204" pitchFamily="34" charset="0"/>
              </a:rPr>
              <a:t>NES</a:t>
            </a:r>
          </a:p>
        </p:txBody>
      </p:sp>
      <p:sp>
        <p:nvSpPr>
          <p:cNvPr id="18" name="2 Subtítulo"/>
          <p:cNvSpPr txBox="1">
            <a:spLocks/>
          </p:cNvSpPr>
          <p:nvPr/>
        </p:nvSpPr>
        <p:spPr>
          <a:xfrm>
            <a:off x="7338464" y="5129268"/>
            <a:ext cx="741313" cy="44485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CO" sz="1800" dirty="0">
                <a:solidFill>
                  <a:schemeClr val="tx1"/>
                </a:solidFill>
                <a:latin typeface="Arial" panose="020B0604020202020204" pitchFamily="34" charset="0"/>
                <a:cs typeface="Arial" panose="020B0604020202020204" pitchFamily="34" charset="0"/>
              </a:rPr>
              <a:t>NES</a:t>
            </a:r>
          </a:p>
        </p:txBody>
      </p:sp>
      <p:sp>
        <p:nvSpPr>
          <p:cNvPr id="19" name="2 Subtítulo"/>
          <p:cNvSpPr txBox="1">
            <a:spLocks/>
          </p:cNvSpPr>
          <p:nvPr/>
        </p:nvSpPr>
        <p:spPr>
          <a:xfrm>
            <a:off x="4128126" y="5091872"/>
            <a:ext cx="741313" cy="44485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CO" sz="1800" dirty="0">
                <a:solidFill>
                  <a:schemeClr val="tx1"/>
                </a:solidFill>
                <a:latin typeface="Arial" panose="020B0604020202020204" pitchFamily="34" charset="0"/>
                <a:cs typeface="Arial" panose="020B0604020202020204" pitchFamily="34" charset="0"/>
              </a:rPr>
              <a:t>SVO</a:t>
            </a:r>
          </a:p>
        </p:txBody>
      </p:sp>
      <p:sp>
        <p:nvSpPr>
          <p:cNvPr id="20" name="2 Subtítulo"/>
          <p:cNvSpPr txBox="1">
            <a:spLocks/>
          </p:cNvSpPr>
          <p:nvPr/>
        </p:nvSpPr>
        <p:spPr>
          <a:xfrm>
            <a:off x="8954924" y="5137389"/>
            <a:ext cx="741313" cy="44485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CO" sz="1800" dirty="0">
                <a:solidFill>
                  <a:schemeClr val="tx1"/>
                </a:solidFill>
                <a:latin typeface="Arial" panose="020B0604020202020204" pitchFamily="34" charset="0"/>
                <a:cs typeface="Arial" panose="020B0604020202020204" pitchFamily="34" charset="0"/>
              </a:rPr>
              <a:t>SVO</a:t>
            </a:r>
          </a:p>
        </p:txBody>
      </p:sp>
    </p:spTree>
    <p:extLst>
      <p:ext uri="{BB962C8B-B14F-4D97-AF65-F5344CB8AC3E}">
        <p14:creationId xmlns:p14="http://schemas.microsoft.com/office/powerpoint/2010/main" val="167210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786034" y="57936"/>
            <a:ext cx="8255726" cy="1371600"/>
          </a:xfrm>
        </p:spPr>
        <p:txBody>
          <a:bodyPr anchor="ctr">
            <a:normAutofit/>
          </a:bodyPr>
          <a:lstStyle/>
          <a:p>
            <a:r>
              <a:rPr lang="es-CO" sz="2800" b="1" dirty="0">
                <a:solidFill>
                  <a:srgbClr val="7030A0"/>
                </a:solidFill>
                <a:latin typeface="Arial" panose="020B0604020202020204" pitchFamily="34" charset="0"/>
                <a:cs typeface="Arial" panose="020B0604020202020204" pitchFamily="34" charset="0"/>
              </a:rPr>
              <a:t>Costo efectividad (utilidad) de una intervención con SNO durante 3 meses iniciada al alta hospitalaria de pacientes malnutridos</a:t>
            </a:r>
          </a:p>
        </p:txBody>
      </p:sp>
      <p:sp>
        <p:nvSpPr>
          <p:cNvPr id="5" name="4 CuadroTexto"/>
          <p:cNvSpPr txBox="1"/>
          <p:nvPr/>
        </p:nvSpPr>
        <p:spPr>
          <a:xfrm>
            <a:off x="6720102" y="5938639"/>
            <a:ext cx="4917262" cy="246221"/>
          </a:xfrm>
          <a:prstGeom prst="rect">
            <a:avLst/>
          </a:prstGeom>
          <a:noFill/>
        </p:spPr>
        <p:txBody>
          <a:bodyPr wrap="square" rtlCol="0">
            <a:spAutoFit/>
          </a:bodyPr>
          <a:lstStyle/>
          <a:p>
            <a:r>
              <a:rPr lang="es-CO" sz="1000" dirty="0" err="1">
                <a:latin typeface="Arial" panose="020B0604020202020204" pitchFamily="34" charset="0"/>
                <a:cs typeface="Arial" panose="020B0604020202020204" pitchFamily="34" charset="0"/>
              </a:rPr>
              <a:t>Eur</a:t>
            </a:r>
            <a:r>
              <a:rPr lang="es-CO" sz="1000" dirty="0">
                <a:latin typeface="Arial" panose="020B0604020202020204" pitchFamily="34" charset="0"/>
                <a:cs typeface="Arial" panose="020B0604020202020204" pitchFamily="34" charset="0"/>
              </a:rPr>
              <a:t> J </a:t>
            </a:r>
            <a:r>
              <a:rPr lang="es-CO" sz="1000" dirty="0" err="1">
                <a:latin typeface="Arial" panose="020B0604020202020204" pitchFamily="34" charset="0"/>
                <a:cs typeface="Arial" panose="020B0604020202020204" pitchFamily="34" charset="0"/>
              </a:rPr>
              <a:t>Clin</a:t>
            </a:r>
            <a:r>
              <a:rPr lang="es-CO" sz="1000" dirty="0">
                <a:latin typeface="Arial" panose="020B0604020202020204" pitchFamily="34" charset="0"/>
                <a:cs typeface="Arial" panose="020B0604020202020204" pitchFamily="34" charset="0"/>
              </a:rPr>
              <a:t> </a:t>
            </a:r>
            <a:r>
              <a:rPr lang="es-CO" sz="1000" dirty="0" err="1">
                <a:latin typeface="Arial" panose="020B0604020202020204" pitchFamily="34" charset="0"/>
                <a:cs typeface="Arial" panose="020B0604020202020204" pitchFamily="34" charset="0"/>
              </a:rPr>
              <a:t>Nutr</a:t>
            </a:r>
            <a:r>
              <a:rPr lang="es-CO" sz="1000" dirty="0">
                <a:latin typeface="Arial" panose="020B0604020202020204" pitchFamily="34" charset="0"/>
                <a:cs typeface="Arial" panose="020B0604020202020204" pitchFamily="34" charset="0"/>
              </a:rPr>
              <a:t> (2011) 65: 735  – 742</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308" y="2347215"/>
            <a:ext cx="5287423" cy="38376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5 CuadroTexto"/>
          <p:cNvSpPr txBox="1"/>
          <p:nvPr/>
        </p:nvSpPr>
        <p:spPr>
          <a:xfrm>
            <a:off x="6720102" y="2678840"/>
            <a:ext cx="4917262" cy="3139321"/>
          </a:xfrm>
          <a:prstGeom prst="rect">
            <a:avLst/>
          </a:prstGeom>
          <a:solidFill>
            <a:schemeClr val="bg1"/>
          </a:solidFill>
          <a:ln>
            <a:noFill/>
          </a:ln>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buClr>
                <a:srgbClr val="7030A0"/>
              </a:buClr>
              <a:buSzPct val="120000"/>
              <a:buFont typeface="Arial" panose="020B0604020202020204" pitchFamily="34" charset="0"/>
              <a:buChar char="•"/>
              <a:defRPr/>
            </a:pPr>
            <a:r>
              <a:rPr lang="es-CO" dirty="0">
                <a:latin typeface="Arial" panose="020B0604020202020204" pitchFamily="34" charset="0"/>
                <a:cs typeface="Arial" panose="020B0604020202020204" pitchFamily="34" charset="0"/>
              </a:rPr>
              <a:t>114 pacientes</a:t>
            </a:r>
          </a:p>
          <a:p>
            <a:pPr marL="285750" indent="-285750">
              <a:buClr>
                <a:srgbClr val="7030A0"/>
              </a:buClr>
              <a:buSzPct val="120000"/>
              <a:buFont typeface="Arial" panose="020B0604020202020204" pitchFamily="34" charset="0"/>
              <a:buChar char="•"/>
              <a:defRPr/>
            </a:pPr>
            <a:endParaRPr lang="es-CO" dirty="0">
              <a:latin typeface="Arial" panose="020B0604020202020204" pitchFamily="34" charset="0"/>
              <a:cs typeface="Arial" panose="020B0604020202020204" pitchFamily="34" charset="0"/>
            </a:endParaRPr>
          </a:p>
          <a:p>
            <a:pPr marL="285750" indent="-285750">
              <a:buClr>
                <a:srgbClr val="7030A0"/>
              </a:buClr>
              <a:buSzPct val="120000"/>
              <a:buFont typeface="Arial" panose="020B0604020202020204" pitchFamily="34" charset="0"/>
              <a:buChar char="•"/>
              <a:defRPr/>
            </a:pPr>
            <a:r>
              <a:rPr lang="es-CO" dirty="0">
                <a:latin typeface="Arial" panose="020B0604020202020204" pitchFamily="34" charset="0"/>
                <a:cs typeface="Arial" panose="020B0604020202020204" pitchFamily="34" charset="0"/>
              </a:rPr>
              <a:t>Condición GI benigna</a:t>
            </a:r>
          </a:p>
          <a:p>
            <a:pPr marL="285750" indent="-285750">
              <a:buClr>
                <a:srgbClr val="7030A0"/>
              </a:buClr>
              <a:buSzPct val="120000"/>
              <a:buFont typeface="Arial" panose="020B0604020202020204" pitchFamily="34" charset="0"/>
              <a:buChar char="•"/>
              <a:defRPr/>
            </a:pPr>
            <a:endParaRPr lang="es-CO" dirty="0">
              <a:latin typeface="Arial" panose="020B0604020202020204" pitchFamily="34" charset="0"/>
              <a:cs typeface="Arial" panose="020B0604020202020204" pitchFamily="34" charset="0"/>
            </a:endParaRPr>
          </a:p>
          <a:p>
            <a:pPr marL="285750" indent="-285750">
              <a:buClr>
                <a:srgbClr val="7030A0"/>
              </a:buClr>
              <a:buSzPct val="120000"/>
              <a:buFont typeface="Arial" panose="020B0604020202020204" pitchFamily="34" charset="0"/>
              <a:buChar char="•"/>
              <a:defRPr/>
            </a:pPr>
            <a:r>
              <a:rPr lang="es-CO" dirty="0">
                <a:latin typeface="Arial" panose="020B0604020202020204" pitchFamily="34" charset="0"/>
                <a:cs typeface="Arial" panose="020B0604020202020204" pitchFamily="34" charset="0"/>
              </a:rPr>
              <a:t>Aleatorización consejería nutricional con o sin SNO </a:t>
            </a:r>
          </a:p>
          <a:p>
            <a:pPr marL="285750" indent="-285750">
              <a:buClr>
                <a:srgbClr val="7030A0"/>
              </a:buClr>
              <a:buSzPct val="120000"/>
              <a:buFont typeface="Arial" panose="020B0604020202020204" pitchFamily="34" charset="0"/>
              <a:buChar char="•"/>
              <a:defRPr/>
            </a:pPr>
            <a:endParaRPr lang="es-CO" dirty="0">
              <a:latin typeface="Arial" panose="020B0604020202020204" pitchFamily="34" charset="0"/>
              <a:cs typeface="Arial" panose="020B0604020202020204" pitchFamily="34" charset="0"/>
            </a:endParaRPr>
          </a:p>
          <a:p>
            <a:pPr marL="285750" indent="-285750">
              <a:buClr>
                <a:srgbClr val="7030A0"/>
              </a:buClr>
              <a:buSzPct val="120000"/>
              <a:buFont typeface="Arial" panose="020B0604020202020204" pitchFamily="34" charset="0"/>
              <a:buChar char="•"/>
              <a:defRPr/>
            </a:pPr>
            <a:r>
              <a:rPr lang="es-CO" dirty="0">
                <a:latin typeface="Arial" panose="020B0604020202020204" pitchFamily="34" charset="0"/>
                <a:cs typeface="Arial" panose="020B0604020202020204" pitchFamily="34" charset="0"/>
              </a:rPr>
              <a:t>Mejoría en calidad de vida (p= 0,028)</a:t>
            </a:r>
          </a:p>
          <a:p>
            <a:pPr marL="285750" indent="-285750">
              <a:buClr>
                <a:srgbClr val="7030A0"/>
              </a:buClr>
              <a:buSzPct val="120000"/>
              <a:buFont typeface="Arial" panose="020B0604020202020204" pitchFamily="34" charset="0"/>
              <a:buChar char="•"/>
              <a:defRPr/>
            </a:pPr>
            <a:endParaRPr lang="es-CO" dirty="0">
              <a:latin typeface="Arial" panose="020B0604020202020204" pitchFamily="34" charset="0"/>
              <a:cs typeface="Arial" panose="020B0604020202020204" pitchFamily="34" charset="0"/>
            </a:endParaRPr>
          </a:p>
          <a:p>
            <a:pPr marL="285750" indent="-285750">
              <a:buClr>
                <a:srgbClr val="7030A0"/>
              </a:buClr>
              <a:buSzPct val="120000"/>
              <a:buFont typeface="Arial" panose="020B0604020202020204" pitchFamily="34" charset="0"/>
              <a:buChar char="•"/>
              <a:defRPr/>
            </a:pPr>
            <a:r>
              <a:rPr lang="es-CO" dirty="0">
                <a:latin typeface="Arial" panose="020B0604020202020204" pitchFamily="34" charset="0"/>
                <a:cs typeface="Arial" panose="020B0604020202020204" pitchFamily="34" charset="0"/>
              </a:rPr>
              <a:t>9497-12099 €/QALY adicional                     (&lt; 50000 €/QALY)</a:t>
            </a:r>
          </a:p>
        </p:txBody>
      </p:sp>
      <p:sp>
        <p:nvSpPr>
          <p:cNvPr id="10" name="2 Subtítulo"/>
          <p:cNvSpPr>
            <a:spLocks noGrp="1"/>
          </p:cNvSpPr>
          <p:nvPr>
            <p:ph type="subTitle" idx="1"/>
          </p:nvPr>
        </p:nvSpPr>
        <p:spPr>
          <a:xfrm>
            <a:off x="1570113" y="1809146"/>
            <a:ext cx="8687567" cy="519770"/>
          </a:xfrm>
        </p:spPr>
        <p:txBody>
          <a:bodyPr>
            <a:noAutofit/>
          </a:bodyPr>
          <a:lstStyle/>
          <a:p>
            <a:r>
              <a:rPr lang="es-CO" sz="1800" b="1" dirty="0">
                <a:latin typeface="Arial" panose="020B0604020202020204" pitchFamily="34" charset="0"/>
                <a:cs typeface="Arial" panose="020B0604020202020204" pitchFamily="34" charset="0"/>
              </a:rPr>
              <a:t>Estudio prospectivo controlado aleatorizado</a:t>
            </a:r>
          </a:p>
        </p:txBody>
      </p:sp>
    </p:spTree>
    <p:extLst>
      <p:ext uri="{BB962C8B-B14F-4D97-AF65-F5344CB8AC3E}">
        <p14:creationId xmlns:p14="http://schemas.microsoft.com/office/powerpoint/2010/main" val="174982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04882999-E195-4D46-93F4-4FF70386036D}"/>
              </a:ext>
            </a:extLst>
          </p:cNvPr>
          <p:cNvSpPr txBox="1"/>
          <p:nvPr/>
        </p:nvSpPr>
        <p:spPr>
          <a:xfrm>
            <a:off x="1234738" y="2228275"/>
            <a:ext cx="9684274" cy="3970318"/>
          </a:xfrm>
          <a:prstGeom prst="rect">
            <a:avLst/>
          </a:prstGeom>
          <a:noFill/>
        </p:spPr>
        <p:txBody>
          <a:bodyPr wrap="square" rtlCol="0">
            <a:spAutoFit/>
          </a:bodyPr>
          <a:lstStyle/>
          <a:p>
            <a:pPr marL="457200" indent="-457200" algn="just">
              <a:buClr>
                <a:srgbClr val="7030A0"/>
              </a:buClr>
              <a:buFont typeface="Arial" panose="020B0604020202020204" pitchFamily="34" charset="0"/>
              <a:buChar char="•"/>
            </a:pPr>
            <a:r>
              <a:rPr lang="es-CO" sz="2800" dirty="0">
                <a:latin typeface="Arial" panose="020B0604020202020204" pitchFamily="34" charset="0"/>
                <a:cs typeface="Arial" panose="020B0604020202020204" pitchFamily="34" charset="0"/>
              </a:rPr>
              <a:t>Enumerar las repercusiones clínicas de la malnutrición.</a:t>
            </a:r>
          </a:p>
          <a:p>
            <a:pPr marL="457200" indent="-457200" algn="just">
              <a:buClr>
                <a:srgbClr val="7030A0"/>
              </a:buClr>
              <a:buFont typeface="Arial" panose="020B0604020202020204" pitchFamily="34" charset="0"/>
              <a:buChar char="•"/>
            </a:pPr>
            <a:endParaRPr lang="es-CO" sz="2800" dirty="0">
              <a:latin typeface="Arial" panose="020B0604020202020204" pitchFamily="34" charset="0"/>
              <a:cs typeface="Arial" panose="020B0604020202020204" pitchFamily="34" charset="0"/>
            </a:endParaRPr>
          </a:p>
          <a:p>
            <a:pPr marL="457200" indent="-457200" algn="just">
              <a:buClr>
                <a:srgbClr val="7030A0"/>
              </a:buClr>
              <a:buFont typeface="Arial" panose="020B0604020202020204" pitchFamily="34" charset="0"/>
              <a:buChar char="•"/>
            </a:pPr>
            <a:r>
              <a:rPr lang="es-CO" sz="2800" dirty="0">
                <a:latin typeface="Arial" panose="020B0604020202020204" pitchFamily="34" charset="0"/>
                <a:cs typeface="Arial" panose="020B0604020202020204" pitchFamily="34" charset="0"/>
              </a:rPr>
              <a:t>Describir la carga económica que representa la malnutrición para el sistema de salud.</a:t>
            </a:r>
          </a:p>
          <a:p>
            <a:pPr marL="457200" indent="-457200" algn="just">
              <a:buClr>
                <a:srgbClr val="7030A0"/>
              </a:buClr>
              <a:buFont typeface="Arial" panose="020B0604020202020204" pitchFamily="34" charset="0"/>
              <a:buChar char="•"/>
            </a:pPr>
            <a:endParaRPr lang="es-CO" sz="2800" dirty="0">
              <a:latin typeface="Arial" panose="020B0604020202020204" pitchFamily="34" charset="0"/>
              <a:cs typeface="Arial" panose="020B0604020202020204" pitchFamily="34" charset="0"/>
            </a:endParaRPr>
          </a:p>
          <a:p>
            <a:pPr marL="457200" indent="-457200" algn="just">
              <a:buClr>
                <a:srgbClr val="7030A0"/>
              </a:buClr>
              <a:buFont typeface="Arial" panose="020B0604020202020204" pitchFamily="34" charset="0"/>
              <a:buChar char="•"/>
            </a:pPr>
            <a:r>
              <a:rPr lang="es-CO" sz="2800" dirty="0">
                <a:latin typeface="Arial" panose="020B0604020202020204" pitchFamily="34" charset="0"/>
                <a:cs typeface="Arial" panose="020B0604020202020204" pitchFamily="34" charset="0"/>
              </a:rPr>
              <a:t>Presentar la evidencia clínica que sustenta los beneficios económicos de la intervención nutricional en los diferentes ámbitos de atención.</a:t>
            </a:r>
          </a:p>
          <a:p>
            <a:pPr marL="457200" indent="-457200" algn="just">
              <a:buClr>
                <a:srgbClr val="7030A0"/>
              </a:buClr>
              <a:buFont typeface="Wingdings" panose="05000000000000000000" pitchFamily="2" charset="2"/>
              <a:buChar char="Ø"/>
            </a:pPr>
            <a:endParaRPr lang="es-CO" sz="2800" dirty="0">
              <a:latin typeface="Calibri" panose="020F0502020204030204" pitchFamily="34" charset="0"/>
              <a:cs typeface="Calibri" panose="020F0502020204030204" pitchFamily="34" charset="0"/>
            </a:endParaRPr>
          </a:p>
        </p:txBody>
      </p:sp>
      <p:sp>
        <p:nvSpPr>
          <p:cNvPr id="2" name="Título 1">
            <a:extLst>
              <a:ext uri="{FF2B5EF4-FFF2-40B4-BE49-F238E27FC236}">
                <a16:creationId xmlns:a16="http://schemas.microsoft.com/office/drawing/2014/main" id="{CB2951F3-A25C-0C4D-B638-3B8C10E53CAA}"/>
              </a:ext>
            </a:extLst>
          </p:cNvPr>
          <p:cNvSpPr>
            <a:spLocks noGrp="1"/>
          </p:cNvSpPr>
          <p:nvPr>
            <p:ph type="title"/>
          </p:nvPr>
        </p:nvSpPr>
        <p:spPr>
          <a:xfrm>
            <a:off x="-19125" y="616973"/>
            <a:ext cx="12192000" cy="869705"/>
          </a:xfrm>
        </p:spPr>
        <p:txBody>
          <a:bodyPr>
            <a:normAutofit/>
          </a:bodyPr>
          <a:lstStyle/>
          <a:p>
            <a:pPr algn="ctr"/>
            <a:r>
              <a:rPr lang="es-CO" sz="3400" b="1" dirty="0">
                <a:solidFill>
                  <a:srgbClr val="7030A0"/>
                </a:solidFill>
                <a:latin typeface="Arial" panose="020B0604020202020204" pitchFamily="34" charset="0"/>
                <a:cs typeface="Arial" panose="020B0604020202020204" pitchFamily="34" charset="0"/>
              </a:rPr>
              <a:t>Objetivos</a:t>
            </a:r>
          </a:p>
        </p:txBody>
      </p:sp>
    </p:spTree>
    <p:extLst>
      <p:ext uri="{BB962C8B-B14F-4D97-AF65-F5344CB8AC3E}">
        <p14:creationId xmlns:p14="http://schemas.microsoft.com/office/powerpoint/2010/main" val="4038012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14385" y="318053"/>
            <a:ext cx="8942189" cy="1212169"/>
          </a:xfrm>
        </p:spPr>
        <p:txBody>
          <a:bodyPr anchor="ctr">
            <a:noAutofit/>
          </a:bodyPr>
          <a:lstStyle/>
          <a:p>
            <a:r>
              <a:rPr lang="es-CO" sz="2600" b="1" dirty="0">
                <a:solidFill>
                  <a:srgbClr val="7030A0"/>
                </a:solidFill>
                <a:latin typeface="Arial" panose="020B0604020202020204" pitchFamily="34" charset="0"/>
                <a:cs typeface="Arial" panose="020B0604020202020204" pitchFamily="34" charset="0"/>
              </a:rPr>
              <a:t>Costo efectividad (utilidad) de una intervención con análisis del impacto en Costos de Salud con un nuevo proceso de Cuidado Nutricional según NICE</a:t>
            </a:r>
          </a:p>
        </p:txBody>
      </p:sp>
      <p:sp>
        <p:nvSpPr>
          <p:cNvPr id="5" name="4 CuadroTexto"/>
          <p:cNvSpPr txBox="1"/>
          <p:nvPr/>
        </p:nvSpPr>
        <p:spPr>
          <a:xfrm>
            <a:off x="2904936" y="6131974"/>
            <a:ext cx="2333897" cy="246221"/>
          </a:xfrm>
          <a:prstGeom prst="rect">
            <a:avLst/>
          </a:prstGeom>
          <a:noFill/>
        </p:spPr>
        <p:txBody>
          <a:bodyPr wrap="square" rtlCol="0">
            <a:spAutoFit/>
          </a:bodyPr>
          <a:lstStyle/>
          <a:p>
            <a:r>
              <a:rPr lang="es-CO" sz="1000" dirty="0">
                <a:latin typeface="Arial" panose="020B0604020202020204" pitchFamily="34" charset="0"/>
                <a:cs typeface="Arial" panose="020B0604020202020204" pitchFamily="34" charset="0"/>
              </a:rPr>
              <a:t> Ann N y </a:t>
            </a:r>
            <a:r>
              <a:rPr lang="es-CO" sz="1000" dirty="0" err="1">
                <a:latin typeface="Arial" panose="020B0604020202020204" pitchFamily="34" charset="0"/>
                <a:cs typeface="Arial" panose="020B0604020202020204" pitchFamily="34" charset="0"/>
              </a:rPr>
              <a:t>Acad</a:t>
            </a:r>
            <a:r>
              <a:rPr lang="es-CO" sz="1000" dirty="0">
                <a:latin typeface="Arial" panose="020B0604020202020204" pitchFamily="34" charset="0"/>
                <a:cs typeface="Arial" panose="020B0604020202020204" pitchFamily="34" charset="0"/>
              </a:rPr>
              <a:t> </a:t>
            </a:r>
            <a:r>
              <a:rPr lang="es-CO" sz="1000" dirty="0" err="1">
                <a:latin typeface="Arial" panose="020B0604020202020204" pitchFamily="34" charset="0"/>
                <a:cs typeface="Arial" panose="020B0604020202020204" pitchFamily="34" charset="0"/>
              </a:rPr>
              <a:t>Sci</a:t>
            </a:r>
            <a:r>
              <a:rPr lang="es-CO" sz="1000" dirty="0">
                <a:latin typeface="Arial" panose="020B0604020202020204" pitchFamily="34" charset="0"/>
                <a:cs typeface="Arial" panose="020B0604020202020204" pitchFamily="34" charset="0"/>
              </a:rPr>
              <a:t> 2014, 1321: 20-40</a:t>
            </a:r>
          </a:p>
        </p:txBody>
      </p:sp>
      <p:pic>
        <p:nvPicPr>
          <p:cNvPr id="2050" name="Picture 2"/>
          <p:cNvPicPr>
            <a:picLocks noChangeAspect="1" noChangeArrowheads="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307391" y="1494905"/>
            <a:ext cx="7156175" cy="46370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6970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520997" y="1907960"/>
            <a:ext cx="9233142" cy="4093428"/>
          </a:xfrm>
          <a:prstGeom prst="rect">
            <a:avLst/>
          </a:prstGeom>
          <a:noFill/>
        </p:spPr>
        <p:txBody>
          <a:bodyPr wrap="square" rtlCol="0">
            <a:spAutoFit/>
          </a:bodyPr>
          <a:lstStyle/>
          <a:p>
            <a:pPr algn="just"/>
            <a:r>
              <a:rPr lang="es-CO" sz="2000" dirty="0">
                <a:solidFill>
                  <a:schemeClr val="tx2">
                    <a:lumMod val="50000"/>
                  </a:schemeClr>
                </a:solidFill>
                <a:latin typeface="Arial" panose="020B0604020202020204" pitchFamily="34" charset="0"/>
                <a:cs typeface="Arial" panose="020B0604020202020204" pitchFamily="34" charset="0"/>
              </a:rPr>
              <a:t>¿Cuales fueron las repercusiones clínicas de la malnutrición en la paciente?</a:t>
            </a:r>
          </a:p>
          <a:p>
            <a:pPr marL="342900" indent="-342900" algn="just">
              <a:buFont typeface="Arial" panose="020B0604020202020204" pitchFamily="34" charset="0"/>
              <a:buChar char="•"/>
            </a:pPr>
            <a:r>
              <a:rPr lang="es-CO" sz="2000" b="1" dirty="0">
                <a:solidFill>
                  <a:srgbClr val="7030A0"/>
                </a:solidFill>
                <a:latin typeface="Arial" panose="020B0604020202020204" pitchFamily="34" charset="0"/>
                <a:cs typeface="Arial" panose="020B0604020202020204" pitchFamily="34" charset="0"/>
              </a:rPr>
              <a:t>Infección intraabdominal</a:t>
            </a:r>
          </a:p>
          <a:p>
            <a:pPr marL="342900" indent="-342900" algn="just">
              <a:buFont typeface="Arial" panose="020B0604020202020204" pitchFamily="34" charset="0"/>
              <a:buChar char="•"/>
            </a:pPr>
            <a:r>
              <a:rPr lang="es-CO" sz="2000" b="1" dirty="0">
                <a:solidFill>
                  <a:srgbClr val="7030A0"/>
                </a:solidFill>
                <a:latin typeface="Arial" panose="020B0604020202020204" pitchFamily="34" charset="0"/>
                <a:cs typeface="Arial" panose="020B0604020202020204" pitchFamily="34" charset="0"/>
              </a:rPr>
              <a:t>Deterioro funcional y de calidad de vida</a:t>
            </a:r>
          </a:p>
          <a:p>
            <a:pPr algn="just"/>
            <a:endParaRPr lang="es-CO" sz="2000" dirty="0">
              <a:solidFill>
                <a:schemeClr val="tx2">
                  <a:lumMod val="50000"/>
                </a:schemeClr>
              </a:solidFill>
              <a:latin typeface="Arial" panose="020B0604020202020204" pitchFamily="34" charset="0"/>
              <a:cs typeface="Arial" panose="020B0604020202020204" pitchFamily="34" charset="0"/>
            </a:endParaRPr>
          </a:p>
          <a:p>
            <a:pPr algn="just"/>
            <a:r>
              <a:rPr lang="es-CO" sz="2000" dirty="0">
                <a:solidFill>
                  <a:schemeClr val="tx2">
                    <a:lumMod val="50000"/>
                  </a:schemeClr>
                </a:solidFill>
                <a:latin typeface="Arial" panose="020B0604020202020204" pitchFamily="34" charset="0"/>
                <a:cs typeface="Arial" panose="020B0604020202020204" pitchFamily="34" charset="0"/>
              </a:rPr>
              <a:t>¿Significó esta paciente una carga económica para el sistema de salud?</a:t>
            </a:r>
          </a:p>
          <a:p>
            <a:pPr marL="342900" indent="-342900" algn="just">
              <a:buFont typeface="Arial" panose="020B0604020202020204" pitchFamily="34" charset="0"/>
              <a:buChar char="•"/>
            </a:pPr>
            <a:r>
              <a:rPr lang="es-CO" sz="2000" b="1" dirty="0">
                <a:solidFill>
                  <a:srgbClr val="7030A0"/>
                </a:solidFill>
                <a:latin typeface="Arial" panose="020B0604020202020204" pitchFamily="34" charset="0"/>
                <a:cs typeface="Arial" panose="020B0604020202020204" pitchFamily="34" charset="0"/>
              </a:rPr>
              <a:t>Si</a:t>
            </a:r>
          </a:p>
          <a:p>
            <a:pPr marL="342900" indent="-342900" algn="just">
              <a:buFont typeface="Arial" panose="020B0604020202020204" pitchFamily="34" charset="0"/>
              <a:buChar char="•"/>
            </a:pPr>
            <a:r>
              <a:rPr lang="es-CO" sz="2000" b="1" dirty="0">
                <a:solidFill>
                  <a:srgbClr val="7030A0"/>
                </a:solidFill>
                <a:latin typeface="Arial" panose="020B0604020202020204" pitchFamily="34" charset="0"/>
                <a:cs typeface="Arial" panose="020B0604020202020204" pitchFamily="34" charset="0"/>
              </a:rPr>
              <a:t>Estancia hospitalaria prolongada, reingreso precoz, costos mayores de tratamiento</a:t>
            </a:r>
          </a:p>
          <a:p>
            <a:pPr algn="just"/>
            <a:endParaRPr lang="es-CO" sz="2000" dirty="0">
              <a:solidFill>
                <a:schemeClr val="tx2">
                  <a:lumMod val="50000"/>
                </a:schemeClr>
              </a:solidFill>
              <a:latin typeface="Arial" panose="020B0604020202020204" pitchFamily="34" charset="0"/>
              <a:cs typeface="Arial" panose="020B0604020202020204" pitchFamily="34" charset="0"/>
            </a:endParaRPr>
          </a:p>
          <a:p>
            <a:pPr algn="just"/>
            <a:r>
              <a:rPr lang="es-CO" sz="2000" dirty="0">
                <a:solidFill>
                  <a:schemeClr val="tx2">
                    <a:lumMod val="50000"/>
                  </a:schemeClr>
                </a:solidFill>
                <a:latin typeface="Arial" panose="020B0604020202020204" pitchFamily="34" charset="0"/>
                <a:cs typeface="Arial" panose="020B0604020202020204" pitchFamily="34" charset="0"/>
              </a:rPr>
              <a:t>¿Existe evidencia  que sustente la intervención nutricional en esta paciente?</a:t>
            </a:r>
          </a:p>
          <a:p>
            <a:pPr marL="342900" indent="-342900" algn="just">
              <a:buFont typeface="Arial" panose="020B0604020202020204" pitchFamily="34" charset="0"/>
              <a:buChar char="•"/>
            </a:pPr>
            <a:r>
              <a:rPr lang="es-CO" sz="2000" b="1" dirty="0">
                <a:solidFill>
                  <a:srgbClr val="7030A0"/>
                </a:solidFill>
                <a:latin typeface="Arial" panose="020B0604020202020204" pitchFamily="34" charset="0"/>
                <a:cs typeface="Arial" panose="020B0604020202020204" pitchFamily="34" charset="0"/>
              </a:rPr>
              <a:t>La evidencia científica de guías internacionales respalda el manejo nutricional de pacientes con EPOC tanto en el ámbito hospitalario como a nivel ambulatorio</a:t>
            </a:r>
            <a:endParaRPr lang="es-CO" sz="2000" dirty="0">
              <a:solidFill>
                <a:srgbClr val="7030A0"/>
              </a:solidFill>
              <a:latin typeface="Calibri" panose="020F0502020204030204" pitchFamily="34" charset="0"/>
              <a:cs typeface="Calibri" panose="020F0502020204030204" pitchFamily="34" charset="0"/>
            </a:endParaRPr>
          </a:p>
        </p:txBody>
      </p:sp>
      <p:sp>
        <p:nvSpPr>
          <p:cNvPr id="2" name="Título 1">
            <a:extLst>
              <a:ext uri="{FF2B5EF4-FFF2-40B4-BE49-F238E27FC236}">
                <a16:creationId xmlns:a16="http://schemas.microsoft.com/office/drawing/2014/main" id="{D5D1F1A7-4072-3A48-9DF5-8CB687F10E65}"/>
              </a:ext>
            </a:extLst>
          </p:cNvPr>
          <p:cNvSpPr>
            <a:spLocks noGrp="1"/>
          </p:cNvSpPr>
          <p:nvPr>
            <p:ph type="title"/>
          </p:nvPr>
        </p:nvSpPr>
        <p:spPr>
          <a:xfrm>
            <a:off x="178904" y="496957"/>
            <a:ext cx="12013096" cy="888274"/>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Caso clínico</a:t>
            </a:r>
          </a:p>
        </p:txBody>
      </p:sp>
    </p:spTree>
    <p:extLst>
      <p:ext uri="{BB962C8B-B14F-4D97-AF65-F5344CB8AC3E}">
        <p14:creationId xmlns:p14="http://schemas.microsoft.com/office/powerpoint/2010/main" val="374200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B672DD8C-D6D9-C942-99B5-7146A39DE41D}"/>
              </a:ext>
            </a:extLst>
          </p:cNvPr>
          <p:cNvSpPr>
            <a:spLocks noGrp="1"/>
          </p:cNvSpPr>
          <p:nvPr>
            <p:ph type="title"/>
          </p:nvPr>
        </p:nvSpPr>
        <p:spPr>
          <a:xfrm>
            <a:off x="0" y="558076"/>
            <a:ext cx="12192000" cy="984068"/>
          </a:xfrm>
        </p:spPr>
        <p:txBody>
          <a:bodyPr/>
          <a:lstStyle/>
          <a:p>
            <a:pPr algn="ctr"/>
            <a:r>
              <a:rPr lang="es-CO" sz="3200" b="1" dirty="0">
                <a:solidFill>
                  <a:srgbClr val="7030A0"/>
                </a:solidFill>
                <a:latin typeface="Arial" panose="020B0604020202020204" pitchFamily="34" charset="0"/>
                <a:cs typeface="Arial" panose="020B0604020202020204" pitchFamily="34" charset="0"/>
              </a:rPr>
              <a:t>Conclusiones</a:t>
            </a:r>
            <a:endParaRPr lang="es-CO" b="1" dirty="0">
              <a:solidFill>
                <a:srgbClr val="7030A0"/>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C536159E-DE94-4502-BBB7-32A3112BE8B0}" type="slidenum">
              <a:rPr lang="en-US" smtClean="0">
                <a:solidFill>
                  <a:srgbClr val="FFFFFF"/>
                </a:solidFill>
              </a:rPr>
              <a:pPr/>
              <a:t>22</a:t>
            </a:fld>
            <a:endParaRPr lang="en-US">
              <a:solidFill>
                <a:srgbClr val="FFFFFF"/>
              </a:solidFill>
            </a:endParaRPr>
          </a:p>
        </p:txBody>
      </p:sp>
      <p:sp>
        <p:nvSpPr>
          <p:cNvPr id="7" name="CuadroTexto 6">
            <a:extLst>
              <a:ext uri="{FF2B5EF4-FFF2-40B4-BE49-F238E27FC236}">
                <a16:creationId xmlns:a16="http://schemas.microsoft.com/office/drawing/2014/main" id="{652A403E-14B7-4411-A72E-C16383E8F0B1}"/>
              </a:ext>
            </a:extLst>
          </p:cNvPr>
          <p:cNvSpPr txBox="1"/>
          <p:nvPr/>
        </p:nvSpPr>
        <p:spPr>
          <a:xfrm>
            <a:off x="1252874" y="2141695"/>
            <a:ext cx="9686253" cy="3416320"/>
          </a:xfrm>
          <a:prstGeom prst="rect">
            <a:avLst/>
          </a:prstGeom>
          <a:noFill/>
        </p:spPr>
        <p:txBody>
          <a:bodyPr wrap="square" rtlCol="0">
            <a:spAutoFit/>
          </a:bodyPr>
          <a:lstStyle/>
          <a:p>
            <a:pPr marL="414900" indent="-414900" algn="just">
              <a:buClr>
                <a:srgbClr val="7030A0"/>
              </a:buClr>
              <a:buFont typeface="Arial" panose="020B0604020202020204" pitchFamily="34" charset="0"/>
              <a:buChar char="•"/>
            </a:pPr>
            <a:r>
              <a:rPr lang="es-CO" sz="2400" dirty="0">
                <a:latin typeface="Arial" panose="020B0604020202020204" pitchFamily="34" charset="0"/>
                <a:cs typeface="Arial" panose="020B0604020202020204" pitchFamily="34" charset="0"/>
              </a:rPr>
              <a:t>La malnutrición hospitalaria tiene consecuencias clínicas adversas que se traducen en una carga económica para el sistema de salud.</a:t>
            </a:r>
          </a:p>
          <a:p>
            <a:pPr marL="414900" indent="-414900" algn="just">
              <a:buClr>
                <a:srgbClr val="7030A0"/>
              </a:buClr>
              <a:buFont typeface="Arial" panose="020B0604020202020204" pitchFamily="34" charset="0"/>
              <a:buChar char="•"/>
            </a:pPr>
            <a:endParaRPr lang="es-CO" sz="2400" dirty="0">
              <a:latin typeface="Arial" panose="020B0604020202020204" pitchFamily="34" charset="0"/>
              <a:cs typeface="Arial" panose="020B0604020202020204" pitchFamily="34" charset="0"/>
            </a:endParaRPr>
          </a:p>
          <a:p>
            <a:pPr marL="414900" indent="-414900" algn="just">
              <a:buClr>
                <a:srgbClr val="7030A0"/>
              </a:buClr>
              <a:buFont typeface="Arial" panose="020B0604020202020204" pitchFamily="34" charset="0"/>
              <a:buChar char="•"/>
            </a:pPr>
            <a:r>
              <a:rPr lang="es-CO" sz="2400" dirty="0">
                <a:latin typeface="Arial" panose="020B0604020202020204" pitchFamily="34" charset="0"/>
                <a:cs typeface="Arial" panose="020B0604020202020204" pitchFamily="34" charset="0"/>
              </a:rPr>
              <a:t>La detección sistemática de la malnutrición y las estrategias de intervención nutricional reducen significativamente las repercusiones clínicas desfavorables de la malnutrición y a la vez generan un ahorro neto en términos económicos para el sistema de salud.</a:t>
            </a:r>
          </a:p>
        </p:txBody>
      </p:sp>
    </p:spTree>
    <p:extLst>
      <p:ext uri="{BB962C8B-B14F-4D97-AF65-F5344CB8AC3E}">
        <p14:creationId xmlns:p14="http://schemas.microsoft.com/office/powerpoint/2010/main" val="145908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8C6C8D5B-B848-46BE-A373-02F5DE95CB53}"/>
              </a:ext>
            </a:extLst>
          </p:cNvPr>
          <p:cNvSpPr txBox="1"/>
          <p:nvPr/>
        </p:nvSpPr>
        <p:spPr>
          <a:xfrm>
            <a:off x="1066800" y="1270579"/>
            <a:ext cx="10058400" cy="5093702"/>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es-CO" sz="2500" b="1" dirty="0">
                <a:solidFill>
                  <a:srgbClr val="7030A0"/>
                </a:solidFill>
                <a:latin typeface="Arial" panose="020B0604020202020204" pitchFamily="34" charset="0"/>
                <a:cs typeface="Arial" panose="020B0604020202020204" pitchFamily="34" charset="0"/>
              </a:rPr>
              <a:t>Mujer de 57 años con comorbilidad conocida de EPOC</a:t>
            </a:r>
          </a:p>
          <a:p>
            <a:pPr marL="342900" indent="-342900" algn="just">
              <a:buClr>
                <a:srgbClr val="7030A0"/>
              </a:buClr>
              <a:buSzPct val="120000"/>
              <a:buFont typeface="Arial" panose="020B0604020202020204" pitchFamily="34" charset="0"/>
              <a:buChar char="•"/>
            </a:pPr>
            <a:r>
              <a:rPr lang="es-CO" sz="2500" dirty="0">
                <a:latin typeface="Arial" panose="020B0604020202020204" pitchFamily="34" charset="0"/>
                <a:cs typeface="Arial" panose="020B0604020202020204" pitchFamily="34" charset="0"/>
              </a:rPr>
              <a:t>Presentó un evento agudo de infección intraabdominal que requirió intervención quirúrgica.</a:t>
            </a:r>
          </a:p>
          <a:p>
            <a:pPr marL="342900" indent="-342900" algn="just">
              <a:buClr>
                <a:srgbClr val="7030A0"/>
              </a:buClr>
              <a:buSzPct val="120000"/>
              <a:buFont typeface="Arial" panose="020B0604020202020204" pitchFamily="34" charset="0"/>
              <a:buChar char="•"/>
            </a:pPr>
            <a:r>
              <a:rPr lang="es-CO" sz="2500" dirty="0">
                <a:latin typeface="Arial" panose="020B0604020202020204" pitchFamily="34" charset="0"/>
                <a:cs typeface="Arial" panose="020B0604020202020204" pitchFamily="34" charset="0"/>
              </a:rPr>
              <a:t>Cursó con una hospitalización prolongada por una complicación infecciosa y reingresa tempranamente al hospital  con una infección pulmonar.</a:t>
            </a:r>
          </a:p>
          <a:p>
            <a:pPr algn="just"/>
            <a:endParaRPr lang="es-CO" sz="2500" dirty="0">
              <a:solidFill>
                <a:srgbClr val="7030A0"/>
              </a:solidFill>
              <a:latin typeface="Arial" panose="020B0604020202020204" pitchFamily="34" charset="0"/>
              <a:cs typeface="Arial" panose="020B0604020202020204" pitchFamily="34" charset="0"/>
            </a:endParaRPr>
          </a:p>
          <a:p>
            <a:pPr algn="just"/>
            <a:r>
              <a:rPr lang="es-CO" sz="2500" b="1" dirty="0">
                <a:solidFill>
                  <a:srgbClr val="7030A0"/>
                </a:solidFill>
                <a:latin typeface="Arial" panose="020B0604020202020204" pitchFamily="34" charset="0"/>
                <a:cs typeface="Arial" panose="020B0604020202020204" pitchFamily="34" charset="0"/>
              </a:rPr>
              <a:t>Desde el punto de vista nutricional</a:t>
            </a:r>
          </a:p>
          <a:p>
            <a:pPr marL="342900" indent="-342900" algn="just">
              <a:buClr>
                <a:srgbClr val="7030A0"/>
              </a:buClr>
              <a:buSzPct val="120000"/>
              <a:buFont typeface="Arial" panose="020B0604020202020204" pitchFamily="34" charset="0"/>
              <a:buChar char="•"/>
            </a:pPr>
            <a:r>
              <a:rPr lang="es-CO" sz="2500" dirty="0">
                <a:latin typeface="Arial" panose="020B0604020202020204" pitchFamily="34" charset="0"/>
                <a:cs typeface="Arial" panose="020B0604020202020204" pitchFamily="34" charset="0"/>
              </a:rPr>
              <a:t>Posiblemente cursaba en su primer ingreso con riesgo nutricional elevado el cual no fue detectado, no se realizó una valoración nutricional especializada y no hubo un plan de manejo nutricional durante la primera hospitalización ni al egreso.</a:t>
            </a:r>
          </a:p>
          <a:p>
            <a:pPr marL="342900" indent="-342900" algn="just">
              <a:buClr>
                <a:srgbClr val="7030A0"/>
              </a:buClr>
              <a:buSzPct val="120000"/>
              <a:buFont typeface="Arial" panose="020B0604020202020204" pitchFamily="34" charset="0"/>
              <a:buChar char="•"/>
            </a:pPr>
            <a:r>
              <a:rPr lang="es-CO" sz="2500" dirty="0">
                <a:latin typeface="Arial" panose="020B0604020202020204" pitchFamily="34" charset="0"/>
                <a:cs typeface="Arial" panose="020B0604020202020204" pitchFamily="34" charset="0"/>
              </a:rPr>
              <a:t>Ahora cursa con un deterioro nutricional evidente.</a:t>
            </a:r>
          </a:p>
        </p:txBody>
      </p:sp>
      <p:sp>
        <p:nvSpPr>
          <p:cNvPr id="10" name="Título 9">
            <a:extLst>
              <a:ext uri="{FF2B5EF4-FFF2-40B4-BE49-F238E27FC236}">
                <a16:creationId xmlns:a16="http://schemas.microsoft.com/office/drawing/2014/main" id="{21B2F2A6-45B8-8142-8EC0-9C08BDE7BB2A}"/>
              </a:ext>
            </a:extLst>
          </p:cNvPr>
          <p:cNvSpPr>
            <a:spLocks noGrp="1"/>
          </p:cNvSpPr>
          <p:nvPr>
            <p:ph type="title"/>
          </p:nvPr>
        </p:nvSpPr>
        <p:spPr>
          <a:xfrm>
            <a:off x="0" y="382305"/>
            <a:ext cx="12192000" cy="888274"/>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Caso clínico</a:t>
            </a:r>
          </a:p>
        </p:txBody>
      </p:sp>
    </p:spTree>
    <p:extLst>
      <p:ext uri="{BB962C8B-B14F-4D97-AF65-F5344CB8AC3E}">
        <p14:creationId xmlns:p14="http://schemas.microsoft.com/office/powerpoint/2010/main" val="1315081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AB1E025F-9D6A-471E-9D60-090D0B7D3F92}"/>
              </a:ext>
            </a:extLst>
          </p:cNvPr>
          <p:cNvSpPr txBox="1"/>
          <p:nvPr/>
        </p:nvSpPr>
        <p:spPr>
          <a:xfrm>
            <a:off x="1634564" y="3786922"/>
            <a:ext cx="9245600" cy="2523768"/>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CO" sz="2200" b="1" dirty="0">
                <a:solidFill>
                  <a:srgbClr val="7030A0"/>
                </a:solidFill>
                <a:latin typeface="Arial" panose="020B0604020202020204" pitchFamily="34" charset="0"/>
                <a:cs typeface="Arial" panose="020B0604020202020204" pitchFamily="34" charset="0"/>
              </a:rPr>
              <a:t>¿Se relaciona la malnutrición con estos desenlaces clínicos desfavorables?</a:t>
            </a:r>
          </a:p>
          <a:p>
            <a:endParaRPr lang="es-CO" sz="1900" b="1" dirty="0">
              <a:latin typeface="Arial" panose="020B0604020202020204" pitchFamily="34" charset="0"/>
              <a:cs typeface="Arial" panose="020B0604020202020204" pitchFamily="34" charset="0"/>
            </a:endParaRPr>
          </a:p>
          <a:p>
            <a:pPr marL="342900" indent="-342900" algn="ctr">
              <a:buClr>
                <a:srgbClr val="7030A0"/>
              </a:buClr>
              <a:buSzPct val="120000"/>
              <a:buFont typeface="Arial" panose="020B0604020202020204" pitchFamily="34" charset="0"/>
              <a:buChar char="•"/>
            </a:pPr>
            <a:r>
              <a:rPr lang="es-CO" sz="1900" dirty="0">
                <a:latin typeface="Arial" panose="020B0604020202020204" pitchFamily="34" charset="0"/>
                <a:cs typeface="Arial" panose="020B0604020202020204" pitchFamily="34" charset="0"/>
              </a:rPr>
              <a:t>Estancia hospitalaria prolongada</a:t>
            </a:r>
          </a:p>
          <a:p>
            <a:pPr marL="342900" indent="-342900" algn="ctr">
              <a:buClr>
                <a:srgbClr val="7030A0"/>
              </a:buClr>
              <a:buSzPct val="120000"/>
              <a:buFont typeface="Arial" panose="020B0604020202020204" pitchFamily="34" charset="0"/>
              <a:buChar char="•"/>
            </a:pPr>
            <a:endParaRPr lang="es-CO" sz="1900" dirty="0">
              <a:latin typeface="Arial" panose="020B0604020202020204" pitchFamily="34" charset="0"/>
              <a:cs typeface="Arial" panose="020B0604020202020204" pitchFamily="34" charset="0"/>
            </a:endParaRPr>
          </a:p>
          <a:p>
            <a:pPr marL="342900" indent="-342900" algn="ctr">
              <a:buClr>
                <a:srgbClr val="7030A0"/>
              </a:buClr>
              <a:buSzPct val="120000"/>
              <a:buFont typeface="Arial" panose="020B0604020202020204" pitchFamily="34" charset="0"/>
              <a:buChar char="•"/>
            </a:pPr>
            <a:r>
              <a:rPr lang="es-CO" sz="1900" dirty="0">
                <a:latin typeface="Arial" panose="020B0604020202020204" pitchFamily="34" charset="0"/>
                <a:cs typeface="Arial" panose="020B0604020202020204" pitchFamily="34" charset="0"/>
              </a:rPr>
              <a:t>Aumento de complicaciones</a:t>
            </a:r>
          </a:p>
          <a:p>
            <a:pPr marL="342900" indent="-342900" algn="ctr">
              <a:buClr>
                <a:srgbClr val="7030A0"/>
              </a:buClr>
              <a:buSzPct val="120000"/>
              <a:buFont typeface="Arial" panose="020B0604020202020204" pitchFamily="34" charset="0"/>
              <a:buChar char="•"/>
            </a:pPr>
            <a:endParaRPr lang="es-CO" sz="1900" dirty="0">
              <a:latin typeface="Arial" panose="020B0604020202020204" pitchFamily="34" charset="0"/>
              <a:cs typeface="Arial" panose="020B0604020202020204" pitchFamily="34" charset="0"/>
            </a:endParaRPr>
          </a:p>
          <a:p>
            <a:pPr marL="342900" indent="-342900" algn="ctr">
              <a:buClr>
                <a:srgbClr val="7030A0"/>
              </a:buClr>
              <a:buSzPct val="120000"/>
              <a:buFont typeface="Arial" panose="020B0604020202020204" pitchFamily="34" charset="0"/>
              <a:buChar char="•"/>
            </a:pPr>
            <a:r>
              <a:rPr lang="es-CO" sz="1900" dirty="0">
                <a:latin typeface="Arial" panose="020B0604020202020204" pitchFamily="34" charset="0"/>
                <a:cs typeface="Arial" panose="020B0604020202020204" pitchFamily="34" charset="0"/>
              </a:rPr>
              <a:t>Reingreso hospitalario precoz</a:t>
            </a:r>
          </a:p>
        </p:txBody>
      </p:sp>
      <p:pic>
        <p:nvPicPr>
          <p:cNvPr id="10" name="Imagen 9">
            <a:extLst>
              <a:ext uri="{FF2B5EF4-FFF2-40B4-BE49-F238E27FC236}">
                <a16:creationId xmlns:a16="http://schemas.microsoft.com/office/drawing/2014/main" id="{E78005E7-0E3C-4E32-A67B-549E4C042313}"/>
              </a:ext>
            </a:extLst>
          </p:cNvPr>
          <p:cNvPicPr>
            <a:picLocks noChangeAspect="1"/>
          </p:cNvPicPr>
          <p:nvPr/>
        </p:nvPicPr>
        <p:blipFill>
          <a:blip r:embed="rId2">
            <a:duotone>
              <a:schemeClr val="accent1">
                <a:shade val="45000"/>
                <a:satMod val="135000"/>
              </a:schemeClr>
              <a:prstClr val="white"/>
            </a:duotone>
          </a:blip>
          <a:stretch>
            <a:fillRect/>
          </a:stretch>
        </p:blipFill>
        <p:spPr>
          <a:xfrm>
            <a:off x="4176712" y="1072070"/>
            <a:ext cx="3838575" cy="2838450"/>
          </a:xfrm>
          <a:prstGeom prst="rect">
            <a:avLst/>
          </a:prstGeom>
          <a:effectLst>
            <a:softEdge rad="304800"/>
          </a:effectLst>
        </p:spPr>
      </p:pic>
      <p:sp>
        <p:nvSpPr>
          <p:cNvPr id="12" name="Título 9">
            <a:extLst>
              <a:ext uri="{FF2B5EF4-FFF2-40B4-BE49-F238E27FC236}">
                <a16:creationId xmlns:a16="http://schemas.microsoft.com/office/drawing/2014/main" id="{076061D8-FC5F-994B-9411-548765DE9DFD}"/>
              </a:ext>
            </a:extLst>
          </p:cNvPr>
          <p:cNvSpPr>
            <a:spLocks noGrp="1"/>
          </p:cNvSpPr>
          <p:nvPr>
            <p:ph type="title"/>
          </p:nvPr>
        </p:nvSpPr>
        <p:spPr>
          <a:xfrm>
            <a:off x="-1" y="298783"/>
            <a:ext cx="12192000" cy="877169"/>
          </a:xfrm>
        </p:spPr>
        <p:txBody>
          <a:bodyPr>
            <a:normAutofit/>
          </a:bodyPr>
          <a:lstStyle/>
          <a:p>
            <a:pPr algn="ctr"/>
            <a:r>
              <a:rPr lang="es-CO" sz="3200" b="1" dirty="0">
                <a:solidFill>
                  <a:srgbClr val="7030A0"/>
                </a:solidFill>
                <a:latin typeface="Arial" panose="020B0604020202020204" pitchFamily="34" charset="0"/>
                <a:cs typeface="Arial" panose="020B0604020202020204" pitchFamily="34" charset="0"/>
              </a:rPr>
              <a:t>Caso clínico</a:t>
            </a:r>
          </a:p>
        </p:txBody>
      </p:sp>
    </p:spTree>
    <p:extLst>
      <p:ext uri="{BB962C8B-B14F-4D97-AF65-F5344CB8AC3E}">
        <p14:creationId xmlns:p14="http://schemas.microsoft.com/office/powerpoint/2010/main" val="133359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 calcmode="lin" valueType="num">
                                      <p:cBhvr additive="base">
                                        <p:cTn id="13"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anim calcmode="lin" valueType="num">
                                      <p:cBhvr additive="base">
                                        <p:cTn id="1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a:extLst>
              <a:ext uri="{FF2B5EF4-FFF2-40B4-BE49-F238E27FC236}">
                <a16:creationId xmlns:a16="http://schemas.microsoft.com/office/drawing/2014/main" id="{313411A8-345C-491E-B07E-0F5A6B1C0F38}"/>
              </a:ext>
            </a:extLst>
          </p:cNvPr>
          <p:cNvSpPr>
            <a:spLocks noGrp="1"/>
          </p:cNvSpPr>
          <p:nvPr>
            <p:ph type="title"/>
          </p:nvPr>
        </p:nvSpPr>
        <p:spPr>
          <a:xfrm>
            <a:off x="0" y="161362"/>
            <a:ext cx="12192000" cy="726934"/>
          </a:xfrm>
        </p:spPr>
        <p:txBody>
          <a:bodyPr rtlCol="0">
            <a:normAutofit/>
          </a:bodyPr>
          <a:lstStyle/>
          <a:p>
            <a:pPr algn="ctr">
              <a:defRPr/>
            </a:pPr>
            <a:r>
              <a:rPr lang="es-CO" sz="2800" b="1" dirty="0">
                <a:solidFill>
                  <a:srgbClr val="7030A0"/>
                </a:solidFill>
                <a:latin typeface="Arial" panose="020B0604020202020204" pitchFamily="34" charset="0"/>
                <a:cs typeface="Arial" panose="020B0604020202020204" pitchFamily="34" charset="0"/>
              </a:rPr>
              <a:t>Malnutrición - Consecuencias clínicas</a:t>
            </a:r>
          </a:p>
        </p:txBody>
      </p:sp>
      <p:graphicFrame>
        <p:nvGraphicFramePr>
          <p:cNvPr id="7" name="3 Tabla">
            <a:extLst>
              <a:ext uri="{FF2B5EF4-FFF2-40B4-BE49-F238E27FC236}">
                <a16:creationId xmlns:a16="http://schemas.microsoft.com/office/drawing/2014/main" id="{FD065553-3294-49FD-9C33-6EC1213D9990}"/>
              </a:ext>
            </a:extLst>
          </p:cNvPr>
          <p:cNvGraphicFramePr>
            <a:graphicFrameLocks noGrp="1"/>
          </p:cNvGraphicFramePr>
          <p:nvPr>
            <p:extLst>
              <p:ext uri="{D42A27DB-BD31-4B8C-83A1-F6EECF244321}">
                <p14:modId xmlns:p14="http://schemas.microsoft.com/office/powerpoint/2010/main" val="976555415"/>
              </p:ext>
            </p:extLst>
          </p:nvPr>
        </p:nvGraphicFramePr>
        <p:xfrm>
          <a:off x="1666241" y="1006611"/>
          <a:ext cx="8401490" cy="5396518"/>
        </p:xfrm>
        <a:graphic>
          <a:graphicData uri="http://schemas.openxmlformats.org/drawingml/2006/table">
            <a:tbl>
              <a:tblPr firstRow="1" bandRow="1">
                <a:tableStyleId>{0660B408-B3CF-4A94-85FC-2B1E0A45F4A2}</a:tableStyleId>
              </a:tblPr>
              <a:tblGrid>
                <a:gridCol w="6280262">
                  <a:extLst>
                    <a:ext uri="{9D8B030D-6E8A-4147-A177-3AD203B41FA5}">
                      <a16:colId xmlns:a16="http://schemas.microsoft.com/office/drawing/2014/main" val="20000"/>
                    </a:ext>
                  </a:extLst>
                </a:gridCol>
                <a:gridCol w="2121228">
                  <a:extLst>
                    <a:ext uri="{9D8B030D-6E8A-4147-A177-3AD203B41FA5}">
                      <a16:colId xmlns:a16="http://schemas.microsoft.com/office/drawing/2014/main" val="20001"/>
                    </a:ext>
                  </a:extLst>
                </a:gridCol>
              </a:tblGrid>
              <a:tr h="338206">
                <a:tc>
                  <a:txBody>
                    <a:bodyPr/>
                    <a:lstStyle/>
                    <a:p>
                      <a:pPr algn="ctr"/>
                      <a:r>
                        <a:rPr lang="es-CO" sz="1800" dirty="0"/>
                        <a:t>CRITERIO</a:t>
                      </a:r>
                      <a:endParaRPr lang="es-CO" sz="1800" dirty="0">
                        <a:solidFill>
                          <a:schemeClr val="tx1"/>
                        </a:solidFill>
                        <a:latin typeface="Arial" panose="020B0604020202020204" pitchFamily="34" charset="0"/>
                        <a:cs typeface="Arial" panose="020B0604020202020204" pitchFamily="34" charset="0"/>
                      </a:endParaRPr>
                    </a:p>
                  </a:txBody>
                  <a:tcPr marL="91443" marR="91443">
                    <a:solidFill>
                      <a:srgbClr val="7030A0"/>
                    </a:solidFill>
                  </a:tcPr>
                </a:tc>
                <a:tc>
                  <a:txBody>
                    <a:bodyPr/>
                    <a:lstStyle/>
                    <a:p>
                      <a:pPr algn="ctr"/>
                      <a:r>
                        <a:rPr lang="es-CO" sz="1800" dirty="0"/>
                        <a:t>VARIACIÓN</a:t>
                      </a:r>
                      <a:endParaRPr lang="es-CO" sz="1800" dirty="0">
                        <a:solidFill>
                          <a:schemeClr val="tx1"/>
                        </a:solidFill>
                        <a:latin typeface="Arial" panose="020B0604020202020204" pitchFamily="34" charset="0"/>
                        <a:cs typeface="Arial" panose="020B0604020202020204" pitchFamily="34" charset="0"/>
                      </a:endParaRPr>
                    </a:p>
                  </a:txBody>
                  <a:tcPr marL="91443" marR="91443">
                    <a:solidFill>
                      <a:srgbClr val="7030A0"/>
                    </a:solidFill>
                  </a:tcPr>
                </a:tc>
                <a:extLst>
                  <a:ext uri="{0D108BD9-81ED-4DB2-BD59-A6C34878D82A}">
                    <a16:rowId xmlns:a16="http://schemas.microsoft.com/office/drawing/2014/main" val="10000"/>
                  </a:ext>
                </a:extLst>
              </a:tr>
              <a:tr h="338206">
                <a:tc>
                  <a:txBody>
                    <a:bodyPr/>
                    <a:lstStyle/>
                    <a:p>
                      <a:r>
                        <a:rPr lang="es-CO" sz="1800" dirty="0"/>
                        <a:t>Inmunocompetencia</a:t>
                      </a:r>
                      <a:endParaRPr lang="es-CO" sz="1800" dirty="0">
                        <a:latin typeface="Arial" panose="020B0604020202020204" pitchFamily="34" charset="0"/>
                        <a:cs typeface="Arial" panose="020B0604020202020204" pitchFamily="34" charset="0"/>
                      </a:endParaRPr>
                    </a:p>
                  </a:txBody>
                  <a:tcPr marL="91443" marR="91443"/>
                </a:tc>
                <a:tc>
                  <a:txBody>
                    <a:bodyPr/>
                    <a:lstStyle/>
                    <a:p>
                      <a:pPr algn="ctr"/>
                      <a:endParaRPr lang="es-CO" sz="1800" dirty="0">
                        <a:latin typeface="Arial" panose="020B0604020202020204" pitchFamily="34" charset="0"/>
                        <a:cs typeface="Arial" panose="020B0604020202020204" pitchFamily="34" charset="0"/>
                      </a:endParaRPr>
                    </a:p>
                  </a:txBody>
                  <a:tcPr marL="91443" marR="91443"/>
                </a:tc>
                <a:extLst>
                  <a:ext uri="{0D108BD9-81ED-4DB2-BD59-A6C34878D82A}">
                    <a16:rowId xmlns:a16="http://schemas.microsoft.com/office/drawing/2014/main" val="10001"/>
                  </a:ext>
                </a:extLst>
              </a:tr>
              <a:tr h="503699">
                <a:tc>
                  <a:txBody>
                    <a:bodyPr/>
                    <a:lstStyle/>
                    <a:p>
                      <a:r>
                        <a:rPr lang="es-CO" sz="1800" dirty="0"/>
                        <a:t>Frecuencia, severidad y duración de infecciones</a:t>
                      </a:r>
                      <a:endParaRPr lang="es-CO" sz="1800" dirty="0">
                        <a:latin typeface="Arial" panose="020B0604020202020204" pitchFamily="34" charset="0"/>
                        <a:cs typeface="Arial" panose="020B0604020202020204" pitchFamily="34" charset="0"/>
                      </a:endParaRPr>
                    </a:p>
                  </a:txBody>
                  <a:tcPr marL="91443" marR="91443"/>
                </a:tc>
                <a:tc>
                  <a:txBody>
                    <a:bodyPr/>
                    <a:lstStyle/>
                    <a:p>
                      <a:pPr algn="ctr"/>
                      <a:endParaRPr lang="es-CO" sz="1800" dirty="0">
                        <a:latin typeface="Arial" panose="020B0604020202020204" pitchFamily="34" charset="0"/>
                        <a:cs typeface="Arial" panose="020B0604020202020204" pitchFamily="34" charset="0"/>
                      </a:endParaRPr>
                    </a:p>
                  </a:txBody>
                  <a:tcPr marL="91443" marR="91443"/>
                </a:tc>
                <a:extLst>
                  <a:ext uri="{0D108BD9-81ED-4DB2-BD59-A6C34878D82A}">
                    <a16:rowId xmlns:a16="http://schemas.microsoft.com/office/drawing/2014/main" val="10002"/>
                  </a:ext>
                </a:extLst>
              </a:tr>
              <a:tr h="338206">
                <a:tc>
                  <a:txBody>
                    <a:bodyPr/>
                    <a:lstStyle/>
                    <a:p>
                      <a:r>
                        <a:rPr lang="es-CO" sz="1800" dirty="0"/>
                        <a:t>Complicaciones globales</a:t>
                      </a:r>
                      <a:endParaRPr lang="es-CO" sz="1800" dirty="0">
                        <a:latin typeface="Arial" panose="020B0604020202020204" pitchFamily="34" charset="0"/>
                        <a:cs typeface="Arial" panose="020B0604020202020204" pitchFamily="34" charset="0"/>
                      </a:endParaRPr>
                    </a:p>
                  </a:txBody>
                  <a:tcPr marL="91443" marR="91443"/>
                </a:tc>
                <a:tc>
                  <a:txBody>
                    <a:bodyPr/>
                    <a:lstStyle/>
                    <a:p>
                      <a:pPr algn="ctr"/>
                      <a:endParaRPr lang="es-CO" sz="1800" dirty="0">
                        <a:latin typeface="Arial" panose="020B0604020202020204" pitchFamily="34" charset="0"/>
                        <a:cs typeface="Arial" panose="020B0604020202020204" pitchFamily="34" charset="0"/>
                      </a:endParaRPr>
                    </a:p>
                  </a:txBody>
                  <a:tcPr marL="91443" marR="91443"/>
                </a:tc>
                <a:extLst>
                  <a:ext uri="{0D108BD9-81ED-4DB2-BD59-A6C34878D82A}">
                    <a16:rowId xmlns:a16="http://schemas.microsoft.com/office/drawing/2014/main" val="10003"/>
                  </a:ext>
                </a:extLst>
              </a:tr>
              <a:tr h="503699">
                <a:tc>
                  <a:txBody>
                    <a:bodyPr/>
                    <a:lstStyle/>
                    <a:p>
                      <a:r>
                        <a:rPr lang="es-CO" sz="1800" dirty="0"/>
                        <a:t>Alteraciones de cicatrización, ulceras por decúbito</a:t>
                      </a:r>
                      <a:endParaRPr lang="es-CO" sz="1800" dirty="0">
                        <a:latin typeface="Arial" panose="020B0604020202020204" pitchFamily="34" charset="0"/>
                        <a:cs typeface="Arial" panose="020B0604020202020204" pitchFamily="34" charset="0"/>
                      </a:endParaRPr>
                    </a:p>
                  </a:txBody>
                  <a:tcPr marL="91443" marR="91443"/>
                </a:tc>
                <a:tc>
                  <a:txBody>
                    <a:bodyPr/>
                    <a:lstStyle/>
                    <a:p>
                      <a:pPr algn="ctr"/>
                      <a:endParaRPr lang="es-CO" sz="1800" dirty="0">
                        <a:latin typeface="Arial" panose="020B0604020202020204" pitchFamily="34" charset="0"/>
                        <a:cs typeface="Arial" panose="020B0604020202020204" pitchFamily="34" charset="0"/>
                      </a:endParaRPr>
                    </a:p>
                  </a:txBody>
                  <a:tcPr marL="91443" marR="91443"/>
                </a:tc>
                <a:extLst>
                  <a:ext uri="{0D108BD9-81ED-4DB2-BD59-A6C34878D82A}">
                    <a16:rowId xmlns:a16="http://schemas.microsoft.com/office/drawing/2014/main" val="10004"/>
                  </a:ext>
                </a:extLst>
              </a:tr>
              <a:tr h="338206">
                <a:tc>
                  <a:txBody>
                    <a:bodyPr/>
                    <a:lstStyle/>
                    <a:p>
                      <a:r>
                        <a:rPr lang="es-CO" sz="1800" dirty="0"/>
                        <a:t>Inmovilidad, riesgos</a:t>
                      </a:r>
                      <a:r>
                        <a:rPr lang="es-CO" sz="1800" baseline="0" dirty="0"/>
                        <a:t> de </a:t>
                      </a:r>
                      <a:r>
                        <a:rPr lang="es-CO" sz="1800" dirty="0"/>
                        <a:t>caídas</a:t>
                      </a:r>
                      <a:endParaRPr lang="es-CO" sz="1800" dirty="0">
                        <a:latin typeface="Arial" panose="020B0604020202020204" pitchFamily="34" charset="0"/>
                        <a:cs typeface="Arial" panose="020B0604020202020204" pitchFamily="34" charset="0"/>
                      </a:endParaRPr>
                    </a:p>
                  </a:txBody>
                  <a:tcPr marL="91443" marR="91443"/>
                </a:tc>
                <a:tc>
                  <a:txBody>
                    <a:bodyPr/>
                    <a:lstStyle/>
                    <a:p>
                      <a:pPr algn="ctr"/>
                      <a:endParaRPr lang="es-CO" sz="1800" dirty="0">
                        <a:latin typeface="Arial" panose="020B0604020202020204" pitchFamily="34" charset="0"/>
                        <a:cs typeface="Arial" panose="020B0604020202020204" pitchFamily="34" charset="0"/>
                      </a:endParaRPr>
                    </a:p>
                  </a:txBody>
                  <a:tcPr marL="91443" marR="91443"/>
                </a:tc>
                <a:extLst>
                  <a:ext uri="{0D108BD9-81ED-4DB2-BD59-A6C34878D82A}">
                    <a16:rowId xmlns:a16="http://schemas.microsoft.com/office/drawing/2014/main" val="10005"/>
                  </a:ext>
                </a:extLst>
              </a:tr>
              <a:tr h="338206">
                <a:tc>
                  <a:txBody>
                    <a:bodyPr/>
                    <a:lstStyle/>
                    <a:p>
                      <a:r>
                        <a:rPr lang="es-CO" sz="1800" dirty="0"/>
                        <a:t>Salud general</a:t>
                      </a:r>
                      <a:endParaRPr lang="es-CO" sz="1800" dirty="0">
                        <a:latin typeface="Arial" panose="020B0604020202020204" pitchFamily="34" charset="0"/>
                        <a:cs typeface="Arial" panose="020B0604020202020204" pitchFamily="34" charset="0"/>
                      </a:endParaRPr>
                    </a:p>
                  </a:txBody>
                  <a:tcPr marL="91443" marR="91443"/>
                </a:tc>
                <a:tc>
                  <a:txBody>
                    <a:bodyPr/>
                    <a:lstStyle/>
                    <a:p>
                      <a:pPr algn="ctr"/>
                      <a:endParaRPr lang="es-CO" sz="1800" dirty="0">
                        <a:latin typeface="Arial" panose="020B0604020202020204" pitchFamily="34" charset="0"/>
                        <a:cs typeface="Arial" panose="020B0604020202020204" pitchFamily="34" charset="0"/>
                      </a:endParaRPr>
                    </a:p>
                  </a:txBody>
                  <a:tcPr marL="91443" marR="91443"/>
                </a:tc>
                <a:extLst>
                  <a:ext uri="{0D108BD9-81ED-4DB2-BD59-A6C34878D82A}">
                    <a16:rowId xmlns:a16="http://schemas.microsoft.com/office/drawing/2014/main" val="10006"/>
                  </a:ext>
                </a:extLst>
              </a:tr>
              <a:tr h="338206">
                <a:tc>
                  <a:txBody>
                    <a:bodyPr/>
                    <a:lstStyle/>
                    <a:p>
                      <a:r>
                        <a:rPr lang="es-CO" sz="1800" dirty="0"/>
                        <a:t>Estado mental</a:t>
                      </a:r>
                      <a:endParaRPr lang="es-CO" sz="1800" dirty="0">
                        <a:latin typeface="Arial" panose="020B0604020202020204" pitchFamily="34" charset="0"/>
                        <a:cs typeface="Arial" panose="020B0604020202020204" pitchFamily="34" charset="0"/>
                      </a:endParaRPr>
                    </a:p>
                  </a:txBody>
                  <a:tcPr marL="91443" marR="91443"/>
                </a:tc>
                <a:tc>
                  <a:txBody>
                    <a:bodyPr/>
                    <a:lstStyle/>
                    <a:p>
                      <a:pPr algn="ctr"/>
                      <a:endParaRPr lang="es-CO" sz="1800" dirty="0">
                        <a:latin typeface="Arial" panose="020B0604020202020204" pitchFamily="34" charset="0"/>
                        <a:cs typeface="Arial" panose="020B0604020202020204" pitchFamily="34" charset="0"/>
                      </a:endParaRPr>
                    </a:p>
                  </a:txBody>
                  <a:tcPr marL="91443" marR="91443"/>
                </a:tc>
                <a:extLst>
                  <a:ext uri="{0D108BD9-81ED-4DB2-BD59-A6C34878D82A}">
                    <a16:rowId xmlns:a16="http://schemas.microsoft.com/office/drawing/2014/main" val="10007"/>
                  </a:ext>
                </a:extLst>
              </a:tr>
              <a:tr h="338206">
                <a:tc>
                  <a:txBody>
                    <a:bodyPr/>
                    <a:lstStyle/>
                    <a:p>
                      <a:r>
                        <a:rPr lang="es-CO" sz="1800" dirty="0"/>
                        <a:t>Necesidad de ayuda, y cuidado, dependencia</a:t>
                      </a:r>
                      <a:endParaRPr lang="es-CO" sz="1800" dirty="0">
                        <a:latin typeface="Arial" panose="020B0604020202020204" pitchFamily="34" charset="0"/>
                        <a:cs typeface="Arial" panose="020B0604020202020204" pitchFamily="34" charset="0"/>
                      </a:endParaRPr>
                    </a:p>
                  </a:txBody>
                  <a:tcPr marL="91443" marR="91443"/>
                </a:tc>
                <a:tc>
                  <a:txBody>
                    <a:bodyPr/>
                    <a:lstStyle/>
                    <a:p>
                      <a:pPr algn="ctr"/>
                      <a:endParaRPr lang="es-CO" sz="1800" dirty="0">
                        <a:latin typeface="Arial" panose="020B0604020202020204" pitchFamily="34" charset="0"/>
                        <a:cs typeface="Arial" panose="020B0604020202020204" pitchFamily="34" charset="0"/>
                      </a:endParaRPr>
                    </a:p>
                  </a:txBody>
                  <a:tcPr marL="91443" marR="91443"/>
                </a:tc>
                <a:extLst>
                  <a:ext uri="{0D108BD9-81ED-4DB2-BD59-A6C34878D82A}">
                    <a16:rowId xmlns:a16="http://schemas.microsoft.com/office/drawing/2014/main" val="10008"/>
                  </a:ext>
                </a:extLst>
              </a:tr>
              <a:tr h="338206">
                <a:tc>
                  <a:txBody>
                    <a:bodyPr/>
                    <a:lstStyle/>
                    <a:p>
                      <a:r>
                        <a:rPr lang="es-CO" sz="1800" dirty="0"/>
                        <a:t>Tolerancia al tratamiento</a:t>
                      </a:r>
                      <a:endParaRPr lang="es-CO" sz="1800" dirty="0">
                        <a:latin typeface="Arial" panose="020B0604020202020204" pitchFamily="34" charset="0"/>
                        <a:cs typeface="Arial" panose="020B0604020202020204" pitchFamily="34" charset="0"/>
                      </a:endParaRPr>
                    </a:p>
                  </a:txBody>
                  <a:tcPr marL="91443" marR="91443"/>
                </a:tc>
                <a:tc>
                  <a:txBody>
                    <a:bodyPr/>
                    <a:lstStyle/>
                    <a:p>
                      <a:pPr algn="ctr"/>
                      <a:endParaRPr lang="es-CO" sz="1800" dirty="0">
                        <a:latin typeface="Arial" panose="020B0604020202020204" pitchFamily="34" charset="0"/>
                        <a:cs typeface="Arial" panose="020B0604020202020204" pitchFamily="34" charset="0"/>
                      </a:endParaRPr>
                    </a:p>
                  </a:txBody>
                  <a:tcPr marL="91443" marR="91443"/>
                </a:tc>
                <a:extLst>
                  <a:ext uri="{0D108BD9-81ED-4DB2-BD59-A6C34878D82A}">
                    <a16:rowId xmlns:a16="http://schemas.microsoft.com/office/drawing/2014/main" val="10009"/>
                  </a:ext>
                </a:extLst>
              </a:tr>
              <a:tr h="338206">
                <a:tc>
                  <a:txBody>
                    <a:bodyPr/>
                    <a:lstStyle/>
                    <a:p>
                      <a:r>
                        <a:rPr lang="es-CO" sz="1800" dirty="0"/>
                        <a:t>Calidad de vida</a:t>
                      </a:r>
                      <a:endParaRPr lang="es-CO" sz="1800" dirty="0">
                        <a:latin typeface="Arial" panose="020B0604020202020204" pitchFamily="34" charset="0"/>
                        <a:cs typeface="Arial" panose="020B0604020202020204" pitchFamily="34" charset="0"/>
                      </a:endParaRPr>
                    </a:p>
                  </a:txBody>
                  <a:tcPr marL="91443" marR="91443"/>
                </a:tc>
                <a:tc>
                  <a:txBody>
                    <a:bodyPr/>
                    <a:lstStyle/>
                    <a:p>
                      <a:pPr algn="ctr"/>
                      <a:endParaRPr lang="es-CO" sz="1800" dirty="0">
                        <a:latin typeface="Arial" panose="020B0604020202020204" pitchFamily="34" charset="0"/>
                        <a:cs typeface="Arial" panose="020B0604020202020204" pitchFamily="34" charset="0"/>
                      </a:endParaRPr>
                    </a:p>
                  </a:txBody>
                  <a:tcPr marL="91443" marR="91443"/>
                </a:tc>
                <a:extLst>
                  <a:ext uri="{0D108BD9-81ED-4DB2-BD59-A6C34878D82A}">
                    <a16:rowId xmlns:a16="http://schemas.microsoft.com/office/drawing/2014/main" val="10010"/>
                  </a:ext>
                </a:extLst>
              </a:tr>
              <a:tr h="338206">
                <a:tc>
                  <a:txBody>
                    <a:bodyPr/>
                    <a:lstStyle/>
                    <a:p>
                      <a:r>
                        <a:rPr lang="es-CO" sz="1800" dirty="0"/>
                        <a:t>Morbilidad</a:t>
                      </a:r>
                      <a:endParaRPr lang="es-CO" sz="1800" dirty="0">
                        <a:latin typeface="Arial" panose="020B0604020202020204" pitchFamily="34" charset="0"/>
                        <a:cs typeface="Arial" panose="020B0604020202020204" pitchFamily="34" charset="0"/>
                      </a:endParaRPr>
                    </a:p>
                  </a:txBody>
                  <a:tcPr marL="91443" marR="91443"/>
                </a:tc>
                <a:tc>
                  <a:txBody>
                    <a:bodyPr/>
                    <a:lstStyle/>
                    <a:p>
                      <a:pPr algn="ctr"/>
                      <a:endParaRPr lang="es-CO" sz="1800" dirty="0">
                        <a:latin typeface="Arial" panose="020B0604020202020204" pitchFamily="34" charset="0"/>
                        <a:cs typeface="Arial" panose="020B0604020202020204" pitchFamily="34" charset="0"/>
                      </a:endParaRPr>
                    </a:p>
                  </a:txBody>
                  <a:tcPr marL="91443" marR="91443"/>
                </a:tc>
                <a:extLst>
                  <a:ext uri="{0D108BD9-81ED-4DB2-BD59-A6C34878D82A}">
                    <a16:rowId xmlns:a16="http://schemas.microsoft.com/office/drawing/2014/main" val="10011"/>
                  </a:ext>
                </a:extLst>
              </a:tr>
              <a:tr h="338206">
                <a:tc>
                  <a:txBody>
                    <a:bodyPr/>
                    <a:lstStyle/>
                    <a:p>
                      <a:r>
                        <a:rPr lang="es-CO" sz="1800" dirty="0"/>
                        <a:t>Mortalidad</a:t>
                      </a:r>
                      <a:endParaRPr lang="es-CO" sz="1800" dirty="0">
                        <a:latin typeface="Arial" panose="020B0604020202020204" pitchFamily="34" charset="0"/>
                        <a:cs typeface="Arial" panose="020B0604020202020204" pitchFamily="34" charset="0"/>
                      </a:endParaRPr>
                    </a:p>
                  </a:txBody>
                  <a:tcPr marL="91443" marR="91443"/>
                </a:tc>
                <a:tc>
                  <a:txBody>
                    <a:bodyPr/>
                    <a:lstStyle/>
                    <a:p>
                      <a:pPr algn="ctr"/>
                      <a:endParaRPr lang="es-CO" sz="1800" dirty="0">
                        <a:latin typeface="Arial" panose="020B0604020202020204" pitchFamily="34" charset="0"/>
                        <a:cs typeface="Arial" panose="020B0604020202020204" pitchFamily="34" charset="0"/>
                      </a:endParaRPr>
                    </a:p>
                  </a:txBody>
                  <a:tcPr marL="91443" marR="91443"/>
                </a:tc>
                <a:extLst>
                  <a:ext uri="{0D108BD9-81ED-4DB2-BD59-A6C34878D82A}">
                    <a16:rowId xmlns:a16="http://schemas.microsoft.com/office/drawing/2014/main" val="10012"/>
                  </a:ext>
                </a:extLst>
              </a:tr>
              <a:tr h="338206">
                <a:tc>
                  <a:txBody>
                    <a:bodyPr/>
                    <a:lstStyle/>
                    <a:p>
                      <a:r>
                        <a:rPr lang="es-CO" sz="1800" dirty="0"/>
                        <a:t>Pronóstico</a:t>
                      </a:r>
                      <a:endParaRPr lang="es-CO" sz="1800" dirty="0">
                        <a:latin typeface="Arial" panose="020B0604020202020204" pitchFamily="34" charset="0"/>
                        <a:cs typeface="Arial" panose="020B0604020202020204" pitchFamily="34" charset="0"/>
                      </a:endParaRPr>
                    </a:p>
                  </a:txBody>
                  <a:tcPr marL="91443" marR="91443"/>
                </a:tc>
                <a:tc>
                  <a:txBody>
                    <a:bodyPr/>
                    <a:lstStyle/>
                    <a:p>
                      <a:pPr algn="ctr"/>
                      <a:endParaRPr lang="es-CO" sz="1800" dirty="0">
                        <a:latin typeface="Arial" panose="020B0604020202020204" pitchFamily="34" charset="0"/>
                        <a:cs typeface="Arial" panose="020B0604020202020204" pitchFamily="34" charset="0"/>
                      </a:endParaRPr>
                    </a:p>
                  </a:txBody>
                  <a:tcPr marL="91443" marR="91443"/>
                </a:tc>
                <a:extLst>
                  <a:ext uri="{0D108BD9-81ED-4DB2-BD59-A6C34878D82A}">
                    <a16:rowId xmlns:a16="http://schemas.microsoft.com/office/drawing/2014/main" val="10013"/>
                  </a:ext>
                </a:extLst>
              </a:tr>
            </a:tbl>
          </a:graphicData>
        </a:graphic>
      </p:graphicFrame>
      <p:sp>
        <p:nvSpPr>
          <p:cNvPr id="12" name="17 Flecha abajo">
            <a:extLst>
              <a:ext uri="{FF2B5EF4-FFF2-40B4-BE49-F238E27FC236}">
                <a16:creationId xmlns:a16="http://schemas.microsoft.com/office/drawing/2014/main" id="{7CEF641F-F484-4119-8C09-B89FF81DCDCC}"/>
              </a:ext>
            </a:extLst>
          </p:cNvPr>
          <p:cNvSpPr/>
          <p:nvPr/>
        </p:nvSpPr>
        <p:spPr>
          <a:xfrm>
            <a:off x="8878587" y="1436921"/>
            <a:ext cx="268288" cy="26670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dirty="0"/>
          </a:p>
        </p:txBody>
      </p:sp>
      <p:sp>
        <p:nvSpPr>
          <p:cNvPr id="13" name="19 Flecha arriba">
            <a:extLst>
              <a:ext uri="{FF2B5EF4-FFF2-40B4-BE49-F238E27FC236}">
                <a16:creationId xmlns:a16="http://schemas.microsoft.com/office/drawing/2014/main" id="{37701B8F-3618-477C-9394-D1A8317FE1C5}"/>
              </a:ext>
            </a:extLst>
          </p:cNvPr>
          <p:cNvSpPr/>
          <p:nvPr/>
        </p:nvSpPr>
        <p:spPr>
          <a:xfrm>
            <a:off x="8863206" y="1891425"/>
            <a:ext cx="309562" cy="287337"/>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dirty="0"/>
          </a:p>
        </p:txBody>
      </p:sp>
      <p:sp>
        <p:nvSpPr>
          <p:cNvPr id="14" name="20 Flecha arriba">
            <a:extLst>
              <a:ext uri="{FF2B5EF4-FFF2-40B4-BE49-F238E27FC236}">
                <a16:creationId xmlns:a16="http://schemas.microsoft.com/office/drawing/2014/main" id="{D66914FE-1E0F-4CF9-9968-0C341EC1C4E3}"/>
              </a:ext>
            </a:extLst>
          </p:cNvPr>
          <p:cNvSpPr/>
          <p:nvPr/>
        </p:nvSpPr>
        <p:spPr>
          <a:xfrm>
            <a:off x="8863206" y="2286387"/>
            <a:ext cx="309562" cy="287338"/>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dirty="0"/>
          </a:p>
        </p:txBody>
      </p:sp>
      <p:sp>
        <p:nvSpPr>
          <p:cNvPr id="15" name="21 Flecha arriba">
            <a:extLst>
              <a:ext uri="{FF2B5EF4-FFF2-40B4-BE49-F238E27FC236}">
                <a16:creationId xmlns:a16="http://schemas.microsoft.com/office/drawing/2014/main" id="{A8E80F90-95E8-4431-9982-304DF0857A56}"/>
              </a:ext>
            </a:extLst>
          </p:cNvPr>
          <p:cNvSpPr/>
          <p:nvPr/>
        </p:nvSpPr>
        <p:spPr>
          <a:xfrm>
            <a:off x="8863206" y="2734737"/>
            <a:ext cx="309562" cy="287338"/>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dirty="0"/>
          </a:p>
        </p:txBody>
      </p:sp>
      <p:sp>
        <p:nvSpPr>
          <p:cNvPr id="16" name="22 Flecha arriba">
            <a:extLst>
              <a:ext uri="{FF2B5EF4-FFF2-40B4-BE49-F238E27FC236}">
                <a16:creationId xmlns:a16="http://schemas.microsoft.com/office/drawing/2014/main" id="{087AD1FC-1DCF-4BB2-94A1-912CD3DC8CDC}"/>
              </a:ext>
            </a:extLst>
          </p:cNvPr>
          <p:cNvSpPr/>
          <p:nvPr/>
        </p:nvSpPr>
        <p:spPr>
          <a:xfrm>
            <a:off x="8866874" y="3158320"/>
            <a:ext cx="303212" cy="287338"/>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dirty="0"/>
          </a:p>
        </p:txBody>
      </p:sp>
      <p:sp>
        <p:nvSpPr>
          <p:cNvPr id="17" name="26 Flecha abajo">
            <a:extLst>
              <a:ext uri="{FF2B5EF4-FFF2-40B4-BE49-F238E27FC236}">
                <a16:creationId xmlns:a16="http://schemas.microsoft.com/office/drawing/2014/main" id="{E7818CE6-625C-4F87-9DDE-94EE8E9EAB28}"/>
              </a:ext>
            </a:extLst>
          </p:cNvPr>
          <p:cNvSpPr/>
          <p:nvPr/>
        </p:nvSpPr>
        <p:spPr>
          <a:xfrm>
            <a:off x="8878587" y="3582635"/>
            <a:ext cx="268288" cy="26670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18" name="27 Flecha abajo">
            <a:extLst>
              <a:ext uri="{FF2B5EF4-FFF2-40B4-BE49-F238E27FC236}">
                <a16:creationId xmlns:a16="http://schemas.microsoft.com/office/drawing/2014/main" id="{D3169A13-3E47-4237-83E1-A6D738957621}"/>
              </a:ext>
            </a:extLst>
          </p:cNvPr>
          <p:cNvSpPr/>
          <p:nvPr/>
        </p:nvSpPr>
        <p:spPr>
          <a:xfrm>
            <a:off x="8878587" y="3900838"/>
            <a:ext cx="268288" cy="26670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19" name="23 Flecha arriba">
            <a:extLst>
              <a:ext uri="{FF2B5EF4-FFF2-40B4-BE49-F238E27FC236}">
                <a16:creationId xmlns:a16="http://schemas.microsoft.com/office/drawing/2014/main" id="{447E3085-A48B-4A0E-ABCD-461F9170C4CE}"/>
              </a:ext>
            </a:extLst>
          </p:cNvPr>
          <p:cNvSpPr/>
          <p:nvPr/>
        </p:nvSpPr>
        <p:spPr>
          <a:xfrm>
            <a:off x="8858445" y="4266612"/>
            <a:ext cx="309563" cy="287338"/>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dirty="0"/>
          </a:p>
        </p:txBody>
      </p:sp>
      <p:sp>
        <p:nvSpPr>
          <p:cNvPr id="20" name="28 Flecha abajo">
            <a:extLst>
              <a:ext uri="{FF2B5EF4-FFF2-40B4-BE49-F238E27FC236}">
                <a16:creationId xmlns:a16="http://schemas.microsoft.com/office/drawing/2014/main" id="{1FE40A34-5AE2-4D45-9502-E86247ECC020}"/>
              </a:ext>
            </a:extLst>
          </p:cNvPr>
          <p:cNvSpPr/>
          <p:nvPr/>
        </p:nvSpPr>
        <p:spPr>
          <a:xfrm>
            <a:off x="8881163" y="4657693"/>
            <a:ext cx="268288" cy="26670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23" name="24 Flecha arriba">
            <a:extLst>
              <a:ext uri="{FF2B5EF4-FFF2-40B4-BE49-F238E27FC236}">
                <a16:creationId xmlns:a16="http://schemas.microsoft.com/office/drawing/2014/main" id="{070407C7-6607-4498-B9B7-0E851D59E64C}"/>
              </a:ext>
            </a:extLst>
          </p:cNvPr>
          <p:cNvSpPr/>
          <p:nvPr/>
        </p:nvSpPr>
        <p:spPr>
          <a:xfrm>
            <a:off x="8857949" y="5341978"/>
            <a:ext cx="309563" cy="287337"/>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dirty="0"/>
          </a:p>
        </p:txBody>
      </p:sp>
      <p:sp>
        <p:nvSpPr>
          <p:cNvPr id="24" name="29 Flecha abajo">
            <a:extLst>
              <a:ext uri="{FF2B5EF4-FFF2-40B4-BE49-F238E27FC236}">
                <a16:creationId xmlns:a16="http://schemas.microsoft.com/office/drawing/2014/main" id="{D5A3CB43-EE3D-49B0-892A-879106D1DD12}"/>
              </a:ext>
            </a:extLst>
          </p:cNvPr>
          <p:cNvSpPr/>
          <p:nvPr/>
        </p:nvSpPr>
        <p:spPr>
          <a:xfrm>
            <a:off x="8878587" y="5013922"/>
            <a:ext cx="268288" cy="26670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25" name="25 Flecha arriba">
            <a:extLst>
              <a:ext uri="{FF2B5EF4-FFF2-40B4-BE49-F238E27FC236}">
                <a16:creationId xmlns:a16="http://schemas.microsoft.com/office/drawing/2014/main" id="{4EC78848-67C6-4B18-B236-D461DE508662}"/>
              </a:ext>
            </a:extLst>
          </p:cNvPr>
          <p:cNvSpPr/>
          <p:nvPr/>
        </p:nvSpPr>
        <p:spPr>
          <a:xfrm>
            <a:off x="8860030" y="5716756"/>
            <a:ext cx="309563" cy="287338"/>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dirty="0"/>
          </a:p>
        </p:txBody>
      </p:sp>
      <p:sp>
        <p:nvSpPr>
          <p:cNvPr id="26" name="30 Flecha abajo">
            <a:extLst>
              <a:ext uri="{FF2B5EF4-FFF2-40B4-BE49-F238E27FC236}">
                <a16:creationId xmlns:a16="http://schemas.microsoft.com/office/drawing/2014/main" id="{E443BC61-BCEE-42CA-8741-EC2FB826148A}"/>
              </a:ext>
            </a:extLst>
          </p:cNvPr>
          <p:cNvSpPr/>
          <p:nvPr/>
        </p:nvSpPr>
        <p:spPr>
          <a:xfrm>
            <a:off x="8885430" y="6113487"/>
            <a:ext cx="268288" cy="26670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Tree>
    <p:extLst>
      <p:ext uri="{BB962C8B-B14F-4D97-AF65-F5344CB8AC3E}">
        <p14:creationId xmlns:p14="http://schemas.microsoft.com/office/powerpoint/2010/main" val="387686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FF20549-9E34-439F-BE44-A9C909D91B3F}"/>
              </a:ext>
            </a:extLst>
          </p:cNvPr>
          <p:cNvSpPr txBox="1">
            <a:spLocks/>
          </p:cNvSpPr>
          <p:nvPr/>
        </p:nvSpPr>
        <p:spPr>
          <a:xfrm>
            <a:off x="2174324" y="326335"/>
            <a:ext cx="7270194" cy="105527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a:solidFill>
                  <a:srgbClr val="7030A0"/>
                </a:solidFill>
                <a:latin typeface="Arial" panose="020B0604020202020204" pitchFamily="34" charset="0"/>
                <a:cs typeface="Arial" panose="020B0604020202020204" pitchFamily="34" charset="0"/>
              </a:rPr>
              <a:t>La </a:t>
            </a:r>
            <a:r>
              <a:rPr lang="en-US" sz="3000" b="1" dirty="0" err="1">
                <a:solidFill>
                  <a:srgbClr val="7030A0"/>
                </a:solidFill>
                <a:latin typeface="Arial" panose="020B0604020202020204" pitchFamily="34" charset="0"/>
                <a:cs typeface="Arial" panose="020B0604020202020204" pitchFamily="34" charset="0"/>
              </a:rPr>
              <a:t>desnutrición</a:t>
            </a:r>
            <a:r>
              <a:rPr lang="en-US" sz="3000" b="1" dirty="0">
                <a:solidFill>
                  <a:srgbClr val="7030A0"/>
                </a:solidFill>
                <a:latin typeface="Arial" panose="020B0604020202020204" pitchFamily="34" charset="0"/>
                <a:cs typeface="Arial" panose="020B0604020202020204" pitchFamily="34" charset="0"/>
              </a:rPr>
              <a:t> y la </a:t>
            </a:r>
            <a:r>
              <a:rPr lang="en-US" sz="3000" b="1" dirty="0" err="1">
                <a:solidFill>
                  <a:srgbClr val="7030A0"/>
                </a:solidFill>
                <a:latin typeface="Arial" panose="020B0604020202020204" pitchFamily="34" charset="0"/>
                <a:cs typeface="Arial" panose="020B0604020202020204" pitchFamily="34" charset="0"/>
              </a:rPr>
              <a:t>enfermedad</a:t>
            </a:r>
            <a:r>
              <a:rPr lang="en-US" sz="3000" b="1" dirty="0">
                <a:solidFill>
                  <a:srgbClr val="7030A0"/>
                </a:solidFill>
                <a:latin typeface="Arial" panose="020B0604020202020204" pitchFamily="34" charset="0"/>
                <a:cs typeface="Arial" panose="020B0604020202020204" pitchFamily="34" charset="0"/>
              </a:rPr>
              <a:t> </a:t>
            </a:r>
            <a:r>
              <a:rPr lang="en-US" sz="3000" b="1" dirty="0" err="1">
                <a:solidFill>
                  <a:srgbClr val="7030A0"/>
                </a:solidFill>
                <a:latin typeface="Arial" panose="020B0604020202020204" pitchFamily="34" charset="0"/>
                <a:cs typeface="Arial" panose="020B0604020202020204" pitchFamily="34" charset="0"/>
              </a:rPr>
              <a:t>aceleran</a:t>
            </a:r>
            <a:r>
              <a:rPr lang="en-US" sz="3000" b="1" dirty="0">
                <a:solidFill>
                  <a:srgbClr val="7030A0"/>
                </a:solidFill>
                <a:latin typeface="Arial" panose="020B0604020202020204" pitchFamily="34" charset="0"/>
                <a:cs typeface="Arial" panose="020B0604020202020204" pitchFamily="34" charset="0"/>
              </a:rPr>
              <a:t> la </a:t>
            </a:r>
            <a:r>
              <a:rPr lang="en-US" sz="3000" b="1" dirty="0" err="1">
                <a:solidFill>
                  <a:srgbClr val="7030A0"/>
                </a:solidFill>
                <a:latin typeface="Arial" panose="020B0604020202020204" pitchFamily="34" charset="0"/>
                <a:cs typeface="Arial" panose="020B0604020202020204" pitchFamily="34" charset="0"/>
              </a:rPr>
              <a:t>pérdida</a:t>
            </a:r>
            <a:r>
              <a:rPr lang="en-US" sz="3000" b="1" dirty="0">
                <a:solidFill>
                  <a:srgbClr val="7030A0"/>
                </a:solidFill>
                <a:latin typeface="Arial" panose="020B0604020202020204" pitchFamily="34" charset="0"/>
                <a:cs typeface="Arial" panose="020B0604020202020204" pitchFamily="34" charset="0"/>
              </a:rPr>
              <a:t> de masa muscular</a:t>
            </a:r>
          </a:p>
        </p:txBody>
      </p:sp>
      <p:pic>
        <p:nvPicPr>
          <p:cNvPr id="7" name="Picture 2">
            <a:extLst>
              <a:ext uri="{FF2B5EF4-FFF2-40B4-BE49-F238E27FC236}">
                <a16:creationId xmlns:a16="http://schemas.microsoft.com/office/drawing/2014/main" id="{09F6E31E-633D-437F-8E54-F62AD3D6C095}"/>
              </a:ext>
            </a:extLst>
          </p:cNvPr>
          <p:cNvPicPr>
            <a:picLocks noChangeAspect="1" noChangeArrowheads="1"/>
          </p:cNvPicPr>
          <p:nvPr/>
        </p:nvPicPr>
        <p:blipFill>
          <a:blip r:embed="rId3">
            <a:duotone>
              <a:schemeClr val="accent1">
                <a:shade val="45000"/>
                <a:satMod val="135000"/>
              </a:schemeClr>
              <a:prstClr val="white"/>
            </a:duotone>
            <a:lum/>
            <a:extLst>
              <a:ext uri="{28A0092B-C50C-407E-A947-70E740481C1C}">
                <a14:useLocalDpi xmlns:a14="http://schemas.microsoft.com/office/drawing/2010/main" val="0"/>
              </a:ext>
            </a:extLst>
          </a:blip>
          <a:srcRect/>
          <a:stretch>
            <a:fillRect/>
          </a:stretch>
        </p:blipFill>
        <p:spPr bwMode="auto">
          <a:xfrm>
            <a:off x="144175" y="1744146"/>
            <a:ext cx="6072453" cy="4092314"/>
          </a:xfrm>
          <a:prstGeom prst="rect">
            <a:avLst/>
          </a:prstGeom>
          <a:ln>
            <a:headEnd/>
            <a:tailEnd/>
          </a:ln>
        </p:spPr>
        <p:style>
          <a:lnRef idx="2">
            <a:schemeClr val="accent6"/>
          </a:lnRef>
          <a:fillRef idx="1">
            <a:schemeClr val="lt1"/>
          </a:fillRef>
          <a:effectRef idx="0">
            <a:schemeClr val="accent6"/>
          </a:effectRef>
          <a:fontRef idx="minor">
            <a:schemeClr val="dk1"/>
          </a:fontRef>
        </p:style>
      </p:pic>
      <p:graphicFrame>
        <p:nvGraphicFramePr>
          <p:cNvPr id="12" name="Table 7">
            <a:extLst>
              <a:ext uri="{FF2B5EF4-FFF2-40B4-BE49-F238E27FC236}">
                <a16:creationId xmlns:a16="http://schemas.microsoft.com/office/drawing/2014/main" id="{61DB78DC-C6DE-4838-9F45-D28E95524910}"/>
              </a:ext>
            </a:extLst>
          </p:cNvPr>
          <p:cNvGraphicFramePr>
            <a:graphicFrameLocks noGrp="1"/>
          </p:cNvGraphicFramePr>
          <p:nvPr>
            <p:extLst>
              <p:ext uri="{D42A27DB-BD31-4B8C-83A1-F6EECF244321}">
                <p14:modId xmlns:p14="http://schemas.microsoft.com/office/powerpoint/2010/main" val="283336129"/>
              </p:ext>
            </p:extLst>
          </p:nvPr>
        </p:nvGraphicFramePr>
        <p:xfrm>
          <a:off x="6400798" y="1744146"/>
          <a:ext cx="5459480" cy="4092315"/>
        </p:xfrm>
        <a:graphic>
          <a:graphicData uri="http://schemas.openxmlformats.org/drawingml/2006/table">
            <a:tbl>
              <a:tblPr firstRow="1" bandRow="1">
                <a:tableStyleId>{7DF18680-E054-41AD-8BC1-D1AEF772440D}</a:tableStyleId>
              </a:tblPr>
              <a:tblGrid>
                <a:gridCol w="1110402">
                  <a:extLst>
                    <a:ext uri="{9D8B030D-6E8A-4147-A177-3AD203B41FA5}">
                      <a16:colId xmlns:a16="http://schemas.microsoft.com/office/drawing/2014/main" val="20000"/>
                    </a:ext>
                  </a:extLst>
                </a:gridCol>
                <a:gridCol w="2776007">
                  <a:extLst>
                    <a:ext uri="{9D8B030D-6E8A-4147-A177-3AD203B41FA5}">
                      <a16:colId xmlns:a16="http://schemas.microsoft.com/office/drawing/2014/main" val="20001"/>
                    </a:ext>
                  </a:extLst>
                </a:gridCol>
                <a:gridCol w="1573071">
                  <a:extLst>
                    <a:ext uri="{9D8B030D-6E8A-4147-A177-3AD203B41FA5}">
                      <a16:colId xmlns:a16="http://schemas.microsoft.com/office/drawing/2014/main" val="20002"/>
                    </a:ext>
                  </a:extLst>
                </a:gridCol>
              </a:tblGrid>
              <a:tr h="732237">
                <a:tc>
                  <a:txBody>
                    <a:bodyPr/>
                    <a:lstStyle/>
                    <a:p>
                      <a:pPr algn="ctr"/>
                      <a:r>
                        <a:rPr lang="en-US" sz="1700" dirty="0" err="1"/>
                        <a:t>Pérdida</a:t>
                      </a:r>
                      <a:endParaRPr lang="en-US" sz="1700" b="0" dirty="0">
                        <a:solidFill>
                          <a:schemeClr val="tx1"/>
                        </a:solidFill>
                        <a:latin typeface="Arial" panose="020B0604020202020204" pitchFamily="34" charset="0"/>
                        <a:cs typeface="Arial" panose="020B0604020202020204" pitchFamily="34" charset="0"/>
                      </a:endParaRPr>
                    </a:p>
                  </a:txBody>
                  <a:tcPr anchor="ctr">
                    <a:solidFill>
                      <a:srgbClr val="7030A0"/>
                    </a:solidFill>
                  </a:tcPr>
                </a:tc>
                <a:tc>
                  <a:txBody>
                    <a:bodyPr/>
                    <a:lstStyle/>
                    <a:p>
                      <a:pPr algn="ctr"/>
                      <a:r>
                        <a:rPr lang="en-US" sz="1700" dirty="0" err="1"/>
                        <a:t>Riesgo</a:t>
                      </a:r>
                      <a:endParaRPr lang="en-US" sz="1700" b="0" dirty="0">
                        <a:solidFill>
                          <a:schemeClr val="tx1"/>
                        </a:solidFill>
                        <a:latin typeface="Arial" panose="020B0604020202020204" pitchFamily="34" charset="0"/>
                        <a:cs typeface="Arial" panose="020B0604020202020204" pitchFamily="34" charset="0"/>
                      </a:endParaRPr>
                    </a:p>
                  </a:txBody>
                  <a:tcPr anchor="ctr">
                    <a:solidFill>
                      <a:srgbClr val="7030A0"/>
                    </a:solidFill>
                  </a:tcPr>
                </a:tc>
                <a:tc>
                  <a:txBody>
                    <a:bodyPr/>
                    <a:lstStyle/>
                    <a:p>
                      <a:pPr algn="ctr"/>
                      <a:r>
                        <a:rPr lang="en-US" sz="1700" dirty="0" err="1"/>
                        <a:t>Mortalidad</a:t>
                      </a:r>
                      <a:r>
                        <a:rPr lang="en-US" sz="1700" dirty="0"/>
                        <a:t> %</a:t>
                      </a:r>
                      <a:endParaRPr lang="en-US" sz="1700" b="1" dirty="0">
                        <a:solidFill>
                          <a:schemeClr val="tx1"/>
                        </a:solidFill>
                        <a:latin typeface="Arial" panose="020B0604020202020204" pitchFamily="34" charset="0"/>
                        <a:cs typeface="Arial" panose="020B0604020202020204" pitchFamily="34" charset="0"/>
                      </a:endParaRPr>
                    </a:p>
                  </a:txBody>
                  <a:tcPr anchor="ctr">
                    <a:solidFill>
                      <a:srgbClr val="7030A0"/>
                    </a:solidFill>
                  </a:tcPr>
                </a:tc>
                <a:extLst>
                  <a:ext uri="{0D108BD9-81ED-4DB2-BD59-A6C34878D82A}">
                    <a16:rowId xmlns:a16="http://schemas.microsoft.com/office/drawing/2014/main" val="10000"/>
                  </a:ext>
                </a:extLst>
              </a:tr>
              <a:tr h="696602">
                <a:tc>
                  <a:txBody>
                    <a:bodyPr/>
                    <a:lstStyle/>
                    <a:p>
                      <a:pPr algn="ctr"/>
                      <a:r>
                        <a:rPr lang="en-US" dirty="0"/>
                        <a:t>10%</a:t>
                      </a:r>
                      <a:endParaRPr lang="en-US" dirty="0">
                        <a:solidFill>
                          <a:srgbClr val="0070C0"/>
                        </a:solidFill>
                        <a:latin typeface="Arial" panose="020B0604020202020204" pitchFamily="34" charset="0"/>
                        <a:cs typeface="Arial" panose="020B0604020202020204" pitchFamily="34" charset="0"/>
                      </a:endParaRPr>
                    </a:p>
                  </a:txBody>
                  <a:tcPr/>
                </a:tc>
                <a:tc>
                  <a:txBody>
                    <a:bodyPr/>
                    <a:lstStyle/>
                    <a:p>
                      <a:r>
                        <a:rPr lang="en-US" sz="1600" dirty="0"/>
                        <a:t>• </a:t>
                      </a:r>
                      <a:r>
                        <a:rPr lang="en-US" sz="1600" dirty="0" err="1"/>
                        <a:t>Inmunidad</a:t>
                      </a:r>
                      <a:r>
                        <a:rPr lang="en-US" sz="1600" dirty="0"/>
                        <a:t> </a:t>
                      </a:r>
                      <a:r>
                        <a:rPr lang="en-US" sz="1600" dirty="0" err="1"/>
                        <a:t>comprometida</a:t>
                      </a:r>
                      <a:endParaRPr lang="en-US" sz="1600" dirty="0"/>
                    </a:p>
                    <a:p>
                      <a:r>
                        <a:rPr lang="en-US" sz="1600" dirty="0"/>
                        <a:t>• </a:t>
                      </a:r>
                      <a:r>
                        <a:rPr lang="en-US" sz="1600" dirty="0" err="1"/>
                        <a:t>Aumenta</a:t>
                      </a:r>
                      <a:r>
                        <a:rPr lang="en-US" sz="1600" dirty="0"/>
                        <a:t> </a:t>
                      </a:r>
                      <a:r>
                        <a:rPr lang="en-US" sz="1600" dirty="0" err="1"/>
                        <a:t>infecciones</a:t>
                      </a:r>
                      <a:endParaRPr lang="en-US" sz="1600" dirty="0">
                        <a:latin typeface="Arial" panose="020B0604020202020204" pitchFamily="34" charset="0"/>
                        <a:cs typeface="Arial" panose="020B0604020202020204" pitchFamily="34" charset="0"/>
                      </a:endParaRPr>
                    </a:p>
                  </a:txBody>
                  <a:tcPr/>
                </a:tc>
                <a:tc>
                  <a:txBody>
                    <a:bodyPr/>
                    <a:lstStyle/>
                    <a:p>
                      <a:pPr algn="ctr"/>
                      <a:r>
                        <a:rPr lang="en-US" dirty="0"/>
                        <a:t>10%</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983437">
                <a:tc>
                  <a:txBody>
                    <a:bodyPr/>
                    <a:lstStyle/>
                    <a:p>
                      <a:pPr algn="ctr"/>
                      <a:r>
                        <a:rPr lang="en-US" dirty="0"/>
                        <a:t>20%</a:t>
                      </a:r>
                      <a:endParaRPr lang="en-US" dirty="0">
                        <a:solidFill>
                          <a:srgbClr val="0070C0"/>
                        </a:solidFill>
                        <a:latin typeface="Arial" panose="020B0604020202020204" pitchFamily="34" charset="0"/>
                        <a:cs typeface="Arial" panose="020B0604020202020204" pitchFamily="34" charset="0"/>
                      </a:endParaRPr>
                    </a:p>
                  </a:txBody>
                  <a:tcPr/>
                </a:tc>
                <a:tc>
                  <a:txBody>
                    <a:bodyPr/>
                    <a:lstStyle/>
                    <a:p>
                      <a:r>
                        <a:rPr lang="en-US" sz="1600" dirty="0"/>
                        <a:t>• </a:t>
                      </a:r>
                      <a:r>
                        <a:rPr lang="en-US" sz="1600" dirty="0" err="1"/>
                        <a:t>Debilidad</a:t>
                      </a:r>
                      <a:endParaRPr lang="en-US" sz="1600" dirty="0"/>
                    </a:p>
                    <a:p>
                      <a:r>
                        <a:rPr lang="en-US" sz="1600" dirty="0"/>
                        <a:t>• </a:t>
                      </a:r>
                      <a:r>
                        <a:rPr lang="en-US" sz="1600" dirty="0" err="1"/>
                        <a:t>Compromiso</a:t>
                      </a:r>
                      <a:r>
                        <a:rPr lang="en-US" sz="1600" dirty="0"/>
                        <a:t> </a:t>
                      </a:r>
                      <a:r>
                        <a:rPr lang="en-US" sz="1600" dirty="0" err="1"/>
                        <a:t>piel</a:t>
                      </a:r>
                      <a:endParaRPr lang="en-US" sz="1600" dirty="0"/>
                    </a:p>
                    <a:p>
                      <a:r>
                        <a:rPr lang="en-US" sz="1600" dirty="0"/>
                        <a:t>• </a:t>
                      </a:r>
                      <a:r>
                        <a:rPr lang="en-US" sz="1600" dirty="0" err="1"/>
                        <a:t>Disminución</a:t>
                      </a:r>
                      <a:r>
                        <a:rPr lang="en-US" sz="1600" dirty="0"/>
                        <a:t> </a:t>
                      </a:r>
                      <a:r>
                        <a:rPr lang="en-US" sz="1600" dirty="0" err="1"/>
                        <a:t>cicatrización</a:t>
                      </a:r>
                      <a:endParaRPr lang="en-US" sz="1600" dirty="0">
                        <a:latin typeface="Arial" panose="020B0604020202020204" pitchFamily="34" charset="0"/>
                        <a:cs typeface="Arial" panose="020B0604020202020204" pitchFamily="34" charset="0"/>
                      </a:endParaRPr>
                    </a:p>
                  </a:txBody>
                  <a:tcPr/>
                </a:tc>
                <a:tc>
                  <a:txBody>
                    <a:bodyPr/>
                    <a:lstStyle/>
                    <a:p>
                      <a:pPr algn="ctr"/>
                      <a:r>
                        <a:rPr lang="en-US" dirty="0"/>
                        <a:t>30%</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983437">
                <a:tc>
                  <a:txBody>
                    <a:bodyPr/>
                    <a:lstStyle/>
                    <a:p>
                      <a:pPr algn="ctr"/>
                      <a:r>
                        <a:rPr lang="en-US" dirty="0"/>
                        <a:t>30%</a:t>
                      </a:r>
                      <a:endParaRPr lang="en-US" dirty="0">
                        <a:solidFill>
                          <a:srgbClr val="0070C0"/>
                        </a:solidFill>
                        <a:latin typeface="Arial" panose="020B0604020202020204" pitchFamily="34" charset="0"/>
                        <a:cs typeface="Arial" panose="020B0604020202020204" pitchFamily="34" charset="0"/>
                      </a:endParaRPr>
                    </a:p>
                  </a:txBody>
                  <a:tcPr/>
                </a:tc>
                <a:tc>
                  <a:txBody>
                    <a:bodyPr/>
                    <a:lstStyle/>
                    <a:p>
                      <a:r>
                        <a:rPr lang="en-US" sz="1600" dirty="0"/>
                        <a:t>• </a:t>
                      </a:r>
                      <a:r>
                        <a:rPr lang="en-US" sz="1600" dirty="0" err="1"/>
                        <a:t>Muy</a:t>
                      </a:r>
                      <a:r>
                        <a:rPr lang="en-US" sz="1600" dirty="0"/>
                        <a:t> </a:t>
                      </a:r>
                      <a:r>
                        <a:rPr lang="en-US" sz="1600" dirty="0" err="1"/>
                        <a:t>débil</a:t>
                      </a:r>
                      <a:endParaRPr lang="en-US" sz="1600" dirty="0"/>
                    </a:p>
                    <a:p>
                      <a:r>
                        <a:rPr lang="en-US" sz="1600" dirty="0"/>
                        <a:t>• </a:t>
                      </a:r>
                      <a:r>
                        <a:rPr lang="en-US" sz="1600" dirty="0" err="1"/>
                        <a:t>Úlceras</a:t>
                      </a:r>
                      <a:r>
                        <a:rPr lang="en-US" sz="1600" baseline="0" dirty="0"/>
                        <a:t> de </a:t>
                      </a:r>
                      <a:r>
                        <a:rPr lang="en-US" sz="1600" baseline="0" dirty="0" err="1"/>
                        <a:t>presión</a:t>
                      </a:r>
                      <a:endParaRPr lang="en-US" sz="1600" dirty="0"/>
                    </a:p>
                    <a:p>
                      <a:r>
                        <a:rPr lang="en-US" sz="1600" dirty="0"/>
                        <a:t>• No </a:t>
                      </a:r>
                      <a:r>
                        <a:rPr lang="en-US" sz="1600" dirty="0" err="1"/>
                        <a:t>cicatrización</a:t>
                      </a:r>
                      <a:endParaRPr lang="en-US" sz="1600" dirty="0">
                        <a:latin typeface="Arial" panose="020B0604020202020204" pitchFamily="34" charset="0"/>
                        <a:cs typeface="Arial" panose="020B0604020202020204" pitchFamily="34" charset="0"/>
                      </a:endParaRPr>
                    </a:p>
                  </a:txBody>
                  <a:tcPr/>
                </a:tc>
                <a:tc>
                  <a:txBody>
                    <a:bodyPr/>
                    <a:lstStyle/>
                    <a:p>
                      <a:pPr algn="ctr"/>
                      <a:r>
                        <a:rPr lang="en-US" dirty="0"/>
                        <a:t>50%</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696602">
                <a:tc>
                  <a:txBody>
                    <a:bodyPr/>
                    <a:lstStyle/>
                    <a:p>
                      <a:pPr algn="ctr"/>
                      <a:r>
                        <a:rPr lang="en-US" dirty="0"/>
                        <a:t>40%</a:t>
                      </a:r>
                      <a:endParaRPr lang="en-US" b="1" dirty="0">
                        <a:solidFill>
                          <a:srgbClr val="0070C0"/>
                        </a:solidFill>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US" sz="1600" u="none" strike="noStrike" baseline="0" dirty="0" err="1"/>
                        <a:t>Muerte</a:t>
                      </a:r>
                      <a:r>
                        <a:rPr lang="en-US" sz="1600" u="none" strike="noStrike" baseline="0" dirty="0"/>
                        <a:t>, usual </a:t>
                      </a:r>
                      <a:r>
                        <a:rPr lang="en-US" sz="1600" u="none" strike="noStrike" baseline="0" dirty="0" err="1"/>
                        <a:t>por</a:t>
                      </a:r>
                      <a:r>
                        <a:rPr lang="en-US" sz="1600" u="none" strike="noStrike" baseline="0" dirty="0"/>
                        <a:t> </a:t>
                      </a:r>
                      <a:r>
                        <a:rPr lang="en-US" sz="1600" u="none" strike="noStrike" baseline="0" dirty="0" err="1"/>
                        <a:t>neumonía</a:t>
                      </a:r>
                      <a:endParaRPr lang="en-US" sz="1600" b="0" i="0" u="none" strike="noStrike" baseline="0" dirty="0">
                        <a:solidFill>
                          <a:srgbClr val="000000"/>
                        </a:solidFill>
                        <a:latin typeface="Arial" panose="020B0604020202020204" pitchFamily="34" charset="0"/>
                        <a:cs typeface="Arial" panose="020B0604020202020204" pitchFamily="34" charset="0"/>
                      </a:endParaRPr>
                    </a:p>
                  </a:txBody>
                  <a:tcPr/>
                </a:tc>
                <a:tc>
                  <a:txBody>
                    <a:bodyPr/>
                    <a:lstStyle/>
                    <a:p>
                      <a:pPr algn="ctr"/>
                      <a:r>
                        <a:rPr lang="en-US" dirty="0">
                          <a:effectLst>
                            <a:outerShdw blurRad="38100" dist="38100" dir="2700000" algn="tl">
                              <a:srgbClr val="000000">
                                <a:alpha val="43137"/>
                              </a:srgbClr>
                            </a:outerShdw>
                          </a:effectLst>
                        </a:rPr>
                        <a:t>100%</a:t>
                      </a:r>
                      <a:endParaRPr lang="en-US"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bl>
          </a:graphicData>
        </a:graphic>
      </p:graphicFrame>
      <p:sp>
        <p:nvSpPr>
          <p:cNvPr id="13" name="Rectangle 6">
            <a:extLst>
              <a:ext uri="{FF2B5EF4-FFF2-40B4-BE49-F238E27FC236}">
                <a16:creationId xmlns:a16="http://schemas.microsoft.com/office/drawing/2014/main" id="{1495CB27-0A2A-494D-BE9E-8A0B1F70C777}"/>
              </a:ext>
            </a:extLst>
          </p:cNvPr>
          <p:cNvSpPr/>
          <p:nvPr/>
        </p:nvSpPr>
        <p:spPr>
          <a:xfrm>
            <a:off x="89938" y="5960253"/>
            <a:ext cx="12192000" cy="400110"/>
          </a:xfrm>
          <a:prstGeom prst="rect">
            <a:avLst/>
          </a:prstGeom>
          <a:noFill/>
        </p:spPr>
        <p:txBody>
          <a:bodyPr wrap="square">
            <a:spAutoFit/>
          </a:bodyPr>
          <a:lstStyle/>
          <a:p>
            <a:r>
              <a:rPr lang="en-US" sz="1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r>
              <a:rPr lang="en-US" sz="1000" dirty="0">
                <a:latin typeface="Arial" panose="020B0604020202020204" pitchFamily="34" charset="0"/>
                <a:cs typeface="Arial" panose="020B0604020202020204" pitchFamily="34" charset="0"/>
              </a:rPr>
              <a:t>.Paddon-Jones D. Lean body mass loss with age. Columbus, OH: Abbott Nutrition; 2009. </a:t>
            </a:r>
          </a:p>
          <a:p>
            <a:r>
              <a:rPr lang="en-US" sz="1000" dirty="0">
                <a:latin typeface="Arial" panose="020B0604020202020204" pitchFamily="34" charset="0"/>
                <a:cs typeface="Arial" panose="020B0604020202020204" pitchFamily="34" charset="0"/>
              </a:rPr>
              <a:t>2. </a:t>
            </a:r>
            <a:r>
              <a:rPr lang="en-US" sz="1000" dirty="0" err="1">
                <a:latin typeface="Arial" panose="020B0604020202020204" pitchFamily="34" charset="0"/>
                <a:cs typeface="Arial" panose="020B0604020202020204" pitchFamily="34" charset="0"/>
              </a:rPr>
              <a:t>Demling</a:t>
            </a:r>
            <a:r>
              <a:rPr lang="en-US" sz="1000" dirty="0">
                <a:latin typeface="Arial" panose="020B0604020202020204" pitchFamily="34" charset="0"/>
                <a:cs typeface="Arial" panose="020B0604020202020204" pitchFamily="34" charset="0"/>
              </a:rPr>
              <a:t> RH. Nutrition, anabolism, and the wound healing process: an overview. </a:t>
            </a:r>
            <a:r>
              <a:rPr lang="en-US" sz="1000" dirty="0" err="1">
                <a:latin typeface="Arial" panose="020B0604020202020204" pitchFamily="34" charset="0"/>
                <a:cs typeface="Arial" panose="020B0604020202020204" pitchFamily="34" charset="0"/>
              </a:rPr>
              <a:t>Eplasty</a:t>
            </a:r>
            <a:r>
              <a:rPr lang="en-US" sz="1000" dirty="0">
                <a:latin typeface="Arial" panose="020B0604020202020204" pitchFamily="34" charset="0"/>
                <a:cs typeface="Arial" panose="020B0604020202020204" pitchFamily="34" charset="0"/>
              </a:rPr>
              <a:t>. 2009;9(e9):65–94.</a:t>
            </a:r>
          </a:p>
        </p:txBody>
      </p:sp>
    </p:spTree>
    <p:extLst>
      <p:ext uri="{BB962C8B-B14F-4D97-AF65-F5344CB8AC3E}">
        <p14:creationId xmlns:p14="http://schemas.microsoft.com/office/powerpoint/2010/main" val="1451932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6D69BE74-C731-40B9-B535-168E5214A2DF}"/>
              </a:ext>
            </a:extLst>
          </p:cNvPr>
          <p:cNvSpPr txBox="1">
            <a:spLocks/>
          </p:cNvSpPr>
          <p:nvPr/>
        </p:nvSpPr>
        <p:spPr>
          <a:xfrm>
            <a:off x="1194227" y="606669"/>
            <a:ext cx="9803546" cy="11488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3200" b="1" dirty="0">
                <a:solidFill>
                  <a:srgbClr val="7030A0"/>
                </a:solidFill>
                <a:latin typeface="Arial" panose="020B0604020202020204" pitchFamily="34" charset="0"/>
                <a:cs typeface="Arial" panose="020B0604020202020204" pitchFamily="34" charset="0"/>
              </a:rPr>
              <a:t>Modelo de la carga económica de la </a:t>
            </a:r>
          </a:p>
          <a:p>
            <a:pPr algn="ctr"/>
            <a:r>
              <a:rPr lang="es-CO" sz="3200" b="1" dirty="0">
                <a:solidFill>
                  <a:srgbClr val="7030A0"/>
                </a:solidFill>
                <a:latin typeface="Arial" panose="020B0604020202020204" pitchFamily="34" charset="0"/>
                <a:cs typeface="Arial" panose="020B0604020202020204" pitchFamily="34" charset="0"/>
              </a:rPr>
              <a:t>malnutrición asociada a enfermedad en Europa</a:t>
            </a:r>
          </a:p>
        </p:txBody>
      </p:sp>
      <p:sp>
        <p:nvSpPr>
          <p:cNvPr id="8" name="2 Subtítulo">
            <a:extLst>
              <a:ext uri="{FF2B5EF4-FFF2-40B4-BE49-F238E27FC236}">
                <a16:creationId xmlns:a16="http://schemas.microsoft.com/office/drawing/2014/main" id="{18DB8E7B-1879-4CB1-87A8-9AB916FA5D85}"/>
              </a:ext>
            </a:extLst>
          </p:cNvPr>
          <p:cNvSpPr txBox="1">
            <a:spLocks/>
          </p:cNvSpPr>
          <p:nvPr/>
        </p:nvSpPr>
        <p:spPr>
          <a:xfrm>
            <a:off x="1073836" y="1806912"/>
            <a:ext cx="10044328" cy="48988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1800" b="1" dirty="0">
                <a:solidFill>
                  <a:srgbClr val="7030A0"/>
                </a:solidFill>
                <a:latin typeface="Arial" panose="020B0604020202020204" pitchFamily="34" charset="0"/>
                <a:cs typeface="Arial" panose="020B0604020202020204" pitchFamily="34" charset="0"/>
              </a:rPr>
              <a:t>Objetivo: </a:t>
            </a:r>
            <a:r>
              <a:rPr lang="es-CO" sz="1800" dirty="0">
                <a:latin typeface="Arial" panose="020B0604020202020204" pitchFamily="34" charset="0"/>
                <a:cs typeface="Arial" panose="020B0604020202020204" pitchFamily="34" charset="0"/>
              </a:rPr>
              <a:t>estimar los costos financieros directos en salud relacionados con la malnutrición, así como los costos derivados de la pérdida de capacidad laboral.</a:t>
            </a:r>
            <a:endParaRPr lang="es-CO" sz="1800" dirty="0"/>
          </a:p>
          <a:p>
            <a:pPr algn="just"/>
            <a:endParaRPr lang="es-CO" sz="1800" dirty="0"/>
          </a:p>
          <a:p>
            <a:pPr algn="just"/>
            <a:endParaRPr lang="es-CO" sz="1800" dirty="0"/>
          </a:p>
          <a:p>
            <a:pPr algn="just"/>
            <a:endParaRPr lang="es-CO" sz="1800" dirty="0"/>
          </a:p>
          <a:p>
            <a:pPr algn="just"/>
            <a:endParaRPr lang="es-CO" sz="1800" dirty="0"/>
          </a:p>
          <a:p>
            <a:pPr algn="just"/>
            <a:endParaRPr lang="es-CO" sz="1800" dirty="0"/>
          </a:p>
          <a:p>
            <a:pPr algn="just"/>
            <a:endParaRPr lang="es-CO" sz="1800" dirty="0"/>
          </a:p>
          <a:p>
            <a:pPr algn="just"/>
            <a:endParaRPr lang="es-CO" sz="1800" dirty="0"/>
          </a:p>
          <a:p>
            <a:pPr algn="just"/>
            <a:endParaRPr lang="es-CO" sz="1800" dirty="0">
              <a:latin typeface="Calibri" panose="020F0502020204030204" pitchFamily="34" charset="0"/>
              <a:cs typeface="Calibri" panose="020F0502020204030204" pitchFamily="34" charset="0"/>
            </a:endParaRPr>
          </a:p>
          <a:p>
            <a:pPr marL="0" indent="0" algn="just">
              <a:buNone/>
            </a:pPr>
            <a:r>
              <a:rPr lang="es-CO" sz="1800" b="1" dirty="0">
                <a:solidFill>
                  <a:srgbClr val="0070C0"/>
                </a:solidFill>
                <a:latin typeface="Arial" panose="020B0604020202020204" pitchFamily="34" charset="0"/>
                <a:cs typeface="Arial" panose="020B0604020202020204" pitchFamily="34" charset="0"/>
              </a:rPr>
              <a:t>Recomendación: </a:t>
            </a:r>
            <a:r>
              <a:rPr lang="es-CO" sz="1800" dirty="0">
                <a:latin typeface="Arial" panose="020B0604020202020204" pitchFamily="34" charset="0"/>
                <a:cs typeface="Arial" panose="020B0604020202020204" pitchFamily="34" charset="0"/>
              </a:rPr>
              <a:t>responsables de las políticas en salud deben incorporar a los sistemas de salud programas de cuidado nutricional basados en la evidencia científica y económica actual.</a:t>
            </a:r>
          </a:p>
        </p:txBody>
      </p:sp>
      <p:sp>
        <p:nvSpPr>
          <p:cNvPr id="10" name="7 CuadroTexto">
            <a:extLst>
              <a:ext uri="{FF2B5EF4-FFF2-40B4-BE49-F238E27FC236}">
                <a16:creationId xmlns:a16="http://schemas.microsoft.com/office/drawing/2014/main" id="{93AA1C43-F4D3-4A65-B82B-6EC13D7B930D}"/>
              </a:ext>
            </a:extLst>
          </p:cNvPr>
          <p:cNvSpPr txBox="1"/>
          <p:nvPr/>
        </p:nvSpPr>
        <p:spPr>
          <a:xfrm>
            <a:off x="1073836" y="6179369"/>
            <a:ext cx="4125693" cy="246221"/>
          </a:xfrm>
          <a:prstGeom prst="rect">
            <a:avLst/>
          </a:prstGeom>
          <a:noFill/>
        </p:spPr>
        <p:txBody>
          <a:bodyPr wrap="square" rtlCol="0">
            <a:spAutoFit/>
          </a:bodyPr>
          <a:lstStyle/>
          <a:p>
            <a:r>
              <a:rPr lang="es-CO" sz="1000" dirty="0">
                <a:latin typeface="Arial" panose="020B0604020202020204" pitchFamily="34" charset="0"/>
                <a:cs typeface="Arial" panose="020B0604020202020204" pitchFamily="34" charset="0"/>
              </a:rPr>
              <a:t>e- </a:t>
            </a:r>
            <a:r>
              <a:rPr lang="es-CO" sz="1000" dirty="0" err="1">
                <a:latin typeface="Arial" panose="020B0604020202020204" pitchFamily="34" charset="0"/>
                <a:cs typeface="Arial" panose="020B0604020202020204" pitchFamily="34" charset="0"/>
              </a:rPr>
              <a:t>Espen</a:t>
            </a:r>
            <a:r>
              <a:rPr lang="es-CO" sz="1000" dirty="0">
                <a:latin typeface="Arial" panose="020B0604020202020204" pitchFamily="34" charset="0"/>
                <a:cs typeface="Arial" panose="020B0604020202020204" pitchFamily="34" charset="0"/>
              </a:rPr>
              <a:t> </a:t>
            </a:r>
            <a:r>
              <a:rPr lang="es-CO" sz="1000" dirty="0" err="1">
                <a:latin typeface="Arial" panose="020B0604020202020204" pitchFamily="34" charset="0"/>
                <a:cs typeface="Arial" panose="020B0604020202020204" pitchFamily="34" charset="0"/>
              </a:rPr>
              <a:t>Journal</a:t>
            </a:r>
            <a:r>
              <a:rPr lang="es-CO" sz="1000" dirty="0">
                <a:latin typeface="Arial" panose="020B0604020202020204" pitchFamily="34" charset="0"/>
                <a:cs typeface="Arial" panose="020B0604020202020204" pitchFamily="34" charset="0"/>
              </a:rPr>
              <a:t> (2012) e196 – e204</a:t>
            </a:r>
          </a:p>
        </p:txBody>
      </p:sp>
      <p:sp>
        <p:nvSpPr>
          <p:cNvPr id="12" name="3 Elipse">
            <a:extLst>
              <a:ext uri="{FF2B5EF4-FFF2-40B4-BE49-F238E27FC236}">
                <a16:creationId xmlns:a16="http://schemas.microsoft.com/office/drawing/2014/main" id="{E411A053-CC33-4EF5-87FB-CEF0D9F4BC35}"/>
              </a:ext>
            </a:extLst>
          </p:cNvPr>
          <p:cNvSpPr/>
          <p:nvPr/>
        </p:nvSpPr>
        <p:spPr>
          <a:xfrm>
            <a:off x="2470519" y="2491434"/>
            <a:ext cx="1752600" cy="17526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CO" sz="1600" dirty="0">
                <a:latin typeface="Arial" panose="020B0604020202020204" pitchFamily="34" charset="0"/>
                <a:cs typeface="Arial" panose="020B0604020202020204" pitchFamily="34" charset="0"/>
              </a:rPr>
              <a:t>Carga financiera de EUR 31 billones, costo direct</a:t>
            </a:r>
            <a:r>
              <a:rPr lang="es-CO" sz="1600" dirty="0"/>
              <a:t>o</a:t>
            </a:r>
          </a:p>
        </p:txBody>
      </p:sp>
      <p:sp>
        <p:nvSpPr>
          <p:cNvPr id="13" name="4 Elipse">
            <a:extLst>
              <a:ext uri="{FF2B5EF4-FFF2-40B4-BE49-F238E27FC236}">
                <a16:creationId xmlns:a16="http://schemas.microsoft.com/office/drawing/2014/main" id="{23CE05ED-7313-4BC0-9F5F-8CF4B61EFC73}"/>
              </a:ext>
            </a:extLst>
          </p:cNvPr>
          <p:cNvSpPr/>
          <p:nvPr/>
        </p:nvSpPr>
        <p:spPr>
          <a:xfrm>
            <a:off x="4315758" y="3483011"/>
            <a:ext cx="1905000" cy="1905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CO" sz="1600" dirty="0">
                <a:latin typeface="Arial" panose="020B0604020202020204" pitchFamily="34" charset="0"/>
                <a:cs typeface="Arial" panose="020B0604020202020204" pitchFamily="34" charset="0"/>
              </a:rPr>
              <a:t>Carga en salud por 5,7 millones de años vida </a:t>
            </a:r>
            <a:r>
              <a:rPr lang="es-CO" sz="1600" dirty="0"/>
              <a:t>perdidos</a:t>
            </a:r>
          </a:p>
        </p:txBody>
      </p:sp>
      <p:sp>
        <p:nvSpPr>
          <p:cNvPr id="14" name="5 Elipse">
            <a:extLst>
              <a:ext uri="{FF2B5EF4-FFF2-40B4-BE49-F238E27FC236}">
                <a16:creationId xmlns:a16="http://schemas.microsoft.com/office/drawing/2014/main" id="{B364BBF3-7C59-4F05-A86B-A07B04858F39}"/>
              </a:ext>
            </a:extLst>
          </p:cNvPr>
          <p:cNvSpPr/>
          <p:nvPr/>
        </p:nvSpPr>
        <p:spPr>
          <a:xfrm>
            <a:off x="6819583" y="2389834"/>
            <a:ext cx="1905000" cy="1955800"/>
          </a:xfrm>
          <a:prstGeom prst="ellipse">
            <a:avLst/>
          </a:prstGeom>
          <a:gradFill>
            <a:gsLst>
              <a:gs pos="0">
                <a:srgbClr val="7030A0"/>
              </a:gs>
              <a:gs pos="99000">
                <a:srgbClr val="7030A0"/>
              </a:gs>
              <a:gs pos="94000">
                <a:srgbClr val="7030A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CO" sz="1600" dirty="0">
                <a:latin typeface="Arial" panose="020B0604020202020204" pitchFamily="34" charset="0"/>
                <a:cs typeface="Arial" panose="020B0604020202020204" pitchFamily="34" charset="0"/>
              </a:rPr>
              <a:t>Carga en salud por 9,1 millones de </a:t>
            </a:r>
            <a:r>
              <a:rPr lang="es-CO" sz="1600" dirty="0" err="1">
                <a:latin typeface="Arial" panose="020B0604020202020204" pitchFamily="34" charset="0"/>
                <a:cs typeface="Arial" panose="020B0604020202020204" pitchFamily="34" charset="0"/>
              </a:rPr>
              <a:t>QALYs</a:t>
            </a:r>
            <a:r>
              <a:rPr lang="es-CO" sz="1600" dirty="0">
                <a:latin typeface="Arial" panose="020B0604020202020204" pitchFamily="34" charset="0"/>
                <a:cs typeface="Arial" panose="020B0604020202020204" pitchFamily="34" charset="0"/>
              </a:rPr>
              <a:t> </a:t>
            </a:r>
            <a:r>
              <a:rPr lang="es-CO" dirty="0">
                <a:latin typeface="Arial" panose="020B0604020202020204" pitchFamily="34" charset="0"/>
                <a:cs typeface="Arial" panose="020B0604020202020204" pitchFamily="34" charset="0"/>
              </a:rPr>
              <a:t>perdidos</a:t>
            </a:r>
          </a:p>
        </p:txBody>
      </p:sp>
      <p:sp>
        <p:nvSpPr>
          <p:cNvPr id="15" name="6 Elipse">
            <a:extLst>
              <a:ext uri="{FF2B5EF4-FFF2-40B4-BE49-F238E27FC236}">
                <a16:creationId xmlns:a16="http://schemas.microsoft.com/office/drawing/2014/main" id="{6692AD9A-8E4D-4B91-9EF8-67A0EBF977D5}"/>
              </a:ext>
            </a:extLst>
          </p:cNvPr>
          <p:cNvSpPr/>
          <p:nvPr/>
        </p:nvSpPr>
        <p:spPr>
          <a:xfrm>
            <a:off x="8830271" y="3398898"/>
            <a:ext cx="1905000" cy="1981200"/>
          </a:xfrm>
          <a:prstGeom prst="ellipse">
            <a:avLst/>
          </a:prstGeom>
          <a:gradFill>
            <a:gsLst>
              <a:gs pos="0">
                <a:srgbClr val="7030A0"/>
              </a:gs>
              <a:gs pos="99000">
                <a:srgbClr val="7030A0"/>
              </a:gs>
              <a:gs pos="94000">
                <a:srgbClr val="7030A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s-CO" sz="1600" dirty="0">
                <a:latin typeface="Arial" panose="020B0604020202020204" pitchFamily="34" charset="0"/>
                <a:cs typeface="Arial" panose="020B0604020202020204" pitchFamily="34" charset="0"/>
              </a:rPr>
              <a:t>Valor monetario total anual de EUR 305 billon</a:t>
            </a:r>
            <a:r>
              <a:rPr lang="es-CO" dirty="0">
                <a:latin typeface="Arial" panose="020B0604020202020204" pitchFamily="34" charset="0"/>
                <a:cs typeface="Arial" panose="020B0604020202020204" pitchFamily="34" charset="0"/>
              </a:rPr>
              <a:t>es</a:t>
            </a:r>
          </a:p>
        </p:txBody>
      </p:sp>
    </p:spTree>
    <p:extLst>
      <p:ext uri="{BB962C8B-B14F-4D97-AF65-F5344CB8AC3E}">
        <p14:creationId xmlns:p14="http://schemas.microsoft.com/office/powerpoint/2010/main" val="1589682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a:extLst>
              <a:ext uri="{FF2B5EF4-FFF2-40B4-BE49-F238E27FC236}">
                <a16:creationId xmlns:a16="http://schemas.microsoft.com/office/drawing/2014/main" id="{A8D0941C-2984-42C3-BFC8-E36D6D7B45D8}"/>
              </a:ext>
            </a:extLst>
          </p:cNvPr>
          <p:cNvSpPr txBox="1"/>
          <p:nvPr/>
        </p:nvSpPr>
        <p:spPr>
          <a:xfrm>
            <a:off x="671804" y="6208148"/>
            <a:ext cx="2603241" cy="246221"/>
          </a:xfrm>
          <a:prstGeom prst="rect">
            <a:avLst/>
          </a:prstGeom>
          <a:noFill/>
        </p:spPr>
        <p:txBody>
          <a:bodyPr wrap="square" rtlCol="0">
            <a:spAutoFit/>
          </a:bodyPr>
          <a:lstStyle/>
          <a:p>
            <a:pPr>
              <a:defRPr/>
            </a:pPr>
            <a:r>
              <a:rPr lang="es-CO" sz="1000" dirty="0" err="1">
                <a:solidFill>
                  <a:prstClr val="black"/>
                </a:solidFill>
                <a:latin typeface="Arial" panose="020B0604020202020204" pitchFamily="34" charset="0"/>
                <a:cs typeface="Arial" panose="020B0604020202020204" pitchFamily="34" charset="0"/>
              </a:rPr>
              <a:t>Clinical</a:t>
            </a:r>
            <a:r>
              <a:rPr lang="es-CO" sz="1000" dirty="0">
                <a:solidFill>
                  <a:prstClr val="black"/>
                </a:solidFill>
                <a:latin typeface="Arial" panose="020B0604020202020204" pitchFamily="34" charset="0"/>
                <a:cs typeface="Arial" panose="020B0604020202020204" pitchFamily="34" charset="0"/>
              </a:rPr>
              <a:t> </a:t>
            </a:r>
            <a:r>
              <a:rPr lang="es-CO" sz="1000" dirty="0" err="1">
                <a:solidFill>
                  <a:prstClr val="black"/>
                </a:solidFill>
                <a:latin typeface="Arial" panose="020B0604020202020204" pitchFamily="34" charset="0"/>
                <a:cs typeface="Arial" panose="020B0604020202020204" pitchFamily="34" charset="0"/>
              </a:rPr>
              <a:t>Nutrition</a:t>
            </a:r>
            <a:r>
              <a:rPr lang="es-CO" sz="1000" dirty="0">
                <a:solidFill>
                  <a:prstClr val="black"/>
                </a:solidFill>
                <a:latin typeface="Arial" panose="020B0604020202020204" pitchFamily="34" charset="0"/>
                <a:cs typeface="Arial" panose="020B0604020202020204" pitchFamily="34" charset="0"/>
              </a:rPr>
              <a:t> (2007) 26:778-784</a:t>
            </a:r>
          </a:p>
        </p:txBody>
      </p:sp>
      <p:sp>
        <p:nvSpPr>
          <p:cNvPr id="7" name="1 Título">
            <a:extLst>
              <a:ext uri="{FF2B5EF4-FFF2-40B4-BE49-F238E27FC236}">
                <a16:creationId xmlns:a16="http://schemas.microsoft.com/office/drawing/2014/main" id="{93C2F52B-7C41-4E42-AD3C-38C684BB0B94}"/>
              </a:ext>
            </a:extLst>
          </p:cNvPr>
          <p:cNvSpPr txBox="1">
            <a:spLocks/>
          </p:cNvSpPr>
          <p:nvPr/>
        </p:nvSpPr>
        <p:spPr>
          <a:xfrm>
            <a:off x="1505456" y="715275"/>
            <a:ext cx="9041180" cy="7965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3000" b="1" dirty="0">
                <a:solidFill>
                  <a:srgbClr val="7030A0"/>
                </a:solidFill>
                <a:latin typeface="Arial" panose="020B0604020202020204" pitchFamily="34" charset="0"/>
                <a:cs typeface="Arial" panose="020B0604020202020204" pitchFamily="34" charset="0"/>
              </a:rPr>
              <a:t>Malnutrición presente al momento de la admisión al hospital y costos subsecuentes del episodio de hospitalización</a:t>
            </a:r>
          </a:p>
        </p:txBody>
      </p:sp>
      <p:sp>
        <p:nvSpPr>
          <p:cNvPr id="8" name="2 Subtítulo">
            <a:extLst>
              <a:ext uri="{FF2B5EF4-FFF2-40B4-BE49-F238E27FC236}">
                <a16:creationId xmlns:a16="http://schemas.microsoft.com/office/drawing/2014/main" id="{287693F9-70B1-4CEE-8B32-F90502D60DE2}"/>
              </a:ext>
            </a:extLst>
          </p:cNvPr>
          <p:cNvSpPr txBox="1">
            <a:spLocks/>
          </p:cNvSpPr>
          <p:nvPr/>
        </p:nvSpPr>
        <p:spPr>
          <a:xfrm>
            <a:off x="599607" y="2014309"/>
            <a:ext cx="10852878" cy="1589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CO" sz="1800" b="1" dirty="0">
                <a:latin typeface="Arial" panose="020B0604020202020204" pitchFamily="34" charset="0"/>
                <a:cs typeface="Arial" panose="020B0604020202020204" pitchFamily="34" charset="0"/>
              </a:rPr>
              <a:t>Objetivo: </a:t>
            </a:r>
            <a:r>
              <a:rPr lang="es-CO" sz="1800" dirty="0">
                <a:latin typeface="Arial" panose="020B0604020202020204" pitchFamily="34" charset="0"/>
                <a:cs typeface="Arial" panose="020B0604020202020204" pitchFamily="34" charset="0"/>
              </a:rPr>
              <a:t>evaluar los costos de la atención hospitalaria en sujetos con y sin riesgo nutricional al ingreso.</a:t>
            </a:r>
          </a:p>
          <a:p>
            <a:pPr algn="just"/>
            <a:r>
              <a:rPr lang="es-CO" sz="1800" b="1" dirty="0">
                <a:latin typeface="Arial" panose="020B0604020202020204" pitchFamily="34" charset="0"/>
                <a:cs typeface="Arial" panose="020B0604020202020204" pitchFamily="34" charset="0"/>
              </a:rPr>
              <a:t>Metodología: </a:t>
            </a:r>
            <a:r>
              <a:rPr lang="es-CO" sz="1800" dirty="0">
                <a:latin typeface="Arial" panose="020B0604020202020204" pitchFamily="34" charset="0"/>
                <a:cs typeface="Arial" panose="020B0604020202020204" pitchFamily="34" charset="0"/>
              </a:rPr>
              <a:t>se evaluó la presencia de riesgo nutricional en el momento de la admisión en un grupo de pacientes empleando la herramienta NRS 2002. Mediante técnica de análisis multivariado se evaluaron los costos de la atención de pacientes con y sin riesgo nutricional.</a:t>
            </a:r>
          </a:p>
          <a:p>
            <a:pPr algn="just"/>
            <a:endParaRPr lang="es-CO" sz="1800" dirty="0"/>
          </a:p>
        </p:txBody>
      </p:sp>
      <p:sp>
        <p:nvSpPr>
          <p:cNvPr id="10" name="3 Rectángulo">
            <a:extLst>
              <a:ext uri="{FF2B5EF4-FFF2-40B4-BE49-F238E27FC236}">
                <a16:creationId xmlns:a16="http://schemas.microsoft.com/office/drawing/2014/main" id="{BB5EF4DC-88ED-47A1-B5D5-AADE498CC990}"/>
              </a:ext>
            </a:extLst>
          </p:cNvPr>
          <p:cNvSpPr/>
          <p:nvPr/>
        </p:nvSpPr>
        <p:spPr>
          <a:xfrm>
            <a:off x="739515" y="3493108"/>
            <a:ext cx="10712969" cy="2565750"/>
          </a:xfrm>
          <a:prstGeom prst="rect">
            <a:avLst/>
          </a:prstGeom>
          <a:gradFill>
            <a:gsLst>
              <a:gs pos="88000">
                <a:schemeClr val="accent1">
                  <a:satMod val="105000"/>
                  <a:tint val="67000"/>
                  <a:alpha val="83000"/>
                  <a:lumMod val="90000"/>
                </a:schemeClr>
              </a:gs>
              <a:gs pos="50000">
                <a:schemeClr val="accent1">
                  <a:lumMod val="105000"/>
                  <a:satMod val="103000"/>
                  <a:tint val="73000"/>
                </a:schemeClr>
              </a:gs>
              <a:gs pos="100000">
                <a:schemeClr val="accent1">
                  <a:lumMod val="105000"/>
                  <a:satMod val="109000"/>
                  <a:tint val="81000"/>
                </a:schemeClr>
              </a:gs>
            </a:gsLst>
          </a:gradFill>
          <a:effectLst>
            <a:glow rad="63500">
              <a:schemeClr val="accent3">
                <a:satMod val="175000"/>
                <a:alpha val="50000"/>
              </a:schemeClr>
            </a:glow>
            <a:softEdge rad="0"/>
          </a:effectLst>
        </p:spPr>
        <p:style>
          <a:lnRef idx="1">
            <a:schemeClr val="accent1"/>
          </a:lnRef>
          <a:fillRef idx="2">
            <a:schemeClr val="accent1"/>
          </a:fillRef>
          <a:effectRef idx="1">
            <a:schemeClr val="accent1"/>
          </a:effectRef>
          <a:fontRef idx="minor">
            <a:schemeClr val="dk1"/>
          </a:fontRef>
        </p:style>
        <p:txBody>
          <a:bodyPr rtlCol="0" anchor="ctr"/>
          <a:lstStyle/>
          <a:p>
            <a:pPr algn="ctr">
              <a:defRPr/>
            </a:pPr>
            <a:endParaRPr lang="es-CO" sz="2000" dirty="0">
              <a:solidFill>
                <a:prstClr val="black"/>
              </a:solidFill>
              <a:latin typeface="Arial" panose="020B0604020202020204" pitchFamily="34" charset="0"/>
              <a:cs typeface="Arial" panose="020B0604020202020204" pitchFamily="34" charset="0"/>
            </a:endParaRPr>
          </a:p>
          <a:p>
            <a:pPr algn="ctr">
              <a:defRPr/>
            </a:pPr>
            <a:r>
              <a:rPr lang="es-CO" sz="2000" dirty="0">
                <a:solidFill>
                  <a:prstClr val="black"/>
                </a:solidFill>
                <a:latin typeface="Arial" panose="020B0604020202020204" pitchFamily="34" charset="0"/>
                <a:cs typeface="Arial" panose="020B0604020202020204" pitchFamily="34" charset="0"/>
              </a:rPr>
              <a:t>Riesgo nutricional al ingreso: </a:t>
            </a:r>
            <a:r>
              <a:rPr lang="es-CO" sz="2000" b="1" dirty="0">
                <a:solidFill>
                  <a:srgbClr val="7030A0"/>
                </a:solidFill>
                <a:latin typeface="Arial" panose="020B0604020202020204" pitchFamily="34" charset="0"/>
                <a:cs typeface="Arial" panose="020B0604020202020204" pitchFamily="34" charset="0"/>
              </a:rPr>
              <a:t>42%</a:t>
            </a:r>
          </a:p>
          <a:p>
            <a:pPr algn="ctr">
              <a:defRPr/>
            </a:pPr>
            <a:endParaRPr lang="es-CO" sz="2000" dirty="0">
              <a:solidFill>
                <a:prstClr val="black"/>
              </a:solidFill>
              <a:latin typeface="Arial" panose="020B0604020202020204" pitchFamily="34" charset="0"/>
              <a:cs typeface="Arial" panose="020B0604020202020204" pitchFamily="34" charset="0"/>
            </a:endParaRPr>
          </a:p>
          <a:p>
            <a:pPr algn="ctr">
              <a:defRPr/>
            </a:pPr>
            <a:r>
              <a:rPr lang="es-CO" sz="2000" dirty="0">
                <a:solidFill>
                  <a:prstClr val="black"/>
                </a:solidFill>
                <a:latin typeface="Arial" panose="020B0604020202020204" pitchFamily="34" charset="0"/>
                <a:cs typeface="Arial" panose="020B0604020202020204" pitchFamily="34" charset="0"/>
              </a:rPr>
              <a:t>Costos de atención en promedio </a:t>
            </a:r>
            <a:r>
              <a:rPr lang="es-CO" sz="2000" b="1" dirty="0">
                <a:solidFill>
                  <a:srgbClr val="7030A0"/>
                </a:solidFill>
                <a:latin typeface="Arial" panose="020B0604020202020204" pitchFamily="34" charset="0"/>
                <a:cs typeface="Arial" panose="020B0604020202020204" pitchFamily="34" charset="0"/>
              </a:rPr>
              <a:t>20%</a:t>
            </a:r>
            <a:r>
              <a:rPr lang="es-CO" sz="2000" dirty="0">
                <a:solidFill>
                  <a:prstClr val="black"/>
                </a:solidFill>
                <a:latin typeface="Arial" panose="020B0604020202020204" pitchFamily="34" charset="0"/>
                <a:cs typeface="Arial" panose="020B0604020202020204" pitchFamily="34" charset="0"/>
              </a:rPr>
              <a:t> superiores ante la presencia de riesgo nutricional</a:t>
            </a:r>
          </a:p>
          <a:p>
            <a:pPr algn="ctr">
              <a:defRPr/>
            </a:pPr>
            <a:r>
              <a:rPr lang="es-CO" sz="2000" dirty="0">
                <a:solidFill>
                  <a:prstClr val="black"/>
                </a:solidFill>
                <a:latin typeface="Arial" panose="020B0604020202020204" pitchFamily="34" charset="0"/>
                <a:cs typeface="Arial" panose="020B0604020202020204" pitchFamily="34" charset="0"/>
              </a:rPr>
              <a:t>Rango de costos adicionales entre </a:t>
            </a:r>
            <a:r>
              <a:rPr lang="es-CO" sz="2000" b="1" dirty="0">
                <a:solidFill>
                  <a:srgbClr val="7030A0"/>
                </a:solidFill>
                <a:latin typeface="Arial" panose="020B0604020202020204" pitchFamily="34" charset="0"/>
                <a:cs typeface="Arial" panose="020B0604020202020204" pitchFamily="34" charset="0"/>
              </a:rPr>
              <a:t>EUR 300 y EUR 1500</a:t>
            </a:r>
            <a:r>
              <a:rPr lang="es-CO" sz="2000" dirty="0">
                <a:solidFill>
                  <a:srgbClr val="7030A0"/>
                </a:solidFill>
                <a:latin typeface="Arial" panose="020B0604020202020204" pitchFamily="34" charset="0"/>
                <a:cs typeface="Arial" panose="020B0604020202020204" pitchFamily="34" charset="0"/>
              </a:rPr>
              <a:t> </a:t>
            </a:r>
            <a:r>
              <a:rPr lang="es-CO" sz="2000" dirty="0">
                <a:solidFill>
                  <a:prstClr val="black"/>
                </a:solidFill>
                <a:latin typeface="Arial" panose="020B0604020202020204" pitchFamily="34" charset="0"/>
                <a:cs typeface="Arial" panose="020B0604020202020204" pitchFamily="34" charset="0"/>
              </a:rPr>
              <a:t>por paciente</a:t>
            </a:r>
          </a:p>
          <a:p>
            <a:pPr algn="ctr">
              <a:defRPr/>
            </a:pPr>
            <a:endParaRPr lang="es-CO" sz="2000" dirty="0">
              <a:solidFill>
                <a:prstClr val="black"/>
              </a:solidFill>
              <a:latin typeface="Arial" panose="020B0604020202020204" pitchFamily="34" charset="0"/>
              <a:cs typeface="Arial" panose="020B0604020202020204" pitchFamily="34" charset="0"/>
            </a:endParaRPr>
          </a:p>
          <a:p>
            <a:pPr algn="ctr">
              <a:defRPr/>
            </a:pPr>
            <a:r>
              <a:rPr lang="es-CO" sz="2000" dirty="0">
                <a:solidFill>
                  <a:prstClr val="black"/>
                </a:solidFill>
                <a:latin typeface="Arial" panose="020B0604020202020204" pitchFamily="34" charset="0"/>
                <a:cs typeface="Arial" panose="020B0604020202020204" pitchFamily="34" charset="0"/>
              </a:rPr>
              <a:t>La malnutrición al momento de la admisión al hospital constituye un factor de riesgo </a:t>
            </a:r>
            <a:r>
              <a:rPr lang="es-CO" sz="2000" i="1" dirty="0">
                <a:solidFill>
                  <a:prstClr val="black"/>
                </a:solidFill>
                <a:latin typeface="Arial" panose="020B0604020202020204" pitchFamily="34" charset="0"/>
                <a:cs typeface="Arial" panose="020B0604020202020204" pitchFamily="34" charset="0"/>
              </a:rPr>
              <a:t>independiente </a:t>
            </a:r>
            <a:r>
              <a:rPr lang="es-CO" sz="2000" dirty="0">
                <a:solidFill>
                  <a:prstClr val="black"/>
                </a:solidFill>
                <a:latin typeface="Arial" panose="020B0604020202020204" pitchFamily="34" charset="0"/>
                <a:cs typeface="Arial" panose="020B0604020202020204" pitchFamily="34" charset="0"/>
              </a:rPr>
              <a:t>que incrementa significativamente los costos de la atención.</a:t>
            </a:r>
          </a:p>
          <a:p>
            <a:pPr algn="ctr">
              <a:defRPr/>
            </a:pPr>
            <a:endParaRPr lang="es-CO" dirty="0">
              <a:solidFill>
                <a:prstClr val="black"/>
              </a:solidFill>
              <a:latin typeface="Calibri"/>
            </a:endParaRPr>
          </a:p>
        </p:txBody>
      </p:sp>
    </p:spTree>
    <p:extLst>
      <p:ext uri="{BB962C8B-B14F-4D97-AF65-F5344CB8AC3E}">
        <p14:creationId xmlns:p14="http://schemas.microsoft.com/office/powerpoint/2010/main" val="627219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CuadroTexto">
            <a:extLst>
              <a:ext uri="{FF2B5EF4-FFF2-40B4-BE49-F238E27FC236}">
                <a16:creationId xmlns:a16="http://schemas.microsoft.com/office/drawing/2014/main" id="{EA59607E-D208-4E3F-A88D-B22EE22C61A9}"/>
              </a:ext>
            </a:extLst>
          </p:cNvPr>
          <p:cNvSpPr txBox="1"/>
          <p:nvPr/>
        </p:nvSpPr>
        <p:spPr>
          <a:xfrm>
            <a:off x="7109927" y="4907902"/>
            <a:ext cx="2480387" cy="246221"/>
          </a:xfrm>
          <a:prstGeom prst="rect">
            <a:avLst/>
          </a:prstGeom>
          <a:noFill/>
        </p:spPr>
        <p:txBody>
          <a:bodyPr wrap="square" rtlCol="0">
            <a:spAutoFit/>
          </a:bodyPr>
          <a:lstStyle/>
          <a:p>
            <a:pPr algn="ctr"/>
            <a:r>
              <a:rPr lang="es-CO" sz="1000" dirty="0" err="1">
                <a:latin typeface="Arial" panose="020B0604020202020204" pitchFamily="34" charset="0"/>
                <a:cs typeface="Arial" panose="020B0604020202020204" pitchFamily="34" charset="0"/>
              </a:rPr>
              <a:t>Nutr</a:t>
            </a:r>
            <a:r>
              <a:rPr lang="es-CO" sz="1000" dirty="0">
                <a:latin typeface="Arial" panose="020B0604020202020204" pitchFamily="34" charset="0"/>
                <a:cs typeface="Arial" panose="020B0604020202020204" pitchFamily="34" charset="0"/>
              </a:rPr>
              <a:t> </a:t>
            </a:r>
            <a:r>
              <a:rPr lang="es-CO" sz="1000" dirty="0" err="1">
                <a:latin typeface="Arial" panose="020B0604020202020204" pitchFamily="34" charset="0"/>
                <a:cs typeface="Arial" panose="020B0604020202020204" pitchFamily="34" charset="0"/>
              </a:rPr>
              <a:t>Hosp</a:t>
            </a:r>
            <a:r>
              <a:rPr lang="es-CO" sz="1000" dirty="0">
                <a:latin typeface="Arial" panose="020B0604020202020204" pitchFamily="34" charset="0"/>
                <a:cs typeface="Arial" panose="020B0604020202020204" pitchFamily="34" charset="0"/>
              </a:rPr>
              <a:t> (2012) 27: 1049-1059</a:t>
            </a:r>
          </a:p>
        </p:txBody>
      </p:sp>
      <p:sp>
        <p:nvSpPr>
          <p:cNvPr id="7" name="1 Título">
            <a:extLst>
              <a:ext uri="{FF2B5EF4-FFF2-40B4-BE49-F238E27FC236}">
                <a16:creationId xmlns:a16="http://schemas.microsoft.com/office/drawing/2014/main" id="{A3E53722-4441-4F55-A45D-2509B24A989E}"/>
              </a:ext>
            </a:extLst>
          </p:cNvPr>
          <p:cNvSpPr txBox="1">
            <a:spLocks/>
          </p:cNvSpPr>
          <p:nvPr/>
        </p:nvSpPr>
        <p:spPr>
          <a:xfrm>
            <a:off x="1409287" y="200481"/>
            <a:ext cx="8900124"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600" b="1" dirty="0">
                <a:solidFill>
                  <a:srgbClr val="7030A0"/>
                </a:solidFill>
                <a:latin typeface="Arial" panose="020B0604020202020204" pitchFamily="34" charset="0"/>
                <a:cs typeface="Arial" panose="020B0604020202020204" pitchFamily="34" charset="0"/>
              </a:rPr>
              <a:t>Estudio </a:t>
            </a:r>
            <a:r>
              <a:rPr lang="es-CO" sz="2600" b="1" dirty="0" err="1">
                <a:solidFill>
                  <a:srgbClr val="7030A0"/>
                </a:solidFill>
                <a:latin typeface="Arial" panose="020B0604020202020204" pitchFamily="34" charset="0"/>
                <a:cs typeface="Arial" panose="020B0604020202020204" pitchFamily="34" charset="0"/>
              </a:rPr>
              <a:t>PREDyCES</a:t>
            </a:r>
            <a:r>
              <a:rPr lang="es-CO" sz="2600" b="1" dirty="0">
                <a:solidFill>
                  <a:srgbClr val="7030A0"/>
                </a:solidFill>
                <a:latin typeface="Arial" panose="020B0604020202020204" pitchFamily="34" charset="0"/>
                <a:cs typeface="Arial" panose="020B0604020202020204" pitchFamily="34" charset="0"/>
              </a:rPr>
              <a:t> identifica al grupo de malnutrición intrahospitalaria como el de mayor costo</a:t>
            </a:r>
          </a:p>
        </p:txBody>
      </p:sp>
      <p:sp>
        <p:nvSpPr>
          <p:cNvPr id="8" name="2 Subtítulo">
            <a:extLst>
              <a:ext uri="{FF2B5EF4-FFF2-40B4-BE49-F238E27FC236}">
                <a16:creationId xmlns:a16="http://schemas.microsoft.com/office/drawing/2014/main" id="{B1FE201F-1CAA-4CC2-989E-4DBD9982775F}"/>
              </a:ext>
            </a:extLst>
          </p:cNvPr>
          <p:cNvSpPr txBox="1">
            <a:spLocks/>
          </p:cNvSpPr>
          <p:nvPr/>
        </p:nvSpPr>
        <p:spPr>
          <a:xfrm>
            <a:off x="223204" y="1473295"/>
            <a:ext cx="11616612" cy="808320"/>
          </a:xfrm>
          <a:prstGeom prst="rect">
            <a:avLst/>
          </a:prstGeom>
          <a:solidFill>
            <a:srgbClr val="7030A0">
              <a:alpha val="20000"/>
            </a:srgbClr>
          </a:solidFill>
          <a:ln>
            <a:solidFill>
              <a:srgbClr val="7030A0"/>
            </a:solidFill>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None/>
            </a:pPr>
            <a:r>
              <a:rPr lang="es-CO" sz="1800" b="1" dirty="0">
                <a:solidFill>
                  <a:schemeClr val="tx1"/>
                </a:solidFill>
                <a:latin typeface="Arial" panose="020B0604020202020204" pitchFamily="34" charset="0"/>
                <a:cs typeface="Arial" panose="020B0604020202020204" pitchFamily="34" charset="0"/>
              </a:rPr>
              <a:t>Metodología: </a:t>
            </a:r>
            <a:r>
              <a:rPr lang="es-CO" sz="1800" dirty="0">
                <a:solidFill>
                  <a:schemeClr val="tx1"/>
                </a:solidFill>
                <a:latin typeface="Arial" panose="020B0604020202020204" pitchFamily="34" charset="0"/>
                <a:cs typeface="Arial" panose="020B0604020202020204" pitchFamily="34" charset="0"/>
              </a:rPr>
              <a:t>estudio nacional multicéntrico observacional durante la práctica clínica rutinaria que evaluó la prevalencia de la malnutrición hospitalaria al ingreso y al egreso con la utilización de la herramienta NRS-2002.  Las complicaciones, estancia hospitalaria y costos asociados a la malnutrición fueron igualmente evaluados.</a:t>
            </a:r>
          </a:p>
        </p:txBody>
      </p:sp>
      <p:pic>
        <p:nvPicPr>
          <p:cNvPr id="10" name="Picture 2">
            <a:extLst>
              <a:ext uri="{FF2B5EF4-FFF2-40B4-BE49-F238E27FC236}">
                <a16:creationId xmlns:a16="http://schemas.microsoft.com/office/drawing/2014/main" id="{982589B7-5F4D-4C19-B109-10212C08F2F2}"/>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01800" y="2390987"/>
            <a:ext cx="5145212" cy="39486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2" name="6 CuadroTexto">
            <a:extLst>
              <a:ext uri="{FF2B5EF4-FFF2-40B4-BE49-F238E27FC236}">
                <a16:creationId xmlns:a16="http://schemas.microsoft.com/office/drawing/2014/main" id="{817E88A0-CC67-4A64-9FEC-6EEE85BE41E1}"/>
              </a:ext>
            </a:extLst>
          </p:cNvPr>
          <p:cNvSpPr txBox="1"/>
          <p:nvPr/>
        </p:nvSpPr>
        <p:spPr>
          <a:xfrm>
            <a:off x="7445247" y="3062685"/>
            <a:ext cx="3430228" cy="1200329"/>
          </a:xfrm>
          <a:prstGeom prst="rect">
            <a:avLst/>
          </a:prstGeom>
          <a:solidFill>
            <a:srgbClr val="7030A0">
              <a:alpha val="20000"/>
            </a:srgbClr>
          </a:solidFill>
          <a:ln>
            <a:solidFill>
              <a:srgbClr val="7030A0"/>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s-CO" dirty="0">
                <a:latin typeface="Arial" panose="020B0604020202020204" pitchFamily="34" charset="0"/>
                <a:cs typeface="Arial" panose="020B0604020202020204" pitchFamily="34" charset="0"/>
              </a:rPr>
              <a:t>Estancia hospitalaria mayor</a:t>
            </a:r>
          </a:p>
          <a:p>
            <a:pPr algn="ctr"/>
            <a:r>
              <a:rPr lang="es-CO" dirty="0">
                <a:latin typeface="Arial" panose="020B0604020202020204" pitchFamily="34" charset="0"/>
                <a:cs typeface="Arial" panose="020B0604020202020204" pitchFamily="34" charset="0"/>
              </a:rPr>
              <a:t>(15,2 vs 8 días; p &lt; 0,001) y costo en promedio  € 5,829 más por paciente</a:t>
            </a:r>
          </a:p>
        </p:txBody>
      </p:sp>
      <p:cxnSp>
        <p:nvCxnSpPr>
          <p:cNvPr id="13" name="8 Conector recto de flecha">
            <a:extLst>
              <a:ext uri="{FF2B5EF4-FFF2-40B4-BE49-F238E27FC236}">
                <a16:creationId xmlns:a16="http://schemas.microsoft.com/office/drawing/2014/main" id="{5AD4A378-1825-4E0A-A0E5-97BF51FD0BD4}"/>
              </a:ext>
            </a:extLst>
          </p:cNvPr>
          <p:cNvCxnSpPr>
            <a:cxnSpLocks/>
          </p:cNvCxnSpPr>
          <p:nvPr/>
        </p:nvCxnSpPr>
        <p:spPr>
          <a:xfrm flipH="1">
            <a:off x="6662057" y="3417054"/>
            <a:ext cx="671805" cy="11946"/>
          </a:xfrm>
          <a:prstGeom prst="straightConnector1">
            <a:avLst/>
          </a:prstGeom>
          <a:ln w="508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46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TotalTime>
  <Words>4761</Words>
  <Application>Microsoft Office PowerPoint</Application>
  <PresentationFormat>Panorámica</PresentationFormat>
  <Paragraphs>345</Paragraphs>
  <Slides>22</Slides>
  <Notes>18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Calibri Light</vt:lpstr>
      <vt:lpstr>Wingdings</vt:lpstr>
      <vt:lpstr>Tema de Office</vt:lpstr>
      <vt:lpstr>SUPLEMENTACIÓN</vt:lpstr>
      <vt:lpstr>Objetivos</vt:lpstr>
      <vt:lpstr>Caso clínico</vt:lpstr>
      <vt:lpstr>Caso clínico</vt:lpstr>
      <vt:lpstr>Malnutrición - Consecuencias clínicas</vt:lpstr>
      <vt:lpstr>Presentación de PowerPoint</vt:lpstr>
      <vt:lpstr>Presentación de PowerPoint</vt:lpstr>
      <vt:lpstr>Presentación de PowerPoint</vt:lpstr>
      <vt:lpstr>Presentación de PowerPoint</vt:lpstr>
      <vt:lpstr>Promedio de estancia hospitalaria</vt:lpstr>
      <vt:lpstr>Presentación de PowerPoint</vt:lpstr>
      <vt:lpstr>Porcentaje de readmisión no planeada al hospital</vt:lpstr>
      <vt:lpstr>Presentación de PowerPoint</vt:lpstr>
      <vt:lpstr>Presentación de PowerPoint</vt:lpstr>
      <vt:lpstr>Presentación de PowerPoint</vt:lpstr>
      <vt:lpstr>Presentación de PowerPoint</vt:lpstr>
      <vt:lpstr>Presentación de PowerPoint</vt:lpstr>
      <vt:lpstr>Diferencias en estancias y gastos hospitalarios en pacientes diabéticos adultos y pediátricos de hospitales en EEUU de acuerdo al tipo de fórmula nutricional enteral empleada</vt:lpstr>
      <vt:lpstr>Costo efectividad (utilidad) de una intervención con SNO durante 3 meses iniciada al alta hospitalaria de pacientes malnutridos</vt:lpstr>
      <vt:lpstr>Costo efectividad (utilidad) de una intervención con análisis del impacto en Costos de Salud con un nuevo proceso de Cuidado Nutricional según NICE</vt:lpstr>
      <vt:lpstr>Caso clínico</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Renal</dc:title>
  <dc:creator>USER</dc:creator>
  <cp:lastModifiedBy>FABIAN RICARDO SALGADO HERNANDEZ</cp:lastModifiedBy>
  <cp:revision>90</cp:revision>
  <dcterms:created xsi:type="dcterms:W3CDTF">2019-03-12T20:23:04Z</dcterms:created>
  <dcterms:modified xsi:type="dcterms:W3CDTF">2020-10-20T02:25:06Z</dcterms:modified>
</cp:coreProperties>
</file>