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32"/>
  </p:notesMasterIdLst>
  <p:sldIdLst>
    <p:sldId id="257" r:id="rId3"/>
    <p:sldId id="349" r:id="rId4"/>
    <p:sldId id="688" r:id="rId5"/>
    <p:sldId id="689" r:id="rId6"/>
    <p:sldId id="399" r:id="rId7"/>
    <p:sldId id="401" r:id="rId8"/>
    <p:sldId id="428" r:id="rId9"/>
    <p:sldId id="427" r:id="rId10"/>
    <p:sldId id="434" r:id="rId11"/>
    <p:sldId id="435" r:id="rId12"/>
    <p:sldId id="436" r:id="rId13"/>
    <p:sldId id="437" r:id="rId14"/>
    <p:sldId id="439" r:id="rId15"/>
    <p:sldId id="438" r:id="rId16"/>
    <p:sldId id="442" r:id="rId17"/>
    <p:sldId id="441" r:id="rId18"/>
    <p:sldId id="271" r:id="rId19"/>
    <p:sldId id="272" r:id="rId20"/>
    <p:sldId id="440" r:id="rId21"/>
    <p:sldId id="444" r:id="rId22"/>
    <p:sldId id="456" r:id="rId23"/>
    <p:sldId id="687" r:id="rId24"/>
    <p:sldId id="485" r:id="rId25"/>
    <p:sldId id="472" r:id="rId26"/>
    <p:sldId id="473" r:id="rId27"/>
    <p:sldId id="474" r:id="rId28"/>
    <p:sldId id="690" r:id="rId29"/>
    <p:sldId id="481" r:id="rId30"/>
    <p:sldId id="4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Z" initials="L" lastIdx="1" clrIdx="0"/>
  <p:cmAuthor id="1" name="usuario" initials="u" lastIdx="2" clrIdx="1">
    <p:extLst>
      <p:ext uri="{19B8F6BF-5375-455C-9EA6-DF929625EA0E}">
        <p15:presenceInfo xmlns:p15="http://schemas.microsoft.com/office/powerpoint/2012/main" userId="8527e544ed0e07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2E7"/>
    <a:srgbClr val="DA97E7"/>
    <a:srgbClr val="FFF3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autoAdjust="0"/>
    <p:restoredTop sz="67758" autoAdjust="0"/>
  </p:normalViewPr>
  <p:slideViewPr>
    <p:cSldViewPr snapToGrid="0" snapToObjects="1">
      <p:cViewPr>
        <p:scale>
          <a:sx n="59" d="100"/>
          <a:sy n="59" d="100"/>
        </p:scale>
        <p:origin x="784" y="30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80" d="100"/>
          <a:sy n="80" d="100"/>
        </p:scale>
        <p:origin x="216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_rels/data4.xml.rels><?xml version="1.0" encoding="UTF-8" standalone="yes"?>
<Relationships xmlns="http://schemas.openxmlformats.org/package/2006/relationships"><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693B36-B922-CA40-B9FC-4B20B0AB00B1}" type="doc">
      <dgm:prSet loTypeId="urn:microsoft.com/office/officeart/2005/8/layout/radial4" loCatId="" qsTypeId="urn:microsoft.com/office/officeart/2005/8/quickstyle/3D2" qsCatId="3D" csTypeId="urn:microsoft.com/office/officeart/2005/8/colors/accent1_1" csCatId="accent1" phldr="1"/>
      <dgm:spPr/>
      <dgm:t>
        <a:bodyPr/>
        <a:lstStyle/>
        <a:p>
          <a:endParaRPr lang="es-ES"/>
        </a:p>
      </dgm:t>
    </dgm:pt>
    <dgm:pt modelId="{9368E47C-FD3B-5A4C-B776-D074E4358EAC}">
      <dgm:prSet phldrT="[Texto]" custT="1"/>
      <dgm:spPr>
        <a:ln w="38100">
          <a:solidFill>
            <a:srgbClr val="DA97E7"/>
          </a:solidFill>
        </a:ln>
      </dgm:spPr>
      <dgm:t>
        <a:bodyPr/>
        <a:lstStyle/>
        <a:p>
          <a:r>
            <a:rPr lang="es-ES" sz="2400" b="1">
              <a:latin typeface="Arial" panose="020B0604020202020204" pitchFamily="34" charset="0"/>
              <a:cs typeface="Arial" panose="020B0604020202020204" pitchFamily="34" charset="0"/>
            </a:rPr>
            <a:t>Paciente Objetivo</a:t>
          </a:r>
          <a:endParaRPr lang="es-ES" sz="2400" b="1" dirty="0">
            <a:latin typeface="Arial" panose="020B0604020202020204" pitchFamily="34" charset="0"/>
            <a:cs typeface="Arial" panose="020B0604020202020204" pitchFamily="34" charset="0"/>
          </a:endParaRPr>
        </a:p>
      </dgm:t>
    </dgm:pt>
    <dgm:pt modelId="{33D81834-8AF6-194B-83DD-C405BACB116D}" type="parTrans" cxnId="{25612667-B9C5-7A45-852E-4C6AB2EE4D0F}">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CBF1AA54-4624-D24C-997A-95B0F3C3D895}" type="sibTrans" cxnId="{25612667-B9C5-7A45-852E-4C6AB2EE4D0F}">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CC9BD550-7F75-D04C-A152-F0BBC983CD9C}">
      <dgm:prSet phldrT="[Texto]" custT="1"/>
      <dgm:spPr/>
      <dgm:t>
        <a:bodyPr/>
        <a:lstStyle/>
        <a:p>
          <a:r>
            <a:rPr lang="es-ES" sz="2400" b="1">
              <a:latin typeface="Arial" panose="020B0604020202020204" pitchFamily="34" charset="0"/>
              <a:cs typeface="Arial" panose="020B0604020202020204" pitchFamily="34" charset="0"/>
            </a:rPr>
            <a:t>Estado Nutricional</a:t>
          </a:r>
          <a:endParaRPr lang="es-ES" sz="2400" b="1" dirty="0">
            <a:latin typeface="Arial" panose="020B0604020202020204" pitchFamily="34" charset="0"/>
            <a:cs typeface="Arial" panose="020B0604020202020204" pitchFamily="34" charset="0"/>
          </a:endParaRPr>
        </a:p>
      </dgm:t>
    </dgm:pt>
    <dgm:pt modelId="{A65E7CC2-661D-7D44-B048-C663B5DC9F0C}" type="parTrans" cxnId="{75ED1B9D-5682-4047-A6E5-DD279675CAAB}">
      <dgm:prSet/>
      <dgm:spPr>
        <a:solidFill>
          <a:srgbClr val="7030A0"/>
        </a:solidFill>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24B12148-22AB-2D4C-BC4C-F602F0D3C207}" type="sibTrans" cxnId="{75ED1B9D-5682-4047-A6E5-DD279675CAAB}">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77D61910-1374-474C-9643-8CFFE76599F0}">
      <dgm:prSet phldrT="[Texto]" custT="1"/>
      <dgm:spPr/>
      <dgm:t>
        <a:bodyPr/>
        <a:lstStyle/>
        <a:p>
          <a:r>
            <a:rPr lang="es-ES" sz="2400" b="1">
              <a:latin typeface="Arial" panose="020B0604020202020204" pitchFamily="34" charset="0"/>
              <a:cs typeface="Arial" panose="020B0604020202020204" pitchFamily="34" charset="0"/>
            </a:rPr>
            <a:t>Requerimiento Nutricional</a:t>
          </a:r>
          <a:endParaRPr lang="es-ES" sz="2400" b="1" dirty="0">
            <a:latin typeface="Arial" panose="020B0604020202020204" pitchFamily="34" charset="0"/>
            <a:cs typeface="Arial" panose="020B0604020202020204" pitchFamily="34" charset="0"/>
          </a:endParaRPr>
        </a:p>
      </dgm:t>
    </dgm:pt>
    <dgm:pt modelId="{C8DE1D9A-4FD4-1F44-B1C0-CD278DFF0C29}" type="parTrans" cxnId="{3B22191F-203C-BB49-895C-FFA27368B3BC}">
      <dgm:prSet/>
      <dgm:spPr>
        <a:solidFill>
          <a:srgbClr val="7030A0"/>
        </a:solidFill>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6C4505F0-3A7E-704A-841C-0F243A05FF10}" type="sibTrans" cxnId="{3B22191F-203C-BB49-895C-FFA27368B3BC}">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9FBBF9F7-55C8-CB41-9EF3-601C28CCCC23}">
      <dgm:prSet phldrT="[Texto]" custT="1"/>
      <dgm:spPr/>
      <dgm:t>
        <a:bodyPr/>
        <a:lstStyle/>
        <a:p>
          <a:r>
            <a:rPr lang="es-ES" sz="2400" b="1">
              <a:latin typeface="Arial" panose="020B0604020202020204" pitchFamily="34" charset="0"/>
              <a:cs typeface="Arial" panose="020B0604020202020204" pitchFamily="34" charset="0"/>
            </a:rPr>
            <a:t>Consumo de Nutrientes</a:t>
          </a:r>
          <a:endParaRPr lang="es-ES" sz="2400" b="1" dirty="0">
            <a:latin typeface="Arial" panose="020B0604020202020204" pitchFamily="34" charset="0"/>
            <a:cs typeface="Arial" panose="020B0604020202020204" pitchFamily="34" charset="0"/>
          </a:endParaRPr>
        </a:p>
      </dgm:t>
    </dgm:pt>
    <dgm:pt modelId="{94C72C5A-8652-1645-834A-29877C0B0AF5}" type="parTrans" cxnId="{C2886A5D-53EC-D244-A9FC-CAE1765E6173}">
      <dgm:prSet/>
      <dgm:spPr>
        <a:solidFill>
          <a:srgbClr val="7030A0"/>
        </a:solidFill>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B13E63AF-4A3F-6A4F-A15E-46FA1CE84EA8}" type="sibTrans" cxnId="{C2886A5D-53EC-D244-A9FC-CAE1765E6173}">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1833EF9E-6734-8C47-9483-87B2BAE8F26A}">
      <dgm:prSet custT="1"/>
      <dgm:spPr/>
      <dgm:t>
        <a:bodyPr/>
        <a:lstStyle/>
        <a:p>
          <a:r>
            <a:rPr lang="es-ES" sz="2400" b="1">
              <a:latin typeface="Arial" panose="020B0604020202020204" pitchFamily="34" charset="0"/>
              <a:cs typeface="Arial" panose="020B0604020202020204" pitchFamily="34" charset="0"/>
            </a:rPr>
            <a:t>Evidencia Clínica</a:t>
          </a:r>
          <a:endParaRPr lang="es-ES" sz="2400" b="1" dirty="0">
            <a:latin typeface="Arial" panose="020B0604020202020204" pitchFamily="34" charset="0"/>
            <a:cs typeface="Arial" panose="020B0604020202020204" pitchFamily="34" charset="0"/>
          </a:endParaRPr>
        </a:p>
      </dgm:t>
    </dgm:pt>
    <dgm:pt modelId="{D670E123-8DE1-B648-B099-B9ACC42D92ED}" type="parTrans" cxnId="{1AFC0267-227F-0340-A410-15BCC54DEB2A}">
      <dgm:prSet/>
      <dgm:spPr>
        <a:solidFill>
          <a:srgbClr val="7030A0"/>
        </a:solidFill>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5AB026BB-55C0-5D4B-B611-2F266FB278C5}" type="sibTrans" cxnId="{1AFC0267-227F-0340-A410-15BCC54DEB2A}">
      <dgm:prSet/>
      <dgm:spPr/>
      <dgm:t>
        <a:bodyPr/>
        <a:lstStyle/>
        <a:p>
          <a:endParaRPr lang="es-ES" sz="2800" b="1">
            <a:solidFill>
              <a:schemeClr val="tx1"/>
            </a:solidFill>
            <a:latin typeface="Arial" panose="020B0604020202020204" pitchFamily="34" charset="0"/>
            <a:cs typeface="Arial" panose="020B0604020202020204" pitchFamily="34" charset="0"/>
          </a:endParaRPr>
        </a:p>
      </dgm:t>
    </dgm:pt>
    <dgm:pt modelId="{82B0601B-2299-F44A-80B6-3C7E479FA1CF}" type="pres">
      <dgm:prSet presAssocID="{47693B36-B922-CA40-B9FC-4B20B0AB00B1}" presName="cycle" presStyleCnt="0">
        <dgm:presLayoutVars>
          <dgm:chMax val="1"/>
          <dgm:dir/>
          <dgm:animLvl val="ctr"/>
          <dgm:resizeHandles val="exact"/>
        </dgm:presLayoutVars>
      </dgm:prSet>
      <dgm:spPr/>
    </dgm:pt>
    <dgm:pt modelId="{FFA9592F-63C6-9742-920E-99BFA5B94613}" type="pres">
      <dgm:prSet presAssocID="{9368E47C-FD3B-5A4C-B776-D074E4358EAC}" presName="centerShape" presStyleLbl="node0" presStyleIdx="0" presStyleCnt="1"/>
      <dgm:spPr/>
    </dgm:pt>
    <dgm:pt modelId="{D02EC9F8-3C2E-014B-B4CE-33DA05F94FC9}" type="pres">
      <dgm:prSet presAssocID="{A65E7CC2-661D-7D44-B048-C663B5DC9F0C}" presName="parTrans" presStyleLbl="bgSibTrans2D1" presStyleIdx="0" presStyleCnt="4"/>
      <dgm:spPr/>
    </dgm:pt>
    <dgm:pt modelId="{752B30B5-CFE6-E64B-8EBF-6B60D5FBDBEB}" type="pres">
      <dgm:prSet presAssocID="{CC9BD550-7F75-D04C-A152-F0BBC983CD9C}" presName="node" presStyleLbl="node1" presStyleIdx="0" presStyleCnt="4">
        <dgm:presLayoutVars>
          <dgm:bulletEnabled val="1"/>
        </dgm:presLayoutVars>
      </dgm:prSet>
      <dgm:spPr/>
    </dgm:pt>
    <dgm:pt modelId="{2A939C5C-24BC-A64B-A834-43FA3F8E6537}" type="pres">
      <dgm:prSet presAssocID="{C8DE1D9A-4FD4-1F44-B1C0-CD278DFF0C29}" presName="parTrans" presStyleLbl="bgSibTrans2D1" presStyleIdx="1" presStyleCnt="4"/>
      <dgm:spPr/>
    </dgm:pt>
    <dgm:pt modelId="{3DEE0B1E-0B9F-AE45-98D1-3401ACBDD6E5}" type="pres">
      <dgm:prSet presAssocID="{77D61910-1374-474C-9643-8CFFE76599F0}" presName="node" presStyleLbl="node1" presStyleIdx="1" presStyleCnt="4" custScaleX="127402">
        <dgm:presLayoutVars>
          <dgm:bulletEnabled val="1"/>
        </dgm:presLayoutVars>
      </dgm:prSet>
      <dgm:spPr/>
    </dgm:pt>
    <dgm:pt modelId="{823E3F38-C5F0-F04D-97B6-E12F0C70C280}" type="pres">
      <dgm:prSet presAssocID="{94C72C5A-8652-1645-834A-29877C0B0AF5}" presName="parTrans" presStyleLbl="bgSibTrans2D1" presStyleIdx="2" presStyleCnt="4" custLinFactNeighborX="4689"/>
      <dgm:spPr/>
    </dgm:pt>
    <dgm:pt modelId="{AED80957-650F-5948-8708-375B8FAA8B48}" type="pres">
      <dgm:prSet presAssocID="{9FBBF9F7-55C8-CB41-9EF3-601C28CCCC23}" presName="node" presStyleLbl="node1" presStyleIdx="2" presStyleCnt="4" custRadScaleRad="102077" custRadScaleInc="6458">
        <dgm:presLayoutVars>
          <dgm:bulletEnabled val="1"/>
        </dgm:presLayoutVars>
      </dgm:prSet>
      <dgm:spPr/>
    </dgm:pt>
    <dgm:pt modelId="{DFF3C761-98F1-F140-9D1E-26F66E684954}" type="pres">
      <dgm:prSet presAssocID="{D670E123-8DE1-B648-B099-B9ACC42D92ED}" presName="parTrans" presStyleLbl="bgSibTrans2D1" presStyleIdx="3" presStyleCnt="4"/>
      <dgm:spPr/>
    </dgm:pt>
    <dgm:pt modelId="{1881024A-ECF0-3F4D-A945-FB1C791A492E}" type="pres">
      <dgm:prSet presAssocID="{1833EF9E-6734-8C47-9483-87B2BAE8F26A}" presName="node" presStyleLbl="node1" presStyleIdx="3" presStyleCnt="4">
        <dgm:presLayoutVars>
          <dgm:bulletEnabled val="1"/>
        </dgm:presLayoutVars>
      </dgm:prSet>
      <dgm:spPr/>
    </dgm:pt>
  </dgm:ptLst>
  <dgm:cxnLst>
    <dgm:cxn modelId="{F15DCE05-00D6-C245-BB75-009FA7F169C5}" type="presOf" srcId="{CC9BD550-7F75-D04C-A152-F0BBC983CD9C}" destId="{752B30B5-CFE6-E64B-8EBF-6B60D5FBDBEB}" srcOrd="0" destOrd="0" presId="urn:microsoft.com/office/officeart/2005/8/layout/radial4"/>
    <dgm:cxn modelId="{C1944B1C-2B29-0444-95E5-4B150FAF6AED}" type="presOf" srcId="{9FBBF9F7-55C8-CB41-9EF3-601C28CCCC23}" destId="{AED80957-650F-5948-8708-375B8FAA8B48}" srcOrd="0" destOrd="0" presId="urn:microsoft.com/office/officeart/2005/8/layout/radial4"/>
    <dgm:cxn modelId="{3B22191F-203C-BB49-895C-FFA27368B3BC}" srcId="{9368E47C-FD3B-5A4C-B776-D074E4358EAC}" destId="{77D61910-1374-474C-9643-8CFFE76599F0}" srcOrd="1" destOrd="0" parTransId="{C8DE1D9A-4FD4-1F44-B1C0-CD278DFF0C29}" sibTransId="{6C4505F0-3A7E-704A-841C-0F243A05FF10}"/>
    <dgm:cxn modelId="{FF4EF941-EE9C-9049-8F9F-3233E652C96A}" type="presOf" srcId="{C8DE1D9A-4FD4-1F44-B1C0-CD278DFF0C29}" destId="{2A939C5C-24BC-A64B-A834-43FA3F8E6537}" srcOrd="0" destOrd="0" presId="urn:microsoft.com/office/officeart/2005/8/layout/radial4"/>
    <dgm:cxn modelId="{C2886A5D-53EC-D244-A9FC-CAE1765E6173}" srcId="{9368E47C-FD3B-5A4C-B776-D074E4358EAC}" destId="{9FBBF9F7-55C8-CB41-9EF3-601C28CCCC23}" srcOrd="2" destOrd="0" parTransId="{94C72C5A-8652-1645-834A-29877C0B0AF5}" sibTransId="{B13E63AF-4A3F-6A4F-A15E-46FA1CE84EA8}"/>
    <dgm:cxn modelId="{1AFC0267-227F-0340-A410-15BCC54DEB2A}" srcId="{9368E47C-FD3B-5A4C-B776-D074E4358EAC}" destId="{1833EF9E-6734-8C47-9483-87B2BAE8F26A}" srcOrd="3" destOrd="0" parTransId="{D670E123-8DE1-B648-B099-B9ACC42D92ED}" sibTransId="{5AB026BB-55C0-5D4B-B611-2F266FB278C5}"/>
    <dgm:cxn modelId="{25612667-B9C5-7A45-852E-4C6AB2EE4D0F}" srcId="{47693B36-B922-CA40-B9FC-4B20B0AB00B1}" destId="{9368E47C-FD3B-5A4C-B776-D074E4358EAC}" srcOrd="0" destOrd="0" parTransId="{33D81834-8AF6-194B-83DD-C405BACB116D}" sibTransId="{CBF1AA54-4624-D24C-997A-95B0F3C3D895}"/>
    <dgm:cxn modelId="{B2365880-1444-E943-B173-A5BFBF30CB38}" type="presOf" srcId="{47693B36-B922-CA40-B9FC-4B20B0AB00B1}" destId="{82B0601B-2299-F44A-80B6-3C7E479FA1CF}" srcOrd="0" destOrd="0" presId="urn:microsoft.com/office/officeart/2005/8/layout/radial4"/>
    <dgm:cxn modelId="{B762A186-C50F-404C-932D-C044301C04B1}" type="presOf" srcId="{D670E123-8DE1-B648-B099-B9ACC42D92ED}" destId="{DFF3C761-98F1-F140-9D1E-26F66E684954}" srcOrd="0" destOrd="0" presId="urn:microsoft.com/office/officeart/2005/8/layout/radial4"/>
    <dgm:cxn modelId="{75ED1B9D-5682-4047-A6E5-DD279675CAAB}" srcId="{9368E47C-FD3B-5A4C-B776-D074E4358EAC}" destId="{CC9BD550-7F75-D04C-A152-F0BBC983CD9C}" srcOrd="0" destOrd="0" parTransId="{A65E7CC2-661D-7D44-B048-C663B5DC9F0C}" sibTransId="{24B12148-22AB-2D4C-BC4C-F602F0D3C207}"/>
    <dgm:cxn modelId="{73480AA0-B242-E54C-B3EF-5452EEC56370}" type="presOf" srcId="{77D61910-1374-474C-9643-8CFFE76599F0}" destId="{3DEE0B1E-0B9F-AE45-98D1-3401ACBDD6E5}" srcOrd="0" destOrd="0" presId="urn:microsoft.com/office/officeart/2005/8/layout/radial4"/>
    <dgm:cxn modelId="{AE6EEFA2-03C2-7C4E-87CD-C51335228ACB}" type="presOf" srcId="{1833EF9E-6734-8C47-9483-87B2BAE8F26A}" destId="{1881024A-ECF0-3F4D-A945-FB1C791A492E}" srcOrd="0" destOrd="0" presId="urn:microsoft.com/office/officeart/2005/8/layout/radial4"/>
    <dgm:cxn modelId="{0D3F4FAF-310C-5B41-A58D-8FDE5E2CD5AA}" type="presOf" srcId="{94C72C5A-8652-1645-834A-29877C0B0AF5}" destId="{823E3F38-C5F0-F04D-97B6-E12F0C70C280}" srcOrd="0" destOrd="0" presId="urn:microsoft.com/office/officeart/2005/8/layout/radial4"/>
    <dgm:cxn modelId="{C5B41CCD-C7AD-B34E-BFB9-3B6F7D21E929}" type="presOf" srcId="{A65E7CC2-661D-7D44-B048-C663B5DC9F0C}" destId="{D02EC9F8-3C2E-014B-B4CE-33DA05F94FC9}" srcOrd="0" destOrd="0" presId="urn:microsoft.com/office/officeart/2005/8/layout/radial4"/>
    <dgm:cxn modelId="{6DAFDEE2-C4C4-5A42-BB7F-F78EB99D3857}" type="presOf" srcId="{9368E47C-FD3B-5A4C-B776-D074E4358EAC}" destId="{FFA9592F-63C6-9742-920E-99BFA5B94613}" srcOrd="0" destOrd="0" presId="urn:microsoft.com/office/officeart/2005/8/layout/radial4"/>
    <dgm:cxn modelId="{D97645A8-095E-FB49-8353-0B59028C5EA4}" type="presParOf" srcId="{82B0601B-2299-F44A-80B6-3C7E479FA1CF}" destId="{FFA9592F-63C6-9742-920E-99BFA5B94613}" srcOrd="0" destOrd="0" presId="urn:microsoft.com/office/officeart/2005/8/layout/radial4"/>
    <dgm:cxn modelId="{4F088AF2-733F-F042-8FFB-1591BB015B1E}" type="presParOf" srcId="{82B0601B-2299-F44A-80B6-3C7E479FA1CF}" destId="{D02EC9F8-3C2E-014B-B4CE-33DA05F94FC9}" srcOrd="1" destOrd="0" presId="urn:microsoft.com/office/officeart/2005/8/layout/radial4"/>
    <dgm:cxn modelId="{0472A69C-809A-F148-A23B-52762481D0F5}" type="presParOf" srcId="{82B0601B-2299-F44A-80B6-3C7E479FA1CF}" destId="{752B30B5-CFE6-E64B-8EBF-6B60D5FBDBEB}" srcOrd="2" destOrd="0" presId="urn:microsoft.com/office/officeart/2005/8/layout/radial4"/>
    <dgm:cxn modelId="{29041B62-F936-764F-989F-E0AC281A6D9F}" type="presParOf" srcId="{82B0601B-2299-F44A-80B6-3C7E479FA1CF}" destId="{2A939C5C-24BC-A64B-A834-43FA3F8E6537}" srcOrd="3" destOrd="0" presId="urn:microsoft.com/office/officeart/2005/8/layout/radial4"/>
    <dgm:cxn modelId="{8CE34DE4-1CDA-A04F-B2F6-783B1360BCB6}" type="presParOf" srcId="{82B0601B-2299-F44A-80B6-3C7E479FA1CF}" destId="{3DEE0B1E-0B9F-AE45-98D1-3401ACBDD6E5}" srcOrd="4" destOrd="0" presId="urn:microsoft.com/office/officeart/2005/8/layout/radial4"/>
    <dgm:cxn modelId="{71366A53-2B78-AD40-A205-02A35487B5E7}" type="presParOf" srcId="{82B0601B-2299-F44A-80B6-3C7E479FA1CF}" destId="{823E3F38-C5F0-F04D-97B6-E12F0C70C280}" srcOrd="5" destOrd="0" presId="urn:microsoft.com/office/officeart/2005/8/layout/radial4"/>
    <dgm:cxn modelId="{D2E39BB0-5D4E-7D47-AB7D-8A4DF2C47592}" type="presParOf" srcId="{82B0601B-2299-F44A-80B6-3C7E479FA1CF}" destId="{AED80957-650F-5948-8708-375B8FAA8B48}" srcOrd="6" destOrd="0" presId="urn:microsoft.com/office/officeart/2005/8/layout/radial4"/>
    <dgm:cxn modelId="{2C6DBABD-22B3-8048-A178-AAA2A11448CD}" type="presParOf" srcId="{82B0601B-2299-F44A-80B6-3C7E479FA1CF}" destId="{DFF3C761-98F1-F140-9D1E-26F66E684954}" srcOrd="7" destOrd="0" presId="urn:microsoft.com/office/officeart/2005/8/layout/radial4"/>
    <dgm:cxn modelId="{B01FD6A9-69B9-694A-99C1-F8540E714EB2}" type="presParOf" srcId="{82B0601B-2299-F44A-80B6-3C7E479FA1CF}" destId="{1881024A-ECF0-3F4D-A945-FB1C791A492E}" srcOrd="8" destOrd="0" presId="urn:microsoft.com/office/officeart/2005/8/layout/radial4"/>
  </dgm:cxnLst>
  <dgm:bg/>
  <dgm:whole>
    <a:ln w="28575" cmpd="sng">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34FCC4-3B6A-D746-B26E-9F9F571072EA}" type="doc">
      <dgm:prSet loTypeId="urn:microsoft.com/office/officeart/2005/8/layout/chevron1" loCatId="" qsTypeId="urn:microsoft.com/office/officeart/2005/8/quickstyle/3D3" qsCatId="3D" csTypeId="urn:microsoft.com/office/officeart/2005/8/colors/accent0_1" csCatId="mainScheme" phldr="1"/>
      <dgm:spPr/>
    </dgm:pt>
    <dgm:pt modelId="{FB611693-DE00-204C-9FD0-5F0C83953305}">
      <dgm:prSet phldrT="[Texto]" custT="1"/>
      <dgm:spPr>
        <a:ln>
          <a:solidFill>
            <a:schemeClr val="accent5">
              <a:lumMod val="40000"/>
              <a:lumOff val="60000"/>
            </a:schemeClr>
          </a:solidFill>
        </a:ln>
        <a:effectLst>
          <a:outerShdw blurRad="50800" dist="38100" dir="16200000"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r>
            <a:rPr lang="es-ES" sz="2200" b="1" dirty="0">
              <a:solidFill>
                <a:schemeClr val="tx1"/>
              </a:solidFill>
              <a:latin typeface="Arial" panose="020B0604020202020204" pitchFamily="34" charset="0"/>
              <a:cs typeface="Arial" panose="020B0604020202020204" pitchFamily="34" charset="0"/>
            </a:rPr>
            <a:t>¿Prevenir?</a:t>
          </a:r>
        </a:p>
      </dgm:t>
    </dgm:pt>
    <dgm:pt modelId="{DB4CA2C3-F1ED-5A44-BE90-86E5117B0794}" type="parTrans" cxnId="{53F16A16-7EEB-B14B-BDB4-0595C456ECBD}">
      <dgm:prSet/>
      <dgm:spPr/>
      <dgm:t>
        <a:bodyPr/>
        <a:lstStyle/>
        <a:p>
          <a:endParaRPr lang="es-ES" sz="2200" b="1">
            <a:solidFill>
              <a:schemeClr val="tx1"/>
            </a:solidFill>
            <a:latin typeface="Arial" panose="020B0604020202020204" pitchFamily="34" charset="0"/>
            <a:cs typeface="Arial" panose="020B0604020202020204" pitchFamily="34" charset="0"/>
          </a:endParaRPr>
        </a:p>
      </dgm:t>
    </dgm:pt>
    <dgm:pt modelId="{E8D2BFB7-B770-4842-AF7C-49AFB46CEF1E}" type="sibTrans" cxnId="{53F16A16-7EEB-B14B-BDB4-0595C456ECBD}">
      <dgm:prSet/>
      <dgm:spPr/>
      <dgm:t>
        <a:bodyPr/>
        <a:lstStyle/>
        <a:p>
          <a:endParaRPr lang="es-ES" sz="2200" b="1">
            <a:solidFill>
              <a:schemeClr val="tx1"/>
            </a:solidFill>
            <a:latin typeface="Arial" panose="020B0604020202020204" pitchFamily="34" charset="0"/>
            <a:cs typeface="Arial" panose="020B0604020202020204" pitchFamily="34" charset="0"/>
          </a:endParaRPr>
        </a:p>
      </dgm:t>
    </dgm:pt>
    <dgm:pt modelId="{8756F848-003D-5845-8770-9C071080283A}">
      <dgm:prSet phldrT="[Texto]" custT="1"/>
      <dgm:spPr>
        <a:ln>
          <a:solidFill>
            <a:srgbClr val="B7DEE8"/>
          </a:solidFill>
        </a:ln>
        <a:effectLst>
          <a:outerShdw blurRad="50800" dist="38100" dir="16200000"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s-ES" sz="2200" b="1" dirty="0">
              <a:solidFill>
                <a:schemeClr val="tx1"/>
              </a:solidFill>
              <a:latin typeface="Arial" panose="020B0604020202020204" pitchFamily="34" charset="0"/>
              <a:cs typeface="Arial" panose="020B0604020202020204" pitchFamily="34" charset="0"/>
            </a:rPr>
            <a:t>¿Recuperar?</a:t>
          </a:r>
        </a:p>
      </dgm:t>
    </dgm:pt>
    <dgm:pt modelId="{DB3B09BB-9B03-1E42-B5DE-4B415D932F42}" type="parTrans" cxnId="{CF70460A-AD94-8147-8622-2483A135FF8D}">
      <dgm:prSet/>
      <dgm:spPr/>
      <dgm:t>
        <a:bodyPr/>
        <a:lstStyle/>
        <a:p>
          <a:endParaRPr lang="es-ES" sz="2200" b="1">
            <a:solidFill>
              <a:schemeClr val="tx1"/>
            </a:solidFill>
            <a:latin typeface="Arial" panose="020B0604020202020204" pitchFamily="34" charset="0"/>
            <a:cs typeface="Arial" panose="020B0604020202020204" pitchFamily="34" charset="0"/>
          </a:endParaRPr>
        </a:p>
      </dgm:t>
    </dgm:pt>
    <dgm:pt modelId="{58A1ED8C-E29C-2445-A366-30876BAE1FA3}" type="sibTrans" cxnId="{CF70460A-AD94-8147-8622-2483A135FF8D}">
      <dgm:prSet/>
      <dgm:spPr/>
      <dgm:t>
        <a:bodyPr/>
        <a:lstStyle/>
        <a:p>
          <a:endParaRPr lang="es-ES" sz="2200" b="1">
            <a:solidFill>
              <a:schemeClr val="tx1"/>
            </a:solidFill>
            <a:latin typeface="Arial" panose="020B0604020202020204" pitchFamily="34" charset="0"/>
            <a:cs typeface="Arial" panose="020B0604020202020204" pitchFamily="34" charset="0"/>
          </a:endParaRPr>
        </a:p>
      </dgm:t>
    </dgm:pt>
    <dgm:pt modelId="{C00EE539-2524-554C-8560-37A748E103D6}" type="pres">
      <dgm:prSet presAssocID="{FD34FCC4-3B6A-D746-B26E-9F9F571072EA}" presName="Name0" presStyleCnt="0">
        <dgm:presLayoutVars>
          <dgm:dir/>
          <dgm:animLvl val="lvl"/>
          <dgm:resizeHandles val="exact"/>
        </dgm:presLayoutVars>
      </dgm:prSet>
      <dgm:spPr/>
    </dgm:pt>
    <dgm:pt modelId="{E75CE80D-C5E5-534E-AD3D-3294D3C67FF0}" type="pres">
      <dgm:prSet presAssocID="{FB611693-DE00-204C-9FD0-5F0C83953305}" presName="parTxOnly" presStyleLbl="node1" presStyleIdx="0" presStyleCnt="2">
        <dgm:presLayoutVars>
          <dgm:chMax val="0"/>
          <dgm:chPref val="0"/>
          <dgm:bulletEnabled val="1"/>
        </dgm:presLayoutVars>
      </dgm:prSet>
      <dgm:spPr/>
    </dgm:pt>
    <dgm:pt modelId="{5FED7607-89F6-5448-AEE0-C682A81CB0DE}" type="pres">
      <dgm:prSet presAssocID="{E8D2BFB7-B770-4842-AF7C-49AFB46CEF1E}" presName="parTxOnlySpace" presStyleCnt="0"/>
      <dgm:spPr/>
    </dgm:pt>
    <dgm:pt modelId="{7F563AF7-547A-2345-B35A-8302BD5DC8EC}" type="pres">
      <dgm:prSet presAssocID="{8756F848-003D-5845-8770-9C071080283A}" presName="parTxOnly" presStyleLbl="node1" presStyleIdx="1" presStyleCnt="2" custLinFactNeighborX="-277" custLinFactNeighborY="-41487">
        <dgm:presLayoutVars>
          <dgm:chMax val="0"/>
          <dgm:chPref val="0"/>
          <dgm:bulletEnabled val="1"/>
        </dgm:presLayoutVars>
      </dgm:prSet>
      <dgm:spPr/>
    </dgm:pt>
  </dgm:ptLst>
  <dgm:cxnLst>
    <dgm:cxn modelId="{CF70460A-AD94-8147-8622-2483A135FF8D}" srcId="{FD34FCC4-3B6A-D746-B26E-9F9F571072EA}" destId="{8756F848-003D-5845-8770-9C071080283A}" srcOrd="1" destOrd="0" parTransId="{DB3B09BB-9B03-1E42-B5DE-4B415D932F42}" sibTransId="{58A1ED8C-E29C-2445-A366-30876BAE1FA3}"/>
    <dgm:cxn modelId="{BE3AF711-418A-8A43-A295-73F805644048}" type="presOf" srcId="{FB611693-DE00-204C-9FD0-5F0C83953305}" destId="{E75CE80D-C5E5-534E-AD3D-3294D3C67FF0}" srcOrd="0" destOrd="0" presId="urn:microsoft.com/office/officeart/2005/8/layout/chevron1"/>
    <dgm:cxn modelId="{53F16A16-7EEB-B14B-BDB4-0595C456ECBD}" srcId="{FD34FCC4-3B6A-D746-B26E-9F9F571072EA}" destId="{FB611693-DE00-204C-9FD0-5F0C83953305}" srcOrd="0" destOrd="0" parTransId="{DB4CA2C3-F1ED-5A44-BE90-86E5117B0794}" sibTransId="{E8D2BFB7-B770-4842-AF7C-49AFB46CEF1E}"/>
    <dgm:cxn modelId="{214AD441-4083-844E-BB9B-4AAB0666308B}" type="presOf" srcId="{FD34FCC4-3B6A-D746-B26E-9F9F571072EA}" destId="{C00EE539-2524-554C-8560-37A748E103D6}" srcOrd="0" destOrd="0" presId="urn:microsoft.com/office/officeart/2005/8/layout/chevron1"/>
    <dgm:cxn modelId="{A9DEFDBC-3799-4D43-B1B4-B2150FE32256}" type="presOf" srcId="{8756F848-003D-5845-8770-9C071080283A}" destId="{7F563AF7-547A-2345-B35A-8302BD5DC8EC}" srcOrd="0" destOrd="0" presId="urn:microsoft.com/office/officeart/2005/8/layout/chevron1"/>
    <dgm:cxn modelId="{9CE736D3-2BB2-5944-BD42-5C01CB8C1563}" type="presParOf" srcId="{C00EE539-2524-554C-8560-37A748E103D6}" destId="{E75CE80D-C5E5-534E-AD3D-3294D3C67FF0}" srcOrd="0" destOrd="0" presId="urn:microsoft.com/office/officeart/2005/8/layout/chevron1"/>
    <dgm:cxn modelId="{EAC687F7-26D1-BC48-93AA-B20479D8BC14}" type="presParOf" srcId="{C00EE539-2524-554C-8560-37A748E103D6}" destId="{5FED7607-89F6-5448-AEE0-C682A81CB0DE}" srcOrd="1" destOrd="0" presId="urn:microsoft.com/office/officeart/2005/8/layout/chevron1"/>
    <dgm:cxn modelId="{A2CA8194-594F-CA4E-AF70-BC0E0E61DA4C}" type="presParOf" srcId="{C00EE539-2524-554C-8560-37A748E103D6}" destId="{7F563AF7-547A-2345-B35A-8302BD5DC8EC}" srcOrd="2"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88E04-97F4-954B-8801-C0C04A6BBFC8}" type="doc">
      <dgm:prSet loTypeId="urn:microsoft.com/office/officeart/2005/8/layout/vList5" loCatId="" qsTypeId="urn:microsoft.com/office/officeart/2005/8/quickstyle/simple4" qsCatId="simple" csTypeId="urn:microsoft.com/office/officeart/2005/8/colors/colorful4" csCatId="colorful" phldr="1"/>
      <dgm:spPr/>
      <dgm:t>
        <a:bodyPr/>
        <a:lstStyle/>
        <a:p>
          <a:endParaRPr lang="es-ES"/>
        </a:p>
      </dgm:t>
    </dgm:pt>
    <dgm:pt modelId="{4194C17D-9388-D141-B363-18614CE434C3}">
      <dgm:prSet phldrT="[Texto]" custT="1">
        <dgm:style>
          <a:lnRef idx="1">
            <a:schemeClr val="accent4"/>
          </a:lnRef>
          <a:fillRef idx="2">
            <a:schemeClr val="accent4"/>
          </a:fillRef>
          <a:effectRef idx="1">
            <a:schemeClr val="accent4"/>
          </a:effectRef>
          <a:fontRef idx="minor">
            <a:schemeClr val="dk1"/>
          </a:fontRef>
        </dgm:style>
      </dgm:prSet>
      <dgm:spPr/>
      <dgm:t>
        <a:bodyPr/>
        <a:lstStyle/>
        <a:p>
          <a:r>
            <a:rPr lang="es-ES" sz="2200" b="1" dirty="0">
              <a:solidFill>
                <a:schemeClr val="tx1"/>
              </a:solidFill>
              <a:latin typeface="Arial" panose="020B0604020202020204" pitchFamily="34" charset="0"/>
              <a:cs typeface="Arial" panose="020B0604020202020204" pitchFamily="34" charset="0"/>
            </a:rPr>
            <a:t>Eutrófico</a:t>
          </a:r>
        </a:p>
        <a:p>
          <a:r>
            <a:rPr lang="es-ES" sz="2200" dirty="0">
              <a:solidFill>
                <a:schemeClr val="tx1"/>
              </a:solidFill>
              <a:latin typeface="Arial" panose="020B0604020202020204" pitchFamily="34" charset="0"/>
              <a:cs typeface="Arial" panose="020B0604020202020204" pitchFamily="34" charset="0"/>
            </a:rPr>
            <a:t>(sobrepeso/ obesidad)</a:t>
          </a:r>
          <a:endParaRPr lang="es-ES" sz="2200" b="1" dirty="0">
            <a:solidFill>
              <a:schemeClr val="tx1"/>
            </a:solidFill>
            <a:latin typeface="Arial" panose="020B0604020202020204" pitchFamily="34" charset="0"/>
            <a:cs typeface="Arial" panose="020B0604020202020204" pitchFamily="34" charset="0"/>
          </a:endParaRPr>
        </a:p>
      </dgm:t>
    </dgm:pt>
    <dgm:pt modelId="{665FA57D-FEC7-434B-859B-930D42991AB5}" type="parTrans" cxnId="{285C9696-58D8-A54F-9B60-35676DF03DFE}">
      <dgm:prSet/>
      <dgm:spPr/>
      <dgm:t>
        <a:bodyPr/>
        <a:lstStyle/>
        <a:p>
          <a:endParaRPr lang="es-ES">
            <a:solidFill>
              <a:srgbClr val="10253F"/>
            </a:solidFill>
          </a:endParaRPr>
        </a:p>
      </dgm:t>
    </dgm:pt>
    <dgm:pt modelId="{0A96BF56-26F4-C444-9770-464C0616F8F3}" type="sibTrans" cxnId="{285C9696-58D8-A54F-9B60-35676DF03DFE}">
      <dgm:prSet/>
      <dgm:spPr/>
      <dgm:t>
        <a:bodyPr/>
        <a:lstStyle/>
        <a:p>
          <a:endParaRPr lang="es-ES">
            <a:solidFill>
              <a:srgbClr val="10253F"/>
            </a:solidFill>
          </a:endParaRPr>
        </a:p>
      </dgm:t>
    </dgm:pt>
    <dgm:pt modelId="{689220E6-D53E-8749-A6F0-82CA8075E0F8}">
      <dgm:prSet phldrT="[Texto]" custT="1">
        <dgm:style>
          <a:lnRef idx="2">
            <a:schemeClr val="accent4"/>
          </a:lnRef>
          <a:fillRef idx="1">
            <a:schemeClr val="lt1"/>
          </a:fillRef>
          <a:effectRef idx="0">
            <a:schemeClr val="accent4"/>
          </a:effectRef>
          <a:fontRef idx="minor">
            <a:schemeClr val="dk1"/>
          </a:fontRef>
        </dgm:style>
      </dgm:prSet>
      <dgm:spPr>
        <a:ln w="12700" cmpd="sng"/>
      </dgm:spPr>
      <dgm:t>
        <a:bodyPr/>
        <a:lstStyle/>
        <a:p>
          <a:pPr algn="just"/>
          <a:r>
            <a:rPr lang="es-ES" sz="1800" dirty="0">
              <a:solidFill>
                <a:schemeClr val="tx1"/>
              </a:solidFill>
              <a:latin typeface="Arial" panose="020B0604020202020204" pitchFamily="34" charset="0"/>
              <a:cs typeface="Arial" panose="020B0604020202020204" pitchFamily="34" charset="0"/>
            </a:rPr>
            <a:t>Prevenir el deterioro del estado nutricional</a:t>
          </a:r>
        </a:p>
      </dgm:t>
    </dgm:pt>
    <dgm:pt modelId="{F0FA9FC5-27D7-2D47-8080-F1C5A29CDA7F}" type="parTrans" cxnId="{C1602C56-14D8-B642-95EB-B157DBC541C7}">
      <dgm:prSet/>
      <dgm:spPr/>
      <dgm:t>
        <a:bodyPr/>
        <a:lstStyle/>
        <a:p>
          <a:endParaRPr lang="es-ES">
            <a:solidFill>
              <a:srgbClr val="10253F"/>
            </a:solidFill>
          </a:endParaRPr>
        </a:p>
      </dgm:t>
    </dgm:pt>
    <dgm:pt modelId="{20D37CA5-6E52-C042-8AED-6D2B80CD4DEC}" type="sibTrans" cxnId="{C1602C56-14D8-B642-95EB-B157DBC541C7}">
      <dgm:prSet/>
      <dgm:spPr/>
      <dgm:t>
        <a:bodyPr/>
        <a:lstStyle/>
        <a:p>
          <a:endParaRPr lang="es-ES">
            <a:solidFill>
              <a:srgbClr val="10253F"/>
            </a:solidFill>
          </a:endParaRPr>
        </a:p>
      </dgm:t>
    </dgm:pt>
    <dgm:pt modelId="{E7DA7600-7B80-954A-B384-DB1F83F6CE85}">
      <dgm:prSet phldrT="[Texto]" custT="1">
        <dgm:style>
          <a:lnRef idx="1">
            <a:schemeClr val="accent1"/>
          </a:lnRef>
          <a:fillRef idx="2">
            <a:schemeClr val="accent1"/>
          </a:fillRef>
          <a:effectRef idx="1">
            <a:schemeClr val="accent1"/>
          </a:effectRef>
          <a:fontRef idx="minor">
            <a:schemeClr val="dk1"/>
          </a:fontRef>
        </dgm:style>
      </dgm:prSet>
      <dgm:spPr/>
      <dgm:t>
        <a:bodyPr/>
        <a:lstStyle/>
        <a:p>
          <a:r>
            <a:rPr lang="es-ES" sz="2200" b="1" dirty="0">
              <a:solidFill>
                <a:schemeClr val="tx1"/>
              </a:solidFill>
              <a:latin typeface="Arial" panose="020B0604020202020204" pitchFamily="34" charset="0"/>
              <a:cs typeface="Arial" panose="020B0604020202020204" pitchFamily="34" charset="0"/>
            </a:rPr>
            <a:t>Riesgo a Desnutrición</a:t>
          </a:r>
        </a:p>
      </dgm:t>
    </dgm:pt>
    <dgm:pt modelId="{C654809E-E1B1-FD4B-8C2F-5C8CE0F85B63}" type="parTrans" cxnId="{AEDA6C7A-1F99-5E4C-81A2-B54A0C2319C8}">
      <dgm:prSet/>
      <dgm:spPr/>
      <dgm:t>
        <a:bodyPr/>
        <a:lstStyle/>
        <a:p>
          <a:endParaRPr lang="es-ES">
            <a:solidFill>
              <a:srgbClr val="10253F"/>
            </a:solidFill>
          </a:endParaRPr>
        </a:p>
      </dgm:t>
    </dgm:pt>
    <dgm:pt modelId="{98BC5A0A-B298-EF42-9025-75888543A582}" type="sibTrans" cxnId="{AEDA6C7A-1F99-5E4C-81A2-B54A0C2319C8}">
      <dgm:prSet/>
      <dgm:spPr/>
      <dgm:t>
        <a:bodyPr/>
        <a:lstStyle/>
        <a:p>
          <a:endParaRPr lang="es-ES">
            <a:solidFill>
              <a:srgbClr val="10253F"/>
            </a:solidFill>
          </a:endParaRPr>
        </a:p>
      </dgm:t>
    </dgm:pt>
    <dgm:pt modelId="{504518C6-1361-AE4D-9956-37AD21386124}">
      <dgm:prSet phldrT="[Texto]" custT="1">
        <dgm:style>
          <a:lnRef idx="2">
            <a:schemeClr val="accent1"/>
          </a:lnRef>
          <a:fillRef idx="1">
            <a:schemeClr val="lt1"/>
          </a:fillRef>
          <a:effectRef idx="0">
            <a:schemeClr val="accent1"/>
          </a:effectRef>
          <a:fontRef idx="minor">
            <a:schemeClr val="dk1"/>
          </a:fontRef>
        </dgm:style>
      </dgm:prSet>
      <dgm:spPr>
        <a:ln w="12700" cmpd="sng"/>
      </dgm:spPr>
      <dgm:t>
        <a:bodyPr anchor="t"/>
        <a:lstStyle/>
        <a:p>
          <a:pPr algn="just"/>
          <a:r>
            <a:rPr lang="es-ES" sz="1800" dirty="0">
              <a:solidFill>
                <a:schemeClr val="tx1"/>
              </a:solidFill>
              <a:latin typeface="Arial" panose="020B0604020202020204" pitchFamily="34" charset="0"/>
              <a:cs typeface="Arial" panose="020B0604020202020204" pitchFamily="34" charset="0"/>
            </a:rPr>
            <a:t>Evitar el deterioro del estado nutricional</a:t>
          </a:r>
        </a:p>
      </dgm:t>
    </dgm:pt>
    <dgm:pt modelId="{20F2043A-C9BD-8A4B-8D26-5B51C92A1E0C}" type="parTrans" cxnId="{056AA308-3D8F-784D-9C61-9545BFFC8448}">
      <dgm:prSet/>
      <dgm:spPr/>
      <dgm:t>
        <a:bodyPr/>
        <a:lstStyle/>
        <a:p>
          <a:endParaRPr lang="es-ES">
            <a:solidFill>
              <a:srgbClr val="10253F"/>
            </a:solidFill>
          </a:endParaRPr>
        </a:p>
      </dgm:t>
    </dgm:pt>
    <dgm:pt modelId="{40ADC859-6B0F-8740-A6A9-F0D5738C60F0}" type="sibTrans" cxnId="{056AA308-3D8F-784D-9C61-9545BFFC8448}">
      <dgm:prSet/>
      <dgm:spPr/>
      <dgm:t>
        <a:bodyPr/>
        <a:lstStyle/>
        <a:p>
          <a:endParaRPr lang="es-ES">
            <a:solidFill>
              <a:srgbClr val="10253F"/>
            </a:solidFill>
          </a:endParaRPr>
        </a:p>
      </dgm:t>
    </dgm:pt>
    <dgm:pt modelId="{4586332C-C1D9-FD42-84B9-DC50E4D74FC8}">
      <dgm:prSet phldrT="[Texto]" custT="1">
        <dgm:style>
          <a:lnRef idx="1">
            <a:schemeClr val="accent5"/>
          </a:lnRef>
          <a:fillRef idx="2">
            <a:schemeClr val="accent5"/>
          </a:fillRef>
          <a:effectRef idx="1">
            <a:schemeClr val="accent5"/>
          </a:effectRef>
          <a:fontRef idx="minor">
            <a:schemeClr val="dk1"/>
          </a:fontRef>
        </dgm:style>
      </dgm:prSet>
      <dgm:spPr>
        <a:solidFill>
          <a:srgbClr val="7030A0"/>
        </a:solidFill>
      </dgm:spPr>
      <dgm:t>
        <a:bodyPr/>
        <a:lstStyle/>
        <a:p>
          <a:r>
            <a:rPr lang="es-ES" sz="2200" b="1" dirty="0">
              <a:solidFill>
                <a:schemeClr val="bg1"/>
              </a:solidFill>
              <a:latin typeface="Arial" panose="020B0604020202020204" pitchFamily="34" charset="0"/>
              <a:cs typeface="Arial" panose="020B0604020202020204" pitchFamily="34" charset="0"/>
            </a:rPr>
            <a:t>Desnutrición</a:t>
          </a:r>
        </a:p>
      </dgm:t>
    </dgm:pt>
    <dgm:pt modelId="{2F585800-4BC9-EE46-8D65-6171CA851C2D}" type="parTrans" cxnId="{E472655B-9DDA-E64B-8B1C-56ECA37019FE}">
      <dgm:prSet/>
      <dgm:spPr/>
      <dgm:t>
        <a:bodyPr/>
        <a:lstStyle/>
        <a:p>
          <a:endParaRPr lang="es-ES">
            <a:solidFill>
              <a:srgbClr val="10253F"/>
            </a:solidFill>
          </a:endParaRPr>
        </a:p>
      </dgm:t>
    </dgm:pt>
    <dgm:pt modelId="{D8B54BA8-FAFE-A347-9D4F-35D47623FC8C}" type="sibTrans" cxnId="{E472655B-9DDA-E64B-8B1C-56ECA37019FE}">
      <dgm:prSet/>
      <dgm:spPr/>
      <dgm:t>
        <a:bodyPr/>
        <a:lstStyle/>
        <a:p>
          <a:endParaRPr lang="es-ES">
            <a:solidFill>
              <a:srgbClr val="10253F"/>
            </a:solidFill>
          </a:endParaRPr>
        </a:p>
      </dgm:t>
    </dgm:pt>
    <dgm:pt modelId="{737D1C7B-914A-3749-8A77-6EEB4F920918}">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l"/>
          <a:endParaRPr lang="es-ES" sz="1400" dirty="0">
            <a:solidFill>
              <a:srgbClr val="10253F"/>
            </a:solidFill>
          </a:endParaRPr>
        </a:p>
      </dgm:t>
    </dgm:pt>
    <dgm:pt modelId="{0F616D71-DC1D-1D42-84B1-B6EF98645F3D}" type="parTrans" cxnId="{B24DA377-7984-4941-853A-88270A4E1ECF}">
      <dgm:prSet/>
      <dgm:spPr/>
      <dgm:t>
        <a:bodyPr/>
        <a:lstStyle/>
        <a:p>
          <a:endParaRPr lang="es-ES"/>
        </a:p>
      </dgm:t>
    </dgm:pt>
    <dgm:pt modelId="{2BDD2B8F-1576-AB44-8605-E618407E033E}" type="sibTrans" cxnId="{B24DA377-7984-4941-853A-88270A4E1ECF}">
      <dgm:prSet/>
      <dgm:spPr/>
      <dgm:t>
        <a:bodyPr/>
        <a:lstStyle/>
        <a:p>
          <a:endParaRPr lang="es-ES"/>
        </a:p>
      </dgm:t>
    </dgm:pt>
    <dgm:pt modelId="{0319A0C1-7D5D-C94D-99A1-272792AE0491}">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l"/>
          <a:endParaRPr lang="es-ES" sz="1400" dirty="0">
            <a:solidFill>
              <a:srgbClr val="10253F"/>
            </a:solidFill>
          </a:endParaRPr>
        </a:p>
      </dgm:t>
    </dgm:pt>
    <dgm:pt modelId="{36630B8F-F1B3-D64E-AC8F-93B1FA3902C6}" type="parTrans" cxnId="{AFD7EC09-6BF0-6F4C-B89E-B289C2203FDC}">
      <dgm:prSet/>
      <dgm:spPr/>
      <dgm:t>
        <a:bodyPr/>
        <a:lstStyle/>
        <a:p>
          <a:endParaRPr lang="es-ES"/>
        </a:p>
      </dgm:t>
    </dgm:pt>
    <dgm:pt modelId="{F9715126-DDFD-184E-ACBC-AEF39B5E9A97}" type="sibTrans" cxnId="{AFD7EC09-6BF0-6F4C-B89E-B289C2203FDC}">
      <dgm:prSet/>
      <dgm:spPr/>
      <dgm:t>
        <a:bodyPr/>
        <a:lstStyle/>
        <a:p>
          <a:endParaRPr lang="es-ES"/>
        </a:p>
      </dgm:t>
    </dgm:pt>
    <dgm:pt modelId="{3ABA68A5-8FF8-554A-AC75-AAD54091DA57}">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just"/>
          <a:endParaRPr lang="es-ES" sz="1800" dirty="0">
            <a:solidFill>
              <a:srgbClr val="10253F"/>
            </a:solidFill>
          </a:endParaRPr>
        </a:p>
      </dgm:t>
    </dgm:pt>
    <dgm:pt modelId="{A53D6C75-E123-B441-AB10-EC92C20ECAFE}" type="parTrans" cxnId="{BE5B2DAC-D203-034B-A153-316CD5AE397F}">
      <dgm:prSet/>
      <dgm:spPr/>
      <dgm:t>
        <a:bodyPr/>
        <a:lstStyle/>
        <a:p>
          <a:endParaRPr lang="es-ES"/>
        </a:p>
      </dgm:t>
    </dgm:pt>
    <dgm:pt modelId="{ADBFB7C0-8FF0-C045-ABB9-295E4B148321}" type="sibTrans" cxnId="{BE5B2DAC-D203-034B-A153-316CD5AE397F}">
      <dgm:prSet/>
      <dgm:spPr/>
      <dgm:t>
        <a:bodyPr/>
        <a:lstStyle/>
        <a:p>
          <a:endParaRPr lang="es-ES"/>
        </a:p>
      </dgm:t>
    </dgm:pt>
    <dgm:pt modelId="{99FDB7F7-AE77-404D-996D-81D4AA63C8FE}">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just"/>
          <a:r>
            <a:rPr lang="es-ES" sz="1800" dirty="0">
              <a:solidFill>
                <a:schemeClr val="tx1"/>
              </a:solidFill>
              <a:latin typeface="Arial" panose="020B0604020202020204" pitchFamily="34" charset="0"/>
              <a:cs typeface="Arial" panose="020B0604020202020204" pitchFamily="34" charset="0"/>
            </a:rPr>
            <a:t>Recuperar el estado nutricional (masa muscular)</a:t>
          </a:r>
        </a:p>
      </dgm:t>
    </dgm:pt>
    <dgm:pt modelId="{1EA85E8A-B494-7446-A105-BCDEFB6F4DE0}" type="parTrans" cxnId="{87D54D77-AA72-664D-92C6-8818726354AB}">
      <dgm:prSet/>
      <dgm:spPr/>
      <dgm:t>
        <a:bodyPr/>
        <a:lstStyle/>
        <a:p>
          <a:endParaRPr lang="es-ES"/>
        </a:p>
      </dgm:t>
    </dgm:pt>
    <dgm:pt modelId="{C8EDA394-5DA1-774B-9D83-6EF81503553C}" type="sibTrans" cxnId="{87D54D77-AA72-664D-92C6-8818726354AB}">
      <dgm:prSet/>
      <dgm:spPr/>
      <dgm:t>
        <a:bodyPr/>
        <a:lstStyle/>
        <a:p>
          <a:endParaRPr lang="es-ES"/>
        </a:p>
      </dgm:t>
    </dgm:pt>
    <dgm:pt modelId="{D21A4E24-5140-8F4C-93B1-7DF430E34F13}">
      <dgm:prSet phldrT="[Texto]" custT="1">
        <dgm:style>
          <a:lnRef idx="2">
            <a:schemeClr val="accent4"/>
          </a:lnRef>
          <a:fillRef idx="1">
            <a:schemeClr val="lt1"/>
          </a:fillRef>
          <a:effectRef idx="0">
            <a:schemeClr val="accent4"/>
          </a:effectRef>
          <a:fontRef idx="minor">
            <a:schemeClr val="dk1"/>
          </a:fontRef>
        </dgm:style>
      </dgm:prSet>
      <dgm:spPr>
        <a:ln w="12700" cmpd="sng"/>
      </dgm:spPr>
      <dgm:t>
        <a:bodyPr/>
        <a:lstStyle/>
        <a:p>
          <a:pPr algn="just"/>
          <a:r>
            <a:rPr lang="es-ES" sz="1800" dirty="0">
              <a:solidFill>
                <a:schemeClr val="tx1"/>
              </a:solidFill>
              <a:latin typeface="Arial" panose="020B0604020202020204" pitchFamily="34" charset="0"/>
              <a:cs typeface="Arial" panose="020B0604020202020204" pitchFamily="34" charset="0"/>
            </a:rPr>
            <a:t>Mantenimiento de las reservas corporales (peso)</a:t>
          </a:r>
        </a:p>
      </dgm:t>
    </dgm:pt>
    <dgm:pt modelId="{994C5385-A121-4844-A180-D4543D38A0BA}" type="parTrans" cxnId="{2CBD8B1B-1DB9-794D-A721-616536B0F6C9}">
      <dgm:prSet/>
      <dgm:spPr/>
      <dgm:t>
        <a:bodyPr/>
        <a:lstStyle/>
        <a:p>
          <a:endParaRPr lang="es-ES"/>
        </a:p>
      </dgm:t>
    </dgm:pt>
    <dgm:pt modelId="{B79908EC-9E9C-6F4B-9D09-0333BB234D4B}" type="sibTrans" cxnId="{2CBD8B1B-1DB9-794D-A721-616536B0F6C9}">
      <dgm:prSet/>
      <dgm:spPr/>
      <dgm:t>
        <a:bodyPr/>
        <a:lstStyle/>
        <a:p>
          <a:endParaRPr lang="es-ES"/>
        </a:p>
      </dgm:t>
    </dgm:pt>
    <dgm:pt modelId="{C9A7A495-796C-DF46-BD1C-34FBF641B225}">
      <dgm:prSet phldrT="[Texto]" custT="1">
        <dgm:style>
          <a:lnRef idx="2">
            <a:schemeClr val="accent1"/>
          </a:lnRef>
          <a:fillRef idx="1">
            <a:schemeClr val="lt1"/>
          </a:fillRef>
          <a:effectRef idx="0">
            <a:schemeClr val="accent1"/>
          </a:effectRef>
          <a:fontRef idx="minor">
            <a:schemeClr val="dk1"/>
          </a:fontRef>
        </dgm:style>
      </dgm:prSet>
      <dgm:spPr>
        <a:ln w="12700" cmpd="sng"/>
      </dgm:spPr>
      <dgm:t>
        <a:bodyPr anchor="t"/>
        <a:lstStyle/>
        <a:p>
          <a:pPr algn="just"/>
          <a:r>
            <a:rPr lang="es-ES" sz="1800" dirty="0">
              <a:solidFill>
                <a:schemeClr val="tx1"/>
              </a:solidFill>
              <a:latin typeface="Arial" panose="020B0604020202020204" pitchFamily="34" charset="0"/>
              <a:cs typeface="Arial" panose="020B0604020202020204" pitchFamily="34" charset="0"/>
            </a:rPr>
            <a:t>Mantener y/o recuperar las reservas corporales (peso)</a:t>
          </a:r>
        </a:p>
      </dgm:t>
    </dgm:pt>
    <dgm:pt modelId="{05B09981-DD4F-6A44-A6B9-1709C10C3CE6}" type="parTrans" cxnId="{2952B784-4E52-9A47-92E0-6A6E736B698D}">
      <dgm:prSet/>
      <dgm:spPr/>
      <dgm:t>
        <a:bodyPr/>
        <a:lstStyle/>
        <a:p>
          <a:endParaRPr lang="es-ES"/>
        </a:p>
      </dgm:t>
    </dgm:pt>
    <dgm:pt modelId="{8968DB62-6EE3-BA4D-AF4E-9031A9970905}" type="sibTrans" cxnId="{2952B784-4E52-9A47-92E0-6A6E736B698D}">
      <dgm:prSet/>
      <dgm:spPr/>
      <dgm:t>
        <a:bodyPr/>
        <a:lstStyle/>
        <a:p>
          <a:endParaRPr lang="es-ES"/>
        </a:p>
      </dgm:t>
    </dgm:pt>
    <dgm:pt modelId="{5CDCAA87-197E-4B4D-816C-13F10597AD0C}">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just"/>
          <a:r>
            <a:rPr lang="es-ES" sz="1800" dirty="0">
              <a:solidFill>
                <a:schemeClr val="tx1"/>
              </a:solidFill>
              <a:latin typeface="Arial" panose="020B0604020202020204" pitchFamily="34" charset="0"/>
              <a:cs typeface="Arial" panose="020B0604020202020204" pitchFamily="34" charset="0"/>
            </a:rPr>
            <a:t>Modular la respuesta metabólica (proteólisis) causante de la DNT</a:t>
          </a:r>
        </a:p>
      </dgm:t>
    </dgm:pt>
    <dgm:pt modelId="{6425AA4C-F632-3743-A2AE-7243D9B86A94}" type="parTrans" cxnId="{6D537AB5-77FA-4F47-854F-8F57D5B9D4F4}">
      <dgm:prSet/>
      <dgm:spPr/>
      <dgm:t>
        <a:bodyPr/>
        <a:lstStyle/>
        <a:p>
          <a:endParaRPr lang="es-ES"/>
        </a:p>
      </dgm:t>
    </dgm:pt>
    <dgm:pt modelId="{9D5EF478-87F1-6D45-9329-0E96004CBB60}" type="sibTrans" cxnId="{6D537AB5-77FA-4F47-854F-8F57D5B9D4F4}">
      <dgm:prSet/>
      <dgm:spPr/>
      <dgm:t>
        <a:bodyPr/>
        <a:lstStyle/>
        <a:p>
          <a:endParaRPr lang="es-ES"/>
        </a:p>
      </dgm:t>
    </dgm:pt>
    <dgm:pt modelId="{167E267F-4826-F443-9B3C-FF3A5B9DFC00}">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l"/>
          <a:endParaRPr lang="es-ES" sz="1800" dirty="0">
            <a:solidFill>
              <a:srgbClr val="10253F"/>
            </a:solidFill>
          </a:endParaRPr>
        </a:p>
      </dgm:t>
    </dgm:pt>
    <dgm:pt modelId="{AC2C3C81-1E2A-114C-8D50-28C665BEEBD4}" type="parTrans" cxnId="{DF28A639-C5EC-CF41-91EF-E583DFBEFBB3}">
      <dgm:prSet/>
      <dgm:spPr/>
      <dgm:t>
        <a:bodyPr/>
        <a:lstStyle/>
        <a:p>
          <a:endParaRPr lang="es-ES"/>
        </a:p>
      </dgm:t>
    </dgm:pt>
    <dgm:pt modelId="{D57FD87A-354A-F74A-B62E-07E68C84DBEE}" type="sibTrans" cxnId="{DF28A639-C5EC-CF41-91EF-E583DFBEFBB3}">
      <dgm:prSet/>
      <dgm:spPr/>
      <dgm:t>
        <a:bodyPr/>
        <a:lstStyle/>
        <a:p>
          <a:endParaRPr lang="es-ES"/>
        </a:p>
      </dgm:t>
    </dgm:pt>
    <dgm:pt modelId="{55C35643-7BF8-0A42-97B4-D146279851D6}">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l"/>
          <a:endParaRPr lang="es-ES" sz="1800" dirty="0">
            <a:solidFill>
              <a:srgbClr val="10253F"/>
            </a:solidFill>
          </a:endParaRPr>
        </a:p>
      </dgm:t>
    </dgm:pt>
    <dgm:pt modelId="{C2C50A34-8D70-2647-A8F0-B885D778B788}" type="parTrans" cxnId="{5D60C074-BC7A-8243-9828-D4120183A1B9}">
      <dgm:prSet/>
      <dgm:spPr/>
      <dgm:t>
        <a:bodyPr/>
        <a:lstStyle/>
        <a:p>
          <a:endParaRPr lang="es-ES"/>
        </a:p>
      </dgm:t>
    </dgm:pt>
    <dgm:pt modelId="{D9A7B28A-645B-A74D-8752-E6272EAE57BA}" type="sibTrans" cxnId="{5D60C074-BC7A-8243-9828-D4120183A1B9}">
      <dgm:prSet/>
      <dgm:spPr/>
      <dgm:t>
        <a:bodyPr/>
        <a:lstStyle/>
        <a:p>
          <a:endParaRPr lang="es-ES"/>
        </a:p>
      </dgm:t>
    </dgm:pt>
    <dgm:pt modelId="{95993D3A-5703-3746-9854-8058D74D71A0}">
      <dgm:prSet phldrT="[Texto]" custT="1">
        <dgm:style>
          <a:lnRef idx="2">
            <a:schemeClr val="accent5"/>
          </a:lnRef>
          <a:fillRef idx="1">
            <a:schemeClr val="lt1"/>
          </a:fillRef>
          <a:effectRef idx="0">
            <a:schemeClr val="accent5"/>
          </a:effectRef>
          <a:fontRef idx="minor">
            <a:schemeClr val="dk1"/>
          </a:fontRef>
        </dgm:style>
      </dgm:prSet>
      <dgm:spPr>
        <a:ln w="12700" cmpd="sng">
          <a:solidFill>
            <a:schemeClr val="accent6">
              <a:lumMod val="60000"/>
              <a:lumOff val="40000"/>
            </a:schemeClr>
          </a:solidFill>
        </a:ln>
      </dgm:spPr>
      <dgm:t>
        <a:bodyPr/>
        <a:lstStyle/>
        <a:p>
          <a:pPr algn="just"/>
          <a:r>
            <a:rPr lang="es-ES" sz="1800" dirty="0">
              <a:solidFill>
                <a:schemeClr val="tx1"/>
              </a:solidFill>
              <a:latin typeface="Arial" panose="020B0604020202020204" pitchFamily="34" charset="0"/>
              <a:cs typeface="Arial" panose="020B0604020202020204" pitchFamily="34" charset="0"/>
            </a:rPr>
            <a:t>Disminuir complicaciones asociadas a DNT</a:t>
          </a:r>
        </a:p>
      </dgm:t>
    </dgm:pt>
    <dgm:pt modelId="{39973756-7A7A-6D41-8B59-47B5264A1E43}" type="parTrans" cxnId="{437DEBD1-06ED-C44F-891D-740080CD499B}">
      <dgm:prSet/>
      <dgm:spPr/>
      <dgm:t>
        <a:bodyPr/>
        <a:lstStyle/>
        <a:p>
          <a:endParaRPr lang="es-ES"/>
        </a:p>
      </dgm:t>
    </dgm:pt>
    <dgm:pt modelId="{40A2B31D-BBDD-EA4C-AC51-D5AAD4E64318}" type="sibTrans" cxnId="{437DEBD1-06ED-C44F-891D-740080CD499B}">
      <dgm:prSet/>
      <dgm:spPr/>
      <dgm:t>
        <a:bodyPr/>
        <a:lstStyle/>
        <a:p>
          <a:endParaRPr lang="es-ES"/>
        </a:p>
      </dgm:t>
    </dgm:pt>
    <dgm:pt modelId="{8C736BDF-E504-8F44-A1C2-371F8B168093}">
      <dgm:prSet phldrT="[Texto]" custT="1">
        <dgm:style>
          <a:lnRef idx="2">
            <a:schemeClr val="accent1"/>
          </a:lnRef>
          <a:fillRef idx="1">
            <a:schemeClr val="lt1"/>
          </a:fillRef>
          <a:effectRef idx="0">
            <a:schemeClr val="accent1"/>
          </a:effectRef>
          <a:fontRef idx="minor">
            <a:schemeClr val="dk1"/>
          </a:fontRef>
        </dgm:style>
      </dgm:prSet>
      <dgm:spPr>
        <a:ln w="12700" cmpd="sng"/>
      </dgm:spPr>
      <dgm:t>
        <a:bodyPr/>
        <a:lstStyle/>
        <a:p>
          <a:pPr algn="just"/>
          <a:r>
            <a:rPr lang="es-ES" sz="1800" dirty="0">
              <a:solidFill>
                <a:schemeClr val="tx1"/>
              </a:solidFill>
              <a:latin typeface="Arial" panose="020B0604020202020204" pitchFamily="34" charset="0"/>
              <a:cs typeface="Arial" panose="020B0604020202020204" pitchFamily="34" charset="0"/>
            </a:rPr>
            <a:t>Prevenir el desarrollo de complicaciones asociadas a DNT</a:t>
          </a:r>
        </a:p>
      </dgm:t>
    </dgm:pt>
    <dgm:pt modelId="{5038335B-7D69-3D49-9E6C-B01981977D30}" type="parTrans" cxnId="{6A497AEF-3F6C-CC43-B86F-E9B022057A3E}">
      <dgm:prSet/>
      <dgm:spPr/>
      <dgm:t>
        <a:bodyPr/>
        <a:lstStyle/>
        <a:p>
          <a:endParaRPr lang="es-ES"/>
        </a:p>
      </dgm:t>
    </dgm:pt>
    <dgm:pt modelId="{9AD1ECE9-11C1-F541-9BC0-6C26CFBA2383}" type="sibTrans" cxnId="{6A497AEF-3F6C-CC43-B86F-E9B022057A3E}">
      <dgm:prSet/>
      <dgm:spPr/>
      <dgm:t>
        <a:bodyPr/>
        <a:lstStyle/>
        <a:p>
          <a:endParaRPr lang="es-ES"/>
        </a:p>
      </dgm:t>
    </dgm:pt>
    <dgm:pt modelId="{3D351C45-56A1-4C4F-A784-36E92993A480}" type="pres">
      <dgm:prSet presAssocID="{4B288E04-97F4-954B-8801-C0C04A6BBFC8}" presName="Name0" presStyleCnt="0">
        <dgm:presLayoutVars>
          <dgm:dir/>
          <dgm:animLvl val="lvl"/>
          <dgm:resizeHandles val="exact"/>
        </dgm:presLayoutVars>
      </dgm:prSet>
      <dgm:spPr/>
    </dgm:pt>
    <dgm:pt modelId="{6BB273BA-70C2-B349-B8FC-AED00CEAFA34}" type="pres">
      <dgm:prSet presAssocID="{4194C17D-9388-D141-B363-18614CE434C3}" presName="linNode" presStyleCnt="0"/>
      <dgm:spPr/>
    </dgm:pt>
    <dgm:pt modelId="{1533EFB3-4E4D-C447-ACB0-3B8FDCA2FB95}" type="pres">
      <dgm:prSet presAssocID="{4194C17D-9388-D141-B363-18614CE434C3}" presName="parentText" presStyleLbl="node1" presStyleIdx="0" presStyleCnt="3" custScaleX="87085">
        <dgm:presLayoutVars>
          <dgm:chMax val="1"/>
          <dgm:bulletEnabled val="1"/>
        </dgm:presLayoutVars>
      </dgm:prSet>
      <dgm:spPr/>
    </dgm:pt>
    <dgm:pt modelId="{6D8DFC83-CAB2-5041-AE8C-9D52DA5AD2E6}" type="pres">
      <dgm:prSet presAssocID="{4194C17D-9388-D141-B363-18614CE434C3}" presName="descendantText" presStyleLbl="alignAccFollowNode1" presStyleIdx="0" presStyleCnt="3" custLinFactNeighborX="5534" custLinFactNeighborY="6077">
        <dgm:presLayoutVars>
          <dgm:bulletEnabled val="1"/>
        </dgm:presLayoutVars>
      </dgm:prSet>
      <dgm:spPr/>
    </dgm:pt>
    <dgm:pt modelId="{14E87D6A-F2F4-3544-B95A-EE549B0C6E80}" type="pres">
      <dgm:prSet presAssocID="{0A96BF56-26F4-C444-9770-464C0616F8F3}" presName="sp" presStyleCnt="0"/>
      <dgm:spPr/>
    </dgm:pt>
    <dgm:pt modelId="{C5923877-77AC-7140-848F-C1D20901AECF}" type="pres">
      <dgm:prSet presAssocID="{E7DA7600-7B80-954A-B384-DB1F83F6CE85}" presName="linNode" presStyleCnt="0"/>
      <dgm:spPr/>
    </dgm:pt>
    <dgm:pt modelId="{9C205E76-975C-054F-9E99-1F20AB28D6C1}" type="pres">
      <dgm:prSet presAssocID="{E7DA7600-7B80-954A-B384-DB1F83F6CE85}" presName="parentText" presStyleLbl="node1" presStyleIdx="1" presStyleCnt="3" custScaleX="89554">
        <dgm:presLayoutVars>
          <dgm:chMax val="1"/>
          <dgm:bulletEnabled val="1"/>
        </dgm:presLayoutVars>
      </dgm:prSet>
      <dgm:spPr/>
    </dgm:pt>
    <dgm:pt modelId="{3CD7D870-D3DC-E84C-9C31-A72B83189B02}" type="pres">
      <dgm:prSet presAssocID="{E7DA7600-7B80-954A-B384-DB1F83F6CE85}" presName="descendantText" presStyleLbl="alignAccFollowNode1" presStyleIdx="1" presStyleCnt="3" custScaleY="123631" custLinFactNeighborX="3065">
        <dgm:presLayoutVars>
          <dgm:bulletEnabled val="1"/>
        </dgm:presLayoutVars>
      </dgm:prSet>
      <dgm:spPr/>
    </dgm:pt>
    <dgm:pt modelId="{EFB67B56-09C2-9F47-8984-0167C9FBA1A9}" type="pres">
      <dgm:prSet presAssocID="{98BC5A0A-B298-EF42-9025-75888543A582}" presName="sp" presStyleCnt="0"/>
      <dgm:spPr/>
    </dgm:pt>
    <dgm:pt modelId="{0D4C9868-633F-894A-8A03-B736BB530B05}" type="pres">
      <dgm:prSet presAssocID="{4586332C-C1D9-FD42-84B9-DC50E4D74FC8}" presName="linNode" presStyleCnt="0"/>
      <dgm:spPr/>
    </dgm:pt>
    <dgm:pt modelId="{BD53C064-3811-BC47-A65B-AB9BFD4037D5}" type="pres">
      <dgm:prSet presAssocID="{4586332C-C1D9-FD42-84B9-DC50E4D74FC8}" presName="parentText" presStyleLbl="node1" presStyleIdx="2" presStyleCnt="3" custScaleX="89554" custLinFactNeighborY="10721">
        <dgm:presLayoutVars>
          <dgm:chMax val="1"/>
          <dgm:bulletEnabled val="1"/>
        </dgm:presLayoutVars>
      </dgm:prSet>
      <dgm:spPr/>
    </dgm:pt>
    <dgm:pt modelId="{886329E1-1093-8A41-B57A-3A8C128C1C20}" type="pres">
      <dgm:prSet presAssocID="{4586332C-C1D9-FD42-84B9-DC50E4D74FC8}" presName="descendantText" presStyleLbl="alignAccFollowNode1" presStyleIdx="2" presStyleCnt="3" custScaleY="121603" custLinFactNeighborX="3065" custLinFactNeighborY="1888">
        <dgm:presLayoutVars>
          <dgm:bulletEnabled val="1"/>
        </dgm:presLayoutVars>
      </dgm:prSet>
      <dgm:spPr/>
    </dgm:pt>
  </dgm:ptLst>
  <dgm:cxnLst>
    <dgm:cxn modelId="{056AA308-3D8F-784D-9C61-9545BFFC8448}" srcId="{E7DA7600-7B80-954A-B384-DB1F83F6CE85}" destId="{504518C6-1361-AE4D-9956-37AD21386124}" srcOrd="0" destOrd="0" parTransId="{20F2043A-C9BD-8A4B-8D26-5B51C92A1E0C}" sibTransId="{40ADC859-6B0F-8740-A6A9-F0D5738C60F0}"/>
    <dgm:cxn modelId="{AFD7EC09-6BF0-6F4C-B89E-B289C2203FDC}" srcId="{4586332C-C1D9-FD42-84B9-DC50E4D74FC8}" destId="{0319A0C1-7D5D-C94D-99A1-272792AE0491}" srcOrd="6" destOrd="0" parTransId="{36630B8F-F1B3-D64E-AC8F-93B1FA3902C6}" sibTransId="{F9715126-DDFD-184E-ACBC-AEF39B5E9A97}"/>
    <dgm:cxn modelId="{0A7BFD0E-0A6F-5140-86F4-3F9815455B85}" type="presOf" srcId="{99FDB7F7-AE77-404D-996D-81D4AA63C8FE}" destId="{886329E1-1093-8A41-B57A-3A8C128C1C20}" srcOrd="0" destOrd="2" presId="urn:microsoft.com/office/officeart/2005/8/layout/vList5"/>
    <dgm:cxn modelId="{208B4D0F-AE8C-0D4F-85FD-658F380D0AB5}" type="presOf" srcId="{4194C17D-9388-D141-B363-18614CE434C3}" destId="{1533EFB3-4E4D-C447-ACB0-3B8FDCA2FB95}" srcOrd="0" destOrd="0" presId="urn:microsoft.com/office/officeart/2005/8/layout/vList5"/>
    <dgm:cxn modelId="{2CBD8B1B-1DB9-794D-A721-616536B0F6C9}" srcId="{4194C17D-9388-D141-B363-18614CE434C3}" destId="{D21A4E24-5140-8F4C-93B1-7DF430E34F13}" srcOrd="1" destOrd="0" parTransId="{994C5385-A121-4844-A180-D4543D38A0BA}" sibTransId="{B79908EC-9E9C-6F4B-9D09-0333BB234D4B}"/>
    <dgm:cxn modelId="{2360A137-1E48-A24A-9464-7A4130FD17DA}" type="presOf" srcId="{689220E6-D53E-8749-A6F0-82CA8075E0F8}" destId="{6D8DFC83-CAB2-5041-AE8C-9D52DA5AD2E6}" srcOrd="0" destOrd="0" presId="urn:microsoft.com/office/officeart/2005/8/layout/vList5"/>
    <dgm:cxn modelId="{DF28A639-C5EC-CF41-91EF-E583DFBEFBB3}" srcId="{4586332C-C1D9-FD42-84B9-DC50E4D74FC8}" destId="{167E267F-4826-F443-9B3C-FF3A5B9DFC00}" srcOrd="5" destOrd="0" parTransId="{AC2C3C81-1E2A-114C-8D50-28C665BEEBD4}" sibTransId="{D57FD87A-354A-F74A-B62E-07E68C84DBEE}"/>
    <dgm:cxn modelId="{4825AD3D-301F-A24F-BBCA-9907C8CEA65A}" type="presOf" srcId="{504518C6-1361-AE4D-9956-37AD21386124}" destId="{3CD7D870-D3DC-E84C-9C31-A72B83189B02}" srcOrd="0" destOrd="0" presId="urn:microsoft.com/office/officeart/2005/8/layout/vList5"/>
    <dgm:cxn modelId="{4875644B-1B38-8F47-95AA-38938D4BB94D}" type="presOf" srcId="{5CDCAA87-197E-4B4D-816C-13F10597AD0C}" destId="{886329E1-1093-8A41-B57A-3A8C128C1C20}" srcOrd="0" destOrd="3" presId="urn:microsoft.com/office/officeart/2005/8/layout/vList5"/>
    <dgm:cxn modelId="{6FFF0F4C-8705-684A-BED6-4A0092904B28}" type="presOf" srcId="{95993D3A-5703-3746-9854-8058D74D71A0}" destId="{886329E1-1093-8A41-B57A-3A8C128C1C20}" srcOrd="0" destOrd="4" presId="urn:microsoft.com/office/officeart/2005/8/layout/vList5"/>
    <dgm:cxn modelId="{C1602C56-14D8-B642-95EB-B157DBC541C7}" srcId="{4194C17D-9388-D141-B363-18614CE434C3}" destId="{689220E6-D53E-8749-A6F0-82CA8075E0F8}" srcOrd="0" destOrd="0" parTransId="{F0FA9FC5-27D7-2D47-8080-F1C5A29CDA7F}" sibTransId="{20D37CA5-6E52-C042-8AED-6D2B80CD4DEC}"/>
    <dgm:cxn modelId="{E472655B-9DDA-E64B-8B1C-56ECA37019FE}" srcId="{4B288E04-97F4-954B-8801-C0C04A6BBFC8}" destId="{4586332C-C1D9-FD42-84B9-DC50E4D74FC8}" srcOrd="2" destOrd="0" parTransId="{2F585800-4BC9-EE46-8D65-6171CA851C2D}" sibTransId="{D8B54BA8-FAFE-A347-9D4F-35D47623FC8C}"/>
    <dgm:cxn modelId="{C77C5B5E-BD85-774A-9DE6-EA0A534AEBCE}" type="presOf" srcId="{737D1C7B-914A-3749-8A77-6EEB4F920918}" destId="{886329E1-1093-8A41-B57A-3A8C128C1C20}" srcOrd="0" destOrd="7" presId="urn:microsoft.com/office/officeart/2005/8/layout/vList5"/>
    <dgm:cxn modelId="{2575ED62-F213-5B4D-8EE4-247460A36665}" type="presOf" srcId="{D21A4E24-5140-8F4C-93B1-7DF430E34F13}" destId="{6D8DFC83-CAB2-5041-AE8C-9D52DA5AD2E6}" srcOrd="0" destOrd="1" presId="urn:microsoft.com/office/officeart/2005/8/layout/vList5"/>
    <dgm:cxn modelId="{AC28966B-8293-AE4C-B71D-CD9EB2C7C70C}" type="presOf" srcId="{E7DA7600-7B80-954A-B384-DB1F83F6CE85}" destId="{9C205E76-975C-054F-9E99-1F20AB28D6C1}" srcOrd="0" destOrd="0" presId="urn:microsoft.com/office/officeart/2005/8/layout/vList5"/>
    <dgm:cxn modelId="{1368DE6C-35FB-DD4B-8FEA-BB1CE2C5DA5F}" type="presOf" srcId="{167E267F-4826-F443-9B3C-FF3A5B9DFC00}" destId="{886329E1-1093-8A41-B57A-3A8C128C1C20}" srcOrd="0" destOrd="5" presId="urn:microsoft.com/office/officeart/2005/8/layout/vList5"/>
    <dgm:cxn modelId="{5D60C074-BC7A-8243-9828-D4120183A1B9}" srcId="{4586332C-C1D9-FD42-84B9-DC50E4D74FC8}" destId="{55C35643-7BF8-0A42-97B4-D146279851D6}" srcOrd="1" destOrd="0" parTransId="{C2C50A34-8D70-2647-A8F0-B885D778B788}" sibTransId="{D9A7B28A-645B-A74D-8752-E6272EAE57BA}"/>
    <dgm:cxn modelId="{87D54D77-AA72-664D-92C6-8818726354AB}" srcId="{4586332C-C1D9-FD42-84B9-DC50E4D74FC8}" destId="{99FDB7F7-AE77-404D-996D-81D4AA63C8FE}" srcOrd="2" destOrd="0" parTransId="{1EA85E8A-B494-7446-A105-BCDEFB6F4DE0}" sibTransId="{C8EDA394-5DA1-774B-9D83-6EF81503553C}"/>
    <dgm:cxn modelId="{B24DA377-7984-4941-853A-88270A4E1ECF}" srcId="{4586332C-C1D9-FD42-84B9-DC50E4D74FC8}" destId="{737D1C7B-914A-3749-8A77-6EEB4F920918}" srcOrd="7" destOrd="0" parTransId="{0F616D71-DC1D-1D42-84B1-B6EF98645F3D}" sibTransId="{2BDD2B8F-1576-AB44-8605-E618407E033E}"/>
    <dgm:cxn modelId="{AEDA6C7A-1F99-5E4C-81A2-B54A0C2319C8}" srcId="{4B288E04-97F4-954B-8801-C0C04A6BBFC8}" destId="{E7DA7600-7B80-954A-B384-DB1F83F6CE85}" srcOrd="1" destOrd="0" parTransId="{C654809E-E1B1-FD4B-8C2F-5C8CE0F85B63}" sibTransId="{98BC5A0A-B298-EF42-9025-75888543A582}"/>
    <dgm:cxn modelId="{2952B784-4E52-9A47-92E0-6A6E736B698D}" srcId="{E7DA7600-7B80-954A-B384-DB1F83F6CE85}" destId="{C9A7A495-796C-DF46-BD1C-34FBF641B225}" srcOrd="1" destOrd="0" parTransId="{05B09981-DD4F-6A44-A6B9-1709C10C3CE6}" sibTransId="{8968DB62-6EE3-BA4D-AF4E-9031A9970905}"/>
    <dgm:cxn modelId="{A61A2F88-1EF3-824B-BEED-17BD3862FDFA}" type="presOf" srcId="{C9A7A495-796C-DF46-BD1C-34FBF641B225}" destId="{3CD7D870-D3DC-E84C-9C31-A72B83189B02}" srcOrd="0" destOrd="1" presId="urn:microsoft.com/office/officeart/2005/8/layout/vList5"/>
    <dgm:cxn modelId="{285C9696-58D8-A54F-9B60-35676DF03DFE}" srcId="{4B288E04-97F4-954B-8801-C0C04A6BBFC8}" destId="{4194C17D-9388-D141-B363-18614CE434C3}" srcOrd="0" destOrd="0" parTransId="{665FA57D-FEC7-434B-859B-930D42991AB5}" sibTransId="{0A96BF56-26F4-C444-9770-464C0616F8F3}"/>
    <dgm:cxn modelId="{CF7EDB9C-E17F-D94D-87ED-5CFB5FB8424C}" type="presOf" srcId="{8C736BDF-E504-8F44-A1C2-371F8B168093}" destId="{3CD7D870-D3DC-E84C-9C31-A72B83189B02}" srcOrd="0" destOrd="2" presId="urn:microsoft.com/office/officeart/2005/8/layout/vList5"/>
    <dgm:cxn modelId="{0DA76D9F-DEE2-3548-8AF1-83B54B29EC3F}" type="presOf" srcId="{0319A0C1-7D5D-C94D-99A1-272792AE0491}" destId="{886329E1-1093-8A41-B57A-3A8C128C1C20}" srcOrd="0" destOrd="6" presId="urn:microsoft.com/office/officeart/2005/8/layout/vList5"/>
    <dgm:cxn modelId="{BE5B2DAC-D203-034B-A153-316CD5AE397F}" srcId="{4586332C-C1D9-FD42-84B9-DC50E4D74FC8}" destId="{3ABA68A5-8FF8-554A-AC75-AAD54091DA57}" srcOrd="0" destOrd="0" parTransId="{A53D6C75-E123-B441-AB10-EC92C20ECAFE}" sibTransId="{ADBFB7C0-8FF0-C045-ABB9-295E4B148321}"/>
    <dgm:cxn modelId="{72C833B3-457D-E243-8E85-40611BDF9748}" type="presOf" srcId="{55C35643-7BF8-0A42-97B4-D146279851D6}" destId="{886329E1-1093-8A41-B57A-3A8C128C1C20}" srcOrd="0" destOrd="1" presId="urn:microsoft.com/office/officeart/2005/8/layout/vList5"/>
    <dgm:cxn modelId="{6D537AB5-77FA-4F47-854F-8F57D5B9D4F4}" srcId="{4586332C-C1D9-FD42-84B9-DC50E4D74FC8}" destId="{5CDCAA87-197E-4B4D-816C-13F10597AD0C}" srcOrd="3" destOrd="0" parTransId="{6425AA4C-F632-3743-A2AE-7243D9B86A94}" sibTransId="{9D5EF478-87F1-6D45-9329-0E96004CBB60}"/>
    <dgm:cxn modelId="{437DEBD1-06ED-C44F-891D-740080CD499B}" srcId="{4586332C-C1D9-FD42-84B9-DC50E4D74FC8}" destId="{95993D3A-5703-3746-9854-8058D74D71A0}" srcOrd="4" destOrd="0" parTransId="{39973756-7A7A-6D41-8B59-47B5264A1E43}" sibTransId="{40A2B31D-BBDD-EA4C-AC51-D5AAD4E64318}"/>
    <dgm:cxn modelId="{4B22CFE6-2268-B143-A6E9-7CBEB77E5135}" type="presOf" srcId="{3ABA68A5-8FF8-554A-AC75-AAD54091DA57}" destId="{886329E1-1093-8A41-B57A-3A8C128C1C20}" srcOrd="0" destOrd="0" presId="urn:microsoft.com/office/officeart/2005/8/layout/vList5"/>
    <dgm:cxn modelId="{EB812BEF-BB26-E44F-888D-7456AAB0CF3B}" type="presOf" srcId="{4586332C-C1D9-FD42-84B9-DC50E4D74FC8}" destId="{BD53C064-3811-BC47-A65B-AB9BFD4037D5}" srcOrd="0" destOrd="0" presId="urn:microsoft.com/office/officeart/2005/8/layout/vList5"/>
    <dgm:cxn modelId="{6A497AEF-3F6C-CC43-B86F-E9B022057A3E}" srcId="{E7DA7600-7B80-954A-B384-DB1F83F6CE85}" destId="{8C736BDF-E504-8F44-A1C2-371F8B168093}" srcOrd="2" destOrd="0" parTransId="{5038335B-7D69-3D49-9E6C-B01981977D30}" sibTransId="{9AD1ECE9-11C1-F541-9BC0-6C26CFBA2383}"/>
    <dgm:cxn modelId="{48E044F3-080D-764F-B442-2D16A8814984}" type="presOf" srcId="{4B288E04-97F4-954B-8801-C0C04A6BBFC8}" destId="{3D351C45-56A1-4C4F-A784-36E92993A480}" srcOrd="0" destOrd="0" presId="urn:microsoft.com/office/officeart/2005/8/layout/vList5"/>
    <dgm:cxn modelId="{CE8BA313-70F0-1847-9AA0-E6685BFD8152}" type="presParOf" srcId="{3D351C45-56A1-4C4F-A784-36E92993A480}" destId="{6BB273BA-70C2-B349-B8FC-AED00CEAFA34}" srcOrd="0" destOrd="0" presId="urn:microsoft.com/office/officeart/2005/8/layout/vList5"/>
    <dgm:cxn modelId="{0A1217E7-D4F9-0C4B-908F-E299370237BF}" type="presParOf" srcId="{6BB273BA-70C2-B349-B8FC-AED00CEAFA34}" destId="{1533EFB3-4E4D-C447-ACB0-3B8FDCA2FB95}" srcOrd="0" destOrd="0" presId="urn:microsoft.com/office/officeart/2005/8/layout/vList5"/>
    <dgm:cxn modelId="{D2934775-F5D8-1F4D-A347-B7EFC6EED15A}" type="presParOf" srcId="{6BB273BA-70C2-B349-B8FC-AED00CEAFA34}" destId="{6D8DFC83-CAB2-5041-AE8C-9D52DA5AD2E6}" srcOrd="1" destOrd="0" presId="urn:microsoft.com/office/officeart/2005/8/layout/vList5"/>
    <dgm:cxn modelId="{CCA74447-D811-1C48-8F7C-7B20DE4CE00A}" type="presParOf" srcId="{3D351C45-56A1-4C4F-A784-36E92993A480}" destId="{14E87D6A-F2F4-3544-B95A-EE549B0C6E80}" srcOrd="1" destOrd="0" presId="urn:microsoft.com/office/officeart/2005/8/layout/vList5"/>
    <dgm:cxn modelId="{89E97967-24B5-B448-A593-69C68346C6C7}" type="presParOf" srcId="{3D351C45-56A1-4C4F-A784-36E92993A480}" destId="{C5923877-77AC-7140-848F-C1D20901AECF}" srcOrd="2" destOrd="0" presId="urn:microsoft.com/office/officeart/2005/8/layout/vList5"/>
    <dgm:cxn modelId="{25A1BF82-ACDF-2244-81BA-CDD5715FB278}" type="presParOf" srcId="{C5923877-77AC-7140-848F-C1D20901AECF}" destId="{9C205E76-975C-054F-9E99-1F20AB28D6C1}" srcOrd="0" destOrd="0" presId="urn:microsoft.com/office/officeart/2005/8/layout/vList5"/>
    <dgm:cxn modelId="{E397E7C1-2831-9141-A1E8-44A1AB1B9563}" type="presParOf" srcId="{C5923877-77AC-7140-848F-C1D20901AECF}" destId="{3CD7D870-D3DC-E84C-9C31-A72B83189B02}" srcOrd="1" destOrd="0" presId="urn:microsoft.com/office/officeart/2005/8/layout/vList5"/>
    <dgm:cxn modelId="{C48DD669-C8EB-354B-995C-DE0E27816D8E}" type="presParOf" srcId="{3D351C45-56A1-4C4F-A784-36E92993A480}" destId="{EFB67B56-09C2-9F47-8984-0167C9FBA1A9}" srcOrd="3" destOrd="0" presId="urn:microsoft.com/office/officeart/2005/8/layout/vList5"/>
    <dgm:cxn modelId="{E78A634B-CA64-274F-8BC3-77232816DE3C}" type="presParOf" srcId="{3D351C45-56A1-4C4F-A784-36E92993A480}" destId="{0D4C9868-633F-894A-8A03-B736BB530B05}" srcOrd="4" destOrd="0" presId="urn:microsoft.com/office/officeart/2005/8/layout/vList5"/>
    <dgm:cxn modelId="{12142B50-AC5E-894F-9C5E-069A8003EEAD}" type="presParOf" srcId="{0D4C9868-633F-894A-8A03-B736BB530B05}" destId="{BD53C064-3811-BC47-A65B-AB9BFD4037D5}" srcOrd="0" destOrd="0" presId="urn:microsoft.com/office/officeart/2005/8/layout/vList5"/>
    <dgm:cxn modelId="{070A5DA4-AB2D-9941-9898-9A15F1298153}" type="presParOf" srcId="{0D4C9868-633F-894A-8A03-B736BB530B05}" destId="{886329E1-1093-8A41-B57A-3A8C128C1C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F8155A-8B31-4444-918F-41A8CF848145}" type="doc">
      <dgm:prSet loTypeId="urn:microsoft.com/office/officeart/2005/8/layout/radial4" loCatId="" qsTypeId="urn:microsoft.com/office/officeart/2005/8/quickstyle/3D1" qsCatId="3D" csTypeId="urn:microsoft.com/office/officeart/2005/8/colors/colorful3" csCatId="colorful" phldr="1"/>
      <dgm:spPr/>
      <dgm:t>
        <a:bodyPr/>
        <a:lstStyle/>
        <a:p>
          <a:endParaRPr lang="es-ES"/>
        </a:p>
      </dgm:t>
    </dgm:pt>
    <dgm:pt modelId="{047D3B3B-CA9D-6046-B9AD-897D4E7D42C8}">
      <dgm:prSet phldrT="[Texto]" custT="1"/>
      <dgm:spPr>
        <a:blipFill rotWithShape="0">
          <a:blip xmlns:r="http://schemas.openxmlformats.org/officeDocument/2006/relationships" r:embed="rId1"/>
          <a:stretch>
            <a:fillRect/>
          </a:stretch>
        </a:blipFill>
      </dgm:spPr>
      <dgm:t>
        <a:bodyPr/>
        <a:lstStyle/>
        <a:p>
          <a:endParaRPr lang="es-ES" sz="1600" b="1" dirty="0">
            <a:solidFill>
              <a:schemeClr val="tx1"/>
            </a:solidFill>
            <a:latin typeface="Arial" panose="020B0604020202020204" pitchFamily="34" charset="0"/>
            <a:cs typeface="Arial" panose="020B0604020202020204" pitchFamily="34" charset="0"/>
          </a:endParaRPr>
        </a:p>
      </dgm:t>
    </dgm:pt>
    <dgm:pt modelId="{E49D0D01-AE8E-B242-A62A-44DD1662CECB}" type="parTrans" cxnId="{84CCFE58-5AB9-4D46-92E0-65CE102067A7}">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6BC32E59-EED1-694F-866F-022F66B09745}" type="sibTrans" cxnId="{84CCFE58-5AB9-4D46-92E0-65CE102067A7}">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2C381B5A-C358-6247-89E2-963374C877A7}">
      <dgm:prSet phldrT="[Texto]" custT="1"/>
      <dgm:spPr>
        <a:solidFill>
          <a:schemeClr val="bg1">
            <a:lumMod val="85000"/>
          </a:schemeClr>
        </a:solidFill>
      </dgm:spPr>
      <dgm:t>
        <a:bodyPr/>
        <a:lstStyle/>
        <a:p>
          <a:r>
            <a:rPr lang="es-ES" sz="1600" b="1" dirty="0">
              <a:solidFill>
                <a:schemeClr val="tx1"/>
              </a:solidFill>
              <a:latin typeface="Arial" panose="020B0604020202020204" pitchFamily="34" charset="0"/>
              <a:cs typeface="Arial" panose="020B0604020202020204" pitchFamily="34" charset="0"/>
            </a:rPr>
            <a:t>Hiporexia</a:t>
          </a:r>
        </a:p>
        <a:p>
          <a:r>
            <a:rPr lang="es-ES" sz="1600" b="1" dirty="0">
              <a:solidFill>
                <a:schemeClr val="tx1"/>
              </a:solidFill>
              <a:latin typeface="Arial" panose="020B0604020202020204" pitchFamily="34" charset="0"/>
              <a:cs typeface="Arial" panose="020B0604020202020204" pitchFamily="34" charset="0"/>
            </a:rPr>
            <a:t>Síntomas Gastrointestinales</a:t>
          </a:r>
        </a:p>
      </dgm:t>
    </dgm:pt>
    <dgm:pt modelId="{CF9EDFC2-4801-444D-95E0-A656029411BD}" type="parTrans" cxnId="{A368DE84-E1E8-D348-B113-1D50D49E253C}">
      <dgm:prSet/>
      <dgm:spPr>
        <a:noFill/>
        <a:ln w="38100">
          <a:solidFill>
            <a:schemeClr val="bg1">
              <a:lumMod val="75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ABBFDC0D-6493-2740-9D7C-D5A8F5778487}" type="sibTrans" cxnId="{A368DE84-E1E8-D348-B113-1D50D49E253C}">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4991E999-3E4A-8248-BDE4-007055DA6C7A}">
      <dgm:prSet phldrT="[Texto]" custT="1"/>
      <dgm:spPr>
        <a:solidFill>
          <a:schemeClr val="accent1">
            <a:lumMod val="40000"/>
            <a:lumOff val="60000"/>
          </a:schemeClr>
        </a:solidFill>
      </dgm:spPr>
      <dgm:t>
        <a:bodyPr/>
        <a:lstStyle/>
        <a:p>
          <a:r>
            <a:rPr lang="es-ES" sz="1600" b="1" dirty="0">
              <a:solidFill>
                <a:schemeClr val="tx1"/>
              </a:solidFill>
              <a:latin typeface="Arial" panose="020B0604020202020204" pitchFamily="34" charset="0"/>
              <a:cs typeface="Arial" panose="020B0604020202020204" pitchFamily="34" charset="0"/>
            </a:rPr>
            <a:t>Respuesta Metabólica</a:t>
          </a:r>
        </a:p>
      </dgm:t>
    </dgm:pt>
    <dgm:pt modelId="{E4811772-F555-7244-B27B-3FB1D7339432}" type="parTrans" cxnId="{D5BFB820-B0FA-3A4A-AFDE-8E489293AE7A}">
      <dgm:prSet/>
      <dgm:spPr>
        <a:noFill/>
        <a:ln w="38100">
          <a:solidFill>
            <a:schemeClr val="accent1">
              <a:lumMod val="60000"/>
              <a:lumOff val="40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DD890C46-6247-5C45-9C69-F2C2669B48CF}" type="sibTrans" cxnId="{D5BFB820-B0FA-3A4A-AFDE-8E489293AE7A}">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1307044E-67A8-B64D-84F5-EEC06646A75A}">
      <dgm:prSet phldrT="[Texto]" custT="1"/>
      <dgm:spPr>
        <a:solidFill>
          <a:schemeClr val="accent2">
            <a:lumMod val="40000"/>
            <a:lumOff val="60000"/>
          </a:schemeClr>
        </a:solidFill>
      </dgm:spPr>
      <dgm:t>
        <a:bodyPr/>
        <a:lstStyle/>
        <a:p>
          <a:r>
            <a:rPr lang="es-ES" sz="1600" b="1">
              <a:solidFill>
                <a:schemeClr val="tx1"/>
              </a:solidFill>
              <a:latin typeface="Arial" panose="020B0604020202020204" pitchFamily="34" charset="0"/>
              <a:cs typeface="Arial" panose="020B0604020202020204" pitchFamily="34" charset="0"/>
            </a:rPr>
            <a:t>Estado Animo</a:t>
          </a:r>
          <a:endParaRPr lang="es-ES" sz="1600" b="1" dirty="0">
            <a:solidFill>
              <a:schemeClr val="tx1"/>
            </a:solidFill>
            <a:latin typeface="Arial" panose="020B0604020202020204" pitchFamily="34" charset="0"/>
            <a:cs typeface="Arial" panose="020B0604020202020204" pitchFamily="34" charset="0"/>
          </a:endParaRPr>
        </a:p>
      </dgm:t>
    </dgm:pt>
    <dgm:pt modelId="{33BC6982-7784-974F-9560-AFC40A72DC89}" type="parTrans" cxnId="{51B09D96-F3CF-294F-A800-3DE59993AE12}">
      <dgm:prSet/>
      <dgm:spPr>
        <a:noFill/>
        <a:ln w="38100">
          <a:solidFill>
            <a:schemeClr val="accent2">
              <a:lumMod val="60000"/>
              <a:lumOff val="40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9FE5CF80-E17B-A543-AF65-5326F498D796}" type="sibTrans" cxnId="{51B09D96-F3CF-294F-A800-3DE59993AE12}">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74579A48-18C6-8C40-9081-D0CAA1496B9B}">
      <dgm:prSet phldrT="[Texto]" custT="1"/>
      <dgm:spPr>
        <a:solidFill>
          <a:schemeClr val="accent4">
            <a:lumMod val="40000"/>
            <a:lumOff val="60000"/>
          </a:schemeClr>
        </a:solidFill>
      </dgm:spPr>
      <dgm:t>
        <a:bodyPr/>
        <a:lstStyle/>
        <a:p>
          <a:r>
            <a:rPr lang="es-ES" sz="1600" b="1" dirty="0">
              <a:solidFill>
                <a:schemeClr val="tx1"/>
              </a:solidFill>
              <a:latin typeface="Arial" panose="020B0604020202020204" pitchFamily="34" charset="0"/>
              <a:cs typeface="Arial" panose="020B0604020202020204" pitchFamily="34" charset="0"/>
            </a:rPr>
            <a:t>Tratamiento Médico</a:t>
          </a:r>
        </a:p>
      </dgm:t>
    </dgm:pt>
    <dgm:pt modelId="{24FC7BB4-F0FB-D14E-99F0-3D91D2A7ADA8}" type="parTrans" cxnId="{5493FC36-8CCE-F143-9680-508C2DC4C20B}">
      <dgm:prSet/>
      <dgm:spPr>
        <a:noFill/>
        <a:ln w="38100">
          <a:solidFill>
            <a:schemeClr val="accent4">
              <a:lumMod val="60000"/>
              <a:lumOff val="40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573C4C68-B010-8540-BF9D-4A0A857C1786}" type="sibTrans" cxnId="{5493FC36-8CCE-F143-9680-508C2DC4C20B}">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B12F286F-B22F-174B-B5F2-7A6DBD56A8E6}">
      <dgm:prSet custT="1"/>
      <dgm:spPr>
        <a:solidFill>
          <a:schemeClr val="accent6">
            <a:lumMod val="40000"/>
            <a:lumOff val="60000"/>
          </a:schemeClr>
        </a:solidFill>
      </dgm:spPr>
      <dgm:t>
        <a:bodyPr/>
        <a:lstStyle/>
        <a:p>
          <a:r>
            <a:rPr lang="es-ES" sz="1600" b="1">
              <a:solidFill>
                <a:schemeClr val="tx1"/>
              </a:solidFill>
              <a:latin typeface="Arial" panose="020B0604020202020204" pitchFamily="34" charset="0"/>
              <a:cs typeface="Arial" panose="020B0604020202020204" pitchFamily="34" charset="0"/>
            </a:rPr>
            <a:t>Dietas Terapéuticas</a:t>
          </a:r>
          <a:endParaRPr lang="es-ES" sz="1600" b="1" dirty="0">
            <a:solidFill>
              <a:schemeClr val="tx1"/>
            </a:solidFill>
            <a:latin typeface="Arial" panose="020B0604020202020204" pitchFamily="34" charset="0"/>
            <a:cs typeface="Arial" panose="020B0604020202020204" pitchFamily="34" charset="0"/>
          </a:endParaRPr>
        </a:p>
      </dgm:t>
    </dgm:pt>
    <dgm:pt modelId="{422464F6-848B-BB4D-ACA7-746062BF92E3}" type="parTrans" cxnId="{B1B3A84F-318F-D643-B3B9-3AEDC1891F1F}">
      <dgm:prSet/>
      <dgm:spPr>
        <a:solidFill>
          <a:schemeClr val="bg1"/>
        </a:solidFill>
        <a:ln w="38100">
          <a:solidFill>
            <a:schemeClr val="accent6">
              <a:lumMod val="60000"/>
              <a:lumOff val="40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8F781D6B-1DBE-1C41-8598-E322C9FDA92E}" type="sibTrans" cxnId="{B1B3A84F-318F-D643-B3B9-3AEDC1891F1F}">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55F68B83-C585-ED48-92DA-17AE1EA4AAC7}">
      <dgm:prSet custT="1"/>
      <dgm:spPr>
        <a:solidFill>
          <a:schemeClr val="accent5">
            <a:lumMod val="40000"/>
            <a:lumOff val="60000"/>
          </a:schemeClr>
        </a:solidFill>
      </dgm:spPr>
      <dgm:t>
        <a:bodyPr/>
        <a:lstStyle/>
        <a:p>
          <a:r>
            <a:rPr lang="es-ES" sz="1600" b="1">
              <a:solidFill>
                <a:schemeClr val="tx1"/>
              </a:solidFill>
              <a:latin typeface="Arial" panose="020B0604020202020204" pitchFamily="34" charset="0"/>
              <a:cs typeface="Arial" panose="020B0604020202020204" pitchFamily="34" charset="0"/>
            </a:rPr>
            <a:t>Ayuno Inducido</a:t>
          </a:r>
          <a:endParaRPr lang="es-ES" sz="1600" b="1" dirty="0">
            <a:solidFill>
              <a:schemeClr val="tx1"/>
            </a:solidFill>
            <a:latin typeface="Arial" panose="020B0604020202020204" pitchFamily="34" charset="0"/>
            <a:cs typeface="Arial" panose="020B0604020202020204" pitchFamily="34" charset="0"/>
          </a:endParaRPr>
        </a:p>
      </dgm:t>
    </dgm:pt>
    <dgm:pt modelId="{D3A26491-9C84-9249-A1DF-33171F9CFE75}" type="parTrans" cxnId="{02B4FF77-72B0-764E-A898-309273CF9EB7}">
      <dgm:prSet/>
      <dgm:spPr>
        <a:noFill/>
        <a:ln w="38100">
          <a:solidFill>
            <a:schemeClr val="accent5">
              <a:lumMod val="60000"/>
              <a:lumOff val="40000"/>
            </a:schemeClr>
          </a:solidFill>
        </a:ln>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25213C38-F76D-4047-AA73-C2F314BA44D3}" type="sibTrans" cxnId="{02B4FF77-72B0-764E-A898-309273CF9EB7}">
      <dgm:prSet/>
      <dgm:spPr/>
      <dgm:t>
        <a:bodyPr/>
        <a:lstStyle/>
        <a:p>
          <a:endParaRPr lang="es-ES" sz="1600" b="1">
            <a:solidFill>
              <a:schemeClr val="tx1"/>
            </a:solidFill>
            <a:latin typeface="Arial" panose="020B0604020202020204" pitchFamily="34" charset="0"/>
            <a:cs typeface="Arial" panose="020B0604020202020204" pitchFamily="34" charset="0"/>
          </a:endParaRPr>
        </a:p>
      </dgm:t>
    </dgm:pt>
    <dgm:pt modelId="{8C82121F-50EA-DD44-8EC8-4C3410E1C77A}" type="pres">
      <dgm:prSet presAssocID="{C3F8155A-8B31-4444-918F-41A8CF848145}" presName="cycle" presStyleCnt="0">
        <dgm:presLayoutVars>
          <dgm:chMax val="1"/>
          <dgm:dir/>
          <dgm:animLvl val="ctr"/>
          <dgm:resizeHandles val="exact"/>
        </dgm:presLayoutVars>
      </dgm:prSet>
      <dgm:spPr/>
    </dgm:pt>
    <dgm:pt modelId="{AC5E83FD-AED8-4A4A-9247-83AB2596000D}" type="pres">
      <dgm:prSet presAssocID="{047D3B3B-CA9D-6046-B9AD-897D4E7D42C8}" presName="centerShape" presStyleLbl="node0" presStyleIdx="0" presStyleCnt="1" custLinFactNeighborX="3376" custLinFactNeighborY="-1014"/>
      <dgm:spPr/>
    </dgm:pt>
    <dgm:pt modelId="{9F08681D-EFC1-EC4A-9929-37C171A81FA9}" type="pres">
      <dgm:prSet presAssocID="{CF9EDFC2-4801-444D-95E0-A656029411BD}" presName="parTrans" presStyleLbl="bgSibTrans2D1" presStyleIdx="0" presStyleCnt="6"/>
      <dgm:spPr/>
    </dgm:pt>
    <dgm:pt modelId="{4553EB6F-2044-654A-8B86-1E3DBEC66696}" type="pres">
      <dgm:prSet presAssocID="{2C381B5A-C358-6247-89E2-963374C877A7}" presName="node" presStyleLbl="node1" presStyleIdx="0" presStyleCnt="6" custScaleX="162176" custRadScaleRad="110416" custRadScaleInc="3507">
        <dgm:presLayoutVars>
          <dgm:bulletEnabled val="1"/>
        </dgm:presLayoutVars>
      </dgm:prSet>
      <dgm:spPr/>
    </dgm:pt>
    <dgm:pt modelId="{36D61FD4-E6AA-964A-843C-FBD97CA520E1}" type="pres">
      <dgm:prSet presAssocID="{E4811772-F555-7244-B27B-3FB1D7339432}" presName="parTrans" presStyleLbl="bgSibTrans2D1" presStyleIdx="1" presStyleCnt="6"/>
      <dgm:spPr/>
    </dgm:pt>
    <dgm:pt modelId="{557A8941-16CA-4242-B9EC-39EFE3A498F8}" type="pres">
      <dgm:prSet presAssocID="{4991E999-3E4A-8248-BDE4-007055DA6C7A}" presName="node" presStyleLbl="node1" presStyleIdx="1" presStyleCnt="6">
        <dgm:presLayoutVars>
          <dgm:bulletEnabled val="1"/>
        </dgm:presLayoutVars>
      </dgm:prSet>
      <dgm:spPr/>
    </dgm:pt>
    <dgm:pt modelId="{BCC80772-5C88-444F-97BB-7C574F7A55C1}" type="pres">
      <dgm:prSet presAssocID="{33BC6982-7784-974F-9560-AFC40A72DC89}" presName="parTrans" presStyleLbl="bgSibTrans2D1" presStyleIdx="2" presStyleCnt="6"/>
      <dgm:spPr/>
    </dgm:pt>
    <dgm:pt modelId="{F1A005AB-FE3D-CE44-892D-5A431CEE0FDA}" type="pres">
      <dgm:prSet presAssocID="{1307044E-67A8-B64D-84F5-EEC06646A75A}" presName="node" presStyleLbl="node1" presStyleIdx="2" presStyleCnt="6">
        <dgm:presLayoutVars>
          <dgm:bulletEnabled val="1"/>
        </dgm:presLayoutVars>
      </dgm:prSet>
      <dgm:spPr/>
    </dgm:pt>
    <dgm:pt modelId="{DBB65BB9-59C9-1B40-9684-14C5D54CB126}" type="pres">
      <dgm:prSet presAssocID="{24FC7BB4-F0FB-D14E-99F0-3D91D2A7ADA8}" presName="parTrans" presStyleLbl="bgSibTrans2D1" presStyleIdx="3" presStyleCnt="6"/>
      <dgm:spPr/>
    </dgm:pt>
    <dgm:pt modelId="{6879244D-DD2B-9F4E-A19B-DBFBA51FEDBB}" type="pres">
      <dgm:prSet presAssocID="{74579A48-18C6-8C40-9081-D0CAA1496B9B}" presName="node" presStyleLbl="node1" presStyleIdx="3" presStyleCnt="6" custScaleX="118387">
        <dgm:presLayoutVars>
          <dgm:bulletEnabled val="1"/>
        </dgm:presLayoutVars>
      </dgm:prSet>
      <dgm:spPr/>
    </dgm:pt>
    <dgm:pt modelId="{EA410D91-D090-B644-B435-771BCC77861C}" type="pres">
      <dgm:prSet presAssocID="{D3A26491-9C84-9249-A1DF-33171F9CFE75}" presName="parTrans" presStyleLbl="bgSibTrans2D1" presStyleIdx="4" presStyleCnt="6"/>
      <dgm:spPr/>
    </dgm:pt>
    <dgm:pt modelId="{D88173E4-4D4E-2341-8C15-C352700416EC}" type="pres">
      <dgm:prSet presAssocID="{55F68B83-C585-ED48-92DA-17AE1EA4AAC7}" presName="node" presStyleLbl="node1" presStyleIdx="4" presStyleCnt="6">
        <dgm:presLayoutVars>
          <dgm:bulletEnabled val="1"/>
        </dgm:presLayoutVars>
      </dgm:prSet>
      <dgm:spPr/>
    </dgm:pt>
    <dgm:pt modelId="{E6B8F46D-AE1A-6C4B-B0A2-A5A1730495F4}" type="pres">
      <dgm:prSet presAssocID="{422464F6-848B-BB4D-ACA7-746062BF92E3}" presName="parTrans" presStyleLbl="bgSibTrans2D1" presStyleIdx="5" presStyleCnt="6"/>
      <dgm:spPr/>
    </dgm:pt>
    <dgm:pt modelId="{09B4886C-66D5-6841-BAFC-4427B2E7B3AC}" type="pres">
      <dgm:prSet presAssocID="{B12F286F-B22F-174B-B5F2-7A6DBD56A8E6}" presName="node" presStyleLbl="node1" presStyleIdx="5" presStyleCnt="6" custScaleX="112202">
        <dgm:presLayoutVars>
          <dgm:bulletEnabled val="1"/>
        </dgm:presLayoutVars>
      </dgm:prSet>
      <dgm:spPr/>
    </dgm:pt>
  </dgm:ptLst>
  <dgm:cxnLst>
    <dgm:cxn modelId="{61590E01-CB36-ED40-AE4A-A460E31EB53C}" type="presOf" srcId="{047D3B3B-CA9D-6046-B9AD-897D4E7D42C8}" destId="{AC5E83FD-AED8-4A4A-9247-83AB2596000D}" srcOrd="0" destOrd="0" presId="urn:microsoft.com/office/officeart/2005/8/layout/radial4"/>
    <dgm:cxn modelId="{AA0F3C02-EC2A-3443-9411-BDA9BF44106C}" type="presOf" srcId="{C3F8155A-8B31-4444-918F-41A8CF848145}" destId="{8C82121F-50EA-DD44-8EC8-4C3410E1C77A}" srcOrd="0" destOrd="0" presId="urn:microsoft.com/office/officeart/2005/8/layout/radial4"/>
    <dgm:cxn modelId="{EA39F218-7E25-1548-B08B-5124974C0105}" type="presOf" srcId="{1307044E-67A8-B64D-84F5-EEC06646A75A}" destId="{F1A005AB-FE3D-CE44-892D-5A431CEE0FDA}" srcOrd="0" destOrd="0" presId="urn:microsoft.com/office/officeart/2005/8/layout/radial4"/>
    <dgm:cxn modelId="{D5BFB820-B0FA-3A4A-AFDE-8E489293AE7A}" srcId="{047D3B3B-CA9D-6046-B9AD-897D4E7D42C8}" destId="{4991E999-3E4A-8248-BDE4-007055DA6C7A}" srcOrd="1" destOrd="0" parTransId="{E4811772-F555-7244-B27B-3FB1D7339432}" sibTransId="{DD890C46-6247-5C45-9C69-F2C2669B48CF}"/>
    <dgm:cxn modelId="{E8A6E032-B5B6-C94D-96A5-FEF541E66D80}" type="presOf" srcId="{33BC6982-7784-974F-9560-AFC40A72DC89}" destId="{BCC80772-5C88-444F-97BB-7C574F7A55C1}" srcOrd="0" destOrd="0" presId="urn:microsoft.com/office/officeart/2005/8/layout/radial4"/>
    <dgm:cxn modelId="{5493FC36-8CCE-F143-9680-508C2DC4C20B}" srcId="{047D3B3B-CA9D-6046-B9AD-897D4E7D42C8}" destId="{74579A48-18C6-8C40-9081-D0CAA1496B9B}" srcOrd="3" destOrd="0" parTransId="{24FC7BB4-F0FB-D14E-99F0-3D91D2A7ADA8}" sibTransId="{573C4C68-B010-8540-BF9D-4A0A857C1786}"/>
    <dgm:cxn modelId="{A2B1873F-3F94-024B-85BA-526D571350E6}" type="presOf" srcId="{74579A48-18C6-8C40-9081-D0CAA1496B9B}" destId="{6879244D-DD2B-9F4E-A19B-DBFBA51FEDBB}" srcOrd="0" destOrd="0" presId="urn:microsoft.com/office/officeart/2005/8/layout/radial4"/>
    <dgm:cxn modelId="{B1B3A84F-318F-D643-B3B9-3AEDC1891F1F}" srcId="{047D3B3B-CA9D-6046-B9AD-897D4E7D42C8}" destId="{B12F286F-B22F-174B-B5F2-7A6DBD56A8E6}" srcOrd="5" destOrd="0" parTransId="{422464F6-848B-BB4D-ACA7-746062BF92E3}" sibTransId="{8F781D6B-1DBE-1C41-8598-E322C9FDA92E}"/>
    <dgm:cxn modelId="{84CCFE58-5AB9-4D46-92E0-65CE102067A7}" srcId="{C3F8155A-8B31-4444-918F-41A8CF848145}" destId="{047D3B3B-CA9D-6046-B9AD-897D4E7D42C8}" srcOrd="0" destOrd="0" parTransId="{E49D0D01-AE8E-B242-A62A-44DD1662CECB}" sibTransId="{6BC32E59-EED1-694F-866F-022F66B09745}"/>
    <dgm:cxn modelId="{09B7E863-5BBA-A146-8476-2E389D1E18B9}" type="presOf" srcId="{B12F286F-B22F-174B-B5F2-7A6DBD56A8E6}" destId="{09B4886C-66D5-6841-BAFC-4427B2E7B3AC}" srcOrd="0" destOrd="0" presId="urn:microsoft.com/office/officeart/2005/8/layout/radial4"/>
    <dgm:cxn modelId="{02B4FF77-72B0-764E-A898-309273CF9EB7}" srcId="{047D3B3B-CA9D-6046-B9AD-897D4E7D42C8}" destId="{55F68B83-C585-ED48-92DA-17AE1EA4AAC7}" srcOrd="4" destOrd="0" parTransId="{D3A26491-9C84-9249-A1DF-33171F9CFE75}" sibTransId="{25213C38-F76D-4047-AA73-C2F314BA44D3}"/>
    <dgm:cxn modelId="{4862F27C-C8DB-B74F-8E2B-0B333FB21600}" type="presOf" srcId="{2C381B5A-C358-6247-89E2-963374C877A7}" destId="{4553EB6F-2044-654A-8B86-1E3DBEC66696}" srcOrd="0" destOrd="0" presId="urn:microsoft.com/office/officeart/2005/8/layout/radial4"/>
    <dgm:cxn modelId="{FD922F82-6560-814F-8849-58B0399B69D5}" type="presOf" srcId="{422464F6-848B-BB4D-ACA7-746062BF92E3}" destId="{E6B8F46D-AE1A-6C4B-B0A2-A5A1730495F4}" srcOrd="0" destOrd="0" presId="urn:microsoft.com/office/officeart/2005/8/layout/radial4"/>
    <dgm:cxn modelId="{A368DE84-E1E8-D348-B113-1D50D49E253C}" srcId="{047D3B3B-CA9D-6046-B9AD-897D4E7D42C8}" destId="{2C381B5A-C358-6247-89E2-963374C877A7}" srcOrd="0" destOrd="0" parTransId="{CF9EDFC2-4801-444D-95E0-A656029411BD}" sibTransId="{ABBFDC0D-6493-2740-9D7C-D5A8F5778487}"/>
    <dgm:cxn modelId="{51B09D96-F3CF-294F-A800-3DE59993AE12}" srcId="{047D3B3B-CA9D-6046-B9AD-897D4E7D42C8}" destId="{1307044E-67A8-B64D-84F5-EEC06646A75A}" srcOrd="2" destOrd="0" parTransId="{33BC6982-7784-974F-9560-AFC40A72DC89}" sibTransId="{9FE5CF80-E17B-A543-AF65-5326F498D796}"/>
    <dgm:cxn modelId="{AD9AA996-E855-8B40-8BBD-908995D63CA5}" type="presOf" srcId="{D3A26491-9C84-9249-A1DF-33171F9CFE75}" destId="{EA410D91-D090-B644-B435-771BCC77861C}" srcOrd="0" destOrd="0" presId="urn:microsoft.com/office/officeart/2005/8/layout/radial4"/>
    <dgm:cxn modelId="{0F59C1BF-D2DC-BE49-8091-FD1D998F1CF5}" type="presOf" srcId="{4991E999-3E4A-8248-BDE4-007055DA6C7A}" destId="{557A8941-16CA-4242-B9EC-39EFE3A498F8}" srcOrd="0" destOrd="0" presId="urn:microsoft.com/office/officeart/2005/8/layout/radial4"/>
    <dgm:cxn modelId="{7FC1EFC5-A2C3-E74E-A404-0A6167CDC262}" type="presOf" srcId="{24FC7BB4-F0FB-D14E-99F0-3D91D2A7ADA8}" destId="{DBB65BB9-59C9-1B40-9684-14C5D54CB126}" srcOrd="0" destOrd="0" presId="urn:microsoft.com/office/officeart/2005/8/layout/radial4"/>
    <dgm:cxn modelId="{CF3CDBC6-6CFD-B94F-826B-3979D824326E}" type="presOf" srcId="{55F68B83-C585-ED48-92DA-17AE1EA4AAC7}" destId="{D88173E4-4D4E-2341-8C15-C352700416EC}" srcOrd="0" destOrd="0" presId="urn:microsoft.com/office/officeart/2005/8/layout/radial4"/>
    <dgm:cxn modelId="{169BF5E5-6388-A149-BE33-B0AEB2FC3211}" type="presOf" srcId="{CF9EDFC2-4801-444D-95E0-A656029411BD}" destId="{9F08681D-EFC1-EC4A-9929-37C171A81FA9}" srcOrd="0" destOrd="0" presId="urn:microsoft.com/office/officeart/2005/8/layout/radial4"/>
    <dgm:cxn modelId="{87F010FD-2249-CD4A-9D94-F52727F1383F}" type="presOf" srcId="{E4811772-F555-7244-B27B-3FB1D7339432}" destId="{36D61FD4-E6AA-964A-843C-FBD97CA520E1}" srcOrd="0" destOrd="0" presId="urn:microsoft.com/office/officeart/2005/8/layout/radial4"/>
    <dgm:cxn modelId="{2A86D0C6-BC37-8348-A56B-85350FE54EAE}" type="presParOf" srcId="{8C82121F-50EA-DD44-8EC8-4C3410E1C77A}" destId="{AC5E83FD-AED8-4A4A-9247-83AB2596000D}" srcOrd="0" destOrd="0" presId="urn:microsoft.com/office/officeart/2005/8/layout/radial4"/>
    <dgm:cxn modelId="{985E6225-60B2-8D45-BEF6-B129814847B7}" type="presParOf" srcId="{8C82121F-50EA-DD44-8EC8-4C3410E1C77A}" destId="{9F08681D-EFC1-EC4A-9929-37C171A81FA9}" srcOrd="1" destOrd="0" presId="urn:microsoft.com/office/officeart/2005/8/layout/radial4"/>
    <dgm:cxn modelId="{1C2F0CF6-DB0D-6541-95C7-D2AA578C353A}" type="presParOf" srcId="{8C82121F-50EA-DD44-8EC8-4C3410E1C77A}" destId="{4553EB6F-2044-654A-8B86-1E3DBEC66696}" srcOrd="2" destOrd="0" presId="urn:microsoft.com/office/officeart/2005/8/layout/radial4"/>
    <dgm:cxn modelId="{9230920A-13CE-7447-9F2D-3C09BE165769}" type="presParOf" srcId="{8C82121F-50EA-DD44-8EC8-4C3410E1C77A}" destId="{36D61FD4-E6AA-964A-843C-FBD97CA520E1}" srcOrd="3" destOrd="0" presId="urn:microsoft.com/office/officeart/2005/8/layout/radial4"/>
    <dgm:cxn modelId="{10FE6F01-21BD-674E-9B96-41D33D6302B5}" type="presParOf" srcId="{8C82121F-50EA-DD44-8EC8-4C3410E1C77A}" destId="{557A8941-16CA-4242-B9EC-39EFE3A498F8}" srcOrd="4" destOrd="0" presId="urn:microsoft.com/office/officeart/2005/8/layout/radial4"/>
    <dgm:cxn modelId="{F69C8459-153C-4645-93CB-682C3A24F0E6}" type="presParOf" srcId="{8C82121F-50EA-DD44-8EC8-4C3410E1C77A}" destId="{BCC80772-5C88-444F-97BB-7C574F7A55C1}" srcOrd="5" destOrd="0" presId="urn:microsoft.com/office/officeart/2005/8/layout/radial4"/>
    <dgm:cxn modelId="{6451F898-08D8-C342-BA2F-AD276A1FA162}" type="presParOf" srcId="{8C82121F-50EA-DD44-8EC8-4C3410E1C77A}" destId="{F1A005AB-FE3D-CE44-892D-5A431CEE0FDA}" srcOrd="6" destOrd="0" presId="urn:microsoft.com/office/officeart/2005/8/layout/radial4"/>
    <dgm:cxn modelId="{986DA674-590C-6E43-AD2A-483780257DAE}" type="presParOf" srcId="{8C82121F-50EA-DD44-8EC8-4C3410E1C77A}" destId="{DBB65BB9-59C9-1B40-9684-14C5D54CB126}" srcOrd="7" destOrd="0" presId="urn:microsoft.com/office/officeart/2005/8/layout/radial4"/>
    <dgm:cxn modelId="{8DF04606-3810-1649-BCAB-93A4DF56F417}" type="presParOf" srcId="{8C82121F-50EA-DD44-8EC8-4C3410E1C77A}" destId="{6879244D-DD2B-9F4E-A19B-DBFBA51FEDBB}" srcOrd="8" destOrd="0" presId="urn:microsoft.com/office/officeart/2005/8/layout/radial4"/>
    <dgm:cxn modelId="{73BE77FF-6C21-3145-BEFC-775968E8026C}" type="presParOf" srcId="{8C82121F-50EA-DD44-8EC8-4C3410E1C77A}" destId="{EA410D91-D090-B644-B435-771BCC77861C}" srcOrd="9" destOrd="0" presId="urn:microsoft.com/office/officeart/2005/8/layout/radial4"/>
    <dgm:cxn modelId="{E701D694-A7F3-7746-BF49-2F29ADA5F906}" type="presParOf" srcId="{8C82121F-50EA-DD44-8EC8-4C3410E1C77A}" destId="{D88173E4-4D4E-2341-8C15-C352700416EC}" srcOrd="10" destOrd="0" presId="urn:microsoft.com/office/officeart/2005/8/layout/radial4"/>
    <dgm:cxn modelId="{D1506C2C-0FC2-EF4E-9710-EA236A8DCCD6}" type="presParOf" srcId="{8C82121F-50EA-DD44-8EC8-4C3410E1C77A}" destId="{E6B8F46D-AE1A-6C4B-B0A2-A5A1730495F4}" srcOrd="11" destOrd="0" presId="urn:microsoft.com/office/officeart/2005/8/layout/radial4"/>
    <dgm:cxn modelId="{736A54C7-1D60-3E46-860F-105642D5354E}" type="presParOf" srcId="{8C82121F-50EA-DD44-8EC8-4C3410E1C77A}" destId="{09B4886C-66D5-6841-BAFC-4427B2E7B3AC}" srcOrd="12" destOrd="0" presId="urn:microsoft.com/office/officeart/2005/8/layout/radial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A73F83-3963-5940-8DAF-9764E80358F9}" type="doc">
      <dgm:prSet loTypeId="urn:microsoft.com/office/officeart/2005/8/layout/pList2" loCatId="" qsTypeId="urn:microsoft.com/office/officeart/2005/8/quickstyle/simple4" qsCatId="simple" csTypeId="urn:microsoft.com/office/officeart/2005/8/colors/accent1_2" csCatId="accent1" phldr="1"/>
      <dgm:spPr/>
    </dgm:pt>
    <dgm:pt modelId="{4FE2F69C-44FB-AE4A-9818-7FB987B6EE5E}">
      <dgm:prSet phldrT="[Texto]"/>
      <dgm:spPr>
        <a:noFill/>
        <a:ln>
          <a:solidFill>
            <a:schemeClr val="accent1">
              <a:lumMod val="20000"/>
              <a:lumOff val="80000"/>
            </a:schemeClr>
          </a:solidFill>
        </a:ln>
        <a:effectLst/>
        <a:scene3d>
          <a:camera prst="orthographicFront"/>
          <a:lightRig rig="threePt" dir="t"/>
        </a:scene3d>
        <a:sp3d>
          <a:bevelT w="101600" prst="riblet"/>
        </a:sp3d>
      </dgm:spPr>
      <dgm:t>
        <a:bodyPr anchor="ctr"/>
        <a:lstStyle/>
        <a:p>
          <a:pPr algn="l"/>
          <a:r>
            <a:rPr lang="es-ES" dirty="0">
              <a:solidFill>
                <a:srgbClr val="10253F"/>
              </a:solidFill>
              <a:latin typeface="Arial" panose="020B0604020202020204" pitchFamily="34" charset="0"/>
              <a:cs typeface="Arial" panose="020B0604020202020204" pitchFamily="34" charset="0"/>
            </a:rPr>
            <a:t>Enfermedad</a:t>
          </a:r>
        </a:p>
        <a:p>
          <a:pPr algn="l"/>
          <a:r>
            <a:rPr lang="es-ES" dirty="0">
              <a:solidFill>
                <a:srgbClr val="10253F"/>
              </a:solidFill>
              <a:latin typeface="Arial" panose="020B0604020202020204" pitchFamily="34" charset="0"/>
              <a:cs typeface="Arial" panose="020B0604020202020204" pitchFamily="34" charset="0"/>
            </a:rPr>
            <a:t>Crónica</a:t>
          </a:r>
        </a:p>
        <a:p>
          <a:pPr algn="l"/>
          <a:r>
            <a:rPr lang="es-ES" dirty="0">
              <a:solidFill>
                <a:srgbClr val="10253F"/>
              </a:solidFill>
              <a:latin typeface="Arial" panose="020B0604020202020204" pitchFamily="34" charset="0"/>
              <a:cs typeface="Arial" panose="020B0604020202020204" pitchFamily="34" charset="0"/>
            </a:rPr>
            <a:t>Pacientes quirúrgicos (pre – post)</a:t>
          </a:r>
        </a:p>
        <a:p>
          <a:pPr algn="l"/>
          <a:r>
            <a:rPr lang="es-ES" dirty="0">
              <a:solidFill>
                <a:srgbClr val="10253F"/>
              </a:solidFill>
              <a:latin typeface="Arial" panose="020B0604020202020204" pitchFamily="34" charset="0"/>
              <a:cs typeface="Arial" panose="020B0604020202020204" pitchFamily="34" charset="0"/>
            </a:rPr>
            <a:t>Geriatría</a:t>
          </a:r>
        </a:p>
      </dgm:t>
    </dgm:pt>
    <dgm:pt modelId="{893879C0-8E50-5D4E-9F4E-13DF517DD406}" type="parTrans" cxnId="{C512037A-FE27-1D48-99F0-F9B8760CE44B}">
      <dgm:prSet/>
      <dgm:spPr/>
      <dgm:t>
        <a:bodyPr/>
        <a:lstStyle/>
        <a:p>
          <a:endParaRPr lang="es-ES">
            <a:latin typeface="Arial" panose="020B0604020202020204" pitchFamily="34" charset="0"/>
            <a:cs typeface="Arial" panose="020B0604020202020204" pitchFamily="34" charset="0"/>
          </a:endParaRPr>
        </a:p>
      </dgm:t>
    </dgm:pt>
    <dgm:pt modelId="{2969D669-9083-B24E-B560-95E5287847E6}" type="sibTrans" cxnId="{C512037A-FE27-1D48-99F0-F9B8760CE44B}">
      <dgm:prSet/>
      <dgm:spPr/>
      <dgm:t>
        <a:bodyPr/>
        <a:lstStyle/>
        <a:p>
          <a:endParaRPr lang="es-ES">
            <a:latin typeface="Arial" panose="020B0604020202020204" pitchFamily="34" charset="0"/>
            <a:cs typeface="Arial" panose="020B0604020202020204" pitchFamily="34" charset="0"/>
          </a:endParaRPr>
        </a:p>
      </dgm:t>
    </dgm:pt>
    <dgm:pt modelId="{78F42F46-F455-F54F-B728-0F43F95E5D97}">
      <dgm:prSet phldrT="[Texto]"/>
      <dgm:spPr>
        <a:solidFill>
          <a:srgbClr val="FFFFFF"/>
        </a:solidFill>
        <a:ln>
          <a:solidFill>
            <a:srgbClr val="DCE6F2"/>
          </a:solidFill>
        </a:ln>
        <a:scene3d>
          <a:camera prst="orthographicFront"/>
          <a:lightRig rig="threePt" dir="t"/>
        </a:scene3d>
        <a:sp3d>
          <a:bevelT w="101600" prst="riblet"/>
        </a:sp3d>
      </dgm:spPr>
      <dgm:t>
        <a:bodyPr anchor="ctr"/>
        <a:lstStyle/>
        <a:p>
          <a:pPr algn="l"/>
          <a:r>
            <a:rPr lang="es-ES" dirty="0">
              <a:solidFill>
                <a:srgbClr val="10253F"/>
              </a:solidFill>
              <a:latin typeface="Arial" panose="020B0604020202020204" pitchFamily="34" charset="0"/>
              <a:cs typeface="Arial" panose="020B0604020202020204" pitchFamily="34" charset="0"/>
            </a:rPr>
            <a:t>Desnutrición</a:t>
          </a:r>
        </a:p>
        <a:p>
          <a:pPr algn="l"/>
          <a:r>
            <a:rPr lang="es-ES" dirty="0">
              <a:solidFill>
                <a:srgbClr val="10253F"/>
              </a:solidFill>
              <a:latin typeface="Arial" panose="020B0604020202020204" pitchFamily="34" charset="0"/>
              <a:cs typeface="Arial" panose="020B0604020202020204" pitchFamily="34" charset="0"/>
            </a:rPr>
            <a:t>Riesgo Nutricional</a:t>
          </a:r>
        </a:p>
        <a:p>
          <a:pPr algn="l"/>
          <a:r>
            <a:rPr lang="es-ES" dirty="0">
              <a:solidFill>
                <a:srgbClr val="10253F"/>
              </a:solidFill>
              <a:latin typeface="Arial" panose="020B0604020202020204" pitchFamily="34" charset="0"/>
              <a:cs typeface="Arial" panose="020B0604020202020204" pitchFamily="34" charset="0"/>
            </a:rPr>
            <a:t>Pacientes quirúrgicos</a:t>
          </a:r>
        </a:p>
      </dgm:t>
    </dgm:pt>
    <dgm:pt modelId="{16BC16E5-0CCF-6446-B4DE-EE3CD0BCABAC}" type="parTrans" cxnId="{3FB5E3E7-4179-D349-8A9A-4FF3D7BBC44A}">
      <dgm:prSet/>
      <dgm:spPr/>
      <dgm:t>
        <a:bodyPr/>
        <a:lstStyle/>
        <a:p>
          <a:endParaRPr lang="es-ES">
            <a:latin typeface="Arial" panose="020B0604020202020204" pitchFamily="34" charset="0"/>
            <a:cs typeface="Arial" panose="020B0604020202020204" pitchFamily="34" charset="0"/>
          </a:endParaRPr>
        </a:p>
      </dgm:t>
    </dgm:pt>
    <dgm:pt modelId="{D5744FFC-11A2-034D-82FF-44A236366E69}" type="sibTrans" cxnId="{3FB5E3E7-4179-D349-8A9A-4FF3D7BBC44A}">
      <dgm:prSet/>
      <dgm:spPr/>
      <dgm:t>
        <a:bodyPr/>
        <a:lstStyle/>
        <a:p>
          <a:endParaRPr lang="es-ES">
            <a:latin typeface="Arial" panose="020B0604020202020204" pitchFamily="34" charset="0"/>
            <a:cs typeface="Arial" panose="020B0604020202020204" pitchFamily="34" charset="0"/>
          </a:endParaRPr>
        </a:p>
      </dgm:t>
    </dgm:pt>
    <dgm:pt modelId="{851BE0D0-7018-2E41-AB62-1EFF451A3284}">
      <dgm:prSet phldrT="[Texto]"/>
      <dgm:spPr>
        <a:solidFill>
          <a:srgbClr val="FFFFFF"/>
        </a:solidFill>
        <a:ln>
          <a:solidFill>
            <a:srgbClr val="DCE6F2"/>
          </a:solidFill>
        </a:ln>
        <a:scene3d>
          <a:camera prst="orthographicFront"/>
          <a:lightRig rig="threePt" dir="t"/>
        </a:scene3d>
        <a:sp3d>
          <a:bevelT w="101600" prst="riblet"/>
        </a:sp3d>
      </dgm:spPr>
      <dgm:t>
        <a:bodyPr anchor="ctr"/>
        <a:lstStyle/>
        <a:p>
          <a:pPr algn="l"/>
          <a:r>
            <a:rPr lang="es-ES" dirty="0">
              <a:solidFill>
                <a:srgbClr val="10253F"/>
              </a:solidFill>
              <a:latin typeface="Arial" panose="020B0604020202020204" pitchFamily="34" charset="0"/>
              <a:cs typeface="Arial" panose="020B0604020202020204" pitchFamily="34" charset="0"/>
            </a:rPr>
            <a:t>Egreso Hospitalario</a:t>
          </a:r>
        </a:p>
        <a:p>
          <a:pPr algn="l"/>
          <a:r>
            <a:rPr lang="es-ES" dirty="0">
              <a:solidFill>
                <a:srgbClr val="10253F"/>
              </a:solidFill>
              <a:latin typeface="Arial" panose="020B0604020202020204" pitchFamily="34" charset="0"/>
              <a:cs typeface="Arial" panose="020B0604020202020204" pitchFamily="34" charset="0"/>
            </a:rPr>
            <a:t>Pacientes Ambulatorios</a:t>
          </a:r>
        </a:p>
        <a:p>
          <a:pPr algn="l"/>
          <a:r>
            <a:rPr lang="es-ES" dirty="0">
              <a:solidFill>
                <a:srgbClr val="10253F"/>
              </a:solidFill>
              <a:latin typeface="Arial" panose="020B0604020202020204" pitchFamily="34" charset="0"/>
              <a:cs typeface="Arial" panose="020B0604020202020204" pitchFamily="34" charset="0"/>
            </a:rPr>
            <a:t>Baja Ingesta</a:t>
          </a:r>
        </a:p>
        <a:p>
          <a:pPr algn="l"/>
          <a:r>
            <a:rPr lang="es-ES" dirty="0">
              <a:solidFill>
                <a:srgbClr val="10253F"/>
              </a:solidFill>
              <a:latin typeface="Arial" panose="020B0604020202020204" pitchFamily="34" charset="0"/>
              <a:cs typeface="Arial" panose="020B0604020202020204" pitchFamily="34" charset="0"/>
            </a:rPr>
            <a:t>Desnutrición</a:t>
          </a:r>
        </a:p>
      </dgm:t>
    </dgm:pt>
    <dgm:pt modelId="{48AF3821-905A-3844-B97E-1A0DAD91DEEF}" type="parTrans" cxnId="{6E336CA3-CA9D-CC4F-8604-7E92CE38DF1F}">
      <dgm:prSet/>
      <dgm:spPr/>
      <dgm:t>
        <a:bodyPr/>
        <a:lstStyle/>
        <a:p>
          <a:endParaRPr lang="es-ES">
            <a:latin typeface="Arial" panose="020B0604020202020204" pitchFamily="34" charset="0"/>
            <a:cs typeface="Arial" panose="020B0604020202020204" pitchFamily="34" charset="0"/>
          </a:endParaRPr>
        </a:p>
      </dgm:t>
    </dgm:pt>
    <dgm:pt modelId="{14AEC23F-7713-6546-A4D3-698824392228}" type="sibTrans" cxnId="{6E336CA3-CA9D-CC4F-8604-7E92CE38DF1F}">
      <dgm:prSet/>
      <dgm:spPr/>
      <dgm:t>
        <a:bodyPr/>
        <a:lstStyle/>
        <a:p>
          <a:endParaRPr lang="es-ES">
            <a:latin typeface="Arial" panose="020B0604020202020204" pitchFamily="34" charset="0"/>
            <a:cs typeface="Arial" panose="020B0604020202020204" pitchFamily="34" charset="0"/>
          </a:endParaRPr>
        </a:p>
      </dgm:t>
    </dgm:pt>
    <dgm:pt modelId="{1ED9A31C-72A6-B247-BB98-D02B042A98DA}">
      <dgm:prSet/>
      <dgm:spPr>
        <a:solidFill>
          <a:srgbClr val="FFFFFF"/>
        </a:solidFill>
        <a:ln>
          <a:solidFill>
            <a:srgbClr val="DCE6F2"/>
          </a:solidFill>
        </a:ln>
        <a:scene3d>
          <a:camera prst="orthographicFront"/>
          <a:lightRig rig="threePt" dir="t"/>
        </a:scene3d>
        <a:sp3d>
          <a:bevelT w="101600" prst="riblet"/>
        </a:sp3d>
      </dgm:spPr>
      <dgm:t>
        <a:bodyPr anchor="ctr"/>
        <a:lstStyle/>
        <a:p>
          <a:pPr algn="l"/>
          <a:r>
            <a:rPr lang="es-ES" dirty="0">
              <a:solidFill>
                <a:srgbClr val="10253F"/>
              </a:solidFill>
              <a:latin typeface="Arial" panose="020B0604020202020204" pitchFamily="34" charset="0"/>
              <a:cs typeface="Arial" panose="020B0604020202020204" pitchFamily="34" charset="0"/>
            </a:rPr>
            <a:t>Literatura Disponible</a:t>
          </a:r>
        </a:p>
        <a:p>
          <a:pPr algn="l"/>
          <a:r>
            <a:rPr lang="es-ES" dirty="0">
              <a:solidFill>
                <a:srgbClr val="10253F"/>
              </a:solidFill>
              <a:latin typeface="Arial" panose="020B0604020202020204" pitchFamily="34" charset="0"/>
              <a:cs typeface="Arial" panose="020B0604020202020204" pitchFamily="34" charset="0"/>
            </a:rPr>
            <a:t>MBE</a:t>
          </a:r>
        </a:p>
        <a:p>
          <a:pPr algn="l"/>
          <a:endParaRPr lang="es-ES" dirty="0">
            <a:solidFill>
              <a:srgbClr val="10253F"/>
            </a:solidFill>
            <a:latin typeface="Arial" panose="020B0604020202020204" pitchFamily="34" charset="0"/>
            <a:cs typeface="Arial" panose="020B0604020202020204" pitchFamily="34" charset="0"/>
          </a:endParaRPr>
        </a:p>
      </dgm:t>
    </dgm:pt>
    <dgm:pt modelId="{C5567CE3-6EB4-4D49-A09C-2FD09CE0A7F2}" type="parTrans" cxnId="{56016624-C218-3F44-81F0-6EDBA90B5852}">
      <dgm:prSet/>
      <dgm:spPr/>
      <dgm:t>
        <a:bodyPr/>
        <a:lstStyle/>
        <a:p>
          <a:endParaRPr lang="es-ES">
            <a:latin typeface="Arial" panose="020B0604020202020204" pitchFamily="34" charset="0"/>
            <a:cs typeface="Arial" panose="020B0604020202020204" pitchFamily="34" charset="0"/>
          </a:endParaRPr>
        </a:p>
      </dgm:t>
    </dgm:pt>
    <dgm:pt modelId="{5366FE52-E654-2043-B4A0-902A52F48ACA}" type="sibTrans" cxnId="{56016624-C218-3F44-81F0-6EDBA90B5852}">
      <dgm:prSet/>
      <dgm:spPr/>
      <dgm:t>
        <a:bodyPr/>
        <a:lstStyle/>
        <a:p>
          <a:endParaRPr lang="es-ES">
            <a:latin typeface="Arial" panose="020B0604020202020204" pitchFamily="34" charset="0"/>
            <a:cs typeface="Arial" panose="020B0604020202020204" pitchFamily="34" charset="0"/>
          </a:endParaRPr>
        </a:p>
      </dgm:t>
    </dgm:pt>
    <dgm:pt modelId="{98DAB245-4B0E-C647-8869-B4991F6FFC26}" type="pres">
      <dgm:prSet presAssocID="{04A73F83-3963-5940-8DAF-9764E80358F9}" presName="Name0" presStyleCnt="0">
        <dgm:presLayoutVars>
          <dgm:dir/>
          <dgm:resizeHandles val="exact"/>
        </dgm:presLayoutVars>
      </dgm:prSet>
      <dgm:spPr/>
    </dgm:pt>
    <dgm:pt modelId="{529DD510-E236-A545-95B9-F6E64922FBCD}" type="pres">
      <dgm:prSet presAssocID="{04A73F83-3963-5940-8DAF-9764E80358F9}" presName="bkgdShp" presStyleLbl="alignAccFollowNode1" presStyleIdx="0" presStyleCnt="1" custScaleY="100805" custLinFactNeighborY="6944"/>
      <dgm:spPr>
        <a:solidFill>
          <a:schemeClr val="accent1">
            <a:lumMod val="20000"/>
            <a:lumOff val="80000"/>
            <a:alpha val="90000"/>
          </a:schemeClr>
        </a:solidFill>
      </dgm:spPr>
    </dgm:pt>
    <dgm:pt modelId="{B240F866-F4AA-F548-B64E-02BC76608183}" type="pres">
      <dgm:prSet presAssocID="{04A73F83-3963-5940-8DAF-9764E80358F9}" presName="linComp" presStyleCnt="0"/>
      <dgm:spPr/>
    </dgm:pt>
    <dgm:pt modelId="{74B7998E-F5DD-7943-B63E-6DA0B5885B3E}" type="pres">
      <dgm:prSet presAssocID="{4FE2F69C-44FB-AE4A-9818-7FB987B6EE5E}" presName="compNode" presStyleCnt="0"/>
      <dgm:spPr/>
    </dgm:pt>
    <dgm:pt modelId="{CDEEE1E0-2336-9C4F-8306-94713F4CFC74}" type="pres">
      <dgm:prSet presAssocID="{4FE2F69C-44FB-AE4A-9818-7FB987B6EE5E}" presName="node" presStyleLbl="node1" presStyleIdx="0" presStyleCnt="4" custScaleY="76676">
        <dgm:presLayoutVars>
          <dgm:bulletEnabled val="1"/>
        </dgm:presLayoutVars>
      </dgm:prSet>
      <dgm:spPr/>
    </dgm:pt>
    <dgm:pt modelId="{846CC67C-2C3E-7143-99E0-383A260CCB9B}" type="pres">
      <dgm:prSet presAssocID="{4FE2F69C-44FB-AE4A-9818-7FB987B6EE5E}" presName="invisiNode" presStyleLbl="node1" presStyleIdx="0" presStyleCnt="4"/>
      <dgm:spPr/>
    </dgm:pt>
    <dgm:pt modelId="{14CA23CF-2E88-F44D-9DFF-E0CB77535347}" type="pres">
      <dgm:prSet presAssocID="{4FE2F69C-44FB-AE4A-9818-7FB987B6EE5E}" presName="imagNode" presStyleLbl="fgImgPlace1" presStyleIdx="0" presStyleCnt="4"/>
      <dgm:spPr>
        <a:blipFill rotWithShape="1">
          <a:blip xmlns:r="http://schemas.openxmlformats.org/officeDocument/2006/relationships" r:embed="rId1"/>
          <a:stretch>
            <a:fillRect/>
          </a:stretch>
        </a:blipFill>
      </dgm:spPr>
    </dgm:pt>
    <dgm:pt modelId="{9140E9EF-EEB2-8642-AC2D-A4E37E2C8A82}" type="pres">
      <dgm:prSet presAssocID="{2969D669-9083-B24E-B560-95E5287847E6}" presName="sibTrans" presStyleLbl="sibTrans2D1" presStyleIdx="0" presStyleCnt="0"/>
      <dgm:spPr/>
    </dgm:pt>
    <dgm:pt modelId="{34115648-D722-5840-B2C7-64C1CC599358}" type="pres">
      <dgm:prSet presAssocID="{78F42F46-F455-F54F-B728-0F43F95E5D97}" presName="compNode" presStyleCnt="0"/>
      <dgm:spPr/>
    </dgm:pt>
    <dgm:pt modelId="{22E1ED42-4EEC-3B48-90B7-55F2AED53EB6}" type="pres">
      <dgm:prSet presAssocID="{78F42F46-F455-F54F-B728-0F43F95E5D97}" presName="node" presStyleLbl="node1" presStyleIdx="1" presStyleCnt="4" custScaleY="76676">
        <dgm:presLayoutVars>
          <dgm:bulletEnabled val="1"/>
        </dgm:presLayoutVars>
      </dgm:prSet>
      <dgm:spPr/>
    </dgm:pt>
    <dgm:pt modelId="{AF934AC9-998B-8540-8875-821F94D15AB5}" type="pres">
      <dgm:prSet presAssocID="{78F42F46-F455-F54F-B728-0F43F95E5D97}" presName="invisiNode" presStyleLbl="node1" presStyleIdx="1" presStyleCnt="4"/>
      <dgm:spPr/>
    </dgm:pt>
    <dgm:pt modelId="{E9E26760-9B75-FA4C-BE09-3455B591C67B}" type="pres">
      <dgm:prSet presAssocID="{78F42F46-F455-F54F-B728-0F43F95E5D97}" presName="imagNode" presStyleLbl="fgImgPlace1" presStyleIdx="1" presStyleCnt="4"/>
      <dgm:spPr>
        <a:blipFill rotWithShape="1">
          <a:blip xmlns:r="http://schemas.openxmlformats.org/officeDocument/2006/relationships" r:embed="rId2"/>
          <a:stretch>
            <a:fillRect/>
          </a:stretch>
        </a:blipFill>
      </dgm:spPr>
    </dgm:pt>
    <dgm:pt modelId="{837B2077-8FF0-8C47-A1D1-42D790FCEBBA}" type="pres">
      <dgm:prSet presAssocID="{D5744FFC-11A2-034D-82FF-44A236366E69}" presName="sibTrans" presStyleLbl="sibTrans2D1" presStyleIdx="0" presStyleCnt="0"/>
      <dgm:spPr/>
    </dgm:pt>
    <dgm:pt modelId="{DC47E3D1-3391-A44D-80D1-9C3B91F2D9BA}" type="pres">
      <dgm:prSet presAssocID="{851BE0D0-7018-2E41-AB62-1EFF451A3284}" presName="compNode" presStyleCnt="0"/>
      <dgm:spPr/>
    </dgm:pt>
    <dgm:pt modelId="{CE88BC7B-44F1-6342-8B5F-FADAFE2BA26E}" type="pres">
      <dgm:prSet presAssocID="{851BE0D0-7018-2E41-AB62-1EFF451A3284}" presName="node" presStyleLbl="node1" presStyleIdx="2" presStyleCnt="4" custScaleY="76676">
        <dgm:presLayoutVars>
          <dgm:bulletEnabled val="1"/>
        </dgm:presLayoutVars>
      </dgm:prSet>
      <dgm:spPr/>
    </dgm:pt>
    <dgm:pt modelId="{4939F3BA-E0E3-0D44-BCE7-B7D6162432AA}" type="pres">
      <dgm:prSet presAssocID="{851BE0D0-7018-2E41-AB62-1EFF451A3284}" presName="invisiNode" presStyleLbl="node1" presStyleIdx="2" presStyleCnt="4"/>
      <dgm:spPr/>
    </dgm:pt>
    <dgm:pt modelId="{0341E11E-B4BB-B540-A4C4-0BFCE6FAAF09}" type="pres">
      <dgm:prSet presAssocID="{851BE0D0-7018-2E41-AB62-1EFF451A3284}" presName="imagNode" presStyleLbl="fgImgPlace1" presStyleIdx="2" presStyleCnt="4"/>
      <dgm:spPr>
        <a:blipFill rotWithShape="1">
          <a:blip xmlns:r="http://schemas.openxmlformats.org/officeDocument/2006/relationships" r:embed="rId3"/>
          <a:stretch>
            <a:fillRect/>
          </a:stretch>
        </a:blipFill>
      </dgm:spPr>
    </dgm:pt>
    <dgm:pt modelId="{B0031789-FD61-7048-8340-2A30E10C9683}" type="pres">
      <dgm:prSet presAssocID="{14AEC23F-7713-6546-A4D3-698824392228}" presName="sibTrans" presStyleLbl="sibTrans2D1" presStyleIdx="0" presStyleCnt="0"/>
      <dgm:spPr/>
    </dgm:pt>
    <dgm:pt modelId="{F6C0A590-3898-4A4C-B7AF-A652118A88C6}" type="pres">
      <dgm:prSet presAssocID="{1ED9A31C-72A6-B247-BB98-D02B042A98DA}" presName="compNode" presStyleCnt="0"/>
      <dgm:spPr/>
    </dgm:pt>
    <dgm:pt modelId="{4E73ACEA-60B1-D14C-8BD4-7670037706CE}" type="pres">
      <dgm:prSet presAssocID="{1ED9A31C-72A6-B247-BB98-D02B042A98DA}" presName="node" presStyleLbl="node1" presStyleIdx="3" presStyleCnt="4" custScaleY="76676">
        <dgm:presLayoutVars>
          <dgm:bulletEnabled val="1"/>
        </dgm:presLayoutVars>
      </dgm:prSet>
      <dgm:spPr/>
    </dgm:pt>
    <dgm:pt modelId="{24B525ED-899A-9449-AA1A-892FEBEAA43E}" type="pres">
      <dgm:prSet presAssocID="{1ED9A31C-72A6-B247-BB98-D02B042A98DA}" presName="invisiNode" presStyleLbl="node1" presStyleIdx="3" presStyleCnt="4"/>
      <dgm:spPr/>
    </dgm:pt>
    <dgm:pt modelId="{2093BEA9-EF4A-6F47-B903-9AF4A6FD9ADE}" type="pres">
      <dgm:prSet presAssocID="{1ED9A31C-72A6-B247-BB98-D02B042A98DA}" presName="imagNode" presStyleLbl="fgImgPlace1" presStyleIdx="3" presStyleCnt="4"/>
      <dgm:spPr>
        <a:blipFill rotWithShape="1">
          <a:blip xmlns:r="http://schemas.openxmlformats.org/officeDocument/2006/relationships" r:embed="rId4"/>
          <a:stretch>
            <a:fillRect/>
          </a:stretch>
        </a:blipFill>
      </dgm:spPr>
    </dgm:pt>
  </dgm:ptLst>
  <dgm:cxnLst>
    <dgm:cxn modelId="{FC6F9E15-9C3F-E440-B0C6-61BFAC9325F6}" type="presOf" srcId="{78F42F46-F455-F54F-B728-0F43F95E5D97}" destId="{22E1ED42-4EEC-3B48-90B7-55F2AED53EB6}" srcOrd="0" destOrd="0" presId="urn:microsoft.com/office/officeart/2005/8/layout/pList2"/>
    <dgm:cxn modelId="{56016624-C218-3F44-81F0-6EDBA90B5852}" srcId="{04A73F83-3963-5940-8DAF-9764E80358F9}" destId="{1ED9A31C-72A6-B247-BB98-D02B042A98DA}" srcOrd="3" destOrd="0" parTransId="{C5567CE3-6EB4-4D49-A09C-2FD09CE0A7F2}" sibTransId="{5366FE52-E654-2043-B4A0-902A52F48ACA}"/>
    <dgm:cxn modelId="{BCA5AE37-2D66-444F-999A-82AC988F043E}" type="presOf" srcId="{851BE0D0-7018-2E41-AB62-1EFF451A3284}" destId="{CE88BC7B-44F1-6342-8B5F-FADAFE2BA26E}" srcOrd="0" destOrd="0" presId="urn:microsoft.com/office/officeart/2005/8/layout/pList2"/>
    <dgm:cxn modelId="{B308CF42-0270-0140-BF82-57EFB7A0C170}" type="presOf" srcId="{14AEC23F-7713-6546-A4D3-698824392228}" destId="{B0031789-FD61-7048-8340-2A30E10C9683}" srcOrd="0" destOrd="0" presId="urn:microsoft.com/office/officeart/2005/8/layout/pList2"/>
    <dgm:cxn modelId="{FE93816E-C21B-AE40-8DBB-9A9584868DB0}" type="presOf" srcId="{04A73F83-3963-5940-8DAF-9764E80358F9}" destId="{98DAB245-4B0E-C647-8869-B4991F6FFC26}" srcOrd="0" destOrd="0" presId="urn:microsoft.com/office/officeart/2005/8/layout/pList2"/>
    <dgm:cxn modelId="{62DC3377-F94B-C047-B545-CB0F92691A80}" type="presOf" srcId="{1ED9A31C-72A6-B247-BB98-D02B042A98DA}" destId="{4E73ACEA-60B1-D14C-8BD4-7670037706CE}" srcOrd="0" destOrd="0" presId="urn:microsoft.com/office/officeart/2005/8/layout/pList2"/>
    <dgm:cxn modelId="{C512037A-FE27-1D48-99F0-F9B8760CE44B}" srcId="{04A73F83-3963-5940-8DAF-9764E80358F9}" destId="{4FE2F69C-44FB-AE4A-9818-7FB987B6EE5E}" srcOrd="0" destOrd="0" parTransId="{893879C0-8E50-5D4E-9F4E-13DF517DD406}" sibTransId="{2969D669-9083-B24E-B560-95E5287847E6}"/>
    <dgm:cxn modelId="{5BE63194-830A-594B-820E-66A47108387C}" type="presOf" srcId="{4FE2F69C-44FB-AE4A-9818-7FB987B6EE5E}" destId="{CDEEE1E0-2336-9C4F-8306-94713F4CFC74}" srcOrd="0" destOrd="0" presId="urn:microsoft.com/office/officeart/2005/8/layout/pList2"/>
    <dgm:cxn modelId="{6E336CA3-CA9D-CC4F-8604-7E92CE38DF1F}" srcId="{04A73F83-3963-5940-8DAF-9764E80358F9}" destId="{851BE0D0-7018-2E41-AB62-1EFF451A3284}" srcOrd="2" destOrd="0" parTransId="{48AF3821-905A-3844-B97E-1A0DAD91DEEF}" sibTransId="{14AEC23F-7713-6546-A4D3-698824392228}"/>
    <dgm:cxn modelId="{EC759BC0-0990-DC40-A3AF-2C177A875D30}" type="presOf" srcId="{2969D669-9083-B24E-B560-95E5287847E6}" destId="{9140E9EF-EEB2-8642-AC2D-A4E37E2C8A82}" srcOrd="0" destOrd="0" presId="urn:microsoft.com/office/officeart/2005/8/layout/pList2"/>
    <dgm:cxn modelId="{0E1ADDC5-E880-FC4A-B9CE-C45BE30E0E28}" type="presOf" srcId="{D5744FFC-11A2-034D-82FF-44A236366E69}" destId="{837B2077-8FF0-8C47-A1D1-42D790FCEBBA}" srcOrd="0" destOrd="0" presId="urn:microsoft.com/office/officeart/2005/8/layout/pList2"/>
    <dgm:cxn modelId="{3FB5E3E7-4179-D349-8A9A-4FF3D7BBC44A}" srcId="{04A73F83-3963-5940-8DAF-9764E80358F9}" destId="{78F42F46-F455-F54F-B728-0F43F95E5D97}" srcOrd="1" destOrd="0" parTransId="{16BC16E5-0CCF-6446-B4DE-EE3CD0BCABAC}" sibTransId="{D5744FFC-11A2-034D-82FF-44A236366E69}"/>
    <dgm:cxn modelId="{E380DD12-2776-D548-ACB9-A01B91696BA0}" type="presParOf" srcId="{98DAB245-4B0E-C647-8869-B4991F6FFC26}" destId="{529DD510-E236-A545-95B9-F6E64922FBCD}" srcOrd="0" destOrd="0" presId="urn:microsoft.com/office/officeart/2005/8/layout/pList2"/>
    <dgm:cxn modelId="{6ABA3C78-70FA-D44E-8C2D-2C0C9D9FD85A}" type="presParOf" srcId="{98DAB245-4B0E-C647-8869-B4991F6FFC26}" destId="{B240F866-F4AA-F548-B64E-02BC76608183}" srcOrd="1" destOrd="0" presId="urn:microsoft.com/office/officeart/2005/8/layout/pList2"/>
    <dgm:cxn modelId="{C5F12CCA-1CAD-1644-8303-055BEB9DA3E1}" type="presParOf" srcId="{B240F866-F4AA-F548-B64E-02BC76608183}" destId="{74B7998E-F5DD-7943-B63E-6DA0B5885B3E}" srcOrd="0" destOrd="0" presId="urn:microsoft.com/office/officeart/2005/8/layout/pList2"/>
    <dgm:cxn modelId="{83A53E74-870F-C340-8F6F-B7302B00DE2C}" type="presParOf" srcId="{74B7998E-F5DD-7943-B63E-6DA0B5885B3E}" destId="{CDEEE1E0-2336-9C4F-8306-94713F4CFC74}" srcOrd="0" destOrd="0" presId="urn:microsoft.com/office/officeart/2005/8/layout/pList2"/>
    <dgm:cxn modelId="{3B9A31A3-9FFF-824C-B249-115917232126}" type="presParOf" srcId="{74B7998E-F5DD-7943-B63E-6DA0B5885B3E}" destId="{846CC67C-2C3E-7143-99E0-383A260CCB9B}" srcOrd="1" destOrd="0" presId="urn:microsoft.com/office/officeart/2005/8/layout/pList2"/>
    <dgm:cxn modelId="{7E5E0EC5-931E-1E40-816E-2D46DF731251}" type="presParOf" srcId="{74B7998E-F5DD-7943-B63E-6DA0B5885B3E}" destId="{14CA23CF-2E88-F44D-9DFF-E0CB77535347}" srcOrd="2" destOrd="0" presId="urn:microsoft.com/office/officeart/2005/8/layout/pList2"/>
    <dgm:cxn modelId="{3FA3E974-1954-0D4C-9CC8-21AE62F2641B}" type="presParOf" srcId="{B240F866-F4AA-F548-B64E-02BC76608183}" destId="{9140E9EF-EEB2-8642-AC2D-A4E37E2C8A82}" srcOrd="1" destOrd="0" presId="urn:microsoft.com/office/officeart/2005/8/layout/pList2"/>
    <dgm:cxn modelId="{F615468F-7E1C-7C4D-A5A0-AF9A7BA4FF1C}" type="presParOf" srcId="{B240F866-F4AA-F548-B64E-02BC76608183}" destId="{34115648-D722-5840-B2C7-64C1CC599358}" srcOrd="2" destOrd="0" presId="urn:microsoft.com/office/officeart/2005/8/layout/pList2"/>
    <dgm:cxn modelId="{9441EAA6-713C-1E46-AFB3-1A7D65D1F316}" type="presParOf" srcId="{34115648-D722-5840-B2C7-64C1CC599358}" destId="{22E1ED42-4EEC-3B48-90B7-55F2AED53EB6}" srcOrd="0" destOrd="0" presId="urn:microsoft.com/office/officeart/2005/8/layout/pList2"/>
    <dgm:cxn modelId="{AC7029A3-C8B4-0B48-A76E-216FA5D1E277}" type="presParOf" srcId="{34115648-D722-5840-B2C7-64C1CC599358}" destId="{AF934AC9-998B-8540-8875-821F94D15AB5}" srcOrd="1" destOrd="0" presId="urn:microsoft.com/office/officeart/2005/8/layout/pList2"/>
    <dgm:cxn modelId="{B9B045C0-DA4B-EB45-83AA-ED68BFCD7F5C}" type="presParOf" srcId="{34115648-D722-5840-B2C7-64C1CC599358}" destId="{E9E26760-9B75-FA4C-BE09-3455B591C67B}" srcOrd="2" destOrd="0" presId="urn:microsoft.com/office/officeart/2005/8/layout/pList2"/>
    <dgm:cxn modelId="{483FD432-E20F-9248-8AC0-39F1BAE63D23}" type="presParOf" srcId="{B240F866-F4AA-F548-B64E-02BC76608183}" destId="{837B2077-8FF0-8C47-A1D1-42D790FCEBBA}" srcOrd="3" destOrd="0" presId="urn:microsoft.com/office/officeart/2005/8/layout/pList2"/>
    <dgm:cxn modelId="{443BD3F2-8DA5-744B-BC84-C04DCA4172A8}" type="presParOf" srcId="{B240F866-F4AA-F548-B64E-02BC76608183}" destId="{DC47E3D1-3391-A44D-80D1-9C3B91F2D9BA}" srcOrd="4" destOrd="0" presId="urn:microsoft.com/office/officeart/2005/8/layout/pList2"/>
    <dgm:cxn modelId="{48051ED4-0B79-B745-B76E-CC4ACEA247A0}" type="presParOf" srcId="{DC47E3D1-3391-A44D-80D1-9C3B91F2D9BA}" destId="{CE88BC7B-44F1-6342-8B5F-FADAFE2BA26E}" srcOrd="0" destOrd="0" presId="urn:microsoft.com/office/officeart/2005/8/layout/pList2"/>
    <dgm:cxn modelId="{E60598E7-8030-554B-AFBA-36FB9F781C41}" type="presParOf" srcId="{DC47E3D1-3391-A44D-80D1-9C3B91F2D9BA}" destId="{4939F3BA-E0E3-0D44-BCE7-B7D6162432AA}" srcOrd="1" destOrd="0" presId="urn:microsoft.com/office/officeart/2005/8/layout/pList2"/>
    <dgm:cxn modelId="{ADF2E186-D4B1-2144-878C-5023A91060BB}" type="presParOf" srcId="{DC47E3D1-3391-A44D-80D1-9C3B91F2D9BA}" destId="{0341E11E-B4BB-B540-A4C4-0BFCE6FAAF09}" srcOrd="2" destOrd="0" presId="urn:microsoft.com/office/officeart/2005/8/layout/pList2"/>
    <dgm:cxn modelId="{7E0BD910-D78A-D54D-A217-8B17D3B06981}" type="presParOf" srcId="{B240F866-F4AA-F548-B64E-02BC76608183}" destId="{B0031789-FD61-7048-8340-2A30E10C9683}" srcOrd="5" destOrd="0" presId="urn:microsoft.com/office/officeart/2005/8/layout/pList2"/>
    <dgm:cxn modelId="{61D2F4B3-163E-914C-9970-F7258DCA03B0}" type="presParOf" srcId="{B240F866-F4AA-F548-B64E-02BC76608183}" destId="{F6C0A590-3898-4A4C-B7AF-A652118A88C6}" srcOrd="6" destOrd="0" presId="urn:microsoft.com/office/officeart/2005/8/layout/pList2"/>
    <dgm:cxn modelId="{C7E9AE48-2370-A641-9458-A6A1A6DDD821}" type="presParOf" srcId="{F6C0A590-3898-4A4C-B7AF-A652118A88C6}" destId="{4E73ACEA-60B1-D14C-8BD4-7670037706CE}" srcOrd="0" destOrd="0" presId="urn:microsoft.com/office/officeart/2005/8/layout/pList2"/>
    <dgm:cxn modelId="{E2633978-752F-A14C-B14E-5B26F1849390}" type="presParOf" srcId="{F6C0A590-3898-4A4C-B7AF-A652118A88C6}" destId="{24B525ED-899A-9449-AA1A-892FEBEAA43E}" srcOrd="1" destOrd="0" presId="urn:microsoft.com/office/officeart/2005/8/layout/pList2"/>
    <dgm:cxn modelId="{866106A6-6BE0-AE4F-9157-40AC13FD0E53}" type="presParOf" srcId="{F6C0A590-3898-4A4C-B7AF-A652118A88C6}" destId="{2093BEA9-EF4A-6F47-B903-9AF4A6FD9ADE}"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688EB1-DF13-4D22-94C3-F884B7E019A9}" type="doc">
      <dgm:prSet loTypeId="urn:microsoft.com/office/officeart/2005/8/layout/cycle4#2" loCatId="cycle" qsTypeId="urn:microsoft.com/office/officeart/2005/8/quickstyle/3D2" qsCatId="3D" csTypeId="urn:microsoft.com/office/officeart/2005/8/colors/colorful4" csCatId="colorful" phldr="1"/>
      <dgm:spPr/>
      <dgm:t>
        <a:bodyPr/>
        <a:lstStyle/>
        <a:p>
          <a:endParaRPr lang="es-CO"/>
        </a:p>
      </dgm:t>
    </dgm:pt>
    <dgm:pt modelId="{0541EF62-CBF6-4A9B-BFD2-96EDE97D0006}">
      <dgm:prSet phldrT="[Texto]" custT="1"/>
      <dgm:spPr>
        <a:solidFill>
          <a:schemeClr val="accent4">
            <a:lumMod val="40000"/>
            <a:lumOff val="60000"/>
          </a:schemeClr>
        </a:solidFill>
      </dgm:spPr>
      <dgm:t>
        <a:bodyPr/>
        <a:lstStyle/>
        <a:p>
          <a:pPr algn="just"/>
          <a:r>
            <a:rPr lang="en-US" sz="1600" b="1" dirty="0" err="1">
              <a:solidFill>
                <a:schemeClr val="tx1"/>
              </a:solidFill>
              <a:latin typeface="Arial" panose="020B0604020202020204" pitchFamily="34" charset="0"/>
              <a:cs typeface="Arial" panose="020B0604020202020204" pitchFamily="34" charset="0"/>
            </a:rPr>
            <a:t>Composición</a:t>
          </a:r>
          <a:r>
            <a:rPr lang="en-US" sz="1600" b="1" dirty="0">
              <a:solidFill>
                <a:schemeClr val="tx1"/>
              </a:solidFill>
              <a:latin typeface="Arial" panose="020B0604020202020204" pitchFamily="34" charset="0"/>
              <a:cs typeface="Arial" panose="020B0604020202020204" pitchFamily="34" charset="0"/>
            </a:rPr>
            <a:t>  </a:t>
          </a:r>
          <a:endParaRPr lang="es-CO" sz="1600" b="1" dirty="0">
            <a:solidFill>
              <a:schemeClr val="tx1"/>
            </a:solidFill>
            <a:latin typeface="Arial" panose="020B0604020202020204" pitchFamily="34" charset="0"/>
            <a:cs typeface="Arial" panose="020B0604020202020204" pitchFamily="34" charset="0"/>
          </a:endParaRPr>
        </a:p>
      </dgm:t>
    </dgm:pt>
    <dgm:pt modelId="{6EF2D139-7912-4534-96EE-27A1AD457BB2}" type="parTrans" cxnId="{1465BA51-5690-4C57-AE03-B34C6F3943B3}">
      <dgm:prSet/>
      <dgm:spPr/>
      <dgm:t>
        <a:bodyPr/>
        <a:lstStyle/>
        <a:p>
          <a:endParaRPr lang="es-CO" sz="1800"/>
        </a:p>
      </dgm:t>
    </dgm:pt>
    <dgm:pt modelId="{4F0954D4-2768-4961-A04A-271FDB4C754A}" type="sibTrans" cxnId="{1465BA51-5690-4C57-AE03-B34C6F3943B3}">
      <dgm:prSet/>
      <dgm:spPr/>
      <dgm:t>
        <a:bodyPr/>
        <a:lstStyle/>
        <a:p>
          <a:endParaRPr lang="es-CO" sz="1800"/>
        </a:p>
      </dgm:t>
    </dgm:pt>
    <dgm:pt modelId="{AF6B2EEB-3FE4-44AA-B36A-9D85994DD1B8}">
      <dgm:prSet phldrT="[Texto]" custT="1">
        <dgm:style>
          <a:lnRef idx="2">
            <a:schemeClr val="accent4"/>
          </a:lnRef>
          <a:fillRef idx="1">
            <a:schemeClr val="lt1"/>
          </a:fillRef>
          <a:effectRef idx="0">
            <a:schemeClr val="accent4"/>
          </a:effectRef>
          <a:fontRef idx="minor">
            <a:schemeClr val="dk1"/>
          </a:fontRef>
        </dgm:style>
      </dgm:prSet>
      <dgm:spPr>
        <a:ln>
          <a:solidFill>
            <a:schemeClr val="accent4">
              <a:lumMod val="40000"/>
              <a:lumOff val="60000"/>
            </a:schemeClr>
          </a:solidFill>
        </a:ln>
        <a:effectLst>
          <a:outerShdw blurRad="50800" dist="38100" dir="16200000" rotWithShape="0">
            <a:prstClr val="black">
              <a:alpha val="40000"/>
            </a:prstClr>
          </a:outerShdw>
        </a:effectLst>
      </dgm:spPr>
      <dgm:t>
        <a:bodyPr/>
        <a:lstStyle/>
        <a:p>
          <a:pPr>
            <a:lnSpc>
              <a:spcPct val="120000"/>
            </a:lnSpc>
          </a:pPr>
          <a:r>
            <a:rPr lang="en-US" sz="1800" dirty="0" err="1">
              <a:solidFill>
                <a:srgbClr val="10253F"/>
              </a:solidFill>
              <a:latin typeface="Arial" panose="020B0604020202020204" pitchFamily="34" charset="0"/>
              <a:cs typeface="Arial" panose="020B0604020202020204" pitchFamily="34" charset="0"/>
            </a:rPr>
            <a:t>Poliméricas</a:t>
          </a:r>
          <a:endParaRPr lang="es-CO" sz="1800" dirty="0">
            <a:solidFill>
              <a:srgbClr val="10253F"/>
            </a:solidFill>
            <a:latin typeface="Arial" panose="020B0604020202020204" pitchFamily="34" charset="0"/>
            <a:cs typeface="Arial" panose="020B0604020202020204" pitchFamily="34" charset="0"/>
          </a:endParaRPr>
        </a:p>
      </dgm:t>
    </dgm:pt>
    <dgm:pt modelId="{3E6DF102-0FDC-43E7-8FBF-77906B3097B2}" type="parTrans" cxnId="{94764335-488F-41EF-83A3-57E361065745}">
      <dgm:prSet/>
      <dgm:spPr/>
      <dgm:t>
        <a:bodyPr/>
        <a:lstStyle/>
        <a:p>
          <a:endParaRPr lang="es-CO" sz="1800"/>
        </a:p>
      </dgm:t>
    </dgm:pt>
    <dgm:pt modelId="{B9EC6A75-1B5B-4123-8E65-ED5E4C51B93E}" type="sibTrans" cxnId="{94764335-488F-41EF-83A3-57E361065745}">
      <dgm:prSet/>
      <dgm:spPr/>
      <dgm:t>
        <a:bodyPr/>
        <a:lstStyle/>
        <a:p>
          <a:endParaRPr lang="es-CO" sz="1800"/>
        </a:p>
      </dgm:t>
    </dgm:pt>
    <dgm:pt modelId="{7FDC9443-196C-4D2B-8D55-AB8D8904D3FC}">
      <dgm:prSet phldrT="[Texto]" custT="1"/>
      <dgm:spPr>
        <a:solidFill>
          <a:schemeClr val="accent5">
            <a:lumMod val="40000"/>
            <a:lumOff val="60000"/>
          </a:schemeClr>
        </a:solidFill>
      </dgm:spPr>
      <dgm:t>
        <a:bodyPr/>
        <a:lstStyle/>
        <a:p>
          <a:r>
            <a:rPr lang="en-US" sz="1600" b="1" dirty="0" err="1">
              <a:solidFill>
                <a:schemeClr val="tx1"/>
              </a:solidFill>
              <a:latin typeface="Arial" panose="020B0604020202020204" pitchFamily="34" charset="0"/>
              <a:cs typeface="Arial" panose="020B0604020202020204" pitchFamily="34" charset="0"/>
            </a:rPr>
            <a:t>Densidad</a:t>
          </a:r>
          <a:r>
            <a:rPr lang="en-US" sz="1600" b="1"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energética</a:t>
          </a:r>
          <a:endParaRPr lang="es-CO" sz="1600" b="1" dirty="0">
            <a:solidFill>
              <a:schemeClr val="tx1"/>
            </a:solidFill>
            <a:latin typeface="Arial" panose="020B0604020202020204" pitchFamily="34" charset="0"/>
            <a:cs typeface="Arial" panose="020B0604020202020204" pitchFamily="34" charset="0"/>
          </a:endParaRPr>
        </a:p>
      </dgm:t>
    </dgm:pt>
    <dgm:pt modelId="{A993CE8C-E0E4-473E-91B1-C1D8EE211EB3}" type="parTrans" cxnId="{38E92A6E-A9EA-4AB5-ACF5-DB60ECE49916}">
      <dgm:prSet/>
      <dgm:spPr/>
      <dgm:t>
        <a:bodyPr/>
        <a:lstStyle/>
        <a:p>
          <a:endParaRPr lang="es-CO" sz="1800"/>
        </a:p>
      </dgm:t>
    </dgm:pt>
    <dgm:pt modelId="{F1717703-64A1-4711-B6E8-D7A73B42B931}" type="sibTrans" cxnId="{38E92A6E-A9EA-4AB5-ACF5-DB60ECE49916}">
      <dgm:prSet/>
      <dgm:spPr/>
      <dgm:t>
        <a:bodyPr/>
        <a:lstStyle/>
        <a:p>
          <a:endParaRPr lang="es-CO" sz="1800"/>
        </a:p>
      </dgm:t>
    </dgm:pt>
    <dgm:pt modelId="{508C96CC-B609-4CA9-9A83-0B0522EAA265}">
      <dgm:prSet phldrT="[Texto]" custT="1"/>
      <dgm:spPr>
        <a:ln w="3175" cmpd="sng">
          <a:solidFill>
            <a:schemeClr val="accent5">
              <a:lumMod val="40000"/>
              <a:lumOff val="60000"/>
            </a:schemeClr>
          </a:solidFill>
        </a:ln>
        <a:effectLst>
          <a:outerShdw blurRad="50800" dist="38100" dir="16200000" rotWithShape="0">
            <a:prstClr val="black">
              <a:alpha val="40000"/>
            </a:prstClr>
          </a:outerShdw>
        </a:effectLst>
      </dgm:spPr>
      <dgm:t>
        <a:bodyPr/>
        <a:lstStyle/>
        <a:p>
          <a:pPr>
            <a:lnSpc>
              <a:spcPct val="120000"/>
            </a:lnSpc>
          </a:pPr>
          <a:endParaRPr lang="es-CO" sz="2000" dirty="0">
            <a:solidFill>
              <a:srgbClr val="10253F"/>
            </a:solidFill>
            <a:latin typeface="Arial" panose="020B0604020202020204" pitchFamily="34" charset="0"/>
            <a:cs typeface="Arial" panose="020B0604020202020204" pitchFamily="34" charset="0"/>
          </a:endParaRPr>
        </a:p>
      </dgm:t>
    </dgm:pt>
    <dgm:pt modelId="{E5A5E609-563F-4FAE-A47C-DED35B88B19A}" type="parTrans" cxnId="{A59873E1-B058-4909-8B65-EFB6F4D0EAE8}">
      <dgm:prSet/>
      <dgm:spPr/>
      <dgm:t>
        <a:bodyPr/>
        <a:lstStyle/>
        <a:p>
          <a:endParaRPr lang="es-CO" sz="1800"/>
        </a:p>
      </dgm:t>
    </dgm:pt>
    <dgm:pt modelId="{404A2A11-3A8E-44B9-B146-FE2C1887BC94}" type="sibTrans" cxnId="{A59873E1-B058-4909-8B65-EFB6F4D0EAE8}">
      <dgm:prSet/>
      <dgm:spPr/>
      <dgm:t>
        <a:bodyPr/>
        <a:lstStyle/>
        <a:p>
          <a:endParaRPr lang="es-CO" sz="1800"/>
        </a:p>
      </dgm:t>
    </dgm:pt>
    <dgm:pt modelId="{E8751E2A-CD41-4D78-B3B9-A2A6F9732FFE}">
      <dgm:prSet phldrT="[Texto]" custT="1"/>
      <dgm:spPr>
        <a:solidFill>
          <a:srgbClr val="7030A0"/>
        </a:solidFill>
      </dgm:spPr>
      <dgm:t>
        <a:bodyPr/>
        <a:lstStyle/>
        <a:p>
          <a:pPr algn="ctr"/>
          <a:r>
            <a:rPr lang="en-US" sz="1600" b="1" dirty="0" err="1">
              <a:solidFill>
                <a:schemeClr val="bg1"/>
              </a:solidFill>
              <a:latin typeface="Arial" panose="020B0604020202020204" pitchFamily="34" charset="0"/>
              <a:cs typeface="Arial" panose="020B0604020202020204" pitchFamily="34" charset="0"/>
            </a:rPr>
            <a:t>Modificación</a:t>
          </a:r>
          <a:r>
            <a:rPr lang="en-US" sz="1600" b="1" dirty="0">
              <a:solidFill>
                <a:schemeClr val="bg1"/>
              </a:solidFill>
              <a:latin typeface="Arial" panose="020B0604020202020204" pitchFamily="34" charset="0"/>
              <a:cs typeface="Arial" panose="020B0604020202020204" pitchFamily="34" charset="0"/>
            </a:rPr>
            <a:t>/</a:t>
          </a:r>
          <a:r>
            <a:rPr lang="en-US" sz="1600" b="1" dirty="0" err="1">
              <a:solidFill>
                <a:schemeClr val="bg1"/>
              </a:solidFill>
              <a:latin typeface="Arial" panose="020B0604020202020204" pitchFamily="34" charset="0"/>
              <a:cs typeface="Arial" panose="020B0604020202020204" pitchFamily="34" charset="0"/>
            </a:rPr>
            <a:t>adición</a:t>
          </a:r>
          <a:r>
            <a:rPr lang="en-US" sz="1600" b="1" dirty="0">
              <a:solidFill>
                <a:schemeClr val="bg1"/>
              </a:solidFill>
              <a:latin typeface="Arial" panose="020B0604020202020204" pitchFamily="34" charset="0"/>
              <a:cs typeface="Arial" panose="020B0604020202020204" pitchFamily="34" charset="0"/>
            </a:rPr>
            <a:t> de </a:t>
          </a:r>
          <a:r>
            <a:rPr lang="en-US" sz="1600" b="1" dirty="0" err="1">
              <a:solidFill>
                <a:schemeClr val="bg1"/>
              </a:solidFill>
              <a:latin typeface="Arial" panose="020B0604020202020204" pitchFamily="34" charset="0"/>
              <a:cs typeface="Arial" panose="020B0604020202020204" pitchFamily="34" charset="0"/>
            </a:rPr>
            <a:t>nutrientes</a:t>
          </a:r>
          <a:endParaRPr lang="es-CO" sz="1600" b="1" dirty="0">
            <a:solidFill>
              <a:schemeClr val="bg1"/>
            </a:solidFill>
            <a:latin typeface="Arial" panose="020B0604020202020204" pitchFamily="34" charset="0"/>
            <a:cs typeface="Arial" panose="020B0604020202020204" pitchFamily="34" charset="0"/>
          </a:endParaRPr>
        </a:p>
      </dgm:t>
    </dgm:pt>
    <dgm:pt modelId="{9199781D-E322-4452-BE92-63CEFE8E9068}" type="parTrans" cxnId="{71B02390-D72C-4D23-B278-983BD426FC74}">
      <dgm:prSet/>
      <dgm:spPr/>
      <dgm:t>
        <a:bodyPr/>
        <a:lstStyle/>
        <a:p>
          <a:endParaRPr lang="es-CO" sz="1800"/>
        </a:p>
      </dgm:t>
    </dgm:pt>
    <dgm:pt modelId="{8171D7E9-6287-44BE-9186-93FD85720693}" type="sibTrans" cxnId="{71B02390-D72C-4D23-B278-983BD426FC74}">
      <dgm:prSet/>
      <dgm:spPr/>
      <dgm:t>
        <a:bodyPr/>
        <a:lstStyle/>
        <a:p>
          <a:endParaRPr lang="es-CO" sz="1800"/>
        </a:p>
      </dgm:t>
    </dgm:pt>
    <dgm:pt modelId="{86E6BABF-858A-4945-A752-B3BC51B380B4}">
      <dgm:prSet phldrT="[Texto]" custT="1"/>
      <dgm:spPr>
        <a:ln w="3175" cmpd="sng">
          <a:solidFill>
            <a:schemeClr val="accent6">
              <a:lumMod val="40000"/>
              <a:lumOff val="60000"/>
            </a:schemeClr>
          </a:solidFill>
        </a:ln>
        <a:effectLst>
          <a:outerShdw blurRad="50800" dist="38100" dir="16200000" rotWithShape="0">
            <a:prstClr val="black">
              <a:alpha val="40000"/>
            </a:prstClr>
          </a:outerShdw>
        </a:effectLst>
      </dgm:spPr>
      <dgm:t>
        <a:bodyPr/>
        <a:lstStyle/>
        <a:p>
          <a:pPr algn="ctr">
            <a:lnSpc>
              <a:spcPct val="120000"/>
            </a:lnSpc>
          </a:pPr>
          <a:r>
            <a:rPr lang="es-CO" sz="1800" dirty="0">
              <a:solidFill>
                <a:srgbClr val="10253F"/>
              </a:solidFill>
              <a:latin typeface="Arial" panose="020B0604020202020204" pitchFamily="34" charset="0"/>
              <a:cs typeface="Arial" panose="020B0604020202020204" pitchFamily="34" charset="0"/>
            </a:rPr>
            <a:t>Macronutrientes VCT</a:t>
          </a:r>
        </a:p>
      </dgm:t>
    </dgm:pt>
    <dgm:pt modelId="{FCD5A413-A07B-4531-B8D8-36E964953A53}" type="parTrans" cxnId="{F8AE7696-3D2D-485F-B5CF-8403AEEA8460}">
      <dgm:prSet/>
      <dgm:spPr/>
      <dgm:t>
        <a:bodyPr/>
        <a:lstStyle/>
        <a:p>
          <a:endParaRPr lang="es-CO" sz="1800"/>
        </a:p>
      </dgm:t>
    </dgm:pt>
    <dgm:pt modelId="{2270324E-F82B-4E78-BBAF-B13C754E056D}" type="sibTrans" cxnId="{F8AE7696-3D2D-485F-B5CF-8403AEEA8460}">
      <dgm:prSet/>
      <dgm:spPr/>
      <dgm:t>
        <a:bodyPr/>
        <a:lstStyle/>
        <a:p>
          <a:endParaRPr lang="es-CO" sz="1800"/>
        </a:p>
      </dgm:t>
    </dgm:pt>
    <dgm:pt modelId="{0E2316AC-6F1E-4269-9CD3-6FFAF1AC46AD}">
      <dgm:prSet phldrT="[Texto]" custT="1"/>
      <dgm:spPr>
        <a:solidFill>
          <a:schemeClr val="accent3">
            <a:lumMod val="40000"/>
            <a:lumOff val="60000"/>
          </a:schemeClr>
        </a:solidFill>
      </dgm:spPr>
      <dgm:t>
        <a:bodyPr/>
        <a:lstStyle/>
        <a:p>
          <a:r>
            <a:rPr lang="en-US" sz="1600" b="1" dirty="0" err="1">
              <a:solidFill>
                <a:schemeClr val="tx1"/>
              </a:solidFill>
              <a:latin typeface="Arial" panose="020B0604020202020204" pitchFamily="34" charset="0"/>
              <a:cs typeface="Arial" panose="020B0604020202020204" pitchFamily="34" charset="0"/>
            </a:rPr>
            <a:t>Contenido</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proteína</a:t>
          </a:r>
          <a:endParaRPr lang="es-CO" sz="1600" b="1" dirty="0">
            <a:solidFill>
              <a:schemeClr val="tx1"/>
            </a:solidFill>
            <a:latin typeface="Arial" panose="020B0604020202020204" pitchFamily="34" charset="0"/>
            <a:cs typeface="Arial" panose="020B0604020202020204" pitchFamily="34" charset="0"/>
          </a:endParaRPr>
        </a:p>
      </dgm:t>
    </dgm:pt>
    <dgm:pt modelId="{A5E28B17-1EDC-47DA-BC8D-B9D6661D3353}" type="parTrans" cxnId="{8847A7EE-5B25-4EB7-9DBF-7B846C3B9B11}">
      <dgm:prSet/>
      <dgm:spPr/>
      <dgm:t>
        <a:bodyPr/>
        <a:lstStyle/>
        <a:p>
          <a:endParaRPr lang="es-CO" sz="1800"/>
        </a:p>
      </dgm:t>
    </dgm:pt>
    <dgm:pt modelId="{D64CCE86-AF4D-4C4E-8ABB-6825A04AF881}" type="sibTrans" cxnId="{8847A7EE-5B25-4EB7-9DBF-7B846C3B9B11}">
      <dgm:prSet/>
      <dgm:spPr/>
      <dgm:t>
        <a:bodyPr/>
        <a:lstStyle/>
        <a:p>
          <a:endParaRPr lang="es-CO" sz="1800"/>
        </a:p>
      </dgm:t>
    </dgm:pt>
    <dgm:pt modelId="{765DA4AC-21BE-4A01-9286-DBE58788831D}">
      <dgm:prSet phldrT="[Texto]" custT="1">
        <dgm:style>
          <a:lnRef idx="2">
            <a:schemeClr val="accent4"/>
          </a:lnRef>
          <a:fillRef idx="1">
            <a:schemeClr val="lt1"/>
          </a:fillRef>
          <a:effectRef idx="0">
            <a:schemeClr val="accent4"/>
          </a:effectRef>
          <a:fontRef idx="minor">
            <a:schemeClr val="dk1"/>
          </a:fontRef>
        </dgm:style>
      </dgm:prSet>
      <dgm:spPr>
        <a:ln>
          <a:solidFill>
            <a:schemeClr val="accent4">
              <a:lumMod val="40000"/>
              <a:lumOff val="60000"/>
            </a:schemeClr>
          </a:solidFill>
        </a:ln>
        <a:effectLst>
          <a:outerShdw blurRad="50800" dist="38100" dir="16200000" rotWithShape="0">
            <a:prstClr val="black">
              <a:alpha val="40000"/>
            </a:prstClr>
          </a:outerShdw>
        </a:effectLst>
      </dgm:spPr>
      <dgm:t>
        <a:bodyPr/>
        <a:lstStyle/>
        <a:p>
          <a:pPr>
            <a:lnSpc>
              <a:spcPct val="120000"/>
            </a:lnSpc>
          </a:pPr>
          <a:r>
            <a:rPr lang="en-US" sz="1800" dirty="0" err="1">
              <a:solidFill>
                <a:srgbClr val="10253F"/>
              </a:solidFill>
              <a:latin typeface="Arial" panose="020B0604020202020204" pitchFamily="34" charset="0"/>
              <a:cs typeface="Arial" panose="020B0604020202020204" pitchFamily="34" charset="0"/>
            </a:rPr>
            <a:t>Oligoméricas</a:t>
          </a:r>
          <a:endParaRPr lang="es-CO" sz="1800" dirty="0">
            <a:solidFill>
              <a:srgbClr val="10253F"/>
            </a:solidFill>
            <a:latin typeface="Arial" panose="020B0604020202020204" pitchFamily="34" charset="0"/>
            <a:cs typeface="Arial" panose="020B0604020202020204" pitchFamily="34" charset="0"/>
          </a:endParaRPr>
        </a:p>
      </dgm:t>
    </dgm:pt>
    <dgm:pt modelId="{E2A1B5D2-FFC1-4DF6-917A-AA5C0AAE8CE1}" type="parTrans" cxnId="{00D8A622-C221-46B5-9889-A78E5D0A9AB0}">
      <dgm:prSet/>
      <dgm:spPr/>
      <dgm:t>
        <a:bodyPr/>
        <a:lstStyle/>
        <a:p>
          <a:endParaRPr lang="es-CO" sz="1800"/>
        </a:p>
      </dgm:t>
    </dgm:pt>
    <dgm:pt modelId="{49A6CD1F-B8F9-45CA-86D0-38FB5A6AA6FC}" type="sibTrans" cxnId="{00D8A622-C221-46B5-9889-A78E5D0A9AB0}">
      <dgm:prSet/>
      <dgm:spPr/>
      <dgm:t>
        <a:bodyPr/>
        <a:lstStyle/>
        <a:p>
          <a:endParaRPr lang="es-CO" sz="1800"/>
        </a:p>
      </dgm:t>
    </dgm:pt>
    <dgm:pt modelId="{899FB13D-1BBA-874D-BBD4-92C85D41CC7F}">
      <dgm:prSet phldrT="[Texto]" custT="1"/>
      <dgm:spPr>
        <a:ln w="3175" cmpd="sng">
          <a:solidFill>
            <a:schemeClr val="accent3">
              <a:lumMod val="40000"/>
              <a:lumOff val="60000"/>
            </a:schemeClr>
          </a:solidFill>
        </a:ln>
        <a:effectLst>
          <a:outerShdw blurRad="50800" dist="38100" dir="16200000" rotWithShape="0">
            <a:prstClr val="black">
              <a:alpha val="40000"/>
            </a:prstClr>
          </a:outerShdw>
        </a:effectLst>
      </dgm:spPr>
      <dgm:t>
        <a:bodyPr anchor="b"/>
        <a:lstStyle/>
        <a:p>
          <a:pPr>
            <a:lnSpc>
              <a:spcPct val="120000"/>
            </a:lnSpc>
          </a:pPr>
          <a:r>
            <a:rPr lang="es-CO" sz="1800" dirty="0">
              <a:solidFill>
                <a:srgbClr val="10253F"/>
              </a:solidFill>
              <a:latin typeface="Arial" panose="020B0604020202020204" pitchFamily="34" charset="0"/>
              <a:cs typeface="Arial" panose="020B0604020202020204" pitchFamily="34" charset="0"/>
            </a:rPr>
            <a:t>Hipoproteica</a:t>
          </a:r>
        </a:p>
      </dgm:t>
    </dgm:pt>
    <dgm:pt modelId="{69AC7761-7C08-9F48-8E7B-DF1692D42778}" type="parTrans" cxnId="{D348CC05-956C-E74C-83B0-271ADE5637F0}">
      <dgm:prSet/>
      <dgm:spPr/>
      <dgm:t>
        <a:bodyPr/>
        <a:lstStyle/>
        <a:p>
          <a:endParaRPr lang="es-ES"/>
        </a:p>
      </dgm:t>
    </dgm:pt>
    <dgm:pt modelId="{05ECC983-CC2A-964E-840B-C673EC3AFE73}" type="sibTrans" cxnId="{D348CC05-956C-E74C-83B0-271ADE5637F0}">
      <dgm:prSet/>
      <dgm:spPr/>
      <dgm:t>
        <a:bodyPr/>
        <a:lstStyle/>
        <a:p>
          <a:endParaRPr lang="es-ES"/>
        </a:p>
      </dgm:t>
    </dgm:pt>
    <dgm:pt modelId="{70B5011F-A7EF-DA47-ADF9-0CF801817875}">
      <dgm:prSet phldrT="[Texto]" custT="1"/>
      <dgm:spPr>
        <a:ln w="3175" cmpd="sng">
          <a:solidFill>
            <a:schemeClr val="accent6">
              <a:lumMod val="40000"/>
              <a:lumOff val="60000"/>
            </a:schemeClr>
          </a:solidFill>
        </a:ln>
        <a:effectLst>
          <a:outerShdw blurRad="50800" dist="38100" dir="16200000" rotWithShape="0">
            <a:prstClr val="black">
              <a:alpha val="40000"/>
            </a:prstClr>
          </a:outerShdw>
        </a:effectLst>
      </dgm:spPr>
      <dgm:t>
        <a:bodyPr/>
        <a:lstStyle/>
        <a:p>
          <a:pPr algn="ctr">
            <a:lnSpc>
              <a:spcPct val="120000"/>
            </a:lnSpc>
          </a:pPr>
          <a:endParaRPr lang="es-CO" sz="1800" dirty="0">
            <a:solidFill>
              <a:srgbClr val="10253F"/>
            </a:solidFill>
            <a:latin typeface="Arial" panose="020B0604020202020204" pitchFamily="34" charset="0"/>
            <a:cs typeface="Arial" panose="020B0604020202020204" pitchFamily="34" charset="0"/>
          </a:endParaRPr>
        </a:p>
      </dgm:t>
    </dgm:pt>
    <dgm:pt modelId="{DEF3218B-AB91-FE4F-A553-EF4CA343BA2F}" type="parTrans" cxnId="{D46A8A12-7480-274C-9EDE-0CBC465A220F}">
      <dgm:prSet/>
      <dgm:spPr/>
      <dgm:t>
        <a:bodyPr/>
        <a:lstStyle/>
        <a:p>
          <a:endParaRPr lang="es-ES"/>
        </a:p>
      </dgm:t>
    </dgm:pt>
    <dgm:pt modelId="{3C55C991-A947-6C40-A3F6-EC0F5F126432}" type="sibTrans" cxnId="{D46A8A12-7480-274C-9EDE-0CBC465A220F}">
      <dgm:prSet/>
      <dgm:spPr/>
      <dgm:t>
        <a:bodyPr/>
        <a:lstStyle/>
        <a:p>
          <a:endParaRPr lang="es-ES"/>
        </a:p>
      </dgm:t>
    </dgm:pt>
    <dgm:pt modelId="{0121045F-3127-304B-866C-95D6DBB3EE4E}">
      <dgm:prSet phldrT="[Texto]" custT="1"/>
      <dgm:spPr>
        <a:ln w="3175" cmpd="sng">
          <a:solidFill>
            <a:schemeClr val="accent6">
              <a:lumMod val="40000"/>
              <a:lumOff val="60000"/>
            </a:schemeClr>
          </a:solidFill>
        </a:ln>
        <a:effectLst>
          <a:outerShdw blurRad="50800" dist="38100" dir="16200000" rotWithShape="0">
            <a:prstClr val="black">
              <a:alpha val="40000"/>
            </a:prstClr>
          </a:outerShdw>
        </a:effectLst>
      </dgm:spPr>
      <dgm:t>
        <a:bodyPr/>
        <a:lstStyle/>
        <a:p>
          <a:pPr algn="ctr">
            <a:lnSpc>
              <a:spcPct val="120000"/>
            </a:lnSpc>
          </a:pPr>
          <a:r>
            <a:rPr lang="es-CO" sz="1800" dirty="0">
              <a:solidFill>
                <a:srgbClr val="10253F"/>
              </a:solidFill>
              <a:latin typeface="Arial" panose="020B0604020202020204" pitchFamily="34" charset="0"/>
              <a:cs typeface="Arial" panose="020B0604020202020204" pitchFamily="34" charset="0"/>
            </a:rPr>
            <a:t>FOS -HMB </a:t>
          </a:r>
        </a:p>
      </dgm:t>
    </dgm:pt>
    <dgm:pt modelId="{7E06911E-2227-4E40-B4D8-A4F9FF7B4B7B}" type="parTrans" cxnId="{B277470A-5867-5449-A9AB-2BD2F1C46CA4}">
      <dgm:prSet/>
      <dgm:spPr/>
      <dgm:t>
        <a:bodyPr/>
        <a:lstStyle/>
        <a:p>
          <a:endParaRPr lang="es-ES"/>
        </a:p>
      </dgm:t>
    </dgm:pt>
    <dgm:pt modelId="{19B84638-6AF5-6A4F-81FF-C9BF1470F13D}" type="sibTrans" cxnId="{B277470A-5867-5449-A9AB-2BD2F1C46CA4}">
      <dgm:prSet/>
      <dgm:spPr/>
      <dgm:t>
        <a:bodyPr/>
        <a:lstStyle/>
        <a:p>
          <a:endParaRPr lang="es-ES"/>
        </a:p>
      </dgm:t>
    </dgm:pt>
    <dgm:pt modelId="{651A1BE2-EA25-2F47-801E-7A017B6DA740}">
      <dgm:prSet custT="1"/>
      <dgm:spPr>
        <a:ln>
          <a:solidFill>
            <a:schemeClr val="accent5">
              <a:lumMod val="40000"/>
              <a:lumOff val="60000"/>
            </a:schemeClr>
          </a:solidFill>
        </a:ln>
        <a:effectLst>
          <a:outerShdw blurRad="50800" dist="38100" dir="16200000" rotWithShape="0">
            <a:prstClr val="black">
              <a:alpha val="40000"/>
            </a:prstClr>
          </a:outerShdw>
        </a:effectLst>
      </dgm:spPr>
      <dgm:t>
        <a:bodyPr/>
        <a:lstStyle/>
        <a:p>
          <a:pPr>
            <a:lnSpc>
              <a:spcPct val="120000"/>
            </a:lnSpc>
          </a:pPr>
          <a:r>
            <a:rPr lang="en-US" sz="1800" dirty="0" err="1">
              <a:solidFill>
                <a:srgbClr val="10253F"/>
              </a:solidFill>
              <a:latin typeface="Arial" panose="020B0604020202020204" pitchFamily="34" charset="0"/>
              <a:cs typeface="Arial" panose="020B0604020202020204" pitchFamily="34" charset="0"/>
            </a:rPr>
            <a:t>Isocalóricas</a:t>
          </a:r>
          <a:endParaRPr lang="es-CO" sz="1800" dirty="0">
            <a:solidFill>
              <a:srgbClr val="10253F"/>
            </a:solidFill>
            <a:latin typeface="Arial" panose="020B0604020202020204" pitchFamily="34" charset="0"/>
            <a:cs typeface="Arial" panose="020B0604020202020204" pitchFamily="34" charset="0"/>
          </a:endParaRPr>
        </a:p>
      </dgm:t>
    </dgm:pt>
    <dgm:pt modelId="{1E0194FD-131C-7845-A31F-A73698CCEC0A}" type="parTrans" cxnId="{5E3AC9D6-A661-0441-97EB-61E09BDA204D}">
      <dgm:prSet/>
      <dgm:spPr/>
      <dgm:t>
        <a:bodyPr/>
        <a:lstStyle/>
        <a:p>
          <a:endParaRPr lang="es-ES"/>
        </a:p>
      </dgm:t>
    </dgm:pt>
    <dgm:pt modelId="{A12C2861-AC16-964A-8B8B-4408B0573FF2}" type="sibTrans" cxnId="{5E3AC9D6-A661-0441-97EB-61E09BDA204D}">
      <dgm:prSet/>
      <dgm:spPr/>
      <dgm:t>
        <a:bodyPr/>
        <a:lstStyle/>
        <a:p>
          <a:endParaRPr lang="es-ES"/>
        </a:p>
      </dgm:t>
    </dgm:pt>
    <dgm:pt modelId="{D2CC6AC0-51FC-1540-8A6D-FD2E8E6CA7FF}">
      <dgm:prSet custT="1"/>
      <dgm:spPr>
        <a:ln>
          <a:solidFill>
            <a:schemeClr val="accent5">
              <a:lumMod val="40000"/>
              <a:lumOff val="60000"/>
            </a:schemeClr>
          </a:solidFill>
        </a:ln>
        <a:effectLst>
          <a:outerShdw blurRad="50800" dist="38100" dir="16200000" rotWithShape="0">
            <a:prstClr val="black">
              <a:alpha val="40000"/>
            </a:prstClr>
          </a:outerShdw>
        </a:effectLst>
      </dgm:spPr>
      <dgm:t>
        <a:bodyPr/>
        <a:lstStyle/>
        <a:p>
          <a:pPr>
            <a:lnSpc>
              <a:spcPct val="120000"/>
            </a:lnSpc>
          </a:pPr>
          <a:r>
            <a:rPr lang="es-CO" sz="1800" dirty="0">
              <a:solidFill>
                <a:srgbClr val="10253F"/>
              </a:solidFill>
              <a:latin typeface="Arial" panose="020B0604020202020204" pitchFamily="34" charset="0"/>
              <a:cs typeface="Arial" panose="020B0604020202020204" pitchFamily="34" charset="0"/>
            </a:rPr>
            <a:t>Hipercalóricas</a:t>
          </a:r>
        </a:p>
      </dgm:t>
    </dgm:pt>
    <dgm:pt modelId="{442000FE-54CF-0F4D-9283-EB1C7B1523D9}" type="parTrans" cxnId="{464BFC88-7839-5846-9CD1-7D2B0AAC05C1}">
      <dgm:prSet/>
      <dgm:spPr/>
      <dgm:t>
        <a:bodyPr/>
        <a:lstStyle/>
        <a:p>
          <a:endParaRPr lang="es-ES"/>
        </a:p>
      </dgm:t>
    </dgm:pt>
    <dgm:pt modelId="{4EB279F2-F468-574D-99AF-BD9E207A6865}" type="sibTrans" cxnId="{464BFC88-7839-5846-9CD1-7D2B0AAC05C1}">
      <dgm:prSet/>
      <dgm:spPr/>
      <dgm:t>
        <a:bodyPr/>
        <a:lstStyle/>
        <a:p>
          <a:endParaRPr lang="es-ES"/>
        </a:p>
      </dgm:t>
    </dgm:pt>
    <dgm:pt modelId="{D32651E1-E085-094E-B66E-D454BBF832FE}">
      <dgm:prSet phldrT="[Texto]" custT="1"/>
      <dgm:spPr>
        <a:ln w="3175" cmpd="sng">
          <a:solidFill>
            <a:schemeClr val="accent6">
              <a:lumMod val="40000"/>
              <a:lumOff val="60000"/>
            </a:schemeClr>
          </a:solidFill>
        </a:ln>
        <a:effectLst>
          <a:outerShdw blurRad="50800" dist="38100" dir="16200000" rotWithShape="0">
            <a:prstClr val="black">
              <a:alpha val="40000"/>
            </a:prstClr>
          </a:outerShdw>
        </a:effectLst>
      </dgm:spPr>
      <dgm:t>
        <a:bodyPr/>
        <a:lstStyle/>
        <a:p>
          <a:pPr algn="ctr">
            <a:lnSpc>
              <a:spcPct val="120000"/>
            </a:lnSpc>
          </a:pPr>
          <a:r>
            <a:rPr lang="es-CO" sz="1800" dirty="0">
              <a:solidFill>
                <a:srgbClr val="10253F"/>
              </a:solidFill>
              <a:latin typeface="Arial" panose="020B0604020202020204" pitchFamily="34" charset="0"/>
              <a:cs typeface="Arial" panose="020B0604020202020204" pitchFamily="34" charset="0"/>
            </a:rPr>
            <a:t>Fibra</a:t>
          </a:r>
        </a:p>
      </dgm:t>
    </dgm:pt>
    <dgm:pt modelId="{F109FB18-CEA7-CB43-871D-98EF0B6C7E0F}" type="parTrans" cxnId="{2D4B0B85-AE20-6D48-A378-52DE6C24FDA7}">
      <dgm:prSet/>
      <dgm:spPr/>
      <dgm:t>
        <a:bodyPr/>
        <a:lstStyle/>
        <a:p>
          <a:endParaRPr lang="es-ES"/>
        </a:p>
      </dgm:t>
    </dgm:pt>
    <dgm:pt modelId="{9A091C0A-1F92-2D44-90FC-8B58745E5C84}" type="sibTrans" cxnId="{2D4B0B85-AE20-6D48-A378-52DE6C24FDA7}">
      <dgm:prSet/>
      <dgm:spPr/>
      <dgm:t>
        <a:bodyPr/>
        <a:lstStyle/>
        <a:p>
          <a:endParaRPr lang="es-ES"/>
        </a:p>
      </dgm:t>
    </dgm:pt>
    <dgm:pt modelId="{57ED9E07-D1D8-6A4B-A6A9-5692BB580B2D}">
      <dgm:prSet phldrT="[Texto]" custT="1"/>
      <dgm:spPr>
        <a:ln w="3175" cmpd="sng">
          <a:solidFill>
            <a:schemeClr val="accent3">
              <a:lumMod val="40000"/>
              <a:lumOff val="60000"/>
            </a:schemeClr>
          </a:solidFill>
        </a:ln>
        <a:effectLst>
          <a:outerShdw blurRad="50800" dist="38100" dir="16200000" rotWithShape="0">
            <a:prstClr val="black">
              <a:alpha val="40000"/>
            </a:prstClr>
          </a:outerShdw>
        </a:effectLst>
      </dgm:spPr>
      <dgm:t>
        <a:bodyPr anchor="b"/>
        <a:lstStyle/>
        <a:p>
          <a:pPr>
            <a:lnSpc>
              <a:spcPct val="120000"/>
            </a:lnSpc>
          </a:pPr>
          <a:r>
            <a:rPr lang="es-CO" sz="1800" dirty="0">
              <a:solidFill>
                <a:srgbClr val="10253F"/>
              </a:solidFill>
              <a:latin typeface="Arial" panose="020B0604020202020204" pitchFamily="34" charset="0"/>
              <a:cs typeface="Arial" panose="020B0604020202020204" pitchFamily="34" charset="0"/>
            </a:rPr>
            <a:t>Normoproteica</a:t>
          </a:r>
        </a:p>
      </dgm:t>
    </dgm:pt>
    <dgm:pt modelId="{0E6745BB-2D3C-E142-A48C-E16205126E82}" type="parTrans" cxnId="{F054CBC3-51ED-9C42-9366-2C67C6F31CF9}">
      <dgm:prSet/>
      <dgm:spPr/>
      <dgm:t>
        <a:bodyPr/>
        <a:lstStyle/>
        <a:p>
          <a:endParaRPr lang="es-ES"/>
        </a:p>
      </dgm:t>
    </dgm:pt>
    <dgm:pt modelId="{74900D13-7320-7547-9516-A3CCE72591A0}" type="sibTrans" cxnId="{F054CBC3-51ED-9C42-9366-2C67C6F31CF9}">
      <dgm:prSet/>
      <dgm:spPr/>
      <dgm:t>
        <a:bodyPr/>
        <a:lstStyle/>
        <a:p>
          <a:endParaRPr lang="es-ES"/>
        </a:p>
      </dgm:t>
    </dgm:pt>
    <dgm:pt modelId="{1BAE66AC-2CF4-554B-84C4-924AB6470732}">
      <dgm:prSet phldrT="[Texto]" custT="1"/>
      <dgm:spPr>
        <a:ln w="3175" cmpd="sng">
          <a:solidFill>
            <a:schemeClr val="accent3">
              <a:lumMod val="40000"/>
              <a:lumOff val="60000"/>
            </a:schemeClr>
          </a:solidFill>
        </a:ln>
        <a:effectLst>
          <a:outerShdw blurRad="50800" dist="38100" dir="16200000" rotWithShape="0">
            <a:prstClr val="black">
              <a:alpha val="40000"/>
            </a:prstClr>
          </a:outerShdw>
        </a:effectLst>
      </dgm:spPr>
      <dgm:t>
        <a:bodyPr anchor="b"/>
        <a:lstStyle/>
        <a:p>
          <a:pPr>
            <a:lnSpc>
              <a:spcPct val="120000"/>
            </a:lnSpc>
          </a:pPr>
          <a:r>
            <a:rPr lang="es-CO" sz="1800" dirty="0">
              <a:solidFill>
                <a:srgbClr val="10253F"/>
              </a:solidFill>
              <a:latin typeface="Arial" panose="020B0604020202020204" pitchFamily="34" charset="0"/>
              <a:cs typeface="Arial" panose="020B0604020202020204" pitchFamily="34" charset="0"/>
            </a:rPr>
            <a:t>Hiperproteica</a:t>
          </a:r>
        </a:p>
      </dgm:t>
    </dgm:pt>
    <dgm:pt modelId="{F7951E3E-88E3-E14F-AEB3-0973D61A31B7}" type="parTrans" cxnId="{F024FFF6-3860-954C-9F06-C9F97E68BD2F}">
      <dgm:prSet/>
      <dgm:spPr/>
      <dgm:t>
        <a:bodyPr/>
        <a:lstStyle/>
        <a:p>
          <a:endParaRPr lang="es-ES"/>
        </a:p>
      </dgm:t>
    </dgm:pt>
    <dgm:pt modelId="{E56713C4-EFCE-6041-A47D-5E6138CE106C}" type="sibTrans" cxnId="{F024FFF6-3860-954C-9F06-C9F97E68BD2F}">
      <dgm:prSet/>
      <dgm:spPr/>
      <dgm:t>
        <a:bodyPr/>
        <a:lstStyle/>
        <a:p>
          <a:endParaRPr lang="es-ES"/>
        </a:p>
      </dgm:t>
    </dgm:pt>
    <dgm:pt modelId="{F6AFF0C4-AA12-4A6F-B783-37E232440478}" type="pres">
      <dgm:prSet presAssocID="{71688EB1-DF13-4D22-94C3-F884B7E019A9}" presName="cycleMatrixDiagram" presStyleCnt="0">
        <dgm:presLayoutVars>
          <dgm:chMax val="1"/>
          <dgm:dir/>
          <dgm:animLvl val="lvl"/>
          <dgm:resizeHandles val="exact"/>
        </dgm:presLayoutVars>
      </dgm:prSet>
      <dgm:spPr/>
    </dgm:pt>
    <dgm:pt modelId="{35854EE6-3E6C-46C5-9B3B-E850B78C6219}" type="pres">
      <dgm:prSet presAssocID="{71688EB1-DF13-4D22-94C3-F884B7E019A9}" presName="children" presStyleCnt="0"/>
      <dgm:spPr/>
    </dgm:pt>
    <dgm:pt modelId="{00EC8005-9FB1-4282-A4FC-27212FE949FB}" type="pres">
      <dgm:prSet presAssocID="{71688EB1-DF13-4D22-94C3-F884B7E019A9}" presName="child1group" presStyleCnt="0"/>
      <dgm:spPr/>
    </dgm:pt>
    <dgm:pt modelId="{8E051A5A-DD30-43CE-841F-53EED4E4EAA5}" type="pres">
      <dgm:prSet presAssocID="{71688EB1-DF13-4D22-94C3-F884B7E019A9}" presName="child1" presStyleLbl="bgAcc1" presStyleIdx="0" presStyleCnt="4" custScaleX="113817" custLinFactNeighborY="24129"/>
      <dgm:spPr/>
    </dgm:pt>
    <dgm:pt modelId="{69FF6C10-B253-4CDC-997F-D6C5D5A9E524}" type="pres">
      <dgm:prSet presAssocID="{71688EB1-DF13-4D22-94C3-F884B7E019A9}" presName="child1Text" presStyleLbl="bgAcc1" presStyleIdx="0" presStyleCnt="4">
        <dgm:presLayoutVars>
          <dgm:bulletEnabled val="1"/>
        </dgm:presLayoutVars>
      </dgm:prSet>
      <dgm:spPr/>
    </dgm:pt>
    <dgm:pt modelId="{2648FB1F-86CB-4E32-9371-FF0D5A4AF4AE}" type="pres">
      <dgm:prSet presAssocID="{71688EB1-DF13-4D22-94C3-F884B7E019A9}" presName="child2group" presStyleCnt="0"/>
      <dgm:spPr/>
    </dgm:pt>
    <dgm:pt modelId="{95E7298E-AB77-48A9-9F1B-3BE23B4BFB8F}" type="pres">
      <dgm:prSet presAssocID="{71688EB1-DF13-4D22-94C3-F884B7E019A9}" presName="child2" presStyleLbl="bgAcc1" presStyleIdx="1" presStyleCnt="4" custScaleX="119792" custLinFactNeighborX="22399" custLinFactNeighborY="24129"/>
      <dgm:spPr/>
    </dgm:pt>
    <dgm:pt modelId="{19C44671-BE09-43C1-8659-EE3088C6ED64}" type="pres">
      <dgm:prSet presAssocID="{71688EB1-DF13-4D22-94C3-F884B7E019A9}" presName="child2Text" presStyleLbl="bgAcc1" presStyleIdx="1" presStyleCnt="4">
        <dgm:presLayoutVars>
          <dgm:bulletEnabled val="1"/>
        </dgm:presLayoutVars>
      </dgm:prSet>
      <dgm:spPr/>
    </dgm:pt>
    <dgm:pt modelId="{BE75D062-C79A-4476-A6D1-175FDF41F533}" type="pres">
      <dgm:prSet presAssocID="{71688EB1-DF13-4D22-94C3-F884B7E019A9}" presName="child3group" presStyleCnt="0"/>
      <dgm:spPr/>
    </dgm:pt>
    <dgm:pt modelId="{1AEB3829-B0EB-458F-9457-5925C2993E48}" type="pres">
      <dgm:prSet presAssocID="{71688EB1-DF13-4D22-94C3-F884B7E019A9}" presName="child3" presStyleLbl="bgAcc1" presStyleIdx="2" presStyleCnt="4" custScaleX="162844" custScaleY="98571" custLinFactNeighborX="24744" custLinFactNeighborY="-6826"/>
      <dgm:spPr/>
    </dgm:pt>
    <dgm:pt modelId="{B97F1149-C401-4DD7-8ECE-703C12D98921}" type="pres">
      <dgm:prSet presAssocID="{71688EB1-DF13-4D22-94C3-F884B7E019A9}" presName="child3Text" presStyleLbl="bgAcc1" presStyleIdx="2" presStyleCnt="4">
        <dgm:presLayoutVars>
          <dgm:bulletEnabled val="1"/>
        </dgm:presLayoutVars>
      </dgm:prSet>
      <dgm:spPr/>
    </dgm:pt>
    <dgm:pt modelId="{1EAAF808-7752-4427-9065-B76FC09B9D42}" type="pres">
      <dgm:prSet presAssocID="{71688EB1-DF13-4D22-94C3-F884B7E019A9}" presName="child4group" presStyleCnt="0"/>
      <dgm:spPr/>
    </dgm:pt>
    <dgm:pt modelId="{E95D49B6-02BE-4A88-9447-74012213FA3F}" type="pres">
      <dgm:prSet presAssocID="{71688EB1-DF13-4D22-94C3-F884B7E019A9}" presName="child4" presStyleLbl="bgAcc1" presStyleIdx="3" presStyleCnt="4" custScaleX="136595" custLinFactNeighborY="-7540"/>
      <dgm:spPr/>
    </dgm:pt>
    <dgm:pt modelId="{492C24E9-8D44-4DB9-BA61-2DC2D8284BBF}" type="pres">
      <dgm:prSet presAssocID="{71688EB1-DF13-4D22-94C3-F884B7E019A9}" presName="child4Text" presStyleLbl="bgAcc1" presStyleIdx="3" presStyleCnt="4">
        <dgm:presLayoutVars>
          <dgm:bulletEnabled val="1"/>
        </dgm:presLayoutVars>
      </dgm:prSet>
      <dgm:spPr/>
    </dgm:pt>
    <dgm:pt modelId="{3A9B9A2E-0014-4EC6-9438-43B38A8642B0}" type="pres">
      <dgm:prSet presAssocID="{71688EB1-DF13-4D22-94C3-F884B7E019A9}" presName="childPlaceholder" presStyleCnt="0"/>
      <dgm:spPr/>
    </dgm:pt>
    <dgm:pt modelId="{D1523E4A-64B2-4E8B-B6B3-8D470D1F7310}" type="pres">
      <dgm:prSet presAssocID="{71688EB1-DF13-4D22-94C3-F884B7E019A9}" presName="circle" presStyleCnt="0"/>
      <dgm:spPr/>
    </dgm:pt>
    <dgm:pt modelId="{D52E238A-AFE7-4124-B359-9AB519CADF33}" type="pres">
      <dgm:prSet presAssocID="{71688EB1-DF13-4D22-94C3-F884B7E019A9}" presName="quadrant1" presStyleLbl="node1" presStyleIdx="0" presStyleCnt="4" custScaleX="109390" custScaleY="93210" custLinFactNeighborY="13634">
        <dgm:presLayoutVars>
          <dgm:chMax val="1"/>
          <dgm:bulletEnabled val="1"/>
        </dgm:presLayoutVars>
      </dgm:prSet>
      <dgm:spPr/>
    </dgm:pt>
    <dgm:pt modelId="{0D1A7307-0CA6-4616-958A-BC76E4D24171}" type="pres">
      <dgm:prSet presAssocID="{71688EB1-DF13-4D22-94C3-F884B7E019A9}" presName="quadrant2" presStyleLbl="node1" presStyleIdx="1" presStyleCnt="4" custScaleX="108494" custScaleY="86665" custLinFactNeighborY="11686">
        <dgm:presLayoutVars>
          <dgm:chMax val="1"/>
          <dgm:bulletEnabled val="1"/>
        </dgm:presLayoutVars>
      </dgm:prSet>
      <dgm:spPr/>
    </dgm:pt>
    <dgm:pt modelId="{633E1E3E-EFF8-4E05-B7A8-E40415FA2FAB}" type="pres">
      <dgm:prSet presAssocID="{71688EB1-DF13-4D22-94C3-F884B7E019A9}" presName="quadrant3" presStyleLbl="node1" presStyleIdx="2" presStyleCnt="4" custScaleX="108494" custScaleY="104837">
        <dgm:presLayoutVars>
          <dgm:chMax val="1"/>
          <dgm:bulletEnabled val="1"/>
        </dgm:presLayoutVars>
      </dgm:prSet>
      <dgm:spPr/>
    </dgm:pt>
    <dgm:pt modelId="{E031B490-0E51-4A2D-9FFF-CB9C23A6BB2C}" type="pres">
      <dgm:prSet presAssocID="{71688EB1-DF13-4D22-94C3-F884B7E019A9}" presName="quadrant4" presStyleLbl="node1" presStyleIdx="3" presStyleCnt="4" custScaleX="108494" custScaleY="104837">
        <dgm:presLayoutVars>
          <dgm:chMax val="1"/>
          <dgm:bulletEnabled val="1"/>
        </dgm:presLayoutVars>
      </dgm:prSet>
      <dgm:spPr/>
    </dgm:pt>
    <dgm:pt modelId="{80EFE633-81F9-497E-9399-DC60979B1C34}" type="pres">
      <dgm:prSet presAssocID="{71688EB1-DF13-4D22-94C3-F884B7E019A9}" presName="quadrantPlaceholder" presStyleCnt="0"/>
      <dgm:spPr/>
    </dgm:pt>
    <dgm:pt modelId="{2671572E-26F0-4EC0-87C9-0D01D144074E}" type="pres">
      <dgm:prSet presAssocID="{71688EB1-DF13-4D22-94C3-F884B7E019A9}" presName="center1" presStyleLbl="fgShp" presStyleIdx="0" presStyleCnt="2"/>
      <dgm:spPr/>
    </dgm:pt>
    <dgm:pt modelId="{95095CEB-D003-4CD0-AD73-CF1BB71A5DA1}" type="pres">
      <dgm:prSet presAssocID="{71688EB1-DF13-4D22-94C3-F884B7E019A9}" presName="center2" presStyleLbl="fgShp" presStyleIdx="1" presStyleCnt="2"/>
      <dgm:spPr/>
    </dgm:pt>
  </dgm:ptLst>
  <dgm:cxnLst>
    <dgm:cxn modelId="{D348CC05-956C-E74C-83B0-271ADE5637F0}" srcId="{0E2316AC-6F1E-4269-9CD3-6FFAF1AC46AD}" destId="{899FB13D-1BBA-874D-BBD4-92C85D41CC7F}" srcOrd="0" destOrd="0" parTransId="{69AC7761-7C08-9F48-8E7B-DF1692D42778}" sibTransId="{05ECC983-CC2A-964E-840B-C673EC3AFE73}"/>
    <dgm:cxn modelId="{B277470A-5867-5449-A9AB-2BD2F1C46CA4}" srcId="{E8751E2A-CD41-4D78-B3B9-A2A6F9732FFE}" destId="{0121045F-3127-304B-866C-95D6DBB3EE4E}" srcOrd="2" destOrd="0" parTransId="{7E06911E-2227-4E40-B4D8-A4F9FF7B4B7B}" sibTransId="{19B84638-6AF5-6A4F-81FF-C9BF1470F13D}"/>
    <dgm:cxn modelId="{A2CD9B0C-4CEF-0C4D-A240-730700484874}" type="presOf" srcId="{0541EF62-CBF6-4A9B-BFD2-96EDE97D0006}" destId="{D52E238A-AFE7-4124-B359-9AB519CADF33}" srcOrd="0" destOrd="0" presId="urn:microsoft.com/office/officeart/2005/8/layout/cycle4#2"/>
    <dgm:cxn modelId="{D46A8A12-7480-274C-9EDE-0CBC465A220F}" srcId="{E8751E2A-CD41-4D78-B3B9-A2A6F9732FFE}" destId="{70B5011F-A7EF-DA47-ADF9-0CF801817875}" srcOrd="3" destOrd="0" parTransId="{DEF3218B-AB91-FE4F-A553-EF4CA343BA2F}" sibTransId="{3C55C991-A947-6C40-A3F6-EC0F5F126432}"/>
    <dgm:cxn modelId="{A1349E16-396B-2347-853F-2AA317F348F8}" type="presOf" srcId="{70B5011F-A7EF-DA47-ADF9-0CF801817875}" destId="{1AEB3829-B0EB-458F-9457-5925C2993E48}" srcOrd="0" destOrd="3" presId="urn:microsoft.com/office/officeart/2005/8/layout/cycle4#2"/>
    <dgm:cxn modelId="{88116517-23B6-B642-8167-7AD29BAEB9B0}" type="presOf" srcId="{0121045F-3127-304B-866C-95D6DBB3EE4E}" destId="{B97F1149-C401-4DD7-8ECE-703C12D98921}" srcOrd="1" destOrd="2" presId="urn:microsoft.com/office/officeart/2005/8/layout/cycle4#2"/>
    <dgm:cxn modelId="{00D8A622-C221-46B5-9889-A78E5D0A9AB0}" srcId="{0541EF62-CBF6-4A9B-BFD2-96EDE97D0006}" destId="{765DA4AC-21BE-4A01-9286-DBE58788831D}" srcOrd="1" destOrd="0" parTransId="{E2A1B5D2-FFC1-4DF6-917A-AA5C0AAE8CE1}" sibTransId="{49A6CD1F-B8F9-45CA-86D0-38FB5A6AA6FC}"/>
    <dgm:cxn modelId="{D2540423-5678-264A-B42A-0820EC8433FB}" type="presOf" srcId="{899FB13D-1BBA-874D-BBD4-92C85D41CC7F}" destId="{492C24E9-8D44-4DB9-BA61-2DC2D8284BBF}" srcOrd="1" destOrd="0" presId="urn:microsoft.com/office/officeart/2005/8/layout/cycle4#2"/>
    <dgm:cxn modelId="{F595292B-C601-4442-824D-1AB519C7D9AF}" type="presOf" srcId="{57ED9E07-D1D8-6A4B-A6A9-5692BB580B2D}" destId="{E95D49B6-02BE-4A88-9447-74012213FA3F}" srcOrd="0" destOrd="1" presId="urn:microsoft.com/office/officeart/2005/8/layout/cycle4#2"/>
    <dgm:cxn modelId="{A163CA31-88CD-E441-A1D7-D1D1214ABD03}" type="presOf" srcId="{765DA4AC-21BE-4A01-9286-DBE58788831D}" destId="{8E051A5A-DD30-43CE-841F-53EED4E4EAA5}" srcOrd="0" destOrd="1" presId="urn:microsoft.com/office/officeart/2005/8/layout/cycle4#2"/>
    <dgm:cxn modelId="{94764335-488F-41EF-83A3-57E361065745}" srcId="{0541EF62-CBF6-4A9B-BFD2-96EDE97D0006}" destId="{AF6B2EEB-3FE4-44AA-B36A-9D85994DD1B8}" srcOrd="0" destOrd="0" parTransId="{3E6DF102-0FDC-43E7-8FBF-77906B3097B2}" sibTransId="{B9EC6A75-1B5B-4123-8E65-ED5E4C51B93E}"/>
    <dgm:cxn modelId="{87301542-1804-144F-81A9-7351DB109477}" type="presOf" srcId="{7FDC9443-196C-4D2B-8D55-AB8D8904D3FC}" destId="{0D1A7307-0CA6-4616-958A-BC76E4D24171}" srcOrd="0" destOrd="0" presId="urn:microsoft.com/office/officeart/2005/8/layout/cycle4#2"/>
    <dgm:cxn modelId="{38573C45-61CB-274E-9402-8F37B48CF8C9}" type="presOf" srcId="{651A1BE2-EA25-2F47-801E-7A017B6DA740}" destId="{19C44671-BE09-43C1-8659-EE3088C6ED64}" srcOrd="1" destOrd="1" presId="urn:microsoft.com/office/officeart/2005/8/layout/cycle4#2"/>
    <dgm:cxn modelId="{8E726445-7BEB-B046-A855-79042F0360BD}" type="presOf" srcId="{1BAE66AC-2CF4-554B-84C4-924AB6470732}" destId="{E95D49B6-02BE-4A88-9447-74012213FA3F}" srcOrd="0" destOrd="2" presId="urn:microsoft.com/office/officeart/2005/8/layout/cycle4#2"/>
    <dgm:cxn modelId="{3976724A-461F-C047-9150-C0D390B46BB2}" type="presOf" srcId="{D2CC6AC0-51FC-1540-8A6D-FD2E8E6CA7FF}" destId="{19C44671-BE09-43C1-8659-EE3088C6ED64}" srcOrd="1" destOrd="2" presId="urn:microsoft.com/office/officeart/2005/8/layout/cycle4#2"/>
    <dgm:cxn modelId="{D2873E4D-554E-394F-B772-85E29AFC2180}" type="presOf" srcId="{508C96CC-B609-4CA9-9A83-0B0522EAA265}" destId="{95E7298E-AB77-48A9-9F1B-3BE23B4BFB8F}" srcOrd="0" destOrd="0" presId="urn:microsoft.com/office/officeart/2005/8/layout/cycle4#2"/>
    <dgm:cxn modelId="{1465BA51-5690-4C57-AE03-B34C6F3943B3}" srcId="{71688EB1-DF13-4D22-94C3-F884B7E019A9}" destId="{0541EF62-CBF6-4A9B-BFD2-96EDE97D0006}" srcOrd="0" destOrd="0" parTransId="{6EF2D139-7912-4534-96EE-27A1AD457BB2}" sibTransId="{4F0954D4-2768-4961-A04A-271FDB4C754A}"/>
    <dgm:cxn modelId="{38E92A6E-A9EA-4AB5-ACF5-DB60ECE49916}" srcId="{71688EB1-DF13-4D22-94C3-F884B7E019A9}" destId="{7FDC9443-196C-4D2B-8D55-AB8D8904D3FC}" srcOrd="1" destOrd="0" parTransId="{A993CE8C-E0E4-473E-91B1-C1D8EE211EB3}" sibTransId="{F1717703-64A1-4711-B6E8-D7A73B42B931}"/>
    <dgm:cxn modelId="{00B3F56F-6F29-2B4A-988E-CAE869045B3D}" type="presOf" srcId="{71688EB1-DF13-4D22-94C3-F884B7E019A9}" destId="{F6AFF0C4-AA12-4A6F-B783-37E232440478}" srcOrd="0" destOrd="0" presId="urn:microsoft.com/office/officeart/2005/8/layout/cycle4#2"/>
    <dgm:cxn modelId="{3F45A07E-664B-7941-8A00-5A6E51885B12}" type="presOf" srcId="{D2CC6AC0-51FC-1540-8A6D-FD2E8E6CA7FF}" destId="{95E7298E-AB77-48A9-9F1B-3BE23B4BFB8F}" srcOrd="0" destOrd="2" presId="urn:microsoft.com/office/officeart/2005/8/layout/cycle4#2"/>
    <dgm:cxn modelId="{73CC9F7F-1D6B-B74F-98E5-E0E77A8EBAB2}" type="presOf" srcId="{1BAE66AC-2CF4-554B-84C4-924AB6470732}" destId="{492C24E9-8D44-4DB9-BA61-2DC2D8284BBF}" srcOrd="1" destOrd="2" presId="urn:microsoft.com/office/officeart/2005/8/layout/cycle4#2"/>
    <dgm:cxn modelId="{93A14281-5D83-F04A-95B0-F5529F37D475}" type="presOf" srcId="{0121045F-3127-304B-866C-95D6DBB3EE4E}" destId="{1AEB3829-B0EB-458F-9457-5925C2993E48}" srcOrd="0" destOrd="2" presId="urn:microsoft.com/office/officeart/2005/8/layout/cycle4#2"/>
    <dgm:cxn modelId="{682F5983-259B-9C4F-A04B-EAAFC195976D}" type="presOf" srcId="{765DA4AC-21BE-4A01-9286-DBE58788831D}" destId="{69FF6C10-B253-4CDC-997F-D6C5D5A9E524}" srcOrd="1" destOrd="1" presId="urn:microsoft.com/office/officeart/2005/8/layout/cycle4#2"/>
    <dgm:cxn modelId="{2D4B0B85-AE20-6D48-A378-52DE6C24FDA7}" srcId="{E8751E2A-CD41-4D78-B3B9-A2A6F9732FFE}" destId="{D32651E1-E085-094E-B66E-D454BBF832FE}" srcOrd="1" destOrd="0" parTransId="{F109FB18-CEA7-CB43-871D-98EF0B6C7E0F}" sibTransId="{9A091C0A-1F92-2D44-90FC-8B58745E5C84}"/>
    <dgm:cxn modelId="{7517F488-AE17-B347-828C-5ED4080349CD}" type="presOf" srcId="{E8751E2A-CD41-4D78-B3B9-A2A6F9732FFE}" destId="{633E1E3E-EFF8-4E05-B7A8-E40415FA2FAB}" srcOrd="0" destOrd="0" presId="urn:microsoft.com/office/officeart/2005/8/layout/cycle4#2"/>
    <dgm:cxn modelId="{464BFC88-7839-5846-9CD1-7D2B0AAC05C1}" srcId="{7FDC9443-196C-4D2B-8D55-AB8D8904D3FC}" destId="{D2CC6AC0-51FC-1540-8A6D-FD2E8E6CA7FF}" srcOrd="2" destOrd="0" parTransId="{442000FE-54CF-0F4D-9283-EB1C7B1523D9}" sibTransId="{4EB279F2-F468-574D-99AF-BD9E207A6865}"/>
    <dgm:cxn modelId="{71B02390-D72C-4D23-B278-983BD426FC74}" srcId="{71688EB1-DF13-4D22-94C3-F884B7E019A9}" destId="{E8751E2A-CD41-4D78-B3B9-A2A6F9732FFE}" srcOrd="2" destOrd="0" parTransId="{9199781D-E322-4452-BE92-63CEFE8E9068}" sibTransId="{8171D7E9-6287-44BE-9186-93FD85720693}"/>
    <dgm:cxn modelId="{F8AE7696-3D2D-485F-B5CF-8403AEEA8460}" srcId="{E8751E2A-CD41-4D78-B3B9-A2A6F9732FFE}" destId="{86E6BABF-858A-4945-A752-B3BC51B380B4}" srcOrd="0" destOrd="0" parTransId="{FCD5A413-A07B-4531-B8D8-36E964953A53}" sibTransId="{2270324E-F82B-4E78-BBAF-B13C754E056D}"/>
    <dgm:cxn modelId="{4796449E-5172-4B46-BB0A-50D95A1651AB}" type="presOf" srcId="{D32651E1-E085-094E-B66E-D454BBF832FE}" destId="{B97F1149-C401-4DD7-8ECE-703C12D98921}" srcOrd="1" destOrd="1" presId="urn:microsoft.com/office/officeart/2005/8/layout/cycle4#2"/>
    <dgm:cxn modelId="{DF5FB8B3-AF9E-D146-B04F-14CC31059CA4}" type="presOf" srcId="{70B5011F-A7EF-DA47-ADF9-0CF801817875}" destId="{B97F1149-C401-4DD7-8ECE-703C12D98921}" srcOrd="1" destOrd="3" presId="urn:microsoft.com/office/officeart/2005/8/layout/cycle4#2"/>
    <dgm:cxn modelId="{6959E9C2-7B55-E144-9417-424645B6B8A5}" type="presOf" srcId="{0E2316AC-6F1E-4269-9CD3-6FFAF1AC46AD}" destId="{E031B490-0E51-4A2D-9FFF-CB9C23A6BB2C}" srcOrd="0" destOrd="0" presId="urn:microsoft.com/office/officeart/2005/8/layout/cycle4#2"/>
    <dgm:cxn modelId="{F054CBC3-51ED-9C42-9366-2C67C6F31CF9}" srcId="{0E2316AC-6F1E-4269-9CD3-6FFAF1AC46AD}" destId="{57ED9E07-D1D8-6A4B-A6A9-5692BB580B2D}" srcOrd="1" destOrd="0" parTransId="{0E6745BB-2D3C-E142-A48C-E16205126E82}" sibTransId="{74900D13-7320-7547-9516-A3CCE72591A0}"/>
    <dgm:cxn modelId="{5EB248C6-8332-1A4C-9DB7-63B9187D06FA}" type="presOf" srcId="{86E6BABF-858A-4945-A752-B3BC51B380B4}" destId="{B97F1149-C401-4DD7-8ECE-703C12D98921}" srcOrd="1" destOrd="0" presId="urn:microsoft.com/office/officeart/2005/8/layout/cycle4#2"/>
    <dgm:cxn modelId="{33B6E5CB-D90D-5645-97EA-8E33B59DE3D7}" type="presOf" srcId="{AF6B2EEB-3FE4-44AA-B36A-9D85994DD1B8}" destId="{8E051A5A-DD30-43CE-841F-53EED4E4EAA5}" srcOrd="0" destOrd="0" presId="urn:microsoft.com/office/officeart/2005/8/layout/cycle4#2"/>
    <dgm:cxn modelId="{7AF4D9D3-D8FA-8D4A-945B-FFD402A706DB}" type="presOf" srcId="{899FB13D-1BBA-874D-BBD4-92C85D41CC7F}" destId="{E95D49B6-02BE-4A88-9447-74012213FA3F}" srcOrd="0" destOrd="0" presId="urn:microsoft.com/office/officeart/2005/8/layout/cycle4#2"/>
    <dgm:cxn modelId="{5E3AC9D6-A661-0441-97EB-61E09BDA204D}" srcId="{7FDC9443-196C-4D2B-8D55-AB8D8904D3FC}" destId="{651A1BE2-EA25-2F47-801E-7A017B6DA740}" srcOrd="1" destOrd="0" parTransId="{1E0194FD-131C-7845-A31F-A73698CCEC0A}" sibTransId="{A12C2861-AC16-964A-8B8B-4408B0573FF2}"/>
    <dgm:cxn modelId="{A1600DE1-42F5-D842-93A5-09D6125B37A6}" type="presOf" srcId="{508C96CC-B609-4CA9-9A83-0B0522EAA265}" destId="{19C44671-BE09-43C1-8659-EE3088C6ED64}" srcOrd="1" destOrd="0" presId="urn:microsoft.com/office/officeart/2005/8/layout/cycle4#2"/>
    <dgm:cxn modelId="{A59873E1-B058-4909-8B65-EFB6F4D0EAE8}" srcId="{7FDC9443-196C-4D2B-8D55-AB8D8904D3FC}" destId="{508C96CC-B609-4CA9-9A83-0B0522EAA265}" srcOrd="0" destOrd="0" parTransId="{E5A5E609-563F-4FAE-A47C-DED35B88B19A}" sibTransId="{404A2A11-3A8E-44B9-B146-FE2C1887BC94}"/>
    <dgm:cxn modelId="{B03755E2-4900-E248-8822-AF9BCB3F087A}" type="presOf" srcId="{651A1BE2-EA25-2F47-801E-7A017B6DA740}" destId="{95E7298E-AB77-48A9-9F1B-3BE23B4BFB8F}" srcOrd="0" destOrd="1" presId="urn:microsoft.com/office/officeart/2005/8/layout/cycle4#2"/>
    <dgm:cxn modelId="{594F4DE3-5421-2F4A-959D-8C31CC6BAF8E}" type="presOf" srcId="{D32651E1-E085-094E-B66E-D454BBF832FE}" destId="{1AEB3829-B0EB-458F-9457-5925C2993E48}" srcOrd="0" destOrd="1" presId="urn:microsoft.com/office/officeart/2005/8/layout/cycle4#2"/>
    <dgm:cxn modelId="{921E96E7-B77E-F949-ACE7-97F7F9E2DCE8}" type="presOf" srcId="{86E6BABF-858A-4945-A752-B3BC51B380B4}" destId="{1AEB3829-B0EB-458F-9457-5925C2993E48}" srcOrd="0" destOrd="0" presId="urn:microsoft.com/office/officeart/2005/8/layout/cycle4#2"/>
    <dgm:cxn modelId="{8847A7EE-5B25-4EB7-9DBF-7B846C3B9B11}" srcId="{71688EB1-DF13-4D22-94C3-F884B7E019A9}" destId="{0E2316AC-6F1E-4269-9CD3-6FFAF1AC46AD}" srcOrd="3" destOrd="0" parTransId="{A5E28B17-1EDC-47DA-BC8D-B9D6661D3353}" sibTransId="{D64CCE86-AF4D-4C4E-8ABB-6825A04AF881}"/>
    <dgm:cxn modelId="{F024FFF6-3860-954C-9F06-C9F97E68BD2F}" srcId="{0E2316AC-6F1E-4269-9CD3-6FFAF1AC46AD}" destId="{1BAE66AC-2CF4-554B-84C4-924AB6470732}" srcOrd="2" destOrd="0" parTransId="{F7951E3E-88E3-E14F-AEB3-0973D61A31B7}" sibTransId="{E56713C4-EFCE-6041-A47D-5E6138CE106C}"/>
    <dgm:cxn modelId="{821D88F9-BB00-FA48-BE40-BA04CCDDC8C2}" type="presOf" srcId="{AF6B2EEB-3FE4-44AA-B36A-9D85994DD1B8}" destId="{69FF6C10-B253-4CDC-997F-D6C5D5A9E524}" srcOrd="1" destOrd="0" presId="urn:microsoft.com/office/officeart/2005/8/layout/cycle4#2"/>
    <dgm:cxn modelId="{C63347FF-E14E-6A43-A468-A43B839101AD}" type="presOf" srcId="{57ED9E07-D1D8-6A4B-A6A9-5692BB580B2D}" destId="{492C24E9-8D44-4DB9-BA61-2DC2D8284BBF}" srcOrd="1" destOrd="1" presId="urn:microsoft.com/office/officeart/2005/8/layout/cycle4#2"/>
    <dgm:cxn modelId="{3A3E7F7D-470A-774A-BA58-3649EEB628EA}" type="presParOf" srcId="{F6AFF0C4-AA12-4A6F-B783-37E232440478}" destId="{35854EE6-3E6C-46C5-9B3B-E850B78C6219}" srcOrd="0" destOrd="0" presId="urn:microsoft.com/office/officeart/2005/8/layout/cycle4#2"/>
    <dgm:cxn modelId="{C5F71AB9-147B-6748-A0A1-F8CBE01BEEB9}" type="presParOf" srcId="{35854EE6-3E6C-46C5-9B3B-E850B78C6219}" destId="{00EC8005-9FB1-4282-A4FC-27212FE949FB}" srcOrd="0" destOrd="0" presId="urn:microsoft.com/office/officeart/2005/8/layout/cycle4#2"/>
    <dgm:cxn modelId="{EB8488B4-5DE5-EC40-82AB-2D90AA36355A}" type="presParOf" srcId="{00EC8005-9FB1-4282-A4FC-27212FE949FB}" destId="{8E051A5A-DD30-43CE-841F-53EED4E4EAA5}" srcOrd="0" destOrd="0" presId="urn:microsoft.com/office/officeart/2005/8/layout/cycle4#2"/>
    <dgm:cxn modelId="{BD3EE4CB-9D83-A146-B0B2-CFAE5E8F86E6}" type="presParOf" srcId="{00EC8005-9FB1-4282-A4FC-27212FE949FB}" destId="{69FF6C10-B253-4CDC-997F-D6C5D5A9E524}" srcOrd="1" destOrd="0" presId="urn:microsoft.com/office/officeart/2005/8/layout/cycle4#2"/>
    <dgm:cxn modelId="{E59BB533-0392-FD4C-A54C-5E41B29FA5A0}" type="presParOf" srcId="{35854EE6-3E6C-46C5-9B3B-E850B78C6219}" destId="{2648FB1F-86CB-4E32-9371-FF0D5A4AF4AE}" srcOrd="1" destOrd="0" presId="urn:microsoft.com/office/officeart/2005/8/layout/cycle4#2"/>
    <dgm:cxn modelId="{9BFB6964-984D-9043-9E34-C4AE1AACA526}" type="presParOf" srcId="{2648FB1F-86CB-4E32-9371-FF0D5A4AF4AE}" destId="{95E7298E-AB77-48A9-9F1B-3BE23B4BFB8F}" srcOrd="0" destOrd="0" presId="urn:microsoft.com/office/officeart/2005/8/layout/cycle4#2"/>
    <dgm:cxn modelId="{82BF042E-80C2-A641-B9F5-0F0D4CA9F137}" type="presParOf" srcId="{2648FB1F-86CB-4E32-9371-FF0D5A4AF4AE}" destId="{19C44671-BE09-43C1-8659-EE3088C6ED64}" srcOrd="1" destOrd="0" presId="urn:microsoft.com/office/officeart/2005/8/layout/cycle4#2"/>
    <dgm:cxn modelId="{C2992A2C-D842-994D-99B4-46B17BCFF121}" type="presParOf" srcId="{35854EE6-3E6C-46C5-9B3B-E850B78C6219}" destId="{BE75D062-C79A-4476-A6D1-175FDF41F533}" srcOrd="2" destOrd="0" presId="urn:microsoft.com/office/officeart/2005/8/layout/cycle4#2"/>
    <dgm:cxn modelId="{0732A859-1DBB-7842-A973-904B9E0829AD}" type="presParOf" srcId="{BE75D062-C79A-4476-A6D1-175FDF41F533}" destId="{1AEB3829-B0EB-458F-9457-5925C2993E48}" srcOrd="0" destOrd="0" presId="urn:microsoft.com/office/officeart/2005/8/layout/cycle4#2"/>
    <dgm:cxn modelId="{23D9638F-3F1B-5445-A8D4-8FEA97AF96B4}" type="presParOf" srcId="{BE75D062-C79A-4476-A6D1-175FDF41F533}" destId="{B97F1149-C401-4DD7-8ECE-703C12D98921}" srcOrd="1" destOrd="0" presId="urn:microsoft.com/office/officeart/2005/8/layout/cycle4#2"/>
    <dgm:cxn modelId="{719BDB60-C21D-DE4A-8605-16B97A8EFF9A}" type="presParOf" srcId="{35854EE6-3E6C-46C5-9B3B-E850B78C6219}" destId="{1EAAF808-7752-4427-9065-B76FC09B9D42}" srcOrd="3" destOrd="0" presId="urn:microsoft.com/office/officeart/2005/8/layout/cycle4#2"/>
    <dgm:cxn modelId="{58CE4034-2C07-AE44-BC9E-647C3E4B8112}" type="presParOf" srcId="{1EAAF808-7752-4427-9065-B76FC09B9D42}" destId="{E95D49B6-02BE-4A88-9447-74012213FA3F}" srcOrd="0" destOrd="0" presId="urn:microsoft.com/office/officeart/2005/8/layout/cycle4#2"/>
    <dgm:cxn modelId="{D3C11AAC-7446-184A-B661-7CBE24A6E2AC}" type="presParOf" srcId="{1EAAF808-7752-4427-9065-B76FC09B9D42}" destId="{492C24E9-8D44-4DB9-BA61-2DC2D8284BBF}" srcOrd="1" destOrd="0" presId="urn:microsoft.com/office/officeart/2005/8/layout/cycle4#2"/>
    <dgm:cxn modelId="{9F8E0843-192D-494C-8D95-9E4FE80B5EB4}" type="presParOf" srcId="{35854EE6-3E6C-46C5-9B3B-E850B78C6219}" destId="{3A9B9A2E-0014-4EC6-9438-43B38A8642B0}" srcOrd="4" destOrd="0" presId="urn:microsoft.com/office/officeart/2005/8/layout/cycle4#2"/>
    <dgm:cxn modelId="{FDF88F8E-6472-1E4D-85D3-CCD5ECA13D69}" type="presParOf" srcId="{F6AFF0C4-AA12-4A6F-B783-37E232440478}" destId="{D1523E4A-64B2-4E8B-B6B3-8D470D1F7310}" srcOrd="1" destOrd="0" presId="urn:microsoft.com/office/officeart/2005/8/layout/cycle4#2"/>
    <dgm:cxn modelId="{C9B9C2DE-1F3D-0649-BC6B-5E964928A8E1}" type="presParOf" srcId="{D1523E4A-64B2-4E8B-B6B3-8D470D1F7310}" destId="{D52E238A-AFE7-4124-B359-9AB519CADF33}" srcOrd="0" destOrd="0" presId="urn:microsoft.com/office/officeart/2005/8/layout/cycle4#2"/>
    <dgm:cxn modelId="{603ABD83-17EC-CD4F-B923-4C7615D02440}" type="presParOf" srcId="{D1523E4A-64B2-4E8B-B6B3-8D470D1F7310}" destId="{0D1A7307-0CA6-4616-958A-BC76E4D24171}" srcOrd="1" destOrd="0" presId="urn:microsoft.com/office/officeart/2005/8/layout/cycle4#2"/>
    <dgm:cxn modelId="{766ED2FC-A0BF-604D-8587-B56E8129D7BD}" type="presParOf" srcId="{D1523E4A-64B2-4E8B-B6B3-8D470D1F7310}" destId="{633E1E3E-EFF8-4E05-B7A8-E40415FA2FAB}" srcOrd="2" destOrd="0" presId="urn:microsoft.com/office/officeart/2005/8/layout/cycle4#2"/>
    <dgm:cxn modelId="{3584E82D-E68E-284E-A5C2-F233B2B312D1}" type="presParOf" srcId="{D1523E4A-64B2-4E8B-B6B3-8D470D1F7310}" destId="{E031B490-0E51-4A2D-9FFF-CB9C23A6BB2C}" srcOrd="3" destOrd="0" presId="urn:microsoft.com/office/officeart/2005/8/layout/cycle4#2"/>
    <dgm:cxn modelId="{5656E281-4BC2-D144-A8E9-15A7AFDC9EC6}" type="presParOf" srcId="{D1523E4A-64B2-4E8B-B6B3-8D470D1F7310}" destId="{80EFE633-81F9-497E-9399-DC60979B1C34}" srcOrd="4" destOrd="0" presId="urn:microsoft.com/office/officeart/2005/8/layout/cycle4#2"/>
    <dgm:cxn modelId="{453A8142-5E60-7440-B47B-6B788089C431}" type="presParOf" srcId="{F6AFF0C4-AA12-4A6F-B783-37E232440478}" destId="{2671572E-26F0-4EC0-87C9-0D01D144074E}" srcOrd="2" destOrd="0" presId="urn:microsoft.com/office/officeart/2005/8/layout/cycle4#2"/>
    <dgm:cxn modelId="{F1A92D32-DD12-B042-BCEC-6C30C3677096}" type="presParOf" srcId="{F6AFF0C4-AA12-4A6F-B783-37E232440478}" destId="{95095CEB-D003-4CD0-AD73-CF1BB71A5DA1}" srcOrd="3" destOrd="0" presId="urn:microsoft.com/office/officeart/2005/8/layout/cycle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592F-63C6-9742-920E-99BFA5B94613}">
      <dsp:nvSpPr>
        <dsp:cNvPr id="0" name=""/>
        <dsp:cNvSpPr/>
      </dsp:nvSpPr>
      <dsp:spPr>
        <a:xfrm>
          <a:off x="3069189" y="2787915"/>
          <a:ext cx="2270359" cy="2270359"/>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38100">
          <a:solidFill>
            <a:srgbClr val="DA97E7"/>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b="1" kern="1200">
              <a:latin typeface="Arial" panose="020B0604020202020204" pitchFamily="34" charset="0"/>
              <a:cs typeface="Arial" panose="020B0604020202020204" pitchFamily="34" charset="0"/>
            </a:rPr>
            <a:t>Paciente Objetivo</a:t>
          </a:r>
          <a:endParaRPr lang="es-ES" sz="2400" b="1" kern="1200" dirty="0">
            <a:latin typeface="Arial" panose="020B0604020202020204" pitchFamily="34" charset="0"/>
            <a:cs typeface="Arial" panose="020B0604020202020204" pitchFamily="34" charset="0"/>
          </a:endParaRPr>
        </a:p>
      </dsp:txBody>
      <dsp:txXfrm>
        <a:off x="3401675" y="3120401"/>
        <a:ext cx="1605387" cy="1605387"/>
      </dsp:txXfrm>
    </dsp:sp>
    <dsp:sp modelId="{D02EC9F8-3C2E-014B-B4CE-33DA05F94FC9}">
      <dsp:nvSpPr>
        <dsp:cNvPr id="0" name=""/>
        <dsp:cNvSpPr/>
      </dsp:nvSpPr>
      <dsp:spPr>
        <a:xfrm rot="11700000">
          <a:off x="1046029" y="3019114"/>
          <a:ext cx="1984101" cy="647052"/>
        </a:xfrm>
        <a:prstGeom prst="leftArrow">
          <a:avLst>
            <a:gd name="adj1" fmla="val 60000"/>
            <a:gd name="adj2" fmla="val 50000"/>
          </a:avLst>
        </a:prstGeom>
        <a:solidFill>
          <a:srgbClr val="7030A0"/>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52B30B5-CFE6-E64B-8EBF-6B60D5FBDBEB}">
      <dsp:nvSpPr>
        <dsp:cNvPr id="0" name=""/>
        <dsp:cNvSpPr/>
      </dsp:nvSpPr>
      <dsp:spPr>
        <a:xfrm>
          <a:off x="1412" y="2223142"/>
          <a:ext cx="2156841" cy="172547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s-ES" sz="2400" b="1" kern="1200">
              <a:latin typeface="Arial" panose="020B0604020202020204" pitchFamily="34" charset="0"/>
              <a:cs typeface="Arial" panose="020B0604020202020204" pitchFamily="34" charset="0"/>
            </a:rPr>
            <a:t>Estado Nutricional</a:t>
          </a:r>
          <a:endParaRPr lang="es-ES" sz="2400" b="1" kern="1200" dirty="0">
            <a:latin typeface="Arial" panose="020B0604020202020204" pitchFamily="34" charset="0"/>
            <a:cs typeface="Arial" panose="020B0604020202020204" pitchFamily="34" charset="0"/>
          </a:endParaRPr>
        </a:p>
      </dsp:txBody>
      <dsp:txXfrm>
        <a:off x="51949" y="2273679"/>
        <a:ext cx="2055767" cy="1624399"/>
      </dsp:txXfrm>
    </dsp:sp>
    <dsp:sp modelId="{2A939C5C-24BC-A64B-A834-43FA3F8E6537}">
      <dsp:nvSpPr>
        <dsp:cNvPr id="0" name=""/>
        <dsp:cNvSpPr/>
      </dsp:nvSpPr>
      <dsp:spPr>
        <a:xfrm rot="14700000">
          <a:off x="2264509" y="1566986"/>
          <a:ext cx="1984101" cy="647052"/>
        </a:xfrm>
        <a:prstGeom prst="leftArrow">
          <a:avLst>
            <a:gd name="adj1" fmla="val 60000"/>
            <a:gd name="adj2" fmla="val 50000"/>
          </a:avLst>
        </a:prstGeom>
        <a:solidFill>
          <a:srgbClr val="7030A0"/>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DEE0B1E-0B9F-AE45-98D1-3401ACBDD6E5}">
      <dsp:nvSpPr>
        <dsp:cNvPr id="0" name=""/>
        <dsp:cNvSpPr/>
      </dsp:nvSpPr>
      <dsp:spPr>
        <a:xfrm>
          <a:off x="1463372" y="128672"/>
          <a:ext cx="2747859" cy="172547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s-ES" sz="2400" b="1" kern="1200">
              <a:latin typeface="Arial" panose="020B0604020202020204" pitchFamily="34" charset="0"/>
              <a:cs typeface="Arial" panose="020B0604020202020204" pitchFamily="34" charset="0"/>
            </a:rPr>
            <a:t>Requerimiento Nutricional</a:t>
          </a:r>
          <a:endParaRPr lang="es-ES" sz="2400" b="1" kern="1200" dirty="0">
            <a:latin typeface="Arial" panose="020B0604020202020204" pitchFamily="34" charset="0"/>
            <a:cs typeface="Arial" panose="020B0604020202020204" pitchFamily="34" charset="0"/>
          </a:endParaRPr>
        </a:p>
      </dsp:txBody>
      <dsp:txXfrm>
        <a:off x="1513909" y="179209"/>
        <a:ext cx="2646785" cy="1624399"/>
      </dsp:txXfrm>
    </dsp:sp>
    <dsp:sp modelId="{823E3F38-C5F0-F04D-97B6-E12F0C70C280}">
      <dsp:nvSpPr>
        <dsp:cNvPr id="0" name=""/>
        <dsp:cNvSpPr/>
      </dsp:nvSpPr>
      <dsp:spPr>
        <a:xfrm rot="17874366">
          <a:off x="4342812" y="1586334"/>
          <a:ext cx="2047592" cy="647052"/>
        </a:xfrm>
        <a:prstGeom prst="leftArrow">
          <a:avLst>
            <a:gd name="adj1" fmla="val 60000"/>
            <a:gd name="adj2" fmla="val 50000"/>
          </a:avLst>
        </a:prstGeom>
        <a:solidFill>
          <a:srgbClr val="7030A0"/>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ED80957-650F-5948-8708-375B8FAA8B48}">
      <dsp:nvSpPr>
        <dsp:cNvPr id="0" name=""/>
        <dsp:cNvSpPr/>
      </dsp:nvSpPr>
      <dsp:spPr>
        <a:xfrm>
          <a:off x="4671337" y="142378"/>
          <a:ext cx="2156841" cy="172547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s-ES" sz="2400" b="1" kern="1200">
              <a:latin typeface="Arial" panose="020B0604020202020204" pitchFamily="34" charset="0"/>
              <a:cs typeface="Arial" panose="020B0604020202020204" pitchFamily="34" charset="0"/>
            </a:rPr>
            <a:t>Consumo de Nutrientes</a:t>
          </a:r>
          <a:endParaRPr lang="es-ES" sz="2400" b="1" kern="1200" dirty="0">
            <a:latin typeface="Arial" panose="020B0604020202020204" pitchFamily="34" charset="0"/>
            <a:cs typeface="Arial" panose="020B0604020202020204" pitchFamily="34" charset="0"/>
          </a:endParaRPr>
        </a:p>
      </dsp:txBody>
      <dsp:txXfrm>
        <a:off x="4721874" y="192915"/>
        <a:ext cx="2055767" cy="1624399"/>
      </dsp:txXfrm>
    </dsp:sp>
    <dsp:sp modelId="{DFF3C761-98F1-F140-9D1E-26F66E684954}">
      <dsp:nvSpPr>
        <dsp:cNvPr id="0" name=""/>
        <dsp:cNvSpPr/>
      </dsp:nvSpPr>
      <dsp:spPr>
        <a:xfrm rot="20700000">
          <a:off x="5378607" y="3019114"/>
          <a:ext cx="1984101" cy="647052"/>
        </a:xfrm>
        <a:prstGeom prst="leftArrow">
          <a:avLst>
            <a:gd name="adj1" fmla="val 60000"/>
            <a:gd name="adj2" fmla="val 50000"/>
          </a:avLst>
        </a:prstGeom>
        <a:solidFill>
          <a:srgbClr val="7030A0"/>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881024A-ECF0-3F4D-A945-FB1C791A492E}">
      <dsp:nvSpPr>
        <dsp:cNvPr id="0" name=""/>
        <dsp:cNvSpPr/>
      </dsp:nvSpPr>
      <dsp:spPr>
        <a:xfrm>
          <a:off x="6250485" y="2223142"/>
          <a:ext cx="2156841" cy="172547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s-ES" sz="2400" b="1" kern="1200">
              <a:latin typeface="Arial" panose="020B0604020202020204" pitchFamily="34" charset="0"/>
              <a:cs typeface="Arial" panose="020B0604020202020204" pitchFamily="34" charset="0"/>
            </a:rPr>
            <a:t>Evidencia Clínica</a:t>
          </a:r>
          <a:endParaRPr lang="es-ES" sz="2400" b="1" kern="1200" dirty="0">
            <a:latin typeface="Arial" panose="020B0604020202020204" pitchFamily="34" charset="0"/>
            <a:cs typeface="Arial" panose="020B0604020202020204" pitchFamily="34" charset="0"/>
          </a:endParaRPr>
        </a:p>
      </dsp:txBody>
      <dsp:txXfrm>
        <a:off x="6301022" y="2273679"/>
        <a:ext cx="2055767" cy="1624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CE80D-C5E5-534E-AD3D-3294D3C67FF0}">
      <dsp:nvSpPr>
        <dsp:cNvPr id="0" name=""/>
        <dsp:cNvSpPr/>
      </dsp:nvSpPr>
      <dsp:spPr>
        <a:xfrm>
          <a:off x="6709" y="0"/>
          <a:ext cx="4010499" cy="1189788"/>
        </a:xfrm>
        <a:prstGeom prst="chevron">
          <a:avLst/>
        </a:prstGeom>
        <a:solidFill>
          <a:schemeClr val="lt1">
            <a:hueOff val="0"/>
            <a:satOff val="0"/>
            <a:lumOff val="0"/>
            <a:alphaOff val="0"/>
          </a:schemeClr>
        </a:solidFill>
        <a:ln>
          <a:solidFill>
            <a:schemeClr val="accent5">
              <a:lumMod val="40000"/>
              <a:lumOff val="60000"/>
            </a:schemeClr>
          </a:solidFill>
        </a:ln>
        <a:effectLst>
          <a:outerShdw blurRad="50800" dist="38100" dir="16200000"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prst="coolSlan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s-ES" sz="2200" b="1" kern="1200" dirty="0">
              <a:solidFill>
                <a:schemeClr val="tx1"/>
              </a:solidFill>
              <a:latin typeface="Arial" panose="020B0604020202020204" pitchFamily="34" charset="0"/>
              <a:cs typeface="Arial" panose="020B0604020202020204" pitchFamily="34" charset="0"/>
            </a:rPr>
            <a:t>¿Prevenir?</a:t>
          </a:r>
        </a:p>
      </dsp:txBody>
      <dsp:txXfrm>
        <a:off x="601603" y="0"/>
        <a:ext cx="2820711" cy="1189788"/>
      </dsp:txXfrm>
    </dsp:sp>
    <dsp:sp modelId="{7F563AF7-547A-2345-B35A-8302BD5DC8EC}">
      <dsp:nvSpPr>
        <dsp:cNvPr id="0" name=""/>
        <dsp:cNvSpPr/>
      </dsp:nvSpPr>
      <dsp:spPr>
        <a:xfrm>
          <a:off x="3615048" y="0"/>
          <a:ext cx="4010499" cy="1189788"/>
        </a:xfrm>
        <a:prstGeom prst="chevron">
          <a:avLst/>
        </a:prstGeom>
        <a:solidFill>
          <a:schemeClr val="lt1">
            <a:hueOff val="0"/>
            <a:satOff val="0"/>
            <a:lumOff val="0"/>
            <a:alphaOff val="0"/>
          </a:schemeClr>
        </a:solidFill>
        <a:ln>
          <a:solidFill>
            <a:srgbClr val="B7DEE8"/>
          </a:solidFill>
        </a:ln>
        <a:effectLst>
          <a:outerShdw blurRad="50800" dist="38100" dir="16200000"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s-ES" sz="2200" b="1" kern="1200" dirty="0">
              <a:solidFill>
                <a:schemeClr val="tx1"/>
              </a:solidFill>
              <a:latin typeface="Arial" panose="020B0604020202020204" pitchFamily="34" charset="0"/>
              <a:cs typeface="Arial" panose="020B0604020202020204" pitchFamily="34" charset="0"/>
            </a:rPr>
            <a:t>¿Recuperar?</a:t>
          </a:r>
        </a:p>
      </dsp:txBody>
      <dsp:txXfrm>
        <a:off x="4209942" y="0"/>
        <a:ext cx="2820711" cy="1189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DFC83-CAB2-5041-AE8C-9D52DA5AD2E6}">
      <dsp:nvSpPr>
        <dsp:cNvPr id="0" name=""/>
        <dsp:cNvSpPr/>
      </dsp:nvSpPr>
      <dsp:spPr>
        <a:xfrm rot="5400000">
          <a:off x="5798198" y="-2239650"/>
          <a:ext cx="1157445" cy="6071169"/>
        </a:xfrm>
        <a:prstGeom prst="round2Same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Prevenir el deterioro del estado nutricional</a:t>
          </a: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Mantenimiento de las reservas corporales (peso)</a:t>
          </a:r>
        </a:p>
      </dsp:txBody>
      <dsp:txXfrm rot="-5400000">
        <a:off x="3341336" y="273714"/>
        <a:ext cx="6014667" cy="1044441"/>
      </dsp:txXfrm>
    </dsp:sp>
    <dsp:sp modelId="{1533EFB3-4E4D-C447-ACB0-3B8FDCA2FB95}">
      <dsp:nvSpPr>
        <dsp:cNvPr id="0" name=""/>
        <dsp:cNvSpPr/>
      </dsp:nvSpPr>
      <dsp:spPr>
        <a:xfrm>
          <a:off x="178367" y="2192"/>
          <a:ext cx="2973981" cy="1446807"/>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b="1" kern="1200" dirty="0">
              <a:solidFill>
                <a:schemeClr val="tx1"/>
              </a:solidFill>
              <a:latin typeface="Arial" panose="020B0604020202020204" pitchFamily="34" charset="0"/>
              <a:cs typeface="Arial" panose="020B0604020202020204" pitchFamily="34" charset="0"/>
            </a:rPr>
            <a:t>Eutrófico</a:t>
          </a:r>
        </a:p>
        <a:p>
          <a:pPr marL="0" lvl="0" indent="0" algn="ctr" defTabSz="977900">
            <a:lnSpc>
              <a:spcPct val="90000"/>
            </a:lnSpc>
            <a:spcBef>
              <a:spcPct val="0"/>
            </a:spcBef>
            <a:spcAft>
              <a:spcPct val="35000"/>
            </a:spcAft>
            <a:buNone/>
          </a:pPr>
          <a:r>
            <a:rPr lang="es-ES" sz="2200" kern="1200" dirty="0">
              <a:solidFill>
                <a:schemeClr val="tx1"/>
              </a:solidFill>
              <a:latin typeface="Arial" panose="020B0604020202020204" pitchFamily="34" charset="0"/>
              <a:cs typeface="Arial" panose="020B0604020202020204" pitchFamily="34" charset="0"/>
            </a:rPr>
            <a:t>(sobrepeso/ obesidad)</a:t>
          </a:r>
          <a:endParaRPr lang="es-ES" sz="2200" b="1" kern="1200" dirty="0">
            <a:solidFill>
              <a:schemeClr val="tx1"/>
            </a:solidFill>
            <a:latin typeface="Arial" panose="020B0604020202020204" pitchFamily="34" charset="0"/>
            <a:cs typeface="Arial" panose="020B0604020202020204" pitchFamily="34" charset="0"/>
          </a:endParaRPr>
        </a:p>
      </dsp:txBody>
      <dsp:txXfrm>
        <a:off x="248994" y="72819"/>
        <a:ext cx="2832727" cy="1305553"/>
      </dsp:txXfrm>
    </dsp:sp>
    <dsp:sp modelId="{3CD7D870-D3DC-E84C-9C31-A72B83189B02}">
      <dsp:nvSpPr>
        <dsp:cNvPr id="0" name=""/>
        <dsp:cNvSpPr/>
      </dsp:nvSpPr>
      <dsp:spPr>
        <a:xfrm rot="5400000">
          <a:off x="5661440" y="-790841"/>
          <a:ext cx="1430961" cy="607116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t" anchorCtr="0">
          <a:noAutofit/>
        </a:bodyPr>
        <a:lstStyle/>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Evitar el deterioro del estado nutricional</a:t>
          </a: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Mantener y/o recuperar las reservas corporales (peso)</a:t>
          </a: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Prevenir el desarrollo de complicaciones asociadas a DNT</a:t>
          </a:r>
        </a:p>
      </dsp:txBody>
      <dsp:txXfrm rot="-5400000">
        <a:off x="3341336" y="1599117"/>
        <a:ext cx="6001315" cy="1291253"/>
      </dsp:txXfrm>
    </dsp:sp>
    <dsp:sp modelId="{9C205E76-975C-054F-9E99-1F20AB28D6C1}">
      <dsp:nvSpPr>
        <dsp:cNvPr id="0" name=""/>
        <dsp:cNvSpPr/>
      </dsp:nvSpPr>
      <dsp:spPr>
        <a:xfrm>
          <a:off x="178367" y="1521339"/>
          <a:ext cx="3058298" cy="1446807"/>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b="1" kern="1200" dirty="0">
              <a:solidFill>
                <a:schemeClr val="tx1"/>
              </a:solidFill>
              <a:latin typeface="Arial" panose="020B0604020202020204" pitchFamily="34" charset="0"/>
              <a:cs typeface="Arial" panose="020B0604020202020204" pitchFamily="34" charset="0"/>
            </a:rPr>
            <a:t>Riesgo a Desnutrición</a:t>
          </a:r>
        </a:p>
      </dsp:txBody>
      <dsp:txXfrm>
        <a:off x="248994" y="1591966"/>
        <a:ext cx="2917044" cy="1305553"/>
      </dsp:txXfrm>
    </dsp:sp>
    <dsp:sp modelId="{886329E1-1093-8A41-B57A-3A8C128C1C20}">
      <dsp:nvSpPr>
        <dsp:cNvPr id="0" name=""/>
        <dsp:cNvSpPr/>
      </dsp:nvSpPr>
      <dsp:spPr>
        <a:xfrm rot="5400000">
          <a:off x="5673176" y="750157"/>
          <a:ext cx="1407488" cy="6071169"/>
        </a:xfrm>
        <a:prstGeom prst="round2SameRect">
          <a:avLst/>
        </a:prstGeom>
        <a:solidFill>
          <a:schemeClr val="lt1"/>
        </a:solidFill>
        <a:ln w="12700" cap="flat" cmpd="sng" algn="ctr">
          <a:solidFill>
            <a:schemeClr val="accent6">
              <a:lumMod val="60000"/>
              <a:lumOff val="40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endParaRPr lang="es-ES" sz="1800" kern="1200" dirty="0">
            <a:solidFill>
              <a:srgbClr val="10253F"/>
            </a:solidFill>
          </a:endParaRPr>
        </a:p>
        <a:p>
          <a:pPr marL="171450" lvl="1" indent="-171450" algn="l" defTabSz="800100">
            <a:lnSpc>
              <a:spcPct val="90000"/>
            </a:lnSpc>
            <a:spcBef>
              <a:spcPct val="0"/>
            </a:spcBef>
            <a:spcAft>
              <a:spcPct val="15000"/>
            </a:spcAft>
            <a:buChar char="•"/>
          </a:pPr>
          <a:endParaRPr lang="es-ES" sz="1800" kern="1200" dirty="0">
            <a:solidFill>
              <a:srgbClr val="10253F"/>
            </a:solidFill>
          </a:endParaRP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Recuperar el estado nutricional (masa muscular)</a:t>
          </a: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Modular la respuesta metabólica (proteólisis) causante de la DNT</a:t>
          </a:r>
        </a:p>
        <a:p>
          <a:pPr marL="171450" lvl="1" indent="-171450" algn="just" defTabSz="800100">
            <a:lnSpc>
              <a:spcPct val="90000"/>
            </a:lnSpc>
            <a:spcBef>
              <a:spcPct val="0"/>
            </a:spcBef>
            <a:spcAft>
              <a:spcPct val="15000"/>
            </a:spcAft>
            <a:buChar char="•"/>
          </a:pPr>
          <a:r>
            <a:rPr lang="es-ES" sz="1800" kern="1200" dirty="0">
              <a:solidFill>
                <a:schemeClr val="tx1"/>
              </a:solidFill>
              <a:latin typeface="Arial" panose="020B0604020202020204" pitchFamily="34" charset="0"/>
              <a:cs typeface="Arial" panose="020B0604020202020204" pitchFamily="34" charset="0"/>
            </a:rPr>
            <a:t>Disminuir complicaciones asociadas a DNT</a:t>
          </a:r>
        </a:p>
        <a:p>
          <a:pPr marL="171450" lvl="1" indent="-171450" algn="l" defTabSz="800100">
            <a:lnSpc>
              <a:spcPct val="90000"/>
            </a:lnSpc>
            <a:spcBef>
              <a:spcPct val="0"/>
            </a:spcBef>
            <a:spcAft>
              <a:spcPct val="15000"/>
            </a:spcAft>
            <a:buChar char="•"/>
          </a:pPr>
          <a:endParaRPr lang="es-ES" sz="1800" kern="1200" dirty="0">
            <a:solidFill>
              <a:srgbClr val="10253F"/>
            </a:solidFill>
          </a:endParaRPr>
        </a:p>
        <a:p>
          <a:pPr marL="114300" lvl="1" indent="-114300" algn="l" defTabSz="622300">
            <a:lnSpc>
              <a:spcPct val="90000"/>
            </a:lnSpc>
            <a:spcBef>
              <a:spcPct val="0"/>
            </a:spcBef>
            <a:spcAft>
              <a:spcPct val="15000"/>
            </a:spcAft>
            <a:buChar char="•"/>
          </a:pPr>
          <a:endParaRPr lang="es-ES" sz="1400" kern="1200" dirty="0">
            <a:solidFill>
              <a:srgbClr val="10253F"/>
            </a:solidFill>
          </a:endParaRPr>
        </a:p>
        <a:p>
          <a:pPr marL="114300" lvl="1" indent="-114300" algn="l" defTabSz="622300">
            <a:lnSpc>
              <a:spcPct val="90000"/>
            </a:lnSpc>
            <a:spcBef>
              <a:spcPct val="0"/>
            </a:spcBef>
            <a:spcAft>
              <a:spcPct val="15000"/>
            </a:spcAft>
            <a:buChar char="•"/>
          </a:pPr>
          <a:endParaRPr lang="es-ES" sz="1400" kern="1200" dirty="0">
            <a:solidFill>
              <a:srgbClr val="10253F"/>
            </a:solidFill>
          </a:endParaRPr>
        </a:p>
      </dsp:txBody>
      <dsp:txXfrm rot="-5400000">
        <a:off x="3341336" y="3150705"/>
        <a:ext cx="6002461" cy="1270072"/>
      </dsp:txXfrm>
    </dsp:sp>
    <dsp:sp modelId="{BD53C064-3811-BC47-A65B-AB9BFD4037D5}">
      <dsp:nvSpPr>
        <dsp:cNvPr id="0" name=""/>
        <dsp:cNvSpPr/>
      </dsp:nvSpPr>
      <dsp:spPr>
        <a:xfrm>
          <a:off x="178367" y="3042679"/>
          <a:ext cx="3058298" cy="1446807"/>
        </a:xfrm>
        <a:prstGeom prst="roundRect">
          <a:avLst/>
        </a:prstGeom>
        <a:solidFill>
          <a:srgbClr val="7030A0"/>
        </a:soli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ES" sz="2200" b="1" kern="1200" dirty="0">
              <a:solidFill>
                <a:schemeClr val="bg1"/>
              </a:solidFill>
              <a:latin typeface="Arial" panose="020B0604020202020204" pitchFamily="34" charset="0"/>
              <a:cs typeface="Arial" panose="020B0604020202020204" pitchFamily="34" charset="0"/>
            </a:rPr>
            <a:t>Desnutrición</a:t>
          </a:r>
        </a:p>
      </dsp:txBody>
      <dsp:txXfrm>
        <a:off x="248994" y="3113306"/>
        <a:ext cx="2917044" cy="13055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E83FD-AED8-4A4A-9247-83AB2596000D}">
      <dsp:nvSpPr>
        <dsp:cNvPr id="0" name=""/>
        <dsp:cNvSpPr/>
      </dsp:nvSpPr>
      <dsp:spPr>
        <a:xfrm>
          <a:off x="3632570" y="2266559"/>
          <a:ext cx="1906929" cy="1906929"/>
        </a:xfrm>
        <a:prstGeom prst="ellipse">
          <a:avLst/>
        </a:prstGeom>
        <a:blipFill rotWithShape="0">
          <a:blip xmlns:r="http://schemas.openxmlformats.org/officeDocument/2006/relationships" r:embed="rId1"/>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s-ES" sz="1600" b="1" kern="1200" dirty="0">
            <a:solidFill>
              <a:schemeClr val="tx1"/>
            </a:solidFill>
            <a:latin typeface="Arial" panose="020B0604020202020204" pitchFamily="34" charset="0"/>
            <a:cs typeface="Arial" panose="020B0604020202020204" pitchFamily="34" charset="0"/>
          </a:endParaRPr>
        </a:p>
      </dsp:txBody>
      <dsp:txXfrm>
        <a:off x="3911833" y="2545822"/>
        <a:ext cx="1348403" cy="1348403"/>
      </dsp:txXfrm>
    </dsp:sp>
    <dsp:sp modelId="{9F08681D-EFC1-EC4A-9929-37C171A81FA9}">
      <dsp:nvSpPr>
        <dsp:cNvPr id="0" name=""/>
        <dsp:cNvSpPr/>
      </dsp:nvSpPr>
      <dsp:spPr>
        <a:xfrm rot="10799983">
          <a:off x="1205400" y="2948298"/>
          <a:ext cx="2293675" cy="543474"/>
        </a:xfrm>
        <a:prstGeom prst="leftArrow">
          <a:avLst>
            <a:gd name="adj1" fmla="val 60000"/>
            <a:gd name="adj2" fmla="val 50000"/>
          </a:avLst>
        </a:prstGeom>
        <a:noFill/>
        <a:ln w="38100">
          <a:solidFill>
            <a:schemeClr val="bg1">
              <a:lumMod val="75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553EB6F-2044-654A-8B86-1E3DBEC66696}">
      <dsp:nvSpPr>
        <dsp:cNvPr id="0" name=""/>
        <dsp:cNvSpPr/>
      </dsp:nvSpPr>
      <dsp:spPr>
        <a:xfrm>
          <a:off x="122996" y="2686101"/>
          <a:ext cx="2164807" cy="1067880"/>
        </a:xfrm>
        <a:prstGeom prst="roundRect">
          <a:avLst>
            <a:gd name="adj" fmla="val 10000"/>
          </a:avLst>
        </a:prstGeom>
        <a:solidFill>
          <a:schemeClr val="bg1">
            <a:lumMod val="8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Arial" panose="020B0604020202020204" pitchFamily="34" charset="0"/>
              <a:cs typeface="Arial" panose="020B0604020202020204" pitchFamily="34" charset="0"/>
            </a:rPr>
            <a:t>Hiporexia</a:t>
          </a:r>
        </a:p>
        <a:p>
          <a:pPr marL="0" lvl="0" indent="0" algn="ctr" defTabSz="711200">
            <a:lnSpc>
              <a:spcPct val="90000"/>
            </a:lnSpc>
            <a:spcBef>
              <a:spcPct val="0"/>
            </a:spcBef>
            <a:spcAft>
              <a:spcPct val="35000"/>
            </a:spcAft>
            <a:buNone/>
          </a:pPr>
          <a:r>
            <a:rPr lang="es-ES" sz="1600" b="1" kern="1200" dirty="0">
              <a:solidFill>
                <a:schemeClr val="tx1"/>
              </a:solidFill>
              <a:latin typeface="Arial" panose="020B0604020202020204" pitchFamily="34" charset="0"/>
              <a:cs typeface="Arial" panose="020B0604020202020204" pitchFamily="34" charset="0"/>
            </a:rPr>
            <a:t>Síntomas Gastrointestinales</a:t>
          </a:r>
        </a:p>
      </dsp:txBody>
      <dsp:txXfrm>
        <a:off x="154273" y="2717378"/>
        <a:ext cx="2102253" cy="1005326"/>
      </dsp:txXfrm>
    </dsp:sp>
    <dsp:sp modelId="{36D61FD4-E6AA-964A-843C-FBD97CA520E1}">
      <dsp:nvSpPr>
        <dsp:cNvPr id="0" name=""/>
        <dsp:cNvSpPr/>
      </dsp:nvSpPr>
      <dsp:spPr>
        <a:xfrm rot="12775238">
          <a:off x="1900285" y="1839569"/>
          <a:ext cx="1946574" cy="543474"/>
        </a:xfrm>
        <a:prstGeom prst="leftArrow">
          <a:avLst>
            <a:gd name="adj1" fmla="val 60000"/>
            <a:gd name="adj2" fmla="val 50000"/>
          </a:avLst>
        </a:prstGeom>
        <a:noFill/>
        <a:ln w="38100">
          <a:solidFill>
            <a:schemeClr val="accent1">
              <a:lumMod val="60000"/>
              <a:lumOff val="40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57A8941-16CA-4242-B9EC-39EFE3A498F8}">
      <dsp:nvSpPr>
        <dsp:cNvPr id="0" name=""/>
        <dsp:cNvSpPr/>
      </dsp:nvSpPr>
      <dsp:spPr>
        <a:xfrm>
          <a:off x="1389146" y="1048407"/>
          <a:ext cx="1334850" cy="1067880"/>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Arial" panose="020B0604020202020204" pitchFamily="34" charset="0"/>
              <a:cs typeface="Arial" panose="020B0604020202020204" pitchFamily="34" charset="0"/>
            </a:rPr>
            <a:t>Respuesta Metabólica</a:t>
          </a:r>
        </a:p>
      </dsp:txBody>
      <dsp:txXfrm>
        <a:off x="1420423" y="1079684"/>
        <a:ext cx="1272296" cy="1005326"/>
      </dsp:txXfrm>
    </dsp:sp>
    <dsp:sp modelId="{BCC80772-5C88-444F-97BB-7C574F7A55C1}">
      <dsp:nvSpPr>
        <dsp:cNvPr id="0" name=""/>
        <dsp:cNvSpPr/>
      </dsp:nvSpPr>
      <dsp:spPr>
        <a:xfrm rot="14878480">
          <a:off x="2925378" y="1113796"/>
          <a:ext cx="1837062" cy="543474"/>
        </a:xfrm>
        <a:prstGeom prst="leftArrow">
          <a:avLst>
            <a:gd name="adj1" fmla="val 60000"/>
            <a:gd name="adj2" fmla="val 50000"/>
          </a:avLst>
        </a:prstGeom>
        <a:noFill/>
        <a:ln w="38100">
          <a:solidFill>
            <a:schemeClr val="accent2">
              <a:lumMod val="60000"/>
              <a:lumOff val="40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1A005AB-FE3D-CE44-892D-5A431CEE0FDA}">
      <dsp:nvSpPr>
        <dsp:cNvPr id="0" name=""/>
        <dsp:cNvSpPr/>
      </dsp:nvSpPr>
      <dsp:spPr>
        <a:xfrm>
          <a:off x="2832019" y="98"/>
          <a:ext cx="1334850" cy="1067880"/>
        </a:xfrm>
        <a:prstGeom prst="roundRect">
          <a:avLst>
            <a:gd name="adj" fmla="val 10000"/>
          </a:avLst>
        </a:prstGeom>
        <a:solidFill>
          <a:schemeClr val="accent2">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a:solidFill>
                <a:schemeClr val="tx1"/>
              </a:solidFill>
              <a:latin typeface="Arial" panose="020B0604020202020204" pitchFamily="34" charset="0"/>
              <a:cs typeface="Arial" panose="020B0604020202020204" pitchFamily="34" charset="0"/>
            </a:rPr>
            <a:t>Estado Animo</a:t>
          </a:r>
          <a:endParaRPr lang="es-ES" sz="1600" b="1" kern="1200" dirty="0">
            <a:solidFill>
              <a:schemeClr val="tx1"/>
            </a:solidFill>
            <a:latin typeface="Arial" panose="020B0604020202020204" pitchFamily="34" charset="0"/>
            <a:cs typeface="Arial" panose="020B0604020202020204" pitchFamily="34" charset="0"/>
          </a:endParaRPr>
        </a:p>
      </dsp:txBody>
      <dsp:txXfrm>
        <a:off x="2863296" y="31375"/>
        <a:ext cx="1272296" cy="1005326"/>
      </dsp:txXfrm>
    </dsp:sp>
    <dsp:sp modelId="{DBB65BB9-59C9-1B40-9684-14C5D54CB126}">
      <dsp:nvSpPr>
        <dsp:cNvPr id="0" name=""/>
        <dsp:cNvSpPr/>
      </dsp:nvSpPr>
      <dsp:spPr>
        <a:xfrm rot="17072706">
          <a:off x="4206154" y="1095356"/>
          <a:ext cx="1721276" cy="543474"/>
        </a:xfrm>
        <a:prstGeom prst="leftArrow">
          <a:avLst>
            <a:gd name="adj1" fmla="val 60000"/>
            <a:gd name="adj2" fmla="val 50000"/>
          </a:avLst>
        </a:prstGeom>
        <a:noFill/>
        <a:ln w="38100">
          <a:solidFill>
            <a:schemeClr val="accent4">
              <a:lumMod val="60000"/>
              <a:lumOff val="40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879244D-DD2B-9F4E-A19B-DBFBA51FEDBB}">
      <dsp:nvSpPr>
        <dsp:cNvPr id="0" name=""/>
        <dsp:cNvSpPr/>
      </dsp:nvSpPr>
      <dsp:spPr>
        <a:xfrm>
          <a:off x="4492790" y="98"/>
          <a:ext cx="1580289" cy="1067880"/>
        </a:xfrm>
        <a:prstGeom prst="roundRect">
          <a:avLst>
            <a:gd name="adj" fmla="val 10000"/>
          </a:avLst>
        </a:prstGeom>
        <a:solidFill>
          <a:schemeClr val="accent4">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Arial" panose="020B0604020202020204" pitchFamily="34" charset="0"/>
              <a:cs typeface="Arial" panose="020B0604020202020204" pitchFamily="34" charset="0"/>
            </a:rPr>
            <a:t>Tratamiento Médico</a:t>
          </a:r>
        </a:p>
      </dsp:txBody>
      <dsp:txXfrm>
        <a:off x="4524067" y="31375"/>
        <a:ext cx="1517735" cy="1005326"/>
      </dsp:txXfrm>
    </dsp:sp>
    <dsp:sp modelId="{EA410D91-D090-B644-B435-771BCC77861C}">
      <dsp:nvSpPr>
        <dsp:cNvPr id="0" name=""/>
        <dsp:cNvSpPr/>
      </dsp:nvSpPr>
      <dsp:spPr>
        <a:xfrm rot="19354280">
          <a:off x="5249858" y="1810603"/>
          <a:ext cx="1645327" cy="543474"/>
        </a:xfrm>
        <a:prstGeom prst="leftArrow">
          <a:avLst>
            <a:gd name="adj1" fmla="val 60000"/>
            <a:gd name="adj2" fmla="val 50000"/>
          </a:avLst>
        </a:prstGeom>
        <a:noFill/>
        <a:ln w="38100">
          <a:solidFill>
            <a:schemeClr val="accent5">
              <a:lumMod val="60000"/>
              <a:lumOff val="40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88173E4-4D4E-2341-8C15-C352700416EC}">
      <dsp:nvSpPr>
        <dsp:cNvPr id="0" name=""/>
        <dsp:cNvSpPr/>
      </dsp:nvSpPr>
      <dsp:spPr>
        <a:xfrm>
          <a:off x="6058383" y="1048407"/>
          <a:ext cx="1334850" cy="1067880"/>
        </a:xfrm>
        <a:prstGeom prst="roundRect">
          <a:avLst>
            <a:gd name="adj" fmla="val 10000"/>
          </a:avLst>
        </a:prstGeom>
        <a:solidFill>
          <a:schemeClr val="accent5">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a:solidFill>
                <a:schemeClr val="tx1"/>
              </a:solidFill>
              <a:latin typeface="Arial" panose="020B0604020202020204" pitchFamily="34" charset="0"/>
              <a:cs typeface="Arial" panose="020B0604020202020204" pitchFamily="34" charset="0"/>
            </a:rPr>
            <a:t>Ayuno Inducido</a:t>
          </a:r>
          <a:endParaRPr lang="es-ES" sz="1600" b="1" kern="1200" dirty="0">
            <a:solidFill>
              <a:schemeClr val="tx1"/>
            </a:solidFill>
            <a:latin typeface="Arial" panose="020B0604020202020204" pitchFamily="34" charset="0"/>
            <a:cs typeface="Arial" panose="020B0604020202020204" pitchFamily="34" charset="0"/>
          </a:endParaRPr>
        </a:p>
      </dsp:txBody>
      <dsp:txXfrm>
        <a:off x="6089660" y="1079684"/>
        <a:ext cx="1272296" cy="1005326"/>
      </dsp:txXfrm>
    </dsp:sp>
    <dsp:sp modelId="{E6B8F46D-AE1A-6C4B-B0A2-A5A1730495F4}">
      <dsp:nvSpPr>
        <dsp:cNvPr id="0" name=""/>
        <dsp:cNvSpPr/>
      </dsp:nvSpPr>
      <dsp:spPr>
        <a:xfrm rot="74754">
          <a:off x="5634652" y="2988953"/>
          <a:ext cx="1642478" cy="543474"/>
        </a:xfrm>
        <a:prstGeom prst="leftArrow">
          <a:avLst>
            <a:gd name="adj1" fmla="val 60000"/>
            <a:gd name="adj2" fmla="val 50000"/>
          </a:avLst>
        </a:prstGeom>
        <a:solidFill>
          <a:schemeClr val="bg1"/>
        </a:solidFill>
        <a:ln w="38100">
          <a:solidFill>
            <a:schemeClr val="accent6">
              <a:lumMod val="60000"/>
              <a:lumOff val="40000"/>
            </a:schemeClr>
          </a:solid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9B4886C-66D5-6841-BAFC-4427B2E7B3AC}">
      <dsp:nvSpPr>
        <dsp:cNvPr id="0" name=""/>
        <dsp:cNvSpPr/>
      </dsp:nvSpPr>
      <dsp:spPr>
        <a:xfrm>
          <a:off x="6528072" y="2744607"/>
          <a:ext cx="1497729" cy="1067880"/>
        </a:xfrm>
        <a:prstGeom prst="roundRect">
          <a:avLst>
            <a:gd name="adj" fmla="val 10000"/>
          </a:avLst>
        </a:prstGeom>
        <a:solidFill>
          <a:schemeClr val="accent6">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s-ES" sz="1600" b="1" kern="1200">
              <a:solidFill>
                <a:schemeClr val="tx1"/>
              </a:solidFill>
              <a:latin typeface="Arial" panose="020B0604020202020204" pitchFamily="34" charset="0"/>
              <a:cs typeface="Arial" panose="020B0604020202020204" pitchFamily="34" charset="0"/>
            </a:rPr>
            <a:t>Dietas Terapéuticas</a:t>
          </a:r>
          <a:endParaRPr lang="es-ES" sz="1600" b="1" kern="1200" dirty="0">
            <a:solidFill>
              <a:schemeClr val="tx1"/>
            </a:solidFill>
            <a:latin typeface="Arial" panose="020B0604020202020204" pitchFamily="34" charset="0"/>
            <a:cs typeface="Arial" panose="020B0604020202020204" pitchFamily="34" charset="0"/>
          </a:endParaRPr>
        </a:p>
      </dsp:txBody>
      <dsp:txXfrm>
        <a:off x="6559349" y="2775884"/>
        <a:ext cx="1435175" cy="1005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DD510-E236-A545-95B9-F6E64922FBCD}">
      <dsp:nvSpPr>
        <dsp:cNvPr id="0" name=""/>
        <dsp:cNvSpPr/>
      </dsp:nvSpPr>
      <dsp:spPr>
        <a:xfrm>
          <a:off x="0" y="195748"/>
          <a:ext cx="8111310" cy="1914632"/>
        </a:xfrm>
        <a:prstGeom prst="roundRect">
          <a:avLst>
            <a:gd name="adj" fmla="val 10000"/>
          </a:avLst>
        </a:prstGeom>
        <a:solidFill>
          <a:schemeClr val="accent1">
            <a:lumMod val="20000"/>
            <a:lumOff val="8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4CA23CF-2E88-F44D-9DFF-E0CB77535347}">
      <dsp:nvSpPr>
        <dsp:cNvPr id="0" name=""/>
        <dsp:cNvSpPr/>
      </dsp:nvSpPr>
      <dsp:spPr>
        <a:xfrm>
          <a:off x="245573" y="460110"/>
          <a:ext cx="1772131" cy="1392851"/>
        </a:xfrm>
        <a:prstGeom prst="roundRect">
          <a:avLst>
            <a:gd name="adj" fmla="val 10000"/>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CDEEE1E0-2336-9C4F-8306-94713F4CFC74}">
      <dsp:nvSpPr>
        <dsp:cNvPr id="0" name=""/>
        <dsp:cNvSpPr/>
      </dsp:nvSpPr>
      <dsp:spPr>
        <a:xfrm rot="10800000">
          <a:off x="245573" y="2376931"/>
          <a:ext cx="1772131" cy="1779970"/>
        </a:xfrm>
        <a:prstGeom prst="round2SameRect">
          <a:avLst>
            <a:gd name="adj1" fmla="val 10500"/>
            <a:gd name="adj2" fmla="val 0"/>
          </a:avLst>
        </a:prstGeom>
        <a:noFill/>
        <a:ln>
          <a:solidFill>
            <a:schemeClr val="accent1">
              <a:lumMod val="20000"/>
              <a:lumOff val="80000"/>
            </a:schemeClr>
          </a:solidFill>
        </a:ln>
        <a:effectLst/>
        <a:scene3d>
          <a:camera prst="orthographicFront"/>
          <a:lightRig rig="threePt" dir="t"/>
        </a:scene3d>
        <a:sp3d>
          <a:bevelT w="101600" prst="ribl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Enfermedad</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Crónica</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Pacientes quirúrgicos (pre – post)</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Geriatría</a:t>
          </a:r>
        </a:p>
      </dsp:txBody>
      <dsp:txXfrm rot="10800000">
        <a:off x="300072" y="2376931"/>
        <a:ext cx="1663133" cy="1725471"/>
      </dsp:txXfrm>
    </dsp:sp>
    <dsp:sp modelId="{E9E26760-9B75-FA4C-BE09-3455B591C67B}">
      <dsp:nvSpPr>
        <dsp:cNvPr id="0" name=""/>
        <dsp:cNvSpPr/>
      </dsp:nvSpPr>
      <dsp:spPr>
        <a:xfrm>
          <a:off x="2194917" y="460110"/>
          <a:ext cx="1772131" cy="1392851"/>
        </a:xfrm>
        <a:prstGeom prst="roundRect">
          <a:avLst>
            <a:gd name="adj" fmla="val 10000"/>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22E1ED42-4EEC-3B48-90B7-55F2AED53EB6}">
      <dsp:nvSpPr>
        <dsp:cNvPr id="0" name=""/>
        <dsp:cNvSpPr/>
      </dsp:nvSpPr>
      <dsp:spPr>
        <a:xfrm rot="10800000">
          <a:off x="2194917" y="2376931"/>
          <a:ext cx="1772131" cy="1779970"/>
        </a:xfrm>
        <a:prstGeom prst="round2SameRect">
          <a:avLst>
            <a:gd name="adj1" fmla="val 10500"/>
            <a:gd name="adj2" fmla="val 0"/>
          </a:avLst>
        </a:prstGeom>
        <a:solidFill>
          <a:srgbClr val="FFFFFF"/>
        </a:solidFill>
        <a:ln>
          <a:solidFill>
            <a:srgbClr val="DCE6F2"/>
          </a:solidFill>
        </a:ln>
        <a:effectLst/>
        <a:scene3d>
          <a:camera prst="orthographicFront"/>
          <a:lightRig rig="threePt" dir="t"/>
        </a:scene3d>
        <a:sp3d>
          <a:bevelT w="101600" prst="ribl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Desnutrición</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Riesgo Nutricional</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Pacientes quirúrgicos</a:t>
          </a:r>
        </a:p>
      </dsp:txBody>
      <dsp:txXfrm rot="10800000">
        <a:off x="2249416" y="2376931"/>
        <a:ext cx="1663133" cy="1725471"/>
      </dsp:txXfrm>
    </dsp:sp>
    <dsp:sp modelId="{0341E11E-B4BB-B540-A4C4-0BFCE6FAAF09}">
      <dsp:nvSpPr>
        <dsp:cNvPr id="0" name=""/>
        <dsp:cNvSpPr/>
      </dsp:nvSpPr>
      <dsp:spPr>
        <a:xfrm>
          <a:off x="4144261" y="460110"/>
          <a:ext cx="1772131" cy="1392851"/>
        </a:xfrm>
        <a:prstGeom prst="roundRect">
          <a:avLst>
            <a:gd name="adj" fmla="val 10000"/>
          </a:avLst>
        </a:prstGeom>
        <a:blipFill rotWithShape="1">
          <a:blip xmlns:r="http://schemas.openxmlformats.org/officeDocument/2006/relationships" r:embed="rId3"/>
          <a:stretch>
            <a:fillRect/>
          </a:stretch>
        </a:blipFill>
        <a:ln>
          <a:noFill/>
        </a:ln>
        <a:effectLst/>
      </dsp:spPr>
      <dsp:style>
        <a:lnRef idx="0">
          <a:scrgbClr r="0" g="0" b="0"/>
        </a:lnRef>
        <a:fillRef idx="1">
          <a:scrgbClr r="0" g="0" b="0"/>
        </a:fillRef>
        <a:effectRef idx="2">
          <a:scrgbClr r="0" g="0" b="0"/>
        </a:effectRef>
        <a:fontRef idx="minor"/>
      </dsp:style>
    </dsp:sp>
    <dsp:sp modelId="{CE88BC7B-44F1-6342-8B5F-FADAFE2BA26E}">
      <dsp:nvSpPr>
        <dsp:cNvPr id="0" name=""/>
        <dsp:cNvSpPr/>
      </dsp:nvSpPr>
      <dsp:spPr>
        <a:xfrm rot="10800000">
          <a:off x="4144261" y="2376931"/>
          <a:ext cx="1772131" cy="1779970"/>
        </a:xfrm>
        <a:prstGeom prst="round2SameRect">
          <a:avLst>
            <a:gd name="adj1" fmla="val 10500"/>
            <a:gd name="adj2" fmla="val 0"/>
          </a:avLst>
        </a:prstGeom>
        <a:solidFill>
          <a:srgbClr val="FFFFFF"/>
        </a:solidFill>
        <a:ln>
          <a:solidFill>
            <a:srgbClr val="DCE6F2"/>
          </a:solidFill>
        </a:ln>
        <a:effectLst/>
        <a:scene3d>
          <a:camera prst="orthographicFront"/>
          <a:lightRig rig="threePt" dir="t"/>
        </a:scene3d>
        <a:sp3d>
          <a:bevelT w="101600" prst="ribl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Egreso Hospitalario</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Pacientes Ambulatorios</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Baja Ingesta</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Desnutrición</a:t>
          </a:r>
        </a:p>
      </dsp:txBody>
      <dsp:txXfrm rot="10800000">
        <a:off x="4198760" y="2376931"/>
        <a:ext cx="1663133" cy="1725471"/>
      </dsp:txXfrm>
    </dsp:sp>
    <dsp:sp modelId="{2093BEA9-EF4A-6F47-B903-9AF4A6FD9ADE}">
      <dsp:nvSpPr>
        <dsp:cNvPr id="0" name=""/>
        <dsp:cNvSpPr/>
      </dsp:nvSpPr>
      <dsp:spPr>
        <a:xfrm>
          <a:off x="6093605" y="460110"/>
          <a:ext cx="1772131" cy="1392851"/>
        </a:xfrm>
        <a:prstGeom prst="roundRect">
          <a:avLst>
            <a:gd name="adj" fmla="val 10000"/>
          </a:avLst>
        </a:prstGeom>
        <a:blipFill rotWithShape="1">
          <a:blip xmlns:r="http://schemas.openxmlformats.org/officeDocument/2006/relationships" r:embed="rId4"/>
          <a:stretch>
            <a:fillRect/>
          </a:stretch>
        </a:blipFill>
        <a:ln>
          <a:noFill/>
        </a:ln>
        <a:effectLst/>
      </dsp:spPr>
      <dsp:style>
        <a:lnRef idx="0">
          <a:scrgbClr r="0" g="0" b="0"/>
        </a:lnRef>
        <a:fillRef idx="1">
          <a:scrgbClr r="0" g="0" b="0"/>
        </a:fillRef>
        <a:effectRef idx="2">
          <a:scrgbClr r="0" g="0" b="0"/>
        </a:effectRef>
        <a:fontRef idx="minor"/>
      </dsp:style>
    </dsp:sp>
    <dsp:sp modelId="{4E73ACEA-60B1-D14C-8BD4-7670037706CE}">
      <dsp:nvSpPr>
        <dsp:cNvPr id="0" name=""/>
        <dsp:cNvSpPr/>
      </dsp:nvSpPr>
      <dsp:spPr>
        <a:xfrm rot="10800000">
          <a:off x="6093605" y="2376931"/>
          <a:ext cx="1772131" cy="1779970"/>
        </a:xfrm>
        <a:prstGeom prst="round2SameRect">
          <a:avLst>
            <a:gd name="adj1" fmla="val 10500"/>
            <a:gd name="adj2" fmla="val 0"/>
          </a:avLst>
        </a:prstGeom>
        <a:solidFill>
          <a:srgbClr val="FFFFFF"/>
        </a:solidFill>
        <a:ln>
          <a:solidFill>
            <a:srgbClr val="DCE6F2"/>
          </a:solidFill>
        </a:ln>
        <a:effectLst/>
        <a:scene3d>
          <a:camera prst="orthographicFront"/>
          <a:lightRig rig="threePt" dir="t"/>
        </a:scene3d>
        <a:sp3d>
          <a:bevelT w="101600" prst="ribl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Literatura Disponible</a:t>
          </a:r>
        </a:p>
        <a:p>
          <a:pPr marL="0" lvl="0" indent="0" algn="l" defTabSz="666750">
            <a:lnSpc>
              <a:spcPct val="90000"/>
            </a:lnSpc>
            <a:spcBef>
              <a:spcPct val="0"/>
            </a:spcBef>
            <a:spcAft>
              <a:spcPct val="35000"/>
            </a:spcAft>
            <a:buNone/>
          </a:pPr>
          <a:r>
            <a:rPr lang="es-ES" sz="1500" kern="1200" dirty="0">
              <a:solidFill>
                <a:srgbClr val="10253F"/>
              </a:solidFill>
              <a:latin typeface="Arial" panose="020B0604020202020204" pitchFamily="34" charset="0"/>
              <a:cs typeface="Arial" panose="020B0604020202020204" pitchFamily="34" charset="0"/>
            </a:rPr>
            <a:t>MBE</a:t>
          </a:r>
        </a:p>
        <a:p>
          <a:pPr marL="0" lvl="0" indent="0" algn="l" defTabSz="666750">
            <a:lnSpc>
              <a:spcPct val="90000"/>
            </a:lnSpc>
            <a:spcBef>
              <a:spcPct val="0"/>
            </a:spcBef>
            <a:spcAft>
              <a:spcPct val="35000"/>
            </a:spcAft>
            <a:buNone/>
          </a:pPr>
          <a:endParaRPr lang="es-ES" sz="1500" kern="1200" dirty="0">
            <a:solidFill>
              <a:srgbClr val="10253F"/>
            </a:solidFill>
            <a:latin typeface="Arial" panose="020B0604020202020204" pitchFamily="34" charset="0"/>
            <a:cs typeface="Arial" panose="020B0604020202020204" pitchFamily="34" charset="0"/>
          </a:endParaRPr>
        </a:p>
      </dsp:txBody>
      <dsp:txXfrm rot="10800000">
        <a:off x="6148104" y="2376931"/>
        <a:ext cx="1663133" cy="1725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B3829-B0EB-458F-9457-5925C2993E48}">
      <dsp:nvSpPr>
        <dsp:cNvPr id="0" name=""/>
        <dsp:cNvSpPr/>
      </dsp:nvSpPr>
      <dsp:spPr>
        <a:xfrm>
          <a:off x="5118955" y="3208038"/>
          <a:ext cx="3907534" cy="1532157"/>
        </a:xfrm>
        <a:prstGeom prst="roundRect">
          <a:avLst>
            <a:gd name="adj" fmla="val 10000"/>
          </a:avLst>
        </a:prstGeom>
        <a:solidFill>
          <a:schemeClr val="lt1">
            <a:alpha val="90000"/>
            <a:hueOff val="0"/>
            <a:satOff val="0"/>
            <a:lumOff val="0"/>
            <a:alphaOff val="0"/>
          </a:schemeClr>
        </a:solidFill>
        <a:ln w="3175" cap="flat" cmpd="sng" algn="ctr">
          <a:solidFill>
            <a:schemeClr val="accent6">
              <a:lumMod val="40000"/>
              <a:lumOff val="60000"/>
            </a:schemeClr>
          </a:solidFill>
          <a:prstDash val="solid"/>
          <a:miter lim="800000"/>
        </a:ln>
        <a:effectLst>
          <a:outerShdw blurRad="50800" dist="38100" dir="16200000" rotWithShape="0">
            <a:prstClr val="black">
              <a:alpha val="40000"/>
            </a:prstClr>
          </a:outerShdw>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ctr"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Macronutrientes VCT</a:t>
          </a:r>
        </a:p>
        <a:p>
          <a:pPr marL="171450" lvl="1" indent="-171450" algn="ctr"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Fibra</a:t>
          </a:r>
        </a:p>
        <a:p>
          <a:pPr marL="171450" lvl="1" indent="-171450" algn="ctr"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FOS -HMB </a:t>
          </a:r>
        </a:p>
        <a:p>
          <a:pPr marL="171450" lvl="1" indent="-171450" algn="ctr" defTabSz="800100">
            <a:lnSpc>
              <a:spcPct val="120000"/>
            </a:lnSpc>
            <a:spcBef>
              <a:spcPct val="0"/>
            </a:spcBef>
            <a:spcAft>
              <a:spcPct val="15000"/>
            </a:spcAft>
            <a:buChar char="•"/>
          </a:pPr>
          <a:endParaRPr lang="es-CO" sz="1800" kern="1200" dirty="0">
            <a:solidFill>
              <a:srgbClr val="10253F"/>
            </a:solidFill>
            <a:latin typeface="Arial" panose="020B0604020202020204" pitchFamily="34" charset="0"/>
            <a:cs typeface="Arial" panose="020B0604020202020204" pitchFamily="34" charset="0"/>
          </a:endParaRPr>
        </a:p>
      </dsp:txBody>
      <dsp:txXfrm>
        <a:off x="6324871" y="3624734"/>
        <a:ext cx="2667962" cy="1081805"/>
      </dsp:txXfrm>
    </dsp:sp>
    <dsp:sp modelId="{E95D49B6-02BE-4A88-9447-74012213FA3F}">
      <dsp:nvSpPr>
        <dsp:cNvPr id="0" name=""/>
        <dsp:cNvSpPr/>
      </dsp:nvSpPr>
      <dsp:spPr>
        <a:xfrm>
          <a:off x="925072" y="3185834"/>
          <a:ext cx="3277674" cy="1554368"/>
        </a:xfrm>
        <a:prstGeom prst="roundRect">
          <a:avLst>
            <a:gd name="adj" fmla="val 10000"/>
          </a:avLst>
        </a:prstGeom>
        <a:solidFill>
          <a:schemeClr val="lt1">
            <a:alpha val="90000"/>
            <a:hueOff val="0"/>
            <a:satOff val="0"/>
            <a:lumOff val="0"/>
            <a:alphaOff val="0"/>
          </a:schemeClr>
        </a:solidFill>
        <a:ln w="3175" cap="flat" cmpd="sng" algn="ctr">
          <a:solidFill>
            <a:schemeClr val="accent3">
              <a:lumMod val="40000"/>
              <a:lumOff val="60000"/>
            </a:schemeClr>
          </a:solidFill>
          <a:prstDash val="solid"/>
          <a:miter lim="800000"/>
        </a:ln>
        <a:effectLst>
          <a:outerShdw blurRad="50800" dist="38100" dir="16200000" rotWithShape="0">
            <a:prstClr val="black">
              <a:alpha val="40000"/>
            </a:prstClr>
          </a:outerShdw>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b" anchorCtr="0">
          <a:noAutofit/>
        </a:bodyPr>
        <a:lstStyle/>
        <a:p>
          <a:pPr marL="171450" lvl="1" indent="-171450" algn="l"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Hipoproteica</a:t>
          </a:r>
        </a:p>
        <a:p>
          <a:pPr marL="171450" lvl="1" indent="-171450" algn="l"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Normoproteica</a:t>
          </a:r>
        </a:p>
        <a:p>
          <a:pPr marL="171450" lvl="1" indent="-171450" algn="l"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Hiperproteica</a:t>
          </a:r>
        </a:p>
      </dsp:txBody>
      <dsp:txXfrm>
        <a:off x="959216" y="3608570"/>
        <a:ext cx="2226084" cy="1097488"/>
      </dsp:txXfrm>
    </dsp:sp>
    <dsp:sp modelId="{95E7298E-AB77-48A9-9F1B-3BE23B4BFB8F}">
      <dsp:nvSpPr>
        <dsp:cNvPr id="0" name=""/>
        <dsp:cNvSpPr/>
      </dsp:nvSpPr>
      <dsp:spPr>
        <a:xfrm>
          <a:off x="5579214" y="375053"/>
          <a:ext cx="2874477" cy="1554368"/>
        </a:xfrm>
        <a:prstGeom prst="roundRect">
          <a:avLst>
            <a:gd name="adj" fmla="val 10000"/>
          </a:avLst>
        </a:prstGeom>
        <a:solidFill>
          <a:schemeClr val="lt1">
            <a:alpha val="90000"/>
            <a:hueOff val="0"/>
            <a:satOff val="0"/>
            <a:lumOff val="0"/>
            <a:alphaOff val="0"/>
          </a:schemeClr>
        </a:solidFill>
        <a:ln w="3175" cap="flat" cmpd="sng" algn="ctr">
          <a:solidFill>
            <a:schemeClr val="accent5">
              <a:lumMod val="40000"/>
              <a:lumOff val="60000"/>
            </a:schemeClr>
          </a:solidFill>
          <a:prstDash val="solid"/>
          <a:miter lim="800000"/>
        </a:ln>
        <a:effectLst>
          <a:outerShdw blurRad="50800" dist="38100" dir="16200000" rotWithShape="0">
            <a:prstClr val="black">
              <a:alpha val="40000"/>
            </a:prstClr>
          </a:outerShdw>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120000"/>
            </a:lnSpc>
            <a:spcBef>
              <a:spcPct val="0"/>
            </a:spcBef>
            <a:spcAft>
              <a:spcPct val="15000"/>
            </a:spcAft>
            <a:buChar char="•"/>
          </a:pPr>
          <a:endParaRPr lang="es-CO" sz="2000" kern="1200" dirty="0">
            <a:solidFill>
              <a:srgbClr val="10253F"/>
            </a:solidFill>
            <a:latin typeface="Arial" panose="020B0604020202020204" pitchFamily="34" charset="0"/>
            <a:cs typeface="Arial" panose="020B0604020202020204" pitchFamily="34" charset="0"/>
          </a:endParaRPr>
        </a:p>
        <a:p>
          <a:pPr marL="171450" lvl="1" indent="-171450" algn="l" defTabSz="800100">
            <a:lnSpc>
              <a:spcPct val="120000"/>
            </a:lnSpc>
            <a:spcBef>
              <a:spcPct val="0"/>
            </a:spcBef>
            <a:spcAft>
              <a:spcPct val="15000"/>
            </a:spcAft>
            <a:buChar char="•"/>
          </a:pPr>
          <a:r>
            <a:rPr lang="en-US" sz="1800" kern="1200" dirty="0" err="1">
              <a:solidFill>
                <a:srgbClr val="10253F"/>
              </a:solidFill>
              <a:latin typeface="Arial" panose="020B0604020202020204" pitchFamily="34" charset="0"/>
              <a:cs typeface="Arial" panose="020B0604020202020204" pitchFamily="34" charset="0"/>
            </a:rPr>
            <a:t>Isocalóricas</a:t>
          </a:r>
          <a:endParaRPr lang="es-CO" sz="1800" kern="1200" dirty="0">
            <a:solidFill>
              <a:srgbClr val="10253F"/>
            </a:solidFill>
            <a:latin typeface="Arial" panose="020B0604020202020204" pitchFamily="34" charset="0"/>
            <a:cs typeface="Arial" panose="020B0604020202020204" pitchFamily="34" charset="0"/>
          </a:endParaRPr>
        </a:p>
        <a:p>
          <a:pPr marL="171450" lvl="1" indent="-171450" algn="l" defTabSz="800100">
            <a:lnSpc>
              <a:spcPct val="120000"/>
            </a:lnSpc>
            <a:spcBef>
              <a:spcPct val="0"/>
            </a:spcBef>
            <a:spcAft>
              <a:spcPct val="15000"/>
            </a:spcAft>
            <a:buChar char="•"/>
          </a:pPr>
          <a:r>
            <a:rPr lang="es-CO" sz="1800" kern="1200" dirty="0">
              <a:solidFill>
                <a:srgbClr val="10253F"/>
              </a:solidFill>
              <a:latin typeface="Arial" panose="020B0604020202020204" pitchFamily="34" charset="0"/>
              <a:cs typeface="Arial" panose="020B0604020202020204" pitchFamily="34" charset="0"/>
            </a:rPr>
            <a:t>Hipercalóricas</a:t>
          </a:r>
        </a:p>
      </dsp:txBody>
      <dsp:txXfrm>
        <a:off x="6475701" y="409197"/>
        <a:ext cx="1943846" cy="1097488"/>
      </dsp:txXfrm>
    </dsp:sp>
    <dsp:sp modelId="{8E051A5A-DD30-43CE-841F-53EED4E4EAA5}">
      <dsp:nvSpPr>
        <dsp:cNvPr id="0" name=""/>
        <dsp:cNvSpPr/>
      </dsp:nvSpPr>
      <dsp:spPr>
        <a:xfrm>
          <a:off x="1198357" y="375053"/>
          <a:ext cx="2731103" cy="1554368"/>
        </a:xfrm>
        <a:prstGeom prst="roundRect">
          <a:avLst>
            <a:gd name="adj" fmla="val 10000"/>
          </a:avLst>
        </a:prstGeom>
        <a:solidFill>
          <a:schemeClr val="lt1"/>
        </a:solidFill>
        <a:ln w="12700" cap="flat" cmpd="sng" algn="ctr">
          <a:solidFill>
            <a:schemeClr val="accent4">
              <a:lumMod val="40000"/>
              <a:lumOff val="60000"/>
            </a:schemeClr>
          </a:solidFill>
          <a:prstDash val="solid"/>
          <a:miter lim="800000"/>
        </a:ln>
        <a:effectLst>
          <a:outerShdw blurRad="50800" dist="38100" dir="16200000" rotWithShape="0">
            <a:prstClr val="black">
              <a:alpha val="40000"/>
            </a:prstClr>
          </a:outerShdw>
        </a:effectLst>
        <a:scene3d>
          <a:camera prst="orthographicFront"/>
          <a:lightRig rig="threePt" dir="t">
            <a:rot lat="0" lon="0" rev="7500000"/>
          </a:lightRig>
        </a:scene3d>
        <a:sp3d z="-152400" extrusionH="63500"/>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t" anchorCtr="0">
          <a:noAutofit/>
        </a:bodyPr>
        <a:lstStyle/>
        <a:p>
          <a:pPr marL="171450" lvl="1" indent="-171450" algn="l" defTabSz="800100">
            <a:lnSpc>
              <a:spcPct val="120000"/>
            </a:lnSpc>
            <a:spcBef>
              <a:spcPct val="0"/>
            </a:spcBef>
            <a:spcAft>
              <a:spcPct val="15000"/>
            </a:spcAft>
            <a:buChar char="•"/>
          </a:pPr>
          <a:r>
            <a:rPr lang="en-US" sz="1800" kern="1200" dirty="0" err="1">
              <a:solidFill>
                <a:srgbClr val="10253F"/>
              </a:solidFill>
              <a:latin typeface="Arial" panose="020B0604020202020204" pitchFamily="34" charset="0"/>
              <a:cs typeface="Arial" panose="020B0604020202020204" pitchFamily="34" charset="0"/>
            </a:rPr>
            <a:t>Poliméricas</a:t>
          </a:r>
          <a:endParaRPr lang="es-CO" sz="1800" kern="1200" dirty="0">
            <a:solidFill>
              <a:srgbClr val="10253F"/>
            </a:solidFill>
            <a:latin typeface="Arial" panose="020B0604020202020204" pitchFamily="34" charset="0"/>
            <a:cs typeface="Arial" panose="020B0604020202020204" pitchFamily="34" charset="0"/>
          </a:endParaRPr>
        </a:p>
        <a:p>
          <a:pPr marL="171450" lvl="1" indent="-171450" algn="l" defTabSz="800100">
            <a:lnSpc>
              <a:spcPct val="120000"/>
            </a:lnSpc>
            <a:spcBef>
              <a:spcPct val="0"/>
            </a:spcBef>
            <a:spcAft>
              <a:spcPct val="15000"/>
            </a:spcAft>
            <a:buChar char="•"/>
          </a:pPr>
          <a:r>
            <a:rPr lang="en-US" sz="1800" kern="1200" dirty="0" err="1">
              <a:solidFill>
                <a:srgbClr val="10253F"/>
              </a:solidFill>
              <a:latin typeface="Arial" panose="020B0604020202020204" pitchFamily="34" charset="0"/>
              <a:cs typeface="Arial" panose="020B0604020202020204" pitchFamily="34" charset="0"/>
            </a:rPr>
            <a:t>Oligoméricas</a:t>
          </a:r>
          <a:endParaRPr lang="es-CO" sz="1800" kern="1200" dirty="0">
            <a:solidFill>
              <a:srgbClr val="10253F"/>
            </a:solidFill>
            <a:latin typeface="Arial" panose="020B0604020202020204" pitchFamily="34" charset="0"/>
            <a:cs typeface="Arial" panose="020B0604020202020204" pitchFamily="34" charset="0"/>
          </a:endParaRPr>
        </a:p>
      </dsp:txBody>
      <dsp:txXfrm>
        <a:off x="1232501" y="409197"/>
        <a:ext cx="1843484" cy="1097488"/>
      </dsp:txXfrm>
    </dsp:sp>
    <dsp:sp modelId="{D52E238A-AFE7-4124-B359-9AB519CADF33}">
      <dsp:nvSpPr>
        <dsp:cNvPr id="0" name=""/>
        <dsp:cNvSpPr/>
      </dsp:nvSpPr>
      <dsp:spPr>
        <a:xfrm>
          <a:off x="2428330" y="635035"/>
          <a:ext cx="2300751" cy="1960444"/>
        </a:xfrm>
        <a:prstGeom prst="pieWedge">
          <a:avLst/>
        </a:prstGeom>
        <a:solidFill>
          <a:schemeClr val="accent4">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None/>
          </a:pPr>
          <a:r>
            <a:rPr lang="en-US" sz="1600" b="1" kern="1200" dirty="0" err="1">
              <a:solidFill>
                <a:schemeClr val="tx1"/>
              </a:solidFill>
              <a:latin typeface="Arial" panose="020B0604020202020204" pitchFamily="34" charset="0"/>
              <a:cs typeface="Arial" panose="020B0604020202020204" pitchFamily="34" charset="0"/>
            </a:rPr>
            <a:t>Composición</a:t>
          </a:r>
          <a:r>
            <a:rPr lang="en-US" sz="1600" b="1" kern="1200" dirty="0">
              <a:solidFill>
                <a:schemeClr val="tx1"/>
              </a:solidFill>
              <a:latin typeface="Arial" panose="020B0604020202020204" pitchFamily="34" charset="0"/>
              <a:cs typeface="Arial" panose="020B0604020202020204" pitchFamily="34" charset="0"/>
            </a:rPr>
            <a:t>  </a:t>
          </a:r>
          <a:endParaRPr lang="es-CO" sz="1600" b="1" kern="1200" dirty="0">
            <a:solidFill>
              <a:schemeClr val="tx1"/>
            </a:solidFill>
            <a:latin typeface="Arial" panose="020B0604020202020204" pitchFamily="34" charset="0"/>
            <a:cs typeface="Arial" panose="020B0604020202020204" pitchFamily="34" charset="0"/>
          </a:endParaRPr>
        </a:p>
      </dsp:txBody>
      <dsp:txXfrm>
        <a:off x="3102204" y="1209236"/>
        <a:ext cx="1626877" cy="1386243"/>
      </dsp:txXfrm>
    </dsp:sp>
    <dsp:sp modelId="{0D1A7307-0CA6-4616-958A-BC76E4D24171}">
      <dsp:nvSpPr>
        <dsp:cNvPr id="0" name=""/>
        <dsp:cNvSpPr/>
      </dsp:nvSpPr>
      <dsp:spPr>
        <a:xfrm rot="5400000">
          <a:off x="4867716" y="433333"/>
          <a:ext cx="1822786" cy="2281906"/>
        </a:xfrm>
        <a:prstGeom prst="pieWedge">
          <a:avLst/>
        </a:prstGeom>
        <a:solidFill>
          <a:schemeClr val="accent5">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Arial" panose="020B0604020202020204" pitchFamily="34" charset="0"/>
              <a:cs typeface="Arial" panose="020B0604020202020204" pitchFamily="34" charset="0"/>
            </a:rPr>
            <a:t>Densidad</a:t>
          </a:r>
          <a:r>
            <a:rPr lang="en-US" sz="1600" b="1" kern="1200" dirty="0">
              <a:solidFill>
                <a:schemeClr val="tx1"/>
              </a:solidFill>
              <a:latin typeface="Arial" panose="020B0604020202020204" pitchFamily="34" charset="0"/>
              <a:cs typeface="Arial" panose="020B0604020202020204" pitchFamily="34" charset="0"/>
            </a:rPr>
            <a:t> </a:t>
          </a:r>
          <a:r>
            <a:rPr lang="en-US" sz="1600" b="1" kern="1200" dirty="0" err="1">
              <a:solidFill>
                <a:schemeClr val="tx1"/>
              </a:solidFill>
              <a:latin typeface="Arial" panose="020B0604020202020204" pitchFamily="34" charset="0"/>
              <a:cs typeface="Arial" panose="020B0604020202020204" pitchFamily="34" charset="0"/>
            </a:rPr>
            <a:t>energética</a:t>
          </a:r>
          <a:endParaRPr lang="es-CO" sz="1600" b="1" kern="1200" dirty="0">
            <a:solidFill>
              <a:schemeClr val="tx1"/>
            </a:solidFill>
            <a:latin typeface="Arial" panose="020B0604020202020204" pitchFamily="34" charset="0"/>
            <a:cs typeface="Arial" panose="020B0604020202020204" pitchFamily="34" charset="0"/>
          </a:endParaRPr>
        </a:p>
      </dsp:txBody>
      <dsp:txXfrm rot="-5400000">
        <a:off x="4638157" y="1196775"/>
        <a:ext cx="1613551" cy="1288904"/>
      </dsp:txXfrm>
    </dsp:sp>
    <dsp:sp modelId="{633E1E3E-EFF8-4E05-B7A8-E40415FA2FAB}">
      <dsp:nvSpPr>
        <dsp:cNvPr id="0" name=""/>
        <dsp:cNvSpPr/>
      </dsp:nvSpPr>
      <dsp:spPr>
        <a:xfrm rot="10800000">
          <a:off x="4638156" y="2426408"/>
          <a:ext cx="2281906" cy="2204989"/>
        </a:xfrm>
        <a:prstGeom prst="pieWedge">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bg1"/>
              </a:solidFill>
              <a:latin typeface="Arial" panose="020B0604020202020204" pitchFamily="34" charset="0"/>
              <a:cs typeface="Arial" panose="020B0604020202020204" pitchFamily="34" charset="0"/>
            </a:rPr>
            <a:t>Modificación</a:t>
          </a:r>
          <a:r>
            <a:rPr lang="en-US" sz="1600" b="1" kern="1200" dirty="0">
              <a:solidFill>
                <a:schemeClr val="bg1"/>
              </a:solidFill>
              <a:latin typeface="Arial" panose="020B0604020202020204" pitchFamily="34" charset="0"/>
              <a:cs typeface="Arial" panose="020B0604020202020204" pitchFamily="34" charset="0"/>
            </a:rPr>
            <a:t>/</a:t>
          </a:r>
          <a:r>
            <a:rPr lang="en-US" sz="1600" b="1" kern="1200" dirty="0" err="1">
              <a:solidFill>
                <a:schemeClr val="bg1"/>
              </a:solidFill>
              <a:latin typeface="Arial" panose="020B0604020202020204" pitchFamily="34" charset="0"/>
              <a:cs typeface="Arial" panose="020B0604020202020204" pitchFamily="34" charset="0"/>
            </a:rPr>
            <a:t>adición</a:t>
          </a:r>
          <a:r>
            <a:rPr lang="en-US" sz="1600" b="1" kern="1200" dirty="0">
              <a:solidFill>
                <a:schemeClr val="bg1"/>
              </a:solidFill>
              <a:latin typeface="Arial" panose="020B0604020202020204" pitchFamily="34" charset="0"/>
              <a:cs typeface="Arial" panose="020B0604020202020204" pitchFamily="34" charset="0"/>
            </a:rPr>
            <a:t> de </a:t>
          </a:r>
          <a:r>
            <a:rPr lang="en-US" sz="1600" b="1" kern="1200" dirty="0" err="1">
              <a:solidFill>
                <a:schemeClr val="bg1"/>
              </a:solidFill>
              <a:latin typeface="Arial" panose="020B0604020202020204" pitchFamily="34" charset="0"/>
              <a:cs typeface="Arial" panose="020B0604020202020204" pitchFamily="34" charset="0"/>
            </a:rPr>
            <a:t>nutrientes</a:t>
          </a:r>
          <a:endParaRPr lang="es-CO" sz="1600" b="1" kern="1200" dirty="0">
            <a:solidFill>
              <a:schemeClr val="bg1"/>
            </a:solidFill>
            <a:latin typeface="Arial" panose="020B0604020202020204" pitchFamily="34" charset="0"/>
            <a:cs typeface="Arial" panose="020B0604020202020204" pitchFamily="34" charset="0"/>
          </a:endParaRPr>
        </a:p>
      </dsp:txBody>
      <dsp:txXfrm rot="10800000">
        <a:off x="4638156" y="2426408"/>
        <a:ext cx="1613551" cy="1559163"/>
      </dsp:txXfrm>
    </dsp:sp>
    <dsp:sp modelId="{E031B490-0E51-4A2D-9FFF-CB9C23A6BB2C}">
      <dsp:nvSpPr>
        <dsp:cNvPr id="0" name=""/>
        <dsp:cNvSpPr/>
      </dsp:nvSpPr>
      <dsp:spPr>
        <a:xfrm rot="16200000">
          <a:off x="2476211" y="2387950"/>
          <a:ext cx="2204989" cy="2281906"/>
        </a:xfrm>
        <a:prstGeom prst="pieWedge">
          <a:avLst/>
        </a:prstGeom>
        <a:solidFill>
          <a:schemeClr val="accent3">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Arial" panose="020B0604020202020204" pitchFamily="34" charset="0"/>
              <a:cs typeface="Arial" panose="020B0604020202020204" pitchFamily="34" charset="0"/>
            </a:rPr>
            <a:t>Contenido</a:t>
          </a:r>
          <a:r>
            <a:rPr lang="en-US" sz="1600" b="1" kern="1200" dirty="0">
              <a:solidFill>
                <a:schemeClr val="tx1"/>
              </a:solidFill>
              <a:latin typeface="Arial" panose="020B0604020202020204" pitchFamily="34" charset="0"/>
              <a:cs typeface="Arial" panose="020B0604020202020204" pitchFamily="34" charset="0"/>
            </a:rPr>
            <a:t> de </a:t>
          </a:r>
          <a:r>
            <a:rPr lang="en-US" sz="1600" b="1" kern="1200" dirty="0" err="1">
              <a:solidFill>
                <a:schemeClr val="tx1"/>
              </a:solidFill>
              <a:latin typeface="Arial" panose="020B0604020202020204" pitchFamily="34" charset="0"/>
              <a:cs typeface="Arial" panose="020B0604020202020204" pitchFamily="34" charset="0"/>
            </a:rPr>
            <a:t>proteína</a:t>
          </a:r>
          <a:endParaRPr lang="es-CO" sz="1600" b="1" kern="1200" dirty="0">
            <a:solidFill>
              <a:schemeClr val="tx1"/>
            </a:solidFill>
            <a:latin typeface="Arial" panose="020B0604020202020204" pitchFamily="34" charset="0"/>
            <a:cs typeface="Arial" panose="020B0604020202020204" pitchFamily="34" charset="0"/>
          </a:endParaRPr>
        </a:p>
      </dsp:txBody>
      <dsp:txXfrm rot="5400000">
        <a:off x="3106108" y="2426409"/>
        <a:ext cx="1613551" cy="1559163"/>
      </dsp:txXfrm>
    </dsp:sp>
    <dsp:sp modelId="{2671572E-26F0-4EC0-87C9-0D01D144074E}">
      <dsp:nvSpPr>
        <dsp:cNvPr id="0" name=""/>
        <dsp:cNvSpPr/>
      </dsp:nvSpPr>
      <dsp:spPr>
        <a:xfrm>
          <a:off x="4315817" y="1991535"/>
          <a:ext cx="726181" cy="631462"/>
        </a:xfrm>
        <a:prstGeom prst="circularArrow">
          <a:avLst/>
        </a:prstGeom>
        <a:solidFill>
          <a:schemeClr val="accent4">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5095CEB-D003-4CD0-AD73-CF1BB71A5DA1}">
      <dsp:nvSpPr>
        <dsp:cNvPr id="0" name=""/>
        <dsp:cNvSpPr/>
      </dsp:nvSpPr>
      <dsp:spPr>
        <a:xfrm rot="10800000">
          <a:off x="4315817" y="2234405"/>
          <a:ext cx="726181" cy="631462"/>
        </a:xfrm>
        <a:prstGeom prst="circularArrow">
          <a:avLst/>
        </a:prstGeom>
        <a:solidFill>
          <a:schemeClr val="accent4">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cycle4#2">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81FCD0-5904-0F49-AB53-110C0E51D2FC}" type="datetimeFigureOut">
              <a:rPr lang="es-ES" smtClean="0"/>
              <a:t>19/10/20</a:t>
            </a:fld>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E2F76-64A2-5D41-B458-E71688D3EF8B}" type="slidenum">
              <a:rPr lang="es-ES" smtClean="0"/>
              <a:t>‹Nº›</a:t>
            </a:fld>
            <a:endParaRPr lang="es-ES"/>
          </a:p>
        </p:txBody>
      </p:sp>
      <p:pic>
        <p:nvPicPr>
          <p:cNvPr id="8" name="Imagen 7">
            <a:extLst>
              <a:ext uri="{FF2B5EF4-FFF2-40B4-BE49-F238E27FC236}">
                <a16:creationId xmlns:a16="http://schemas.microsoft.com/office/drawing/2014/main" id="{85FD72EA-CDC5-D04B-8548-40CB8AD97083}"/>
              </a:ext>
            </a:extLst>
          </p:cNvPr>
          <p:cNvPicPr>
            <a:picLocks noChangeAspect="1"/>
          </p:cNvPicPr>
          <p:nvPr/>
        </p:nvPicPr>
        <p:blipFill>
          <a:blip r:embed="rId2"/>
          <a:stretch>
            <a:fillRect/>
          </a:stretch>
        </p:blipFill>
        <p:spPr>
          <a:xfrm>
            <a:off x="0" y="228600"/>
            <a:ext cx="8820386" cy="4961467"/>
          </a:xfrm>
          <a:prstGeom prst="rect">
            <a:avLst/>
          </a:prstGeom>
        </p:spPr>
      </p:pic>
    </p:spTree>
    <p:extLst>
      <p:ext uri="{BB962C8B-B14F-4D97-AF65-F5344CB8AC3E}">
        <p14:creationId xmlns:p14="http://schemas.microsoft.com/office/powerpoint/2010/main" val="32994915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DE2F76-64A2-5D41-B458-E71688D3EF8B}" type="slidenum">
              <a:rPr lang="es-ES" smtClean="0"/>
              <a:t>1</a:t>
            </a:fld>
            <a:endParaRPr lang="es-ES"/>
          </a:p>
        </p:txBody>
      </p:sp>
    </p:spTree>
    <p:extLst>
      <p:ext uri="{BB962C8B-B14F-4D97-AF65-F5344CB8AC3E}">
        <p14:creationId xmlns:p14="http://schemas.microsoft.com/office/powerpoint/2010/main" val="2693773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Estos son algunos de los factores que pueden afectar el consumo de alimentos dutante la enfermedad.</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11</a:t>
            </a:fld>
            <a:endParaRPr lang="es-ES"/>
          </a:p>
        </p:txBody>
      </p:sp>
    </p:spTree>
    <p:extLst>
      <p:ext uri="{BB962C8B-B14F-4D97-AF65-F5344CB8AC3E}">
        <p14:creationId xmlns:p14="http://schemas.microsoft.com/office/powerpoint/2010/main" val="2517342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En esta diapositiva es muy importante mostrar cómo antes de poder asegurar el cubrimiento de requerimientos se deben elegir las alternativas gastronómicas que aseguren que el paciente ingiera los alimentos.</a:t>
            </a:r>
          </a:p>
          <a:p>
            <a:r>
              <a:rPr lang="es-CO" dirty="0"/>
              <a:t>Hay que tener en cuenta la posible sintomatología gastro intestinal.</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12</a:t>
            </a:fld>
            <a:endParaRPr lang="es-ES"/>
          </a:p>
        </p:txBody>
      </p:sp>
    </p:spTree>
    <p:extLst>
      <p:ext uri="{BB962C8B-B14F-4D97-AF65-F5344CB8AC3E}">
        <p14:creationId xmlns:p14="http://schemas.microsoft.com/office/powerpoint/2010/main" val="402913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Recordar y enfatizar que las dietas modificadas</a:t>
            </a:r>
            <a:r>
              <a:rPr lang="es-ES" baseline="0" dirty="0"/>
              <a:t> en consistencia tienden a ser insuficientes en calorías y nutrientes. </a:t>
            </a:r>
          </a:p>
          <a:p>
            <a:pPr marL="0" marR="0" indent="0" algn="l" defTabSz="457200" rtl="0" eaLnBrk="1" fontAlgn="auto" latinLnBrk="0" hangingPunct="1">
              <a:lnSpc>
                <a:spcPct val="100000"/>
              </a:lnSpc>
              <a:spcBef>
                <a:spcPts val="0"/>
              </a:spcBef>
              <a:spcAft>
                <a:spcPts val="0"/>
              </a:spcAft>
              <a:buClrTx/>
              <a:buSzTx/>
              <a:buFontTx/>
              <a:buNone/>
              <a:tabLst/>
              <a:defRPr/>
            </a:pPr>
            <a:r>
              <a:rPr lang="es-ES" dirty="0"/>
              <a:t>Mostrar que al</a:t>
            </a:r>
            <a:r>
              <a:rPr lang="es-ES" baseline="0" dirty="0"/>
              <a:t> menos una de estas condiciones con respuesta afirmativa indican la necesidad de iniciar suplementación nutricional con el fin de prevenir deterioro del estado nutricional.</a:t>
            </a:r>
            <a:endParaRPr lang="es-ES" dirty="0"/>
          </a:p>
          <a:p>
            <a:endParaRPr lang="es-ES" dirty="0"/>
          </a:p>
        </p:txBody>
      </p:sp>
      <p:sp>
        <p:nvSpPr>
          <p:cNvPr id="4" name="Marcador de número de diapositiva 3"/>
          <p:cNvSpPr>
            <a:spLocks noGrp="1"/>
          </p:cNvSpPr>
          <p:nvPr>
            <p:ph type="sldNum" sz="quarter" idx="10"/>
          </p:nvPr>
        </p:nvSpPr>
        <p:spPr/>
        <p:txBody>
          <a:bodyPr/>
          <a:lstStyle/>
          <a:p>
            <a:fld id="{73DE2F76-64A2-5D41-B458-E71688D3EF8B}" type="slidenum">
              <a:rPr lang="es-ES" smtClean="0"/>
              <a:t>13</a:t>
            </a:fld>
            <a:endParaRPr lang="es-ES"/>
          </a:p>
        </p:txBody>
      </p:sp>
    </p:spTree>
    <p:extLst>
      <p:ext uri="{BB962C8B-B14F-4D97-AF65-F5344CB8AC3E}">
        <p14:creationId xmlns:p14="http://schemas.microsoft.com/office/powerpoint/2010/main" val="159178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Permanentemente se debe monitorear la evidencia clínica disponible que permita establecer la eficacia de la suplementación nutricional en algunas situaciones clínicas.</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14</a:t>
            </a:fld>
            <a:endParaRPr lang="es-ES"/>
          </a:p>
        </p:txBody>
      </p:sp>
    </p:spTree>
    <p:extLst>
      <p:ext uri="{BB962C8B-B14F-4D97-AF65-F5344CB8AC3E}">
        <p14:creationId xmlns:p14="http://schemas.microsoft.com/office/powerpoint/2010/main" val="248012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Estos son algunos de los objetivos de la suplementación nutricional derivados de lo que ha mostrado la literatura.</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15</a:t>
            </a:fld>
            <a:endParaRPr lang="es-ES"/>
          </a:p>
        </p:txBody>
      </p:sp>
    </p:spTree>
    <p:extLst>
      <p:ext uri="{BB962C8B-B14F-4D97-AF65-F5344CB8AC3E}">
        <p14:creationId xmlns:p14="http://schemas.microsoft.com/office/powerpoint/2010/main" val="107323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Nombrar las diferentes guías que abordan el tema de suplementación y recordar que se</a:t>
            </a:r>
            <a:r>
              <a:rPr lang="es-ES" baseline="0" dirty="0"/>
              <a:t> debe hacer una revisión a la literatura disponible donde la evidencia sustente el uso de suplementos nutricionales.</a:t>
            </a:r>
          </a:p>
          <a:p>
            <a:endParaRPr lang="es-ES" baseline="0" dirty="0"/>
          </a:p>
          <a:p>
            <a:r>
              <a:rPr lang="es-ES" baseline="0" dirty="0"/>
              <a:t>Estas guías son la opción para buscar la evidencia disponible.</a:t>
            </a:r>
            <a:endParaRPr lang="es-ES" dirty="0"/>
          </a:p>
        </p:txBody>
      </p:sp>
      <p:sp>
        <p:nvSpPr>
          <p:cNvPr id="4" name="Marcador de número de diapositiva 3"/>
          <p:cNvSpPr>
            <a:spLocks noGrp="1"/>
          </p:cNvSpPr>
          <p:nvPr>
            <p:ph type="sldNum" sz="quarter" idx="10"/>
          </p:nvPr>
        </p:nvSpPr>
        <p:spPr/>
        <p:txBody>
          <a:bodyPr/>
          <a:lstStyle/>
          <a:p>
            <a:fld id="{73DE2F76-64A2-5D41-B458-E71688D3EF8B}" type="slidenum">
              <a:rPr lang="es-ES" smtClean="0"/>
              <a:t>16</a:t>
            </a:fld>
            <a:endParaRPr lang="es-ES"/>
          </a:p>
        </p:txBody>
      </p:sp>
    </p:spTree>
    <p:extLst>
      <p:ext uri="{BB962C8B-B14F-4D97-AF65-F5344CB8AC3E}">
        <p14:creationId xmlns:p14="http://schemas.microsoft.com/office/powerpoint/2010/main" val="1233774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cs typeface="Arial" panose="020B0604020202020204" pitchFamily="34" charset="0"/>
              </a:rPr>
              <a:t>Un objetivo nutricional debe responder a las necesidades puntuales de cada paciente, debe ser evaluable, medible e idealmente se deben plantear a corto, mediano y largo plazo.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O" dirty="0">
              <a:latin typeface="Arial" panose="020B0604020202020204" pitchFamily="34" charset="0"/>
              <a:cs typeface="Arial" panose="020B0604020202020204" pitchFamily="34" charset="0"/>
            </a:endParaRPr>
          </a:p>
          <a:p>
            <a:r>
              <a:rPr lang="es-ES" dirty="0"/>
              <a:t>El plazo varía según el paciente se encuentre hospitalizado o a nivel ambulatorio.</a:t>
            </a:r>
          </a:p>
        </p:txBody>
      </p:sp>
      <p:sp>
        <p:nvSpPr>
          <p:cNvPr id="4" name="Marcador de número de diapositiva 3"/>
          <p:cNvSpPr>
            <a:spLocks noGrp="1"/>
          </p:cNvSpPr>
          <p:nvPr>
            <p:ph type="sldNum" sz="quarter" idx="10"/>
          </p:nvPr>
        </p:nvSpPr>
        <p:spPr/>
        <p:txBody>
          <a:bodyPr/>
          <a:lstStyle/>
          <a:p>
            <a:fld id="{38C3F087-953D-EF4C-B660-3D96631810B2}" type="slidenum">
              <a:rPr lang="es-ES" smtClean="0"/>
              <a:t>17</a:t>
            </a:fld>
            <a:endParaRPr lang="es-ES"/>
          </a:p>
        </p:txBody>
      </p:sp>
    </p:spTree>
    <p:extLst>
      <p:ext uri="{BB962C8B-B14F-4D97-AF65-F5344CB8AC3E}">
        <p14:creationId xmlns:p14="http://schemas.microsoft.com/office/powerpoint/2010/main" val="2545729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Este ejemplo ilustra cómo definir los objetivos de manejo nutricional en un paciente, hacer énfasis en lo urgente y lo importante. En este caso en particular se puede pensar que es muy importante controlar la diabetes y favorecer la pérdida de peso, sin embargo ante una situación aguda modifica por completo el objetivo.</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18</a:t>
            </a:fld>
            <a:endParaRPr lang="es-ES"/>
          </a:p>
        </p:txBody>
      </p:sp>
    </p:spTree>
    <p:extLst>
      <p:ext uri="{BB962C8B-B14F-4D97-AF65-F5344CB8AC3E}">
        <p14:creationId xmlns:p14="http://schemas.microsoft.com/office/powerpoint/2010/main" val="153513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Existen diferentes aspectos a tener en cuenta para decidir cuál es la fórmula nutricional que debe recibir un paciente.</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19</a:t>
            </a:fld>
            <a:endParaRPr lang="es-ES"/>
          </a:p>
        </p:txBody>
      </p:sp>
    </p:spTree>
    <p:extLst>
      <p:ext uri="{BB962C8B-B14F-4D97-AF65-F5344CB8AC3E}">
        <p14:creationId xmlns:p14="http://schemas.microsoft.com/office/powerpoint/2010/main" val="850909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a:prstGeom prst="rect">
            <a:avLst/>
          </a:prstGeom>
        </p:spPr>
      </p:sp>
      <p:sp>
        <p:nvSpPr>
          <p:cNvPr id="3" name="2 Marcador de notas"/>
          <p:cNvSpPr>
            <a:spLocks noGrp="1"/>
          </p:cNvSpPr>
          <p:nvPr>
            <p:ph type="body" idx="1"/>
          </p:nvPr>
        </p:nvSpPr>
        <p:spPr/>
        <p:txBody>
          <a:bodyPr/>
          <a:lstStyle/>
          <a:p>
            <a:r>
              <a:rPr lang="en-US" dirty="0"/>
              <a:t>Los</a:t>
            </a:r>
            <a:r>
              <a:rPr lang="en-US" baseline="0" dirty="0"/>
              <a:t> </a:t>
            </a:r>
            <a:r>
              <a:rPr lang="en-US" baseline="0" dirty="0" err="1"/>
              <a:t>suplementos</a:t>
            </a:r>
            <a:r>
              <a:rPr lang="en-US" baseline="0" dirty="0"/>
              <a:t> </a:t>
            </a:r>
            <a:r>
              <a:rPr lang="en-US" baseline="0" dirty="0" err="1"/>
              <a:t>orales</a:t>
            </a:r>
            <a:r>
              <a:rPr lang="en-US" baseline="0" dirty="0"/>
              <a:t> se </a:t>
            </a:r>
            <a:r>
              <a:rPr lang="en-US" baseline="0" dirty="0" err="1"/>
              <a:t>pueden</a:t>
            </a:r>
            <a:r>
              <a:rPr lang="en-US" baseline="0" dirty="0"/>
              <a:t> </a:t>
            </a:r>
            <a:r>
              <a:rPr lang="en-US" baseline="0" dirty="0" err="1"/>
              <a:t>clasificar</a:t>
            </a:r>
            <a:r>
              <a:rPr lang="en-US" baseline="0" dirty="0"/>
              <a:t> de </a:t>
            </a:r>
            <a:r>
              <a:rPr lang="en-US" baseline="0" dirty="0" err="1"/>
              <a:t>varias</a:t>
            </a:r>
            <a:r>
              <a:rPr lang="en-US" baseline="0" dirty="0"/>
              <a:t> </a:t>
            </a:r>
            <a:r>
              <a:rPr lang="en-US" baseline="0" dirty="0" err="1"/>
              <a:t>maneras</a:t>
            </a:r>
            <a:r>
              <a:rPr lang="en-US" baseline="0" dirty="0"/>
              <a:t>:</a:t>
            </a:r>
          </a:p>
          <a:p>
            <a:endParaRPr lang="en-US" baseline="0" dirty="0"/>
          </a:p>
          <a:p>
            <a:pPr marL="171450" indent="-171450">
              <a:buFont typeface="Arial" panose="020B0604020202020204" pitchFamily="34" charset="0"/>
              <a:buChar char="•"/>
            </a:pPr>
            <a:r>
              <a:rPr lang="en-US" baseline="0" dirty="0" err="1"/>
              <a:t>Según</a:t>
            </a:r>
            <a:r>
              <a:rPr lang="en-US" baseline="0" dirty="0"/>
              <a:t> </a:t>
            </a:r>
            <a:r>
              <a:rPr lang="en-US" baseline="0" dirty="0" err="1"/>
              <a:t>su</a:t>
            </a:r>
            <a:r>
              <a:rPr lang="en-US" baseline="0" dirty="0"/>
              <a:t> </a:t>
            </a:r>
            <a:r>
              <a:rPr lang="en-US" baseline="0" dirty="0" err="1"/>
              <a:t>composición</a:t>
            </a:r>
            <a:r>
              <a:rPr lang="en-US" baseline="0" dirty="0"/>
              <a:t> </a:t>
            </a:r>
            <a:r>
              <a:rPr lang="en-US" baseline="0" dirty="0" err="1"/>
              <a:t>en</a:t>
            </a:r>
            <a:r>
              <a:rPr lang="en-US" baseline="0" dirty="0"/>
              <a:t> </a:t>
            </a:r>
            <a:r>
              <a:rPr lang="en-US" baseline="0" dirty="0" err="1"/>
              <a:t>fórmulas</a:t>
            </a:r>
            <a:r>
              <a:rPr lang="en-US" baseline="0" dirty="0"/>
              <a:t> </a:t>
            </a:r>
            <a:r>
              <a:rPr lang="en-US" baseline="0" dirty="0" err="1"/>
              <a:t>poliméricas</a:t>
            </a:r>
            <a:r>
              <a:rPr lang="en-US" baseline="0" dirty="0"/>
              <a:t> que </a:t>
            </a:r>
            <a:r>
              <a:rPr lang="en-US" baseline="0" dirty="0" err="1"/>
              <a:t>contienen</a:t>
            </a:r>
            <a:r>
              <a:rPr lang="en-US" baseline="0" dirty="0"/>
              <a:t> sus macronutrientes </a:t>
            </a:r>
            <a:r>
              <a:rPr lang="en-US" baseline="0" dirty="0" err="1"/>
              <a:t>intactos</a:t>
            </a:r>
            <a:r>
              <a:rPr lang="en-US" baseline="0" dirty="0"/>
              <a:t> y </a:t>
            </a:r>
            <a:r>
              <a:rPr lang="en-US" baseline="0" dirty="0" err="1"/>
              <a:t>oligoméricas</a:t>
            </a:r>
            <a:r>
              <a:rPr lang="en-US" baseline="0" dirty="0"/>
              <a:t> </a:t>
            </a:r>
            <a:r>
              <a:rPr lang="en-US" baseline="0" dirty="0" err="1"/>
              <a:t>cuando</a:t>
            </a:r>
            <a:r>
              <a:rPr lang="en-US" baseline="0" dirty="0"/>
              <a:t> sus macronutrientes se encuentran </a:t>
            </a:r>
            <a:r>
              <a:rPr lang="en-US" baseline="0" dirty="0" err="1"/>
              <a:t>parcial</a:t>
            </a:r>
            <a:r>
              <a:rPr lang="en-US" baseline="0" dirty="0"/>
              <a:t> o </a:t>
            </a:r>
            <a:r>
              <a:rPr lang="en-US" baseline="0" dirty="0" err="1"/>
              <a:t>totalmente</a:t>
            </a:r>
            <a:r>
              <a:rPr lang="en-US" baseline="0" dirty="0"/>
              <a:t> </a:t>
            </a:r>
            <a:r>
              <a:rPr lang="en-US" baseline="0" dirty="0" err="1"/>
              <a:t>hidrolizados</a:t>
            </a:r>
            <a:r>
              <a:rPr lang="en-US" baseline="0" dirty="0"/>
              <a:t>.</a:t>
            </a:r>
          </a:p>
          <a:p>
            <a:pPr marL="171450" indent="-171450">
              <a:buFont typeface="Arial" panose="020B0604020202020204" pitchFamily="34" charset="0"/>
              <a:buChar char="•"/>
            </a:pPr>
            <a:r>
              <a:rPr lang="en-US" dirty="0"/>
              <a:t>De </a:t>
            </a:r>
            <a:r>
              <a:rPr lang="en-US" dirty="0" err="1"/>
              <a:t>acuerdo</a:t>
            </a:r>
            <a:r>
              <a:rPr lang="en-US" baseline="0" dirty="0"/>
              <a:t> a </a:t>
            </a:r>
            <a:r>
              <a:rPr lang="en-US" baseline="0" dirty="0" err="1"/>
              <a:t>su</a:t>
            </a:r>
            <a:r>
              <a:rPr lang="en-US" baseline="0" dirty="0"/>
              <a:t> </a:t>
            </a:r>
            <a:r>
              <a:rPr lang="en-US" baseline="0" dirty="0" err="1"/>
              <a:t>contenido</a:t>
            </a:r>
            <a:r>
              <a:rPr lang="en-US" baseline="0" dirty="0"/>
              <a:t> de nutrientes en </a:t>
            </a:r>
            <a:r>
              <a:rPr lang="en-US" baseline="0" dirty="0" err="1"/>
              <a:t>completas</a:t>
            </a:r>
            <a:r>
              <a:rPr lang="en-US" baseline="0" dirty="0"/>
              <a:t> que </a:t>
            </a:r>
            <a:r>
              <a:rPr lang="en-US" baseline="0" dirty="0" err="1"/>
              <a:t>contienen</a:t>
            </a:r>
            <a:r>
              <a:rPr lang="en-US" baseline="0" dirty="0"/>
              <a:t> </a:t>
            </a:r>
            <a:r>
              <a:rPr lang="en-US" baseline="0" dirty="0" err="1"/>
              <a:t>todos</a:t>
            </a:r>
            <a:r>
              <a:rPr lang="en-US" baseline="0" dirty="0"/>
              <a:t> los  macro y </a:t>
            </a:r>
            <a:r>
              <a:rPr lang="en-US" baseline="0" dirty="0" err="1"/>
              <a:t>micronutrientes</a:t>
            </a:r>
            <a:r>
              <a:rPr lang="en-US" baseline="0" dirty="0"/>
              <a:t> o </a:t>
            </a:r>
            <a:r>
              <a:rPr lang="en-US" baseline="0" dirty="0" err="1"/>
              <a:t>modulares</a:t>
            </a:r>
            <a:r>
              <a:rPr lang="en-US" baseline="0" dirty="0"/>
              <a:t> que solo </a:t>
            </a:r>
            <a:r>
              <a:rPr lang="en-US" baseline="0" dirty="0" err="1"/>
              <a:t>contienen</a:t>
            </a:r>
            <a:r>
              <a:rPr lang="en-US" baseline="0" dirty="0"/>
              <a:t> un </a:t>
            </a:r>
            <a:r>
              <a:rPr lang="en-US" baseline="0" dirty="0" err="1"/>
              <a:t>nutriente</a:t>
            </a:r>
            <a:r>
              <a:rPr lang="en-US" baseline="0" dirty="0"/>
              <a:t>.</a:t>
            </a:r>
          </a:p>
          <a:p>
            <a:pPr marL="171450" indent="-171450">
              <a:buFont typeface="Arial" panose="020B0604020202020204" pitchFamily="34" charset="0"/>
              <a:buChar char="•"/>
            </a:pPr>
            <a:r>
              <a:rPr lang="en-US" baseline="0" dirty="0" err="1"/>
              <a:t>Según</a:t>
            </a:r>
            <a:r>
              <a:rPr lang="en-US" baseline="0" dirty="0"/>
              <a:t> </a:t>
            </a:r>
            <a:r>
              <a:rPr lang="en-US" baseline="0" dirty="0" err="1"/>
              <a:t>su</a:t>
            </a:r>
            <a:r>
              <a:rPr lang="en-US" baseline="0" dirty="0"/>
              <a:t> </a:t>
            </a:r>
            <a:r>
              <a:rPr lang="en-US" baseline="0" dirty="0" err="1"/>
              <a:t>densidad</a:t>
            </a:r>
            <a:r>
              <a:rPr lang="en-US" baseline="0" dirty="0"/>
              <a:t> </a:t>
            </a:r>
            <a:r>
              <a:rPr lang="en-US" baseline="0" dirty="0" err="1"/>
              <a:t>energética</a:t>
            </a:r>
            <a:r>
              <a:rPr lang="en-US" baseline="0" dirty="0"/>
              <a:t> </a:t>
            </a:r>
            <a:r>
              <a:rPr lang="en-US" baseline="0" dirty="0" err="1"/>
              <a:t>pueden</a:t>
            </a:r>
            <a:r>
              <a:rPr lang="en-US" baseline="0" dirty="0"/>
              <a:t> ser iso o </a:t>
            </a:r>
            <a:r>
              <a:rPr lang="en-US" baseline="0" dirty="0" err="1"/>
              <a:t>hipercalóricas</a:t>
            </a:r>
            <a:r>
              <a:rPr lang="en-US" baseline="0" dirty="0"/>
              <a:t> y </a:t>
            </a:r>
            <a:r>
              <a:rPr lang="en-US" baseline="0" dirty="0" err="1"/>
              <a:t>según</a:t>
            </a:r>
            <a:r>
              <a:rPr lang="en-US" baseline="0" dirty="0"/>
              <a:t> </a:t>
            </a:r>
            <a:r>
              <a:rPr lang="en-US" baseline="0" dirty="0" err="1"/>
              <a:t>su</a:t>
            </a:r>
            <a:r>
              <a:rPr lang="en-US" baseline="0" dirty="0"/>
              <a:t> </a:t>
            </a:r>
            <a:r>
              <a:rPr lang="en-US" baseline="0" dirty="0" err="1"/>
              <a:t>contenido</a:t>
            </a:r>
            <a:r>
              <a:rPr lang="en-US" baseline="0" dirty="0"/>
              <a:t> </a:t>
            </a:r>
            <a:r>
              <a:rPr lang="en-US" baseline="0" dirty="0" err="1"/>
              <a:t>proteico</a:t>
            </a:r>
            <a:r>
              <a:rPr lang="en-US" baseline="0" dirty="0"/>
              <a:t> </a:t>
            </a:r>
            <a:r>
              <a:rPr lang="en-US" baseline="0" dirty="0" err="1"/>
              <a:t>pueden</a:t>
            </a:r>
            <a:r>
              <a:rPr lang="en-US" baseline="0" dirty="0"/>
              <a:t> ser </a:t>
            </a:r>
            <a:r>
              <a:rPr lang="en-US" baseline="0" dirty="0" err="1"/>
              <a:t>hipo</a:t>
            </a:r>
            <a:r>
              <a:rPr lang="en-US" baseline="0" dirty="0"/>
              <a:t>, </a:t>
            </a:r>
            <a:r>
              <a:rPr lang="en-US" baseline="0" dirty="0" err="1"/>
              <a:t>normo</a:t>
            </a:r>
            <a:r>
              <a:rPr lang="en-US" baseline="0" dirty="0"/>
              <a:t> o </a:t>
            </a:r>
            <a:r>
              <a:rPr lang="en-US" baseline="0" dirty="0" err="1"/>
              <a:t>hiperproteicas</a:t>
            </a:r>
            <a:r>
              <a:rPr lang="en-US" baseline="0" dirty="0"/>
              <a:t>.</a:t>
            </a:r>
          </a:p>
          <a:p>
            <a:endParaRPr lang="en-US" baseline="0" dirty="0"/>
          </a:p>
          <a:p>
            <a:r>
              <a:rPr lang="en-US" baseline="0" dirty="0"/>
              <a:t>(Gomez, G y </a:t>
            </a:r>
            <a:r>
              <a:rPr lang="en-US" baseline="0" dirty="0" err="1"/>
              <a:t>colaboradores</a:t>
            </a:r>
            <a:r>
              <a:rPr lang="en-US" baseline="0" dirty="0"/>
              <a:t>. Libro </a:t>
            </a:r>
            <a:r>
              <a:rPr lang="en-US" baseline="0" dirty="0" err="1"/>
              <a:t>azul</a:t>
            </a:r>
            <a:r>
              <a:rPr lang="en-US" baseline="0" dirty="0"/>
              <a:t>. </a:t>
            </a:r>
            <a:r>
              <a:rPr lang="en-US" baseline="0" dirty="0" err="1"/>
              <a:t>Terapia</a:t>
            </a:r>
            <a:r>
              <a:rPr lang="en-US" baseline="0" dirty="0"/>
              <a:t> </a:t>
            </a:r>
            <a:r>
              <a:rPr lang="en-US" baseline="0" dirty="0" err="1"/>
              <a:t>nutricional</a:t>
            </a:r>
            <a:r>
              <a:rPr lang="en-US" baseline="0" dirty="0"/>
              <a:t> y </a:t>
            </a:r>
            <a:r>
              <a:rPr lang="en-US" baseline="0" dirty="0" err="1"/>
              <a:t>metabólica</a:t>
            </a:r>
            <a:r>
              <a:rPr lang="en-US" baseline="0" dirty="0"/>
              <a:t> del </a:t>
            </a:r>
            <a:r>
              <a:rPr lang="en-US" baseline="0" dirty="0" err="1"/>
              <a:t>paciente</a:t>
            </a:r>
            <a:r>
              <a:rPr lang="en-US" baseline="0" dirty="0"/>
              <a:t> </a:t>
            </a:r>
            <a:r>
              <a:rPr lang="en-US" baseline="0" dirty="0" err="1"/>
              <a:t>hospitalizado</a:t>
            </a:r>
            <a:r>
              <a:rPr lang="en-US" baseline="0" dirty="0"/>
              <a:t> con </a:t>
            </a:r>
            <a:r>
              <a:rPr lang="en-US" baseline="0" dirty="0" err="1"/>
              <a:t>requerimientos</a:t>
            </a:r>
            <a:r>
              <a:rPr lang="en-US" baseline="0" dirty="0"/>
              <a:t> especiales. </a:t>
            </a:r>
          </a:p>
          <a:p>
            <a:r>
              <a:rPr lang="en-US" baseline="0" dirty="0"/>
              <a:t>Bogotá 2012).</a:t>
            </a:r>
            <a:endParaRPr lang="es-CO" dirty="0"/>
          </a:p>
        </p:txBody>
      </p:sp>
      <p:sp>
        <p:nvSpPr>
          <p:cNvPr id="4" name="3 Marcador de número de diapositiva"/>
          <p:cNvSpPr>
            <a:spLocks noGrp="1"/>
          </p:cNvSpPr>
          <p:nvPr>
            <p:ph type="sldNum" sz="quarter" idx="10"/>
          </p:nvPr>
        </p:nvSpPr>
        <p:spPr/>
        <p:txBody>
          <a:bodyPr/>
          <a:lstStyle/>
          <a:p>
            <a:fld id="{99B51D34-618C-44F5-B967-B430E9699BCA}" type="slidenum">
              <a:rPr lang="es-CO" smtClean="0"/>
              <a:pPr/>
              <a:t>20</a:t>
            </a:fld>
            <a:endParaRPr lang="es-CO"/>
          </a:p>
        </p:txBody>
      </p:sp>
    </p:spTree>
    <p:extLst>
      <p:ext uri="{BB962C8B-B14F-4D97-AF65-F5344CB8AC3E}">
        <p14:creationId xmlns:p14="http://schemas.microsoft.com/office/powerpoint/2010/main" val="309868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El iniciar</a:t>
            </a:r>
            <a:r>
              <a:rPr lang="es-ES" baseline="0" dirty="0"/>
              <a:t> un plan de suplementación nutricional requiere un juicio clínico que de respuesta a las preguntas comunes acerca de ¿a quién suplementar? ¿Para qué? ¿Con qué? ¿Por cuánto tiempo?</a:t>
            </a:r>
          </a:p>
          <a:p>
            <a:endParaRPr lang="es-ES" baseline="0" dirty="0"/>
          </a:p>
          <a:p>
            <a:r>
              <a:rPr lang="es-ES" baseline="0" dirty="0"/>
              <a:t>La premisa para indicar una determinada fórmula es responder a uno o varios objetivos, que pueden ser preventivos (por ej. suplementación pre quirúrgica) o terapéuticos (por ej. mejorar el estado nutricional).</a:t>
            </a:r>
            <a:endParaRPr lang="es-ES" dirty="0"/>
          </a:p>
          <a:p>
            <a:endParaRPr lang="es-CO" dirty="0"/>
          </a:p>
        </p:txBody>
      </p:sp>
      <p:sp>
        <p:nvSpPr>
          <p:cNvPr id="4" name="Marcador de número de diapositiva 3"/>
          <p:cNvSpPr>
            <a:spLocks noGrp="1"/>
          </p:cNvSpPr>
          <p:nvPr>
            <p:ph type="sldNum" sz="quarter" idx="5"/>
          </p:nvPr>
        </p:nvSpPr>
        <p:spPr/>
        <p:txBody>
          <a:bodyPr/>
          <a:lstStyle/>
          <a:p>
            <a:fld id="{73DE2F76-64A2-5D41-B458-E71688D3EF8B}" type="slidenum">
              <a:rPr lang="es-ES" smtClean="0"/>
              <a:t>3</a:t>
            </a:fld>
            <a:endParaRPr lang="es-ES"/>
          </a:p>
        </p:txBody>
      </p:sp>
    </p:spTree>
    <p:extLst>
      <p:ext uri="{BB962C8B-B14F-4D97-AF65-F5344CB8AC3E}">
        <p14:creationId xmlns:p14="http://schemas.microsoft.com/office/powerpoint/2010/main" val="3647499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Esta diapositva enseña algunas condiciones que se tienen en cuenta para definir la fórmula, sin embargo la mejor alternativa es el algoritmo propuesto a continuación.</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21</a:t>
            </a:fld>
            <a:endParaRPr lang="es-ES"/>
          </a:p>
        </p:txBody>
      </p:sp>
    </p:spTree>
    <p:extLst>
      <p:ext uri="{BB962C8B-B14F-4D97-AF65-F5344CB8AC3E}">
        <p14:creationId xmlns:p14="http://schemas.microsoft.com/office/powerpoint/2010/main" val="47930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Este algoritmo puede servir de guía para ir avanzando en la selección de fórmula que requiere el paciente.</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22</a:t>
            </a:fld>
            <a:endParaRPr lang="es-ES"/>
          </a:p>
        </p:txBody>
      </p:sp>
    </p:spTree>
    <p:extLst>
      <p:ext uri="{BB962C8B-B14F-4D97-AF65-F5344CB8AC3E}">
        <p14:creationId xmlns:p14="http://schemas.microsoft.com/office/powerpoint/2010/main" val="2760625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DE2F76-64A2-5D41-B458-E71688D3EF8B}" type="slidenum">
              <a:rPr lang="es-ES" smtClean="0"/>
              <a:t>23</a:t>
            </a:fld>
            <a:endParaRPr lang="es-ES"/>
          </a:p>
        </p:txBody>
      </p:sp>
    </p:spTree>
    <p:extLst>
      <p:ext uri="{BB962C8B-B14F-4D97-AF65-F5344CB8AC3E}">
        <p14:creationId xmlns:p14="http://schemas.microsoft.com/office/powerpoint/2010/main" val="3192944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Analizando todos estos aspectos se puede establecer que el paciente presenta riesgo nutricional desde muchos aspectos que pueden condicionar no solo la ingesta de alimentos sino la utilización de nutrientes.</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25</a:t>
            </a:fld>
            <a:endParaRPr lang="es-ES"/>
          </a:p>
        </p:txBody>
      </p:sp>
    </p:spTree>
    <p:extLst>
      <p:ext uri="{BB962C8B-B14F-4D97-AF65-F5344CB8AC3E}">
        <p14:creationId xmlns:p14="http://schemas.microsoft.com/office/powerpoint/2010/main" val="410590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Analizando los cuatro aspectos que se han revisado a lo largo de la conferencia (Estado nutricional, requerimientos nutricionales, consumo de alimentos y evidencia disponible) se puede concluir que el paciente SI se beneficia de suplementación nutricional.</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26</a:t>
            </a:fld>
            <a:endParaRPr lang="es-ES"/>
          </a:p>
        </p:txBody>
      </p:sp>
    </p:spTree>
    <p:extLst>
      <p:ext uri="{BB962C8B-B14F-4D97-AF65-F5344CB8AC3E}">
        <p14:creationId xmlns:p14="http://schemas.microsoft.com/office/powerpoint/2010/main" val="3581202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Este algoritmo puede servir de guía para ir avanzando en la selección de fórmula que requiere el paciente.</a:t>
            </a:r>
          </a:p>
          <a:p>
            <a:r>
              <a:rPr lang="es-CO" dirty="0"/>
              <a:t>Explicar que según se logre el cubrimiento de las necesidades nutricionales se puede usar fórmula isocalórica o hipercalórica, igualmente según la evidencia el paciente se beneficiaría de fórmula especial porque la evidencia recomienda el uso de inmunomodulación.</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27</a:t>
            </a:fld>
            <a:endParaRPr lang="es-ES"/>
          </a:p>
        </p:txBody>
      </p:sp>
    </p:spTree>
    <p:extLst>
      <p:ext uri="{BB962C8B-B14F-4D97-AF65-F5344CB8AC3E}">
        <p14:creationId xmlns:p14="http://schemas.microsoft.com/office/powerpoint/2010/main" val="99036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Hacer</a:t>
            </a:r>
            <a:r>
              <a:rPr lang="es-ES" baseline="0" dirty="0"/>
              <a:t> énfasis en que no se deben etiquetar los pacientes, ni asociar una única fórmula con una determinada patología.</a:t>
            </a:r>
            <a:endParaRPr lang="es-ES" dirty="0"/>
          </a:p>
        </p:txBody>
      </p:sp>
      <p:sp>
        <p:nvSpPr>
          <p:cNvPr id="4" name="Marcador de número de diapositiva 3"/>
          <p:cNvSpPr>
            <a:spLocks noGrp="1"/>
          </p:cNvSpPr>
          <p:nvPr>
            <p:ph type="sldNum" sz="quarter" idx="10"/>
          </p:nvPr>
        </p:nvSpPr>
        <p:spPr/>
        <p:txBody>
          <a:bodyPr/>
          <a:lstStyle/>
          <a:p>
            <a:fld id="{AF92400E-36D2-E842-A728-A9E1A520506D}" type="slidenum">
              <a:rPr lang="es-ES" smtClean="0"/>
              <a:t>28</a:t>
            </a:fld>
            <a:endParaRPr lang="es-ES"/>
          </a:p>
        </p:txBody>
      </p:sp>
    </p:spTree>
    <p:extLst>
      <p:ext uri="{BB962C8B-B14F-4D97-AF65-F5344CB8AC3E}">
        <p14:creationId xmlns:p14="http://schemas.microsoft.com/office/powerpoint/2010/main" val="87583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Se debe recalcar</a:t>
            </a:r>
            <a:r>
              <a:rPr lang="es-ES" baseline="0" dirty="0"/>
              <a:t> que no existe un único criterio para definir la necesidad de suplementación nutricional. Se puede tener por ejemplo un paciente con adecuado estado nutricional, que consuma todos los nutrientes requeridos pero que cursa con una situación clínica donde la evidencia ha mostrado los beneficios de la suplementación para mejorar el curso clínico de la patología. </a:t>
            </a:r>
          </a:p>
          <a:p>
            <a:r>
              <a:rPr lang="es-ES" baseline="0" dirty="0"/>
              <a:t>Por otra parte se puede tener un paciente con una patología cuya respuesta metabólica no es severa pero que ha perdido peso o que tiene un bajo consumo de alimentos, en cuyo caso el objetivo nutricional varía. </a:t>
            </a:r>
            <a:endParaRPr lang="es-ES" dirty="0"/>
          </a:p>
          <a:p>
            <a:endParaRPr lang="es-CO" dirty="0"/>
          </a:p>
        </p:txBody>
      </p:sp>
      <p:sp>
        <p:nvSpPr>
          <p:cNvPr id="4" name="Marcador de número de diapositiva 3"/>
          <p:cNvSpPr>
            <a:spLocks noGrp="1"/>
          </p:cNvSpPr>
          <p:nvPr>
            <p:ph type="sldNum" sz="quarter" idx="5"/>
          </p:nvPr>
        </p:nvSpPr>
        <p:spPr/>
        <p:txBody>
          <a:bodyPr/>
          <a:lstStyle/>
          <a:p>
            <a:fld id="{73DE2F76-64A2-5D41-B458-E71688D3EF8B}" type="slidenum">
              <a:rPr lang="es-ES" smtClean="0"/>
              <a:t>4</a:t>
            </a:fld>
            <a:endParaRPr lang="es-ES"/>
          </a:p>
        </p:txBody>
      </p:sp>
    </p:spTree>
    <p:extLst>
      <p:ext uri="{BB962C8B-B14F-4D97-AF65-F5344CB8AC3E}">
        <p14:creationId xmlns:p14="http://schemas.microsoft.com/office/powerpoint/2010/main" val="313506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Si bien los</a:t>
            </a:r>
            <a:r>
              <a:rPr lang="es-ES" baseline="0" dirty="0"/>
              <a:t> pacientes desnutridos tienen prioridad en la implementación de un programa de suplementación, las personas eutróficas o con sobrepeso en determinadas situaciones clínicas se benefician de suplementación. </a:t>
            </a:r>
          </a:p>
          <a:p>
            <a:r>
              <a:rPr lang="es-ES" baseline="0" dirty="0"/>
              <a:t>La pregunta clave es ¿qué necesita el paciente? ¿Prevenir el deterioro o recuperar el EN?</a:t>
            </a:r>
            <a:endParaRPr lang="es-ES" dirty="0"/>
          </a:p>
        </p:txBody>
      </p:sp>
      <p:sp>
        <p:nvSpPr>
          <p:cNvPr id="4" name="Marcador de número de diapositiva 3"/>
          <p:cNvSpPr>
            <a:spLocks noGrp="1"/>
          </p:cNvSpPr>
          <p:nvPr>
            <p:ph type="sldNum" sz="quarter" idx="10"/>
          </p:nvPr>
        </p:nvSpPr>
        <p:spPr/>
        <p:txBody>
          <a:bodyPr/>
          <a:lstStyle/>
          <a:p>
            <a:fld id="{73DE2F76-64A2-5D41-B458-E71688D3EF8B}" type="slidenum">
              <a:rPr lang="es-ES" smtClean="0"/>
              <a:t>5</a:t>
            </a:fld>
            <a:endParaRPr lang="es-ES"/>
          </a:p>
        </p:txBody>
      </p:sp>
    </p:spTree>
    <p:extLst>
      <p:ext uri="{BB962C8B-B14F-4D97-AF65-F5344CB8AC3E}">
        <p14:creationId xmlns:p14="http://schemas.microsoft.com/office/powerpoint/2010/main" val="214665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Dadas las tres posibilidades de diagnóstico nutricional se construyen los objetivos de manejo, en el caso de los pacientes eutróficos o a riesgo, el objetivo será prevenir el deterioro del estado nutricional, mientas que el desnutrido deberá recuperar el estado nutricional.</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6</a:t>
            </a:fld>
            <a:endParaRPr lang="es-ES"/>
          </a:p>
        </p:txBody>
      </p:sp>
    </p:spTree>
    <p:extLst>
      <p:ext uri="{BB962C8B-B14F-4D97-AF65-F5344CB8AC3E}">
        <p14:creationId xmlns:p14="http://schemas.microsoft.com/office/powerpoint/2010/main" val="79102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Mostrar que al</a:t>
            </a:r>
            <a:r>
              <a:rPr lang="es-ES" baseline="0" dirty="0"/>
              <a:t> menos una de estas condiciones con respuesta afirmativa indican la necesidad de iniciar suplementación nutricional con el fin de prevenir deterioro del estado nutricional.</a:t>
            </a:r>
            <a:endParaRPr lang="es-ES" dirty="0"/>
          </a:p>
        </p:txBody>
      </p:sp>
      <p:sp>
        <p:nvSpPr>
          <p:cNvPr id="4" name="Marcador de número de diapositiva 3"/>
          <p:cNvSpPr>
            <a:spLocks noGrp="1"/>
          </p:cNvSpPr>
          <p:nvPr>
            <p:ph type="sldNum" sz="quarter" idx="10"/>
          </p:nvPr>
        </p:nvSpPr>
        <p:spPr/>
        <p:txBody>
          <a:bodyPr/>
          <a:lstStyle/>
          <a:p>
            <a:fld id="{73DE2F76-64A2-5D41-B458-E71688D3EF8B}" type="slidenum">
              <a:rPr lang="es-ES" smtClean="0"/>
              <a:t>7</a:t>
            </a:fld>
            <a:endParaRPr lang="es-ES"/>
          </a:p>
        </p:txBody>
      </p:sp>
    </p:spTree>
    <p:extLst>
      <p:ext uri="{BB962C8B-B14F-4D97-AF65-F5344CB8AC3E}">
        <p14:creationId xmlns:p14="http://schemas.microsoft.com/office/powerpoint/2010/main" val="151635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Cuando se tiene en cuenta el requerimiento nutricional es importante establecer el momento metabólico del paciente, tener en cuenta si la utilización de nutrientes se ve comprometida, por lo que alcanzar sus requerimientos puede ser difícil solo mediante la vía oral o se hace necesario modificar la distribución del valor calórico total.</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8</a:t>
            </a:fld>
            <a:endParaRPr lang="es-ES"/>
          </a:p>
        </p:txBody>
      </p:sp>
    </p:spTree>
    <p:extLst>
      <p:ext uri="{BB962C8B-B14F-4D97-AF65-F5344CB8AC3E}">
        <p14:creationId xmlns:p14="http://schemas.microsoft.com/office/powerpoint/2010/main" val="206619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CO" dirty="0"/>
              <a:t>Estos son ejemplos de definición de objetivos según la respuesta metabólica del paciente.</a:t>
            </a:r>
          </a:p>
        </p:txBody>
      </p:sp>
      <p:sp>
        <p:nvSpPr>
          <p:cNvPr id="4" name="Marcador de número de diapositiva 3"/>
          <p:cNvSpPr>
            <a:spLocks noGrp="1"/>
          </p:cNvSpPr>
          <p:nvPr>
            <p:ph type="sldNum" sz="quarter" idx="5"/>
          </p:nvPr>
        </p:nvSpPr>
        <p:spPr/>
        <p:txBody>
          <a:bodyPr/>
          <a:lstStyle/>
          <a:p>
            <a:fld id="{73DE2F76-64A2-5D41-B458-E71688D3EF8B}" type="slidenum">
              <a:rPr lang="es-ES" smtClean="0"/>
              <a:t>9</a:t>
            </a:fld>
            <a:endParaRPr lang="es-ES"/>
          </a:p>
        </p:txBody>
      </p:sp>
    </p:spTree>
    <p:extLst>
      <p:ext uri="{BB962C8B-B14F-4D97-AF65-F5344CB8AC3E}">
        <p14:creationId xmlns:p14="http://schemas.microsoft.com/office/powerpoint/2010/main" val="56990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a:prstGeom prst="rect">
            <a:avLst/>
          </a:prstGeom>
        </p:spPr>
      </p:sp>
      <p:sp>
        <p:nvSpPr>
          <p:cNvPr id="3" name="Marcador de notas 2"/>
          <p:cNvSpPr>
            <a:spLocks noGrp="1"/>
          </p:cNvSpPr>
          <p:nvPr>
            <p:ph type="body" idx="1"/>
          </p:nvPr>
        </p:nvSpPr>
        <p:spPr/>
        <p:txBody>
          <a:bodyPr/>
          <a:lstStyle/>
          <a:p>
            <a:r>
              <a:rPr lang="es-ES" dirty="0"/>
              <a:t>Mostrar que al</a:t>
            </a:r>
            <a:r>
              <a:rPr lang="es-ES" baseline="0" dirty="0"/>
              <a:t> menos una de estas condiciones con respuesta afirmativa indican la necesidad de iniciar suplementación nutricional con el fin de prevenir deterioro del estado nutricional.</a:t>
            </a:r>
            <a:endParaRPr lang="es-ES" dirty="0"/>
          </a:p>
        </p:txBody>
      </p:sp>
      <p:sp>
        <p:nvSpPr>
          <p:cNvPr id="4" name="Marcador de número de diapositiva 3"/>
          <p:cNvSpPr>
            <a:spLocks noGrp="1"/>
          </p:cNvSpPr>
          <p:nvPr>
            <p:ph type="sldNum" sz="quarter" idx="10"/>
          </p:nvPr>
        </p:nvSpPr>
        <p:spPr/>
        <p:txBody>
          <a:bodyPr/>
          <a:lstStyle/>
          <a:p>
            <a:fld id="{73DE2F76-64A2-5D41-B458-E71688D3EF8B}" type="slidenum">
              <a:rPr lang="es-ES" smtClean="0"/>
              <a:t>10</a:t>
            </a:fld>
            <a:endParaRPr lang="es-ES"/>
          </a:p>
        </p:txBody>
      </p:sp>
    </p:spTree>
    <p:extLst>
      <p:ext uri="{BB962C8B-B14F-4D97-AF65-F5344CB8AC3E}">
        <p14:creationId xmlns:p14="http://schemas.microsoft.com/office/powerpoint/2010/main" val="88838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05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01168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08791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20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17668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34604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31437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541701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75463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293878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51671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69683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137136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0846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001674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795940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30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72221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5738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63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78047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0909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3291CC8-1BF0-4D39-8BF8-9394A21365EB}" type="datetimeFigureOut">
              <a:rPr lang="es-CO" smtClean="0"/>
              <a:t>19/10/20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6241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D91142C-7496-BA42-AE14-51C782DB85A6}"/>
              </a:ext>
            </a:extLst>
          </p:cNvPr>
          <p:cNvPicPr>
            <a:picLocks noChangeAspect="1"/>
          </p:cNvPicPr>
          <p:nvPr userDrawn="1"/>
        </p:nvPicPr>
        <p:blipFill>
          <a:blip r:embed="rId15"/>
          <a:stretch>
            <a:fillRect/>
          </a:stretch>
        </p:blipFill>
        <p:spPr>
          <a:xfrm>
            <a:off x="0" y="0"/>
            <a:ext cx="12192000" cy="6858000"/>
          </a:xfrm>
          <a:prstGeom prst="rect">
            <a:avLst/>
          </a:prstGeom>
        </p:spPr>
      </p:pic>
    </p:spTree>
    <p:extLst>
      <p:ext uri="{BB962C8B-B14F-4D97-AF65-F5344CB8AC3E}">
        <p14:creationId xmlns:p14="http://schemas.microsoft.com/office/powerpoint/2010/main" val="215481783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3949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102ED30-E4ED-4F5C-BEA4-4DDC5063282E}"/>
              </a:ext>
            </a:extLst>
          </p:cNvPr>
          <p:cNvPicPr>
            <a:picLocks noChangeAspect="1"/>
          </p:cNvPicPr>
          <p:nvPr/>
        </p:nvPicPr>
        <p:blipFill>
          <a:blip r:embed="rId3"/>
          <a:stretch>
            <a:fillRect/>
          </a:stretch>
        </p:blipFill>
        <p:spPr>
          <a:xfrm>
            <a:off x="0" y="0"/>
            <a:ext cx="12192000" cy="6861048"/>
          </a:xfrm>
          <a:prstGeom prst="rect">
            <a:avLst/>
          </a:prstGeom>
        </p:spPr>
      </p:pic>
      <p:sp>
        <p:nvSpPr>
          <p:cNvPr id="2" name="Título 1"/>
          <p:cNvSpPr>
            <a:spLocks noGrp="1"/>
          </p:cNvSpPr>
          <p:nvPr>
            <p:ph type="title"/>
          </p:nvPr>
        </p:nvSpPr>
        <p:spPr>
          <a:xfrm>
            <a:off x="7365442" y="955021"/>
            <a:ext cx="4461468" cy="966831"/>
          </a:xfrm>
        </p:spPr>
        <p:txBody>
          <a:bodyPr>
            <a:normAutofit/>
          </a:bodyPr>
          <a:lstStyle/>
          <a:p>
            <a:r>
              <a:rPr lang="es-CO" sz="3600" b="1" dirty="0">
                <a:solidFill>
                  <a:schemeClr val="bg1"/>
                </a:solidFill>
                <a:latin typeface="Arial" panose="020B0604020202020204" pitchFamily="34" charset="0"/>
                <a:ea typeface="Verdana" panose="020B0604030504040204" pitchFamily="34" charset="0"/>
                <a:cs typeface="Arial" panose="020B0604020202020204" pitchFamily="34" charset="0"/>
              </a:rPr>
              <a:t>SUPLEMENTACIÓN</a:t>
            </a:r>
          </a:p>
        </p:txBody>
      </p:sp>
      <p:sp>
        <p:nvSpPr>
          <p:cNvPr id="3" name="Marcador de contenido 2"/>
          <p:cNvSpPr>
            <a:spLocks noGrp="1"/>
          </p:cNvSpPr>
          <p:nvPr>
            <p:ph idx="1"/>
          </p:nvPr>
        </p:nvSpPr>
        <p:spPr>
          <a:xfrm>
            <a:off x="7521233" y="4224633"/>
            <a:ext cx="4149885" cy="1423032"/>
          </a:xfrm>
        </p:spPr>
        <p:txBody>
          <a:bodyPr>
            <a:noAutofit/>
          </a:bodyPr>
          <a:lstStyle/>
          <a:p>
            <a:pPr marL="0" indent="0" algn="ctr">
              <a:lnSpc>
                <a:spcPct val="100000"/>
              </a:lnSpc>
              <a:buNone/>
            </a:pPr>
            <a:r>
              <a:rPr lang="es-ES" sz="2700" b="1" dirty="0">
                <a:solidFill>
                  <a:schemeClr val="bg1"/>
                </a:solidFill>
                <a:latin typeface="Arial" panose="020B0604020202020204" pitchFamily="34" charset="0"/>
                <a:cs typeface="Arial" panose="020B0604020202020204" pitchFamily="34" charset="0"/>
              </a:rPr>
              <a:t>Selección de Fórmulas para responder a Objetivos Específicos</a:t>
            </a:r>
            <a:endParaRPr lang="es-CO" sz="2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06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454167" y="338801"/>
            <a:ext cx="7262913" cy="1186992"/>
          </a:xfrm>
          <a:prstGeom prst="rect">
            <a:avLst/>
          </a:prstGeom>
        </p:spPr>
        <p:txBody>
          <a:bodyPr>
            <a:noAutofit/>
          </a:bodyPr>
          <a:lstStyle/>
          <a:p>
            <a:pPr algn="ctr"/>
            <a:r>
              <a:rPr lang="es-ES" sz="3400" b="1" dirty="0">
                <a:solidFill>
                  <a:srgbClr val="7030A0"/>
                </a:solidFill>
                <a:latin typeface="Arial" panose="020B0604020202020204" pitchFamily="34" charset="0"/>
                <a:cs typeface="Arial" panose="020B0604020202020204" pitchFamily="34" charset="0"/>
              </a:rPr>
              <a:t>Suplementar a una persona  enferma…</a:t>
            </a:r>
            <a:endParaRPr lang="es-ES" sz="3400" dirty="0">
              <a:solidFill>
                <a:srgbClr val="7030A0"/>
              </a:solidFill>
              <a:latin typeface="Arial" panose="020B0604020202020204" pitchFamily="34" charset="0"/>
              <a:cs typeface="Arial" panose="020B0604020202020204" pitchFamily="34" charset="0"/>
            </a:endParaRPr>
          </a:p>
        </p:txBody>
      </p:sp>
      <p:sp>
        <p:nvSpPr>
          <p:cNvPr id="3" name="CuadroTexto 2"/>
          <p:cNvSpPr txBox="1"/>
          <p:nvPr/>
        </p:nvSpPr>
        <p:spPr>
          <a:xfrm>
            <a:off x="1773512" y="1460282"/>
            <a:ext cx="3613961" cy="92845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¿La situación actual incrementa el requerimiento proteico - calórico?</a:t>
            </a:r>
          </a:p>
        </p:txBody>
      </p:sp>
      <p:sp>
        <p:nvSpPr>
          <p:cNvPr id="6" name="CuadroTexto 5"/>
          <p:cNvSpPr txBox="1"/>
          <p:nvPr/>
        </p:nvSpPr>
        <p:spPr>
          <a:xfrm>
            <a:off x="1773513" y="2556764"/>
            <a:ext cx="3613961" cy="120032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¿El consumo actual de alimentos es insuficiente para cubrir las necesidades nutricionales?</a:t>
            </a:r>
          </a:p>
        </p:txBody>
      </p:sp>
      <p:sp>
        <p:nvSpPr>
          <p:cNvPr id="9" name="CuadroTexto 8"/>
          <p:cNvSpPr txBox="1"/>
          <p:nvPr/>
        </p:nvSpPr>
        <p:spPr>
          <a:xfrm>
            <a:off x="7288411" y="1835022"/>
            <a:ext cx="3097821" cy="118699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80000"/>
              </a:lnSpc>
            </a:pPr>
            <a:r>
              <a:rPr lang="es-ES" sz="2200" dirty="0">
                <a:solidFill>
                  <a:schemeClr val="tx1"/>
                </a:solidFill>
                <a:latin typeface="Arial" panose="020B0604020202020204" pitchFamily="34" charset="0"/>
                <a:cs typeface="Arial" panose="020B0604020202020204" pitchFamily="34" charset="0"/>
              </a:rPr>
              <a:t>Optimizar aporte de alimentos (control de ingesta, consistencia, fortificación, horarios)</a:t>
            </a:r>
          </a:p>
        </p:txBody>
      </p:sp>
      <p:sp>
        <p:nvSpPr>
          <p:cNvPr id="10" name="CuadroTexto 9"/>
          <p:cNvSpPr txBox="1"/>
          <p:nvPr/>
        </p:nvSpPr>
        <p:spPr>
          <a:xfrm>
            <a:off x="7253872" y="4664188"/>
            <a:ext cx="3097821" cy="64530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80000"/>
              </a:lnSpc>
            </a:pPr>
            <a:r>
              <a:rPr lang="es-ES" sz="2200" dirty="0">
                <a:solidFill>
                  <a:schemeClr val="tx1"/>
                </a:solidFill>
                <a:latin typeface="Arial" panose="020B0604020202020204" pitchFamily="34" charset="0"/>
                <a:cs typeface="Arial" panose="020B0604020202020204" pitchFamily="34" charset="0"/>
              </a:rPr>
              <a:t>Iniciar suplementación nutricional</a:t>
            </a:r>
          </a:p>
        </p:txBody>
      </p:sp>
      <p:sp>
        <p:nvSpPr>
          <p:cNvPr id="11" name="CuadroTexto 10"/>
          <p:cNvSpPr txBox="1"/>
          <p:nvPr/>
        </p:nvSpPr>
        <p:spPr>
          <a:xfrm>
            <a:off x="1773512" y="4003831"/>
            <a:ext cx="3613960" cy="92845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¿La situación actual modifica las necesidades nutricionales (</a:t>
            </a:r>
            <a:r>
              <a:rPr lang="es-ES" sz="2000" b="1" i="1" dirty="0">
                <a:latin typeface="Arial" panose="020B0604020202020204" pitchFamily="34" charset="0"/>
                <a:cs typeface="Arial" panose="020B0604020202020204" pitchFamily="34" charset="0"/>
              </a:rPr>
              <a:t>Distribución del VCT</a:t>
            </a:r>
            <a:r>
              <a:rPr lang="es-ES" sz="2000" dirty="0">
                <a:latin typeface="Arial" panose="020B0604020202020204" pitchFamily="34" charset="0"/>
                <a:cs typeface="Arial" panose="020B0604020202020204" pitchFamily="34" charset="0"/>
              </a:rPr>
              <a:t>)?</a:t>
            </a:r>
          </a:p>
        </p:txBody>
      </p:sp>
      <p:sp>
        <p:nvSpPr>
          <p:cNvPr id="12" name="CuadroTexto 11"/>
          <p:cNvSpPr txBox="1"/>
          <p:nvPr/>
        </p:nvSpPr>
        <p:spPr>
          <a:xfrm>
            <a:off x="1773511" y="5162846"/>
            <a:ext cx="3613960" cy="92845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¿Tiene el paciente riesgo de consumir sus reservas corporales?</a:t>
            </a:r>
          </a:p>
        </p:txBody>
      </p:sp>
      <p:sp>
        <p:nvSpPr>
          <p:cNvPr id="14" name="CuadroTexto 13">
            <a:extLst>
              <a:ext uri="{FF2B5EF4-FFF2-40B4-BE49-F238E27FC236}">
                <a16:creationId xmlns:a16="http://schemas.microsoft.com/office/drawing/2014/main" id="{A4302394-D6D1-E940-8F78-D3255E1E878F}"/>
              </a:ext>
            </a:extLst>
          </p:cNvPr>
          <p:cNvSpPr txBox="1"/>
          <p:nvPr/>
        </p:nvSpPr>
        <p:spPr>
          <a:xfrm>
            <a:off x="5723987" y="2202816"/>
            <a:ext cx="723275" cy="437043"/>
          </a:xfrm>
          <a:prstGeom prst="rect">
            <a:avLst/>
          </a:prstGeom>
          <a:solidFill>
            <a:schemeClr val="accent4">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lnSpc>
                <a:spcPct val="80000"/>
              </a:lnSpc>
            </a:pPr>
            <a:r>
              <a:rPr lang="es-ES" sz="2800" dirty="0">
                <a:solidFill>
                  <a:schemeClr val="tx1"/>
                </a:solidFill>
                <a:latin typeface="Arial" panose="020B0604020202020204" pitchFamily="34" charset="0"/>
                <a:cs typeface="Arial" panose="020B0604020202020204" pitchFamily="34" charset="0"/>
              </a:rPr>
              <a:t>NO</a:t>
            </a:r>
          </a:p>
        </p:txBody>
      </p:sp>
      <p:sp>
        <p:nvSpPr>
          <p:cNvPr id="17" name="CuadroTexto 16">
            <a:extLst>
              <a:ext uri="{FF2B5EF4-FFF2-40B4-BE49-F238E27FC236}">
                <a16:creationId xmlns:a16="http://schemas.microsoft.com/office/drawing/2014/main" id="{4FFA56AA-27B1-DF4F-9CB2-4484D94B4776}"/>
              </a:ext>
            </a:extLst>
          </p:cNvPr>
          <p:cNvSpPr txBox="1"/>
          <p:nvPr/>
        </p:nvSpPr>
        <p:spPr>
          <a:xfrm>
            <a:off x="5723986" y="4761136"/>
            <a:ext cx="654196" cy="451406"/>
          </a:xfrm>
          <a:prstGeom prst="rect">
            <a:avLst/>
          </a:prstGeom>
          <a:solidFill>
            <a:srgbClr val="7030A0"/>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80000"/>
              </a:lnSpc>
            </a:pPr>
            <a:r>
              <a:rPr lang="es-ES" sz="2800" dirty="0">
                <a:solidFill>
                  <a:schemeClr val="bg1"/>
                </a:solidFill>
                <a:latin typeface="Arial" panose="020B0604020202020204" pitchFamily="34" charset="0"/>
                <a:cs typeface="Arial" panose="020B0604020202020204" pitchFamily="34" charset="0"/>
              </a:rPr>
              <a:t>SI</a:t>
            </a:r>
          </a:p>
        </p:txBody>
      </p:sp>
      <p:sp>
        <p:nvSpPr>
          <p:cNvPr id="18" name="Flecha derecha 17">
            <a:extLst>
              <a:ext uri="{FF2B5EF4-FFF2-40B4-BE49-F238E27FC236}">
                <a16:creationId xmlns:a16="http://schemas.microsoft.com/office/drawing/2014/main" id="{9E6A0B36-00F5-E442-B471-1EABD9FE8BEC}"/>
              </a:ext>
            </a:extLst>
          </p:cNvPr>
          <p:cNvSpPr/>
          <p:nvPr/>
        </p:nvSpPr>
        <p:spPr>
          <a:xfrm>
            <a:off x="6690894" y="2186202"/>
            <a:ext cx="414421" cy="484632"/>
          </a:xfrm>
          <a:prstGeom prst="rightArrow">
            <a:avLst/>
          </a:prstGeom>
          <a:solidFill>
            <a:schemeClr val="accent4">
              <a:lumMod val="60000"/>
              <a:lumOff val="40000"/>
            </a:schemeClr>
          </a:solidFill>
          <a:ln>
            <a:noFill/>
          </a:ln>
          <a:effectLst>
            <a:outerShdw blurRad="50800" dist="38100" dir="16200000"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solidFill>
                <a:schemeClr val="tx1"/>
              </a:solidFill>
              <a:latin typeface="Arial" panose="020B0604020202020204" pitchFamily="34" charset="0"/>
              <a:cs typeface="Arial" panose="020B0604020202020204" pitchFamily="34" charset="0"/>
            </a:endParaRPr>
          </a:p>
        </p:txBody>
      </p:sp>
      <p:sp>
        <p:nvSpPr>
          <p:cNvPr id="19" name="Flecha derecha 18">
            <a:extLst>
              <a:ext uri="{FF2B5EF4-FFF2-40B4-BE49-F238E27FC236}">
                <a16:creationId xmlns:a16="http://schemas.microsoft.com/office/drawing/2014/main" id="{DC689F4B-BB07-234C-9448-50F46F1C501E}"/>
              </a:ext>
            </a:extLst>
          </p:cNvPr>
          <p:cNvSpPr/>
          <p:nvPr/>
        </p:nvSpPr>
        <p:spPr>
          <a:xfrm>
            <a:off x="6676407" y="4744523"/>
            <a:ext cx="414421" cy="484632"/>
          </a:xfrm>
          <a:prstGeom prst="rightArrow">
            <a:avLst/>
          </a:prstGeom>
          <a:solidFill>
            <a:srgbClr val="7030A0"/>
          </a:solidFill>
          <a:ln>
            <a:noFill/>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26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2423" y="222921"/>
            <a:ext cx="7262913" cy="888414"/>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3. Consumo de nutrientes</a:t>
            </a:r>
          </a:p>
        </p:txBody>
      </p:sp>
      <p:sp>
        <p:nvSpPr>
          <p:cNvPr id="3" name="Marcador de contenido 2"/>
          <p:cNvSpPr>
            <a:spLocks noGrp="1"/>
          </p:cNvSpPr>
          <p:nvPr>
            <p:ph idx="1"/>
          </p:nvPr>
        </p:nvSpPr>
        <p:spPr>
          <a:xfrm>
            <a:off x="1162292" y="1497406"/>
            <a:ext cx="9875708" cy="972864"/>
          </a:xfrm>
        </p:spPr>
        <p:txBody>
          <a:bodyPr>
            <a:normAutofit/>
          </a:bodyPr>
          <a:lstStyle/>
          <a:p>
            <a:pPr marL="0" indent="0" algn="ctr">
              <a:buNone/>
            </a:pPr>
            <a:r>
              <a:rPr lang="es-ES" sz="2400" dirty="0">
                <a:latin typeface="Arial" panose="020B0604020202020204" pitchFamily="34" charset="0"/>
                <a:cs typeface="Arial" panose="020B0604020202020204" pitchFamily="34" charset="0"/>
              </a:rPr>
              <a:t>El consumo de alimentos durante la enfermedad tiende a disminuir en cantidad y calidad de nutrientes.</a:t>
            </a:r>
          </a:p>
        </p:txBody>
      </p:sp>
      <p:sp>
        <p:nvSpPr>
          <p:cNvPr id="15" name="Rectángulo 14"/>
          <p:cNvSpPr/>
          <p:nvPr/>
        </p:nvSpPr>
        <p:spPr>
          <a:xfrm>
            <a:off x="1619460" y="4385604"/>
            <a:ext cx="8459536" cy="1596190"/>
          </a:xfrm>
          <a:prstGeom prst="rect">
            <a:avLst/>
          </a:prstGeom>
          <a:no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latin typeface="Arial" panose="020B0604020202020204" pitchFamily="34" charset="0"/>
              <a:cs typeface="Arial" panose="020B0604020202020204" pitchFamily="34" charset="0"/>
            </a:endParaRPr>
          </a:p>
        </p:txBody>
      </p:sp>
      <p:graphicFrame>
        <p:nvGraphicFramePr>
          <p:cNvPr id="7" name="Marcador de contenido 5"/>
          <p:cNvGraphicFramePr>
            <a:graphicFrameLocks/>
          </p:cNvGraphicFramePr>
          <p:nvPr>
            <p:extLst>
              <p:ext uri="{D42A27DB-BD31-4B8C-83A1-F6EECF244321}">
                <p14:modId xmlns:p14="http://schemas.microsoft.com/office/powerpoint/2010/main" val="2784131625"/>
              </p:ext>
            </p:extLst>
          </p:nvPr>
        </p:nvGraphicFramePr>
        <p:xfrm>
          <a:off x="1619460" y="2269548"/>
          <a:ext cx="8448841" cy="42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31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5328" y="667187"/>
            <a:ext cx="5821344" cy="1254428"/>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Objetivos según el consumo de alimentos</a:t>
            </a:r>
          </a:p>
        </p:txBody>
      </p:sp>
      <p:sp>
        <p:nvSpPr>
          <p:cNvPr id="3" name="Marcador de contenido 2"/>
          <p:cNvSpPr>
            <a:spLocks noGrp="1"/>
          </p:cNvSpPr>
          <p:nvPr>
            <p:ph idx="1"/>
          </p:nvPr>
        </p:nvSpPr>
        <p:spPr>
          <a:xfrm>
            <a:off x="1315844" y="1921615"/>
            <a:ext cx="9558147" cy="4525963"/>
          </a:xfrm>
        </p:spPr>
        <p:txBody>
          <a:bodyPr anchor="ctr">
            <a:normAutofit fontScale="70000" lnSpcReduction="20000"/>
          </a:bodyPr>
          <a:lstStyle/>
          <a:p>
            <a:pPr algn="just">
              <a:lnSpc>
                <a:spcPct val="150000"/>
              </a:lnSpc>
              <a:buClr>
                <a:srgbClr val="7030A0"/>
              </a:buClr>
              <a:buSzPct val="50000"/>
              <a:buFont typeface="Wingdings" panose="05000000000000000000" pitchFamily="2" charset="2"/>
              <a:buChar char="Ø"/>
            </a:pPr>
            <a:endParaRPr lang="es-ES" sz="2800" dirty="0">
              <a:solidFill>
                <a:schemeClr val="tx2">
                  <a:lumMod val="50000"/>
                </a:schemeClr>
              </a:solidFill>
              <a:latin typeface="Arial" panose="020B0604020202020204" pitchFamily="34" charset="0"/>
              <a:cs typeface="Arial" panose="020B0604020202020204" pitchFamily="34" charset="0"/>
            </a:endParaRPr>
          </a:p>
          <a:p>
            <a:pPr algn="just">
              <a:lnSpc>
                <a:spcPct val="150000"/>
              </a:lnSpc>
              <a:buClr>
                <a:srgbClr val="7030A0"/>
              </a:buClr>
              <a:buSzPct val="100000"/>
            </a:pPr>
            <a:endParaRPr lang="es-ES" sz="2800" dirty="0">
              <a:solidFill>
                <a:schemeClr val="tx2">
                  <a:lumMod val="50000"/>
                </a:schemeClr>
              </a:solidFill>
              <a:latin typeface="Arial" panose="020B0604020202020204" pitchFamily="34" charset="0"/>
              <a:cs typeface="Arial" panose="020B0604020202020204" pitchFamily="34" charset="0"/>
            </a:endParaRPr>
          </a:p>
          <a:p>
            <a:pPr algn="just">
              <a:lnSpc>
                <a:spcPct val="150000"/>
              </a:lnSpc>
              <a:buClr>
                <a:srgbClr val="7030A0"/>
              </a:buClr>
              <a:buSzPct val="100000"/>
            </a:pPr>
            <a:r>
              <a:rPr lang="es-ES" sz="4000" dirty="0">
                <a:solidFill>
                  <a:schemeClr val="tx2">
                    <a:lumMod val="50000"/>
                  </a:schemeClr>
                </a:solidFill>
                <a:latin typeface="Arial" panose="020B0604020202020204" pitchFamily="34" charset="0"/>
                <a:cs typeface="Arial" panose="020B0604020202020204" pitchFamily="34" charset="0"/>
              </a:rPr>
              <a:t>Elegir las alternativas gastronómicas que aseguren el consumo total de lo ofrecido.</a:t>
            </a:r>
          </a:p>
          <a:p>
            <a:pPr algn="just">
              <a:lnSpc>
                <a:spcPct val="150000"/>
              </a:lnSpc>
              <a:buClr>
                <a:srgbClr val="7030A0"/>
              </a:buClr>
              <a:buSzPct val="100000"/>
            </a:pPr>
            <a:r>
              <a:rPr lang="es-ES" sz="4000" dirty="0">
                <a:solidFill>
                  <a:schemeClr val="tx2">
                    <a:lumMod val="50000"/>
                  </a:schemeClr>
                </a:solidFill>
                <a:latin typeface="Arial" panose="020B0604020202020204" pitchFamily="34" charset="0"/>
                <a:cs typeface="Arial" panose="020B0604020202020204" pitchFamily="34" charset="0"/>
              </a:rPr>
              <a:t>Asegurar la ingesta de calorías, macro y micro nutrientes.</a:t>
            </a:r>
          </a:p>
          <a:p>
            <a:pPr algn="just">
              <a:lnSpc>
                <a:spcPct val="150000"/>
              </a:lnSpc>
              <a:buClr>
                <a:srgbClr val="7030A0"/>
              </a:buClr>
              <a:buSzPct val="100000"/>
            </a:pPr>
            <a:r>
              <a:rPr lang="es-ES" sz="4000" dirty="0">
                <a:solidFill>
                  <a:schemeClr val="tx2">
                    <a:lumMod val="50000"/>
                  </a:schemeClr>
                </a:solidFill>
                <a:latin typeface="Arial" panose="020B0604020202020204" pitchFamily="34" charset="0"/>
                <a:cs typeface="Arial" panose="020B0604020202020204" pitchFamily="34" charset="0"/>
              </a:rPr>
              <a:t>Minimizar el impacto de los síntomas gastrointestinales y el tratamiento médico en el consumo de alimentos.</a:t>
            </a:r>
          </a:p>
          <a:p>
            <a:pPr algn="just">
              <a:lnSpc>
                <a:spcPct val="150000"/>
              </a:lnSpc>
              <a:buClr>
                <a:srgbClr val="7030A0"/>
              </a:buClr>
              <a:buSzPct val="50000"/>
              <a:buFont typeface="Wingdings" panose="05000000000000000000" pitchFamily="2" charset="2"/>
              <a:buChar char="Ø"/>
            </a:pPr>
            <a:endParaRPr lang="es-ES" sz="2800" dirty="0">
              <a:solidFill>
                <a:schemeClr val="tx2">
                  <a:lumMod val="50000"/>
                </a:schemeClr>
              </a:solidFill>
              <a:latin typeface="Arial" panose="020B0604020202020204" pitchFamily="34" charset="0"/>
              <a:cs typeface="Arial" panose="020B0604020202020204" pitchFamily="34" charset="0"/>
            </a:endParaRPr>
          </a:p>
          <a:p>
            <a:pPr algn="just">
              <a:lnSpc>
                <a:spcPct val="150000"/>
              </a:lnSpc>
              <a:buClr>
                <a:srgbClr val="7030A0"/>
              </a:buClr>
              <a:buSzPct val="50000"/>
              <a:buFont typeface="Wingdings" panose="05000000000000000000" pitchFamily="2" charset="2"/>
              <a:buChar char="Ø"/>
            </a:pPr>
            <a:endParaRPr lang="es-ES" sz="2800" dirty="0">
              <a:solidFill>
                <a:schemeClr val="tx2">
                  <a:lumMod val="50000"/>
                </a:schemeClr>
              </a:solidFill>
              <a:latin typeface="Arial" panose="020B0604020202020204" pitchFamily="34" charset="0"/>
              <a:cs typeface="Arial" panose="020B0604020202020204" pitchFamily="34" charset="0"/>
            </a:endParaRPr>
          </a:p>
          <a:p>
            <a:pPr algn="just">
              <a:lnSpc>
                <a:spcPct val="150000"/>
              </a:lnSpc>
              <a:buClr>
                <a:srgbClr val="7030A0"/>
              </a:buClr>
              <a:buSzPct val="50000"/>
              <a:buFont typeface="Wingdings" panose="05000000000000000000" pitchFamily="2" charset="2"/>
              <a:buChar char="Ø"/>
            </a:pPr>
            <a:endParaRPr lang="es-ES" sz="2800" dirty="0">
              <a:solidFill>
                <a:schemeClr val="tx2">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855596" y="5858955"/>
            <a:ext cx="9143999" cy="253916"/>
          </a:xfrm>
          <a:prstGeom prst="rect">
            <a:avLst/>
          </a:prstGeom>
          <a:noFill/>
        </p:spPr>
        <p:txBody>
          <a:bodyPr wrap="square">
            <a:spAutoFit/>
          </a:bodyPr>
          <a:lstStyle/>
          <a:p>
            <a:r>
              <a:rPr lang="es-CO" sz="1000" dirty="0">
                <a:latin typeface="Arial" panose="020B0604020202020204" pitchFamily="34" charset="0"/>
                <a:cs typeface="Arial" panose="020B0604020202020204" pitchFamily="34" charset="0"/>
              </a:rPr>
              <a:t>Blaikley ,C. </a:t>
            </a:r>
            <a:r>
              <a:rPr lang="en-US" sz="1000" dirty="0">
                <a:latin typeface="Arial" panose="020B0604020202020204" pitchFamily="34" charset="0"/>
                <a:cs typeface="Arial" panose="020B0604020202020204" pitchFamily="34" charset="0"/>
              </a:rPr>
              <a:t> Use of oral nutrition supplements in the diet of malnourished older people. British Journal of Community Nursing  </a:t>
            </a:r>
            <a:r>
              <a:rPr lang="en-US" sz="1000" dirty="0" err="1">
                <a:latin typeface="Arial" panose="020B0604020202020204" pitchFamily="34" charset="0"/>
                <a:cs typeface="Arial" panose="020B0604020202020204" pitchFamily="34" charset="0"/>
              </a:rPr>
              <a:t>Vol</a:t>
            </a:r>
            <a:r>
              <a:rPr lang="en-US" sz="1000" dirty="0">
                <a:latin typeface="Arial" panose="020B0604020202020204" pitchFamily="34" charset="0"/>
                <a:cs typeface="Arial" panose="020B0604020202020204" pitchFamily="34" charset="0"/>
              </a:rPr>
              <a:t> 20, No 11 . Nov  2015</a:t>
            </a:r>
            <a:endParaRPr lang="es-CO"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64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13625" y="268916"/>
            <a:ext cx="9144000" cy="1098300"/>
          </a:xfrm>
          <a:prstGeom prst="rect">
            <a:avLst/>
          </a:prstGeom>
        </p:spPr>
        <p:txBody>
          <a:bodyPr>
            <a:noAutofit/>
          </a:bodyPr>
          <a:lstStyle/>
          <a:p>
            <a:pPr algn="ctr"/>
            <a:r>
              <a:rPr lang="es-ES" sz="3400" b="1" dirty="0">
                <a:solidFill>
                  <a:srgbClr val="7030A0"/>
                </a:solidFill>
                <a:latin typeface="Arial" panose="020B0604020202020204" pitchFamily="34" charset="0"/>
                <a:cs typeface="Arial" panose="020B0604020202020204" pitchFamily="34" charset="0"/>
              </a:rPr>
              <a:t>Suplementar a un paciente con</a:t>
            </a:r>
            <a:br>
              <a:rPr lang="es-ES" sz="3400" b="1" dirty="0">
                <a:solidFill>
                  <a:srgbClr val="7030A0"/>
                </a:solidFill>
                <a:latin typeface="Arial" panose="020B0604020202020204" pitchFamily="34" charset="0"/>
                <a:cs typeface="Arial" panose="020B0604020202020204" pitchFamily="34" charset="0"/>
              </a:rPr>
            </a:br>
            <a:r>
              <a:rPr lang="es-ES" sz="3400" b="1" dirty="0">
                <a:solidFill>
                  <a:srgbClr val="7030A0"/>
                </a:solidFill>
                <a:latin typeface="Arial" panose="020B0604020202020204" pitchFamily="34" charset="0"/>
                <a:cs typeface="Arial" panose="020B0604020202020204" pitchFamily="34" charset="0"/>
              </a:rPr>
              <a:t> baja ingesta</a:t>
            </a:r>
            <a:endParaRPr lang="es-ES" sz="3400" dirty="0">
              <a:solidFill>
                <a:srgbClr val="7030A0"/>
              </a:solidFill>
              <a:latin typeface="Arial" panose="020B0604020202020204" pitchFamily="34" charset="0"/>
              <a:cs typeface="Arial" panose="020B0604020202020204" pitchFamily="34" charset="0"/>
            </a:endParaRPr>
          </a:p>
        </p:txBody>
      </p:sp>
      <p:sp>
        <p:nvSpPr>
          <p:cNvPr id="3" name="CuadroTexto 2"/>
          <p:cNvSpPr txBox="1"/>
          <p:nvPr/>
        </p:nvSpPr>
        <p:spPr>
          <a:xfrm>
            <a:off x="1773511" y="1286939"/>
            <a:ext cx="3613961" cy="928459"/>
          </a:xfrm>
          <a:prstGeom prst="rect">
            <a:avLst/>
          </a:prstGeom>
          <a:noFill/>
          <a:ln w="3175" cmpd="sng">
            <a:noFill/>
          </a:ln>
        </p:spPr>
        <p:txBody>
          <a:bodyPr wrap="square" rtlCol="0">
            <a:spAutoFit/>
          </a:bodyPr>
          <a:lstStyle/>
          <a:p>
            <a:pPr>
              <a:lnSpc>
                <a:spcPct val="90000"/>
              </a:lnSpc>
            </a:pPr>
            <a:r>
              <a:rPr lang="es-ES" sz="2000" dirty="0">
                <a:solidFill>
                  <a:schemeClr val="tx2">
                    <a:lumMod val="50000"/>
                  </a:schemeClr>
                </a:solidFill>
                <a:latin typeface="Arial" panose="020B0604020202020204" pitchFamily="34" charset="0"/>
                <a:cs typeface="Arial" panose="020B0604020202020204" pitchFamily="34" charset="0"/>
              </a:rPr>
              <a:t>¿Es lo ofrecido insuficiente para cubrir las necesidades nutricionales actuales?</a:t>
            </a:r>
          </a:p>
        </p:txBody>
      </p:sp>
      <p:sp>
        <p:nvSpPr>
          <p:cNvPr id="6" name="CuadroTexto 5"/>
          <p:cNvSpPr txBox="1"/>
          <p:nvPr/>
        </p:nvSpPr>
        <p:spPr>
          <a:xfrm>
            <a:off x="1773513" y="2365617"/>
            <a:ext cx="3613961" cy="646331"/>
          </a:xfrm>
          <a:prstGeom prst="rect">
            <a:avLst/>
          </a:prstGeom>
          <a:noFill/>
          <a:ln w="3175" cmpd="sng">
            <a:noFill/>
          </a:ln>
        </p:spPr>
        <p:txBody>
          <a:bodyPr wrap="square" rtlCol="0">
            <a:spAutoFit/>
          </a:bodyPr>
          <a:lstStyle/>
          <a:p>
            <a:pPr>
              <a:lnSpc>
                <a:spcPct val="90000"/>
              </a:lnSpc>
            </a:pPr>
            <a:r>
              <a:rPr lang="es-ES" sz="2000" dirty="0">
                <a:solidFill>
                  <a:schemeClr val="tx2">
                    <a:lumMod val="50000"/>
                  </a:schemeClr>
                </a:solidFill>
                <a:latin typeface="Arial" panose="020B0604020202020204" pitchFamily="34" charset="0"/>
                <a:cs typeface="Arial" panose="020B0604020202020204" pitchFamily="34" charset="0"/>
              </a:rPr>
              <a:t>¿El paciente rechaza o deja parte de la comida ofrecida?</a:t>
            </a:r>
          </a:p>
        </p:txBody>
      </p:sp>
      <p:sp>
        <p:nvSpPr>
          <p:cNvPr id="9" name="CuadroTexto 8"/>
          <p:cNvSpPr txBox="1"/>
          <p:nvPr/>
        </p:nvSpPr>
        <p:spPr>
          <a:xfrm>
            <a:off x="7288412" y="1991475"/>
            <a:ext cx="3097821" cy="118699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80000"/>
              </a:lnSpc>
            </a:pPr>
            <a:r>
              <a:rPr lang="es-ES" sz="2200" dirty="0">
                <a:solidFill>
                  <a:schemeClr val="tx2">
                    <a:lumMod val="50000"/>
                  </a:schemeClr>
                </a:solidFill>
                <a:latin typeface="Arial" panose="020B0604020202020204" pitchFamily="34" charset="0"/>
                <a:cs typeface="Arial" panose="020B0604020202020204" pitchFamily="34" charset="0"/>
              </a:rPr>
              <a:t>Optimizar aporte de alimentos (control de ingesta, consistencia, fortificación, horarios)</a:t>
            </a:r>
          </a:p>
        </p:txBody>
      </p:sp>
      <p:sp>
        <p:nvSpPr>
          <p:cNvPr id="10" name="CuadroTexto 9"/>
          <p:cNvSpPr txBox="1"/>
          <p:nvPr/>
        </p:nvSpPr>
        <p:spPr>
          <a:xfrm>
            <a:off x="7322953" y="4626316"/>
            <a:ext cx="3097821" cy="64530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80000"/>
              </a:lnSpc>
            </a:pPr>
            <a:r>
              <a:rPr lang="es-ES" sz="2200" dirty="0">
                <a:solidFill>
                  <a:schemeClr val="tx2">
                    <a:lumMod val="50000"/>
                  </a:schemeClr>
                </a:solidFill>
                <a:latin typeface="Arial" panose="020B0604020202020204" pitchFamily="34" charset="0"/>
                <a:cs typeface="Arial" panose="020B0604020202020204" pitchFamily="34" charset="0"/>
              </a:rPr>
              <a:t>Iniciar suplementación nutricional</a:t>
            </a:r>
          </a:p>
        </p:txBody>
      </p:sp>
      <p:sp>
        <p:nvSpPr>
          <p:cNvPr id="11" name="CuadroTexto 10"/>
          <p:cNvSpPr txBox="1"/>
          <p:nvPr/>
        </p:nvSpPr>
        <p:spPr>
          <a:xfrm>
            <a:off x="1773512" y="3313050"/>
            <a:ext cx="3613960" cy="923330"/>
          </a:xfrm>
          <a:prstGeom prst="rect">
            <a:avLst/>
          </a:prstGeom>
          <a:noFill/>
          <a:ln w="3175" cmpd="sng">
            <a:noFill/>
          </a:ln>
        </p:spPr>
        <p:txBody>
          <a:bodyPr wrap="square" rtlCol="0">
            <a:spAutoFit/>
          </a:bodyPr>
          <a:lstStyle/>
          <a:p>
            <a:pPr>
              <a:lnSpc>
                <a:spcPct val="90000"/>
              </a:lnSpc>
            </a:pPr>
            <a:r>
              <a:rPr lang="es-ES" sz="2000" dirty="0">
                <a:solidFill>
                  <a:schemeClr val="tx2">
                    <a:lumMod val="50000"/>
                  </a:schemeClr>
                </a:solidFill>
                <a:latin typeface="Arial" panose="020B0604020202020204" pitchFamily="34" charset="0"/>
                <a:cs typeface="Arial" panose="020B0604020202020204" pitchFamily="34" charset="0"/>
              </a:rPr>
              <a:t>¿Hay presencia de síntomas que limiten la ingesta de alimentos?</a:t>
            </a:r>
          </a:p>
        </p:txBody>
      </p:sp>
      <p:sp>
        <p:nvSpPr>
          <p:cNvPr id="12" name="CuadroTexto 11"/>
          <p:cNvSpPr txBox="1"/>
          <p:nvPr/>
        </p:nvSpPr>
        <p:spPr>
          <a:xfrm>
            <a:off x="1773512" y="4460445"/>
            <a:ext cx="3613960" cy="1205458"/>
          </a:xfrm>
          <a:prstGeom prst="rect">
            <a:avLst/>
          </a:prstGeom>
          <a:noFill/>
          <a:ln w="3175" cmpd="sng">
            <a:noFill/>
          </a:ln>
        </p:spPr>
        <p:txBody>
          <a:bodyPr wrap="square" rtlCol="0">
            <a:spAutoFit/>
          </a:bodyPr>
          <a:lstStyle/>
          <a:p>
            <a:pPr>
              <a:lnSpc>
                <a:spcPct val="90000"/>
              </a:lnSpc>
            </a:pPr>
            <a:r>
              <a:rPr lang="es-ES" sz="2000" dirty="0">
                <a:solidFill>
                  <a:schemeClr val="tx2">
                    <a:lumMod val="50000"/>
                  </a:schemeClr>
                </a:solidFill>
                <a:latin typeface="Arial" panose="020B0604020202020204" pitchFamily="34" charset="0"/>
                <a:cs typeface="Arial" panose="020B0604020202020204" pitchFamily="34" charset="0"/>
              </a:rPr>
              <a:t>¿Se va a limitar la ingesta de alimentos por pruebas diagnósticas o procedimientos terapéuticos?</a:t>
            </a:r>
          </a:p>
        </p:txBody>
      </p:sp>
      <p:sp>
        <p:nvSpPr>
          <p:cNvPr id="13" name="CuadroTexto 12"/>
          <p:cNvSpPr txBox="1"/>
          <p:nvPr/>
        </p:nvSpPr>
        <p:spPr>
          <a:xfrm>
            <a:off x="1773512" y="5765663"/>
            <a:ext cx="3613960" cy="651460"/>
          </a:xfrm>
          <a:prstGeom prst="rect">
            <a:avLst/>
          </a:prstGeom>
          <a:solidFill>
            <a:schemeClr val="bg1"/>
          </a:solidFill>
          <a:ln w="3175" cmpd="sng">
            <a:noFill/>
          </a:ln>
        </p:spPr>
        <p:txBody>
          <a:bodyPr wrap="square" rtlCol="0">
            <a:spAutoFit/>
          </a:bodyPr>
          <a:lstStyle/>
          <a:p>
            <a:pPr>
              <a:lnSpc>
                <a:spcPct val="90000"/>
              </a:lnSpc>
            </a:pPr>
            <a:r>
              <a:rPr lang="es-ES" sz="2000" dirty="0">
                <a:solidFill>
                  <a:schemeClr val="tx2">
                    <a:lumMod val="50000"/>
                  </a:schemeClr>
                </a:solidFill>
                <a:latin typeface="Arial" panose="020B0604020202020204" pitchFamily="34" charset="0"/>
                <a:cs typeface="Arial" panose="020B0604020202020204" pitchFamily="34" charset="0"/>
              </a:rPr>
              <a:t>¿Tiene el paciente problemas de masticación o deglución?</a:t>
            </a:r>
          </a:p>
        </p:txBody>
      </p:sp>
      <p:sp>
        <p:nvSpPr>
          <p:cNvPr id="17" name="CuadroTexto 16">
            <a:extLst>
              <a:ext uri="{FF2B5EF4-FFF2-40B4-BE49-F238E27FC236}">
                <a16:creationId xmlns:a16="http://schemas.microsoft.com/office/drawing/2014/main" id="{8E76643D-EC11-6F4B-A25F-1A3C74714909}"/>
              </a:ext>
            </a:extLst>
          </p:cNvPr>
          <p:cNvSpPr txBox="1"/>
          <p:nvPr/>
        </p:nvSpPr>
        <p:spPr>
          <a:xfrm>
            <a:off x="5723988" y="2359269"/>
            <a:ext cx="723275" cy="437043"/>
          </a:xfrm>
          <a:prstGeom prst="rect">
            <a:avLst/>
          </a:prstGeom>
          <a:solidFill>
            <a:schemeClr val="accent4">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lnSpc>
                <a:spcPct val="80000"/>
              </a:lnSpc>
            </a:pPr>
            <a:r>
              <a:rPr lang="es-ES" sz="2800" dirty="0">
                <a:solidFill>
                  <a:schemeClr val="tx1"/>
                </a:solidFill>
                <a:latin typeface="Arial" panose="020B0604020202020204" pitchFamily="34" charset="0"/>
                <a:cs typeface="Arial" panose="020B0604020202020204" pitchFamily="34" charset="0"/>
              </a:rPr>
              <a:t>NO</a:t>
            </a:r>
          </a:p>
        </p:txBody>
      </p:sp>
      <p:sp>
        <p:nvSpPr>
          <p:cNvPr id="18" name="CuadroTexto 17">
            <a:extLst>
              <a:ext uri="{FF2B5EF4-FFF2-40B4-BE49-F238E27FC236}">
                <a16:creationId xmlns:a16="http://schemas.microsoft.com/office/drawing/2014/main" id="{03FAFAE8-F727-8F47-8FEB-F1BA9417545C}"/>
              </a:ext>
            </a:extLst>
          </p:cNvPr>
          <p:cNvSpPr txBox="1"/>
          <p:nvPr/>
        </p:nvSpPr>
        <p:spPr>
          <a:xfrm>
            <a:off x="5793067" y="4723264"/>
            <a:ext cx="654196" cy="451406"/>
          </a:xfrm>
          <a:prstGeom prst="rect">
            <a:avLst/>
          </a:prstGeom>
          <a:solidFill>
            <a:srgbClr val="7030A0"/>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80000"/>
              </a:lnSpc>
            </a:pPr>
            <a:r>
              <a:rPr lang="es-ES" sz="2800" dirty="0">
                <a:solidFill>
                  <a:schemeClr val="bg1"/>
                </a:solidFill>
                <a:latin typeface="Arial" panose="020B0604020202020204" pitchFamily="34" charset="0"/>
                <a:cs typeface="Arial" panose="020B0604020202020204" pitchFamily="34" charset="0"/>
              </a:rPr>
              <a:t>SI</a:t>
            </a:r>
          </a:p>
        </p:txBody>
      </p:sp>
      <p:sp>
        <p:nvSpPr>
          <p:cNvPr id="19" name="Flecha derecha 18">
            <a:extLst>
              <a:ext uri="{FF2B5EF4-FFF2-40B4-BE49-F238E27FC236}">
                <a16:creationId xmlns:a16="http://schemas.microsoft.com/office/drawing/2014/main" id="{C0702C77-FA67-8A45-B7DD-63CF6E3FDC16}"/>
              </a:ext>
            </a:extLst>
          </p:cNvPr>
          <p:cNvSpPr/>
          <p:nvPr/>
        </p:nvSpPr>
        <p:spPr>
          <a:xfrm>
            <a:off x="6690895" y="2342655"/>
            <a:ext cx="414421" cy="484632"/>
          </a:xfrm>
          <a:prstGeom prst="rightArrow">
            <a:avLst/>
          </a:prstGeom>
          <a:solidFill>
            <a:schemeClr val="accent4">
              <a:lumMod val="60000"/>
              <a:lumOff val="40000"/>
            </a:schemeClr>
          </a:solidFill>
          <a:ln>
            <a:noFill/>
          </a:ln>
          <a:effectLst>
            <a:outerShdw blurRad="50800" dist="38100" dir="16200000"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solidFill>
                <a:schemeClr val="tx1"/>
              </a:solidFill>
              <a:latin typeface="Arial" panose="020B0604020202020204" pitchFamily="34" charset="0"/>
              <a:cs typeface="Arial" panose="020B0604020202020204" pitchFamily="34" charset="0"/>
            </a:endParaRPr>
          </a:p>
        </p:txBody>
      </p:sp>
      <p:sp>
        <p:nvSpPr>
          <p:cNvPr id="20" name="Flecha derecha 19">
            <a:extLst>
              <a:ext uri="{FF2B5EF4-FFF2-40B4-BE49-F238E27FC236}">
                <a16:creationId xmlns:a16="http://schemas.microsoft.com/office/drawing/2014/main" id="{E550670F-89D8-6148-8B8A-787FC5FEC374}"/>
              </a:ext>
            </a:extLst>
          </p:cNvPr>
          <p:cNvSpPr/>
          <p:nvPr/>
        </p:nvSpPr>
        <p:spPr>
          <a:xfrm>
            <a:off x="6745488" y="4706651"/>
            <a:ext cx="414421" cy="484632"/>
          </a:xfrm>
          <a:prstGeom prst="rightArrow">
            <a:avLst/>
          </a:prstGeom>
          <a:solidFill>
            <a:srgbClr val="7030A0"/>
          </a:solidFill>
          <a:ln>
            <a:noFill/>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05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3999" y="394342"/>
            <a:ext cx="9144000" cy="114300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4. Evidencia clínica</a:t>
            </a:r>
          </a:p>
        </p:txBody>
      </p:sp>
      <p:sp>
        <p:nvSpPr>
          <p:cNvPr id="3" name="Marcador de contenido 2"/>
          <p:cNvSpPr>
            <a:spLocks noGrp="1"/>
          </p:cNvSpPr>
          <p:nvPr>
            <p:ph idx="1"/>
          </p:nvPr>
        </p:nvSpPr>
        <p:spPr>
          <a:xfrm>
            <a:off x="1653489" y="2405489"/>
            <a:ext cx="8885019" cy="3520098"/>
          </a:xfrm>
        </p:spPr>
        <p:txBody>
          <a:bodyPr>
            <a:normAutofit/>
          </a:bodyPr>
          <a:lstStyle/>
          <a:p>
            <a:pPr marL="0" indent="0" algn="just">
              <a:lnSpc>
                <a:spcPct val="120000"/>
              </a:lnSpc>
              <a:buNone/>
            </a:pPr>
            <a:r>
              <a:rPr lang="es-ES" sz="2800" dirty="0">
                <a:solidFill>
                  <a:schemeClr val="tx2">
                    <a:lumMod val="50000"/>
                  </a:schemeClr>
                </a:solidFill>
                <a:latin typeface="Arial" panose="020B0604020202020204" pitchFamily="34" charset="0"/>
                <a:cs typeface="Arial" panose="020B0604020202020204" pitchFamily="34" charset="0"/>
              </a:rPr>
              <a:t>Existen situaciones clínicas en las cuales se ha demostrado que la suplementación nutricional modifica positivamente el curso y pronóstico de los pacientes </a:t>
            </a:r>
            <a:r>
              <a:rPr lang="es-ES" sz="2800" dirty="0">
                <a:solidFill>
                  <a:srgbClr val="7030A0"/>
                </a:solidFill>
                <a:latin typeface="Arial" panose="020B0604020202020204" pitchFamily="34" charset="0"/>
                <a:cs typeface="Arial" panose="020B0604020202020204" pitchFamily="34" charset="0"/>
              </a:rPr>
              <a:t>INDEPENDIENTEMENTE</a:t>
            </a:r>
            <a:r>
              <a:rPr lang="es-ES" sz="2800" dirty="0">
                <a:solidFill>
                  <a:schemeClr val="tx2">
                    <a:lumMod val="50000"/>
                  </a:schemeClr>
                </a:solidFill>
                <a:latin typeface="Arial" panose="020B0604020202020204" pitchFamily="34" charset="0"/>
                <a:cs typeface="Arial" panose="020B0604020202020204" pitchFamily="34" charset="0"/>
              </a:rPr>
              <a:t> del estado nutricional, el requerimiento y el consumo de alimentos.</a:t>
            </a:r>
          </a:p>
        </p:txBody>
      </p:sp>
    </p:spTree>
    <p:extLst>
      <p:ext uri="{BB962C8B-B14F-4D97-AF65-F5344CB8AC3E}">
        <p14:creationId xmlns:p14="http://schemas.microsoft.com/office/powerpoint/2010/main" val="273949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382491"/>
            <a:ext cx="9144000" cy="114300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4. Objetivos según evidencia clínica</a:t>
            </a:r>
          </a:p>
        </p:txBody>
      </p:sp>
      <p:sp>
        <p:nvSpPr>
          <p:cNvPr id="3" name="Marcador de contenido 2"/>
          <p:cNvSpPr>
            <a:spLocks noGrp="1"/>
          </p:cNvSpPr>
          <p:nvPr>
            <p:ph idx="1"/>
          </p:nvPr>
        </p:nvSpPr>
        <p:spPr>
          <a:xfrm>
            <a:off x="1157046" y="2172262"/>
            <a:ext cx="10462525" cy="3537163"/>
          </a:xfrm>
        </p:spPr>
        <p:txBody>
          <a:bodyPr>
            <a:normAutofit/>
          </a:bodyPr>
          <a:lstStyle/>
          <a:p>
            <a:pPr algn="just">
              <a:lnSpc>
                <a:spcPct val="150000"/>
              </a:lnSpc>
              <a:buClr>
                <a:srgbClr val="7030A0"/>
              </a:buClr>
              <a:buSzPct val="100000"/>
            </a:pPr>
            <a:r>
              <a:rPr lang="es-ES" sz="2400" dirty="0">
                <a:latin typeface="Arial" panose="020B0604020202020204" pitchFamily="34" charset="0"/>
                <a:cs typeface="Arial" panose="020B0604020202020204" pitchFamily="34" charset="0"/>
              </a:rPr>
              <a:t>Prevenir el deterioro del estado nutricional secundario a enfermedad.</a:t>
            </a:r>
          </a:p>
          <a:p>
            <a:pPr algn="just">
              <a:lnSpc>
                <a:spcPct val="150000"/>
              </a:lnSpc>
              <a:buClr>
                <a:srgbClr val="7030A0"/>
              </a:buClr>
              <a:buSzPct val="100000"/>
            </a:pPr>
            <a:r>
              <a:rPr lang="es-ES" sz="2400" dirty="0">
                <a:latin typeface="Arial" panose="020B0604020202020204" pitchFamily="34" charset="0"/>
                <a:cs typeface="Arial" panose="020B0604020202020204" pitchFamily="34" charset="0"/>
              </a:rPr>
              <a:t>Mejorar el curso y pronóstico de situaciones clínicas.</a:t>
            </a:r>
          </a:p>
          <a:p>
            <a:pPr algn="just">
              <a:lnSpc>
                <a:spcPct val="150000"/>
              </a:lnSpc>
              <a:buClr>
                <a:srgbClr val="7030A0"/>
              </a:buClr>
              <a:buSzPct val="100000"/>
            </a:pPr>
            <a:r>
              <a:rPr lang="es-ES" sz="2400" dirty="0">
                <a:latin typeface="Arial" panose="020B0604020202020204" pitchFamily="34" charset="0"/>
                <a:cs typeface="Arial" panose="020B0604020202020204" pitchFamily="34" charset="0"/>
              </a:rPr>
              <a:t>Reducir las complicaciones, morbilidad y estancia hospitalaria.</a:t>
            </a:r>
          </a:p>
          <a:p>
            <a:pPr algn="just">
              <a:lnSpc>
                <a:spcPct val="150000"/>
              </a:lnSpc>
              <a:buClr>
                <a:srgbClr val="7030A0"/>
              </a:buClr>
              <a:buSzPct val="100000"/>
            </a:pPr>
            <a:r>
              <a:rPr lang="es-ES" sz="2400" dirty="0">
                <a:latin typeface="Arial" panose="020B0604020202020204" pitchFamily="34" charset="0"/>
                <a:cs typeface="Arial" panose="020B0604020202020204" pitchFamily="34" charset="0"/>
              </a:rPr>
              <a:t>Reducir los reingresos hospitalarios y la mortalidad.</a:t>
            </a:r>
          </a:p>
          <a:p>
            <a:pPr algn="just">
              <a:lnSpc>
                <a:spcPct val="150000"/>
              </a:lnSpc>
              <a:buClr>
                <a:srgbClr val="7030A0"/>
              </a:buClr>
              <a:buSzPct val="100000"/>
            </a:pPr>
            <a:r>
              <a:rPr lang="es-ES" sz="2400" dirty="0">
                <a:latin typeface="Arial" panose="020B0604020202020204" pitchFamily="34" charset="0"/>
                <a:cs typeface="Arial" panose="020B0604020202020204" pitchFamily="34" charset="0"/>
              </a:rPr>
              <a:t>Reducir los costos de los servicios en salud.</a:t>
            </a:r>
          </a:p>
        </p:txBody>
      </p:sp>
    </p:spTree>
    <p:extLst>
      <p:ext uri="{BB962C8B-B14F-4D97-AF65-F5344CB8AC3E}">
        <p14:creationId xmlns:p14="http://schemas.microsoft.com/office/powerpoint/2010/main" val="270329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985" y="475767"/>
            <a:ext cx="9144000" cy="100889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Guías de práctica clínica</a:t>
            </a:r>
          </a:p>
        </p:txBody>
      </p:sp>
      <p:graphicFrame>
        <p:nvGraphicFramePr>
          <p:cNvPr id="6" name="Diagrama 5"/>
          <p:cNvGraphicFramePr/>
          <p:nvPr>
            <p:extLst>
              <p:ext uri="{D42A27DB-BD31-4B8C-83A1-F6EECF244321}">
                <p14:modId xmlns:p14="http://schemas.microsoft.com/office/powerpoint/2010/main" val="1896683889"/>
              </p:ext>
            </p:extLst>
          </p:nvPr>
        </p:nvGraphicFramePr>
        <p:xfrm>
          <a:off x="1829330" y="1536848"/>
          <a:ext cx="8111310" cy="4220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ángulo 6"/>
          <p:cNvSpPr/>
          <p:nvPr/>
        </p:nvSpPr>
        <p:spPr>
          <a:xfrm>
            <a:off x="1829330" y="5861991"/>
            <a:ext cx="8842550" cy="400110"/>
          </a:xfrm>
          <a:prstGeom prst="rect">
            <a:avLst/>
          </a:prstGeom>
          <a:noFill/>
        </p:spPr>
        <p:txBody>
          <a:bodyPr wrap="square">
            <a:spAutoFit/>
          </a:bodyPr>
          <a:lstStyle/>
          <a:p>
            <a:r>
              <a:rPr lang="es-ES" sz="1000" dirty="0">
                <a:solidFill>
                  <a:schemeClr val="tx2">
                    <a:lumMod val="50000"/>
                  </a:schemeClr>
                </a:solidFill>
                <a:latin typeface="Arial" panose="020B0604020202020204" pitchFamily="34" charset="0"/>
                <a:cs typeface="Arial" panose="020B0604020202020204" pitchFamily="34" charset="0"/>
              </a:rPr>
              <a:t>ESPEN </a:t>
            </a:r>
            <a:r>
              <a:rPr lang="es-ES" sz="1000" dirty="0" err="1">
                <a:solidFill>
                  <a:schemeClr val="tx2">
                    <a:lumMod val="50000"/>
                  </a:schemeClr>
                </a:solidFill>
                <a:latin typeface="Arial" panose="020B0604020202020204" pitchFamily="34" charset="0"/>
                <a:cs typeface="Arial" panose="020B0604020202020204" pitchFamily="34" charset="0"/>
              </a:rPr>
              <a:t>Guidelines</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on</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adult</a:t>
            </a:r>
            <a:r>
              <a:rPr lang="es-ES" sz="1000" dirty="0">
                <a:solidFill>
                  <a:schemeClr val="tx2">
                    <a:lumMod val="50000"/>
                  </a:schemeClr>
                </a:solidFill>
                <a:latin typeface="Arial" panose="020B0604020202020204" pitchFamily="34" charset="0"/>
                <a:cs typeface="Arial" panose="020B0604020202020204" pitchFamily="34" charset="0"/>
              </a:rPr>
              <a:t> enteral </a:t>
            </a:r>
            <a:r>
              <a:rPr lang="es-ES" sz="1000" dirty="0" err="1">
                <a:solidFill>
                  <a:schemeClr val="tx2">
                    <a:lumMod val="50000"/>
                  </a:schemeClr>
                </a:solidFill>
                <a:latin typeface="Arial" panose="020B0604020202020204" pitchFamily="34" charset="0"/>
                <a:cs typeface="Arial" panose="020B0604020202020204" pitchFamily="34" charset="0"/>
              </a:rPr>
              <a:t>nutrition</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Clinical</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Nutrition</a:t>
            </a:r>
            <a:r>
              <a:rPr lang="es-ES" sz="1000" dirty="0">
                <a:solidFill>
                  <a:schemeClr val="tx2">
                    <a:lumMod val="50000"/>
                  </a:schemeClr>
                </a:solidFill>
                <a:latin typeface="Arial" panose="020B0604020202020204" pitchFamily="34" charset="0"/>
                <a:cs typeface="Arial" panose="020B0604020202020204" pitchFamily="34" charset="0"/>
              </a:rPr>
              <a:t> 2006. </a:t>
            </a:r>
            <a:r>
              <a:rPr lang="es-ES" sz="1000" dirty="0" err="1">
                <a:solidFill>
                  <a:schemeClr val="tx2">
                    <a:lumMod val="50000"/>
                  </a:schemeClr>
                </a:solidFill>
                <a:latin typeface="Arial" panose="020B0604020202020204" pitchFamily="34" charset="0"/>
                <a:cs typeface="Arial" panose="020B0604020202020204" pitchFamily="34" charset="0"/>
              </a:rPr>
              <a:t>Nutrition</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support</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for</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adults</a:t>
            </a:r>
            <a:r>
              <a:rPr lang="es-ES" sz="1000" dirty="0">
                <a:solidFill>
                  <a:schemeClr val="tx2">
                    <a:lumMod val="50000"/>
                  </a:schemeClr>
                </a:solidFill>
                <a:latin typeface="Arial" panose="020B0604020202020204" pitchFamily="34" charset="0"/>
                <a:cs typeface="Arial" panose="020B0604020202020204" pitchFamily="34" charset="0"/>
              </a:rPr>
              <a:t>: oral </a:t>
            </a:r>
            <a:r>
              <a:rPr lang="es-ES" sz="1000" dirty="0" err="1">
                <a:solidFill>
                  <a:schemeClr val="tx2">
                    <a:lumMod val="50000"/>
                  </a:schemeClr>
                </a:solidFill>
                <a:latin typeface="Arial" panose="020B0604020202020204" pitchFamily="34" charset="0"/>
                <a:cs typeface="Arial" panose="020B0604020202020204" pitchFamily="34" charset="0"/>
              </a:rPr>
              <a:t>nutrition</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support</a:t>
            </a:r>
            <a:r>
              <a:rPr lang="es-ES" sz="1000" dirty="0">
                <a:solidFill>
                  <a:schemeClr val="tx2">
                    <a:lumMod val="50000"/>
                  </a:schemeClr>
                </a:solidFill>
                <a:latin typeface="Arial" panose="020B0604020202020204" pitchFamily="34" charset="0"/>
                <a:cs typeface="Arial" panose="020B0604020202020204" pitchFamily="34" charset="0"/>
              </a:rPr>
              <a:t>, enteral </a:t>
            </a:r>
            <a:r>
              <a:rPr lang="es-ES" sz="1000" dirty="0" err="1">
                <a:solidFill>
                  <a:schemeClr val="tx2">
                    <a:lumMod val="50000"/>
                  </a:schemeClr>
                </a:solidFill>
                <a:latin typeface="Arial" panose="020B0604020202020204" pitchFamily="34" charset="0"/>
                <a:cs typeface="Arial" panose="020B0604020202020204" pitchFamily="34" charset="0"/>
              </a:rPr>
              <a:t>tube</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feeding</a:t>
            </a:r>
            <a:r>
              <a:rPr lang="es-ES" sz="1000" dirty="0">
                <a:solidFill>
                  <a:schemeClr val="tx2">
                    <a:lumMod val="50000"/>
                  </a:schemeClr>
                </a:solidFill>
                <a:latin typeface="Arial" panose="020B0604020202020204" pitchFamily="34" charset="0"/>
                <a:cs typeface="Arial" panose="020B0604020202020204" pitchFamily="34" charset="0"/>
              </a:rPr>
              <a:t> and parenteral </a:t>
            </a:r>
            <a:r>
              <a:rPr lang="es-ES" sz="1000" dirty="0" err="1">
                <a:solidFill>
                  <a:schemeClr val="tx2">
                    <a:lumMod val="50000"/>
                  </a:schemeClr>
                </a:solidFill>
                <a:latin typeface="Arial" panose="020B0604020202020204" pitchFamily="34" charset="0"/>
                <a:cs typeface="Arial" panose="020B0604020202020204" pitchFamily="34" charset="0"/>
              </a:rPr>
              <a:t>nutrition</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Clinical</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guideline</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Published</a:t>
            </a:r>
            <a:r>
              <a:rPr lang="es-ES" sz="1000" dirty="0">
                <a:solidFill>
                  <a:schemeClr val="tx2">
                    <a:lumMod val="50000"/>
                  </a:schemeClr>
                </a:solidFill>
                <a:latin typeface="Arial" panose="020B0604020202020204" pitchFamily="34" charset="0"/>
                <a:cs typeface="Arial" panose="020B0604020202020204" pitchFamily="34" charset="0"/>
              </a:rPr>
              <a:t>: 22 </a:t>
            </a:r>
            <a:r>
              <a:rPr lang="es-ES" sz="1000" dirty="0" err="1">
                <a:solidFill>
                  <a:schemeClr val="tx2">
                    <a:lumMod val="50000"/>
                  </a:schemeClr>
                </a:solidFill>
                <a:latin typeface="Arial" panose="020B0604020202020204" pitchFamily="34" charset="0"/>
                <a:cs typeface="Arial" panose="020B0604020202020204" pitchFamily="34" charset="0"/>
              </a:rPr>
              <a:t>February</a:t>
            </a:r>
            <a:r>
              <a:rPr lang="es-ES" sz="1000" dirty="0">
                <a:solidFill>
                  <a:schemeClr val="tx2">
                    <a:lumMod val="50000"/>
                  </a:schemeClr>
                </a:solidFill>
                <a:latin typeface="Arial" panose="020B0604020202020204" pitchFamily="34" charset="0"/>
                <a:cs typeface="Arial" panose="020B0604020202020204" pitchFamily="34" charset="0"/>
              </a:rPr>
              <a:t> 2006 </a:t>
            </a:r>
            <a:r>
              <a:rPr lang="es-ES" sz="1000" dirty="0" err="1">
                <a:solidFill>
                  <a:schemeClr val="tx2">
                    <a:lumMod val="50000"/>
                  </a:schemeClr>
                </a:solidFill>
                <a:latin typeface="Arial" panose="020B0604020202020204" pitchFamily="34" charset="0"/>
                <a:cs typeface="Arial" panose="020B0604020202020204" pitchFamily="34" charset="0"/>
              </a:rPr>
              <a:t>nice.org.uk</a:t>
            </a:r>
            <a:r>
              <a:rPr lang="es-ES" sz="1000" dirty="0">
                <a:solidFill>
                  <a:schemeClr val="tx2">
                    <a:lumMod val="50000"/>
                  </a:schemeClr>
                </a:solidFill>
                <a:latin typeface="Arial" panose="020B0604020202020204" pitchFamily="34" charset="0"/>
                <a:cs typeface="Arial" panose="020B0604020202020204" pitchFamily="34" charset="0"/>
              </a:rPr>
              <a:t>/</a:t>
            </a:r>
            <a:r>
              <a:rPr lang="es-ES" sz="1000" dirty="0" err="1">
                <a:solidFill>
                  <a:schemeClr val="tx2">
                    <a:lumMod val="50000"/>
                  </a:schemeClr>
                </a:solidFill>
                <a:latin typeface="Arial" panose="020B0604020202020204" pitchFamily="34" charset="0"/>
                <a:cs typeface="Arial" panose="020B0604020202020204" pitchFamily="34" charset="0"/>
              </a:rPr>
              <a:t>guidance</a:t>
            </a:r>
            <a:r>
              <a:rPr lang="es-ES" sz="1000" dirty="0">
                <a:solidFill>
                  <a:schemeClr val="tx2">
                    <a:lumMod val="50000"/>
                  </a:schemeClr>
                </a:solidFill>
                <a:latin typeface="Arial" panose="020B0604020202020204" pitchFamily="34" charset="0"/>
                <a:cs typeface="Arial" panose="020B0604020202020204" pitchFamily="34" charset="0"/>
              </a:rPr>
              <a:t>/cg32. </a:t>
            </a:r>
            <a:r>
              <a:rPr lang="es-ES" sz="1000" dirty="0" err="1">
                <a:solidFill>
                  <a:schemeClr val="tx2">
                    <a:lumMod val="50000"/>
                  </a:schemeClr>
                </a:solidFill>
                <a:latin typeface="Arial" panose="020B0604020202020204" pitchFamily="34" charset="0"/>
                <a:cs typeface="Arial" panose="020B0604020202020204" pitchFamily="34" charset="0"/>
              </a:rPr>
              <a:t>Managing</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Adult</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Malnutrition</a:t>
            </a:r>
            <a:r>
              <a:rPr lang="es-ES" sz="1000" dirty="0">
                <a:solidFill>
                  <a:schemeClr val="tx2">
                    <a:lumMod val="50000"/>
                  </a:schemeClr>
                </a:solidFill>
                <a:latin typeface="Arial" panose="020B0604020202020204" pitchFamily="34" charset="0"/>
                <a:cs typeface="Arial" panose="020B0604020202020204" pitchFamily="34" charset="0"/>
              </a:rPr>
              <a:t> in </a:t>
            </a:r>
            <a:r>
              <a:rPr lang="es-ES" sz="1000" dirty="0" err="1">
                <a:solidFill>
                  <a:schemeClr val="tx2">
                    <a:lumMod val="50000"/>
                  </a:schemeClr>
                </a:solidFill>
                <a:latin typeface="Arial" panose="020B0604020202020204" pitchFamily="34" charset="0"/>
                <a:cs typeface="Arial" panose="020B0604020202020204" pitchFamily="34" charset="0"/>
              </a:rPr>
              <a:t>the</a:t>
            </a:r>
            <a:r>
              <a:rPr lang="es-ES" sz="1000" dirty="0">
                <a:solidFill>
                  <a:schemeClr val="tx2">
                    <a:lumMod val="50000"/>
                  </a:schemeClr>
                </a:solidFill>
                <a:latin typeface="Arial" panose="020B0604020202020204" pitchFamily="34" charset="0"/>
                <a:cs typeface="Arial" panose="020B0604020202020204" pitchFamily="34" charset="0"/>
              </a:rPr>
              <a:t> </a:t>
            </a:r>
            <a:r>
              <a:rPr lang="es-ES" sz="1000" dirty="0" err="1">
                <a:solidFill>
                  <a:schemeClr val="tx2">
                    <a:lumMod val="50000"/>
                  </a:schemeClr>
                </a:solidFill>
                <a:latin typeface="Arial" panose="020B0604020202020204" pitchFamily="34" charset="0"/>
                <a:cs typeface="Arial" panose="020B0604020202020204" pitchFamily="34" charset="0"/>
              </a:rPr>
              <a:t>Community</a:t>
            </a:r>
            <a:r>
              <a:rPr lang="es-ES" sz="1000" dirty="0">
                <a:solidFill>
                  <a:schemeClr val="tx2">
                    <a:lumMod val="50000"/>
                  </a:schemeClr>
                </a:solidFill>
                <a:latin typeface="Arial" panose="020B0604020202020204" pitchFamily="34" charset="0"/>
                <a:cs typeface="Arial" panose="020B0604020202020204" pitchFamily="34" charset="0"/>
              </a:rPr>
              <a:t>. Mayo 2012</a:t>
            </a:r>
          </a:p>
        </p:txBody>
      </p:sp>
    </p:spTree>
    <p:extLst>
      <p:ext uri="{BB962C8B-B14F-4D97-AF65-F5344CB8AC3E}">
        <p14:creationId xmlns:p14="http://schemas.microsoft.com/office/powerpoint/2010/main" val="1456004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99784" y="1246637"/>
            <a:ext cx="9708382" cy="726609"/>
          </a:xfrm>
          <a:prstGeom prst="rect">
            <a:avLst/>
          </a:prstGeom>
        </p:spPr>
        <p:txBody>
          <a:bodyPr wrap="square">
            <a:spAutoFit/>
          </a:bodyPr>
          <a:lstStyle/>
          <a:p>
            <a:pPr algn="just">
              <a:lnSpc>
                <a:spcPct val="120000"/>
              </a:lnSpc>
            </a:pPr>
            <a:r>
              <a:rPr lang="es-ES" dirty="0">
                <a:latin typeface="Arial" panose="020B0604020202020204" pitchFamily="34" charset="0"/>
                <a:cs typeface="Arial" panose="020B0604020202020204" pitchFamily="34" charset="0"/>
              </a:rPr>
              <a:t>Un objetivo nutricional debe responder a las necesidades puntuales de cada paciente, debe ser evaluable, medible e idealmente se deben plantear a corto, mediano y largo plazo.</a:t>
            </a:r>
            <a:endParaRPr lang="es-CO" dirty="0">
              <a:latin typeface="Arial" panose="020B0604020202020204" pitchFamily="34" charset="0"/>
              <a:cs typeface="Arial" panose="020B0604020202020204" pitchFamily="34" charset="0"/>
            </a:endParaRPr>
          </a:p>
        </p:txBody>
      </p:sp>
      <p:sp>
        <p:nvSpPr>
          <p:cNvPr id="5" name="CuadroTexto 4"/>
          <p:cNvSpPr txBox="1"/>
          <p:nvPr/>
        </p:nvSpPr>
        <p:spPr>
          <a:xfrm>
            <a:off x="1352201" y="5882794"/>
            <a:ext cx="9144000" cy="415498"/>
          </a:xfrm>
          <a:prstGeom prst="rect">
            <a:avLst/>
          </a:prstGeom>
          <a:solidFill>
            <a:schemeClr val="bg1"/>
          </a:solidFill>
        </p:spPr>
        <p:txBody>
          <a:bodyPr wrap="square" rtlCol="0">
            <a:spAutoFit/>
          </a:bodyPr>
          <a:lstStyle/>
          <a:p>
            <a:pPr algn="ctr"/>
            <a:r>
              <a:rPr lang="es-ES" sz="2000" b="1" dirty="0">
                <a:latin typeface="Arial" panose="020B0604020202020204" pitchFamily="34" charset="0"/>
                <a:cs typeface="Arial" panose="020B0604020202020204" pitchFamily="34" charset="0"/>
              </a:rPr>
              <a:t>DIFERENCIAR LO URGENTE DE LO IMPORTANTE</a:t>
            </a:r>
          </a:p>
        </p:txBody>
      </p:sp>
      <p:sp>
        <p:nvSpPr>
          <p:cNvPr id="2" name="Título 1">
            <a:extLst>
              <a:ext uri="{FF2B5EF4-FFF2-40B4-BE49-F238E27FC236}">
                <a16:creationId xmlns:a16="http://schemas.microsoft.com/office/drawing/2014/main" id="{230D8E0C-250D-1945-AB42-7FE19D7F0C11}"/>
              </a:ext>
            </a:extLst>
          </p:cNvPr>
          <p:cNvSpPr>
            <a:spLocks noGrp="1"/>
          </p:cNvSpPr>
          <p:nvPr>
            <p:ph type="title" idx="4294967295"/>
          </p:nvPr>
        </p:nvSpPr>
        <p:spPr>
          <a:xfrm>
            <a:off x="1465991" y="366241"/>
            <a:ext cx="9144000" cy="994173"/>
          </a:xfrm>
          <a:prstGeom prst="rect">
            <a:avLst/>
          </a:prstGeom>
        </p:spPr>
        <p:txBody>
          <a:bodyPr>
            <a:normAutofit/>
          </a:bodyPr>
          <a:lstStyle/>
          <a:p>
            <a:pPr algn="ctr"/>
            <a:r>
              <a:rPr lang="es-CO" sz="3400" b="1" dirty="0">
                <a:solidFill>
                  <a:srgbClr val="7030A0"/>
                </a:solidFill>
                <a:latin typeface="Arial" panose="020B0604020202020204" pitchFamily="34" charset="0"/>
                <a:cs typeface="Arial" panose="020B0604020202020204" pitchFamily="34" charset="0"/>
              </a:rPr>
              <a:t>Definición de objetivos</a:t>
            </a:r>
          </a:p>
        </p:txBody>
      </p:sp>
      <p:sp>
        <p:nvSpPr>
          <p:cNvPr id="8" name="CuadroTexto 7">
            <a:extLst>
              <a:ext uri="{FF2B5EF4-FFF2-40B4-BE49-F238E27FC236}">
                <a16:creationId xmlns:a16="http://schemas.microsoft.com/office/drawing/2014/main" id="{57086956-2BB8-D042-83C9-5414D1B9A159}"/>
              </a:ext>
            </a:extLst>
          </p:cNvPr>
          <p:cNvSpPr txBox="1"/>
          <p:nvPr/>
        </p:nvSpPr>
        <p:spPr>
          <a:xfrm>
            <a:off x="2103096" y="2875640"/>
            <a:ext cx="1566454"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Corto Plazo</a:t>
            </a:r>
          </a:p>
          <a:p>
            <a:pPr algn="ctr"/>
            <a:r>
              <a:rPr lang="es-ES" sz="2000" dirty="0"/>
              <a:t>(1 – 3 meses)</a:t>
            </a:r>
          </a:p>
        </p:txBody>
      </p:sp>
      <p:sp>
        <p:nvSpPr>
          <p:cNvPr id="9" name="CuadroTexto 8">
            <a:extLst>
              <a:ext uri="{FF2B5EF4-FFF2-40B4-BE49-F238E27FC236}">
                <a16:creationId xmlns:a16="http://schemas.microsoft.com/office/drawing/2014/main" id="{EF2E9C7D-7E77-194A-B1FE-E6506B8D3087}"/>
              </a:ext>
            </a:extLst>
          </p:cNvPr>
          <p:cNvSpPr txBox="1"/>
          <p:nvPr/>
        </p:nvSpPr>
        <p:spPr>
          <a:xfrm>
            <a:off x="5062839" y="2875640"/>
            <a:ext cx="1722716"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Mediano Plazo</a:t>
            </a:r>
          </a:p>
          <a:p>
            <a:pPr algn="ctr"/>
            <a:r>
              <a:rPr lang="es-ES" sz="2000" dirty="0"/>
              <a:t>(3 – 6 meses)</a:t>
            </a:r>
          </a:p>
        </p:txBody>
      </p:sp>
      <p:sp>
        <p:nvSpPr>
          <p:cNvPr id="10" name="CuadroTexto 9">
            <a:extLst>
              <a:ext uri="{FF2B5EF4-FFF2-40B4-BE49-F238E27FC236}">
                <a16:creationId xmlns:a16="http://schemas.microsoft.com/office/drawing/2014/main" id="{9ECB37BB-0E61-1A49-AA2C-1797ED342096}"/>
              </a:ext>
            </a:extLst>
          </p:cNvPr>
          <p:cNvSpPr txBox="1"/>
          <p:nvPr/>
        </p:nvSpPr>
        <p:spPr>
          <a:xfrm>
            <a:off x="8062894" y="2875640"/>
            <a:ext cx="1696298"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Largo Plazo</a:t>
            </a:r>
          </a:p>
          <a:p>
            <a:pPr algn="ctr"/>
            <a:r>
              <a:rPr lang="es-ES" sz="2000" dirty="0"/>
              <a:t>(6 – 12 meses)</a:t>
            </a:r>
          </a:p>
        </p:txBody>
      </p:sp>
      <p:sp>
        <p:nvSpPr>
          <p:cNvPr id="3" name="CuadroTexto 2">
            <a:extLst>
              <a:ext uri="{FF2B5EF4-FFF2-40B4-BE49-F238E27FC236}">
                <a16:creationId xmlns:a16="http://schemas.microsoft.com/office/drawing/2014/main" id="{79F06B3D-E7D4-5844-A15D-79C95A7A08A2}"/>
              </a:ext>
            </a:extLst>
          </p:cNvPr>
          <p:cNvSpPr txBox="1"/>
          <p:nvPr/>
        </p:nvSpPr>
        <p:spPr>
          <a:xfrm>
            <a:off x="4833069" y="2025654"/>
            <a:ext cx="2182264" cy="400110"/>
          </a:xfrm>
          <a:prstGeom prst="rect">
            <a:avLst/>
          </a:prstGeom>
          <a:noFill/>
        </p:spPr>
        <p:txBody>
          <a:bodyPr wrap="none" rtlCol="0">
            <a:spAutoFit/>
          </a:bodyPr>
          <a:lstStyle/>
          <a:p>
            <a:pPr algn="ctr"/>
            <a:r>
              <a:rPr lang="es-CO" sz="2000" dirty="0">
                <a:latin typeface="Arial" panose="020B0604020202020204" pitchFamily="34" charset="0"/>
                <a:cs typeface="Arial" panose="020B0604020202020204" pitchFamily="34" charset="0"/>
              </a:rPr>
              <a:t>Nivel Ambulatorio</a:t>
            </a:r>
          </a:p>
        </p:txBody>
      </p:sp>
      <p:sp>
        <p:nvSpPr>
          <p:cNvPr id="12" name="CuadroTexto 11">
            <a:extLst>
              <a:ext uri="{FF2B5EF4-FFF2-40B4-BE49-F238E27FC236}">
                <a16:creationId xmlns:a16="http://schemas.microsoft.com/office/drawing/2014/main" id="{3587626A-5CB1-1949-AEDB-5106C96CDFF3}"/>
              </a:ext>
            </a:extLst>
          </p:cNvPr>
          <p:cNvSpPr txBox="1"/>
          <p:nvPr/>
        </p:nvSpPr>
        <p:spPr>
          <a:xfrm>
            <a:off x="2202546" y="4688845"/>
            <a:ext cx="1367554"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Corto Plazo</a:t>
            </a:r>
          </a:p>
          <a:p>
            <a:pPr algn="ctr"/>
            <a:r>
              <a:rPr lang="es-ES" sz="2000" dirty="0"/>
              <a:t>(1 – 3 días)</a:t>
            </a:r>
          </a:p>
        </p:txBody>
      </p:sp>
      <p:sp>
        <p:nvSpPr>
          <p:cNvPr id="13" name="CuadroTexto 12">
            <a:extLst>
              <a:ext uri="{FF2B5EF4-FFF2-40B4-BE49-F238E27FC236}">
                <a16:creationId xmlns:a16="http://schemas.microsoft.com/office/drawing/2014/main" id="{A7D48816-8CE8-E04D-A9E8-42F4A8CBAE5C}"/>
              </a:ext>
            </a:extLst>
          </p:cNvPr>
          <p:cNvSpPr txBox="1"/>
          <p:nvPr/>
        </p:nvSpPr>
        <p:spPr>
          <a:xfrm>
            <a:off x="5062839" y="4688845"/>
            <a:ext cx="1722716"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Mediano Plazo</a:t>
            </a:r>
          </a:p>
          <a:p>
            <a:pPr algn="ctr"/>
            <a:r>
              <a:rPr lang="es-ES" sz="2000" dirty="0"/>
              <a:t>(3 – 7 días)</a:t>
            </a:r>
          </a:p>
        </p:txBody>
      </p:sp>
      <p:sp>
        <p:nvSpPr>
          <p:cNvPr id="14" name="CuadroTexto 13">
            <a:extLst>
              <a:ext uri="{FF2B5EF4-FFF2-40B4-BE49-F238E27FC236}">
                <a16:creationId xmlns:a16="http://schemas.microsoft.com/office/drawing/2014/main" id="{77047E3B-3AAB-EC4E-AC3B-DFFD168505DE}"/>
              </a:ext>
            </a:extLst>
          </p:cNvPr>
          <p:cNvSpPr txBox="1"/>
          <p:nvPr/>
        </p:nvSpPr>
        <p:spPr>
          <a:xfrm>
            <a:off x="8215981" y="4688845"/>
            <a:ext cx="1390124" cy="707886"/>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t>Largo Plazo</a:t>
            </a:r>
          </a:p>
          <a:p>
            <a:pPr algn="ctr"/>
            <a:r>
              <a:rPr lang="es-ES" sz="2000" dirty="0"/>
              <a:t>(&gt; 7 días</a:t>
            </a:r>
            <a:r>
              <a:rPr lang="es-ES" sz="2000" dirty="0">
                <a:solidFill>
                  <a:schemeClr val="tx1"/>
                </a:solidFill>
              </a:rPr>
              <a:t>)</a:t>
            </a:r>
            <a:r>
              <a:rPr lang="es-ES" sz="2000" dirty="0">
                <a:solidFill>
                  <a:srgbClr val="FF0000"/>
                </a:solidFill>
              </a:rPr>
              <a:t>**</a:t>
            </a:r>
          </a:p>
        </p:txBody>
      </p:sp>
      <p:sp>
        <p:nvSpPr>
          <p:cNvPr id="15" name="CuadroTexto 14">
            <a:extLst>
              <a:ext uri="{FF2B5EF4-FFF2-40B4-BE49-F238E27FC236}">
                <a16:creationId xmlns:a16="http://schemas.microsoft.com/office/drawing/2014/main" id="{DB085441-B44C-CB4F-864C-65EE5257361B}"/>
              </a:ext>
            </a:extLst>
          </p:cNvPr>
          <p:cNvSpPr txBox="1"/>
          <p:nvPr/>
        </p:nvSpPr>
        <p:spPr>
          <a:xfrm>
            <a:off x="4797127" y="3960487"/>
            <a:ext cx="2254143" cy="400110"/>
          </a:xfrm>
          <a:prstGeom prst="rect">
            <a:avLst/>
          </a:prstGeom>
          <a:noFill/>
        </p:spPr>
        <p:txBody>
          <a:bodyPr wrap="none" rtlCol="0">
            <a:spAutoFit/>
          </a:bodyPr>
          <a:lstStyle/>
          <a:p>
            <a:pPr algn="ctr"/>
            <a:r>
              <a:rPr lang="es-CO" sz="2000" dirty="0">
                <a:latin typeface="Arial" panose="020B0604020202020204" pitchFamily="34" charset="0"/>
                <a:cs typeface="Arial" panose="020B0604020202020204" pitchFamily="34" charset="0"/>
              </a:rPr>
              <a:t>Nivel Hospitalario </a:t>
            </a:r>
          </a:p>
        </p:txBody>
      </p:sp>
      <p:cxnSp>
        <p:nvCxnSpPr>
          <p:cNvPr id="17" name="Conector angular 16">
            <a:extLst>
              <a:ext uri="{FF2B5EF4-FFF2-40B4-BE49-F238E27FC236}">
                <a16:creationId xmlns:a16="http://schemas.microsoft.com/office/drawing/2014/main" id="{1D6D07A9-6034-FF4D-90D5-16E53C1C7D49}"/>
              </a:ext>
            </a:extLst>
          </p:cNvPr>
          <p:cNvCxnSpPr>
            <a:stCxn id="3" idx="3"/>
            <a:endCxn id="10" idx="0"/>
          </p:cNvCxnSpPr>
          <p:nvPr/>
        </p:nvCxnSpPr>
        <p:spPr>
          <a:xfrm>
            <a:off x="7015333" y="2225710"/>
            <a:ext cx="1895710" cy="64993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77AB0A3B-695D-D54F-B5F0-A3A5C858A161}"/>
              </a:ext>
            </a:extLst>
          </p:cNvPr>
          <p:cNvCxnSpPr>
            <a:stCxn id="3" idx="2"/>
            <a:endCxn id="9" idx="0"/>
          </p:cNvCxnSpPr>
          <p:nvPr/>
        </p:nvCxnSpPr>
        <p:spPr>
          <a:xfrm flipH="1">
            <a:off x="5924197" y="2425764"/>
            <a:ext cx="4" cy="449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A9649D54-748C-AD46-B658-C01987516C45}"/>
              </a:ext>
            </a:extLst>
          </p:cNvPr>
          <p:cNvCxnSpPr>
            <a:stCxn id="3" idx="1"/>
            <a:endCxn id="8" idx="0"/>
          </p:cNvCxnSpPr>
          <p:nvPr/>
        </p:nvCxnSpPr>
        <p:spPr>
          <a:xfrm rot="10800000" flipV="1">
            <a:off x="2886323" y="2225709"/>
            <a:ext cx="1946746" cy="64993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a:extLst>
              <a:ext uri="{FF2B5EF4-FFF2-40B4-BE49-F238E27FC236}">
                <a16:creationId xmlns:a16="http://schemas.microsoft.com/office/drawing/2014/main" id="{824187E5-164A-7342-B488-2C675AE0BCF7}"/>
              </a:ext>
            </a:extLst>
          </p:cNvPr>
          <p:cNvCxnSpPr>
            <a:stCxn id="15" idx="3"/>
            <a:endCxn id="14" idx="0"/>
          </p:cNvCxnSpPr>
          <p:nvPr/>
        </p:nvCxnSpPr>
        <p:spPr>
          <a:xfrm>
            <a:off x="7051269" y="4160543"/>
            <a:ext cx="1859774" cy="5283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22A81900-A6FF-FA42-8BBA-EBC2F5153CCE}"/>
              </a:ext>
            </a:extLst>
          </p:cNvPr>
          <p:cNvCxnSpPr>
            <a:stCxn id="15" idx="1"/>
            <a:endCxn id="12" idx="0"/>
          </p:cNvCxnSpPr>
          <p:nvPr/>
        </p:nvCxnSpPr>
        <p:spPr>
          <a:xfrm rot="10800000" flipV="1">
            <a:off x="2886325" y="4160542"/>
            <a:ext cx="1910803" cy="5283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A87B53EE-DE7B-F440-8BF1-1193A1F32AD1}"/>
              </a:ext>
            </a:extLst>
          </p:cNvPr>
          <p:cNvCxnSpPr>
            <a:stCxn id="15" idx="2"/>
            <a:endCxn id="13" idx="0"/>
          </p:cNvCxnSpPr>
          <p:nvPr/>
        </p:nvCxnSpPr>
        <p:spPr>
          <a:xfrm flipH="1">
            <a:off x="5924198" y="4360597"/>
            <a:ext cx="1" cy="328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822B1DF6-B3FF-F641-9769-91C3A1B30ECC}"/>
              </a:ext>
            </a:extLst>
          </p:cNvPr>
          <p:cNvSpPr txBox="1"/>
          <p:nvPr/>
        </p:nvSpPr>
        <p:spPr>
          <a:xfrm>
            <a:off x="7464353" y="5561055"/>
            <a:ext cx="2815194" cy="261610"/>
          </a:xfrm>
          <a:prstGeom prst="rect">
            <a:avLst/>
          </a:prstGeom>
          <a:noFill/>
        </p:spPr>
        <p:txBody>
          <a:bodyPr wrap="none" rtlCol="0">
            <a:spAutoFit/>
          </a:bodyPr>
          <a:lstStyle/>
          <a:p>
            <a:r>
              <a:rPr lang="es-CO" sz="1100" b="1" i="1" dirty="0">
                <a:solidFill>
                  <a:srgbClr val="FF0000"/>
                </a:solidFill>
                <a:latin typeface="Arial" panose="020B0604020202020204" pitchFamily="34" charset="0"/>
                <a:cs typeface="Arial" panose="020B0604020202020204" pitchFamily="34" charset="0"/>
              </a:rPr>
              <a:t>**</a:t>
            </a:r>
            <a:r>
              <a:rPr lang="es-CO" sz="1100" b="1" i="1" dirty="0">
                <a:latin typeface="Arial" panose="020B0604020202020204" pitchFamily="34" charset="0"/>
                <a:cs typeface="Arial" panose="020B0604020202020204" pitchFamily="34" charset="0"/>
              </a:rPr>
              <a:t> Según duración de la hospitalización</a:t>
            </a:r>
          </a:p>
        </p:txBody>
      </p:sp>
    </p:spTree>
    <p:extLst>
      <p:ext uri="{BB962C8B-B14F-4D97-AF65-F5344CB8AC3E}">
        <p14:creationId xmlns:p14="http://schemas.microsoft.com/office/powerpoint/2010/main" val="270973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5754" y="508949"/>
            <a:ext cx="9144000" cy="85725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Un ejemplo…</a:t>
            </a:r>
          </a:p>
        </p:txBody>
      </p:sp>
      <p:sp>
        <p:nvSpPr>
          <p:cNvPr id="4" name="CuadroTexto 3"/>
          <p:cNvSpPr txBox="1"/>
          <p:nvPr/>
        </p:nvSpPr>
        <p:spPr>
          <a:xfrm>
            <a:off x="1886984" y="1868247"/>
            <a:ext cx="2684380" cy="1287468"/>
          </a:xfrm>
          <a:prstGeom prst="rect">
            <a:avLst/>
          </a:prstGeom>
          <a:noFill/>
        </p:spPr>
        <p:txBody>
          <a:bodyPr wrap="square" rtlCol="0">
            <a:spAutoFit/>
          </a:bodyPr>
          <a:lstStyle/>
          <a:p>
            <a:pPr>
              <a:lnSpc>
                <a:spcPct val="150000"/>
              </a:lnSpc>
            </a:pPr>
            <a:r>
              <a:rPr lang="es-ES" dirty="0">
                <a:latin typeface="Arial" panose="020B0604020202020204" pitchFamily="34" charset="0"/>
                <a:cs typeface="Arial" panose="020B0604020202020204" pitchFamily="34" charset="0"/>
              </a:rPr>
              <a:t>Diabetes</a:t>
            </a:r>
          </a:p>
          <a:p>
            <a:pPr>
              <a:lnSpc>
                <a:spcPct val="150000"/>
              </a:lnSpc>
            </a:pPr>
            <a:r>
              <a:rPr lang="es-ES" dirty="0">
                <a:latin typeface="Arial" panose="020B0604020202020204" pitchFamily="34" charset="0"/>
                <a:cs typeface="Arial" panose="020B0604020202020204" pitchFamily="34" charset="0"/>
              </a:rPr>
              <a:t>Hipertensión Arterial</a:t>
            </a:r>
          </a:p>
          <a:p>
            <a:pPr>
              <a:lnSpc>
                <a:spcPct val="150000"/>
              </a:lnSpc>
            </a:pPr>
            <a:r>
              <a:rPr lang="es-ES" dirty="0">
                <a:latin typeface="Arial" panose="020B0604020202020204" pitchFamily="34" charset="0"/>
                <a:cs typeface="Arial" panose="020B0604020202020204" pitchFamily="34" charset="0"/>
              </a:rPr>
              <a:t>Obesidad G II</a:t>
            </a:r>
          </a:p>
        </p:txBody>
      </p:sp>
      <p:sp>
        <p:nvSpPr>
          <p:cNvPr id="5" name="CuadroTexto 4"/>
          <p:cNvSpPr txBox="1"/>
          <p:nvPr/>
        </p:nvSpPr>
        <p:spPr>
          <a:xfrm>
            <a:off x="7432205" y="1660499"/>
            <a:ext cx="2684380" cy="1702967"/>
          </a:xfrm>
          <a:prstGeom prst="rect">
            <a:avLst/>
          </a:prstGeom>
          <a:noFill/>
        </p:spPr>
        <p:txBody>
          <a:bodyPr wrap="square" rtlCol="0">
            <a:spAutoFit/>
          </a:bodyPr>
          <a:lstStyle/>
          <a:p>
            <a:pPr>
              <a:lnSpc>
                <a:spcPct val="150000"/>
              </a:lnSpc>
            </a:pPr>
            <a:r>
              <a:rPr lang="es-ES" dirty="0">
                <a:latin typeface="Arial" panose="020B0604020202020204" pitchFamily="34" charset="0"/>
                <a:cs typeface="Arial" panose="020B0604020202020204" pitchFamily="34" charset="0"/>
              </a:rPr>
              <a:t>Trauma por aplastamiento MID</a:t>
            </a:r>
          </a:p>
          <a:p>
            <a:pPr>
              <a:lnSpc>
                <a:spcPct val="150000"/>
              </a:lnSpc>
            </a:pPr>
            <a:r>
              <a:rPr lang="es-ES" dirty="0">
                <a:latin typeface="Arial" panose="020B0604020202020204" pitchFamily="34" charset="0"/>
                <a:cs typeface="Arial" panose="020B0604020202020204" pitchFamily="34" charset="0"/>
              </a:rPr>
              <a:t>Reconstrucción, lavados quirúrgicos</a:t>
            </a:r>
          </a:p>
        </p:txBody>
      </p:sp>
      <p:sp>
        <p:nvSpPr>
          <p:cNvPr id="7" name="Flecha derecha 6"/>
          <p:cNvSpPr/>
          <p:nvPr/>
        </p:nvSpPr>
        <p:spPr>
          <a:xfrm>
            <a:off x="5170071" y="2214504"/>
            <a:ext cx="1689346" cy="594957"/>
          </a:xfrm>
          <a:prstGeom prst="rightArrow">
            <a:avLst/>
          </a:prstGeom>
          <a:solidFill>
            <a:srgbClr val="7030A0"/>
          </a:solidFill>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s-ES">
              <a:solidFill>
                <a:schemeClr val="tx1"/>
              </a:solidFill>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128374533"/>
              </p:ext>
            </p:extLst>
          </p:nvPr>
        </p:nvGraphicFramePr>
        <p:xfrm>
          <a:off x="1791273" y="3450015"/>
          <a:ext cx="8308005" cy="2747010"/>
        </p:xfrm>
        <a:graphic>
          <a:graphicData uri="http://schemas.openxmlformats.org/drawingml/2006/table">
            <a:tbl>
              <a:tblPr firstRow="1" bandRow="1">
                <a:tableStyleId>{5C22544A-7EE6-4342-B048-85BDC9FD1C3A}</a:tableStyleId>
              </a:tblPr>
              <a:tblGrid>
                <a:gridCol w="2769335">
                  <a:extLst>
                    <a:ext uri="{9D8B030D-6E8A-4147-A177-3AD203B41FA5}">
                      <a16:colId xmlns:a16="http://schemas.microsoft.com/office/drawing/2014/main" val="20000"/>
                    </a:ext>
                  </a:extLst>
                </a:gridCol>
                <a:gridCol w="2769335">
                  <a:extLst>
                    <a:ext uri="{9D8B030D-6E8A-4147-A177-3AD203B41FA5}">
                      <a16:colId xmlns:a16="http://schemas.microsoft.com/office/drawing/2014/main" val="20001"/>
                    </a:ext>
                  </a:extLst>
                </a:gridCol>
                <a:gridCol w="2769335">
                  <a:extLst>
                    <a:ext uri="{9D8B030D-6E8A-4147-A177-3AD203B41FA5}">
                      <a16:colId xmlns:a16="http://schemas.microsoft.com/office/drawing/2014/main" val="20002"/>
                    </a:ext>
                  </a:extLst>
                </a:gridCol>
              </a:tblGrid>
              <a:tr h="278130">
                <a:tc>
                  <a:txBody>
                    <a:bodyPr/>
                    <a:lstStyle/>
                    <a:p>
                      <a:pPr algn="ctr"/>
                      <a:r>
                        <a:rPr lang="es-ES" sz="1600" dirty="0">
                          <a:solidFill>
                            <a:schemeClr val="tx1"/>
                          </a:solidFill>
                          <a:latin typeface="Arial" panose="020B0604020202020204" pitchFamily="34" charset="0"/>
                          <a:cs typeface="Arial" panose="020B0604020202020204" pitchFamily="34" charset="0"/>
                        </a:rPr>
                        <a:t>URGENTE (Corto Plazo)</a:t>
                      </a:r>
                    </a:p>
                  </a:txBody>
                  <a:tcPr marT="34290" marB="3429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s-ES" sz="1600" dirty="0">
                          <a:solidFill>
                            <a:schemeClr val="tx1"/>
                          </a:solidFill>
                          <a:latin typeface="Arial" panose="020B0604020202020204" pitchFamily="34" charset="0"/>
                          <a:cs typeface="Arial" panose="020B0604020202020204" pitchFamily="34" charset="0"/>
                        </a:rPr>
                        <a:t>IMPORTANTE </a:t>
                      </a:r>
                    </a:p>
                    <a:p>
                      <a:pPr algn="ctr"/>
                      <a:r>
                        <a:rPr lang="es-ES" sz="1600" dirty="0">
                          <a:solidFill>
                            <a:schemeClr val="tx1"/>
                          </a:solidFill>
                          <a:latin typeface="Arial" panose="020B0604020202020204" pitchFamily="34" charset="0"/>
                          <a:cs typeface="Arial" panose="020B0604020202020204" pitchFamily="34" charset="0"/>
                        </a:rPr>
                        <a:t>(Mediano Plazo)</a:t>
                      </a:r>
                    </a:p>
                  </a:txBody>
                  <a:tcPr marT="34290" marB="3429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s-ES" sz="1600" dirty="0">
                          <a:solidFill>
                            <a:schemeClr val="tx1"/>
                          </a:solidFill>
                          <a:latin typeface="Arial" panose="020B0604020202020204" pitchFamily="34" charset="0"/>
                          <a:cs typeface="Arial" panose="020B0604020202020204" pitchFamily="34" charset="0"/>
                        </a:rPr>
                        <a:t>DA</a:t>
                      </a:r>
                      <a:r>
                        <a:rPr lang="es-ES" sz="1600" baseline="0" dirty="0">
                          <a:solidFill>
                            <a:schemeClr val="tx1"/>
                          </a:solidFill>
                          <a:latin typeface="Arial" panose="020B0604020202020204" pitchFamily="34" charset="0"/>
                          <a:cs typeface="Arial" panose="020B0604020202020204" pitchFamily="34" charset="0"/>
                        </a:rPr>
                        <a:t> ESPERA (Largo Plazo)</a:t>
                      </a:r>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78130">
                <a:tc>
                  <a:txBody>
                    <a:bodyPr/>
                    <a:lstStyle/>
                    <a:p>
                      <a:r>
                        <a:rPr lang="es-ES" sz="1600" dirty="0">
                          <a:solidFill>
                            <a:schemeClr val="tx1"/>
                          </a:solidFill>
                          <a:latin typeface="Arial" panose="020B0604020202020204" pitchFamily="34" charset="0"/>
                          <a:cs typeface="Arial" panose="020B0604020202020204" pitchFamily="34" charset="0"/>
                        </a:rPr>
                        <a:t>Modular</a:t>
                      </a:r>
                      <a:r>
                        <a:rPr lang="es-ES" sz="1600" baseline="0" dirty="0">
                          <a:solidFill>
                            <a:schemeClr val="tx1"/>
                          </a:solidFill>
                          <a:latin typeface="Arial" panose="020B0604020202020204" pitchFamily="34" charset="0"/>
                          <a:cs typeface="Arial" panose="020B0604020202020204" pitchFamily="34" charset="0"/>
                        </a:rPr>
                        <a:t> la respuesta metabólica</a:t>
                      </a:r>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1600" dirty="0">
                          <a:solidFill>
                            <a:schemeClr val="tx1"/>
                          </a:solidFill>
                          <a:latin typeface="Arial" panose="020B0604020202020204" pitchFamily="34" charset="0"/>
                          <a:cs typeface="Arial" panose="020B0604020202020204" pitchFamily="34" charset="0"/>
                        </a:rPr>
                        <a:t>Favorecer el control metabólico</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1600" dirty="0">
                          <a:solidFill>
                            <a:schemeClr val="tx1"/>
                          </a:solidFill>
                          <a:latin typeface="Arial" panose="020B0604020202020204" pitchFamily="34" charset="0"/>
                          <a:cs typeface="Arial" panose="020B0604020202020204" pitchFamily="34" charset="0"/>
                        </a:rPr>
                        <a:t>Recuperación del estado nutricional</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7190">
                <a:tc>
                  <a:txBody>
                    <a:bodyPr/>
                    <a:lstStyle/>
                    <a:p>
                      <a:r>
                        <a:rPr lang="es-ES" sz="1600" dirty="0">
                          <a:solidFill>
                            <a:schemeClr val="tx1"/>
                          </a:solidFill>
                          <a:latin typeface="Arial" panose="020B0604020202020204" pitchFamily="34" charset="0"/>
                          <a:cs typeface="Arial" panose="020B0604020202020204" pitchFamily="34" charset="0"/>
                        </a:rPr>
                        <a:t>Minimizar la pérdida de masa</a:t>
                      </a:r>
                      <a:r>
                        <a:rPr lang="es-ES" sz="1600" baseline="0" dirty="0">
                          <a:solidFill>
                            <a:schemeClr val="tx1"/>
                          </a:solidFill>
                          <a:latin typeface="Arial" panose="020B0604020202020204" pitchFamily="34" charset="0"/>
                          <a:cs typeface="Arial" panose="020B0604020202020204" pitchFamily="34" charset="0"/>
                        </a:rPr>
                        <a:t> muscular</a:t>
                      </a:r>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1600" dirty="0">
                          <a:solidFill>
                            <a:schemeClr val="tx1"/>
                          </a:solidFill>
                          <a:latin typeface="Arial" panose="020B0604020202020204" pitchFamily="34" charset="0"/>
                          <a:cs typeface="Arial" panose="020B0604020202020204" pitchFamily="34" charset="0"/>
                        </a:rPr>
                        <a:t>Contribuir al proceso de rehabilitación</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1600" dirty="0">
                          <a:solidFill>
                            <a:schemeClr val="tx1"/>
                          </a:solidFill>
                          <a:latin typeface="Arial" panose="020B0604020202020204" pitchFamily="34" charset="0"/>
                          <a:cs typeface="Arial" panose="020B0604020202020204" pitchFamily="34" charset="0"/>
                        </a:rPr>
                        <a:t>Prevenir complicaciones derivadas</a:t>
                      </a:r>
                      <a:r>
                        <a:rPr lang="es-ES" sz="1600" baseline="0" dirty="0">
                          <a:solidFill>
                            <a:schemeClr val="tx1"/>
                          </a:solidFill>
                          <a:latin typeface="Arial" panose="020B0604020202020204" pitchFamily="34" charset="0"/>
                          <a:cs typeface="Arial" panose="020B0604020202020204" pitchFamily="34" charset="0"/>
                        </a:rPr>
                        <a:t> de la patología de base</a:t>
                      </a:r>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r>
                        <a:rPr lang="es-ES" sz="1600" dirty="0">
                          <a:solidFill>
                            <a:schemeClr val="tx1"/>
                          </a:solidFill>
                          <a:latin typeface="Arial" panose="020B0604020202020204" pitchFamily="34" charset="0"/>
                          <a:cs typeface="Arial" panose="020B0604020202020204" pitchFamily="34" charset="0"/>
                        </a:rPr>
                        <a:t>Favorecer proceso de cicatrización</a:t>
                      </a: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1600" dirty="0">
                        <a:solidFill>
                          <a:schemeClr val="tx1"/>
                        </a:solidFill>
                        <a:latin typeface="Arial" panose="020B0604020202020204" pitchFamily="34" charset="0"/>
                        <a:cs typeface="Arial" panose="020B0604020202020204" pitchFamily="34" charset="0"/>
                      </a:endParaRPr>
                    </a:p>
                  </a:txBody>
                  <a:tcPr marT="34290" marB="3429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endParaRPr lang="es-ES" sz="1000">
                        <a:solidFill>
                          <a:schemeClr val="tx1"/>
                        </a:solidFill>
                        <a:latin typeface="Arial" panose="020B0604020202020204" pitchFamily="34" charset="0"/>
                        <a:cs typeface="Arial" panose="020B0604020202020204" pitchFamily="34" charset="0"/>
                      </a:endParaRP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bg1"/>
                    </a:solidFill>
                  </a:tcPr>
                </a:tc>
                <a:tc>
                  <a:txBody>
                    <a:bodyPr/>
                    <a:lstStyle/>
                    <a:p>
                      <a:endParaRPr lang="es-ES" sz="1000" dirty="0">
                        <a:solidFill>
                          <a:schemeClr val="tx1"/>
                        </a:solidFill>
                        <a:latin typeface="Arial" panose="020B0604020202020204" pitchFamily="34" charset="0"/>
                        <a:cs typeface="Arial" panose="020B0604020202020204" pitchFamily="34" charset="0"/>
                      </a:endParaRP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bg1"/>
                    </a:solidFill>
                  </a:tcPr>
                </a:tc>
                <a:tc>
                  <a:txBody>
                    <a:bodyPr/>
                    <a:lstStyle/>
                    <a:p>
                      <a:endParaRPr lang="es-ES" sz="1000" dirty="0">
                        <a:solidFill>
                          <a:schemeClr val="tx1"/>
                        </a:solidFill>
                        <a:latin typeface="Arial" panose="020B0604020202020204" pitchFamily="34" charset="0"/>
                        <a:cs typeface="Arial" panose="020B0604020202020204" pitchFamily="34" charset="0"/>
                      </a:endParaRPr>
                    </a:p>
                  </a:txBody>
                  <a:tcPr marT="34290" marB="3429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881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259453"/>
            <a:ext cx="9144000" cy="114300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Selección de fórmulas</a:t>
            </a:r>
          </a:p>
        </p:txBody>
      </p:sp>
      <p:sp>
        <p:nvSpPr>
          <p:cNvPr id="4" name="Título 1"/>
          <p:cNvSpPr txBox="1">
            <a:spLocks/>
          </p:cNvSpPr>
          <p:nvPr/>
        </p:nvSpPr>
        <p:spPr>
          <a:xfrm>
            <a:off x="1393371" y="1729024"/>
            <a:ext cx="9460523" cy="482225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En suplementación nutricional no hay una ruta única para elegir una fórmula, se requiere seguir procedimientos de forma juiciosa y responsable. </a:t>
            </a:r>
          </a:p>
          <a:p>
            <a:pPr marL="342900" indent="-342900" algn="just">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Responder series de preguntas y utilizar algoritmos con herramientas prácticas que facilitan la selección de una fórmula nutricional.</a:t>
            </a:r>
          </a:p>
          <a:p>
            <a:pPr marL="342900" indent="-342900" algn="just">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Se requiere conocer la composición y características de las diferentes fórmulas disponibles en el mercado.</a:t>
            </a:r>
          </a:p>
          <a:p>
            <a:pPr algn="just"/>
            <a:endParaRPr lang="es-ES" sz="2400" dirty="0">
              <a:latin typeface="Arial" panose="020B0604020202020204" pitchFamily="34" charset="0"/>
              <a:cs typeface="Arial" panose="020B0604020202020204" pitchFamily="34" charset="0"/>
            </a:endParaRPr>
          </a:p>
          <a:p>
            <a:pPr algn="just"/>
            <a:endParaRPr lang="es-ES" sz="2400" dirty="0">
              <a:latin typeface="Arial" panose="020B0604020202020204" pitchFamily="34" charset="0"/>
              <a:cs typeface="Arial" panose="020B0604020202020204" pitchFamily="34" charset="0"/>
            </a:endParaRPr>
          </a:p>
        </p:txBody>
      </p:sp>
      <p:sp>
        <p:nvSpPr>
          <p:cNvPr id="6" name="Título 1"/>
          <p:cNvSpPr txBox="1">
            <a:spLocks/>
          </p:cNvSpPr>
          <p:nvPr/>
        </p:nvSpPr>
        <p:spPr>
          <a:xfrm>
            <a:off x="1981200" y="4544182"/>
            <a:ext cx="8229600" cy="14222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63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4882999-E195-4D46-93F4-4FF70386036D}"/>
              </a:ext>
            </a:extLst>
          </p:cNvPr>
          <p:cNvSpPr txBox="1"/>
          <p:nvPr/>
        </p:nvSpPr>
        <p:spPr>
          <a:xfrm>
            <a:off x="1619398" y="1831507"/>
            <a:ext cx="8743802" cy="3901837"/>
          </a:xfrm>
          <a:prstGeom prst="rect">
            <a:avLst/>
          </a:prstGeom>
          <a:noFill/>
        </p:spPr>
        <p:txBody>
          <a:bodyPr wrap="square" rtlCol="0">
            <a:spAutoFit/>
          </a:bodyPr>
          <a:lstStyle/>
          <a:p>
            <a:pPr marL="342900" indent="-342900" algn="just">
              <a:lnSpc>
                <a:spcPct val="150000"/>
              </a:lnSpc>
              <a:buClr>
                <a:srgbClr val="7030A0"/>
              </a:buClr>
              <a:buSzPct val="110000"/>
              <a:buFont typeface="Arial" panose="020B0604020202020204" pitchFamily="34" charset="0"/>
              <a:buChar char="•"/>
            </a:pPr>
            <a:r>
              <a:rPr lang="es-ES" sz="2400" dirty="0">
                <a:solidFill>
                  <a:schemeClr val="tx2">
                    <a:lumMod val="50000"/>
                  </a:schemeClr>
                </a:solidFill>
                <a:latin typeface="Arial" panose="020B0604020202020204" pitchFamily="34" charset="0"/>
                <a:cs typeface="Arial" panose="020B0604020202020204" pitchFamily="34" charset="0"/>
              </a:rPr>
              <a:t>Explorar los diferentes momentos en que un paciente se beneficia de suplementación nutricional.</a:t>
            </a:r>
          </a:p>
          <a:p>
            <a:pPr marL="342900" indent="-342900" algn="just">
              <a:lnSpc>
                <a:spcPct val="150000"/>
              </a:lnSpc>
              <a:buClr>
                <a:srgbClr val="7030A0"/>
              </a:buClr>
              <a:buSzPct val="110000"/>
              <a:buFont typeface="Arial" panose="020B0604020202020204" pitchFamily="34" charset="0"/>
              <a:buChar char="•"/>
            </a:pPr>
            <a:r>
              <a:rPr lang="es-ES" sz="2400" dirty="0">
                <a:solidFill>
                  <a:schemeClr val="tx2">
                    <a:lumMod val="50000"/>
                  </a:schemeClr>
                </a:solidFill>
                <a:latin typeface="Arial" panose="020B0604020202020204" pitchFamily="34" charset="0"/>
                <a:cs typeface="Arial" panose="020B0604020202020204" pitchFamily="34" charset="0"/>
              </a:rPr>
              <a:t>Establecer la definición de objetivos como punto de partida para la selección de la fórmulas para suplementación.</a:t>
            </a:r>
          </a:p>
          <a:p>
            <a:pPr marL="342900" indent="-342900" algn="just">
              <a:lnSpc>
                <a:spcPct val="150000"/>
              </a:lnSpc>
              <a:buClr>
                <a:srgbClr val="7030A0"/>
              </a:buClr>
              <a:buSzPct val="110000"/>
              <a:buFont typeface="Arial" panose="020B0604020202020204" pitchFamily="34" charset="0"/>
              <a:buChar char="•"/>
            </a:pPr>
            <a:r>
              <a:rPr lang="es-ES" sz="2400" dirty="0">
                <a:solidFill>
                  <a:schemeClr val="tx2">
                    <a:lumMod val="50000"/>
                  </a:schemeClr>
                </a:solidFill>
                <a:latin typeface="Arial" panose="020B0604020202020204" pitchFamily="34" charset="0"/>
                <a:cs typeface="Arial" panose="020B0604020202020204" pitchFamily="34" charset="0"/>
              </a:rPr>
              <a:t>Reconocer el papel de la evidencia científica en la decisión de suplementar a un individuo para mejorar el curso clínico de una condición patológica.</a:t>
            </a:r>
          </a:p>
        </p:txBody>
      </p:sp>
      <p:sp>
        <p:nvSpPr>
          <p:cNvPr id="2" name="Título 1">
            <a:extLst>
              <a:ext uri="{FF2B5EF4-FFF2-40B4-BE49-F238E27FC236}">
                <a16:creationId xmlns:a16="http://schemas.microsoft.com/office/drawing/2014/main" id="{CB2951F3-A25C-0C4D-B638-3B8C10E53CAA}"/>
              </a:ext>
            </a:extLst>
          </p:cNvPr>
          <p:cNvSpPr>
            <a:spLocks noGrp="1"/>
          </p:cNvSpPr>
          <p:nvPr>
            <p:ph type="title" idx="4294967295"/>
          </p:nvPr>
        </p:nvSpPr>
        <p:spPr>
          <a:xfrm>
            <a:off x="1619398" y="664107"/>
            <a:ext cx="9144000" cy="994172"/>
          </a:xfrm>
          <a:prstGeom prst="rect">
            <a:avLst/>
          </a:prstGeom>
        </p:spPr>
        <p:txBody>
          <a:bodyPr>
            <a:normAutofit/>
          </a:bodyPr>
          <a:lstStyle/>
          <a:p>
            <a:pPr algn="ctr"/>
            <a:r>
              <a:rPr lang="es-CO" sz="3400" b="1" dirty="0">
                <a:solidFill>
                  <a:srgbClr val="7030A0"/>
                </a:solidFill>
                <a:latin typeface="Arial" panose="020B0604020202020204" pitchFamily="34" charset="0"/>
                <a:cs typeface="Arial" panose="020B0604020202020204" pitchFamily="34" charset="0"/>
              </a:rPr>
              <a:t>Objetivos</a:t>
            </a:r>
          </a:p>
        </p:txBody>
      </p:sp>
    </p:spTree>
    <p:extLst>
      <p:ext uri="{BB962C8B-B14F-4D97-AF65-F5344CB8AC3E}">
        <p14:creationId xmlns:p14="http://schemas.microsoft.com/office/powerpoint/2010/main" val="4273135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195939"/>
            <a:ext cx="9144000" cy="908720"/>
          </a:xfrm>
        </p:spPr>
        <p:txBody>
          <a:bodyPr>
            <a:normAutofit/>
          </a:bodyPr>
          <a:lstStyle/>
          <a:p>
            <a:pPr algn="ctr"/>
            <a:r>
              <a:rPr lang="en-US" sz="3400" b="1" dirty="0">
                <a:solidFill>
                  <a:srgbClr val="7030A0"/>
                </a:solidFill>
                <a:latin typeface="Arial" panose="020B0604020202020204" pitchFamily="34" charset="0"/>
                <a:cs typeface="Arial" panose="020B0604020202020204" pitchFamily="34" charset="0"/>
              </a:rPr>
              <a:t>Clasificación de las fórmulas</a:t>
            </a:r>
            <a:endParaRPr lang="es-CO" sz="3400" b="1" dirty="0">
              <a:solidFill>
                <a:srgbClr val="7030A0"/>
              </a:solidFill>
              <a:latin typeface="Arial" panose="020B0604020202020204" pitchFamily="34" charset="0"/>
              <a:cs typeface="Arial" panose="020B0604020202020204"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706760015"/>
              </p:ext>
            </p:extLst>
          </p:nvPr>
        </p:nvGraphicFramePr>
        <p:xfrm>
          <a:off x="1524000" y="1079491"/>
          <a:ext cx="9357816" cy="48574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ángulo 2">
            <a:extLst>
              <a:ext uri="{FF2B5EF4-FFF2-40B4-BE49-F238E27FC236}">
                <a16:creationId xmlns:a16="http://schemas.microsoft.com/office/drawing/2014/main" id="{BA39A3AD-52FD-7649-A362-452D98F8E13F}"/>
              </a:ext>
            </a:extLst>
          </p:cNvPr>
          <p:cNvSpPr/>
          <p:nvPr/>
        </p:nvSpPr>
        <p:spPr>
          <a:xfrm>
            <a:off x="2313634" y="6107665"/>
            <a:ext cx="9091534" cy="246221"/>
          </a:xfrm>
          <a:prstGeom prst="rect">
            <a:avLst/>
          </a:prstGeom>
          <a:solidFill>
            <a:schemeClr val="bg1"/>
          </a:solidFill>
        </p:spPr>
        <p:txBody>
          <a:bodyPr wrap="square">
            <a:spAutoFit/>
          </a:bodyPr>
          <a:lstStyle/>
          <a:p>
            <a:r>
              <a:rPr lang="en-US" sz="1000" dirty="0">
                <a:latin typeface="Arial" panose="020B0604020202020204" pitchFamily="34" charset="0"/>
                <a:cs typeface="Arial" panose="020B0604020202020204" pitchFamily="34" charset="0"/>
              </a:rPr>
              <a:t>Gomez, G y </a:t>
            </a:r>
            <a:r>
              <a:rPr lang="en-US" sz="1000" dirty="0" err="1">
                <a:latin typeface="Arial" panose="020B0604020202020204" pitchFamily="34" charset="0"/>
                <a:cs typeface="Arial" panose="020B0604020202020204" pitchFamily="34" charset="0"/>
              </a:rPr>
              <a:t>colaboradores</a:t>
            </a:r>
            <a:r>
              <a:rPr lang="en-US" sz="1000" dirty="0">
                <a:latin typeface="Arial" panose="020B0604020202020204" pitchFamily="34" charset="0"/>
                <a:cs typeface="Arial" panose="020B0604020202020204" pitchFamily="34" charset="0"/>
              </a:rPr>
              <a:t>. Libro </a:t>
            </a:r>
            <a:r>
              <a:rPr lang="en-US" sz="1000" dirty="0" err="1">
                <a:latin typeface="Arial" panose="020B0604020202020204" pitchFamily="34" charset="0"/>
                <a:cs typeface="Arial" panose="020B0604020202020204" pitchFamily="34" charset="0"/>
              </a:rPr>
              <a:t>azul.Terapia</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nutricional</a:t>
            </a:r>
            <a:r>
              <a:rPr lang="en-US" sz="1000" dirty="0">
                <a:latin typeface="Arial" panose="020B0604020202020204" pitchFamily="34" charset="0"/>
                <a:cs typeface="Arial" panose="020B0604020202020204" pitchFamily="34" charset="0"/>
              </a:rPr>
              <a:t> y </a:t>
            </a:r>
            <a:r>
              <a:rPr lang="en-US" sz="1000" dirty="0" err="1">
                <a:latin typeface="Arial" panose="020B0604020202020204" pitchFamily="34" charset="0"/>
                <a:cs typeface="Arial" panose="020B0604020202020204" pitchFamily="34" charset="0"/>
              </a:rPr>
              <a:t>metabolica</a:t>
            </a:r>
            <a:r>
              <a:rPr lang="en-US" sz="1000" dirty="0">
                <a:latin typeface="Arial" panose="020B0604020202020204" pitchFamily="34" charset="0"/>
                <a:cs typeface="Arial" panose="020B0604020202020204" pitchFamily="34" charset="0"/>
              </a:rPr>
              <a:t> del </a:t>
            </a:r>
            <a:r>
              <a:rPr lang="en-US" sz="1000" dirty="0" err="1">
                <a:latin typeface="Arial" panose="020B0604020202020204" pitchFamily="34" charset="0"/>
                <a:cs typeface="Arial" panose="020B0604020202020204" pitchFamily="34" charset="0"/>
              </a:rPr>
              <a:t>paciente</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hospitalizado</a:t>
            </a:r>
            <a:r>
              <a:rPr lang="en-US" sz="1000" dirty="0">
                <a:latin typeface="Arial" panose="020B0604020202020204" pitchFamily="34" charset="0"/>
                <a:cs typeface="Arial" panose="020B0604020202020204" pitchFamily="34" charset="0"/>
              </a:rPr>
              <a:t> con </a:t>
            </a:r>
            <a:r>
              <a:rPr lang="en-US" sz="1000" dirty="0" err="1">
                <a:latin typeface="Arial" panose="020B0604020202020204" pitchFamily="34" charset="0"/>
                <a:cs typeface="Arial" panose="020B0604020202020204" pitchFamily="34" charset="0"/>
              </a:rPr>
              <a:t>requerimientos</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especiales</a:t>
            </a:r>
            <a:r>
              <a:rPr lang="en-US" sz="1000" dirty="0">
                <a:latin typeface="Arial" panose="020B0604020202020204" pitchFamily="34" charset="0"/>
                <a:cs typeface="Arial" panose="020B0604020202020204" pitchFamily="34" charset="0"/>
              </a:rPr>
              <a:t>. Bogota.2012</a:t>
            </a:r>
            <a:endParaRPr lang="es-CO"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63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idx="4294967295"/>
          </p:nvPr>
        </p:nvSpPr>
        <p:spPr>
          <a:xfrm>
            <a:off x="1480458" y="198368"/>
            <a:ext cx="9144000" cy="959668"/>
          </a:xfrm>
          <a:prstGeom prst="rect">
            <a:avLst/>
          </a:prstGeo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Buscando alternativas</a:t>
            </a:r>
          </a:p>
        </p:txBody>
      </p:sp>
      <p:grpSp>
        <p:nvGrpSpPr>
          <p:cNvPr id="35" name="Agrupar 34"/>
          <p:cNvGrpSpPr/>
          <p:nvPr/>
        </p:nvGrpSpPr>
        <p:grpSpPr>
          <a:xfrm>
            <a:off x="1469314" y="1073430"/>
            <a:ext cx="4041516" cy="3300691"/>
            <a:chOff x="296901" y="1152177"/>
            <a:chExt cx="4041516" cy="3300691"/>
          </a:xfrm>
        </p:grpSpPr>
        <p:sp>
          <p:nvSpPr>
            <p:cNvPr id="6" name="CuadroTexto 5"/>
            <p:cNvSpPr txBox="1"/>
            <p:nvPr/>
          </p:nvSpPr>
          <p:spPr>
            <a:xfrm>
              <a:off x="296901" y="1152177"/>
              <a:ext cx="4041516" cy="224676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s-ES" sz="2000" dirty="0">
                  <a:solidFill>
                    <a:schemeClr val="tx2">
                      <a:lumMod val="50000"/>
                    </a:schemeClr>
                  </a:solidFill>
                </a:rPr>
                <a:t>Ingesta Insuficiente</a:t>
              </a:r>
            </a:p>
            <a:p>
              <a:r>
                <a:rPr lang="es-ES" sz="2000" dirty="0">
                  <a:solidFill>
                    <a:schemeClr val="tx2">
                      <a:lumMod val="50000"/>
                    </a:schemeClr>
                  </a:solidFill>
                </a:rPr>
                <a:t>Bajo aporte transitorio (terapéutico)</a:t>
              </a:r>
            </a:p>
            <a:p>
              <a:r>
                <a:rPr lang="es-ES" sz="2000" dirty="0">
                  <a:solidFill>
                    <a:schemeClr val="tx2">
                      <a:lumMod val="50000"/>
                    </a:schemeClr>
                  </a:solidFill>
                </a:rPr>
                <a:t>Riesgo Nutricional</a:t>
              </a:r>
            </a:p>
            <a:p>
              <a:r>
                <a:rPr lang="es-ES" sz="2000" dirty="0">
                  <a:solidFill>
                    <a:schemeClr val="tx2">
                      <a:lumMod val="50000"/>
                    </a:schemeClr>
                  </a:solidFill>
                </a:rPr>
                <a:t>Fisioterapia – Rehabilitación</a:t>
              </a:r>
            </a:p>
            <a:p>
              <a:r>
                <a:rPr lang="es-ES" sz="2000" dirty="0">
                  <a:solidFill>
                    <a:schemeClr val="tx2">
                      <a:lumMod val="50000"/>
                    </a:schemeClr>
                  </a:solidFill>
                </a:rPr>
                <a:t>Pre quirúrgico adecuada ingesta</a:t>
              </a:r>
            </a:p>
            <a:p>
              <a:r>
                <a:rPr lang="es-ES" sz="2000" dirty="0">
                  <a:solidFill>
                    <a:schemeClr val="tx2">
                      <a:lumMod val="50000"/>
                    </a:schemeClr>
                  </a:solidFill>
                </a:rPr>
                <a:t>Previo a terapia oncológica</a:t>
              </a:r>
            </a:p>
            <a:p>
              <a:r>
                <a:rPr lang="es-ES" sz="2000" dirty="0">
                  <a:solidFill>
                    <a:schemeClr val="tx2">
                      <a:lumMod val="50000"/>
                    </a:schemeClr>
                  </a:solidFill>
                </a:rPr>
                <a:t>Situación Clínica basada en Evidencia</a:t>
              </a:r>
            </a:p>
          </p:txBody>
        </p:sp>
        <p:sp>
          <p:nvSpPr>
            <p:cNvPr id="11" name="CuadroTexto 10"/>
            <p:cNvSpPr txBox="1"/>
            <p:nvPr/>
          </p:nvSpPr>
          <p:spPr>
            <a:xfrm>
              <a:off x="480567" y="4037370"/>
              <a:ext cx="3674184" cy="415498"/>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s-ES" sz="2100" dirty="0"/>
                <a:t>Normocalórica - Normoproteica</a:t>
              </a:r>
            </a:p>
          </p:txBody>
        </p:sp>
        <p:sp>
          <p:nvSpPr>
            <p:cNvPr id="31" name="Flecha abajo 30"/>
            <p:cNvSpPr/>
            <p:nvPr/>
          </p:nvSpPr>
          <p:spPr>
            <a:xfrm>
              <a:off x="2000186" y="3462460"/>
              <a:ext cx="484632" cy="56784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a:p>
          </p:txBody>
        </p:sp>
      </p:grpSp>
      <p:grpSp>
        <p:nvGrpSpPr>
          <p:cNvPr id="36" name="Agrupar 35"/>
          <p:cNvGrpSpPr/>
          <p:nvPr/>
        </p:nvGrpSpPr>
        <p:grpSpPr>
          <a:xfrm>
            <a:off x="6042069" y="1040626"/>
            <a:ext cx="4041516" cy="3342083"/>
            <a:chOff x="4869656" y="1142818"/>
            <a:chExt cx="4041516" cy="3342083"/>
          </a:xfrm>
        </p:grpSpPr>
        <p:sp>
          <p:nvSpPr>
            <p:cNvPr id="10" name="CuadroTexto 9"/>
            <p:cNvSpPr txBox="1"/>
            <p:nvPr/>
          </p:nvSpPr>
          <p:spPr>
            <a:xfrm>
              <a:off x="4869656" y="1142818"/>
              <a:ext cx="4041516" cy="224676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sz="2000" dirty="0"/>
                <a:t>Requerimientos muy altos</a:t>
              </a:r>
            </a:p>
            <a:p>
              <a:r>
                <a:rPr lang="es-ES" sz="2000" dirty="0"/>
                <a:t>Situación Catabólica</a:t>
              </a:r>
            </a:p>
            <a:p>
              <a:r>
                <a:rPr lang="es-ES" sz="2000" dirty="0"/>
                <a:t>Riesgo pérdida masa muscular</a:t>
              </a:r>
            </a:p>
            <a:p>
              <a:r>
                <a:rPr lang="es-ES" sz="2000" dirty="0">
                  <a:solidFill>
                    <a:schemeClr val="tx2">
                      <a:lumMod val="50000"/>
                    </a:schemeClr>
                  </a:solidFill>
                </a:rPr>
                <a:t>Pre quirúrgico baja ingesta</a:t>
              </a:r>
              <a:endParaRPr lang="es-ES" sz="2000" dirty="0"/>
            </a:p>
            <a:p>
              <a:r>
                <a:rPr lang="es-ES" sz="2000" dirty="0"/>
                <a:t>Proceso Infeccioso</a:t>
              </a:r>
            </a:p>
            <a:p>
              <a:r>
                <a:rPr lang="es-ES" sz="2000" dirty="0"/>
                <a:t>Cicatrización</a:t>
              </a:r>
            </a:p>
            <a:p>
              <a:r>
                <a:rPr lang="es-ES" sz="2000" dirty="0">
                  <a:solidFill>
                    <a:schemeClr val="tx2">
                      <a:lumMod val="50000"/>
                    </a:schemeClr>
                  </a:solidFill>
                </a:rPr>
                <a:t>Situación Clínica basada en Evidencia</a:t>
              </a:r>
            </a:p>
          </p:txBody>
        </p:sp>
        <p:sp>
          <p:nvSpPr>
            <p:cNvPr id="12" name="CuadroTexto 11"/>
            <p:cNvSpPr txBox="1"/>
            <p:nvPr/>
          </p:nvSpPr>
          <p:spPr>
            <a:xfrm>
              <a:off x="5221243" y="4069403"/>
              <a:ext cx="3338342" cy="415498"/>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sz="2100" dirty="0"/>
                <a:t>Hipercalórica - Hiperproteica</a:t>
              </a:r>
            </a:p>
          </p:txBody>
        </p:sp>
        <p:sp>
          <p:nvSpPr>
            <p:cNvPr id="32" name="Flecha abajo 31"/>
            <p:cNvSpPr/>
            <p:nvPr/>
          </p:nvSpPr>
          <p:spPr>
            <a:xfrm>
              <a:off x="6648098" y="3457042"/>
              <a:ext cx="484632" cy="567845"/>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ES"/>
            </a:p>
          </p:txBody>
        </p:sp>
      </p:grpSp>
      <p:grpSp>
        <p:nvGrpSpPr>
          <p:cNvPr id="37" name="Agrupar 36"/>
          <p:cNvGrpSpPr/>
          <p:nvPr/>
        </p:nvGrpSpPr>
        <p:grpSpPr>
          <a:xfrm>
            <a:off x="2930545" y="4472388"/>
            <a:ext cx="5719769" cy="1949501"/>
            <a:chOff x="2000186" y="4902415"/>
            <a:chExt cx="5719769" cy="1949501"/>
          </a:xfrm>
        </p:grpSpPr>
        <p:sp>
          <p:nvSpPr>
            <p:cNvPr id="13" name="CuadroTexto 12"/>
            <p:cNvSpPr txBox="1"/>
            <p:nvPr/>
          </p:nvSpPr>
          <p:spPr>
            <a:xfrm>
              <a:off x="2000186" y="4902415"/>
              <a:ext cx="5719769" cy="40011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2000" dirty="0"/>
                <a:t>Patología  que requiere modificación nutricional</a:t>
              </a:r>
            </a:p>
          </p:txBody>
        </p:sp>
        <p:sp>
          <p:nvSpPr>
            <p:cNvPr id="14" name="CuadroTexto 13"/>
            <p:cNvSpPr txBox="1"/>
            <p:nvPr/>
          </p:nvSpPr>
          <p:spPr>
            <a:xfrm>
              <a:off x="3662931" y="5790087"/>
              <a:ext cx="2426810" cy="1061829"/>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ES" sz="2100" dirty="0"/>
                <a:t>Modificada en CHOS</a:t>
              </a:r>
            </a:p>
            <a:p>
              <a:r>
                <a:rPr lang="es-ES" sz="2100" dirty="0"/>
                <a:t>Adicionada en fibra</a:t>
              </a:r>
            </a:p>
            <a:p>
              <a:r>
                <a:rPr lang="es-ES" sz="2100" dirty="0"/>
                <a:t>Baja en electrolitos</a:t>
              </a:r>
            </a:p>
          </p:txBody>
        </p:sp>
        <p:sp>
          <p:nvSpPr>
            <p:cNvPr id="34" name="Flecha abajo 33"/>
            <p:cNvSpPr/>
            <p:nvPr/>
          </p:nvSpPr>
          <p:spPr>
            <a:xfrm>
              <a:off x="4625755" y="5349417"/>
              <a:ext cx="484632" cy="402137"/>
            </a:xfrm>
            <a:prstGeom prst="downArrow">
              <a:avLst/>
            </a:prstGeom>
            <a:gradFill>
              <a:gsLst>
                <a:gs pos="0">
                  <a:srgbClr val="7030A0"/>
                </a:gs>
                <a:gs pos="100000">
                  <a:srgbClr val="7030A0"/>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0367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1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1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1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58278" y="1094063"/>
            <a:ext cx="5686172"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modificación en la complejidad de la proteína?</a:t>
            </a:r>
          </a:p>
        </p:txBody>
      </p:sp>
      <p:sp>
        <p:nvSpPr>
          <p:cNvPr id="5" name="CuadroTexto 4"/>
          <p:cNvSpPr txBox="1"/>
          <p:nvPr/>
        </p:nvSpPr>
        <p:spPr>
          <a:xfrm>
            <a:off x="4540197" y="1606053"/>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6" name="CuadroTexto 5"/>
          <p:cNvSpPr txBox="1"/>
          <p:nvPr/>
        </p:nvSpPr>
        <p:spPr>
          <a:xfrm>
            <a:off x="7026746" y="1563962"/>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NO</a:t>
            </a:r>
          </a:p>
        </p:txBody>
      </p:sp>
      <p:sp>
        <p:nvSpPr>
          <p:cNvPr id="7" name="CuadroTexto 6"/>
          <p:cNvSpPr txBox="1"/>
          <p:nvPr/>
        </p:nvSpPr>
        <p:spPr>
          <a:xfrm>
            <a:off x="4188338" y="2039823"/>
            <a:ext cx="1140057"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err="1">
                <a:latin typeface="Arial" panose="020B0604020202020204" pitchFamily="34" charset="0"/>
                <a:cs typeface="Arial" panose="020B0604020202020204" pitchFamily="34" charset="0"/>
              </a:rPr>
              <a:t>Oligomérica</a:t>
            </a:r>
            <a:endParaRPr lang="es-ES" sz="1400" dirty="0">
              <a:latin typeface="Arial" panose="020B0604020202020204" pitchFamily="34" charset="0"/>
              <a:cs typeface="Arial" panose="020B0604020202020204" pitchFamily="34" charset="0"/>
            </a:endParaRPr>
          </a:p>
        </p:txBody>
      </p:sp>
      <p:sp>
        <p:nvSpPr>
          <p:cNvPr id="8" name="CuadroTexto 7"/>
          <p:cNvSpPr txBox="1"/>
          <p:nvPr/>
        </p:nvSpPr>
        <p:spPr>
          <a:xfrm>
            <a:off x="6762252" y="2039823"/>
            <a:ext cx="1021433"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Polimérica</a:t>
            </a:r>
          </a:p>
        </p:txBody>
      </p:sp>
      <p:sp>
        <p:nvSpPr>
          <p:cNvPr id="9" name="CuadroTexto 8"/>
          <p:cNvSpPr txBox="1"/>
          <p:nvPr/>
        </p:nvSpPr>
        <p:spPr>
          <a:xfrm>
            <a:off x="3461928" y="2522456"/>
            <a:ext cx="5107488"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incremento en la cantidad de proteína?</a:t>
            </a:r>
          </a:p>
        </p:txBody>
      </p:sp>
      <p:sp>
        <p:nvSpPr>
          <p:cNvPr id="10" name="CuadroTexto 9"/>
          <p:cNvSpPr txBox="1"/>
          <p:nvPr/>
        </p:nvSpPr>
        <p:spPr>
          <a:xfrm>
            <a:off x="4508056" y="2989559"/>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11" name="CuadroTexto 10"/>
          <p:cNvSpPr txBox="1"/>
          <p:nvPr/>
        </p:nvSpPr>
        <p:spPr>
          <a:xfrm>
            <a:off x="6994604" y="2989559"/>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NO</a:t>
            </a:r>
          </a:p>
        </p:txBody>
      </p:sp>
      <p:sp>
        <p:nvSpPr>
          <p:cNvPr id="12" name="CuadroTexto 11"/>
          <p:cNvSpPr txBox="1"/>
          <p:nvPr/>
        </p:nvSpPr>
        <p:spPr>
          <a:xfrm>
            <a:off x="4101696" y="3499173"/>
            <a:ext cx="1249061"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Hiperproteica</a:t>
            </a:r>
          </a:p>
        </p:txBody>
      </p:sp>
      <p:sp>
        <p:nvSpPr>
          <p:cNvPr id="13" name="CuadroTexto 12"/>
          <p:cNvSpPr txBox="1"/>
          <p:nvPr/>
        </p:nvSpPr>
        <p:spPr>
          <a:xfrm>
            <a:off x="6536947" y="3499173"/>
            <a:ext cx="1407758"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Normoproteica</a:t>
            </a:r>
          </a:p>
        </p:txBody>
      </p:sp>
      <p:sp>
        <p:nvSpPr>
          <p:cNvPr id="14" name="CuadroTexto 13"/>
          <p:cNvSpPr txBox="1"/>
          <p:nvPr/>
        </p:nvSpPr>
        <p:spPr>
          <a:xfrm>
            <a:off x="2585388" y="4004936"/>
            <a:ext cx="6859571"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incremento en la cantidad de calorías/restricción de líquidos?</a:t>
            </a:r>
          </a:p>
        </p:txBody>
      </p:sp>
      <p:sp>
        <p:nvSpPr>
          <p:cNvPr id="15" name="CuadroTexto 14"/>
          <p:cNvSpPr txBox="1"/>
          <p:nvPr/>
        </p:nvSpPr>
        <p:spPr>
          <a:xfrm>
            <a:off x="4586105" y="4496733"/>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16" name="CuadroTexto 15"/>
          <p:cNvSpPr txBox="1"/>
          <p:nvPr/>
        </p:nvSpPr>
        <p:spPr>
          <a:xfrm>
            <a:off x="7072651" y="4454641"/>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NO</a:t>
            </a:r>
          </a:p>
        </p:txBody>
      </p:sp>
      <p:sp>
        <p:nvSpPr>
          <p:cNvPr id="17" name="CuadroTexto 16"/>
          <p:cNvSpPr txBox="1"/>
          <p:nvPr/>
        </p:nvSpPr>
        <p:spPr>
          <a:xfrm>
            <a:off x="4189363" y="4977269"/>
            <a:ext cx="1229825"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Hipercalórica</a:t>
            </a:r>
          </a:p>
        </p:txBody>
      </p:sp>
      <p:sp>
        <p:nvSpPr>
          <p:cNvPr id="18" name="CuadroTexto 17"/>
          <p:cNvSpPr txBox="1"/>
          <p:nvPr/>
        </p:nvSpPr>
        <p:spPr>
          <a:xfrm>
            <a:off x="6798538" y="4977269"/>
            <a:ext cx="1040670"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Isocalórica</a:t>
            </a:r>
          </a:p>
        </p:txBody>
      </p:sp>
      <p:sp>
        <p:nvSpPr>
          <p:cNvPr id="19" name="CuadroTexto 18"/>
          <p:cNvSpPr txBox="1"/>
          <p:nvPr/>
        </p:nvSpPr>
        <p:spPr>
          <a:xfrm>
            <a:off x="3282977" y="5380605"/>
            <a:ext cx="5458547"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¿Necesita su paciente modificación/adición en el perfil nutricional?</a:t>
            </a:r>
          </a:p>
        </p:txBody>
      </p:sp>
      <p:sp>
        <p:nvSpPr>
          <p:cNvPr id="20" name="CuadroTexto 19"/>
          <p:cNvSpPr txBox="1"/>
          <p:nvPr/>
        </p:nvSpPr>
        <p:spPr>
          <a:xfrm>
            <a:off x="4561007" y="5888750"/>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21" name="CuadroTexto 20"/>
          <p:cNvSpPr txBox="1"/>
          <p:nvPr/>
        </p:nvSpPr>
        <p:spPr>
          <a:xfrm>
            <a:off x="7072651" y="5850666"/>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NO</a:t>
            </a:r>
          </a:p>
        </p:txBody>
      </p:sp>
      <p:sp>
        <p:nvSpPr>
          <p:cNvPr id="23" name="CuadroTexto 22"/>
          <p:cNvSpPr txBox="1"/>
          <p:nvPr/>
        </p:nvSpPr>
        <p:spPr>
          <a:xfrm>
            <a:off x="8953812" y="5881444"/>
            <a:ext cx="901209"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Estándar</a:t>
            </a:r>
          </a:p>
        </p:txBody>
      </p:sp>
      <p:sp>
        <p:nvSpPr>
          <p:cNvPr id="24" name="CuadroTexto 23"/>
          <p:cNvSpPr txBox="1"/>
          <p:nvPr/>
        </p:nvSpPr>
        <p:spPr>
          <a:xfrm>
            <a:off x="1769052" y="5904140"/>
            <a:ext cx="1628972"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Régimen Especial</a:t>
            </a:r>
          </a:p>
        </p:txBody>
      </p:sp>
      <p:cxnSp>
        <p:nvCxnSpPr>
          <p:cNvPr id="30" name="Conector recto 29"/>
          <p:cNvCxnSpPr>
            <a:stCxn id="5" idx="2"/>
            <a:endCxn id="7" idx="0"/>
          </p:cNvCxnSpPr>
          <p:nvPr/>
        </p:nvCxnSpPr>
        <p:spPr>
          <a:xfrm>
            <a:off x="4758366" y="1944608"/>
            <a:ext cx="0" cy="952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Conector recto 31"/>
          <p:cNvCxnSpPr>
            <a:stCxn id="6" idx="2"/>
            <a:endCxn id="8" idx="0"/>
          </p:cNvCxnSpPr>
          <p:nvPr/>
        </p:nvCxnSpPr>
        <p:spPr>
          <a:xfrm>
            <a:off x="7272968" y="1902516"/>
            <a:ext cx="0" cy="137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Conector angular 35"/>
          <p:cNvCxnSpPr>
            <a:stCxn id="8" idx="1"/>
            <a:endCxn id="9" idx="0"/>
          </p:cNvCxnSpPr>
          <p:nvPr/>
        </p:nvCxnSpPr>
        <p:spPr>
          <a:xfrm rot="10800000" flipV="1">
            <a:off x="6015674" y="2193711"/>
            <a:ext cx="746579" cy="328744"/>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Conector angular 37"/>
          <p:cNvCxnSpPr>
            <a:stCxn id="7" idx="3"/>
            <a:endCxn id="9" idx="0"/>
          </p:cNvCxnSpPr>
          <p:nvPr/>
        </p:nvCxnSpPr>
        <p:spPr>
          <a:xfrm>
            <a:off x="5328394" y="2193711"/>
            <a:ext cx="687278" cy="328744"/>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Conector angular 30"/>
          <p:cNvCxnSpPr>
            <a:stCxn id="10" idx="0"/>
            <a:endCxn id="9" idx="2"/>
          </p:cNvCxnSpPr>
          <p:nvPr/>
        </p:nvCxnSpPr>
        <p:spPr>
          <a:xfrm rot="5400000" flipH="1" flipV="1">
            <a:off x="5291286" y="2265174"/>
            <a:ext cx="159327" cy="1289447"/>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Conector angular 33"/>
          <p:cNvCxnSpPr>
            <a:stCxn id="9" idx="2"/>
            <a:endCxn id="11" idx="0"/>
          </p:cNvCxnSpPr>
          <p:nvPr/>
        </p:nvCxnSpPr>
        <p:spPr>
          <a:xfrm rot="16200000" flipH="1">
            <a:off x="6548587" y="2297318"/>
            <a:ext cx="159327" cy="1225154"/>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Conector recto 36"/>
          <p:cNvCxnSpPr>
            <a:stCxn id="12" idx="3"/>
            <a:endCxn id="13" idx="1"/>
          </p:cNvCxnSpPr>
          <p:nvPr/>
        </p:nvCxnSpPr>
        <p:spPr>
          <a:xfrm>
            <a:off x="5350757" y="3653061"/>
            <a:ext cx="118619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ector recto 51"/>
          <p:cNvCxnSpPr>
            <a:cxnSpLocks/>
            <a:endCxn id="14" idx="0"/>
          </p:cNvCxnSpPr>
          <p:nvPr/>
        </p:nvCxnSpPr>
        <p:spPr>
          <a:xfrm flipH="1">
            <a:off x="6015174" y="3653061"/>
            <a:ext cx="500" cy="3518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Conector recto 57"/>
          <p:cNvCxnSpPr/>
          <p:nvPr/>
        </p:nvCxnSpPr>
        <p:spPr>
          <a:xfrm>
            <a:off x="4804275" y="4835288"/>
            <a:ext cx="1" cy="1419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Conector recto 59"/>
          <p:cNvCxnSpPr/>
          <p:nvPr/>
        </p:nvCxnSpPr>
        <p:spPr>
          <a:xfrm>
            <a:off x="7318873" y="4793196"/>
            <a:ext cx="0" cy="184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Conector recto 61"/>
          <p:cNvCxnSpPr>
            <a:stCxn id="17" idx="3"/>
            <a:endCxn id="18" idx="1"/>
          </p:cNvCxnSpPr>
          <p:nvPr/>
        </p:nvCxnSpPr>
        <p:spPr>
          <a:xfrm>
            <a:off x="5419188" y="5131157"/>
            <a:ext cx="13793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Conector recto 63"/>
          <p:cNvCxnSpPr>
            <a:stCxn id="17" idx="2"/>
          </p:cNvCxnSpPr>
          <p:nvPr/>
        </p:nvCxnSpPr>
        <p:spPr>
          <a:xfrm>
            <a:off x="4804275" y="5285046"/>
            <a:ext cx="0" cy="95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Conector recto 65"/>
          <p:cNvCxnSpPr>
            <a:cxnSpLocks/>
            <a:stCxn id="18" idx="2"/>
          </p:cNvCxnSpPr>
          <p:nvPr/>
        </p:nvCxnSpPr>
        <p:spPr>
          <a:xfrm>
            <a:off x="7318873" y="5285046"/>
            <a:ext cx="0" cy="95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Conector recto 71"/>
          <p:cNvCxnSpPr>
            <a:cxnSpLocks/>
          </p:cNvCxnSpPr>
          <p:nvPr/>
        </p:nvCxnSpPr>
        <p:spPr>
          <a:xfrm flipH="1">
            <a:off x="3406937" y="6024373"/>
            <a:ext cx="11540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Conector recto 73"/>
          <p:cNvCxnSpPr>
            <a:cxnSpLocks/>
            <a:stCxn id="21" idx="3"/>
          </p:cNvCxnSpPr>
          <p:nvPr/>
        </p:nvCxnSpPr>
        <p:spPr>
          <a:xfrm>
            <a:off x="7565095" y="6019944"/>
            <a:ext cx="1388716" cy="153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ítulo 2">
            <a:extLst>
              <a:ext uri="{FF2B5EF4-FFF2-40B4-BE49-F238E27FC236}">
                <a16:creationId xmlns:a16="http://schemas.microsoft.com/office/drawing/2014/main" id="{C9429444-1F3C-214B-BCAC-31BA69903BEB}"/>
              </a:ext>
            </a:extLst>
          </p:cNvPr>
          <p:cNvSpPr>
            <a:spLocks noGrp="1"/>
          </p:cNvSpPr>
          <p:nvPr>
            <p:ph type="title" idx="4294967295"/>
          </p:nvPr>
        </p:nvSpPr>
        <p:spPr>
          <a:xfrm>
            <a:off x="1524000" y="273427"/>
            <a:ext cx="9144000" cy="965465"/>
          </a:xfrm>
          <a:prstGeom prst="rect">
            <a:avLst/>
          </a:prstGeom>
        </p:spPr>
        <p:txBody>
          <a:bodyPr>
            <a:normAutofit/>
          </a:bodyPr>
          <a:lstStyle/>
          <a:p>
            <a:pPr algn="ctr"/>
            <a:r>
              <a:rPr lang="es-CO" sz="3400" b="1" dirty="0">
                <a:solidFill>
                  <a:srgbClr val="7030A0"/>
                </a:solidFill>
                <a:latin typeface="Arial" panose="020B0604020202020204" pitchFamily="34" charset="0"/>
                <a:cs typeface="Arial" panose="020B0604020202020204" pitchFamily="34" charset="0"/>
              </a:rPr>
              <a:t>Criterios de selección de fórmulas</a:t>
            </a:r>
          </a:p>
        </p:txBody>
      </p:sp>
      <p:sp>
        <p:nvSpPr>
          <p:cNvPr id="22" name="CuadroTexto 21">
            <a:extLst>
              <a:ext uri="{FF2B5EF4-FFF2-40B4-BE49-F238E27FC236}">
                <a16:creationId xmlns:a16="http://schemas.microsoft.com/office/drawing/2014/main" id="{1A0777B6-A773-664A-AC16-0BCF900E7ADB}"/>
              </a:ext>
            </a:extLst>
          </p:cNvPr>
          <p:cNvSpPr txBox="1"/>
          <p:nvPr/>
        </p:nvSpPr>
        <p:spPr>
          <a:xfrm>
            <a:off x="1643291" y="6211237"/>
            <a:ext cx="4028742"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Elaborado por Claudia P Contreras</a:t>
            </a:r>
          </a:p>
        </p:txBody>
      </p:sp>
      <p:cxnSp>
        <p:nvCxnSpPr>
          <p:cNvPr id="27" name="Conector recto 26">
            <a:extLst>
              <a:ext uri="{FF2B5EF4-FFF2-40B4-BE49-F238E27FC236}">
                <a16:creationId xmlns:a16="http://schemas.microsoft.com/office/drawing/2014/main" id="{EE0563A4-8A45-7447-A34F-247E2B4B621F}"/>
              </a:ext>
            </a:extLst>
          </p:cNvPr>
          <p:cNvCxnSpPr/>
          <p:nvPr/>
        </p:nvCxnSpPr>
        <p:spPr>
          <a:xfrm>
            <a:off x="4726226" y="3328114"/>
            <a:ext cx="1" cy="171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36B281E1-ACE9-0C4F-A9F3-D2569BD8B972}"/>
              </a:ext>
            </a:extLst>
          </p:cNvPr>
          <p:cNvCxnSpPr>
            <a:stCxn id="11" idx="2"/>
            <a:endCxn id="13" idx="0"/>
          </p:cNvCxnSpPr>
          <p:nvPr/>
        </p:nvCxnSpPr>
        <p:spPr>
          <a:xfrm>
            <a:off x="7240826" y="3328114"/>
            <a:ext cx="0" cy="171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01E61E0-F1F6-5440-9961-1519769BED32}"/>
              </a:ext>
            </a:extLst>
          </p:cNvPr>
          <p:cNvCxnSpPr>
            <a:endCxn id="15" idx="0"/>
          </p:cNvCxnSpPr>
          <p:nvPr/>
        </p:nvCxnSpPr>
        <p:spPr>
          <a:xfrm>
            <a:off x="4804274" y="4312713"/>
            <a:ext cx="0" cy="184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B4C831F-1AD1-D84A-B9D0-E1E6405D4816}"/>
              </a:ext>
            </a:extLst>
          </p:cNvPr>
          <p:cNvCxnSpPr>
            <a:endCxn id="16" idx="0"/>
          </p:cNvCxnSpPr>
          <p:nvPr/>
        </p:nvCxnSpPr>
        <p:spPr>
          <a:xfrm>
            <a:off x="7318873" y="4312713"/>
            <a:ext cx="0" cy="141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53D3289-753A-BF49-BBA4-AD800D2D8724}"/>
              </a:ext>
            </a:extLst>
          </p:cNvPr>
          <p:cNvCxnSpPr>
            <a:cxnSpLocks/>
          </p:cNvCxnSpPr>
          <p:nvPr/>
        </p:nvCxnSpPr>
        <p:spPr>
          <a:xfrm>
            <a:off x="4779176" y="6006693"/>
            <a:ext cx="0" cy="102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9151E315-1BA6-FB4A-BA60-D425ABD3C941}"/>
              </a:ext>
            </a:extLst>
          </p:cNvPr>
          <p:cNvCxnSpPr>
            <a:cxnSpLocks/>
          </p:cNvCxnSpPr>
          <p:nvPr/>
        </p:nvCxnSpPr>
        <p:spPr>
          <a:xfrm>
            <a:off x="4791725" y="5693079"/>
            <a:ext cx="0" cy="200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4828E43A-4BEB-744D-948B-644C3AF62742}"/>
              </a:ext>
            </a:extLst>
          </p:cNvPr>
          <p:cNvCxnSpPr>
            <a:cxnSpLocks/>
            <a:endCxn id="5" idx="0"/>
          </p:cNvCxnSpPr>
          <p:nvPr/>
        </p:nvCxnSpPr>
        <p:spPr>
          <a:xfrm flipH="1">
            <a:off x="4758366" y="1401840"/>
            <a:ext cx="1" cy="204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21D189F-3611-5247-AFBE-214224F16BDA}"/>
              </a:ext>
            </a:extLst>
          </p:cNvPr>
          <p:cNvCxnSpPr>
            <a:endCxn id="6" idx="0"/>
          </p:cNvCxnSpPr>
          <p:nvPr/>
        </p:nvCxnSpPr>
        <p:spPr>
          <a:xfrm>
            <a:off x="7272968" y="1401840"/>
            <a:ext cx="0" cy="162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BA3D73E7-F7EA-ED4E-A74F-B8F0A5E5EA10}"/>
              </a:ext>
            </a:extLst>
          </p:cNvPr>
          <p:cNvCxnSpPr>
            <a:endCxn id="21" idx="0"/>
          </p:cNvCxnSpPr>
          <p:nvPr/>
        </p:nvCxnSpPr>
        <p:spPr>
          <a:xfrm>
            <a:off x="7318873" y="5688382"/>
            <a:ext cx="0" cy="16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74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6242"/>
            <a:ext cx="9144000" cy="981993"/>
          </a:xfrm>
        </p:spPr>
        <p:txBody>
          <a:bodyPr>
            <a:normAutofit/>
          </a:bodyPr>
          <a:lstStyle/>
          <a:p>
            <a:pPr algn="ctr"/>
            <a:r>
              <a:rPr lang="es-ES_tradnl" sz="3400" b="1" dirty="0">
                <a:solidFill>
                  <a:srgbClr val="7030A0"/>
                </a:solidFill>
                <a:latin typeface="Arial" panose="020B0604020202020204" pitchFamily="34" charset="0"/>
                <a:cs typeface="Arial" panose="020B0604020202020204" pitchFamily="34" charset="0"/>
              </a:rPr>
              <a:t>Retomando: caso clínico</a:t>
            </a:r>
          </a:p>
        </p:txBody>
      </p:sp>
      <p:sp>
        <p:nvSpPr>
          <p:cNvPr id="3" name="Marcador de contenido 2"/>
          <p:cNvSpPr>
            <a:spLocks noGrp="1"/>
          </p:cNvSpPr>
          <p:nvPr>
            <p:ph idx="1"/>
          </p:nvPr>
        </p:nvSpPr>
        <p:spPr>
          <a:xfrm>
            <a:off x="1219200" y="1708814"/>
            <a:ext cx="9993086" cy="4513055"/>
          </a:xfrm>
          <a:ln>
            <a:noFill/>
          </a:ln>
        </p:spPr>
        <p:txBody>
          <a:bodyPr>
            <a:normAutofit fontScale="92500" lnSpcReduction="10000"/>
          </a:bodyPr>
          <a:lstStyle/>
          <a:p>
            <a:pPr algn="just">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I.F. Sexo Masculino, 48 años de edad.</a:t>
            </a:r>
          </a:p>
          <a:p>
            <a:pPr algn="just">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Disfagia para sólidos de un mes de evolución. Ha disminuido la ingesta en cantidad y calidad de los alimentos.</a:t>
            </a:r>
          </a:p>
          <a:p>
            <a:pPr algn="just">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Adenocarcinoma de la unión gastroesofágica.</a:t>
            </a:r>
          </a:p>
          <a:p>
            <a:pPr>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IMC: 31.5</a:t>
            </a:r>
          </a:p>
          <a:p>
            <a:pPr>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 Pérdida de peso de 6.6% (3 meses).</a:t>
            </a:r>
          </a:p>
          <a:p>
            <a:pPr>
              <a:lnSpc>
                <a:spcPct val="150000"/>
              </a:lnSpc>
              <a:buClr>
                <a:srgbClr val="7030A0"/>
              </a:buClr>
              <a:buSzPct val="100000"/>
            </a:pPr>
            <a:r>
              <a:rPr lang="es-ES_tradnl" sz="2600" dirty="0">
                <a:solidFill>
                  <a:schemeClr val="tx2">
                    <a:lumMod val="50000"/>
                  </a:schemeClr>
                </a:solidFill>
                <a:latin typeface="Arial" panose="020B0604020202020204" pitchFamily="34" charset="0"/>
                <a:cs typeface="Arial" panose="020B0604020202020204" pitchFamily="34" charset="0"/>
              </a:rPr>
              <a:t>Pendiente esofagectomía.</a:t>
            </a:r>
          </a:p>
          <a:p>
            <a:pPr algn="just">
              <a:lnSpc>
                <a:spcPct val="150000"/>
              </a:lnSpc>
              <a:buClr>
                <a:srgbClr val="7030A0"/>
              </a:buClr>
              <a:buSzPct val="60000"/>
              <a:buFont typeface="Wingdings" panose="05000000000000000000" pitchFamily="2" charset="2"/>
              <a:buChar char="Ø"/>
            </a:pPr>
            <a:endParaRPr lang="es-ES_tradnl" sz="24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8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3949" y="522514"/>
            <a:ext cx="9805307" cy="1362075"/>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Decidir si se beneficia de suplementación</a:t>
            </a:r>
          </a:p>
        </p:txBody>
      </p:sp>
      <p:sp>
        <p:nvSpPr>
          <p:cNvPr id="3" name="Marcador de contenido 2"/>
          <p:cNvSpPr>
            <a:spLocks noGrp="1"/>
          </p:cNvSpPr>
          <p:nvPr>
            <p:ph idx="1"/>
          </p:nvPr>
        </p:nvSpPr>
        <p:spPr>
          <a:xfrm>
            <a:off x="1123949" y="2618012"/>
            <a:ext cx="6392975" cy="2522095"/>
          </a:xfrm>
        </p:spPr>
        <p:txBody>
          <a:bodyPr>
            <a:normAutofit fontScale="92500" lnSpcReduction="20000"/>
          </a:bodyPr>
          <a:lstStyle/>
          <a:p>
            <a:pPr>
              <a:lnSpc>
                <a:spcPct val="120000"/>
              </a:lnSpc>
              <a:buClr>
                <a:srgbClr val="7030A0"/>
              </a:buClr>
              <a:buSzPct val="100000"/>
            </a:pPr>
            <a:r>
              <a:rPr lang="es-ES" dirty="0">
                <a:solidFill>
                  <a:schemeClr val="tx2">
                    <a:lumMod val="50000"/>
                  </a:schemeClr>
                </a:solidFill>
                <a:latin typeface="Arial" panose="020B0604020202020204" pitchFamily="34" charset="0"/>
                <a:cs typeface="Arial" panose="020B0604020202020204" pitchFamily="34" charset="0"/>
              </a:rPr>
              <a:t>¿Está el paciente en riesgo nutricional?</a:t>
            </a:r>
          </a:p>
          <a:p>
            <a:pPr>
              <a:lnSpc>
                <a:spcPct val="120000"/>
              </a:lnSpc>
              <a:buClr>
                <a:srgbClr val="7030A0"/>
              </a:buClr>
              <a:buSzPct val="100000"/>
            </a:pPr>
            <a:r>
              <a:rPr lang="es-ES" dirty="0">
                <a:solidFill>
                  <a:schemeClr val="tx2">
                    <a:lumMod val="50000"/>
                  </a:schemeClr>
                </a:solidFill>
                <a:latin typeface="Arial" panose="020B0604020202020204" pitchFamily="34" charset="0"/>
                <a:cs typeface="Arial" panose="020B0604020202020204" pitchFamily="34" charset="0"/>
              </a:rPr>
              <a:t>¿Se beneficia de suplementación nutricional?</a:t>
            </a:r>
          </a:p>
          <a:p>
            <a:pPr>
              <a:lnSpc>
                <a:spcPct val="120000"/>
              </a:lnSpc>
              <a:buClr>
                <a:srgbClr val="7030A0"/>
              </a:buClr>
              <a:buSzPct val="100000"/>
            </a:pPr>
            <a:r>
              <a:rPr lang="es-ES" dirty="0">
                <a:solidFill>
                  <a:schemeClr val="tx2">
                    <a:lumMod val="50000"/>
                  </a:schemeClr>
                </a:solidFill>
                <a:latin typeface="Arial" panose="020B0604020202020204" pitchFamily="34" charset="0"/>
                <a:cs typeface="Arial" panose="020B0604020202020204" pitchFamily="34" charset="0"/>
              </a:rPr>
              <a:t>¿Si la respuesta es afirmativa, qué tipo de fórmula se recomendaría?</a:t>
            </a:r>
          </a:p>
          <a:p>
            <a:pPr>
              <a:lnSpc>
                <a:spcPct val="120000"/>
              </a:lnSpc>
              <a:buClr>
                <a:srgbClr val="7030A0"/>
              </a:buClr>
              <a:buSzPct val="50000"/>
              <a:buFont typeface="Courier New" panose="02070309020205020404" pitchFamily="49" charset="0"/>
              <a:buChar char="o"/>
            </a:pPr>
            <a:endParaRPr lang="es-ES" dirty="0">
              <a:solidFill>
                <a:schemeClr val="tx2">
                  <a:lumMod val="50000"/>
                </a:schemeClr>
              </a:solidFill>
              <a:latin typeface="Arial" panose="020B0604020202020204" pitchFamily="34" charset="0"/>
              <a:cs typeface="Arial" panose="020B0604020202020204" pitchFamily="34" charset="0"/>
            </a:endParaRPr>
          </a:p>
          <a:p>
            <a:pPr>
              <a:lnSpc>
                <a:spcPct val="120000"/>
              </a:lnSpc>
              <a:buClr>
                <a:srgbClr val="7030A0"/>
              </a:buClr>
              <a:buSzPct val="50000"/>
              <a:buFont typeface="Courier New" panose="02070309020205020404" pitchFamily="49" charset="0"/>
              <a:buChar char="o"/>
            </a:pPr>
            <a:endParaRPr lang="es-ES" dirty="0">
              <a:solidFill>
                <a:schemeClr val="tx2">
                  <a:lumMod val="50000"/>
                </a:schemeClr>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rot="945510">
            <a:off x="6991838" y="1854647"/>
            <a:ext cx="4210051" cy="4210051"/>
          </a:xfrm>
          <a:prstGeom prst="rect">
            <a:avLst/>
          </a:prstGeom>
        </p:spPr>
      </p:pic>
    </p:spTree>
    <p:extLst>
      <p:ext uri="{BB962C8B-B14F-4D97-AF65-F5344CB8AC3E}">
        <p14:creationId xmlns:p14="http://schemas.microsoft.com/office/powerpoint/2010/main" val="1435352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524000" y="448631"/>
            <a:ext cx="9144000" cy="901197"/>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400" b="1" dirty="0">
                <a:solidFill>
                  <a:srgbClr val="7030A0"/>
                </a:solidFill>
                <a:latin typeface="Arial" panose="020B0604020202020204" pitchFamily="34" charset="0"/>
                <a:cs typeface="Arial" panose="020B0604020202020204" pitchFamily="34" charset="0"/>
              </a:rPr>
              <a:t>Análisis de riesgo nutricional</a:t>
            </a:r>
            <a:endParaRPr lang="es-ES" sz="3400" dirty="0">
              <a:solidFill>
                <a:srgbClr val="7030A0"/>
              </a:solidFill>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159551954"/>
              </p:ext>
            </p:extLst>
          </p:nvPr>
        </p:nvGraphicFramePr>
        <p:xfrm>
          <a:off x="1950035" y="1715588"/>
          <a:ext cx="8291930" cy="4297680"/>
        </p:xfrm>
        <a:graphic>
          <a:graphicData uri="http://schemas.openxmlformats.org/drawingml/2006/table">
            <a:tbl>
              <a:tblPr firstRow="1" bandRow="1">
                <a:tableStyleId>{5C22544A-7EE6-4342-B048-85BDC9FD1C3A}</a:tableStyleId>
              </a:tblPr>
              <a:tblGrid>
                <a:gridCol w="3884508">
                  <a:extLst>
                    <a:ext uri="{9D8B030D-6E8A-4147-A177-3AD203B41FA5}">
                      <a16:colId xmlns:a16="http://schemas.microsoft.com/office/drawing/2014/main" val="20000"/>
                    </a:ext>
                  </a:extLst>
                </a:gridCol>
                <a:gridCol w="4407422">
                  <a:extLst>
                    <a:ext uri="{9D8B030D-6E8A-4147-A177-3AD203B41FA5}">
                      <a16:colId xmlns:a16="http://schemas.microsoft.com/office/drawing/2014/main" val="20001"/>
                    </a:ext>
                  </a:extLst>
                </a:gridCol>
              </a:tblGrid>
              <a:tr h="370840">
                <a:tc>
                  <a:txBody>
                    <a:bodyPr/>
                    <a:lstStyle/>
                    <a:p>
                      <a:pPr algn="ctr"/>
                      <a:r>
                        <a:rPr lang="es-ES" sz="2400" dirty="0">
                          <a:solidFill>
                            <a:schemeClr val="tx1"/>
                          </a:solidFill>
                          <a:latin typeface="Arial" panose="020B0604020202020204" pitchFamily="34" charset="0"/>
                          <a:cs typeface="Arial" panose="020B0604020202020204" pitchFamily="34" charset="0"/>
                        </a:rPr>
                        <a:t>TIPO</a:t>
                      </a:r>
                      <a:r>
                        <a:rPr lang="es-ES" sz="2400" baseline="0" dirty="0">
                          <a:solidFill>
                            <a:schemeClr val="tx1"/>
                          </a:solidFill>
                          <a:latin typeface="Arial" panose="020B0604020202020204" pitchFamily="34" charset="0"/>
                          <a:cs typeface="Arial" panose="020B0604020202020204" pitchFamily="34" charset="0"/>
                        </a:rPr>
                        <a:t> DE RIESGO</a:t>
                      </a:r>
                      <a:endParaRPr lang="es-ES" sz="2400" dirty="0">
                        <a:solidFill>
                          <a:schemeClr val="tx1"/>
                        </a:solidFill>
                        <a:latin typeface="Arial" panose="020B0604020202020204" pitchFamily="34" charset="0"/>
                        <a:cs typeface="Arial" panose="020B0604020202020204" pitchFamily="34" charset="0"/>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s-ES" sz="2400" dirty="0">
                          <a:solidFill>
                            <a:schemeClr val="tx1"/>
                          </a:solidFill>
                          <a:latin typeface="Arial" panose="020B0604020202020204" pitchFamily="34" charset="0"/>
                          <a:cs typeface="Arial" panose="020B0604020202020204" pitchFamily="34" charset="0"/>
                        </a:rPr>
                        <a:t>FACTOR</a:t>
                      </a:r>
                      <a:r>
                        <a:rPr lang="es-ES" sz="2400" baseline="0" dirty="0">
                          <a:solidFill>
                            <a:schemeClr val="tx1"/>
                          </a:solidFill>
                          <a:latin typeface="Arial" panose="020B0604020202020204" pitchFamily="34" charset="0"/>
                          <a:cs typeface="Arial" panose="020B0604020202020204" pitchFamily="34" charset="0"/>
                        </a:rPr>
                        <a:t> DE RIESGO</a:t>
                      </a:r>
                      <a:endParaRPr lang="es-ES" sz="2400" dirty="0">
                        <a:solidFill>
                          <a:schemeClr val="tx1"/>
                        </a:solidFill>
                        <a:latin typeface="Arial" panose="020B0604020202020204" pitchFamily="34" charset="0"/>
                        <a:cs typeface="Arial" panose="020B0604020202020204" pitchFamily="34" charset="0"/>
                      </a:endParaRPr>
                    </a:p>
                  </a:txBody>
                  <a:tcPr>
                    <a:lnB w="12700" cap="flat" cmpd="sng" algn="ctr">
                      <a:solidFill>
                        <a:scrgbClr r="0" g="0" b="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Fisiológico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24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Patológico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2400" b="0" dirty="0">
                          <a:solidFill>
                            <a:schemeClr val="tx1"/>
                          </a:solidFill>
                          <a:latin typeface="Arial" panose="020B0604020202020204" pitchFamily="34" charset="0"/>
                          <a:cs typeface="Arial" panose="020B0604020202020204" pitchFamily="34" charset="0"/>
                        </a:rPr>
                        <a:t>Ca de unión</a:t>
                      </a:r>
                      <a:r>
                        <a:rPr lang="es-ES" sz="2400" b="0" baseline="0" dirty="0">
                          <a:solidFill>
                            <a:schemeClr val="tx1"/>
                          </a:solidFill>
                          <a:latin typeface="Arial" panose="020B0604020202020204" pitchFamily="34" charset="0"/>
                          <a:cs typeface="Arial" panose="020B0604020202020204" pitchFamily="34" charset="0"/>
                        </a:rPr>
                        <a:t> gastroesofágica</a:t>
                      </a:r>
                    </a:p>
                    <a:p>
                      <a:r>
                        <a:rPr lang="es-ES" sz="2400" b="0" dirty="0">
                          <a:solidFill>
                            <a:schemeClr val="tx1"/>
                          </a:solidFill>
                          <a:latin typeface="Arial" panose="020B0604020202020204" pitchFamily="34" charset="0"/>
                          <a:cs typeface="Arial" panose="020B0604020202020204" pitchFamily="34" charset="0"/>
                        </a:rPr>
                        <a:t>Desnutrición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Funcional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2400" dirty="0">
                          <a:solidFill>
                            <a:schemeClr val="tx1"/>
                          </a:solidFill>
                          <a:latin typeface="Arial" panose="020B0604020202020204" pitchFamily="34" charset="0"/>
                          <a:cs typeface="Arial" panose="020B0604020202020204" pitchFamily="34" charset="0"/>
                        </a:rPr>
                        <a:t>¿Disfagia? </a:t>
                      </a:r>
                    </a:p>
                    <a:p>
                      <a:r>
                        <a:rPr lang="es-ES" sz="2400" dirty="0">
                          <a:solidFill>
                            <a:schemeClr val="tx1"/>
                          </a:solidFill>
                          <a:latin typeface="Arial" panose="020B0604020202020204" pitchFamily="34" charset="0"/>
                          <a:cs typeface="Arial" panose="020B0604020202020204" pitchFamily="34" charset="0"/>
                        </a:rPr>
                        <a:t>¿Pérdida de peso?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Emocional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s-ES" sz="2400" dirty="0">
                          <a:solidFill>
                            <a:schemeClr val="tx1"/>
                          </a:solidFill>
                          <a:latin typeface="Arial" panose="020B0604020202020204" pitchFamily="34" charset="0"/>
                          <a:cs typeface="Arial" panose="020B0604020202020204" pitchFamily="34" charset="0"/>
                        </a:rPr>
                        <a:t>¿Depresión?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Social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sz="24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s-ES" sz="2400" dirty="0">
                          <a:solidFill>
                            <a:schemeClr val="tx1"/>
                          </a:solidFill>
                          <a:latin typeface="Arial" panose="020B0604020202020204" pitchFamily="34" charset="0"/>
                          <a:cs typeface="Arial" panose="020B0604020202020204" pitchFamily="34" charset="0"/>
                        </a:rPr>
                        <a:t>Nutricional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indent="0">
                        <a:buFont typeface="Wingdings" charset="0"/>
                        <a:buNone/>
                      </a:pPr>
                      <a:r>
                        <a:rPr lang="es-ES" sz="2400" dirty="0">
                          <a:solidFill>
                            <a:schemeClr val="tx1"/>
                          </a:solidFill>
                          <a:latin typeface="Arial" panose="020B0604020202020204" pitchFamily="34" charset="0"/>
                          <a:cs typeface="Arial" panose="020B0604020202020204" pitchFamily="34" charset="0"/>
                        </a:rPr>
                        <a:t>Desnutrición </a:t>
                      </a:r>
                      <a:r>
                        <a:rPr lang="es-ES" sz="2400" baseline="0" dirty="0">
                          <a:solidFill>
                            <a:schemeClr val="tx1"/>
                          </a:solidFill>
                          <a:latin typeface="Arial" panose="020B0604020202020204" pitchFamily="34" charset="0"/>
                          <a:cs typeface="Arial" panose="020B0604020202020204" pitchFamily="34" charset="0"/>
                        </a:rPr>
                        <a:t>aguda severa</a:t>
                      </a:r>
                    </a:p>
                    <a:p>
                      <a:pPr marL="0" indent="0">
                        <a:buFont typeface="Wingdings" charset="0"/>
                        <a:buNone/>
                      </a:pPr>
                      <a:r>
                        <a:rPr lang="es-ES" sz="2400" baseline="0" dirty="0">
                          <a:solidFill>
                            <a:schemeClr val="tx1"/>
                          </a:solidFill>
                          <a:latin typeface="Arial" panose="020B0604020202020204" pitchFamily="34" charset="0"/>
                          <a:cs typeface="Arial" panose="020B0604020202020204" pitchFamily="34" charset="0"/>
                        </a:rPr>
                        <a:t>Aumento del requerimiento</a:t>
                      </a:r>
                      <a:endParaRPr lang="es-ES" sz="2400"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47392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6223" y="835224"/>
            <a:ext cx="10579554" cy="114300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¿Se beneficia de suplementación nutricional?</a:t>
            </a:r>
            <a:endParaRPr lang="es-ES" sz="3400" dirty="0">
              <a:solidFill>
                <a:srgbClr val="7030A0"/>
              </a:solidFill>
              <a:latin typeface="Arial" panose="020B0604020202020204" pitchFamily="34" charset="0"/>
              <a:cs typeface="Arial" panose="020B0604020202020204" pitchFamily="34" charset="0"/>
            </a:endParaRPr>
          </a:p>
        </p:txBody>
      </p:sp>
      <p:sp>
        <p:nvSpPr>
          <p:cNvPr id="4" name="Marcador de contenido 3"/>
          <p:cNvSpPr>
            <a:spLocks noGrp="1"/>
          </p:cNvSpPr>
          <p:nvPr>
            <p:ph idx="1"/>
          </p:nvPr>
        </p:nvSpPr>
        <p:spPr>
          <a:xfrm>
            <a:off x="806223" y="2159210"/>
            <a:ext cx="10658476" cy="4193572"/>
          </a:xfrm>
        </p:spPr>
        <p:txBody>
          <a:bodyPr>
            <a:normAutofit lnSpcReduction="10000"/>
          </a:bodyPr>
          <a:lstStyle/>
          <a:p>
            <a:pPr algn="just">
              <a:lnSpc>
                <a:spcPct val="150000"/>
              </a:lnSpc>
              <a:buClr>
                <a:srgbClr val="7030A0"/>
              </a:buClr>
              <a:buSzPct val="110000"/>
            </a:pPr>
            <a:r>
              <a:rPr lang="es-ES" sz="2800" dirty="0">
                <a:latin typeface="Arial" panose="020B0604020202020204" pitchFamily="34" charset="0"/>
                <a:cs typeface="Arial" panose="020B0604020202020204" pitchFamily="34" charset="0"/>
              </a:rPr>
              <a:t>El paciente está desnutrido.</a:t>
            </a:r>
          </a:p>
          <a:p>
            <a:pPr algn="just">
              <a:lnSpc>
                <a:spcPct val="150000"/>
              </a:lnSpc>
              <a:buClr>
                <a:srgbClr val="7030A0"/>
              </a:buClr>
              <a:buSzPct val="110000"/>
            </a:pPr>
            <a:r>
              <a:rPr lang="es-ES" sz="2800" dirty="0">
                <a:latin typeface="Arial" panose="020B0604020202020204" pitchFamily="34" charset="0"/>
                <a:cs typeface="Arial" panose="020B0604020202020204" pitchFamily="34" charset="0"/>
              </a:rPr>
              <a:t>El paciente no tiene ADECUADA ingesta.</a:t>
            </a:r>
          </a:p>
          <a:p>
            <a:pPr algn="just">
              <a:lnSpc>
                <a:spcPct val="150000"/>
              </a:lnSpc>
              <a:buClr>
                <a:srgbClr val="7030A0"/>
              </a:buClr>
              <a:buSzPct val="110000"/>
            </a:pPr>
            <a:r>
              <a:rPr lang="es-ES" sz="2800" dirty="0">
                <a:latin typeface="Arial" panose="020B0604020202020204" pitchFamily="34" charset="0"/>
                <a:cs typeface="Arial" panose="020B0604020202020204" pitchFamily="34" charset="0"/>
              </a:rPr>
              <a:t>El paciente tiene incremento de las necesidades nutricionales.</a:t>
            </a:r>
          </a:p>
          <a:p>
            <a:pPr algn="just">
              <a:lnSpc>
                <a:spcPct val="150000"/>
              </a:lnSpc>
              <a:buClr>
                <a:srgbClr val="7030A0"/>
              </a:buClr>
              <a:buSzPct val="110000"/>
            </a:pPr>
            <a:r>
              <a:rPr lang="es-ES" sz="2800" dirty="0">
                <a:latin typeface="Arial" panose="020B0604020202020204" pitchFamily="34" charset="0"/>
                <a:cs typeface="Arial" panose="020B0604020202020204" pitchFamily="34" charset="0"/>
              </a:rPr>
              <a:t>La suplementación nutricional pre quirúrgica ha mostrado disminución del impacto de la cirugía y mejorar los desenlaces clínicos.</a:t>
            </a:r>
          </a:p>
          <a:p>
            <a:pPr algn="just">
              <a:lnSpc>
                <a:spcPct val="150000"/>
              </a:lnSpc>
              <a:buClr>
                <a:srgbClr val="7030A0"/>
              </a:buClr>
              <a:buSzPct val="50000"/>
              <a:buFont typeface="Wingdings" panose="05000000000000000000" pitchFamily="2" charset="2"/>
              <a:buChar char="Ø"/>
            </a:pPr>
            <a:endParaRPr lang="es-ES" sz="2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460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13873" y="1010034"/>
            <a:ext cx="5686172"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modificación en la complejidad de la proteína?</a:t>
            </a:r>
          </a:p>
        </p:txBody>
      </p:sp>
      <p:sp>
        <p:nvSpPr>
          <p:cNvPr id="5" name="CuadroTexto 4"/>
          <p:cNvSpPr txBox="1"/>
          <p:nvPr/>
        </p:nvSpPr>
        <p:spPr>
          <a:xfrm>
            <a:off x="4495792" y="1522024"/>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6" name="CuadroTexto 5"/>
          <p:cNvSpPr txBox="1"/>
          <p:nvPr/>
        </p:nvSpPr>
        <p:spPr>
          <a:xfrm>
            <a:off x="6982341" y="1479933"/>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NO</a:t>
            </a:r>
          </a:p>
        </p:txBody>
      </p:sp>
      <p:sp>
        <p:nvSpPr>
          <p:cNvPr id="7" name="CuadroTexto 6"/>
          <p:cNvSpPr txBox="1"/>
          <p:nvPr/>
        </p:nvSpPr>
        <p:spPr>
          <a:xfrm>
            <a:off x="4143933" y="1955794"/>
            <a:ext cx="1140057"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err="1">
                <a:latin typeface="Arial" panose="020B0604020202020204" pitchFamily="34" charset="0"/>
                <a:cs typeface="Arial" panose="020B0604020202020204" pitchFamily="34" charset="0"/>
              </a:rPr>
              <a:t>Oligomérica</a:t>
            </a:r>
            <a:endParaRPr lang="es-ES" sz="1400" dirty="0">
              <a:latin typeface="Arial" panose="020B0604020202020204" pitchFamily="34" charset="0"/>
              <a:cs typeface="Arial" panose="020B0604020202020204" pitchFamily="34" charset="0"/>
            </a:endParaRPr>
          </a:p>
        </p:txBody>
      </p:sp>
      <p:sp>
        <p:nvSpPr>
          <p:cNvPr id="8" name="CuadroTexto 7"/>
          <p:cNvSpPr txBox="1"/>
          <p:nvPr/>
        </p:nvSpPr>
        <p:spPr>
          <a:xfrm>
            <a:off x="6717847" y="1955794"/>
            <a:ext cx="1021433" cy="307777"/>
          </a:xfrm>
          <a:prstGeom prst="rect">
            <a:avLst/>
          </a:prstGeom>
          <a:solidFill>
            <a:srgbClr val="E7C2E7"/>
          </a:solidFill>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highlight>
                  <a:srgbClr val="DA97E7"/>
                </a:highlight>
                <a:latin typeface="Arial" panose="020B0604020202020204" pitchFamily="34" charset="0"/>
                <a:cs typeface="Arial" panose="020B0604020202020204" pitchFamily="34" charset="0"/>
              </a:rPr>
              <a:t>Polimérica</a:t>
            </a:r>
          </a:p>
        </p:txBody>
      </p:sp>
      <p:sp>
        <p:nvSpPr>
          <p:cNvPr id="9" name="CuadroTexto 8"/>
          <p:cNvSpPr txBox="1"/>
          <p:nvPr/>
        </p:nvSpPr>
        <p:spPr>
          <a:xfrm>
            <a:off x="3417523" y="2438427"/>
            <a:ext cx="5107488"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incremento en la cantidad de proteína?</a:t>
            </a:r>
          </a:p>
        </p:txBody>
      </p:sp>
      <p:sp>
        <p:nvSpPr>
          <p:cNvPr id="10" name="CuadroTexto 9"/>
          <p:cNvSpPr txBox="1"/>
          <p:nvPr/>
        </p:nvSpPr>
        <p:spPr>
          <a:xfrm>
            <a:off x="4463651" y="2905530"/>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11" name="CuadroTexto 10"/>
          <p:cNvSpPr txBox="1"/>
          <p:nvPr/>
        </p:nvSpPr>
        <p:spPr>
          <a:xfrm>
            <a:off x="6950199" y="2905530"/>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b="1" dirty="0">
                <a:latin typeface="Arial" panose="020B0604020202020204" pitchFamily="34" charset="0"/>
                <a:cs typeface="Arial" panose="020B0604020202020204" pitchFamily="34" charset="0"/>
              </a:rPr>
              <a:t>NO</a:t>
            </a:r>
          </a:p>
        </p:txBody>
      </p:sp>
      <p:sp>
        <p:nvSpPr>
          <p:cNvPr id="12" name="CuadroTexto 11"/>
          <p:cNvSpPr txBox="1"/>
          <p:nvPr/>
        </p:nvSpPr>
        <p:spPr>
          <a:xfrm>
            <a:off x="4057291" y="3415144"/>
            <a:ext cx="1249061" cy="307777"/>
          </a:xfrm>
          <a:prstGeom prst="rect">
            <a:avLst/>
          </a:prstGeom>
          <a:solidFill>
            <a:srgbClr val="E7C2E7"/>
          </a:solidFill>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highlight>
                  <a:srgbClr val="DA97E7"/>
                </a:highlight>
                <a:latin typeface="Arial" panose="020B0604020202020204" pitchFamily="34" charset="0"/>
                <a:cs typeface="Arial" panose="020B0604020202020204" pitchFamily="34" charset="0"/>
              </a:rPr>
              <a:t>Hiperproteica</a:t>
            </a:r>
          </a:p>
        </p:txBody>
      </p:sp>
      <p:sp>
        <p:nvSpPr>
          <p:cNvPr id="13" name="CuadroTexto 12"/>
          <p:cNvSpPr txBox="1"/>
          <p:nvPr/>
        </p:nvSpPr>
        <p:spPr>
          <a:xfrm>
            <a:off x="6492542" y="3415144"/>
            <a:ext cx="1407758"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Normoproteica</a:t>
            </a:r>
          </a:p>
        </p:txBody>
      </p:sp>
      <p:sp>
        <p:nvSpPr>
          <p:cNvPr id="14" name="CuadroTexto 13"/>
          <p:cNvSpPr txBox="1"/>
          <p:nvPr/>
        </p:nvSpPr>
        <p:spPr>
          <a:xfrm>
            <a:off x="2540983" y="3920907"/>
            <a:ext cx="6859571"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400" dirty="0">
                <a:latin typeface="Arial" panose="020B0604020202020204" pitchFamily="34" charset="0"/>
                <a:cs typeface="Arial" panose="020B0604020202020204" pitchFamily="34" charset="0"/>
              </a:rPr>
              <a:t>¿Necesita su paciente incremento en la cantidad de calorías/restricción de líquidos?</a:t>
            </a:r>
          </a:p>
        </p:txBody>
      </p:sp>
      <p:sp>
        <p:nvSpPr>
          <p:cNvPr id="15" name="CuadroTexto 14"/>
          <p:cNvSpPr txBox="1"/>
          <p:nvPr/>
        </p:nvSpPr>
        <p:spPr>
          <a:xfrm>
            <a:off x="4541700" y="4412704"/>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16" name="CuadroTexto 15"/>
          <p:cNvSpPr txBox="1"/>
          <p:nvPr/>
        </p:nvSpPr>
        <p:spPr>
          <a:xfrm>
            <a:off x="7028246" y="4370612"/>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NO</a:t>
            </a:r>
          </a:p>
        </p:txBody>
      </p:sp>
      <p:sp>
        <p:nvSpPr>
          <p:cNvPr id="17" name="CuadroTexto 16"/>
          <p:cNvSpPr txBox="1"/>
          <p:nvPr/>
        </p:nvSpPr>
        <p:spPr>
          <a:xfrm>
            <a:off x="4144958" y="4893240"/>
            <a:ext cx="1229825" cy="307777"/>
          </a:xfrm>
          <a:prstGeom prst="rect">
            <a:avLst/>
          </a:prstGeom>
          <a:solidFill>
            <a:srgbClr val="E7C2E7"/>
          </a:solidFill>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Hipercalórica</a:t>
            </a:r>
          </a:p>
        </p:txBody>
      </p:sp>
      <p:sp>
        <p:nvSpPr>
          <p:cNvPr id="18" name="CuadroTexto 17"/>
          <p:cNvSpPr txBox="1"/>
          <p:nvPr/>
        </p:nvSpPr>
        <p:spPr>
          <a:xfrm>
            <a:off x="6754133" y="4893240"/>
            <a:ext cx="1040670" cy="307777"/>
          </a:xfrm>
          <a:prstGeom prst="rect">
            <a:avLst/>
          </a:prstGeom>
          <a:solidFill>
            <a:srgbClr val="E7C2E7"/>
          </a:solidFill>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Isocalórica</a:t>
            </a:r>
          </a:p>
        </p:txBody>
      </p:sp>
      <p:sp>
        <p:nvSpPr>
          <p:cNvPr id="19" name="CuadroTexto 18"/>
          <p:cNvSpPr txBox="1"/>
          <p:nvPr/>
        </p:nvSpPr>
        <p:spPr>
          <a:xfrm>
            <a:off x="3238572" y="5296576"/>
            <a:ext cx="5458547"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¿Necesita su paciente modificación/adición en el perfil nutricional?</a:t>
            </a:r>
          </a:p>
        </p:txBody>
      </p:sp>
      <p:sp>
        <p:nvSpPr>
          <p:cNvPr id="20" name="CuadroTexto 19"/>
          <p:cNvSpPr txBox="1"/>
          <p:nvPr/>
        </p:nvSpPr>
        <p:spPr>
          <a:xfrm>
            <a:off x="4516602" y="5804721"/>
            <a:ext cx="436338"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SI </a:t>
            </a:r>
          </a:p>
        </p:txBody>
      </p:sp>
      <p:sp>
        <p:nvSpPr>
          <p:cNvPr id="21" name="CuadroTexto 20"/>
          <p:cNvSpPr txBox="1"/>
          <p:nvPr/>
        </p:nvSpPr>
        <p:spPr>
          <a:xfrm>
            <a:off x="7028246" y="5766637"/>
            <a:ext cx="492444" cy="338554"/>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600" b="1" dirty="0">
                <a:latin typeface="Arial" panose="020B0604020202020204" pitchFamily="34" charset="0"/>
                <a:cs typeface="Arial" panose="020B0604020202020204" pitchFamily="34" charset="0"/>
              </a:rPr>
              <a:t>NO</a:t>
            </a:r>
          </a:p>
        </p:txBody>
      </p:sp>
      <p:sp>
        <p:nvSpPr>
          <p:cNvPr id="23" name="CuadroTexto 22"/>
          <p:cNvSpPr txBox="1"/>
          <p:nvPr/>
        </p:nvSpPr>
        <p:spPr>
          <a:xfrm>
            <a:off x="8909407" y="5797415"/>
            <a:ext cx="901209" cy="307777"/>
          </a:xfrm>
          <a:prstGeom prst="rect">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Estándar</a:t>
            </a:r>
          </a:p>
        </p:txBody>
      </p:sp>
      <p:sp>
        <p:nvSpPr>
          <p:cNvPr id="24" name="CuadroTexto 23"/>
          <p:cNvSpPr txBox="1"/>
          <p:nvPr/>
        </p:nvSpPr>
        <p:spPr>
          <a:xfrm>
            <a:off x="1724647" y="5820111"/>
            <a:ext cx="1628972" cy="307777"/>
          </a:xfrm>
          <a:prstGeom prst="rect">
            <a:avLst/>
          </a:prstGeom>
          <a:solidFill>
            <a:srgbClr val="E7C2E7"/>
          </a:solidFill>
          <a:ln w="635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latin typeface="Arial" panose="020B0604020202020204" pitchFamily="34" charset="0"/>
                <a:cs typeface="Arial" panose="020B0604020202020204" pitchFamily="34" charset="0"/>
              </a:rPr>
              <a:t>Régimen Especial</a:t>
            </a:r>
          </a:p>
        </p:txBody>
      </p:sp>
      <p:cxnSp>
        <p:nvCxnSpPr>
          <p:cNvPr id="30" name="Conector recto 29"/>
          <p:cNvCxnSpPr>
            <a:stCxn id="5" idx="2"/>
            <a:endCxn id="7" idx="0"/>
          </p:cNvCxnSpPr>
          <p:nvPr/>
        </p:nvCxnSpPr>
        <p:spPr>
          <a:xfrm>
            <a:off x="4713961" y="1860579"/>
            <a:ext cx="0" cy="952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Conector recto 31"/>
          <p:cNvCxnSpPr>
            <a:stCxn id="6" idx="2"/>
            <a:endCxn id="8" idx="0"/>
          </p:cNvCxnSpPr>
          <p:nvPr/>
        </p:nvCxnSpPr>
        <p:spPr>
          <a:xfrm>
            <a:off x="7228563" y="1818487"/>
            <a:ext cx="0" cy="137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Conector angular 35"/>
          <p:cNvCxnSpPr>
            <a:stCxn id="8" idx="1"/>
            <a:endCxn id="9" idx="0"/>
          </p:cNvCxnSpPr>
          <p:nvPr/>
        </p:nvCxnSpPr>
        <p:spPr>
          <a:xfrm rot="10800000" flipV="1">
            <a:off x="5971269" y="2109682"/>
            <a:ext cx="746579" cy="328744"/>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Conector angular 37"/>
          <p:cNvCxnSpPr>
            <a:stCxn id="7" idx="3"/>
            <a:endCxn id="9" idx="0"/>
          </p:cNvCxnSpPr>
          <p:nvPr/>
        </p:nvCxnSpPr>
        <p:spPr>
          <a:xfrm>
            <a:off x="5283989" y="2109682"/>
            <a:ext cx="687278" cy="328744"/>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Conector angular 30"/>
          <p:cNvCxnSpPr>
            <a:stCxn id="10" idx="0"/>
            <a:endCxn id="9" idx="2"/>
          </p:cNvCxnSpPr>
          <p:nvPr/>
        </p:nvCxnSpPr>
        <p:spPr>
          <a:xfrm rot="5400000" flipH="1" flipV="1">
            <a:off x="5246881" y="2181145"/>
            <a:ext cx="159327" cy="1289447"/>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Conector angular 33"/>
          <p:cNvCxnSpPr>
            <a:stCxn id="9" idx="2"/>
            <a:endCxn id="11" idx="0"/>
          </p:cNvCxnSpPr>
          <p:nvPr/>
        </p:nvCxnSpPr>
        <p:spPr>
          <a:xfrm rot="16200000" flipH="1">
            <a:off x="6504182" y="2213289"/>
            <a:ext cx="159327" cy="1225154"/>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Conector recto 36"/>
          <p:cNvCxnSpPr>
            <a:stCxn id="12" idx="3"/>
            <a:endCxn id="13" idx="1"/>
          </p:cNvCxnSpPr>
          <p:nvPr/>
        </p:nvCxnSpPr>
        <p:spPr>
          <a:xfrm>
            <a:off x="5306352" y="3569032"/>
            <a:ext cx="118619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ector recto 51"/>
          <p:cNvCxnSpPr>
            <a:cxnSpLocks/>
            <a:endCxn id="14" idx="0"/>
          </p:cNvCxnSpPr>
          <p:nvPr/>
        </p:nvCxnSpPr>
        <p:spPr>
          <a:xfrm>
            <a:off x="5967845" y="3569030"/>
            <a:ext cx="2924" cy="3518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Conector recto 57"/>
          <p:cNvCxnSpPr/>
          <p:nvPr/>
        </p:nvCxnSpPr>
        <p:spPr>
          <a:xfrm>
            <a:off x="4759870" y="4751259"/>
            <a:ext cx="1" cy="1419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Conector recto 59"/>
          <p:cNvCxnSpPr/>
          <p:nvPr/>
        </p:nvCxnSpPr>
        <p:spPr>
          <a:xfrm>
            <a:off x="7274468" y="4709167"/>
            <a:ext cx="0" cy="184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Conector recto 61"/>
          <p:cNvCxnSpPr>
            <a:stCxn id="17" idx="3"/>
            <a:endCxn id="18" idx="1"/>
          </p:cNvCxnSpPr>
          <p:nvPr/>
        </p:nvCxnSpPr>
        <p:spPr>
          <a:xfrm>
            <a:off x="5374783" y="5047128"/>
            <a:ext cx="13793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Conector recto 63"/>
          <p:cNvCxnSpPr>
            <a:stCxn id="17" idx="2"/>
          </p:cNvCxnSpPr>
          <p:nvPr/>
        </p:nvCxnSpPr>
        <p:spPr>
          <a:xfrm>
            <a:off x="4759870" y="5201017"/>
            <a:ext cx="0" cy="95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Conector recto 65"/>
          <p:cNvCxnSpPr>
            <a:cxnSpLocks/>
            <a:stCxn id="18" idx="2"/>
          </p:cNvCxnSpPr>
          <p:nvPr/>
        </p:nvCxnSpPr>
        <p:spPr>
          <a:xfrm>
            <a:off x="7274468" y="5201017"/>
            <a:ext cx="0" cy="95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Conector recto 71"/>
          <p:cNvCxnSpPr>
            <a:cxnSpLocks/>
          </p:cNvCxnSpPr>
          <p:nvPr/>
        </p:nvCxnSpPr>
        <p:spPr>
          <a:xfrm flipH="1">
            <a:off x="3362532" y="5940344"/>
            <a:ext cx="11540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Conector recto 73"/>
          <p:cNvCxnSpPr>
            <a:cxnSpLocks/>
            <a:stCxn id="21" idx="3"/>
          </p:cNvCxnSpPr>
          <p:nvPr/>
        </p:nvCxnSpPr>
        <p:spPr>
          <a:xfrm>
            <a:off x="7520690" y="5935915"/>
            <a:ext cx="1388716" cy="153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ítulo 2">
            <a:extLst>
              <a:ext uri="{FF2B5EF4-FFF2-40B4-BE49-F238E27FC236}">
                <a16:creationId xmlns:a16="http://schemas.microsoft.com/office/drawing/2014/main" id="{C9429444-1F3C-214B-BCAC-31BA69903BEB}"/>
              </a:ext>
            </a:extLst>
          </p:cNvPr>
          <p:cNvSpPr>
            <a:spLocks noGrp="1"/>
          </p:cNvSpPr>
          <p:nvPr>
            <p:ph type="title" idx="4294967295"/>
          </p:nvPr>
        </p:nvSpPr>
        <p:spPr>
          <a:xfrm>
            <a:off x="1524000" y="251658"/>
            <a:ext cx="9144000" cy="965465"/>
          </a:xfrm>
          <a:prstGeom prst="rect">
            <a:avLst/>
          </a:prstGeom>
        </p:spPr>
        <p:txBody>
          <a:bodyPr>
            <a:normAutofit/>
          </a:bodyPr>
          <a:lstStyle/>
          <a:p>
            <a:pPr algn="ctr"/>
            <a:r>
              <a:rPr lang="es-CO" sz="3400" b="1" dirty="0">
                <a:solidFill>
                  <a:srgbClr val="7030A0"/>
                </a:solidFill>
                <a:latin typeface="Arial" panose="020B0604020202020204" pitchFamily="34" charset="0"/>
                <a:cs typeface="Arial" panose="020B0604020202020204" pitchFamily="34" charset="0"/>
              </a:rPr>
              <a:t>Selección de fórmula</a:t>
            </a:r>
          </a:p>
        </p:txBody>
      </p:sp>
      <p:sp>
        <p:nvSpPr>
          <p:cNvPr id="22" name="CuadroTexto 21">
            <a:extLst>
              <a:ext uri="{FF2B5EF4-FFF2-40B4-BE49-F238E27FC236}">
                <a16:creationId xmlns:a16="http://schemas.microsoft.com/office/drawing/2014/main" id="{1A0777B6-A773-664A-AC16-0BCF900E7ADB}"/>
              </a:ext>
            </a:extLst>
          </p:cNvPr>
          <p:cNvSpPr txBox="1"/>
          <p:nvPr/>
        </p:nvSpPr>
        <p:spPr>
          <a:xfrm>
            <a:off x="653078" y="6262215"/>
            <a:ext cx="4028742"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Elaborado por Claudia P Contreras</a:t>
            </a:r>
          </a:p>
        </p:txBody>
      </p:sp>
      <p:cxnSp>
        <p:nvCxnSpPr>
          <p:cNvPr id="27" name="Conector recto 26">
            <a:extLst>
              <a:ext uri="{FF2B5EF4-FFF2-40B4-BE49-F238E27FC236}">
                <a16:creationId xmlns:a16="http://schemas.microsoft.com/office/drawing/2014/main" id="{EE0563A4-8A45-7447-A34F-247E2B4B621F}"/>
              </a:ext>
            </a:extLst>
          </p:cNvPr>
          <p:cNvCxnSpPr/>
          <p:nvPr/>
        </p:nvCxnSpPr>
        <p:spPr>
          <a:xfrm>
            <a:off x="4681821" y="3244085"/>
            <a:ext cx="1" cy="171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36B281E1-ACE9-0C4F-A9F3-D2569BD8B972}"/>
              </a:ext>
            </a:extLst>
          </p:cNvPr>
          <p:cNvCxnSpPr>
            <a:stCxn id="11" idx="2"/>
            <a:endCxn id="13" idx="0"/>
          </p:cNvCxnSpPr>
          <p:nvPr/>
        </p:nvCxnSpPr>
        <p:spPr>
          <a:xfrm>
            <a:off x="7196421" y="3244085"/>
            <a:ext cx="0" cy="171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01E61E0-F1F6-5440-9961-1519769BED32}"/>
              </a:ext>
            </a:extLst>
          </p:cNvPr>
          <p:cNvCxnSpPr>
            <a:endCxn id="15" idx="0"/>
          </p:cNvCxnSpPr>
          <p:nvPr/>
        </p:nvCxnSpPr>
        <p:spPr>
          <a:xfrm>
            <a:off x="4759869" y="4228684"/>
            <a:ext cx="0" cy="184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B4C831F-1AD1-D84A-B9D0-E1E6405D4816}"/>
              </a:ext>
            </a:extLst>
          </p:cNvPr>
          <p:cNvCxnSpPr>
            <a:endCxn id="16" idx="0"/>
          </p:cNvCxnSpPr>
          <p:nvPr/>
        </p:nvCxnSpPr>
        <p:spPr>
          <a:xfrm>
            <a:off x="7274468" y="4228684"/>
            <a:ext cx="0" cy="141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53D3289-753A-BF49-BBA4-AD800D2D8724}"/>
              </a:ext>
            </a:extLst>
          </p:cNvPr>
          <p:cNvCxnSpPr>
            <a:cxnSpLocks/>
          </p:cNvCxnSpPr>
          <p:nvPr/>
        </p:nvCxnSpPr>
        <p:spPr>
          <a:xfrm>
            <a:off x="4734771" y="5922664"/>
            <a:ext cx="0" cy="102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9151E315-1BA6-FB4A-BA60-D425ABD3C941}"/>
              </a:ext>
            </a:extLst>
          </p:cNvPr>
          <p:cNvCxnSpPr>
            <a:cxnSpLocks/>
            <a:endCxn id="20" idx="0"/>
          </p:cNvCxnSpPr>
          <p:nvPr/>
        </p:nvCxnSpPr>
        <p:spPr>
          <a:xfrm>
            <a:off x="4734771" y="5604353"/>
            <a:ext cx="0" cy="200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4828E43A-4BEB-744D-948B-644C3AF62742}"/>
              </a:ext>
            </a:extLst>
          </p:cNvPr>
          <p:cNvCxnSpPr>
            <a:cxnSpLocks/>
            <a:endCxn id="5" idx="0"/>
          </p:cNvCxnSpPr>
          <p:nvPr/>
        </p:nvCxnSpPr>
        <p:spPr>
          <a:xfrm flipH="1">
            <a:off x="4713961" y="1323583"/>
            <a:ext cx="1" cy="198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21D189F-3611-5247-AFBE-214224F16BDA}"/>
              </a:ext>
            </a:extLst>
          </p:cNvPr>
          <p:cNvCxnSpPr>
            <a:endCxn id="6" idx="0"/>
          </p:cNvCxnSpPr>
          <p:nvPr/>
        </p:nvCxnSpPr>
        <p:spPr>
          <a:xfrm>
            <a:off x="7228563" y="1317811"/>
            <a:ext cx="0" cy="162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BA3D73E7-F7EA-ED4E-A74F-B8F0A5E5EA10}"/>
              </a:ext>
            </a:extLst>
          </p:cNvPr>
          <p:cNvCxnSpPr>
            <a:endCxn id="21" idx="0"/>
          </p:cNvCxnSpPr>
          <p:nvPr/>
        </p:nvCxnSpPr>
        <p:spPr>
          <a:xfrm>
            <a:off x="7274468" y="5604353"/>
            <a:ext cx="0" cy="16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96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3">
            <a:duotone>
              <a:schemeClr val="accent1">
                <a:shade val="45000"/>
                <a:satMod val="135000"/>
              </a:schemeClr>
              <a:prstClr val="white"/>
            </a:duotone>
          </a:blip>
          <a:srcRect t="5005" b="7913"/>
          <a:stretch/>
        </p:blipFill>
        <p:spPr>
          <a:xfrm>
            <a:off x="2451651" y="1895740"/>
            <a:ext cx="6498122" cy="3463497"/>
          </a:xfrm>
          <a:prstGeom prst="rect">
            <a:avLst/>
          </a:prstGeom>
          <a:effectLst>
            <a:softEdge rad="177800"/>
          </a:effectLst>
        </p:spPr>
      </p:pic>
      <p:sp>
        <p:nvSpPr>
          <p:cNvPr id="7" name="Título 1"/>
          <p:cNvSpPr>
            <a:spLocks noGrp="1"/>
          </p:cNvSpPr>
          <p:nvPr>
            <p:ph type="title"/>
          </p:nvPr>
        </p:nvSpPr>
        <p:spPr>
          <a:xfrm>
            <a:off x="2030186" y="148405"/>
            <a:ext cx="8028214" cy="1914050"/>
          </a:xfrm>
          <a:noFill/>
        </p:spPr>
        <p:txBody>
          <a:bodyPr>
            <a:noAutofit/>
          </a:bodyPr>
          <a:lstStyle/>
          <a:p>
            <a:pPr algn="ctr">
              <a:lnSpc>
                <a:spcPct val="90000"/>
              </a:lnSpc>
            </a:pPr>
            <a:r>
              <a:rPr lang="es-ES" sz="3400" b="1" dirty="0">
                <a:solidFill>
                  <a:srgbClr val="7030A0"/>
                </a:solidFill>
                <a:latin typeface="Arial" panose="020B0604020202020204" pitchFamily="34" charset="0"/>
                <a:cs typeface="Arial" panose="020B0604020202020204" pitchFamily="34" charset="0"/>
              </a:rPr>
              <a:t>La suplementación nutricional oral debe estar inmersa en una serie de procesos y juicios clínicos</a:t>
            </a:r>
          </a:p>
        </p:txBody>
      </p:sp>
      <p:sp>
        <p:nvSpPr>
          <p:cNvPr id="8" name="Título 1"/>
          <p:cNvSpPr txBox="1">
            <a:spLocks/>
          </p:cNvSpPr>
          <p:nvPr/>
        </p:nvSpPr>
        <p:spPr>
          <a:xfrm>
            <a:off x="778701" y="5359237"/>
            <a:ext cx="10999641" cy="904610"/>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pPr>
            <a:r>
              <a:rPr lang="es-ES" sz="2800" dirty="0">
                <a:latin typeface="Arial" panose="020B0604020202020204" pitchFamily="34" charset="0"/>
                <a:cs typeface="Arial" panose="020B0604020202020204" pitchFamily="34" charset="0"/>
              </a:rPr>
              <a:t>Un mismo paciente puede beneficiarse de diferentes fórmulas según la situación nutricional y metabólica en la que se encuentre.</a:t>
            </a:r>
          </a:p>
        </p:txBody>
      </p:sp>
    </p:spTree>
    <p:extLst>
      <p:ext uri="{BB962C8B-B14F-4D97-AF65-F5344CB8AC3E}">
        <p14:creationId xmlns:p14="http://schemas.microsoft.com/office/powerpoint/2010/main" val="1341305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377198"/>
            <a:ext cx="9144000" cy="826723"/>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Conclusiones </a:t>
            </a:r>
          </a:p>
        </p:txBody>
      </p:sp>
      <p:sp>
        <p:nvSpPr>
          <p:cNvPr id="3" name="Marcador de contenido 2"/>
          <p:cNvSpPr>
            <a:spLocks noGrp="1"/>
          </p:cNvSpPr>
          <p:nvPr>
            <p:ph idx="1"/>
          </p:nvPr>
        </p:nvSpPr>
        <p:spPr>
          <a:xfrm>
            <a:off x="1256207" y="1814681"/>
            <a:ext cx="9679586" cy="4150692"/>
          </a:xfrm>
        </p:spPr>
        <p:txBody>
          <a:bodyPr>
            <a:noAutofit/>
          </a:bodyPr>
          <a:lstStyle/>
          <a:p>
            <a:pPr algn="just">
              <a:lnSpc>
                <a:spcPct val="150000"/>
              </a:lnSpc>
              <a:buClr>
                <a:srgbClr val="7030A0"/>
              </a:buClr>
              <a:buSzPct val="110000"/>
            </a:pPr>
            <a:r>
              <a:rPr lang="es-ES" sz="2200" dirty="0">
                <a:latin typeface="Arial" panose="020B0604020202020204" pitchFamily="34" charset="0"/>
                <a:cs typeface="Arial" panose="020B0604020202020204" pitchFamily="34" charset="0"/>
              </a:rPr>
              <a:t>El proceso de suplementación nutricional se inicia con una adecuada selección de objetivos.</a:t>
            </a:r>
          </a:p>
          <a:p>
            <a:pPr algn="just">
              <a:lnSpc>
                <a:spcPct val="150000"/>
              </a:lnSpc>
              <a:buClr>
                <a:srgbClr val="7030A0"/>
              </a:buClr>
              <a:buSzPct val="110000"/>
            </a:pPr>
            <a:r>
              <a:rPr lang="es-ES" sz="2200" dirty="0">
                <a:latin typeface="Arial" panose="020B0604020202020204" pitchFamily="34" charset="0"/>
                <a:cs typeface="Arial" panose="020B0604020202020204" pitchFamily="34" charset="0"/>
              </a:rPr>
              <a:t>No solo los pacientes desnutridos se benefician del uso de suplementos nutricionales.</a:t>
            </a:r>
          </a:p>
          <a:p>
            <a:pPr algn="just">
              <a:lnSpc>
                <a:spcPct val="150000"/>
              </a:lnSpc>
              <a:buClr>
                <a:srgbClr val="7030A0"/>
              </a:buClr>
              <a:buSzPct val="110000"/>
            </a:pPr>
            <a:r>
              <a:rPr lang="es-ES" sz="2200" dirty="0">
                <a:latin typeface="Arial" panose="020B0604020202020204" pitchFamily="34" charset="0"/>
                <a:cs typeface="Arial" panose="020B0604020202020204" pitchFamily="34" charset="0"/>
              </a:rPr>
              <a:t>La selección de la fórmula adecuada está sujeta a una serie de juicios clínicos que responden a las necesidades específicas de cada paciente y a los objetivos del cuidado nutricional propuestos.</a:t>
            </a:r>
          </a:p>
        </p:txBody>
      </p:sp>
    </p:spTree>
    <p:extLst>
      <p:ext uri="{BB962C8B-B14F-4D97-AF65-F5344CB8AC3E}">
        <p14:creationId xmlns:p14="http://schemas.microsoft.com/office/powerpoint/2010/main" val="41803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F2A49A-8E7A-5047-8CA9-2CD1810B54A2}"/>
              </a:ext>
            </a:extLst>
          </p:cNvPr>
          <p:cNvPicPr>
            <a:picLocks noChangeAspect="1"/>
          </p:cNvPicPr>
          <p:nvPr/>
        </p:nvPicPr>
        <p:blipFill rotWithShape="1">
          <a:blip r:embed="rId3"/>
          <a:srcRect t="1754" b="8578"/>
          <a:stretch/>
        </p:blipFill>
        <p:spPr>
          <a:xfrm>
            <a:off x="3061368" y="227266"/>
            <a:ext cx="6202949" cy="4635081"/>
          </a:xfrm>
          <a:prstGeom prst="rect">
            <a:avLst/>
          </a:prstGeom>
          <a:noFill/>
          <a:ln>
            <a:noFill/>
          </a:ln>
          <a:effectLst>
            <a:softEdge rad="254000"/>
          </a:effectLst>
        </p:spPr>
      </p:pic>
      <p:grpSp>
        <p:nvGrpSpPr>
          <p:cNvPr id="4" name="Agrupar 7">
            <a:extLst>
              <a:ext uri="{FF2B5EF4-FFF2-40B4-BE49-F238E27FC236}">
                <a16:creationId xmlns:a16="http://schemas.microsoft.com/office/drawing/2014/main" id="{C8987705-F8F1-0540-A20E-13651E419DCB}"/>
              </a:ext>
            </a:extLst>
          </p:cNvPr>
          <p:cNvGrpSpPr/>
          <p:nvPr/>
        </p:nvGrpSpPr>
        <p:grpSpPr>
          <a:xfrm>
            <a:off x="7900737" y="4601494"/>
            <a:ext cx="2486526" cy="1497432"/>
            <a:chOff x="2814632" y="0"/>
            <a:chExt cx="2600335" cy="4525963"/>
          </a:xfrm>
          <a:solidFill>
            <a:srgbClr val="FFFFFF"/>
          </a:solidFill>
          <a:effectLst>
            <a:outerShdw blurRad="50800" dist="38100" dir="16200000" rotWithShape="0">
              <a:prstClr val="black">
                <a:alpha val="40000"/>
              </a:prstClr>
            </a:outerShdw>
          </a:effectLst>
          <a:scene3d>
            <a:camera prst="orthographicFront"/>
            <a:lightRig rig="threePt" dir="t"/>
          </a:scene3d>
        </p:grpSpPr>
        <p:sp>
          <p:nvSpPr>
            <p:cNvPr id="5" name="Rectángulo redondeado 4">
              <a:extLst>
                <a:ext uri="{FF2B5EF4-FFF2-40B4-BE49-F238E27FC236}">
                  <a16:creationId xmlns:a16="http://schemas.microsoft.com/office/drawing/2014/main" id="{16718866-C189-0A4C-93D2-3054400312CD}"/>
                </a:ext>
              </a:extLst>
            </p:cNvPr>
            <p:cNvSpPr/>
            <p:nvPr/>
          </p:nvSpPr>
          <p:spPr>
            <a:xfrm>
              <a:off x="2814632" y="0"/>
              <a:ext cx="2600335" cy="4525963"/>
            </a:xfrm>
            <a:prstGeom prst="roundRect">
              <a:avLst>
                <a:gd name="adj" fmla="val 16670"/>
              </a:avLst>
            </a:prstGeom>
            <a:grpFill/>
            <a:ln>
              <a:solidFill>
                <a:srgbClr val="10253F"/>
              </a:solidFill>
            </a:ln>
            <a:sp3d>
              <a:bevelT w="165100" prst="coolSlant"/>
            </a:sp3d>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6" name="Rectángulo 5">
              <a:extLst>
                <a:ext uri="{FF2B5EF4-FFF2-40B4-BE49-F238E27FC236}">
                  <a16:creationId xmlns:a16="http://schemas.microsoft.com/office/drawing/2014/main" id="{E56B9ECB-0BF9-1743-945A-6AE663B89151}"/>
                </a:ext>
              </a:extLst>
            </p:cNvPr>
            <p:cNvSpPr/>
            <p:nvPr/>
          </p:nvSpPr>
          <p:spPr>
            <a:xfrm>
              <a:off x="2941593" y="126961"/>
              <a:ext cx="2346413" cy="4272041"/>
            </a:xfrm>
            <a:prstGeom prst="rect">
              <a:avLst/>
            </a:prstGeom>
            <a:grpFill/>
            <a:ln>
              <a:solidFill>
                <a:srgbClr val="10253F"/>
              </a:solidFill>
            </a:ln>
            <a:sp3d/>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25730" tIns="209550" rIns="125730" bIns="209550" numCol="1" spcCol="1270" anchor="ctr" anchorCtr="0">
              <a:noAutofit/>
            </a:bodyPr>
            <a:lstStyle/>
            <a:p>
              <a:pPr algn="ctr" defTabSz="1466850">
                <a:lnSpc>
                  <a:spcPct val="90000"/>
                </a:lnSpc>
                <a:spcBef>
                  <a:spcPct val="0"/>
                </a:spcBef>
                <a:spcAft>
                  <a:spcPct val="35000"/>
                </a:spcAft>
              </a:pPr>
              <a:r>
                <a:rPr lang="es-ES" sz="2400" b="1" dirty="0">
                  <a:solidFill>
                    <a:srgbClr val="10253F"/>
                  </a:solidFill>
                </a:rPr>
                <a:t>Responder a un objetivo claramente definido</a:t>
              </a:r>
            </a:p>
          </p:txBody>
        </p:sp>
      </p:grpSp>
      <p:grpSp>
        <p:nvGrpSpPr>
          <p:cNvPr id="7" name="Agrupar 4">
            <a:extLst>
              <a:ext uri="{FF2B5EF4-FFF2-40B4-BE49-F238E27FC236}">
                <a16:creationId xmlns:a16="http://schemas.microsoft.com/office/drawing/2014/main" id="{E182A7C1-477F-2540-8506-934E9989015C}"/>
              </a:ext>
            </a:extLst>
          </p:cNvPr>
          <p:cNvGrpSpPr/>
          <p:nvPr/>
        </p:nvGrpSpPr>
        <p:grpSpPr>
          <a:xfrm>
            <a:off x="1875343" y="4601494"/>
            <a:ext cx="2332442" cy="1300777"/>
            <a:chOff x="2229640" y="808337"/>
            <a:chExt cx="2044671" cy="2909741"/>
          </a:xfrm>
          <a:noFill/>
          <a:effectLst>
            <a:outerShdw blurRad="50800" dist="38100" dir="16200000" rotWithShape="0">
              <a:prstClr val="black">
                <a:alpha val="40000"/>
              </a:prstClr>
            </a:outerShdw>
          </a:effectLst>
          <a:scene3d>
            <a:camera prst="orthographicFront"/>
            <a:lightRig rig="threePt" dir="t"/>
          </a:scene3d>
        </p:grpSpPr>
        <p:sp>
          <p:nvSpPr>
            <p:cNvPr id="8" name="Redondear rectángulo de esquina del mismo lado 5">
              <a:extLst>
                <a:ext uri="{FF2B5EF4-FFF2-40B4-BE49-F238E27FC236}">
                  <a16:creationId xmlns:a16="http://schemas.microsoft.com/office/drawing/2014/main" id="{2CA48B6A-4221-4E41-B386-68490A34B3F5}"/>
                </a:ext>
              </a:extLst>
            </p:cNvPr>
            <p:cNvSpPr/>
            <p:nvPr/>
          </p:nvSpPr>
          <p:spPr>
            <a:xfrm rot="16200000">
              <a:off x="1797105" y="1240872"/>
              <a:ext cx="2909741" cy="2044671"/>
            </a:xfrm>
            <a:prstGeom prst="roundRect">
              <a:avLst/>
            </a:prstGeom>
            <a:grpFill/>
            <a:ln>
              <a:solidFill>
                <a:schemeClr val="tx2">
                  <a:lumMod val="50000"/>
                </a:schemeClr>
              </a:solidFill>
            </a:ln>
            <a:sp3d>
              <a:bevelT w="165100" prst="coolSlant"/>
            </a:sp3d>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Redondear rectángulo de esquina del mismo lado 4">
              <a:extLst>
                <a:ext uri="{FF2B5EF4-FFF2-40B4-BE49-F238E27FC236}">
                  <a16:creationId xmlns:a16="http://schemas.microsoft.com/office/drawing/2014/main" id="{667A2E5E-7E81-604F-A947-249F9DB7918A}"/>
                </a:ext>
              </a:extLst>
            </p:cNvPr>
            <p:cNvSpPr/>
            <p:nvPr/>
          </p:nvSpPr>
          <p:spPr>
            <a:xfrm rot="21600000">
              <a:off x="2329471" y="908169"/>
              <a:ext cx="1944840" cy="2710079"/>
            </a:xfrm>
            <a:prstGeom prst="roundRect">
              <a:avLst/>
            </a:prstGeom>
            <a:grpFill/>
            <a:ln>
              <a:solidFill>
                <a:schemeClr val="tx2">
                  <a:lumMod val="50000"/>
                </a:schemeClr>
              </a:solidFill>
            </a:ln>
            <a:sp3d/>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87630" tIns="146050" rIns="131445" bIns="146050" numCol="1" spcCol="1270" anchor="ctr" anchorCtr="0">
              <a:noAutofit/>
            </a:bodyPr>
            <a:lstStyle/>
            <a:p>
              <a:pPr algn="ctr" defTabSz="1022350">
                <a:lnSpc>
                  <a:spcPct val="90000"/>
                </a:lnSpc>
                <a:spcBef>
                  <a:spcPct val="0"/>
                </a:spcBef>
                <a:spcAft>
                  <a:spcPct val="35000"/>
                </a:spcAft>
              </a:pPr>
              <a:r>
                <a:rPr lang="es-ES" sz="2400" b="1" dirty="0">
                  <a:solidFill>
                    <a:schemeClr val="tx1"/>
                  </a:solidFill>
                </a:rPr>
                <a:t>Selección de fórmula</a:t>
              </a:r>
            </a:p>
          </p:txBody>
        </p:sp>
      </p:grpSp>
      <p:sp>
        <p:nvSpPr>
          <p:cNvPr id="10" name="Flecha izquierda y derecha 9">
            <a:extLst>
              <a:ext uri="{FF2B5EF4-FFF2-40B4-BE49-F238E27FC236}">
                <a16:creationId xmlns:a16="http://schemas.microsoft.com/office/drawing/2014/main" id="{4AC60F9D-575C-8544-9BC5-3E832C4D3878}"/>
              </a:ext>
            </a:extLst>
          </p:cNvPr>
          <p:cNvSpPr/>
          <p:nvPr/>
        </p:nvSpPr>
        <p:spPr>
          <a:xfrm>
            <a:off x="4344737" y="4862347"/>
            <a:ext cx="3435684" cy="832601"/>
          </a:xfrm>
          <a:prstGeom prst="leftRightArrow">
            <a:avLst/>
          </a:prstGeom>
          <a:solidFill>
            <a:srgbClr val="7030A0"/>
          </a:solidFill>
          <a:effectLst>
            <a:outerShdw blurRad="152400" dist="317500" dir="5400000" sx="90000" sy="-19000" rotWithShape="0">
              <a:prstClr val="black">
                <a:alpha val="15000"/>
              </a:prstClr>
            </a:outerShdw>
          </a:effectLst>
          <a:scene3d>
            <a:camera prst="orthographicFront">
              <a:rot lat="0" lon="0" rev="0"/>
            </a:camera>
            <a:lightRig rig="threePt" dir="t">
              <a:rot lat="0" lon="0" rev="1200000"/>
            </a:lightRig>
          </a:scene3d>
          <a:sp3d>
            <a:bevelT w="63500" h="25400" prst="artDeco"/>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464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9CAFF-6BB2-BD45-A4BE-812A8E563E72}"/>
              </a:ext>
            </a:extLst>
          </p:cNvPr>
          <p:cNvSpPr txBox="1">
            <a:spLocks/>
          </p:cNvSpPr>
          <p:nvPr/>
        </p:nvSpPr>
        <p:spPr>
          <a:xfrm>
            <a:off x="1379163" y="359764"/>
            <a:ext cx="9144000" cy="101600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3400" b="1" dirty="0">
                <a:solidFill>
                  <a:srgbClr val="7030A0"/>
                </a:solidFill>
                <a:latin typeface="Arial" panose="020B0604020202020204" pitchFamily="34" charset="0"/>
                <a:cs typeface="Arial" panose="020B0604020202020204" pitchFamily="34" charset="0"/>
              </a:rPr>
              <a:t>Suplementar según el objetivo</a:t>
            </a:r>
          </a:p>
        </p:txBody>
      </p:sp>
      <p:graphicFrame>
        <p:nvGraphicFramePr>
          <p:cNvPr id="3" name="Diagrama 2">
            <a:extLst>
              <a:ext uri="{FF2B5EF4-FFF2-40B4-BE49-F238E27FC236}">
                <a16:creationId xmlns:a16="http://schemas.microsoft.com/office/drawing/2014/main" id="{AD0FC120-376E-4042-981E-75D2BB804074}"/>
              </a:ext>
            </a:extLst>
          </p:cNvPr>
          <p:cNvGraphicFramePr/>
          <p:nvPr>
            <p:extLst>
              <p:ext uri="{D42A27DB-BD31-4B8C-83A1-F6EECF244321}">
                <p14:modId xmlns:p14="http://schemas.microsoft.com/office/powerpoint/2010/main" val="1338000545"/>
              </p:ext>
            </p:extLst>
          </p:nvPr>
        </p:nvGraphicFramePr>
        <p:xfrm>
          <a:off x="1746794" y="1375764"/>
          <a:ext cx="8408739" cy="518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638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486956" y="285914"/>
            <a:ext cx="9144000" cy="901783"/>
          </a:xfrm>
          <a:prstGeom prst="rect">
            <a:avLst/>
          </a:prstGeo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1. Estado nutricional</a:t>
            </a:r>
          </a:p>
        </p:txBody>
      </p:sp>
      <p:grpSp>
        <p:nvGrpSpPr>
          <p:cNvPr id="10" name="Agrupar 9"/>
          <p:cNvGrpSpPr/>
          <p:nvPr/>
        </p:nvGrpSpPr>
        <p:grpSpPr>
          <a:xfrm>
            <a:off x="1855696" y="1603496"/>
            <a:ext cx="8812304" cy="2553369"/>
            <a:chOff x="0" y="2352842"/>
            <a:chExt cx="8945988" cy="1925053"/>
          </a:xfrm>
          <a:effectLst>
            <a:outerShdw blurRad="50800" dist="38100" dir="16200000" rotWithShape="0">
              <a:prstClr val="black">
                <a:alpha val="40000"/>
              </a:prstClr>
            </a:outerShdw>
          </a:effectLst>
        </p:grpSpPr>
        <p:sp>
          <p:nvSpPr>
            <p:cNvPr id="4" name="Flecha izquierda 3"/>
            <p:cNvSpPr/>
            <p:nvPr/>
          </p:nvSpPr>
          <p:spPr>
            <a:xfrm>
              <a:off x="0" y="2352842"/>
              <a:ext cx="949158" cy="1925053"/>
            </a:xfrm>
            <a:prstGeom prst="leftArrow">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sz="2000" b="1">
                <a:solidFill>
                  <a:schemeClr val="tx1"/>
                </a:solidFill>
                <a:latin typeface="Arial" panose="020B0604020202020204" pitchFamily="34" charset="0"/>
                <a:cs typeface="Arial" panose="020B0604020202020204" pitchFamily="34" charset="0"/>
              </a:endParaRPr>
            </a:p>
          </p:txBody>
        </p:sp>
        <p:sp>
          <p:nvSpPr>
            <p:cNvPr id="5" name="Rectángulo 4"/>
            <p:cNvSpPr/>
            <p:nvPr/>
          </p:nvSpPr>
          <p:spPr>
            <a:xfrm>
              <a:off x="796757" y="2834105"/>
              <a:ext cx="1850189" cy="914400"/>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b="1" dirty="0">
                  <a:solidFill>
                    <a:schemeClr val="tx1"/>
                  </a:solidFill>
                  <a:latin typeface="Arial" panose="020B0604020202020204" pitchFamily="34" charset="0"/>
                  <a:cs typeface="Arial" panose="020B0604020202020204" pitchFamily="34" charset="0"/>
                </a:rPr>
                <a:t>Riesgo a Desnutrición</a:t>
              </a:r>
            </a:p>
          </p:txBody>
        </p:sp>
        <p:sp>
          <p:nvSpPr>
            <p:cNvPr id="6" name="Rectángulo 5"/>
            <p:cNvSpPr/>
            <p:nvPr/>
          </p:nvSpPr>
          <p:spPr>
            <a:xfrm>
              <a:off x="2646947" y="2834105"/>
              <a:ext cx="1850189" cy="914400"/>
            </a:xfrm>
            <a:prstGeom prst="rect">
              <a:avLst/>
            </a:prstGeom>
            <a:solidFill>
              <a:schemeClr val="accent1">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2000" b="1" dirty="0">
                  <a:solidFill>
                    <a:schemeClr val="tx1"/>
                  </a:solidFill>
                  <a:latin typeface="Arial" panose="020B0604020202020204" pitchFamily="34" charset="0"/>
                  <a:cs typeface="Arial" panose="020B0604020202020204" pitchFamily="34" charset="0"/>
                </a:rPr>
                <a:t>Desnutrición</a:t>
              </a:r>
            </a:p>
            <a:p>
              <a:pPr algn="ctr"/>
              <a:r>
                <a:rPr lang="es-ES" sz="2000" b="1" dirty="0">
                  <a:solidFill>
                    <a:schemeClr val="tx1"/>
                  </a:solidFill>
                  <a:latin typeface="Arial" panose="020B0604020202020204" pitchFamily="34" charset="0"/>
                  <a:cs typeface="Arial" panose="020B0604020202020204" pitchFamily="34" charset="0"/>
                </a:rPr>
                <a:t>Aguda o Crónica</a:t>
              </a:r>
            </a:p>
          </p:txBody>
        </p:sp>
        <p:sp>
          <p:nvSpPr>
            <p:cNvPr id="7" name="Rectángulo 6"/>
            <p:cNvSpPr/>
            <p:nvPr/>
          </p:nvSpPr>
          <p:spPr>
            <a:xfrm>
              <a:off x="4497137" y="2834105"/>
              <a:ext cx="1719180" cy="914400"/>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000" b="1" dirty="0">
                  <a:solidFill>
                    <a:schemeClr val="tx1"/>
                  </a:solidFill>
                  <a:latin typeface="Arial" panose="020B0604020202020204" pitchFamily="34" charset="0"/>
                  <a:cs typeface="Arial" panose="020B0604020202020204" pitchFamily="34" charset="0"/>
                </a:rPr>
                <a:t>Eutrófico</a:t>
              </a:r>
            </a:p>
          </p:txBody>
        </p:sp>
        <p:sp>
          <p:nvSpPr>
            <p:cNvPr id="8" name="Rectángulo 7"/>
            <p:cNvSpPr/>
            <p:nvPr/>
          </p:nvSpPr>
          <p:spPr>
            <a:xfrm>
              <a:off x="6216318" y="2847473"/>
              <a:ext cx="1751262" cy="914400"/>
            </a:xfrm>
            <a:prstGeom prst="rect">
              <a:avLst/>
            </a:prstGeom>
            <a:gradFill>
              <a:gsLst>
                <a:gs pos="0">
                  <a:srgbClr val="7030A0"/>
                </a:gs>
                <a:gs pos="100000">
                  <a:srgbClr val="7030A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2000" b="1" dirty="0">
                  <a:solidFill>
                    <a:schemeClr val="bg1"/>
                  </a:solidFill>
                  <a:latin typeface="Arial" panose="020B0604020202020204" pitchFamily="34" charset="0"/>
                  <a:cs typeface="Arial" panose="020B0604020202020204" pitchFamily="34" charset="0"/>
                </a:rPr>
                <a:t>Sobrepeso/Obesidad</a:t>
              </a:r>
            </a:p>
          </p:txBody>
        </p:sp>
        <p:sp>
          <p:nvSpPr>
            <p:cNvPr id="9" name="Flecha derecha 8"/>
            <p:cNvSpPr/>
            <p:nvPr/>
          </p:nvSpPr>
          <p:spPr>
            <a:xfrm>
              <a:off x="7967580" y="2352843"/>
              <a:ext cx="978408" cy="192505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sz="2000" b="1">
                <a:solidFill>
                  <a:schemeClr val="tx1"/>
                </a:solidFill>
                <a:latin typeface="Arial" panose="020B0604020202020204" pitchFamily="34" charset="0"/>
                <a:cs typeface="Arial" panose="020B0604020202020204" pitchFamily="34" charset="0"/>
              </a:endParaRPr>
            </a:p>
          </p:txBody>
        </p:sp>
      </p:grpSp>
      <p:cxnSp>
        <p:nvCxnSpPr>
          <p:cNvPr id="16" name="Conector angular 15"/>
          <p:cNvCxnSpPr/>
          <p:nvPr/>
        </p:nvCxnSpPr>
        <p:spPr>
          <a:xfrm rot="10800000">
            <a:off x="7132377" y="3399227"/>
            <a:ext cx="1701637" cy="12700"/>
          </a:xfrm>
          <a:prstGeom prst="bentConnector4">
            <a:avLst>
              <a:gd name="adj1" fmla="val -805"/>
              <a:gd name="adj2" fmla="val -7489465"/>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Conector angular 18"/>
          <p:cNvCxnSpPr/>
          <p:nvPr/>
        </p:nvCxnSpPr>
        <p:spPr>
          <a:xfrm rot="10800000">
            <a:off x="5208138" y="2259568"/>
            <a:ext cx="1701637" cy="12700"/>
          </a:xfrm>
          <a:prstGeom prst="bentConnector4">
            <a:avLst>
              <a:gd name="adj1" fmla="val -805"/>
              <a:gd name="adj2" fmla="val 5457906"/>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9" name="Conector angular 88"/>
          <p:cNvCxnSpPr>
            <a:cxnSpLocks/>
            <a:stCxn id="5" idx="2"/>
            <a:endCxn id="6" idx="2"/>
          </p:cNvCxnSpPr>
          <p:nvPr/>
        </p:nvCxnSpPr>
        <p:spPr>
          <a:xfrm rot="16200000" flipH="1">
            <a:off x="4463088" y="2543417"/>
            <a:ext cx="12700" cy="1822541"/>
          </a:xfrm>
          <a:prstGeom prst="bentConnector3">
            <a:avLst>
              <a:gd name="adj1" fmla="val 6757386"/>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4" name="Diagrama 13"/>
          <p:cNvGraphicFramePr/>
          <p:nvPr>
            <p:extLst>
              <p:ext uri="{D42A27DB-BD31-4B8C-83A1-F6EECF244321}">
                <p14:modId xmlns:p14="http://schemas.microsoft.com/office/powerpoint/2010/main" val="1652179112"/>
              </p:ext>
            </p:extLst>
          </p:nvPr>
        </p:nvGraphicFramePr>
        <p:xfrm>
          <a:off x="2468946" y="4851350"/>
          <a:ext cx="7633368" cy="118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31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16"/>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
                            </p:stCondLst>
                            <p:childTnLst>
                              <p:par>
                                <p:cTn id="11" presetID="1" presetClass="entr" presetSubtype="0"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071595" y="628642"/>
            <a:ext cx="9442101" cy="735263"/>
          </a:xfrm>
          <a:prstGeom prst="rect">
            <a:avLst/>
          </a:prstGeo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1. Objetivo enfocado al Estado Nutricional</a:t>
            </a:r>
          </a:p>
        </p:txBody>
      </p:sp>
      <p:graphicFrame>
        <p:nvGraphicFramePr>
          <p:cNvPr id="3" name="Diagrama 2"/>
          <p:cNvGraphicFramePr/>
          <p:nvPr>
            <p:extLst>
              <p:ext uri="{D42A27DB-BD31-4B8C-83A1-F6EECF244321}">
                <p14:modId xmlns:p14="http://schemas.microsoft.com/office/powerpoint/2010/main" val="24425795"/>
              </p:ext>
            </p:extLst>
          </p:nvPr>
        </p:nvGraphicFramePr>
        <p:xfrm>
          <a:off x="89877" y="1518791"/>
          <a:ext cx="9486202" cy="4489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echa arriba y abajo 4"/>
          <p:cNvSpPr/>
          <p:nvPr/>
        </p:nvSpPr>
        <p:spPr>
          <a:xfrm>
            <a:off x="9692105" y="1430811"/>
            <a:ext cx="708527" cy="3331616"/>
          </a:xfrm>
          <a:prstGeom prst="upDownArrow">
            <a:avLst/>
          </a:prstGeom>
          <a:no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b="1" dirty="0">
                <a:solidFill>
                  <a:schemeClr val="tx2">
                    <a:lumMod val="50000"/>
                  </a:schemeClr>
                </a:solidFill>
                <a:latin typeface="Arial" panose="020B0604020202020204" pitchFamily="34" charset="0"/>
                <a:cs typeface="Arial" panose="020B0604020202020204" pitchFamily="34" charset="0"/>
              </a:rPr>
              <a:t>PREVENC</a:t>
            </a:r>
          </a:p>
          <a:p>
            <a:pPr algn="ctr"/>
            <a:r>
              <a:rPr lang="es-ES" b="1" dirty="0">
                <a:solidFill>
                  <a:schemeClr val="tx2">
                    <a:lumMod val="50000"/>
                  </a:schemeClr>
                </a:solidFill>
                <a:latin typeface="Arial" panose="020B0604020202020204" pitchFamily="34" charset="0"/>
                <a:cs typeface="Arial" panose="020B0604020202020204" pitchFamily="34" charset="0"/>
              </a:rPr>
              <a:t>IÓN</a:t>
            </a:r>
          </a:p>
        </p:txBody>
      </p:sp>
      <p:sp>
        <p:nvSpPr>
          <p:cNvPr id="7" name="Rectángulo 6"/>
          <p:cNvSpPr/>
          <p:nvPr/>
        </p:nvSpPr>
        <p:spPr>
          <a:xfrm>
            <a:off x="358392" y="6107778"/>
            <a:ext cx="9143999" cy="253916"/>
          </a:xfrm>
          <a:prstGeom prst="rect">
            <a:avLst/>
          </a:prstGeom>
          <a:noFill/>
        </p:spPr>
        <p:txBody>
          <a:bodyPr wrap="square">
            <a:spAutoFit/>
          </a:bodyPr>
          <a:lstStyle/>
          <a:p>
            <a:r>
              <a:rPr lang="es-CO" sz="1000" dirty="0">
                <a:latin typeface="Arial" panose="020B0604020202020204" pitchFamily="34" charset="0"/>
                <a:cs typeface="Arial" panose="020B0604020202020204" pitchFamily="34" charset="0"/>
              </a:rPr>
              <a:t>Blaikley ,C. </a:t>
            </a:r>
            <a:r>
              <a:rPr lang="en-US" sz="1000" dirty="0">
                <a:latin typeface="Arial" panose="020B0604020202020204" pitchFamily="34" charset="0"/>
                <a:cs typeface="Arial" panose="020B0604020202020204" pitchFamily="34" charset="0"/>
              </a:rPr>
              <a:t> Use of oral nutrition supplements in the diet of malnourished older people. British Journal of Community Nursing  </a:t>
            </a:r>
            <a:r>
              <a:rPr lang="en-US" sz="1000" dirty="0" err="1">
                <a:latin typeface="Arial" panose="020B0604020202020204" pitchFamily="34" charset="0"/>
                <a:cs typeface="Arial" panose="020B0604020202020204" pitchFamily="34" charset="0"/>
              </a:rPr>
              <a:t>Vol</a:t>
            </a:r>
            <a:r>
              <a:rPr lang="en-US" sz="1000" dirty="0">
                <a:latin typeface="Arial" panose="020B0604020202020204" pitchFamily="34" charset="0"/>
                <a:cs typeface="Arial" panose="020B0604020202020204" pitchFamily="34" charset="0"/>
              </a:rPr>
              <a:t> 20, No 11 . Nov  2015</a:t>
            </a:r>
            <a:endParaRPr lang="es-CO"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44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800141" y="189378"/>
            <a:ext cx="6424246" cy="941889"/>
          </a:xfrm>
          <a:prstGeom prst="rect">
            <a:avLst/>
          </a:prstGeom>
        </p:spPr>
        <p:txBody>
          <a:bodyPr>
            <a:noAutofit/>
          </a:bodyPr>
          <a:lstStyle/>
          <a:p>
            <a:pPr algn="ctr"/>
            <a:r>
              <a:rPr lang="es-ES" sz="3400" b="1" dirty="0">
                <a:solidFill>
                  <a:srgbClr val="7030A0"/>
                </a:solidFill>
                <a:latin typeface="Arial" panose="020B0604020202020204" pitchFamily="34" charset="0"/>
                <a:cs typeface="Arial" panose="020B0604020202020204" pitchFamily="34" charset="0"/>
              </a:rPr>
              <a:t>Suplementar pacientes eutróficos o a riesgo</a:t>
            </a:r>
            <a:endParaRPr lang="es-ES" sz="3400" dirty="0">
              <a:solidFill>
                <a:srgbClr val="7030A0"/>
              </a:solidFill>
              <a:latin typeface="Arial" panose="020B0604020202020204" pitchFamily="34" charset="0"/>
              <a:cs typeface="Arial" panose="020B0604020202020204" pitchFamily="34" charset="0"/>
            </a:endParaRPr>
          </a:p>
        </p:txBody>
      </p:sp>
      <p:sp>
        <p:nvSpPr>
          <p:cNvPr id="3" name="CuadroTexto 2"/>
          <p:cNvSpPr txBox="1"/>
          <p:nvPr/>
        </p:nvSpPr>
        <p:spPr>
          <a:xfrm>
            <a:off x="1773513" y="1508769"/>
            <a:ext cx="3613961" cy="651460"/>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¿La situación actual incrementa el requerimiento?</a:t>
            </a:r>
          </a:p>
        </p:txBody>
      </p:sp>
      <p:sp>
        <p:nvSpPr>
          <p:cNvPr id="4" name="CuadroTexto 3"/>
          <p:cNvSpPr txBox="1"/>
          <p:nvPr/>
        </p:nvSpPr>
        <p:spPr>
          <a:xfrm>
            <a:off x="5553166" y="2133666"/>
            <a:ext cx="723275" cy="437043"/>
          </a:xfrm>
          <a:prstGeom prst="rect">
            <a:avLst/>
          </a:prstGeom>
          <a:solidFill>
            <a:schemeClr val="accent4">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wrap="none" rtlCol="0" anchor="ctr">
            <a:spAutoFit/>
          </a:bodyPr>
          <a:lstStyle/>
          <a:p>
            <a:pPr algn="ctr">
              <a:lnSpc>
                <a:spcPct val="80000"/>
              </a:lnSpc>
            </a:pPr>
            <a:r>
              <a:rPr lang="es-ES" sz="2800" dirty="0">
                <a:solidFill>
                  <a:schemeClr val="tx1"/>
                </a:solidFill>
                <a:latin typeface="Arial" panose="020B0604020202020204" pitchFamily="34" charset="0"/>
                <a:cs typeface="Arial" panose="020B0604020202020204" pitchFamily="34" charset="0"/>
              </a:rPr>
              <a:t>NO</a:t>
            </a:r>
          </a:p>
        </p:txBody>
      </p:sp>
      <p:sp>
        <p:nvSpPr>
          <p:cNvPr id="5" name="CuadroTexto 4"/>
          <p:cNvSpPr txBox="1"/>
          <p:nvPr/>
        </p:nvSpPr>
        <p:spPr>
          <a:xfrm>
            <a:off x="5587704" y="4595580"/>
            <a:ext cx="654196" cy="451406"/>
          </a:xfrm>
          <a:prstGeom prst="rect">
            <a:avLst/>
          </a:prstGeom>
          <a:solidFill>
            <a:srgbClr val="7030A0"/>
          </a:solidFill>
          <a:ln>
            <a:noFill/>
          </a:ln>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lnSpc>
                <a:spcPct val="80000"/>
              </a:lnSpc>
            </a:pPr>
            <a:r>
              <a:rPr lang="es-ES" sz="2800" dirty="0">
                <a:solidFill>
                  <a:schemeClr val="bg1"/>
                </a:solidFill>
                <a:latin typeface="Arial" panose="020B0604020202020204" pitchFamily="34" charset="0"/>
                <a:cs typeface="Arial" panose="020B0604020202020204" pitchFamily="34" charset="0"/>
              </a:rPr>
              <a:t>SI</a:t>
            </a:r>
          </a:p>
        </p:txBody>
      </p:sp>
      <p:sp>
        <p:nvSpPr>
          <p:cNvPr id="6" name="CuadroTexto 5"/>
          <p:cNvSpPr txBox="1"/>
          <p:nvPr/>
        </p:nvSpPr>
        <p:spPr>
          <a:xfrm>
            <a:off x="1805767" y="2448713"/>
            <a:ext cx="3613961" cy="92845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¿El consumo actual de alimentos cubre las necesidades nutricionales?</a:t>
            </a:r>
          </a:p>
        </p:txBody>
      </p:sp>
      <p:sp>
        <p:nvSpPr>
          <p:cNvPr id="9" name="CuadroTexto 8"/>
          <p:cNvSpPr txBox="1"/>
          <p:nvPr/>
        </p:nvSpPr>
        <p:spPr>
          <a:xfrm>
            <a:off x="7117590" y="1765872"/>
            <a:ext cx="3609883" cy="206088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s-ES" sz="2200" dirty="0">
                <a:solidFill>
                  <a:schemeClr val="tx1"/>
                </a:solidFill>
                <a:latin typeface="Arial" panose="020B0604020202020204" pitchFamily="34" charset="0"/>
                <a:cs typeface="Arial" panose="020B0604020202020204" pitchFamily="34" charset="0"/>
              </a:rPr>
              <a:t>Optimizar aporte de alimentos (control de ingesta, consistencia, fortificación, horarios)</a:t>
            </a:r>
          </a:p>
        </p:txBody>
      </p:sp>
      <p:sp>
        <p:nvSpPr>
          <p:cNvPr id="10" name="CuadroTexto 9"/>
          <p:cNvSpPr txBox="1"/>
          <p:nvPr/>
        </p:nvSpPr>
        <p:spPr>
          <a:xfrm>
            <a:off x="7117590" y="4498632"/>
            <a:ext cx="3097821" cy="104522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s-ES" sz="2200" dirty="0">
                <a:solidFill>
                  <a:schemeClr val="tx1"/>
                </a:solidFill>
                <a:latin typeface="Arial" panose="020B0604020202020204" pitchFamily="34" charset="0"/>
                <a:cs typeface="Arial" panose="020B0604020202020204" pitchFamily="34" charset="0"/>
              </a:rPr>
              <a:t>Iniciar suplementación nutricional</a:t>
            </a:r>
          </a:p>
        </p:txBody>
      </p:sp>
      <p:sp>
        <p:nvSpPr>
          <p:cNvPr id="11" name="CuadroTexto 10"/>
          <p:cNvSpPr txBox="1"/>
          <p:nvPr/>
        </p:nvSpPr>
        <p:spPr>
          <a:xfrm>
            <a:off x="1773513" y="3909079"/>
            <a:ext cx="3613960" cy="923330"/>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¿Va a estar el paciente sometido a ayunos ¨terapéuticos¨?</a:t>
            </a:r>
          </a:p>
        </p:txBody>
      </p:sp>
      <p:sp>
        <p:nvSpPr>
          <p:cNvPr id="12" name="CuadroTexto 11"/>
          <p:cNvSpPr txBox="1"/>
          <p:nvPr/>
        </p:nvSpPr>
        <p:spPr>
          <a:xfrm>
            <a:off x="1773513" y="5010730"/>
            <a:ext cx="3613960" cy="1200329"/>
          </a:xfrm>
          <a:prstGeom prst="rect">
            <a:avLst/>
          </a:prstGeom>
          <a:noFill/>
          <a:ln w="3175" cmpd="sng">
            <a:noFill/>
          </a:ln>
        </p:spPr>
        <p:txBody>
          <a:bodyPr wrap="square" rtlCol="0">
            <a:spAutoFit/>
          </a:bodyPr>
          <a:lstStyle/>
          <a:p>
            <a:pPr>
              <a:lnSpc>
                <a:spcPct val="90000"/>
              </a:lnSpc>
            </a:pPr>
            <a:r>
              <a:rPr lang="es-ES" sz="2000" dirty="0">
                <a:latin typeface="Arial" panose="020B0604020202020204" pitchFamily="34" charset="0"/>
                <a:cs typeface="Arial" panose="020B0604020202020204" pitchFamily="34" charset="0"/>
              </a:rPr>
              <a:t>¿Tiene el paciente síntomas gastrointestinales o condiciones que dificulten la ingesta?</a:t>
            </a:r>
          </a:p>
        </p:txBody>
      </p:sp>
      <p:sp>
        <p:nvSpPr>
          <p:cNvPr id="15" name="Flecha derecha 14"/>
          <p:cNvSpPr/>
          <p:nvPr/>
        </p:nvSpPr>
        <p:spPr>
          <a:xfrm>
            <a:off x="6520073" y="2117052"/>
            <a:ext cx="414421" cy="484632"/>
          </a:xfrm>
          <a:prstGeom prst="rightArrow">
            <a:avLst/>
          </a:prstGeom>
          <a:solidFill>
            <a:schemeClr val="accent4">
              <a:lumMod val="60000"/>
              <a:lumOff val="40000"/>
            </a:schemeClr>
          </a:solidFill>
          <a:ln>
            <a:noFill/>
          </a:ln>
          <a:effectLst>
            <a:outerShdw blurRad="50800" dist="38100" dir="16200000"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solidFill>
                <a:schemeClr val="tx1"/>
              </a:solidFill>
              <a:latin typeface="Arial" panose="020B0604020202020204" pitchFamily="34" charset="0"/>
              <a:cs typeface="Arial" panose="020B0604020202020204" pitchFamily="34" charset="0"/>
            </a:endParaRPr>
          </a:p>
        </p:txBody>
      </p:sp>
      <p:sp>
        <p:nvSpPr>
          <p:cNvPr id="16" name="Flecha derecha 15"/>
          <p:cNvSpPr/>
          <p:nvPr/>
        </p:nvSpPr>
        <p:spPr>
          <a:xfrm>
            <a:off x="6540125" y="4578967"/>
            <a:ext cx="414421" cy="484632"/>
          </a:xfrm>
          <a:prstGeom prst="rightArrow">
            <a:avLst/>
          </a:prstGeom>
          <a:solidFill>
            <a:srgbClr val="7030A0"/>
          </a:solidFill>
          <a:ln>
            <a:noFill/>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68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14713" y="797747"/>
            <a:ext cx="6102699" cy="977468"/>
          </a:xfrm>
        </p:spPr>
        <p:txBody>
          <a:bodyPr>
            <a:noAutofit/>
          </a:bodyPr>
          <a:lstStyle/>
          <a:p>
            <a:pPr algn="ctr"/>
            <a:r>
              <a:rPr lang="es-ES" sz="3400" b="1" dirty="0">
                <a:solidFill>
                  <a:srgbClr val="7030A0"/>
                </a:solidFill>
                <a:latin typeface="Arial" panose="020B0604020202020204" pitchFamily="34" charset="0"/>
                <a:cs typeface="Arial" panose="020B0604020202020204" pitchFamily="34" charset="0"/>
              </a:rPr>
              <a:t>2. Objetivo enfocado al requerimiento nutricional</a:t>
            </a:r>
          </a:p>
        </p:txBody>
      </p:sp>
      <p:sp>
        <p:nvSpPr>
          <p:cNvPr id="3" name="Marcador de contenido 2"/>
          <p:cNvSpPr>
            <a:spLocks noGrp="1"/>
          </p:cNvSpPr>
          <p:nvPr>
            <p:ph idx="1"/>
          </p:nvPr>
        </p:nvSpPr>
        <p:spPr>
          <a:xfrm>
            <a:off x="1751263" y="2523962"/>
            <a:ext cx="8229600" cy="1822116"/>
          </a:xfrm>
        </p:spPr>
        <p:txBody>
          <a:bodyPr>
            <a:normAutofit/>
          </a:bodyPr>
          <a:lstStyle/>
          <a:p>
            <a:pPr marL="0" indent="0" algn="just">
              <a:buNone/>
            </a:pPr>
            <a:r>
              <a:rPr lang="es-ES" sz="2800" dirty="0">
                <a:latin typeface="Arial" panose="020B0604020202020204" pitchFamily="34" charset="0"/>
                <a:cs typeface="Arial" panose="020B0604020202020204" pitchFamily="34" charset="0"/>
              </a:rPr>
              <a:t>Los requerimientos nutricionales no son estáticos, dependen de la respuesta metabólica, del </a:t>
            </a:r>
            <a:r>
              <a:rPr lang="es-ES" sz="2800" dirty="0" err="1">
                <a:latin typeface="Arial" panose="020B0604020202020204" pitchFamily="34" charset="0"/>
                <a:cs typeface="Arial" panose="020B0604020202020204" pitchFamily="34" charset="0"/>
              </a:rPr>
              <a:t>estadío</a:t>
            </a:r>
            <a:r>
              <a:rPr lang="es-ES" sz="2800" dirty="0">
                <a:latin typeface="Arial" panose="020B0604020202020204" pitchFamily="34" charset="0"/>
                <a:cs typeface="Arial" panose="020B0604020202020204" pitchFamily="34" charset="0"/>
              </a:rPr>
              <a:t> de la enfermedad y del tratamiento médico entre otros.</a:t>
            </a:r>
          </a:p>
        </p:txBody>
      </p:sp>
      <p:sp>
        <p:nvSpPr>
          <p:cNvPr id="4" name="Marcador de contenido 2"/>
          <p:cNvSpPr txBox="1">
            <a:spLocks/>
          </p:cNvSpPr>
          <p:nvPr/>
        </p:nvSpPr>
        <p:spPr>
          <a:xfrm>
            <a:off x="1751263" y="4429367"/>
            <a:ext cx="8229600" cy="14177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2800" dirty="0">
                <a:latin typeface="Arial" panose="020B0604020202020204" pitchFamily="34" charset="0"/>
                <a:cs typeface="Arial" panose="020B0604020202020204" pitchFamily="34" charset="0"/>
              </a:rPr>
              <a:t>Establecer la situación metabólica de cada paciente permite definir el objetivo, direccionar el tratamiento y seleccionar la fórmula si se requiere.</a:t>
            </a:r>
          </a:p>
        </p:txBody>
      </p:sp>
      <p:sp>
        <p:nvSpPr>
          <p:cNvPr id="15" name="Rectángulo 14"/>
          <p:cNvSpPr/>
          <p:nvPr/>
        </p:nvSpPr>
        <p:spPr>
          <a:xfrm>
            <a:off x="1981201" y="4866105"/>
            <a:ext cx="8459536" cy="1596190"/>
          </a:xfrm>
          <a:prstGeom prst="rect">
            <a:avLst/>
          </a:prstGeom>
          <a:no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1445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821" y="490654"/>
            <a:ext cx="8352140" cy="1143000"/>
          </a:xfrm>
        </p:spPr>
        <p:txBody>
          <a:bodyPr>
            <a:normAutofit/>
          </a:bodyPr>
          <a:lstStyle/>
          <a:p>
            <a:pPr algn="ctr"/>
            <a:r>
              <a:rPr lang="es-ES" sz="3400" b="1" dirty="0">
                <a:solidFill>
                  <a:srgbClr val="7030A0"/>
                </a:solidFill>
                <a:latin typeface="Arial" panose="020B0604020202020204" pitchFamily="34" charset="0"/>
                <a:cs typeface="Arial" panose="020B0604020202020204" pitchFamily="34" charset="0"/>
              </a:rPr>
              <a:t>Objetivos según respuesta metabólica</a:t>
            </a:r>
          </a:p>
        </p:txBody>
      </p:sp>
      <p:sp>
        <p:nvSpPr>
          <p:cNvPr id="3" name="Marcador de contenido 2"/>
          <p:cNvSpPr>
            <a:spLocks noGrp="1"/>
          </p:cNvSpPr>
          <p:nvPr>
            <p:ph idx="1"/>
          </p:nvPr>
        </p:nvSpPr>
        <p:spPr>
          <a:xfrm>
            <a:off x="1871541" y="1957696"/>
            <a:ext cx="8535202" cy="4351338"/>
          </a:xfrm>
        </p:spPr>
        <p:txBody>
          <a:bodyPr>
            <a:normAutofit lnSpcReduction="10000"/>
          </a:bodyPr>
          <a:lstStyle/>
          <a:p>
            <a:pPr algn="just">
              <a:lnSpc>
                <a:spcPct val="150000"/>
              </a:lnSpc>
              <a:buClr>
                <a:srgbClr val="7030A0"/>
              </a:buClr>
              <a:buSzPct val="100000"/>
            </a:pPr>
            <a:r>
              <a:rPr lang="es-ES" sz="2400" dirty="0">
                <a:solidFill>
                  <a:schemeClr val="tx2">
                    <a:lumMod val="50000"/>
                  </a:schemeClr>
                </a:solidFill>
                <a:latin typeface="Arial" panose="020B0604020202020204" pitchFamily="34" charset="0"/>
                <a:cs typeface="Arial" panose="020B0604020202020204" pitchFamily="34" charset="0"/>
              </a:rPr>
              <a:t>Cubrir las necesidades nutricionales.</a:t>
            </a:r>
          </a:p>
          <a:p>
            <a:pPr algn="just">
              <a:lnSpc>
                <a:spcPct val="150000"/>
              </a:lnSpc>
              <a:buClr>
                <a:srgbClr val="7030A0"/>
              </a:buClr>
              <a:buSzPct val="100000"/>
            </a:pPr>
            <a:r>
              <a:rPr lang="es-ES" sz="2400" dirty="0">
                <a:solidFill>
                  <a:schemeClr val="tx2">
                    <a:lumMod val="50000"/>
                  </a:schemeClr>
                </a:solidFill>
                <a:latin typeface="Arial" panose="020B0604020202020204" pitchFamily="34" charset="0"/>
                <a:cs typeface="Arial" panose="020B0604020202020204" pitchFamily="34" charset="0"/>
              </a:rPr>
              <a:t>Modular la respuesta a la enfermedad.</a:t>
            </a:r>
          </a:p>
          <a:p>
            <a:pPr algn="just">
              <a:lnSpc>
                <a:spcPct val="150000"/>
              </a:lnSpc>
              <a:buClr>
                <a:srgbClr val="7030A0"/>
              </a:buClr>
              <a:buSzPct val="100000"/>
            </a:pPr>
            <a:r>
              <a:rPr lang="es-ES" sz="2400" dirty="0">
                <a:solidFill>
                  <a:schemeClr val="tx2">
                    <a:lumMod val="50000"/>
                  </a:schemeClr>
                </a:solidFill>
                <a:latin typeface="Arial" panose="020B0604020202020204" pitchFamily="34" charset="0"/>
                <a:cs typeface="Arial" panose="020B0604020202020204" pitchFamily="34" charset="0"/>
              </a:rPr>
              <a:t>Adaptar el aporte de nutrientes a la situación metabólica del individuo.</a:t>
            </a:r>
          </a:p>
          <a:p>
            <a:pPr algn="just">
              <a:lnSpc>
                <a:spcPct val="150000"/>
              </a:lnSpc>
              <a:buClr>
                <a:srgbClr val="7030A0"/>
              </a:buClr>
              <a:buSzPct val="100000"/>
            </a:pPr>
            <a:r>
              <a:rPr lang="es-ES" sz="2400" dirty="0">
                <a:solidFill>
                  <a:schemeClr val="tx2">
                    <a:lumMod val="50000"/>
                  </a:schemeClr>
                </a:solidFill>
                <a:latin typeface="Arial" panose="020B0604020202020204" pitchFamily="34" charset="0"/>
                <a:cs typeface="Arial" panose="020B0604020202020204" pitchFamily="34" charset="0"/>
              </a:rPr>
              <a:t>Favorecer el mantenimiento de las reservas corporales.</a:t>
            </a:r>
          </a:p>
          <a:p>
            <a:pPr algn="just">
              <a:lnSpc>
                <a:spcPct val="150000"/>
              </a:lnSpc>
              <a:buClr>
                <a:srgbClr val="7030A0"/>
              </a:buClr>
              <a:buSzPct val="100000"/>
            </a:pPr>
            <a:r>
              <a:rPr lang="es-ES" sz="2400" dirty="0">
                <a:solidFill>
                  <a:schemeClr val="tx2">
                    <a:lumMod val="50000"/>
                  </a:schemeClr>
                </a:solidFill>
                <a:latin typeface="Arial" panose="020B0604020202020204" pitchFamily="34" charset="0"/>
                <a:cs typeface="Arial" panose="020B0604020202020204" pitchFamily="34" charset="0"/>
              </a:rPr>
              <a:t>Brindar nutrientes específicos necesarios según el estado actual del paciente.</a:t>
            </a:r>
          </a:p>
        </p:txBody>
      </p:sp>
    </p:spTree>
    <p:extLst>
      <p:ext uri="{BB962C8B-B14F-4D97-AF65-F5344CB8AC3E}">
        <p14:creationId xmlns:p14="http://schemas.microsoft.com/office/powerpoint/2010/main" val="4065510187"/>
      </p:ext>
    </p:extLst>
  </p:cSld>
  <p:clrMapOvr>
    <a:masterClrMapping/>
  </p:clrMapOvr>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2196</TotalTime>
  <Words>2651</Words>
  <Application>Microsoft Macintosh PowerPoint</Application>
  <PresentationFormat>Panorámica</PresentationFormat>
  <Paragraphs>343</Paragraphs>
  <Slides>29</Slides>
  <Notes>26</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29</vt:i4>
      </vt:variant>
    </vt:vector>
  </HeadingPairs>
  <TitlesOfParts>
    <vt:vector size="37" baseType="lpstr">
      <vt:lpstr>Arial</vt:lpstr>
      <vt:lpstr>Calibri</vt:lpstr>
      <vt:lpstr>Calibri Light</vt:lpstr>
      <vt:lpstr>Courier New</vt:lpstr>
      <vt:lpstr>Verdana</vt:lpstr>
      <vt:lpstr>Wingdings</vt:lpstr>
      <vt:lpstr>1_Tema de Office</vt:lpstr>
      <vt:lpstr>2_Tema de Office</vt:lpstr>
      <vt:lpstr>SUPLEMENTACIÓN</vt:lpstr>
      <vt:lpstr>Objetivos</vt:lpstr>
      <vt:lpstr>Presentación de PowerPoint</vt:lpstr>
      <vt:lpstr>Presentación de PowerPoint</vt:lpstr>
      <vt:lpstr>1. Estado nutricional</vt:lpstr>
      <vt:lpstr>1. Objetivo enfocado al Estado Nutricional</vt:lpstr>
      <vt:lpstr>Suplementar pacientes eutróficos o a riesgo</vt:lpstr>
      <vt:lpstr>2. Objetivo enfocado al requerimiento nutricional</vt:lpstr>
      <vt:lpstr>Objetivos según respuesta metabólica</vt:lpstr>
      <vt:lpstr>Suplementar a una persona  enferma…</vt:lpstr>
      <vt:lpstr>3. Consumo de nutrientes</vt:lpstr>
      <vt:lpstr>Objetivos según el consumo de alimentos</vt:lpstr>
      <vt:lpstr>Suplementar a un paciente con  baja ingesta</vt:lpstr>
      <vt:lpstr>4. Evidencia clínica</vt:lpstr>
      <vt:lpstr>4. Objetivos según evidencia clínica</vt:lpstr>
      <vt:lpstr>Guías de práctica clínica</vt:lpstr>
      <vt:lpstr>Definición de objetivos</vt:lpstr>
      <vt:lpstr>Un ejemplo…</vt:lpstr>
      <vt:lpstr>Selección de fórmulas</vt:lpstr>
      <vt:lpstr>Clasificación de las fórmulas</vt:lpstr>
      <vt:lpstr>Buscando alternativas</vt:lpstr>
      <vt:lpstr>Criterios de selección de fórmulas</vt:lpstr>
      <vt:lpstr>Retomando: caso clínico</vt:lpstr>
      <vt:lpstr>Decidir si se beneficia de suplementación</vt:lpstr>
      <vt:lpstr>Presentación de PowerPoint</vt:lpstr>
      <vt:lpstr>¿Se beneficia de suplementación nutricional?</vt:lpstr>
      <vt:lpstr>Selección de fórmula</vt:lpstr>
      <vt:lpstr>La suplementación nutricional oral debe estar inmersa en una serie de procesos y juicios clínicos</vt:lpstr>
      <vt:lpstr>Conclusiones </vt:lpstr>
    </vt:vector>
  </TitlesOfParts>
  <Company>claucolu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OBJETIVOS NUTRICIONALES</dc:title>
  <dc:creator>claudia contreras</dc:creator>
  <cp:lastModifiedBy>Microsoft Office User</cp:lastModifiedBy>
  <cp:revision>224</cp:revision>
  <dcterms:created xsi:type="dcterms:W3CDTF">2016-07-11T03:15:29Z</dcterms:created>
  <dcterms:modified xsi:type="dcterms:W3CDTF">2020-10-20T00:05:38Z</dcterms:modified>
</cp:coreProperties>
</file>