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A387-1083-444D-AF1C-AC306496B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3A60-5DC7-4576-860A-A0BEF0EE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339F-CF57-4CD0-B409-05232DD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9E03-73C9-41F7-9978-CA9265B9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E52A-FA58-42AC-B631-0E5A695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7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E5A3-27AE-4398-A085-ADF77FDC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22BE-6E3E-4868-A332-07A288DD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5820-8E7D-42A9-B0BF-0D3BE506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1F1E0-CF90-41BB-9B42-267B3CDB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1F08-CD20-42A4-8413-661F6B2C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C1C21-AD48-4108-BFA5-F30CE7471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E207C-B164-49D5-B328-2CFBD649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721B0-195C-491D-9DD5-AF900F65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73F1-5CEB-4753-AB48-6652BBC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6D59-8CF0-4DE0-9940-22A395BF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828C-23A0-471D-BDDA-37F58243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32B0-AFAC-41FB-AC4A-37ABCEBC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FA1D-F0AA-4F69-A716-96528554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43E6-FA5E-4DFA-8781-87D2D62D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63CD-C931-4393-B445-C895F0A6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41A7-15B7-4ADC-B940-A803D91C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01010-6197-4CED-84C7-6D8D7099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DB1A-270D-435E-82F0-6CB642D7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48CB-E62C-4893-958D-01E55991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51C7-1CB7-45A3-B0C6-E01C11BC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6A2E-93FE-4397-808D-98725974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6FC2-25E2-4816-A5A0-149BEE979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C0383-3344-4991-9442-09269156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DDE7-4722-4D37-9F1D-034962D5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53A3-0B2A-4D85-A25E-4DB89EBD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E1E40-54E1-4E94-9F54-0CF71875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6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1D7E-2F08-44D3-B8E6-1D4F4745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80C17-741F-49AF-8421-D28D8393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6F0AB-706D-4161-973F-098ECF0B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ABE6C-EF10-4326-BCDA-851241FA9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AB63E-E8F9-4C56-8ECC-0D4EDE518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ABF64-66C6-4ACC-90BC-5B36B9D2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A4537-E11E-41D6-A083-F6A37994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0C1D4-E94B-4111-A812-BA92B45F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8679-CA40-4FD2-9FB0-CC8DF98A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CC18C-85B3-43F4-809D-5099DD3E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C582-C59E-49E1-816B-9FB5A7AF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18251-6ED1-463B-B25C-96E8BD2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92CB3-DFDA-49E3-B4B4-0F664BC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2CCC-5EC4-4E84-A560-9C3444E6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7E7AD-2AAC-4FF3-8F36-8B69344E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45FF-9653-414B-A694-D9DE20CF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54AB-E8F8-428F-B159-4558ABB9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1CD8-ABCB-4C05-AC09-926D53E0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F746D-CD47-478D-9ABF-24185457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E125A-78DB-4417-AB4A-C835C8C8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62ABF-5663-4986-B848-DD2F32D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406-7DED-489F-942B-4DCCCA2B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8DE2F-9893-4172-B95C-BACF3BE48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AF64-EBC6-478F-BBA5-22E2E198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95B4-B9E2-4732-B4AB-4EF9F0CC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01DE-FEF4-48E0-8BA1-8E9F9B95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B5B0F-2EB6-479A-8DFD-94CFF776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5B35A-B65D-41A7-9E3A-3190F515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0020-3A7C-4A2F-BFB2-9985BFA0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5495-0574-4F65-ACAB-368598C1B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DB3D-3A84-4610-B89D-A5CA016F7287}" type="datetimeFigureOut">
              <a:rPr lang="en-US" smtClean="0"/>
              <a:t>05/16/2020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32E1-BEC7-49B2-B7BB-C8BE1715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1970-7E55-4026-9674-58347391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55DF-1BEB-4EC0-A24E-899C1433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0FF6886-F177-444C-AD07-8C02319C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11763"/>
            <a:ext cx="12192000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475"/>
              </a:spcBef>
              <a:buFont typeface="Arial" panose="020B0604020202020204" pitchFamily="34" charset="0"/>
              <a:buNone/>
              <a:tabLst>
                <a:tab pos="4452938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GV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Lê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475"/>
              </a:spcBef>
              <a:buFont typeface="Arial" panose="020B0604020202020204" pitchFamily="34" charset="0"/>
              <a:buNone/>
              <a:tabLst>
                <a:tab pos="4452938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51603150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633E5E3-6B65-4664-B83C-B0EFDF62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1336675"/>
            <a:ext cx="25146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92927A-1F19-4C55-BBB7-245F5535A762}"/>
              </a:ext>
            </a:extLst>
          </p:cNvPr>
          <p:cNvSpPr txBox="1"/>
          <p:nvPr/>
        </p:nvSpPr>
        <p:spPr>
          <a:xfrm>
            <a:off x="3171927" y="2967335"/>
            <a:ext cx="506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DI ĐỘNG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22588-E104-4D25-86F5-44DF8F7349A2}"/>
              </a:ext>
            </a:extLst>
          </p:cNvPr>
          <p:cNvSpPr txBox="1"/>
          <p:nvPr/>
        </p:nvSpPr>
        <p:spPr>
          <a:xfrm>
            <a:off x="1568061" y="3672185"/>
            <a:ext cx="8734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ỨNG DỤNG HỖ TRỢ DU LỊCH</a:t>
            </a:r>
          </a:p>
        </p:txBody>
      </p:sp>
    </p:spTree>
    <p:extLst>
      <p:ext uri="{BB962C8B-B14F-4D97-AF65-F5344CB8AC3E}">
        <p14:creationId xmlns:p14="http://schemas.microsoft.com/office/powerpoint/2010/main" val="31198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BD86C2-F99E-49C3-891F-5D64118B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 CHỨC NĂNG VÀ PHI CHỨC NĂNG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DEC229-6353-4B34-AE57-0D0ECC15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28600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time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31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7174-7E3A-4340-9F86-5E9D51B2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B027-CD01-451E-8D7F-50C62245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592"/>
            <a:ext cx="9662652" cy="7602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actor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2DBEE2-7BE7-4DCA-853B-EA3DF79AE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22237"/>
              </p:ext>
            </p:extLst>
          </p:nvPr>
        </p:nvGraphicFramePr>
        <p:xfrm>
          <a:off x="1833715" y="2289473"/>
          <a:ext cx="852456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93">
                  <a:extLst>
                    <a:ext uri="{9D8B030D-6E8A-4147-A177-3AD203B41FA5}">
                      <a16:colId xmlns:a16="http://schemas.microsoft.com/office/drawing/2014/main" val="4240532774"/>
                    </a:ext>
                  </a:extLst>
                </a:gridCol>
                <a:gridCol w="5150976">
                  <a:extLst>
                    <a:ext uri="{9D8B030D-6E8A-4147-A177-3AD203B41FA5}">
                      <a16:colId xmlns:a16="http://schemas.microsoft.com/office/drawing/2014/main" val="1869395732"/>
                    </a:ext>
                  </a:extLst>
                </a:gridCol>
              </a:tblGrid>
              <a:tr h="242798">
                <a:tc gridSpan="2"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Use-case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30352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65830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53838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Valid Input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54437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MySite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About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06047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Inform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91533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81497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Location With Edit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36623"/>
                  </a:ext>
                </a:extLst>
              </a:tr>
              <a:tr h="270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Explore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62304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To View Location From Interact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56593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83406"/>
                  </a:ext>
                </a:extLst>
              </a:tr>
              <a:tr h="24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Unlike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MyInteract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61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8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BAF311-7A02-4549-B466-779F220F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123153-895A-4FFD-98FB-FCDD5CEE8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27"/>
            <a:ext cx="10515600" cy="5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63B60-962C-4753-8F8B-C128AD2417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5" y="1690687"/>
            <a:ext cx="10648336" cy="5359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51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60851D-8196-41A3-BAB0-E137D7EB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9B62A0-13C4-465D-8767-10627542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27"/>
            <a:ext cx="10515600" cy="5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Sign In: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6738A8-8CFB-4EDE-A9E5-65D01C37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5444"/>
              </p:ext>
            </p:extLst>
          </p:nvPr>
        </p:nvGraphicFramePr>
        <p:xfrm>
          <a:off x="1530220" y="1867668"/>
          <a:ext cx="9147612" cy="47737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670">
                  <a:extLst>
                    <a:ext uri="{9D8B030D-6E8A-4147-A177-3AD203B41FA5}">
                      <a16:colId xmlns:a16="http://schemas.microsoft.com/office/drawing/2014/main" val="495196670"/>
                    </a:ext>
                  </a:extLst>
                </a:gridCol>
                <a:gridCol w="6870942">
                  <a:extLst>
                    <a:ext uri="{9D8B030D-6E8A-4147-A177-3AD203B41FA5}">
                      <a16:colId xmlns:a16="http://schemas.microsoft.com/office/drawing/2014/main" val="2420487167"/>
                    </a:ext>
                  </a:extLst>
                </a:gridCol>
              </a:tblGrid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72517944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1080615937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200859721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3172048965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Have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3501766999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1535190784"/>
                  </a:ext>
                </a:extLst>
              </a:tr>
              <a:tr h="54585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670289301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đăng nhập vào ứng dụng thành công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548513579"/>
                  </a:ext>
                </a:extLst>
              </a:tr>
              <a:tr h="83615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mở ứng dụng Travel Guide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nhập tài khoản và mật khẩu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 xác thực người dùng hợp lệ, hệ thống sẽ chuyển người dùng đến trang chính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841407440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1197020141"/>
                  </a:ext>
                </a:extLst>
              </a:tr>
              <a:tr h="83615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Exeption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 hệ thống xác thực thông tin người dùng không hợp lệ, ứng dụng sẽ thông báo “Đăng Nhập Thất Bại”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 về lại trang Sign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4228062103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Rules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011549362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3395332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24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F8CF2-B542-40BD-A378-21B57DC9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1CE1D6-8ED8-4915-B752-632BCBBC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27"/>
            <a:ext cx="10515600" cy="5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Sign In: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92474E-E83E-430D-BDE0-EF86F4C8F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12406"/>
              </p:ext>
            </p:extLst>
          </p:nvPr>
        </p:nvGraphicFramePr>
        <p:xfrm>
          <a:off x="1324947" y="1882647"/>
          <a:ext cx="9321282" cy="4794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8257">
                  <a:extLst>
                    <a:ext uri="{9D8B030D-6E8A-4147-A177-3AD203B41FA5}">
                      <a16:colId xmlns:a16="http://schemas.microsoft.com/office/drawing/2014/main" val="3830181642"/>
                    </a:ext>
                  </a:extLst>
                </a:gridCol>
                <a:gridCol w="6753025">
                  <a:extLst>
                    <a:ext uri="{9D8B030D-6E8A-4147-A177-3AD203B41FA5}">
                      <a16:colId xmlns:a16="http://schemas.microsoft.com/office/drawing/2014/main" val="2042634061"/>
                    </a:ext>
                  </a:extLst>
                </a:gridCol>
              </a:tblGrid>
              <a:tr h="187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750190328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UC002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3367404922"/>
                  </a:ext>
                </a:extLst>
              </a:tr>
              <a:tr h="39094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dùng, tôi muốn đăng ký để có thể đăng nhập vào ứng dụng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3685113333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1639417188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Have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3789066845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muốn sử dụng ứng dụng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4157544253"/>
                  </a:ext>
                </a:extLst>
              </a:tr>
              <a:tr h="59743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3117493956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đăng ký thành công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542238637"/>
                  </a:ext>
                </a:extLst>
              </a:tr>
              <a:tr h="121692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mở ứng dụng Travel Guide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 Register trong giao diện Login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nhập tên, tài khoản và mật khẩu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 tài khoản chưa được đăng ký, hệ thống đăng ký tài khoản cho người dùng và chuyển người dùng đến trang chính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1131455998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2521357877"/>
                  </a:ext>
                </a:extLst>
              </a:tr>
              <a:tr h="59743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Exeption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 tài khoản đã được đăng ký, ứng dụng sẽ thông báo “Đăng Ký Thất Bại”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 về lại trang 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659836917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Rules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4128077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32" marR="46832" marT="0" marB="0"/>
                </a:tc>
                <a:extLst>
                  <a:ext uri="{0D108BD9-81ED-4DB2-BD59-A6C34878D82A}">
                    <a16:rowId xmlns:a16="http://schemas.microsoft.com/office/drawing/2014/main" val="89985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82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1443B6-5662-4527-9E6A-447B484B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09578-56A1-4FBC-A903-4A23503D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27"/>
            <a:ext cx="10515600" cy="5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View Explore: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CA4A2A-AB41-4855-A1CF-D1EFAD3B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25420"/>
              </p:ext>
            </p:extLst>
          </p:nvPr>
        </p:nvGraphicFramePr>
        <p:xfrm>
          <a:off x="1511559" y="1825623"/>
          <a:ext cx="9162661" cy="4696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992">
                  <a:extLst>
                    <a:ext uri="{9D8B030D-6E8A-4147-A177-3AD203B41FA5}">
                      <a16:colId xmlns:a16="http://schemas.microsoft.com/office/drawing/2014/main" val="2134344096"/>
                    </a:ext>
                  </a:extLst>
                </a:gridCol>
                <a:gridCol w="6848669">
                  <a:extLst>
                    <a:ext uri="{9D8B030D-6E8A-4147-A177-3AD203B41FA5}">
                      <a16:colId xmlns:a16="http://schemas.microsoft.com/office/drawing/2014/main" val="167243426"/>
                    </a:ext>
                  </a:extLst>
                </a:gridCol>
              </a:tblGrid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Explore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2195755789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UC002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3497491820"/>
                  </a:ext>
                </a:extLst>
              </a:tr>
              <a:tr h="4002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dùng, tôi muốn khám phá các địa điểm theo tiêu chí của tôi (Địa điểm phổ biến, gần tôi)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4230688698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2544785881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Have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3193160060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2910666971"/>
                  </a:ext>
                </a:extLst>
              </a:tr>
              <a:tr h="4002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đã đăng nhập thành công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bị đã kết nối internet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3565447592"/>
                  </a:ext>
                </a:extLst>
              </a:tr>
              <a:tr h="6130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có thể xem các địa điểm có trong ứng dụng và có thể tìm kiếm hoặc lọc theo mong muốn của người dùng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1210807350"/>
                  </a:ext>
                </a:extLst>
              </a:tr>
              <a:tr h="103881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đăng nhập thành công, người dùng chọn tab Explore để chuyển qua View Explore nếu đang ở một trang khác.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 dụng sẽ hiển thị trang Explore cho người dùng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2687302232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3801857714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Exeption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852775633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Rules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1753372280"/>
                  </a:ext>
                </a:extLst>
              </a:tr>
              <a:tr h="4002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335643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9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EB5891-64F2-400B-A99D-B3998748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DB323D-9C03-4DAC-9B12-D014B88E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27"/>
            <a:ext cx="10515600" cy="5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View My Site: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20A3E7-D3D7-4FC7-9E82-92626C13F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67040"/>
              </p:ext>
            </p:extLst>
          </p:nvPr>
        </p:nvGraphicFramePr>
        <p:xfrm>
          <a:off x="1520890" y="1825623"/>
          <a:ext cx="9153330" cy="4696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5330">
                  <a:extLst>
                    <a:ext uri="{9D8B030D-6E8A-4147-A177-3AD203B41FA5}">
                      <a16:colId xmlns:a16="http://schemas.microsoft.com/office/drawing/2014/main" val="3533744581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1509162417"/>
                    </a:ext>
                  </a:extLst>
                </a:gridCol>
              </a:tblGrid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Explore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397551915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UC003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1361885933"/>
                  </a:ext>
                </a:extLst>
              </a:tr>
              <a:tr h="6130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dùng, tôi muốn thêm các địa điểm vào ứng dụng;  xem các ứng dụng tôi đã thêm vào, sửa , xóa ứng dụng; xem các tương tác của tôi với các địa diểm.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2951088904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1144773562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Have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117227055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3724320090"/>
                  </a:ext>
                </a:extLst>
              </a:tr>
              <a:tr h="4002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đã đăng nhập thành công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bị đã kết nối internet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2896306545"/>
                  </a:ext>
                </a:extLst>
              </a:tr>
              <a:tr h="4002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có thể xem, thêm, xóa, sửa địa điểm; xem các lượt tương tác của người dùng với các địa điểm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3252782100"/>
                  </a:ext>
                </a:extLst>
              </a:tr>
              <a:tr h="103881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đăng nhập thành công, người dùng chọn tab My Site để chuyển qua View My Site nếu đang ở một trang khác.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 dụng sẽ hiển thị trang My Site cho người dùng.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1881323561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934989047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Exeption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246656659"/>
                  </a:ext>
                </a:extLst>
              </a:tr>
              <a:tr h="1873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Rules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3377422774"/>
                  </a:ext>
                </a:extLst>
              </a:tr>
              <a:tr h="4002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23" marR="49123" marT="0" marB="0"/>
                </a:tc>
                <a:extLst>
                  <a:ext uri="{0D108BD9-81ED-4DB2-BD59-A6C34878D82A}">
                    <a16:rowId xmlns:a16="http://schemas.microsoft.com/office/drawing/2014/main" val="405652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3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BEFBDE-5652-4CCE-AFAF-7D6C2D90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62ABB-7563-486F-AD2A-3CD144F5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27"/>
            <a:ext cx="10515600" cy="5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View About: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57283A-BC28-421A-833F-4695FE21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54353"/>
              </p:ext>
            </p:extLst>
          </p:nvPr>
        </p:nvGraphicFramePr>
        <p:xfrm>
          <a:off x="1530220" y="1778886"/>
          <a:ext cx="9125339" cy="4598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5331">
                  <a:extLst>
                    <a:ext uri="{9D8B030D-6E8A-4147-A177-3AD203B41FA5}">
                      <a16:colId xmlns:a16="http://schemas.microsoft.com/office/drawing/2014/main" val="2271602730"/>
                    </a:ext>
                  </a:extLst>
                </a:gridCol>
                <a:gridCol w="6830008">
                  <a:extLst>
                    <a:ext uri="{9D8B030D-6E8A-4147-A177-3AD203B41FA5}">
                      <a16:colId xmlns:a16="http://schemas.microsoft.com/office/drawing/2014/main" val="486894540"/>
                    </a:ext>
                  </a:extLst>
                </a:gridCol>
              </a:tblGrid>
              <a:tr h="1969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About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3808480519"/>
                  </a:ext>
                </a:extLst>
              </a:tr>
              <a:tr h="1969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UC004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3944816267"/>
                  </a:ext>
                </a:extLst>
              </a:tr>
              <a:tr h="42080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dùng, tôi có thể chỉnh sửa thông tin cá nhân của tôi và đăng xuất tài khoản của tôi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899128549"/>
                  </a:ext>
                </a:extLst>
              </a:tr>
              <a:tr h="1969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4206729450"/>
                  </a:ext>
                </a:extLst>
              </a:tr>
              <a:tr h="1969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Have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1204079351"/>
                  </a:ext>
                </a:extLst>
              </a:tr>
              <a:tr h="1969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219054541"/>
                  </a:ext>
                </a:extLst>
              </a:tr>
              <a:tr h="42080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đã đăng nhập thành công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bị đã kết nối internet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449732456"/>
                  </a:ext>
                </a:extLst>
              </a:tr>
              <a:tr h="42080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có thể xem, sửa thông tin tài khoản hoặc đăng xuất.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941585208"/>
                  </a:ext>
                </a:extLst>
              </a:tr>
              <a:tr h="10922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đăng nhập thành công, người dùng chọn tab About để chuyển qua View About nếu đang ở một trang khác.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 dụng sẽ hiển thị trang About cho người dùng.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2332984243"/>
                  </a:ext>
                </a:extLst>
              </a:tr>
              <a:tr h="1969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4078311016"/>
                  </a:ext>
                </a:extLst>
              </a:tr>
              <a:tr h="1969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Exeption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745710107"/>
                  </a:ext>
                </a:extLst>
              </a:tr>
              <a:tr h="1969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Rules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1917380421"/>
                  </a:ext>
                </a:extLst>
              </a:tr>
              <a:tr h="42080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650" marR="51650" marT="0" marB="0"/>
                </a:tc>
                <a:extLst>
                  <a:ext uri="{0D108BD9-81ED-4DB2-BD59-A6C34878D82A}">
                    <a16:rowId xmlns:a16="http://schemas.microsoft.com/office/drawing/2014/main" val="145895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57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C171EF-3B5E-4BAD-A624-00443574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228D6C-F043-407A-8285-0D795A44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27"/>
            <a:ext cx="10515600" cy="5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View Location: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69ABBC-B9ED-4D99-8752-93668719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42699"/>
              </p:ext>
            </p:extLst>
          </p:nvPr>
        </p:nvGraphicFramePr>
        <p:xfrm>
          <a:off x="1520890" y="1825626"/>
          <a:ext cx="9153330" cy="4939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661">
                  <a:extLst>
                    <a:ext uri="{9D8B030D-6E8A-4147-A177-3AD203B41FA5}">
                      <a16:colId xmlns:a16="http://schemas.microsoft.com/office/drawing/2014/main" val="3654726070"/>
                    </a:ext>
                  </a:extLst>
                </a:gridCol>
                <a:gridCol w="6848669">
                  <a:extLst>
                    <a:ext uri="{9D8B030D-6E8A-4147-A177-3AD203B41FA5}">
                      <a16:colId xmlns:a16="http://schemas.microsoft.com/office/drawing/2014/main" val="3845636041"/>
                    </a:ext>
                  </a:extLst>
                </a:gridCol>
              </a:tblGrid>
              <a:tr h="1633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Location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3122781169"/>
                  </a:ext>
                </a:extLst>
              </a:tr>
              <a:tr h="1633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UC005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3119236752"/>
                  </a:ext>
                </a:extLst>
              </a:tr>
              <a:tr h="53462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chi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like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3634842132"/>
                  </a:ext>
                </a:extLst>
              </a:tr>
              <a:tr h="1633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3367368405"/>
                  </a:ext>
                </a:extLst>
              </a:tr>
              <a:tr h="1633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Have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1902623411"/>
                  </a:ext>
                </a:extLst>
              </a:tr>
              <a:tr h="1633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855741858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đã đăng nhập thành công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bị đã kết nối internet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492497991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có thể xem thông tin chi tiết của một địa điểm.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3218697572"/>
                  </a:ext>
                </a:extLst>
              </a:tr>
              <a:tr h="14627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đăng nhập thành công, người dùng chọn tab Explore (hoặc tab My Site) để chuyển qua View Explore (hoặc View My Site) nếu đang ở một trang khác.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 dụng sẽ hiển thị các địa điểm trong trang Explore (hoặc My Site).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dụng chọn một địa điểm bất kỳ để ứng dụng chuyển sang trang chi tiết địa điểm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826316080"/>
                  </a:ext>
                </a:extLst>
              </a:tr>
              <a:tr h="1633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1068459944"/>
                  </a:ext>
                </a:extLst>
              </a:tr>
              <a:tr h="1633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Exeption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2972511762"/>
                  </a:ext>
                </a:extLst>
              </a:tr>
              <a:tr h="1633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Rules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2685585901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36" marR="42836" marT="0" marB="0"/>
                </a:tc>
                <a:extLst>
                  <a:ext uri="{0D108BD9-81ED-4DB2-BD59-A6C34878D82A}">
                    <a16:rowId xmlns:a16="http://schemas.microsoft.com/office/drawing/2014/main" val="291737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080996-3B1A-499F-9B77-2B988832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D67948-AD9C-4A67-9180-4D8C76A2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27"/>
            <a:ext cx="10515600" cy="5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Log Out: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FC3E91-E286-4595-B40D-7599A19D2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50472"/>
              </p:ext>
            </p:extLst>
          </p:nvPr>
        </p:nvGraphicFramePr>
        <p:xfrm>
          <a:off x="1530220" y="1808068"/>
          <a:ext cx="9116009" cy="4371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5331">
                  <a:extLst>
                    <a:ext uri="{9D8B030D-6E8A-4147-A177-3AD203B41FA5}">
                      <a16:colId xmlns:a16="http://schemas.microsoft.com/office/drawing/2014/main" val="1322978413"/>
                    </a:ext>
                  </a:extLst>
                </a:gridCol>
                <a:gridCol w="6820678">
                  <a:extLst>
                    <a:ext uri="{9D8B030D-6E8A-4147-A177-3AD203B41FA5}">
                      <a16:colId xmlns:a16="http://schemas.microsoft.com/office/drawing/2014/main" val="4163873262"/>
                    </a:ext>
                  </a:extLst>
                </a:gridCol>
              </a:tblGrid>
              <a:tr h="219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Out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3798259075"/>
                  </a:ext>
                </a:extLst>
              </a:tr>
              <a:tr h="219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UC007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1987537452"/>
                  </a:ext>
                </a:extLst>
              </a:tr>
              <a:tr h="46905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dùng, tôi có thể đăng xuất để đăng nhập một tài khoản khác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46903904"/>
                  </a:ext>
                </a:extLst>
              </a:tr>
              <a:tr h="219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2247134818"/>
                  </a:ext>
                </a:extLst>
              </a:tr>
              <a:tr h="219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Have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2237268458"/>
                  </a:ext>
                </a:extLst>
              </a:tr>
              <a:tr h="219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3203797937"/>
                  </a:ext>
                </a:extLst>
              </a:tr>
              <a:tr h="46905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2270878429"/>
                  </a:ext>
                </a:extLst>
              </a:tr>
              <a:tr h="219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có thể đăng xuất tài khoản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1972556543"/>
                  </a:ext>
                </a:extLst>
              </a:tr>
              <a:tr h="96801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 khi sử dụng ứng dụng, người dùng chọn tab About để chuyển qua View About nếu đang ở một trang khác.</a:t>
                      </a:r>
                    </a:p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chọn Sign Out để đăng xuất tài khoản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2546522411"/>
                  </a:ext>
                </a:extLst>
              </a:tr>
              <a:tr h="219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3748845411"/>
                  </a:ext>
                </a:extLst>
              </a:tr>
              <a:tr h="219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Exeption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2894023139"/>
                  </a:ext>
                </a:extLst>
              </a:tr>
              <a:tr h="219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Rules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2864160280"/>
                  </a:ext>
                </a:extLst>
              </a:tr>
              <a:tr h="46905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tc>
                  <a:txBody>
                    <a:bodyPr/>
                    <a:lstStyle/>
                    <a:p>
                      <a:pPr marL="0" marR="0" indent="-1524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72" marR="57572" marT="0" marB="0"/>
                </a:tc>
                <a:extLst>
                  <a:ext uri="{0D108BD9-81ED-4DB2-BD59-A6C34878D82A}">
                    <a16:rowId xmlns:a16="http://schemas.microsoft.com/office/drawing/2014/main" val="28618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6B54-451D-4ABB-9FFC-33DE816A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C583-90DF-4EFA-88CE-F10E8265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</a:t>
            </a:r>
          </a:p>
        </p:txBody>
      </p:sp>
    </p:spTree>
    <p:extLst>
      <p:ext uri="{BB962C8B-B14F-4D97-AF65-F5344CB8AC3E}">
        <p14:creationId xmlns:p14="http://schemas.microsoft.com/office/powerpoint/2010/main" val="12697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8C1537-133A-49D2-B707-F110A566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2341"/>
            <a:ext cx="10515600" cy="1325563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And 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358801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A941-6594-4839-B6F3-6E3E1DDD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1A1A-45B6-4837-BCDE-83EDCD3C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Picasso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Circular Image 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Spinner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9DC4-B22B-4116-A0C5-22342E56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6690-4579-4A4C-85C6-E85F2110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88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8E185-D99C-427B-A00B-AC5A2A3F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8F3CB1-DEA9-4782-A18E-9838E97D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34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395FEB-B436-443E-BF09-CBE0239E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71909F-2ABC-4718-A6D4-A4CA8E90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MyInteract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MyInteract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7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94549D-EE28-473F-9DEE-7BC78A2D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EEE91A-2579-4B4E-9A38-1DABD327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8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CE1530-48C5-4614-9922-65C1A721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4D78AB-1794-46C8-B44B-2F1A69A8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66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300B-C3A9-4843-845C-E0108F13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 CHỨC NĂNG VÀ PHI CHỨC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CEE7-2DE8-4DAA-AD59-375DA9CBE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33363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like/unlike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33363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33363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33363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33363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33363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33363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5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1932</Words>
  <Application>Microsoft Office PowerPoint</Application>
  <PresentationFormat>Widescreen</PresentationFormat>
  <Paragraphs>303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Tổng quan</vt:lpstr>
      <vt:lpstr>Các thư viện hỗ trợ</vt:lpstr>
      <vt:lpstr>PHÂN TÍCH HỆ THỐNG</vt:lpstr>
      <vt:lpstr>PHÂN TÍCH HỆ THỐNG</vt:lpstr>
      <vt:lpstr>PHÂN TÍCH HỆ THỐNG</vt:lpstr>
      <vt:lpstr>PHÂN TÍCH HỆ THỐNG</vt:lpstr>
      <vt:lpstr>PHÂN TÍCH HỆ THỐNG</vt:lpstr>
      <vt:lpstr>XÁC ĐỊNH YÊU CẦU CHỨC NĂNG VÀ PHI CHỨC NĂNG</vt:lpstr>
      <vt:lpstr>XÁC ĐỊNH YÊU CẦU CHỨC NĂNG VÀ PHI CHỨC NĂNG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Thank You And Have A Nice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123</cp:revision>
  <dcterms:created xsi:type="dcterms:W3CDTF">2020-04-30T16:38:09Z</dcterms:created>
  <dcterms:modified xsi:type="dcterms:W3CDTF">2020-05-16T15:42:04Z</dcterms:modified>
</cp:coreProperties>
</file>