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9" r:id="rId4"/>
    <p:sldId id="260" r:id="rId5"/>
    <p:sldId id="266" r:id="rId6"/>
    <p:sldId id="267" r:id="rId7"/>
    <p:sldId id="261" r:id="rId8"/>
    <p:sldId id="268" r:id="rId9"/>
    <p:sldId id="269" r:id="rId10"/>
    <p:sldId id="262" r:id="rId11"/>
    <p:sldId id="263" r:id="rId12"/>
    <p:sldId id="264" r:id="rId13"/>
    <p:sldId id="25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>
        <p:scale>
          <a:sx n="43" d="100"/>
          <a:sy n="43" d="100"/>
        </p:scale>
        <p:origin x="1092" y="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674894-103A-4880-8EBF-BB226A32C0F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68B582-97F5-4612-B69A-ED01E3A03C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Overtime</a:t>
          </a:r>
        </a:p>
      </dgm:t>
    </dgm:pt>
    <dgm:pt modelId="{368DE178-E228-426D-83EC-ED809E28179E}" type="parTrans" cxnId="{042A7CB0-2D62-4365-82E9-E049F312017F}">
      <dgm:prSet/>
      <dgm:spPr/>
      <dgm:t>
        <a:bodyPr/>
        <a:lstStyle/>
        <a:p>
          <a:endParaRPr lang="en-US"/>
        </a:p>
      </dgm:t>
    </dgm:pt>
    <dgm:pt modelId="{F2EC5DCC-292E-45BC-A0C5-1693CFBDE6C6}" type="sibTrans" cxnId="{042A7CB0-2D62-4365-82E9-E049F312017F}">
      <dgm:prSet/>
      <dgm:spPr/>
      <dgm:t>
        <a:bodyPr/>
        <a:lstStyle/>
        <a:p>
          <a:endParaRPr lang="en-US"/>
        </a:p>
      </dgm:t>
    </dgm:pt>
    <dgm:pt modelId="{63B3B4B9-B654-423D-A8DC-0581B89B00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most significant factor</a:t>
          </a:r>
        </a:p>
      </dgm:t>
    </dgm:pt>
    <dgm:pt modelId="{6C9A2D5E-521E-48F4-95DF-31463AD69159}" type="parTrans" cxnId="{E517DB28-29B6-44CD-80CD-ED9E105370CA}">
      <dgm:prSet/>
      <dgm:spPr/>
      <dgm:t>
        <a:bodyPr/>
        <a:lstStyle/>
        <a:p>
          <a:endParaRPr lang="en-US"/>
        </a:p>
      </dgm:t>
    </dgm:pt>
    <dgm:pt modelId="{0E8A0870-D176-4E7A-A101-9166B5C29F18}" type="sibTrans" cxnId="{E517DB28-29B6-44CD-80CD-ED9E105370CA}">
      <dgm:prSet/>
      <dgm:spPr/>
      <dgm:t>
        <a:bodyPr/>
        <a:lstStyle/>
        <a:p>
          <a:endParaRPr lang="en-US"/>
        </a:p>
      </dgm:t>
    </dgm:pt>
    <dgm:pt modelId="{8FE5C119-7930-4B01-A10F-E2F282C40A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Employees working overtime show a higher tendency towards attrition</a:t>
          </a:r>
        </a:p>
      </dgm:t>
    </dgm:pt>
    <dgm:pt modelId="{FCD5E9DF-7373-4FE0-A70E-33D09EA540A9}" type="parTrans" cxnId="{E5D6C5F5-F275-427F-B44E-9C74DA91E9C6}">
      <dgm:prSet/>
      <dgm:spPr/>
      <dgm:t>
        <a:bodyPr/>
        <a:lstStyle/>
        <a:p>
          <a:endParaRPr lang="en-US"/>
        </a:p>
      </dgm:t>
    </dgm:pt>
    <dgm:pt modelId="{FDA4922A-3F51-4A5B-8330-EB8933C973B2}" type="sibTrans" cxnId="{E5D6C5F5-F275-427F-B44E-9C74DA91E9C6}">
      <dgm:prSet/>
      <dgm:spPr/>
      <dgm:t>
        <a:bodyPr/>
        <a:lstStyle/>
        <a:p>
          <a:endParaRPr lang="en-US"/>
        </a:p>
      </dgm:t>
    </dgm:pt>
    <dgm:pt modelId="{E43405C8-6C4E-4790-9CE8-F4294D0915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Marital Status</a:t>
          </a:r>
        </a:p>
      </dgm:t>
    </dgm:pt>
    <dgm:pt modelId="{CC5751AC-CC2A-4DD8-B103-0FEE69858899}" type="parTrans" cxnId="{7A90BC91-E4EF-4206-A98E-E677925637F3}">
      <dgm:prSet/>
      <dgm:spPr/>
      <dgm:t>
        <a:bodyPr/>
        <a:lstStyle/>
        <a:p>
          <a:endParaRPr lang="en-US"/>
        </a:p>
      </dgm:t>
    </dgm:pt>
    <dgm:pt modelId="{7A903BF5-9D16-4416-A416-A273CE238033}" type="sibTrans" cxnId="{7A90BC91-E4EF-4206-A98E-E677925637F3}">
      <dgm:prSet/>
      <dgm:spPr/>
      <dgm:t>
        <a:bodyPr/>
        <a:lstStyle/>
        <a:p>
          <a:endParaRPr lang="en-US"/>
        </a:p>
      </dgm:t>
    </dgm:pt>
    <dgm:pt modelId="{9CCFE3DD-A799-4B3E-A0DB-1A7F5C2CD8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Second most influential factor</a:t>
          </a:r>
        </a:p>
      </dgm:t>
    </dgm:pt>
    <dgm:pt modelId="{08D5A6E3-98D9-4722-96FD-B28944AC3D11}" type="parTrans" cxnId="{F0577E22-5B85-48CE-BB94-69324D47E56F}">
      <dgm:prSet/>
      <dgm:spPr/>
      <dgm:t>
        <a:bodyPr/>
        <a:lstStyle/>
        <a:p>
          <a:endParaRPr lang="en-US"/>
        </a:p>
      </dgm:t>
    </dgm:pt>
    <dgm:pt modelId="{D51757C9-AA43-43E9-BE7A-F2EEB127DA01}" type="sibTrans" cxnId="{F0577E22-5B85-48CE-BB94-69324D47E56F}">
      <dgm:prSet/>
      <dgm:spPr/>
      <dgm:t>
        <a:bodyPr/>
        <a:lstStyle/>
        <a:p>
          <a:endParaRPr lang="en-US"/>
        </a:p>
      </dgm:t>
    </dgm:pt>
    <dgm:pt modelId="{C7AD6105-96E9-4783-9511-E7CB5A120E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Single &gt;  Married &gt; Divorced</a:t>
          </a:r>
        </a:p>
      </dgm:t>
    </dgm:pt>
    <dgm:pt modelId="{6844DAFA-6195-47C9-8E8B-7A746C449512}" type="parTrans" cxnId="{AA78E25B-B373-4AD0-9268-CE5859637DCE}">
      <dgm:prSet/>
      <dgm:spPr/>
      <dgm:t>
        <a:bodyPr/>
        <a:lstStyle/>
        <a:p>
          <a:endParaRPr lang="en-US"/>
        </a:p>
      </dgm:t>
    </dgm:pt>
    <dgm:pt modelId="{B04D1C23-C248-4343-B515-5C7CF4372FDA}" type="sibTrans" cxnId="{AA78E25B-B373-4AD0-9268-CE5859637DCE}">
      <dgm:prSet/>
      <dgm:spPr/>
      <dgm:t>
        <a:bodyPr/>
        <a:lstStyle/>
        <a:p>
          <a:endParaRPr lang="en-US"/>
        </a:p>
      </dgm:t>
    </dgm:pt>
    <dgm:pt modelId="{A6BB5065-CF61-4E59-B67F-934F5D2C1E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Job Role</a:t>
          </a:r>
        </a:p>
      </dgm:t>
    </dgm:pt>
    <dgm:pt modelId="{3AE113E7-44DF-4360-863C-4262A0CB1B8B}" type="parTrans" cxnId="{75356BFA-41D7-4BAE-819F-3456D4AE40EB}">
      <dgm:prSet/>
      <dgm:spPr/>
      <dgm:t>
        <a:bodyPr/>
        <a:lstStyle/>
        <a:p>
          <a:endParaRPr lang="en-US"/>
        </a:p>
      </dgm:t>
    </dgm:pt>
    <dgm:pt modelId="{A881A7BD-7C9E-4618-86FC-57856590B407}" type="sibTrans" cxnId="{75356BFA-41D7-4BAE-819F-3456D4AE40EB}">
      <dgm:prSet/>
      <dgm:spPr/>
      <dgm:t>
        <a:bodyPr/>
        <a:lstStyle/>
        <a:p>
          <a:endParaRPr lang="en-US"/>
        </a:p>
      </dgm:t>
    </dgm:pt>
    <dgm:pt modelId="{05AC69E1-6C9D-4B46-B4F7-F6F2C4880F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third most significant factor</a:t>
          </a:r>
        </a:p>
        <a:p>
          <a:pPr>
            <a:lnSpc>
              <a:spcPct val="100000"/>
            </a:lnSpc>
          </a:pPr>
          <a:r>
            <a:rPr lang="en-US" dirty="0"/>
            <a:t>Sales Rep &gt; HR &gt; Lab Tech &gt; Researcher &gt; Sales Exec &gt; Healthcare Rep &gt; Manager &gt; Manufacturing Director &gt; Research Director</a:t>
          </a:r>
        </a:p>
      </dgm:t>
    </dgm:pt>
    <dgm:pt modelId="{88EACE2F-76D0-459F-B11A-10183279FCD0}" type="parTrans" cxnId="{56A0CE40-2BC2-443E-8F9A-C9D3ADE4AA4E}">
      <dgm:prSet/>
      <dgm:spPr/>
      <dgm:t>
        <a:bodyPr/>
        <a:lstStyle/>
        <a:p>
          <a:endParaRPr lang="en-US"/>
        </a:p>
      </dgm:t>
    </dgm:pt>
    <dgm:pt modelId="{9B946805-D980-4426-9189-721CBFAF718A}" type="sibTrans" cxnId="{56A0CE40-2BC2-443E-8F9A-C9D3ADE4AA4E}">
      <dgm:prSet/>
      <dgm:spPr/>
      <dgm:t>
        <a:bodyPr/>
        <a:lstStyle/>
        <a:p>
          <a:endParaRPr lang="en-US"/>
        </a:p>
      </dgm:t>
    </dgm:pt>
    <dgm:pt modelId="{908C92F1-1D48-4D6E-8711-E12913911186}" type="pres">
      <dgm:prSet presAssocID="{FE674894-103A-4880-8EBF-BB226A32C0FC}" presName="root" presStyleCnt="0">
        <dgm:presLayoutVars>
          <dgm:dir/>
          <dgm:resizeHandles val="exact"/>
        </dgm:presLayoutVars>
      </dgm:prSet>
      <dgm:spPr/>
    </dgm:pt>
    <dgm:pt modelId="{F0C85402-1528-4ECC-A837-5A3ACCB3EA5E}" type="pres">
      <dgm:prSet presAssocID="{B168B582-97F5-4612-B69A-ED01E3A03CD1}" presName="compNode" presStyleCnt="0"/>
      <dgm:spPr/>
    </dgm:pt>
    <dgm:pt modelId="{3D414E96-929A-4052-851B-5E29E8787EE4}" type="pres">
      <dgm:prSet presAssocID="{B168B582-97F5-4612-B69A-ED01E3A03CD1}" presName="bgRect" presStyleLbl="bgShp" presStyleIdx="0" presStyleCnt="3"/>
      <dgm:spPr/>
    </dgm:pt>
    <dgm:pt modelId="{BE29F169-A4A0-450F-B4BC-C6B0DFDC2EB3}" type="pres">
      <dgm:prSet presAssocID="{B168B582-97F5-4612-B69A-ED01E3A03C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arm Ringing with solid fill"/>
        </a:ext>
      </dgm:extLst>
    </dgm:pt>
    <dgm:pt modelId="{BD1D6FF7-13A4-4715-B204-7EF4E38D6F34}" type="pres">
      <dgm:prSet presAssocID="{B168B582-97F5-4612-B69A-ED01E3A03CD1}" presName="spaceRect" presStyleCnt="0"/>
      <dgm:spPr/>
    </dgm:pt>
    <dgm:pt modelId="{24838F18-F944-4E58-A657-DEFD74C2A96C}" type="pres">
      <dgm:prSet presAssocID="{B168B582-97F5-4612-B69A-ED01E3A03CD1}" presName="parTx" presStyleLbl="revTx" presStyleIdx="0" presStyleCnt="6">
        <dgm:presLayoutVars>
          <dgm:chMax val="0"/>
          <dgm:chPref val="0"/>
        </dgm:presLayoutVars>
      </dgm:prSet>
      <dgm:spPr/>
    </dgm:pt>
    <dgm:pt modelId="{199D7DE3-3D80-472A-8DB2-5ACF8A945D72}" type="pres">
      <dgm:prSet presAssocID="{B168B582-97F5-4612-B69A-ED01E3A03CD1}" presName="desTx" presStyleLbl="revTx" presStyleIdx="1" presStyleCnt="6">
        <dgm:presLayoutVars/>
      </dgm:prSet>
      <dgm:spPr/>
    </dgm:pt>
    <dgm:pt modelId="{85D75136-9D54-4168-9699-581B818E36B1}" type="pres">
      <dgm:prSet presAssocID="{F2EC5DCC-292E-45BC-A0C5-1693CFBDE6C6}" presName="sibTrans" presStyleCnt="0"/>
      <dgm:spPr/>
    </dgm:pt>
    <dgm:pt modelId="{F9C52AD8-1454-482A-A64D-93586AFAE4DD}" type="pres">
      <dgm:prSet presAssocID="{E43405C8-6C4E-4790-9CE8-F4294D0915E3}" presName="compNode" presStyleCnt="0"/>
      <dgm:spPr/>
    </dgm:pt>
    <dgm:pt modelId="{8B854982-D2A5-4387-9679-C994909BFE8D}" type="pres">
      <dgm:prSet presAssocID="{E43405C8-6C4E-4790-9CE8-F4294D0915E3}" presName="bgRect" presStyleLbl="bgShp" presStyleIdx="1" presStyleCnt="3"/>
      <dgm:spPr/>
    </dgm:pt>
    <dgm:pt modelId="{543C0BDD-77CA-4F8C-9B0A-E1103AFB4AA5}" type="pres">
      <dgm:prSet presAssocID="{E43405C8-6C4E-4790-9CE8-F4294D0915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 and woman with solid fill"/>
        </a:ext>
      </dgm:extLst>
    </dgm:pt>
    <dgm:pt modelId="{3CB6797E-4164-4A32-8C95-0A8222F0FB8D}" type="pres">
      <dgm:prSet presAssocID="{E43405C8-6C4E-4790-9CE8-F4294D0915E3}" presName="spaceRect" presStyleCnt="0"/>
      <dgm:spPr/>
    </dgm:pt>
    <dgm:pt modelId="{D5D27C96-083D-431F-AB4A-94926C61E97E}" type="pres">
      <dgm:prSet presAssocID="{E43405C8-6C4E-4790-9CE8-F4294D0915E3}" presName="parTx" presStyleLbl="revTx" presStyleIdx="2" presStyleCnt="6">
        <dgm:presLayoutVars>
          <dgm:chMax val="0"/>
          <dgm:chPref val="0"/>
        </dgm:presLayoutVars>
      </dgm:prSet>
      <dgm:spPr/>
    </dgm:pt>
    <dgm:pt modelId="{BDA1290B-E94F-4263-8157-9C1921DF5D06}" type="pres">
      <dgm:prSet presAssocID="{E43405C8-6C4E-4790-9CE8-F4294D0915E3}" presName="desTx" presStyleLbl="revTx" presStyleIdx="3" presStyleCnt="6">
        <dgm:presLayoutVars/>
      </dgm:prSet>
      <dgm:spPr/>
    </dgm:pt>
    <dgm:pt modelId="{406ADD9E-7C8D-4E39-B6A5-342419AF7464}" type="pres">
      <dgm:prSet presAssocID="{7A903BF5-9D16-4416-A416-A273CE238033}" presName="sibTrans" presStyleCnt="0"/>
      <dgm:spPr/>
    </dgm:pt>
    <dgm:pt modelId="{2AC5264E-193E-4BB9-8AA3-CB86A248D240}" type="pres">
      <dgm:prSet presAssocID="{A6BB5065-CF61-4E59-B67F-934F5D2C1E5A}" presName="compNode" presStyleCnt="0"/>
      <dgm:spPr/>
    </dgm:pt>
    <dgm:pt modelId="{B4D062DA-6D12-436A-80C0-87C426F64A5A}" type="pres">
      <dgm:prSet presAssocID="{A6BB5065-CF61-4E59-B67F-934F5D2C1E5A}" presName="bgRect" presStyleLbl="bgShp" presStyleIdx="2" presStyleCnt="3"/>
      <dgm:spPr/>
    </dgm:pt>
    <dgm:pt modelId="{BBDD782D-0FA2-4E02-B46E-A675EDCD654B}" type="pres">
      <dgm:prSet presAssocID="{A6BB5065-CF61-4E59-B67F-934F5D2C1E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DEE4DDA3-DA35-4C8D-AFDD-398BD1D7F1CF}" type="pres">
      <dgm:prSet presAssocID="{A6BB5065-CF61-4E59-B67F-934F5D2C1E5A}" presName="spaceRect" presStyleCnt="0"/>
      <dgm:spPr/>
    </dgm:pt>
    <dgm:pt modelId="{6F3974EC-DE03-42DA-89E0-0FCB026C5DE3}" type="pres">
      <dgm:prSet presAssocID="{A6BB5065-CF61-4E59-B67F-934F5D2C1E5A}" presName="parTx" presStyleLbl="revTx" presStyleIdx="4" presStyleCnt="6">
        <dgm:presLayoutVars>
          <dgm:chMax val="0"/>
          <dgm:chPref val="0"/>
        </dgm:presLayoutVars>
      </dgm:prSet>
      <dgm:spPr/>
    </dgm:pt>
    <dgm:pt modelId="{77AAE7EA-A8B9-4DEA-A3FD-EF5D65ADDF71}" type="pres">
      <dgm:prSet presAssocID="{A6BB5065-CF61-4E59-B67F-934F5D2C1E5A}" presName="desTx" presStyleLbl="revTx" presStyleIdx="5" presStyleCnt="6">
        <dgm:presLayoutVars/>
      </dgm:prSet>
      <dgm:spPr/>
    </dgm:pt>
  </dgm:ptLst>
  <dgm:cxnLst>
    <dgm:cxn modelId="{34E6DF0E-0113-4F34-AE2F-1DFEF514E2AC}" type="presOf" srcId="{B168B582-97F5-4612-B69A-ED01E3A03CD1}" destId="{24838F18-F944-4E58-A657-DEFD74C2A96C}" srcOrd="0" destOrd="0" presId="urn:microsoft.com/office/officeart/2018/2/layout/IconVerticalSolidList"/>
    <dgm:cxn modelId="{F0577E22-5B85-48CE-BB94-69324D47E56F}" srcId="{E43405C8-6C4E-4790-9CE8-F4294D0915E3}" destId="{9CCFE3DD-A799-4B3E-A0DB-1A7F5C2CD833}" srcOrd="0" destOrd="0" parTransId="{08D5A6E3-98D9-4722-96FD-B28944AC3D11}" sibTransId="{D51757C9-AA43-43E9-BE7A-F2EEB127DA01}"/>
    <dgm:cxn modelId="{EBDFF926-D89B-41BE-BD28-B8E81036C65A}" type="presOf" srcId="{9CCFE3DD-A799-4B3E-A0DB-1A7F5C2CD833}" destId="{BDA1290B-E94F-4263-8157-9C1921DF5D06}" srcOrd="0" destOrd="0" presId="urn:microsoft.com/office/officeart/2018/2/layout/IconVerticalSolidList"/>
    <dgm:cxn modelId="{E517DB28-29B6-44CD-80CD-ED9E105370CA}" srcId="{B168B582-97F5-4612-B69A-ED01E3A03CD1}" destId="{63B3B4B9-B654-423D-A8DC-0581B89B001D}" srcOrd="0" destOrd="0" parTransId="{6C9A2D5E-521E-48F4-95DF-31463AD69159}" sibTransId="{0E8A0870-D176-4E7A-A101-9166B5C29F18}"/>
    <dgm:cxn modelId="{4EEBAA2B-7E39-4AD0-AFB6-10ACD74840CB}" type="presOf" srcId="{8FE5C119-7930-4B01-A10F-E2F282C40AE4}" destId="{199D7DE3-3D80-472A-8DB2-5ACF8A945D72}" srcOrd="0" destOrd="1" presId="urn:microsoft.com/office/officeart/2018/2/layout/IconVerticalSolidList"/>
    <dgm:cxn modelId="{56A0CE40-2BC2-443E-8F9A-C9D3ADE4AA4E}" srcId="{A6BB5065-CF61-4E59-B67F-934F5D2C1E5A}" destId="{05AC69E1-6C9D-4B46-B4F7-F6F2C4880FA6}" srcOrd="0" destOrd="0" parTransId="{88EACE2F-76D0-459F-B11A-10183279FCD0}" sibTransId="{9B946805-D980-4426-9189-721CBFAF718A}"/>
    <dgm:cxn modelId="{AA78E25B-B373-4AD0-9268-CE5859637DCE}" srcId="{E43405C8-6C4E-4790-9CE8-F4294D0915E3}" destId="{C7AD6105-96E9-4783-9511-E7CB5A120EC9}" srcOrd="1" destOrd="0" parTransId="{6844DAFA-6195-47C9-8E8B-7A746C449512}" sibTransId="{B04D1C23-C248-4343-B515-5C7CF4372FDA}"/>
    <dgm:cxn modelId="{7BAFFB63-265E-4688-ACC8-2E36CA034F03}" type="presOf" srcId="{A6BB5065-CF61-4E59-B67F-934F5D2C1E5A}" destId="{6F3974EC-DE03-42DA-89E0-0FCB026C5DE3}" srcOrd="0" destOrd="0" presId="urn:microsoft.com/office/officeart/2018/2/layout/IconVerticalSolidList"/>
    <dgm:cxn modelId="{727BFD77-3492-45E6-84E6-A5073CA8A4C5}" type="presOf" srcId="{05AC69E1-6C9D-4B46-B4F7-F6F2C4880FA6}" destId="{77AAE7EA-A8B9-4DEA-A3FD-EF5D65ADDF71}" srcOrd="0" destOrd="0" presId="urn:microsoft.com/office/officeart/2018/2/layout/IconVerticalSolidList"/>
    <dgm:cxn modelId="{F44A218D-B55E-401C-87E5-FB945DF78953}" type="presOf" srcId="{C7AD6105-96E9-4783-9511-E7CB5A120EC9}" destId="{BDA1290B-E94F-4263-8157-9C1921DF5D06}" srcOrd="0" destOrd="1" presId="urn:microsoft.com/office/officeart/2018/2/layout/IconVerticalSolidList"/>
    <dgm:cxn modelId="{7A90BC91-E4EF-4206-A98E-E677925637F3}" srcId="{FE674894-103A-4880-8EBF-BB226A32C0FC}" destId="{E43405C8-6C4E-4790-9CE8-F4294D0915E3}" srcOrd="1" destOrd="0" parTransId="{CC5751AC-CC2A-4DD8-B103-0FEE69858899}" sibTransId="{7A903BF5-9D16-4416-A416-A273CE238033}"/>
    <dgm:cxn modelId="{042A7CB0-2D62-4365-82E9-E049F312017F}" srcId="{FE674894-103A-4880-8EBF-BB226A32C0FC}" destId="{B168B582-97F5-4612-B69A-ED01E3A03CD1}" srcOrd="0" destOrd="0" parTransId="{368DE178-E228-426D-83EC-ED809E28179E}" sibTransId="{F2EC5DCC-292E-45BC-A0C5-1693CFBDE6C6}"/>
    <dgm:cxn modelId="{A36DF8C1-E8AA-4214-8C97-7BC0CEA4CD66}" type="presOf" srcId="{E43405C8-6C4E-4790-9CE8-F4294D0915E3}" destId="{D5D27C96-083D-431F-AB4A-94926C61E97E}" srcOrd="0" destOrd="0" presId="urn:microsoft.com/office/officeart/2018/2/layout/IconVerticalSolidList"/>
    <dgm:cxn modelId="{EDBBECCA-42AE-439C-BAD4-1E8E53E7CB45}" type="presOf" srcId="{FE674894-103A-4880-8EBF-BB226A32C0FC}" destId="{908C92F1-1D48-4D6E-8711-E12913911186}" srcOrd="0" destOrd="0" presId="urn:microsoft.com/office/officeart/2018/2/layout/IconVerticalSolidList"/>
    <dgm:cxn modelId="{08E0E7EB-A641-497F-936F-DACC09B5B0F2}" type="presOf" srcId="{63B3B4B9-B654-423D-A8DC-0581B89B001D}" destId="{199D7DE3-3D80-472A-8DB2-5ACF8A945D72}" srcOrd="0" destOrd="0" presId="urn:microsoft.com/office/officeart/2018/2/layout/IconVerticalSolidList"/>
    <dgm:cxn modelId="{E5D6C5F5-F275-427F-B44E-9C74DA91E9C6}" srcId="{B168B582-97F5-4612-B69A-ED01E3A03CD1}" destId="{8FE5C119-7930-4B01-A10F-E2F282C40AE4}" srcOrd="1" destOrd="0" parTransId="{FCD5E9DF-7373-4FE0-A70E-33D09EA540A9}" sibTransId="{FDA4922A-3F51-4A5B-8330-EB8933C973B2}"/>
    <dgm:cxn modelId="{75356BFA-41D7-4BAE-819F-3456D4AE40EB}" srcId="{FE674894-103A-4880-8EBF-BB226A32C0FC}" destId="{A6BB5065-CF61-4E59-B67F-934F5D2C1E5A}" srcOrd="2" destOrd="0" parTransId="{3AE113E7-44DF-4360-863C-4262A0CB1B8B}" sibTransId="{A881A7BD-7C9E-4618-86FC-57856590B407}"/>
    <dgm:cxn modelId="{E4DFD797-36CD-4755-8289-B608A076151C}" type="presParOf" srcId="{908C92F1-1D48-4D6E-8711-E12913911186}" destId="{F0C85402-1528-4ECC-A837-5A3ACCB3EA5E}" srcOrd="0" destOrd="0" presId="urn:microsoft.com/office/officeart/2018/2/layout/IconVerticalSolidList"/>
    <dgm:cxn modelId="{A0C979B3-486E-4DF7-8A17-A5C2D38D0A69}" type="presParOf" srcId="{F0C85402-1528-4ECC-A837-5A3ACCB3EA5E}" destId="{3D414E96-929A-4052-851B-5E29E8787EE4}" srcOrd="0" destOrd="0" presId="urn:microsoft.com/office/officeart/2018/2/layout/IconVerticalSolidList"/>
    <dgm:cxn modelId="{A719F5C3-CB63-4D2D-837E-0634A15BDE2E}" type="presParOf" srcId="{F0C85402-1528-4ECC-A837-5A3ACCB3EA5E}" destId="{BE29F169-A4A0-450F-B4BC-C6B0DFDC2EB3}" srcOrd="1" destOrd="0" presId="urn:microsoft.com/office/officeart/2018/2/layout/IconVerticalSolidList"/>
    <dgm:cxn modelId="{21092BEB-028D-4B7D-AD7A-E01B50D8E54A}" type="presParOf" srcId="{F0C85402-1528-4ECC-A837-5A3ACCB3EA5E}" destId="{BD1D6FF7-13A4-4715-B204-7EF4E38D6F34}" srcOrd="2" destOrd="0" presId="urn:microsoft.com/office/officeart/2018/2/layout/IconVerticalSolidList"/>
    <dgm:cxn modelId="{F887042E-ECC0-4B4A-8291-5BD781737837}" type="presParOf" srcId="{F0C85402-1528-4ECC-A837-5A3ACCB3EA5E}" destId="{24838F18-F944-4E58-A657-DEFD74C2A96C}" srcOrd="3" destOrd="0" presId="urn:microsoft.com/office/officeart/2018/2/layout/IconVerticalSolidList"/>
    <dgm:cxn modelId="{82290352-0C95-4467-9549-8E59A408A41E}" type="presParOf" srcId="{F0C85402-1528-4ECC-A837-5A3ACCB3EA5E}" destId="{199D7DE3-3D80-472A-8DB2-5ACF8A945D72}" srcOrd="4" destOrd="0" presId="urn:microsoft.com/office/officeart/2018/2/layout/IconVerticalSolidList"/>
    <dgm:cxn modelId="{381C0B6E-6734-4B31-849E-98C66EEB5271}" type="presParOf" srcId="{908C92F1-1D48-4D6E-8711-E12913911186}" destId="{85D75136-9D54-4168-9699-581B818E36B1}" srcOrd="1" destOrd="0" presId="urn:microsoft.com/office/officeart/2018/2/layout/IconVerticalSolidList"/>
    <dgm:cxn modelId="{C9B04264-1B9C-400C-8A41-8977C760F51D}" type="presParOf" srcId="{908C92F1-1D48-4D6E-8711-E12913911186}" destId="{F9C52AD8-1454-482A-A64D-93586AFAE4DD}" srcOrd="2" destOrd="0" presId="urn:microsoft.com/office/officeart/2018/2/layout/IconVerticalSolidList"/>
    <dgm:cxn modelId="{490C35E2-F8E9-409B-878D-936572EB8483}" type="presParOf" srcId="{F9C52AD8-1454-482A-A64D-93586AFAE4DD}" destId="{8B854982-D2A5-4387-9679-C994909BFE8D}" srcOrd="0" destOrd="0" presId="urn:microsoft.com/office/officeart/2018/2/layout/IconVerticalSolidList"/>
    <dgm:cxn modelId="{D408A9D1-ADD3-4AE4-B1A9-A38EFCD37756}" type="presParOf" srcId="{F9C52AD8-1454-482A-A64D-93586AFAE4DD}" destId="{543C0BDD-77CA-4F8C-9B0A-E1103AFB4AA5}" srcOrd="1" destOrd="0" presId="urn:microsoft.com/office/officeart/2018/2/layout/IconVerticalSolidList"/>
    <dgm:cxn modelId="{FE392903-4326-4774-BDC9-E0BA0ED7F659}" type="presParOf" srcId="{F9C52AD8-1454-482A-A64D-93586AFAE4DD}" destId="{3CB6797E-4164-4A32-8C95-0A8222F0FB8D}" srcOrd="2" destOrd="0" presId="urn:microsoft.com/office/officeart/2018/2/layout/IconVerticalSolidList"/>
    <dgm:cxn modelId="{0AECF722-7066-4E7E-9602-EB055A4C0B4E}" type="presParOf" srcId="{F9C52AD8-1454-482A-A64D-93586AFAE4DD}" destId="{D5D27C96-083D-431F-AB4A-94926C61E97E}" srcOrd="3" destOrd="0" presId="urn:microsoft.com/office/officeart/2018/2/layout/IconVerticalSolidList"/>
    <dgm:cxn modelId="{29F67C9B-AA5F-4743-8707-2EBB6E93A37C}" type="presParOf" srcId="{F9C52AD8-1454-482A-A64D-93586AFAE4DD}" destId="{BDA1290B-E94F-4263-8157-9C1921DF5D06}" srcOrd="4" destOrd="0" presId="urn:microsoft.com/office/officeart/2018/2/layout/IconVerticalSolidList"/>
    <dgm:cxn modelId="{98CDF1C2-A04D-43F6-8766-CD7A8F43F3EF}" type="presParOf" srcId="{908C92F1-1D48-4D6E-8711-E12913911186}" destId="{406ADD9E-7C8D-4E39-B6A5-342419AF7464}" srcOrd="3" destOrd="0" presId="urn:microsoft.com/office/officeart/2018/2/layout/IconVerticalSolidList"/>
    <dgm:cxn modelId="{65181790-29CF-45C0-8E54-545AB0FD5186}" type="presParOf" srcId="{908C92F1-1D48-4D6E-8711-E12913911186}" destId="{2AC5264E-193E-4BB9-8AA3-CB86A248D240}" srcOrd="4" destOrd="0" presId="urn:microsoft.com/office/officeart/2018/2/layout/IconVerticalSolidList"/>
    <dgm:cxn modelId="{AA828C00-3259-4539-989B-C0FD8CEE9A90}" type="presParOf" srcId="{2AC5264E-193E-4BB9-8AA3-CB86A248D240}" destId="{B4D062DA-6D12-436A-80C0-87C426F64A5A}" srcOrd="0" destOrd="0" presId="urn:microsoft.com/office/officeart/2018/2/layout/IconVerticalSolidList"/>
    <dgm:cxn modelId="{591A3221-E6BA-41BE-B50C-6F69C29CED6C}" type="presParOf" srcId="{2AC5264E-193E-4BB9-8AA3-CB86A248D240}" destId="{BBDD782D-0FA2-4E02-B46E-A675EDCD654B}" srcOrd="1" destOrd="0" presId="urn:microsoft.com/office/officeart/2018/2/layout/IconVerticalSolidList"/>
    <dgm:cxn modelId="{A8A8DB6F-D231-480F-8124-D5E37858259E}" type="presParOf" srcId="{2AC5264E-193E-4BB9-8AA3-CB86A248D240}" destId="{DEE4DDA3-DA35-4C8D-AFDD-398BD1D7F1CF}" srcOrd="2" destOrd="0" presId="urn:microsoft.com/office/officeart/2018/2/layout/IconVerticalSolidList"/>
    <dgm:cxn modelId="{392360F4-9356-4B8A-82A6-D9531021DA47}" type="presParOf" srcId="{2AC5264E-193E-4BB9-8AA3-CB86A248D240}" destId="{6F3974EC-DE03-42DA-89E0-0FCB026C5DE3}" srcOrd="3" destOrd="0" presId="urn:microsoft.com/office/officeart/2018/2/layout/IconVerticalSolidList"/>
    <dgm:cxn modelId="{A5FC1108-BF53-48E8-AA47-96BCDF4C39B7}" type="presParOf" srcId="{2AC5264E-193E-4BB9-8AA3-CB86A248D240}" destId="{77AAE7EA-A8B9-4DEA-A3FD-EF5D65ADDF7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674894-103A-4880-8EBF-BB226A32C0F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68B582-97F5-4612-B69A-ED01E3A03C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Monthly Income</a:t>
          </a:r>
        </a:p>
      </dgm:t>
    </dgm:pt>
    <dgm:pt modelId="{368DE178-E228-426D-83EC-ED809E28179E}" type="parTrans" cxnId="{042A7CB0-2D62-4365-82E9-E049F312017F}">
      <dgm:prSet/>
      <dgm:spPr/>
      <dgm:t>
        <a:bodyPr/>
        <a:lstStyle/>
        <a:p>
          <a:endParaRPr lang="en-US"/>
        </a:p>
      </dgm:t>
    </dgm:pt>
    <dgm:pt modelId="{F2EC5DCC-292E-45BC-A0C5-1693CFBDE6C6}" type="sibTrans" cxnId="{042A7CB0-2D62-4365-82E9-E049F312017F}">
      <dgm:prSet/>
      <dgm:spPr/>
      <dgm:t>
        <a:bodyPr/>
        <a:lstStyle/>
        <a:p>
          <a:endParaRPr lang="en-US"/>
        </a:p>
      </dgm:t>
    </dgm:pt>
    <dgm:pt modelId="{63B3B4B9-B654-423D-A8DC-0581B89B00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most significant factor</a:t>
          </a:r>
        </a:p>
      </dgm:t>
    </dgm:pt>
    <dgm:pt modelId="{6C9A2D5E-521E-48F4-95DF-31463AD69159}" type="parTrans" cxnId="{E517DB28-29B6-44CD-80CD-ED9E105370CA}">
      <dgm:prSet/>
      <dgm:spPr/>
      <dgm:t>
        <a:bodyPr/>
        <a:lstStyle/>
        <a:p>
          <a:endParaRPr lang="en-US"/>
        </a:p>
      </dgm:t>
    </dgm:pt>
    <dgm:pt modelId="{0E8A0870-D176-4E7A-A101-9166B5C29F18}" type="sibTrans" cxnId="{E517DB28-29B6-44CD-80CD-ED9E105370CA}">
      <dgm:prSet/>
      <dgm:spPr/>
      <dgm:t>
        <a:bodyPr/>
        <a:lstStyle/>
        <a:p>
          <a:endParaRPr lang="en-US"/>
        </a:p>
      </dgm:t>
    </dgm:pt>
    <dgm:pt modelId="{8FE5C119-7930-4B01-A10F-E2F282C40A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Employees earning more are less likely to leave</a:t>
          </a:r>
        </a:p>
      </dgm:t>
    </dgm:pt>
    <dgm:pt modelId="{FCD5E9DF-7373-4FE0-A70E-33D09EA540A9}" type="parTrans" cxnId="{E5D6C5F5-F275-427F-B44E-9C74DA91E9C6}">
      <dgm:prSet/>
      <dgm:spPr/>
      <dgm:t>
        <a:bodyPr/>
        <a:lstStyle/>
        <a:p>
          <a:endParaRPr lang="en-US"/>
        </a:p>
      </dgm:t>
    </dgm:pt>
    <dgm:pt modelId="{FDA4922A-3F51-4A5B-8330-EB8933C973B2}" type="sibTrans" cxnId="{E5D6C5F5-F275-427F-B44E-9C74DA91E9C6}">
      <dgm:prSet/>
      <dgm:spPr/>
      <dgm:t>
        <a:bodyPr/>
        <a:lstStyle/>
        <a:p>
          <a:endParaRPr lang="en-US"/>
        </a:p>
      </dgm:t>
    </dgm:pt>
    <dgm:pt modelId="{E43405C8-6C4E-4790-9CE8-F4294D0915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Job Level</a:t>
          </a:r>
        </a:p>
      </dgm:t>
    </dgm:pt>
    <dgm:pt modelId="{CC5751AC-CC2A-4DD8-B103-0FEE69858899}" type="parTrans" cxnId="{7A90BC91-E4EF-4206-A98E-E677925637F3}">
      <dgm:prSet/>
      <dgm:spPr/>
      <dgm:t>
        <a:bodyPr/>
        <a:lstStyle/>
        <a:p>
          <a:endParaRPr lang="en-US"/>
        </a:p>
      </dgm:t>
    </dgm:pt>
    <dgm:pt modelId="{7A903BF5-9D16-4416-A416-A273CE238033}" type="sibTrans" cxnId="{7A90BC91-E4EF-4206-A98E-E677925637F3}">
      <dgm:prSet/>
      <dgm:spPr/>
      <dgm:t>
        <a:bodyPr/>
        <a:lstStyle/>
        <a:p>
          <a:endParaRPr lang="en-US"/>
        </a:p>
      </dgm:t>
    </dgm:pt>
    <dgm:pt modelId="{9CCFE3DD-A799-4B3E-A0DB-1A7F5C2CD8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Second most influential factor</a:t>
          </a:r>
        </a:p>
      </dgm:t>
    </dgm:pt>
    <dgm:pt modelId="{08D5A6E3-98D9-4722-96FD-B28944AC3D11}" type="parTrans" cxnId="{F0577E22-5B85-48CE-BB94-69324D47E56F}">
      <dgm:prSet/>
      <dgm:spPr/>
      <dgm:t>
        <a:bodyPr/>
        <a:lstStyle/>
        <a:p>
          <a:endParaRPr lang="en-US"/>
        </a:p>
      </dgm:t>
    </dgm:pt>
    <dgm:pt modelId="{D51757C9-AA43-43E9-BE7A-F2EEB127DA01}" type="sibTrans" cxnId="{F0577E22-5B85-48CE-BB94-69324D47E56F}">
      <dgm:prSet/>
      <dgm:spPr/>
      <dgm:t>
        <a:bodyPr/>
        <a:lstStyle/>
        <a:p>
          <a:endParaRPr lang="en-US"/>
        </a:p>
      </dgm:t>
    </dgm:pt>
    <dgm:pt modelId="{C7AD6105-96E9-4783-9511-E7CB5A120E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Employees in higher job roles leave less</a:t>
          </a:r>
        </a:p>
      </dgm:t>
    </dgm:pt>
    <dgm:pt modelId="{6844DAFA-6195-47C9-8E8B-7A746C449512}" type="parTrans" cxnId="{AA78E25B-B373-4AD0-9268-CE5859637DCE}">
      <dgm:prSet/>
      <dgm:spPr/>
      <dgm:t>
        <a:bodyPr/>
        <a:lstStyle/>
        <a:p>
          <a:endParaRPr lang="en-US"/>
        </a:p>
      </dgm:t>
    </dgm:pt>
    <dgm:pt modelId="{B04D1C23-C248-4343-B515-5C7CF4372FDA}" type="sibTrans" cxnId="{AA78E25B-B373-4AD0-9268-CE5859637DCE}">
      <dgm:prSet/>
      <dgm:spPr/>
      <dgm:t>
        <a:bodyPr/>
        <a:lstStyle/>
        <a:p>
          <a:endParaRPr lang="en-US"/>
        </a:p>
      </dgm:t>
    </dgm:pt>
    <dgm:pt modelId="{A6BB5065-CF61-4E59-B67F-934F5D2C1E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Total Working Years</a:t>
          </a:r>
        </a:p>
      </dgm:t>
    </dgm:pt>
    <dgm:pt modelId="{3AE113E7-44DF-4360-863C-4262A0CB1B8B}" type="parTrans" cxnId="{75356BFA-41D7-4BAE-819F-3456D4AE40EB}">
      <dgm:prSet/>
      <dgm:spPr/>
      <dgm:t>
        <a:bodyPr/>
        <a:lstStyle/>
        <a:p>
          <a:endParaRPr lang="en-US"/>
        </a:p>
      </dgm:t>
    </dgm:pt>
    <dgm:pt modelId="{A881A7BD-7C9E-4618-86FC-57856590B407}" type="sibTrans" cxnId="{75356BFA-41D7-4BAE-819F-3456D4AE40EB}">
      <dgm:prSet/>
      <dgm:spPr/>
      <dgm:t>
        <a:bodyPr/>
        <a:lstStyle/>
        <a:p>
          <a:endParaRPr lang="en-US"/>
        </a:p>
      </dgm:t>
    </dgm:pt>
    <dgm:pt modelId="{05AC69E1-6C9D-4B46-B4F7-F6F2C4880F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third most significant factor</a:t>
          </a:r>
        </a:p>
        <a:p>
          <a:pPr>
            <a:lnSpc>
              <a:spcPct val="100000"/>
            </a:lnSpc>
          </a:pPr>
          <a:r>
            <a:rPr lang="en-US" dirty="0"/>
            <a:t>As employee working years increase, the rate of attrition decreases</a:t>
          </a:r>
        </a:p>
      </dgm:t>
    </dgm:pt>
    <dgm:pt modelId="{88EACE2F-76D0-459F-B11A-10183279FCD0}" type="parTrans" cxnId="{56A0CE40-2BC2-443E-8F9A-C9D3ADE4AA4E}">
      <dgm:prSet/>
      <dgm:spPr/>
      <dgm:t>
        <a:bodyPr/>
        <a:lstStyle/>
        <a:p>
          <a:endParaRPr lang="en-US"/>
        </a:p>
      </dgm:t>
    </dgm:pt>
    <dgm:pt modelId="{9B946805-D980-4426-9189-721CBFAF718A}" type="sibTrans" cxnId="{56A0CE40-2BC2-443E-8F9A-C9D3ADE4AA4E}">
      <dgm:prSet/>
      <dgm:spPr/>
      <dgm:t>
        <a:bodyPr/>
        <a:lstStyle/>
        <a:p>
          <a:endParaRPr lang="en-US"/>
        </a:p>
      </dgm:t>
    </dgm:pt>
    <dgm:pt modelId="{908C92F1-1D48-4D6E-8711-E12913911186}" type="pres">
      <dgm:prSet presAssocID="{FE674894-103A-4880-8EBF-BB226A32C0FC}" presName="root" presStyleCnt="0">
        <dgm:presLayoutVars>
          <dgm:dir/>
          <dgm:resizeHandles val="exact"/>
        </dgm:presLayoutVars>
      </dgm:prSet>
      <dgm:spPr/>
    </dgm:pt>
    <dgm:pt modelId="{F0C85402-1528-4ECC-A837-5A3ACCB3EA5E}" type="pres">
      <dgm:prSet presAssocID="{B168B582-97F5-4612-B69A-ED01E3A03CD1}" presName="compNode" presStyleCnt="0"/>
      <dgm:spPr/>
    </dgm:pt>
    <dgm:pt modelId="{3D414E96-929A-4052-851B-5E29E8787EE4}" type="pres">
      <dgm:prSet presAssocID="{B168B582-97F5-4612-B69A-ED01E3A03CD1}" presName="bgRect" presStyleLbl="bgShp" presStyleIdx="0" presStyleCnt="3"/>
      <dgm:spPr/>
    </dgm:pt>
    <dgm:pt modelId="{BE29F169-A4A0-450F-B4BC-C6B0DFDC2EB3}" type="pres">
      <dgm:prSet presAssocID="{B168B582-97F5-4612-B69A-ED01E3A03C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arm Ringing with solid fill"/>
        </a:ext>
      </dgm:extLst>
    </dgm:pt>
    <dgm:pt modelId="{BD1D6FF7-13A4-4715-B204-7EF4E38D6F34}" type="pres">
      <dgm:prSet presAssocID="{B168B582-97F5-4612-B69A-ED01E3A03CD1}" presName="spaceRect" presStyleCnt="0"/>
      <dgm:spPr/>
    </dgm:pt>
    <dgm:pt modelId="{24838F18-F944-4E58-A657-DEFD74C2A96C}" type="pres">
      <dgm:prSet presAssocID="{B168B582-97F5-4612-B69A-ED01E3A03CD1}" presName="parTx" presStyleLbl="revTx" presStyleIdx="0" presStyleCnt="6">
        <dgm:presLayoutVars>
          <dgm:chMax val="0"/>
          <dgm:chPref val="0"/>
        </dgm:presLayoutVars>
      </dgm:prSet>
      <dgm:spPr/>
    </dgm:pt>
    <dgm:pt modelId="{199D7DE3-3D80-472A-8DB2-5ACF8A945D72}" type="pres">
      <dgm:prSet presAssocID="{B168B582-97F5-4612-B69A-ED01E3A03CD1}" presName="desTx" presStyleLbl="revTx" presStyleIdx="1" presStyleCnt="6">
        <dgm:presLayoutVars/>
      </dgm:prSet>
      <dgm:spPr/>
    </dgm:pt>
    <dgm:pt modelId="{85D75136-9D54-4168-9699-581B818E36B1}" type="pres">
      <dgm:prSet presAssocID="{F2EC5DCC-292E-45BC-A0C5-1693CFBDE6C6}" presName="sibTrans" presStyleCnt="0"/>
      <dgm:spPr/>
    </dgm:pt>
    <dgm:pt modelId="{F9C52AD8-1454-482A-A64D-93586AFAE4DD}" type="pres">
      <dgm:prSet presAssocID="{E43405C8-6C4E-4790-9CE8-F4294D0915E3}" presName="compNode" presStyleCnt="0"/>
      <dgm:spPr/>
    </dgm:pt>
    <dgm:pt modelId="{8B854982-D2A5-4387-9679-C994909BFE8D}" type="pres">
      <dgm:prSet presAssocID="{E43405C8-6C4E-4790-9CE8-F4294D0915E3}" presName="bgRect" presStyleLbl="bgShp" presStyleIdx="1" presStyleCnt="3"/>
      <dgm:spPr/>
    </dgm:pt>
    <dgm:pt modelId="{543C0BDD-77CA-4F8C-9B0A-E1103AFB4AA5}" type="pres">
      <dgm:prSet presAssocID="{E43405C8-6C4E-4790-9CE8-F4294D0915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 and woman with solid fill"/>
        </a:ext>
      </dgm:extLst>
    </dgm:pt>
    <dgm:pt modelId="{3CB6797E-4164-4A32-8C95-0A8222F0FB8D}" type="pres">
      <dgm:prSet presAssocID="{E43405C8-6C4E-4790-9CE8-F4294D0915E3}" presName="spaceRect" presStyleCnt="0"/>
      <dgm:spPr/>
    </dgm:pt>
    <dgm:pt modelId="{D5D27C96-083D-431F-AB4A-94926C61E97E}" type="pres">
      <dgm:prSet presAssocID="{E43405C8-6C4E-4790-9CE8-F4294D0915E3}" presName="parTx" presStyleLbl="revTx" presStyleIdx="2" presStyleCnt="6">
        <dgm:presLayoutVars>
          <dgm:chMax val="0"/>
          <dgm:chPref val="0"/>
        </dgm:presLayoutVars>
      </dgm:prSet>
      <dgm:spPr/>
    </dgm:pt>
    <dgm:pt modelId="{BDA1290B-E94F-4263-8157-9C1921DF5D06}" type="pres">
      <dgm:prSet presAssocID="{E43405C8-6C4E-4790-9CE8-F4294D0915E3}" presName="desTx" presStyleLbl="revTx" presStyleIdx="3" presStyleCnt="6">
        <dgm:presLayoutVars/>
      </dgm:prSet>
      <dgm:spPr/>
    </dgm:pt>
    <dgm:pt modelId="{406ADD9E-7C8D-4E39-B6A5-342419AF7464}" type="pres">
      <dgm:prSet presAssocID="{7A903BF5-9D16-4416-A416-A273CE238033}" presName="sibTrans" presStyleCnt="0"/>
      <dgm:spPr/>
    </dgm:pt>
    <dgm:pt modelId="{2AC5264E-193E-4BB9-8AA3-CB86A248D240}" type="pres">
      <dgm:prSet presAssocID="{A6BB5065-CF61-4E59-B67F-934F5D2C1E5A}" presName="compNode" presStyleCnt="0"/>
      <dgm:spPr/>
    </dgm:pt>
    <dgm:pt modelId="{B4D062DA-6D12-436A-80C0-87C426F64A5A}" type="pres">
      <dgm:prSet presAssocID="{A6BB5065-CF61-4E59-B67F-934F5D2C1E5A}" presName="bgRect" presStyleLbl="bgShp" presStyleIdx="2" presStyleCnt="3"/>
      <dgm:spPr/>
    </dgm:pt>
    <dgm:pt modelId="{BBDD782D-0FA2-4E02-B46E-A675EDCD654B}" type="pres">
      <dgm:prSet presAssocID="{A6BB5065-CF61-4E59-B67F-934F5D2C1E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DEE4DDA3-DA35-4C8D-AFDD-398BD1D7F1CF}" type="pres">
      <dgm:prSet presAssocID="{A6BB5065-CF61-4E59-B67F-934F5D2C1E5A}" presName="spaceRect" presStyleCnt="0"/>
      <dgm:spPr/>
    </dgm:pt>
    <dgm:pt modelId="{6F3974EC-DE03-42DA-89E0-0FCB026C5DE3}" type="pres">
      <dgm:prSet presAssocID="{A6BB5065-CF61-4E59-B67F-934F5D2C1E5A}" presName="parTx" presStyleLbl="revTx" presStyleIdx="4" presStyleCnt="6">
        <dgm:presLayoutVars>
          <dgm:chMax val="0"/>
          <dgm:chPref val="0"/>
        </dgm:presLayoutVars>
      </dgm:prSet>
      <dgm:spPr/>
    </dgm:pt>
    <dgm:pt modelId="{77AAE7EA-A8B9-4DEA-A3FD-EF5D65ADDF71}" type="pres">
      <dgm:prSet presAssocID="{A6BB5065-CF61-4E59-B67F-934F5D2C1E5A}" presName="desTx" presStyleLbl="revTx" presStyleIdx="5" presStyleCnt="6">
        <dgm:presLayoutVars/>
      </dgm:prSet>
      <dgm:spPr/>
    </dgm:pt>
  </dgm:ptLst>
  <dgm:cxnLst>
    <dgm:cxn modelId="{34E6DF0E-0113-4F34-AE2F-1DFEF514E2AC}" type="presOf" srcId="{B168B582-97F5-4612-B69A-ED01E3A03CD1}" destId="{24838F18-F944-4E58-A657-DEFD74C2A96C}" srcOrd="0" destOrd="0" presId="urn:microsoft.com/office/officeart/2018/2/layout/IconVerticalSolidList"/>
    <dgm:cxn modelId="{F0577E22-5B85-48CE-BB94-69324D47E56F}" srcId="{E43405C8-6C4E-4790-9CE8-F4294D0915E3}" destId="{9CCFE3DD-A799-4B3E-A0DB-1A7F5C2CD833}" srcOrd="0" destOrd="0" parTransId="{08D5A6E3-98D9-4722-96FD-B28944AC3D11}" sibTransId="{D51757C9-AA43-43E9-BE7A-F2EEB127DA01}"/>
    <dgm:cxn modelId="{EBDFF926-D89B-41BE-BD28-B8E81036C65A}" type="presOf" srcId="{9CCFE3DD-A799-4B3E-A0DB-1A7F5C2CD833}" destId="{BDA1290B-E94F-4263-8157-9C1921DF5D06}" srcOrd="0" destOrd="0" presId="urn:microsoft.com/office/officeart/2018/2/layout/IconVerticalSolidList"/>
    <dgm:cxn modelId="{E517DB28-29B6-44CD-80CD-ED9E105370CA}" srcId="{B168B582-97F5-4612-B69A-ED01E3A03CD1}" destId="{63B3B4B9-B654-423D-A8DC-0581B89B001D}" srcOrd="0" destOrd="0" parTransId="{6C9A2D5E-521E-48F4-95DF-31463AD69159}" sibTransId="{0E8A0870-D176-4E7A-A101-9166B5C29F18}"/>
    <dgm:cxn modelId="{4EEBAA2B-7E39-4AD0-AFB6-10ACD74840CB}" type="presOf" srcId="{8FE5C119-7930-4B01-A10F-E2F282C40AE4}" destId="{199D7DE3-3D80-472A-8DB2-5ACF8A945D72}" srcOrd="0" destOrd="1" presId="urn:microsoft.com/office/officeart/2018/2/layout/IconVerticalSolidList"/>
    <dgm:cxn modelId="{56A0CE40-2BC2-443E-8F9A-C9D3ADE4AA4E}" srcId="{A6BB5065-CF61-4E59-B67F-934F5D2C1E5A}" destId="{05AC69E1-6C9D-4B46-B4F7-F6F2C4880FA6}" srcOrd="0" destOrd="0" parTransId="{88EACE2F-76D0-459F-B11A-10183279FCD0}" sibTransId="{9B946805-D980-4426-9189-721CBFAF718A}"/>
    <dgm:cxn modelId="{AA78E25B-B373-4AD0-9268-CE5859637DCE}" srcId="{E43405C8-6C4E-4790-9CE8-F4294D0915E3}" destId="{C7AD6105-96E9-4783-9511-E7CB5A120EC9}" srcOrd="1" destOrd="0" parTransId="{6844DAFA-6195-47C9-8E8B-7A746C449512}" sibTransId="{B04D1C23-C248-4343-B515-5C7CF4372FDA}"/>
    <dgm:cxn modelId="{7BAFFB63-265E-4688-ACC8-2E36CA034F03}" type="presOf" srcId="{A6BB5065-CF61-4E59-B67F-934F5D2C1E5A}" destId="{6F3974EC-DE03-42DA-89E0-0FCB026C5DE3}" srcOrd="0" destOrd="0" presId="urn:microsoft.com/office/officeart/2018/2/layout/IconVerticalSolidList"/>
    <dgm:cxn modelId="{727BFD77-3492-45E6-84E6-A5073CA8A4C5}" type="presOf" srcId="{05AC69E1-6C9D-4B46-B4F7-F6F2C4880FA6}" destId="{77AAE7EA-A8B9-4DEA-A3FD-EF5D65ADDF71}" srcOrd="0" destOrd="0" presId="urn:microsoft.com/office/officeart/2018/2/layout/IconVerticalSolidList"/>
    <dgm:cxn modelId="{F44A218D-B55E-401C-87E5-FB945DF78953}" type="presOf" srcId="{C7AD6105-96E9-4783-9511-E7CB5A120EC9}" destId="{BDA1290B-E94F-4263-8157-9C1921DF5D06}" srcOrd="0" destOrd="1" presId="urn:microsoft.com/office/officeart/2018/2/layout/IconVerticalSolidList"/>
    <dgm:cxn modelId="{7A90BC91-E4EF-4206-A98E-E677925637F3}" srcId="{FE674894-103A-4880-8EBF-BB226A32C0FC}" destId="{E43405C8-6C4E-4790-9CE8-F4294D0915E3}" srcOrd="1" destOrd="0" parTransId="{CC5751AC-CC2A-4DD8-B103-0FEE69858899}" sibTransId="{7A903BF5-9D16-4416-A416-A273CE238033}"/>
    <dgm:cxn modelId="{042A7CB0-2D62-4365-82E9-E049F312017F}" srcId="{FE674894-103A-4880-8EBF-BB226A32C0FC}" destId="{B168B582-97F5-4612-B69A-ED01E3A03CD1}" srcOrd="0" destOrd="0" parTransId="{368DE178-E228-426D-83EC-ED809E28179E}" sibTransId="{F2EC5DCC-292E-45BC-A0C5-1693CFBDE6C6}"/>
    <dgm:cxn modelId="{A36DF8C1-E8AA-4214-8C97-7BC0CEA4CD66}" type="presOf" srcId="{E43405C8-6C4E-4790-9CE8-F4294D0915E3}" destId="{D5D27C96-083D-431F-AB4A-94926C61E97E}" srcOrd="0" destOrd="0" presId="urn:microsoft.com/office/officeart/2018/2/layout/IconVerticalSolidList"/>
    <dgm:cxn modelId="{EDBBECCA-42AE-439C-BAD4-1E8E53E7CB45}" type="presOf" srcId="{FE674894-103A-4880-8EBF-BB226A32C0FC}" destId="{908C92F1-1D48-4D6E-8711-E12913911186}" srcOrd="0" destOrd="0" presId="urn:microsoft.com/office/officeart/2018/2/layout/IconVerticalSolidList"/>
    <dgm:cxn modelId="{08E0E7EB-A641-497F-936F-DACC09B5B0F2}" type="presOf" srcId="{63B3B4B9-B654-423D-A8DC-0581B89B001D}" destId="{199D7DE3-3D80-472A-8DB2-5ACF8A945D72}" srcOrd="0" destOrd="0" presId="urn:microsoft.com/office/officeart/2018/2/layout/IconVerticalSolidList"/>
    <dgm:cxn modelId="{E5D6C5F5-F275-427F-B44E-9C74DA91E9C6}" srcId="{B168B582-97F5-4612-B69A-ED01E3A03CD1}" destId="{8FE5C119-7930-4B01-A10F-E2F282C40AE4}" srcOrd="1" destOrd="0" parTransId="{FCD5E9DF-7373-4FE0-A70E-33D09EA540A9}" sibTransId="{FDA4922A-3F51-4A5B-8330-EB8933C973B2}"/>
    <dgm:cxn modelId="{75356BFA-41D7-4BAE-819F-3456D4AE40EB}" srcId="{FE674894-103A-4880-8EBF-BB226A32C0FC}" destId="{A6BB5065-CF61-4E59-B67F-934F5D2C1E5A}" srcOrd="2" destOrd="0" parTransId="{3AE113E7-44DF-4360-863C-4262A0CB1B8B}" sibTransId="{A881A7BD-7C9E-4618-86FC-57856590B407}"/>
    <dgm:cxn modelId="{E4DFD797-36CD-4755-8289-B608A076151C}" type="presParOf" srcId="{908C92F1-1D48-4D6E-8711-E12913911186}" destId="{F0C85402-1528-4ECC-A837-5A3ACCB3EA5E}" srcOrd="0" destOrd="0" presId="urn:microsoft.com/office/officeart/2018/2/layout/IconVerticalSolidList"/>
    <dgm:cxn modelId="{A0C979B3-486E-4DF7-8A17-A5C2D38D0A69}" type="presParOf" srcId="{F0C85402-1528-4ECC-A837-5A3ACCB3EA5E}" destId="{3D414E96-929A-4052-851B-5E29E8787EE4}" srcOrd="0" destOrd="0" presId="urn:microsoft.com/office/officeart/2018/2/layout/IconVerticalSolidList"/>
    <dgm:cxn modelId="{A719F5C3-CB63-4D2D-837E-0634A15BDE2E}" type="presParOf" srcId="{F0C85402-1528-4ECC-A837-5A3ACCB3EA5E}" destId="{BE29F169-A4A0-450F-B4BC-C6B0DFDC2EB3}" srcOrd="1" destOrd="0" presId="urn:microsoft.com/office/officeart/2018/2/layout/IconVerticalSolidList"/>
    <dgm:cxn modelId="{21092BEB-028D-4B7D-AD7A-E01B50D8E54A}" type="presParOf" srcId="{F0C85402-1528-4ECC-A837-5A3ACCB3EA5E}" destId="{BD1D6FF7-13A4-4715-B204-7EF4E38D6F34}" srcOrd="2" destOrd="0" presId="urn:microsoft.com/office/officeart/2018/2/layout/IconVerticalSolidList"/>
    <dgm:cxn modelId="{F887042E-ECC0-4B4A-8291-5BD781737837}" type="presParOf" srcId="{F0C85402-1528-4ECC-A837-5A3ACCB3EA5E}" destId="{24838F18-F944-4E58-A657-DEFD74C2A96C}" srcOrd="3" destOrd="0" presId="urn:microsoft.com/office/officeart/2018/2/layout/IconVerticalSolidList"/>
    <dgm:cxn modelId="{82290352-0C95-4467-9549-8E59A408A41E}" type="presParOf" srcId="{F0C85402-1528-4ECC-A837-5A3ACCB3EA5E}" destId="{199D7DE3-3D80-472A-8DB2-5ACF8A945D72}" srcOrd="4" destOrd="0" presId="urn:microsoft.com/office/officeart/2018/2/layout/IconVerticalSolidList"/>
    <dgm:cxn modelId="{381C0B6E-6734-4B31-849E-98C66EEB5271}" type="presParOf" srcId="{908C92F1-1D48-4D6E-8711-E12913911186}" destId="{85D75136-9D54-4168-9699-581B818E36B1}" srcOrd="1" destOrd="0" presId="urn:microsoft.com/office/officeart/2018/2/layout/IconVerticalSolidList"/>
    <dgm:cxn modelId="{C9B04264-1B9C-400C-8A41-8977C760F51D}" type="presParOf" srcId="{908C92F1-1D48-4D6E-8711-E12913911186}" destId="{F9C52AD8-1454-482A-A64D-93586AFAE4DD}" srcOrd="2" destOrd="0" presId="urn:microsoft.com/office/officeart/2018/2/layout/IconVerticalSolidList"/>
    <dgm:cxn modelId="{490C35E2-F8E9-409B-878D-936572EB8483}" type="presParOf" srcId="{F9C52AD8-1454-482A-A64D-93586AFAE4DD}" destId="{8B854982-D2A5-4387-9679-C994909BFE8D}" srcOrd="0" destOrd="0" presId="urn:microsoft.com/office/officeart/2018/2/layout/IconVerticalSolidList"/>
    <dgm:cxn modelId="{D408A9D1-ADD3-4AE4-B1A9-A38EFCD37756}" type="presParOf" srcId="{F9C52AD8-1454-482A-A64D-93586AFAE4DD}" destId="{543C0BDD-77CA-4F8C-9B0A-E1103AFB4AA5}" srcOrd="1" destOrd="0" presId="urn:microsoft.com/office/officeart/2018/2/layout/IconVerticalSolidList"/>
    <dgm:cxn modelId="{FE392903-4326-4774-BDC9-E0BA0ED7F659}" type="presParOf" srcId="{F9C52AD8-1454-482A-A64D-93586AFAE4DD}" destId="{3CB6797E-4164-4A32-8C95-0A8222F0FB8D}" srcOrd="2" destOrd="0" presId="urn:microsoft.com/office/officeart/2018/2/layout/IconVerticalSolidList"/>
    <dgm:cxn modelId="{0AECF722-7066-4E7E-9602-EB055A4C0B4E}" type="presParOf" srcId="{F9C52AD8-1454-482A-A64D-93586AFAE4DD}" destId="{D5D27C96-083D-431F-AB4A-94926C61E97E}" srcOrd="3" destOrd="0" presId="urn:microsoft.com/office/officeart/2018/2/layout/IconVerticalSolidList"/>
    <dgm:cxn modelId="{29F67C9B-AA5F-4743-8707-2EBB6E93A37C}" type="presParOf" srcId="{F9C52AD8-1454-482A-A64D-93586AFAE4DD}" destId="{BDA1290B-E94F-4263-8157-9C1921DF5D06}" srcOrd="4" destOrd="0" presId="urn:microsoft.com/office/officeart/2018/2/layout/IconVerticalSolidList"/>
    <dgm:cxn modelId="{98CDF1C2-A04D-43F6-8766-CD7A8F43F3EF}" type="presParOf" srcId="{908C92F1-1D48-4D6E-8711-E12913911186}" destId="{406ADD9E-7C8D-4E39-B6A5-342419AF7464}" srcOrd="3" destOrd="0" presId="urn:microsoft.com/office/officeart/2018/2/layout/IconVerticalSolidList"/>
    <dgm:cxn modelId="{65181790-29CF-45C0-8E54-545AB0FD5186}" type="presParOf" srcId="{908C92F1-1D48-4D6E-8711-E12913911186}" destId="{2AC5264E-193E-4BB9-8AA3-CB86A248D240}" srcOrd="4" destOrd="0" presId="urn:microsoft.com/office/officeart/2018/2/layout/IconVerticalSolidList"/>
    <dgm:cxn modelId="{AA828C00-3259-4539-989B-C0FD8CEE9A90}" type="presParOf" srcId="{2AC5264E-193E-4BB9-8AA3-CB86A248D240}" destId="{B4D062DA-6D12-436A-80C0-87C426F64A5A}" srcOrd="0" destOrd="0" presId="urn:microsoft.com/office/officeart/2018/2/layout/IconVerticalSolidList"/>
    <dgm:cxn modelId="{591A3221-E6BA-41BE-B50C-6F69C29CED6C}" type="presParOf" srcId="{2AC5264E-193E-4BB9-8AA3-CB86A248D240}" destId="{BBDD782D-0FA2-4E02-B46E-A675EDCD654B}" srcOrd="1" destOrd="0" presId="urn:microsoft.com/office/officeart/2018/2/layout/IconVerticalSolidList"/>
    <dgm:cxn modelId="{A8A8DB6F-D231-480F-8124-D5E37858259E}" type="presParOf" srcId="{2AC5264E-193E-4BB9-8AA3-CB86A248D240}" destId="{DEE4DDA3-DA35-4C8D-AFDD-398BD1D7F1CF}" srcOrd="2" destOrd="0" presId="urn:microsoft.com/office/officeart/2018/2/layout/IconVerticalSolidList"/>
    <dgm:cxn modelId="{392360F4-9356-4B8A-82A6-D9531021DA47}" type="presParOf" srcId="{2AC5264E-193E-4BB9-8AA3-CB86A248D240}" destId="{6F3974EC-DE03-42DA-89E0-0FCB026C5DE3}" srcOrd="3" destOrd="0" presId="urn:microsoft.com/office/officeart/2018/2/layout/IconVerticalSolidList"/>
    <dgm:cxn modelId="{A5FC1108-BF53-48E8-AA47-96BCDF4C39B7}" type="presParOf" srcId="{2AC5264E-193E-4BB9-8AA3-CB86A248D240}" destId="{77AAE7EA-A8B9-4DEA-A3FD-EF5D65ADDF7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14E96-929A-4052-851B-5E29E8787EE4}">
      <dsp:nvSpPr>
        <dsp:cNvPr id="0" name=""/>
        <dsp:cNvSpPr/>
      </dsp:nvSpPr>
      <dsp:spPr>
        <a:xfrm>
          <a:off x="0" y="450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9F169-A4A0-450F-B4BC-C6B0DFDC2EB3}">
      <dsp:nvSpPr>
        <dsp:cNvPr id="0" name=""/>
        <dsp:cNvSpPr/>
      </dsp:nvSpPr>
      <dsp:spPr>
        <a:xfrm>
          <a:off x="319204" y="237875"/>
          <a:ext cx="580371" cy="5803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38F18-F944-4E58-A657-DEFD74C2A96C}">
      <dsp:nvSpPr>
        <dsp:cNvPr id="0" name=""/>
        <dsp:cNvSpPr/>
      </dsp:nvSpPr>
      <dsp:spPr>
        <a:xfrm>
          <a:off x="1218780" y="450"/>
          <a:ext cx="457565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Overtime</a:t>
          </a:r>
        </a:p>
      </dsp:txBody>
      <dsp:txXfrm>
        <a:off x="1218780" y="450"/>
        <a:ext cx="4575657" cy="1055221"/>
      </dsp:txXfrm>
    </dsp:sp>
    <dsp:sp modelId="{199D7DE3-3D80-472A-8DB2-5ACF8A945D72}">
      <dsp:nvSpPr>
        <dsp:cNvPr id="0" name=""/>
        <dsp:cNvSpPr/>
      </dsp:nvSpPr>
      <dsp:spPr>
        <a:xfrm>
          <a:off x="5794438" y="450"/>
          <a:ext cx="4373689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most significant factor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Employees working overtime show a higher tendency towards attrition</a:t>
          </a:r>
        </a:p>
      </dsp:txBody>
      <dsp:txXfrm>
        <a:off x="5794438" y="450"/>
        <a:ext cx="4373689" cy="1055221"/>
      </dsp:txXfrm>
    </dsp:sp>
    <dsp:sp modelId="{8B854982-D2A5-4387-9679-C994909BFE8D}">
      <dsp:nvSpPr>
        <dsp:cNvPr id="0" name=""/>
        <dsp:cNvSpPr/>
      </dsp:nvSpPr>
      <dsp:spPr>
        <a:xfrm>
          <a:off x="0" y="1319477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C0BDD-77CA-4F8C-9B0A-E1103AFB4AA5}">
      <dsp:nvSpPr>
        <dsp:cNvPr id="0" name=""/>
        <dsp:cNvSpPr/>
      </dsp:nvSpPr>
      <dsp:spPr>
        <a:xfrm>
          <a:off x="319204" y="1556902"/>
          <a:ext cx="580371" cy="5803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27C96-083D-431F-AB4A-94926C61E97E}">
      <dsp:nvSpPr>
        <dsp:cNvPr id="0" name=""/>
        <dsp:cNvSpPr/>
      </dsp:nvSpPr>
      <dsp:spPr>
        <a:xfrm>
          <a:off x="1218780" y="1319477"/>
          <a:ext cx="457565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Marital Status</a:t>
          </a:r>
        </a:p>
      </dsp:txBody>
      <dsp:txXfrm>
        <a:off x="1218780" y="1319477"/>
        <a:ext cx="4575657" cy="1055221"/>
      </dsp:txXfrm>
    </dsp:sp>
    <dsp:sp modelId="{BDA1290B-E94F-4263-8157-9C1921DF5D06}">
      <dsp:nvSpPr>
        <dsp:cNvPr id="0" name=""/>
        <dsp:cNvSpPr/>
      </dsp:nvSpPr>
      <dsp:spPr>
        <a:xfrm>
          <a:off x="5794438" y="1319477"/>
          <a:ext cx="4373689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Second most influential factor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Single &gt;  Married &gt; Divorced</a:t>
          </a:r>
        </a:p>
      </dsp:txBody>
      <dsp:txXfrm>
        <a:off x="5794438" y="1319477"/>
        <a:ext cx="4373689" cy="1055221"/>
      </dsp:txXfrm>
    </dsp:sp>
    <dsp:sp modelId="{B4D062DA-6D12-436A-80C0-87C426F64A5A}">
      <dsp:nvSpPr>
        <dsp:cNvPr id="0" name=""/>
        <dsp:cNvSpPr/>
      </dsp:nvSpPr>
      <dsp:spPr>
        <a:xfrm>
          <a:off x="0" y="2638503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D782D-0FA2-4E02-B46E-A675EDCD654B}">
      <dsp:nvSpPr>
        <dsp:cNvPr id="0" name=""/>
        <dsp:cNvSpPr/>
      </dsp:nvSpPr>
      <dsp:spPr>
        <a:xfrm>
          <a:off x="319204" y="2875928"/>
          <a:ext cx="580371" cy="5803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974EC-DE03-42DA-89E0-0FCB026C5DE3}">
      <dsp:nvSpPr>
        <dsp:cNvPr id="0" name=""/>
        <dsp:cNvSpPr/>
      </dsp:nvSpPr>
      <dsp:spPr>
        <a:xfrm>
          <a:off x="1218780" y="2638503"/>
          <a:ext cx="457565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Job Role</a:t>
          </a:r>
        </a:p>
      </dsp:txBody>
      <dsp:txXfrm>
        <a:off x="1218780" y="2638503"/>
        <a:ext cx="4575657" cy="1055221"/>
      </dsp:txXfrm>
    </dsp:sp>
    <dsp:sp modelId="{77AAE7EA-A8B9-4DEA-A3FD-EF5D65ADDF71}">
      <dsp:nvSpPr>
        <dsp:cNvPr id="0" name=""/>
        <dsp:cNvSpPr/>
      </dsp:nvSpPr>
      <dsp:spPr>
        <a:xfrm>
          <a:off x="5794438" y="2638503"/>
          <a:ext cx="4373689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third most significant factor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Sales Rep &gt; HR &gt; Lab Tech &gt; Researcher &gt; Sales Exec &gt; Healthcare Rep &gt; Manager &gt; Manufacturing Director &gt; Research Director</a:t>
          </a:r>
        </a:p>
      </dsp:txBody>
      <dsp:txXfrm>
        <a:off x="5794438" y="2638503"/>
        <a:ext cx="4373689" cy="10552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14E96-929A-4052-851B-5E29E8787EE4}">
      <dsp:nvSpPr>
        <dsp:cNvPr id="0" name=""/>
        <dsp:cNvSpPr/>
      </dsp:nvSpPr>
      <dsp:spPr>
        <a:xfrm>
          <a:off x="0" y="450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9F169-A4A0-450F-B4BC-C6B0DFDC2EB3}">
      <dsp:nvSpPr>
        <dsp:cNvPr id="0" name=""/>
        <dsp:cNvSpPr/>
      </dsp:nvSpPr>
      <dsp:spPr>
        <a:xfrm>
          <a:off x="319204" y="237875"/>
          <a:ext cx="580371" cy="5803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38F18-F944-4E58-A657-DEFD74C2A96C}">
      <dsp:nvSpPr>
        <dsp:cNvPr id="0" name=""/>
        <dsp:cNvSpPr/>
      </dsp:nvSpPr>
      <dsp:spPr>
        <a:xfrm>
          <a:off x="1218780" y="450"/>
          <a:ext cx="457565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Monthly Income</a:t>
          </a:r>
        </a:p>
      </dsp:txBody>
      <dsp:txXfrm>
        <a:off x="1218780" y="450"/>
        <a:ext cx="4575657" cy="1055221"/>
      </dsp:txXfrm>
    </dsp:sp>
    <dsp:sp modelId="{199D7DE3-3D80-472A-8DB2-5ACF8A945D72}">
      <dsp:nvSpPr>
        <dsp:cNvPr id="0" name=""/>
        <dsp:cNvSpPr/>
      </dsp:nvSpPr>
      <dsp:spPr>
        <a:xfrm>
          <a:off x="5794438" y="450"/>
          <a:ext cx="4373689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most significant factor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Employees earning more are less likely to leave</a:t>
          </a:r>
        </a:p>
      </dsp:txBody>
      <dsp:txXfrm>
        <a:off x="5794438" y="450"/>
        <a:ext cx="4373689" cy="1055221"/>
      </dsp:txXfrm>
    </dsp:sp>
    <dsp:sp modelId="{8B854982-D2A5-4387-9679-C994909BFE8D}">
      <dsp:nvSpPr>
        <dsp:cNvPr id="0" name=""/>
        <dsp:cNvSpPr/>
      </dsp:nvSpPr>
      <dsp:spPr>
        <a:xfrm>
          <a:off x="0" y="1319477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C0BDD-77CA-4F8C-9B0A-E1103AFB4AA5}">
      <dsp:nvSpPr>
        <dsp:cNvPr id="0" name=""/>
        <dsp:cNvSpPr/>
      </dsp:nvSpPr>
      <dsp:spPr>
        <a:xfrm>
          <a:off x="319204" y="1556902"/>
          <a:ext cx="580371" cy="5803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27C96-083D-431F-AB4A-94926C61E97E}">
      <dsp:nvSpPr>
        <dsp:cNvPr id="0" name=""/>
        <dsp:cNvSpPr/>
      </dsp:nvSpPr>
      <dsp:spPr>
        <a:xfrm>
          <a:off x="1218780" y="1319477"/>
          <a:ext cx="457565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Job Level</a:t>
          </a:r>
        </a:p>
      </dsp:txBody>
      <dsp:txXfrm>
        <a:off x="1218780" y="1319477"/>
        <a:ext cx="4575657" cy="1055221"/>
      </dsp:txXfrm>
    </dsp:sp>
    <dsp:sp modelId="{BDA1290B-E94F-4263-8157-9C1921DF5D06}">
      <dsp:nvSpPr>
        <dsp:cNvPr id="0" name=""/>
        <dsp:cNvSpPr/>
      </dsp:nvSpPr>
      <dsp:spPr>
        <a:xfrm>
          <a:off x="5794438" y="1319477"/>
          <a:ext cx="4373689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Second most influential factor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Employees in higher job roles leave less</a:t>
          </a:r>
        </a:p>
      </dsp:txBody>
      <dsp:txXfrm>
        <a:off x="5794438" y="1319477"/>
        <a:ext cx="4373689" cy="1055221"/>
      </dsp:txXfrm>
    </dsp:sp>
    <dsp:sp modelId="{B4D062DA-6D12-436A-80C0-87C426F64A5A}">
      <dsp:nvSpPr>
        <dsp:cNvPr id="0" name=""/>
        <dsp:cNvSpPr/>
      </dsp:nvSpPr>
      <dsp:spPr>
        <a:xfrm>
          <a:off x="0" y="2638503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D782D-0FA2-4E02-B46E-A675EDCD654B}">
      <dsp:nvSpPr>
        <dsp:cNvPr id="0" name=""/>
        <dsp:cNvSpPr/>
      </dsp:nvSpPr>
      <dsp:spPr>
        <a:xfrm>
          <a:off x="319204" y="2875928"/>
          <a:ext cx="580371" cy="5803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974EC-DE03-42DA-89E0-0FCB026C5DE3}">
      <dsp:nvSpPr>
        <dsp:cNvPr id="0" name=""/>
        <dsp:cNvSpPr/>
      </dsp:nvSpPr>
      <dsp:spPr>
        <a:xfrm>
          <a:off x="1218780" y="2638503"/>
          <a:ext cx="457565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Total Working Years</a:t>
          </a:r>
        </a:p>
      </dsp:txBody>
      <dsp:txXfrm>
        <a:off x="1218780" y="2638503"/>
        <a:ext cx="4575657" cy="1055221"/>
      </dsp:txXfrm>
    </dsp:sp>
    <dsp:sp modelId="{77AAE7EA-A8B9-4DEA-A3FD-EF5D65ADDF71}">
      <dsp:nvSpPr>
        <dsp:cNvPr id="0" name=""/>
        <dsp:cNvSpPr/>
      </dsp:nvSpPr>
      <dsp:spPr>
        <a:xfrm>
          <a:off x="5794438" y="2638503"/>
          <a:ext cx="4373689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third most significant factor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 employee working years increase, the rate of attrition decreases</a:t>
          </a:r>
        </a:p>
      </dsp:txBody>
      <dsp:txXfrm>
        <a:off x="5794438" y="2638503"/>
        <a:ext cx="4373689" cy="1055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66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4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3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1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3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4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4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8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6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8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9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4">
            <a:extLst>
              <a:ext uri="{FF2B5EF4-FFF2-40B4-BE49-F238E27FC236}">
                <a16:creationId xmlns:a16="http://schemas.microsoft.com/office/drawing/2014/main" id="{7E8C5D14-1FE5-4E78-901B-86EB53F6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!!Rectangle">
            <a:extLst>
              <a:ext uri="{FF2B5EF4-FFF2-40B4-BE49-F238E27FC236}">
                <a16:creationId xmlns:a16="http://schemas.microsoft.com/office/drawing/2014/main" id="{1EFD404E-14B6-4461-B0DA-EA0E08E99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8435BA5B-4A2D-5325-9AFC-746E0F5EA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4459" b="192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CCA889-FABA-087A-5FCF-517EB4B55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23013"/>
            <a:ext cx="10515600" cy="3094068"/>
          </a:xfrm>
        </p:spPr>
        <p:txBody>
          <a:bodyPr>
            <a:normAutofit/>
          </a:bodyPr>
          <a:lstStyle/>
          <a:p>
            <a:pPr algn="ctr"/>
            <a:r>
              <a:rPr lang="en-US" sz="6200">
                <a:solidFill>
                  <a:srgbClr val="FFFFFF"/>
                </a:solidFill>
              </a:rPr>
              <a:t>Attrition Prediction:</a:t>
            </a:r>
            <a:br>
              <a:rPr lang="en-US" sz="6200">
                <a:solidFill>
                  <a:srgbClr val="FFFFFF"/>
                </a:solidFill>
              </a:rPr>
            </a:br>
            <a:r>
              <a:rPr lang="en-US" sz="6200">
                <a:solidFill>
                  <a:srgbClr val="FFFFFF"/>
                </a:solidFill>
              </a:rPr>
              <a:t>A Case Study On Why People Leave Companies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B76F-7CCF-F491-5917-8834704D7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089" y="4315710"/>
            <a:ext cx="9751823" cy="582612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/>
              <a:t>By </a:t>
            </a:r>
            <a:r>
              <a:rPr lang="en-US" sz="2000" dirty="0" err="1"/>
              <a:t>DDSAnalytics</a:t>
            </a:r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70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888B7-2BF0-4EE4-0FD1-E070E73E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Job Role vs Attrition</a:t>
            </a: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1DE387-3C4F-FBFD-FFD7-E34E02759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2728" t="-195" r="-310" b="195"/>
          <a:stretch/>
        </p:blipFill>
        <p:spPr>
          <a:xfrm>
            <a:off x="-811098" y="2619594"/>
            <a:ext cx="8470176" cy="37653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D4F5A4-01DF-21CE-2C70-B44FD3E9B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751" y="2462017"/>
            <a:ext cx="3369047" cy="387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2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16606-56B6-C4F7-0F90-DC391BA7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Marital Status vs Attrition</a:t>
            </a: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4C148D-19CB-8F28-BBE0-41BF0F5DC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9" y="3589595"/>
            <a:ext cx="5140661" cy="88676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06D124-35D9-0877-99BF-4BBF7324F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292" r="1453"/>
          <a:stretch/>
        </p:blipFill>
        <p:spPr>
          <a:xfrm>
            <a:off x="6568441" y="1396082"/>
            <a:ext cx="5140660" cy="529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00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62FF6-D0F4-122A-474C-D2A31272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Overtime vs Attrition</a:t>
            </a: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6F4C21-17B0-0CC2-3ECD-EFC7B43BA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973160"/>
            <a:ext cx="5140661" cy="73254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B39D5D-0D2C-F233-F488-5D19A0970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561" r="-1" b="-1"/>
          <a:stretch/>
        </p:blipFill>
        <p:spPr>
          <a:xfrm>
            <a:off x="6557512" y="1396083"/>
            <a:ext cx="5260247" cy="534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7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Zigzag indicator line">
            <a:extLst>
              <a:ext uri="{FF2B5EF4-FFF2-40B4-BE49-F238E27FC236}">
                <a16:creationId xmlns:a16="http://schemas.microsoft.com/office/drawing/2014/main" id="{0101F6B5-18C1-B06D-5CE3-030292D18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852" b="1187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7B2AA-0B09-00D9-A5AB-64391BFB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A21B-6270-88D4-FF74-BC63541AF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While we identified important variables, none of the models were able to accurately predict attrition or income.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Most of the models provided &lt; 50% accuracy and specificity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The Naïve Bayes Model came closest at 80% accuracy, but ~30</a:t>
            </a:r>
            <a:r>
              <a:rPr lang="en-US" sz="2000">
                <a:solidFill>
                  <a:srgbClr val="FFFFFF"/>
                </a:solidFill>
              </a:rPr>
              <a:t>% specificity. 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This is the fault of technical limitations of myself and a failure to create a model that would work. 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5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515A-342A-4A43-B766-4189D01A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34B4B-6EF4-38FA-146B-73A3F3438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4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3BF8E7D0-2641-4EB8-7F41-28DF25A90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9D7F5D-4808-3ED9-39AB-A6AEF831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Where Do We Start?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7384-EA7C-8A3A-D807-48EBFD28A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We began by removing data that did not change between people</a:t>
            </a: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EmployeeCount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StandardHours</a:t>
            </a:r>
            <a:r>
              <a:rPr lang="en-US" dirty="0">
                <a:solidFill>
                  <a:srgbClr val="FFFFFF"/>
                </a:solidFill>
              </a:rPr>
              <a:t>, and Over18</a:t>
            </a:r>
          </a:p>
          <a:p>
            <a:r>
              <a:rPr lang="en-US" sz="2600" dirty="0">
                <a:solidFill>
                  <a:srgbClr val="FFFFFF"/>
                </a:solidFill>
              </a:rPr>
              <a:t>Next we investigated the relationships between the different variables in the data</a:t>
            </a:r>
          </a:p>
        </p:txBody>
      </p:sp>
    </p:spTree>
    <p:extLst>
      <p:ext uri="{BB962C8B-B14F-4D97-AF65-F5344CB8AC3E}">
        <p14:creationId xmlns:p14="http://schemas.microsoft.com/office/powerpoint/2010/main" val="136662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8584-C618-8238-846A-324953B2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Factors Related to Attrition according to Correlation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06F3BB5-EC14-7933-541B-3EE88EADE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185442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997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uzzle pieces">
            <a:extLst>
              <a:ext uri="{FF2B5EF4-FFF2-40B4-BE49-F238E27FC236}">
                <a16:creationId xmlns:a16="http://schemas.microsoft.com/office/drawing/2014/main" id="{EA8D3A8C-030F-D65F-551B-7F7F8E295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75" r="415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4CD60-45CB-77FE-0DC9-1E28128F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997234"/>
            <a:ext cx="4270831" cy="1288766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Top Factors Continued: The Possibilities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CD035-EE59-72B7-B6BC-2781B7C1E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227800" cy="4003324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Over Time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An overworked and tired employee might be more willing to join a company where hours are more stable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Marital Status</a:t>
            </a:r>
          </a:p>
          <a:p>
            <a:pPr lvl="1"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</a:rPr>
              <a:t>Someone that does not feel obligated to others may be more likely to make riskier changes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Job Role</a:t>
            </a:r>
          </a:p>
          <a:p>
            <a:pPr lvl="1"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</a:rPr>
              <a:t>Some jobs may be more stressful or have high rewards for switching companies based on compensation</a:t>
            </a:r>
          </a:p>
        </p:txBody>
      </p:sp>
    </p:spTree>
    <p:extLst>
      <p:ext uri="{BB962C8B-B14F-4D97-AF65-F5344CB8AC3E}">
        <p14:creationId xmlns:p14="http://schemas.microsoft.com/office/powerpoint/2010/main" val="228934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8584-C618-8238-846A-324953B2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Factors Related to Attrition according to t-tests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06F3BB5-EC14-7933-541B-3EE88EADE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876894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230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3EE20-D7F1-B8D6-6AD5-F9978267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 dirty="0"/>
              <a:t>The Possibilities Part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E0C94-D5FC-F074-0944-7BD70167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US" sz="1800" dirty="0"/>
              <a:t>Employees who make more, are in higher roles, and have worked for a long time likely feel stable.</a:t>
            </a:r>
          </a:p>
          <a:p>
            <a:r>
              <a:rPr lang="en-US" sz="1800" dirty="0"/>
              <a:t>Alongside stability comes a reduced volatility, meaning employees likely don’t feel the need to leave to climb a company’s ranks. </a:t>
            </a:r>
          </a:p>
        </p:txBody>
      </p:sp>
      <p:pic>
        <p:nvPicPr>
          <p:cNvPr id="7" name="Graphic 6" descr="Cycle with People">
            <a:extLst>
              <a:ext uri="{FF2B5EF4-FFF2-40B4-BE49-F238E27FC236}">
                <a16:creationId xmlns:a16="http://schemas.microsoft.com/office/drawing/2014/main" id="{A8228696-646D-D3FD-F67C-A98A6114C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6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28E3505-36F5-47A9-A188-7C60ACBB9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Graph on document with pen">
            <a:extLst>
              <a:ext uri="{FF2B5EF4-FFF2-40B4-BE49-F238E27FC236}">
                <a16:creationId xmlns:a16="http://schemas.microsoft.com/office/drawing/2014/main" id="{5563C75C-B940-815F-C6FD-5BBB6A35B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39" r="19017" b="-1"/>
          <a:stretch/>
        </p:blipFill>
        <p:spPr>
          <a:xfrm>
            <a:off x="3143213" y="10"/>
            <a:ext cx="4956582" cy="6857990"/>
          </a:xfrm>
          <a:custGeom>
            <a:avLst/>
            <a:gdLst/>
            <a:ahLst/>
            <a:cxnLst/>
            <a:rect l="l" t="t" r="r" b="b"/>
            <a:pathLst>
              <a:path w="4956582" h="6858000">
                <a:moveTo>
                  <a:pt x="0" y="0"/>
                </a:moveTo>
                <a:lnTo>
                  <a:pt x="4161807" y="0"/>
                </a:lnTo>
                <a:lnTo>
                  <a:pt x="4176560" y="27485"/>
                </a:lnTo>
                <a:cubicBezTo>
                  <a:pt x="4666464" y="986552"/>
                  <a:pt x="4956582" y="2177077"/>
                  <a:pt x="4956582" y="3466807"/>
                </a:cubicBezTo>
                <a:cubicBezTo>
                  <a:pt x="4956582" y="4657326"/>
                  <a:pt x="4709381" y="5763316"/>
                  <a:pt x="4286027" y="6680757"/>
                </a:cubicBezTo>
                <a:lnTo>
                  <a:pt x="4199937" y="6858000"/>
                </a:lnTo>
                <a:lnTo>
                  <a:pt x="53039" y="6858000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</p:spPr>
      </p:pic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283B6091-C9A6-4C92-8315-2DE12015E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CC6ACBBE-7216-419A-81B7-BD305A9FE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97C2D-6243-C8A2-662C-E84EBD34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2903843" cy="4526280"/>
          </a:xfrm>
        </p:spPr>
        <p:txBody>
          <a:bodyPr>
            <a:normAutofit/>
          </a:bodyPr>
          <a:lstStyle/>
          <a:p>
            <a:r>
              <a:rPr lang="en-US" sz="3200"/>
              <a:t>How Did We Come to These Conclusions?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9747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77119-EDAB-0120-8B10-D967D8523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0101" y="932688"/>
            <a:ext cx="3150108" cy="499262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/>
              <a:t>Creating a correlation table yielded interesting results – after sorting through all of the relationships, 3 variables returned with the highest correlation</a:t>
            </a:r>
          </a:p>
          <a:p>
            <a:pPr>
              <a:lnSpc>
                <a:spcPct val="100000"/>
              </a:lnSpc>
            </a:pPr>
            <a:endParaRPr lang="en-US" sz="1500"/>
          </a:p>
          <a:p>
            <a:pPr>
              <a:lnSpc>
                <a:spcPct val="100000"/>
              </a:lnSpc>
            </a:pPr>
            <a:r>
              <a:rPr lang="en-US" sz="1500"/>
              <a:t>It’s important to note that correlation does not equal causation, but this led us to further explore the data</a:t>
            </a:r>
          </a:p>
          <a:p>
            <a:pPr>
              <a:lnSpc>
                <a:spcPct val="100000"/>
              </a:lnSpc>
            </a:pPr>
            <a:endParaRPr lang="en-US" sz="1500"/>
          </a:p>
          <a:p>
            <a:pPr>
              <a:lnSpc>
                <a:spcPct val="100000"/>
              </a:lnSpc>
            </a:pPr>
            <a:r>
              <a:rPr lang="en-US" sz="1500"/>
              <a:t>The coefficients were:</a:t>
            </a:r>
          </a:p>
          <a:p>
            <a:pPr>
              <a:lnSpc>
                <a:spcPct val="100000"/>
              </a:lnSpc>
            </a:pPr>
            <a:r>
              <a:rPr lang="en-US" sz="1500"/>
              <a:t>Overtime – 0.272</a:t>
            </a:r>
          </a:p>
          <a:p>
            <a:pPr>
              <a:lnSpc>
                <a:spcPct val="100000"/>
              </a:lnSpc>
            </a:pPr>
            <a:r>
              <a:rPr lang="en-US" sz="1500"/>
              <a:t>Marital Status – 0.197</a:t>
            </a:r>
          </a:p>
          <a:p>
            <a:pPr>
              <a:lnSpc>
                <a:spcPct val="100000"/>
              </a:lnSpc>
            </a:pPr>
            <a:r>
              <a:rPr lang="en-US" sz="1500"/>
              <a:t>Job Role – 0.09</a:t>
            </a:r>
          </a:p>
        </p:txBody>
      </p:sp>
    </p:spTree>
    <p:extLst>
      <p:ext uri="{BB962C8B-B14F-4D97-AF65-F5344CB8AC3E}">
        <p14:creationId xmlns:p14="http://schemas.microsoft.com/office/powerpoint/2010/main" val="126272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97C2D-6243-C8A2-662C-E84EBD34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How Did We Come to These Conclusions?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77119-EDAB-0120-8B10-D967D8523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1900"/>
              <a:t>Running t-tests to determine whether the variable had an impact on attrition yielded different results from the correlation analysis. </a:t>
            </a:r>
          </a:p>
          <a:p>
            <a:r>
              <a:rPr lang="en-US" sz="1900"/>
              <a:t>The test works by comparing each case against the others with the influence of a given variable removed. The test then provides a p-value (or likelihood of the effect being random). </a:t>
            </a:r>
          </a:p>
          <a:p>
            <a:r>
              <a:rPr lang="en-US" sz="1900"/>
              <a:t>Lower p-values mean a higher likelihood that the influence is causal and not chance. (&lt;0.05 or 5.0e-2 is typical for a conclusion)</a:t>
            </a:r>
          </a:p>
          <a:p>
            <a:r>
              <a:rPr lang="en-US" sz="1900"/>
              <a:t>Monthly Income 2.412e-07</a:t>
            </a:r>
          </a:p>
          <a:p>
            <a:r>
              <a:rPr lang="en-US" sz="1900"/>
              <a:t>Job Level 4.041e-07</a:t>
            </a:r>
          </a:p>
          <a:p>
            <a:r>
              <a:rPr lang="en-US" sz="1900"/>
              <a:t>Working Years 6.59e-07</a:t>
            </a:r>
          </a:p>
        </p:txBody>
      </p:sp>
    </p:spTree>
    <p:extLst>
      <p:ext uri="{BB962C8B-B14F-4D97-AF65-F5344CB8AC3E}">
        <p14:creationId xmlns:p14="http://schemas.microsoft.com/office/powerpoint/2010/main" val="109811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2FDA7-3ACF-5493-3AF7-248D9224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T-test results continued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6A4A2-4BEF-A244-E43D-BA85B0187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/>
              <a:t>While we searched for the top 3 variables, there were many more that would fit the standard for being significant.</a:t>
            </a:r>
          </a:p>
          <a:p>
            <a:pPr lvl="1">
              <a:lnSpc>
                <a:spcPct val="100000"/>
              </a:lnSpc>
            </a:pPr>
            <a:r>
              <a:rPr lang="en-US" sz="1500"/>
              <a:t>Years in Current Role 1.522e-06</a:t>
            </a:r>
          </a:p>
          <a:p>
            <a:pPr lvl="1">
              <a:lnSpc>
                <a:spcPct val="100000"/>
              </a:lnSpc>
            </a:pPr>
            <a:r>
              <a:rPr lang="en-US" sz="1500"/>
              <a:t>Job Involvement 2.00e-06</a:t>
            </a:r>
          </a:p>
          <a:p>
            <a:pPr lvl="1">
              <a:lnSpc>
                <a:spcPct val="100000"/>
              </a:lnSpc>
            </a:pPr>
            <a:r>
              <a:rPr lang="en-US" sz="1500"/>
              <a:t>Years with Current Manager 5.08e-06</a:t>
            </a:r>
          </a:p>
          <a:p>
            <a:pPr lvl="1">
              <a:lnSpc>
                <a:spcPct val="100000"/>
              </a:lnSpc>
            </a:pPr>
            <a:r>
              <a:rPr lang="en-US" sz="1500"/>
              <a:t>Stock Option Level 3.86e-06</a:t>
            </a:r>
          </a:p>
          <a:p>
            <a:pPr lvl="1">
              <a:lnSpc>
                <a:spcPct val="100000"/>
              </a:lnSpc>
            </a:pPr>
            <a:r>
              <a:rPr lang="en-US" sz="1500"/>
              <a:t>Age 5.04e-05</a:t>
            </a:r>
          </a:p>
          <a:p>
            <a:pPr lvl="1">
              <a:lnSpc>
                <a:spcPct val="100000"/>
              </a:lnSpc>
            </a:pPr>
            <a:r>
              <a:rPr lang="en-US" sz="1500"/>
              <a:t>Years at Company 2.56e-04</a:t>
            </a:r>
          </a:p>
          <a:p>
            <a:pPr lvl="1">
              <a:lnSpc>
                <a:spcPct val="100000"/>
              </a:lnSpc>
            </a:pPr>
            <a:r>
              <a:rPr lang="en-US" sz="1500"/>
              <a:t>Job Satisfaction 1.50e-02</a:t>
            </a:r>
          </a:p>
          <a:p>
            <a:pPr lvl="1">
              <a:lnSpc>
                <a:spcPct val="100000"/>
              </a:lnSpc>
            </a:pPr>
            <a:r>
              <a:rPr lang="en-US" sz="1500"/>
              <a:t>Distance From Home 1.64e-02</a:t>
            </a:r>
          </a:p>
          <a:p>
            <a:pPr lvl="1">
              <a:lnSpc>
                <a:spcPct val="100000"/>
              </a:lnSpc>
            </a:pPr>
            <a:r>
              <a:rPr lang="en-US" sz="1500"/>
              <a:t>Work Life Balance 1.90e-02</a:t>
            </a:r>
          </a:p>
          <a:p>
            <a:pPr lvl="1">
              <a:lnSpc>
                <a:spcPct val="100000"/>
              </a:lnSpc>
            </a:pPr>
            <a:r>
              <a:rPr lang="en-US" sz="1500"/>
              <a:t>Environment Satisfaction 3.40e-02</a:t>
            </a:r>
          </a:p>
          <a:p>
            <a:pPr>
              <a:lnSpc>
                <a:spcPct val="100000"/>
              </a:lnSpc>
            </a:pPr>
            <a:endParaRPr lang="en-US" sz="1500"/>
          </a:p>
        </p:txBody>
      </p:sp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6DAD8254-606D-2243-704D-1048089F9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8443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584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Neue Haas Grotesk Text Pro</vt:lpstr>
      <vt:lpstr>AccentBoxVTI</vt:lpstr>
      <vt:lpstr>Attrition Prediction: A Case Study On Why People Leave Companies</vt:lpstr>
      <vt:lpstr>Where Do We Start?</vt:lpstr>
      <vt:lpstr>Top Factors Related to Attrition according to Correlation</vt:lpstr>
      <vt:lpstr>Top Factors Continued: The Possibilities</vt:lpstr>
      <vt:lpstr>Top Factors Related to Attrition according to t-tests</vt:lpstr>
      <vt:lpstr>The Possibilities Part 2</vt:lpstr>
      <vt:lpstr>How Did We Come to These Conclusions?</vt:lpstr>
      <vt:lpstr>How Did We Come to These Conclusions?</vt:lpstr>
      <vt:lpstr>T-test results continued</vt:lpstr>
      <vt:lpstr>Job Role vs Attrition</vt:lpstr>
      <vt:lpstr>Marital Status vs Attrition</vt:lpstr>
      <vt:lpstr>Overtime vs Attrition</vt:lpstr>
      <vt:lpstr>Conclusion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Attrition Prediction: A Case Study On Why People Leave Companies</dc:title>
  <dc:creator>Castro, Christian</dc:creator>
  <cp:lastModifiedBy>Castro, Christian</cp:lastModifiedBy>
  <cp:revision>4</cp:revision>
  <dcterms:created xsi:type="dcterms:W3CDTF">2023-12-10T02:15:21Z</dcterms:created>
  <dcterms:modified xsi:type="dcterms:W3CDTF">2023-12-13T00:45:48Z</dcterms:modified>
</cp:coreProperties>
</file>