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notesMaster" Target="notesMasters/notesMaster1.xml" /><Relationship Id="rId28" Type="http://schemas.openxmlformats.org/officeDocument/2006/relationships/tableStyles" Target="tableStyles.xml" /><Relationship Id="rId27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6" Type="http://schemas.openxmlformats.org/officeDocument/2006/relationships/viewProps" Target="viewProps.xml" /><Relationship Id="rId25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photo</a:t>
            </a:r>
            <a:r>
              <a:rPr/>
              <a:t> </a:t>
            </a:r>
            <a:r>
              <a:rPr/>
              <a:t>obtained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https://www.cdc.gov/maso/pdf/NCHHSTP.pdf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dcgov.github.io/MEBT/" TargetMode="Externa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dcgov.github.io/DemographySpawnR/" TargetMode="External" /><Relationship Id="rId3" Type="http://schemas.openxmlformats.org/officeDocument/2006/relationships/hyperlink" Target="https://cdcgov.github.io/DemographySpawnR/" TargetMode="Externa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Demography</a:t>
            </a:r>
            <a:r>
              <a:rPr/>
              <a:t> </a:t>
            </a:r>
            <a:r>
              <a:rPr/>
              <a:t>Spawn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Package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Ishaan</a:t>
            </a:r>
            <a:r>
              <a:rPr/>
              <a:t> </a:t>
            </a:r>
            <a:r>
              <a:rPr/>
              <a:t>Dave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08/28/2019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But…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Overall, heights ~65 inches</a:t>
            </a:r>
          </a:p>
          <a:p>
            <a:pPr lvl="1"/>
            <a:r>
              <a:rPr/>
              <a:t>Sometimes, we don’t know the whole story – let’s separate by gender</a:t>
            </a:r>
          </a:p>
          <a:p>
            <a:pPr lvl="1"/>
            <a:r>
              <a:rPr/>
              <a:t>There may be underlying patterns in the data we want to tease out</a:t>
            </a:r>
          </a:p>
          <a:p>
            <a:pPr lvl="2"/>
            <a:r>
              <a:rPr/>
              <a:t>We just happen to know in this particular example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Height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Gender</a:t>
            </a:r>
          </a:p>
        </p:txBody>
      </p:sp>
      <p:pic>
        <p:nvPicPr>
          <p:cNvPr descr="ID_Presentation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pattern!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Males generally taller than females</a:t>
            </a:r>
          </a:p>
          <a:p>
            <a:pPr lvl="1"/>
            <a:r>
              <a:rPr/>
              <a:t>We’d like to recreate similar pattern in output dataset</a:t>
            </a:r>
          </a:p>
          <a:p>
            <a:pPr lvl="2"/>
            <a:r>
              <a:rPr/>
              <a:t>(More on this later)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Now,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package</a:t>
            </a:r>
            <a:r>
              <a:rPr/>
              <a:t> </a:t>
            </a:r>
            <a:r>
              <a:rPr/>
              <a:t>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Goes through variables and attempts to determine each type</a:t>
            </a:r>
          </a:p>
          <a:p>
            <a:pPr lvl="2"/>
            <a:r>
              <a:rPr/>
              <a:t>Continuous, categorical, string, factor, dates, etc.</a:t>
            </a:r>
          </a:p>
          <a:p>
            <a:pPr lvl="1"/>
            <a:r>
              <a:rPr/>
              <a:t>A column with all different values is assumed to be sensitive information or PII</a:t>
            </a:r>
          </a:p>
          <a:p>
            <a:pPr lvl="2"/>
            <a:r>
              <a:rPr/>
              <a:t>Name, address, SSN, etc.</a:t>
            </a:r>
          </a:p>
          <a:p>
            <a:pPr lvl="3"/>
            <a:r>
              <a:rPr i="1"/>
              <a:t>Usually</a:t>
            </a:r>
            <a:r>
              <a:rPr/>
              <a:t>, these aren’t important in analyses, replace with missing values/NA’s.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How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Computes/determines distributions of each variable</a:t>
            </a:r>
          </a:p>
          <a:p>
            <a:pPr lvl="1"/>
            <a:r>
              <a:rPr/>
              <a:t>If categorical, uses frequency/percentage of each level</a:t>
            </a:r>
          </a:p>
          <a:p>
            <a:pPr lvl="1"/>
            <a:r>
              <a:rPr/>
              <a:t>For continuous variables, populates with random values that follow a normal distribution with respective means/SD</a:t>
            </a:r>
          </a:p>
          <a:p>
            <a:pPr lvl="1"/>
            <a:r>
              <a:rPr/>
              <a:t>Dates</a:t>
            </a:r>
          </a:p>
          <a:p>
            <a:pPr lvl="2"/>
            <a:r>
              <a:rPr/>
              <a:t>Generates kernel density estimate</a:t>
            </a:r>
          </a:p>
          <a:p>
            <a:pPr lvl="2"/>
            <a:r>
              <a:rPr/>
              <a:t>Used that as “distribution” and samples – similar to an Epi curve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Missing</a:t>
            </a:r>
            <a:r>
              <a:rPr/>
              <a:t> </a:t>
            </a:r>
            <a:r>
              <a:rPr/>
              <a:t>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Categorical variables – NA / missing is included as a category</a:t>
            </a:r>
          </a:p>
          <a:p>
            <a:pPr lvl="1"/>
            <a:r>
              <a:rPr/>
              <a:t>For continuous variables</a:t>
            </a:r>
          </a:p>
          <a:p>
            <a:pPr lvl="2"/>
            <a:r>
              <a:rPr/>
              <a:t>percentage of missing values is calculated -&gt; randomly inserted into each row with probability = original</a:t>
            </a:r>
            <a:br/>
            <a:r>
              <a:rPr/>
              <a:t>proportion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Decision</a:t>
            </a:r>
            <a:r>
              <a:rPr/>
              <a:t> </a:t>
            </a:r>
            <a:r>
              <a:rPr/>
              <a:t>Tree</a:t>
            </a:r>
          </a:p>
        </p:txBody>
      </p:sp>
      <p:pic>
        <p:nvPicPr>
          <p:cNvPr descr="Decision%20Tre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89100" y="1600200"/>
            <a:ext cx="5753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Decision</a:t>
            </a:r>
            <a:r>
              <a:rPr/>
              <a:t> </a:t>
            </a:r>
            <a:r>
              <a:rPr/>
              <a:t>tree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handle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data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pipeline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Ells will likely have some fun graphics and pictures to add here</a:t>
            </a:r>
          </a:p>
          <a:p>
            <a:pPr lvl="1"/>
            <a:r>
              <a:rPr/>
              <a:t>May even have slides?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Other</a:t>
            </a:r>
            <a:r>
              <a:rPr/>
              <a:t> </a:t>
            </a:r>
            <a:r>
              <a:rPr/>
              <a:t>functionalities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List all pairwise combinations of variables – continuous/continuous + categorical/categorical</a:t>
            </a:r>
          </a:p>
          <a:p>
            <a:pPr lvl="1"/>
            <a:r>
              <a:rPr/>
              <a:t>Correlations/associations and corresponding p-value for above combinations</a:t>
            </a:r>
          </a:p>
          <a:p>
            <a:pPr lvl="1"/>
            <a:r>
              <a:rPr/>
              <a:t>If user knows 2 variables to be correlated, able to input those and sample from bivariate distribution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Potential</a:t>
            </a:r>
            <a:r>
              <a:rPr/>
              <a:t> </a:t>
            </a:r>
            <a:r>
              <a:rPr/>
              <a:t>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Handling with variables that contain zeros</a:t>
            </a:r>
          </a:p>
          <a:p>
            <a:pPr lvl="1"/>
            <a:r>
              <a:rPr/>
              <a:t>Categorical variables with several levels (e.g. </a:t>
            </a:r>
            <a:r>
              <a:rPr i="1"/>
              <a:t>&gt; 10</a:t>
            </a:r>
            <a:r>
              <a:rPr/>
              <a:t> but </a:t>
            </a:r>
            <a:r>
              <a:rPr i="1"/>
              <a:t>&lt; # of rows</a:t>
            </a:r>
            <a:r>
              <a:rPr/>
              <a:t>)</a:t>
            </a:r>
          </a:p>
          <a:p>
            <a:pPr lvl="1"/>
            <a:r>
              <a:rPr/>
              <a:t>In bivariate sampling, variables strongly associated with 2+ others</a:t>
            </a:r>
          </a:p>
          <a:p>
            <a:pPr lvl="2"/>
            <a:r>
              <a:rPr/>
              <a:t>Original: </a:t>
            </a:r>
            <a:r>
              <a:rPr i="1"/>
              <a:t>Var A</a:t>
            </a:r>
            <a:r>
              <a:rPr/>
              <a:t> associated with </a:t>
            </a:r>
            <a:r>
              <a:rPr i="1"/>
              <a:t>Var B</a:t>
            </a:r>
            <a:r>
              <a:rPr/>
              <a:t> and </a:t>
            </a:r>
            <a:r>
              <a:rPr i="1"/>
              <a:t>Var C</a:t>
            </a:r>
          </a:p>
          <a:p>
            <a:pPr lvl="2"/>
            <a:r>
              <a:rPr/>
              <a:t>Sampled: No guarantees </a:t>
            </a:r>
            <a:r>
              <a:rPr i="1"/>
              <a:t>Var A</a:t>
            </a:r>
            <a:r>
              <a:rPr/>
              <a:t> associated with both after sampling</a:t>
            </a:r>
          </a:p>
          <a:p>
            <a:pPr lvl="1"/>
            <a:r>
              <a:rPr/>
              <a:t>Give user choice of which continuous distribution to use – lognormal, gamma, weibull, exponential, etc.</a:t>
            </a:r>
          </a:p>
          <a:p>
            <a:pPr lvl="2"/>
            <a:r>
              <a:rPr/>
              <a:t>Or have package just pick best fitting distribution</a:t>
            </a:r>
          </a:p>
          <a:p>
            <a:pPr lvl="1"/>
            <a:r>
              <a:rPr/>
              <a:t>If working with dates – no way to guarantee </a:t>
            </a:r>
            <a:r>
              <a:rPr i="1"/>
              <a:t>date2</a:t>
            </a:r>
            <a:r>
              <a:rPr/>
              <a:t> comes after </a:t>
            </a:r>
            <a:r>
              <a:rPr i="1"/>
              <a:t>date1</a:t>
            </a:r>
            <a:r>
              <a:rPr/>
              <a:t> (e.g. patient starting/stopping drug)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Team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CDC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Molecular Epi and Bioinformatics Team within NCHHSTP (at CDC, of course)</a:t>
            </a:r>
          </a:p>
          <a:p>
            <a:pPr lvl="1"/>
            <a:r>
              <a:rPr/>
              <a:t>Laboratory support of investigations of new/emerging retroviruses</a:t>
            </a:r>
          </a:p>
          <a:p>
            <a:pPr lvl="1"/>
            <a:r>
              <a:rPr/>
              <a:t>Bioinformatics support to Public Health agencies nationwide</a:t>
            </a:r>
          </a:p>
          <a:p>
            <a:pPr lvl="2"/>
            <a:r>
              <a:rPr/>
              <a:t>Eg. internal cluster to manage/store data MTNAB</a:t>
            </a:r>
          </a:p>
          <a:p>
            <a:pPr lvl="1"/>
            <a:r>
              <a:rPr/>
              <a:t>Analytical support to other groups in DHAP</a:t>
            </a:r>
          </a:p>
          <a:p>
            <a:pPr lvl="1"/>
            <a:r>
              <a:rPr/>
              <a:t>Suite of tools/software found </a:t>
            </a:r>
            <a:r>
              <a:rPr>
                <a:hlinkClick r:id="rId2"/>
              </a:rPr>
              <a:t>here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Package</a:t>
            </a:r>
            <a:r>
              <a:rPr/>
              <a:t> </a:t>
            </a:r>
            <a:r>
              <a:rPr/>
              <a:t>Website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hlinkClick r:id="rId2"/>
              </a:rPr>
              <a:t>https://cdcgov.github.io/DemographySpawnR/</a:t>
            </a:r>
          </a:p>
          <a:p>
            <a:pPr lvl="1"/>
            <a:r>
              <a:rPr/>
              <a:t>Or click </a:t>
            </a:r>
            <a:r>
              <a:rPr b="1">
                <a:hlinkClick r:id="rId3"/>
              </a:rPr>
              <a:t>here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Acknowledgements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Tony Boyles</a:t>
            </a:r>
          </a:p>
          <a:p>
            <a:pPr lvl="1"/>
            <a:r>
              <a:rPr/>
              <a:t>Ellsworth Campbell</a:t>
            </a:r>
          </a:p>
          <a:p>
            <a:pPr lvl="1"/>
            <a:r>
              <a:rPr/>
              <a:t>Bill Switzer</a:t>
            </a:r>
          </a:p>
          <a:p>
            <a:pPr lvl="1"/>
            <a:r>
              <a:rPr/>
              <a:t>Sherry Ketemepi</a:t>
            </a:r>
          </a:p>
          <a:p>
            <a:pPr lvl="1"/>
            <a:r>
              <a:rPr/>
              <a:t>Stack Overflow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Comments,</a:t>
            </a:r>
            <a:r>
              <a:rPr/>
              <a:t> </a:t>
            </a:r>
            <a:r>
              <a:rPr/>
              <a:t>Questions,</a:t>
            </a:r>
            <a:r>
              <a:rPr/>
              <a:t> </a:t>
            </a:r>
            <a:r>
              <a:rPr/>
              <a:t>Concerns?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Thanks!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Organizational</a:t>
            </a:r>
            <a:r>
              <a:rPr/>
              <a:t> </a:t>
            </a:r>
            <a:r>
              <a:rPr/>
              <a:t>Chart</a:t>
            </a:r>
          </a:p>
        </p:txBody>
      </p:sp>
      <p:pic>
        <p:nvPicPr>
          <p:cNvPr descr="NCHHSTP_organizational_chart_circl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981200" y="1600200"/>
            <a:ext cx="5194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NCHHSTP</a:t>
            </a:r>
            <a:r>
              <a:rPr/>
              <a:t> </a:t>
            </a:r>
            <a:r>
              <a:rPr/>
              <a:t>Organizational</a:t>
            </a:r>
            <a:r>
              <a:rPr/>
              <a:t> </a:t>
            </a:r>
            <a:r>
              <a:rPr/>
              <a:t>Chart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Oftentimes, this group/CDC uses data with personally identifiable information (PII)</a:t>
            </a:r>
          </a:p>
          <a:p>
            <a:pPr lvl="1"/>
            <a:r>
              <a:rPr/>
              <a:t>Vetting new tools, but can’t use live data</a:t>
            </a:r>
          </a:p>
          <a:p>
            <a:pPr lvl="2"/>
            <a:r>
              <a:rPr/>
              <a:t>Security restrictions with use of PII</a:t>
            </a:r>
          </a:p>
          <a:p>
            <a:pPr lvl="2"/>
            <a:r>
              <a:rPr/>
              <a:t>Scalable?</a:t>
            </a:r>
          </a:p>
          <a:p>
            <a:pPr lvl="1"/>
            <a:r>
              <a:rPr/>
              <a:t>Not only a CDC/Public Health problem</a:t>
            </a:r>
          </a:p>
          <a:p>
            <a:pPr lvl="2"/>
            <a:r>
              <a:rPr/>
              <a:t>Likely that every market Leidos works in has this issue. Plus could be used internally.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Potential</a:t>
            </a:r>
            <a:r>
              <a:rPr/>
              <a:t> </a:t>
            </a:r>
            <a:r>
              <a:rPr/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Demography SpawnR aims to solve this – “recreates” a dataset based on distributions of variables in the original</a:t>
            </a:r>
          </a:p>
          <a:p>
            <a:pPr lvl="1"/>
            <a:r>
              <a:rPr/>
              <a:t>What is a distribution?</a:t>
            </a:r>
          </a:p>
          <a:p>
            <a:pPr lvl="2"/>
            <a:r>
              <a:rPr/>
              <a:t>Basically, it’s a list/function that gives all possible outcomes and likelihood they occur</a:t>
            </a:r>
          </a:p>
          <a:p>
            <a:pPr lvl="2"/>
            <a:r>
              <a:rPr/>
              <a:t>Most common is the </a:t>
            </a:r>
            <a:r>
              <a:rPr i="1"/>
              <a:t>normal</a:t>
            </a:r>
            <a:r>
              <a:rPr/>
              <a:t> distribution, or </a:t>
            </a:r>
            <a:r>
              <a:rPr i="1"/>
              <a:t>the bell curve</a:t>
            </a:r>
            <a:r>
              <a:rPr/>
              <a:t> (continuous)</a:t>
            </a:r>
          </a:p>
          <a:p>
            <a:pPr lvl="2"/>
            <a:r>
              <a:rPr/>
              <a:t>Can also have frequency distributions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Normal</a:t>
            </a:r>
            <a:r>
              <a:rPr/>
              <a:t> </a:t>
            </a:r>
            <a:r>
              <a:rPr/>
              <a:t>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Warning in as.POSIXlt.POSIXct(Sys.time()): unknown timezone 'zone/tz/2019b.
## 1.0/zoneinfo/America/New_York'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D_Presentation_files/figure-pptx/unnamed-chunk-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Frequency</a:t>
            </a:r>
            <a:r>
              <a:rPr/>
              <a:t> </a:t>
            </a:r>
            <a:r>
              <a:rPr/>
              <a:t>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Warning: package 'pander' was built under R version 3.4.4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01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Percentage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Brown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30.9%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Red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32.7%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Blue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12.7%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Yellow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10.9%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Green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7.3%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Orange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3.6%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Colorless/White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1.8%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Great</a:t>
            </a:r>
            <a:r>
              <a:rPr/>
              <a:t> </a:t>
            </a:r>
            <a:r>
              <a:rPr/>
              <a:t>M&amp;M</a:t>
            </a:r>
            <a:r>
              <a:rPr/>
              <a:t> </a:t>
            </a:r>
            <a:r>
              <a:rPr/>
              <a:t>Data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Demography Spawn R Package</dc:title>
  <dc:creator>Ishaan Dave</dc:creator>
  <cp:keywords/>
  <dcterms:created xsi:type="dcterms:W3CDTF">2019-08-27T15:34:30Z</dcterms:created>
  <dcterms:modified xsi:type="dcterms:W3CDTF">2019-08-27T15:34:30Z</dcterms:modified>
</cp:coreProperties>
</file>