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1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3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02258-F1F7-41E9-AD6B-3BD5BEFFBA87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1C04B-D1BC-4B15-98B3-0FE49AFC1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52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38CAEC-4554-485B-9189-C45C7447A40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626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9572A-3EEA-4478-A6BE-2087C3E0E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59468-29F1-48A4-86B6-DBCC620BB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EEA2A-1F71-4D0F-88DB-70DB5CB93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33A3-A3D8-4BBF-9B12-F5F792AEB91D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3730E-562A-4CD0-A613-C23BB177D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BA86A-8118-4494-9B23-CC282F1A4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A644D-C4E5-4D39-9FA8-65DE140DD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48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D829E-638B-4D45-9EED-A346761BE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B8E45-05F7-42CA-B229-49345E59D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264ED-4DAE-47D3-AFD1-648166187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33A3-A3D8-4BBF-9B12-F5F792AEB91D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FE0CC-B87B-415E-9B8A-4F93D483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2AEC3-8D28-4A75-94EA-4468F21EB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A644D-C4E5-4D39-9FA8-65DE140DD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58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474AB8-78D9-46E1-AA75-E715292A4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D5E4BC-A8CE-4005-80BD-3A36942D7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AE1D8-5E92-44F7-9758-16143CC4C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33A3-A3D8-4BBF-9B12-F5F792AEB91D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B2AF2-35E1-4763-8A07-A858E86AF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F1BA0-39B7-4F2E-86F7-B0D14FCB4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A644D-C4E5-4D39-9FA8-65DE140DD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32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Data Slide (for content heavy tables and char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4000"/>
              </a:lnSpc>
              <a:defRPr sz="3733" b="1" baseline="0">
                <a:solidFill>
                  <a:srgbClr val="00788A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/>
              <a:t>Bottom band: NCHHSTP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03"/>
          <a:stretch/>
        </p:blipFill>
        <p:spPr>
          <a:xfrm>
            <a:off x="0" y="6687419"/>
            <a:ext cx="12192000" cy="179165"/>
          </a:xfrm>
          <a:prstGeom prst="rect">
            <a:avLst/>
          </a:prstGeom>
        </p:spPr>
      </p:pic>
      <p:sp>
        <p:nvSpPr>
          <p:cNvPr id="6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09600" y="1545167"/>
            <a:ext cx="10972800" cy="4455584"/>
          </a:xfrm>
        </p:spPr>
        <p:txBody>
          <a:bodyPr/>
          <a:lstStyle>
            <a:lvl1pPr marL="457189" indent="-457189">
              <a:buClr>
                <a:srgbClr val="006A71"/>
              </a:buClr>
              <a:buFont typeface="Wingdings" panose="05000000000000000000" pitchFamily="2" charset="2"/>
              <a:buChar char="§"/>
              <a:defRPr sz="2667">
                <a:solidFill>
                  <a:schemeClr val="accent4">
                    <a:lumMod val="75000"/>
                  </a:schemeClr>
                </a:solidFill>
              </a:defRPr>
            </a:lvl1pPr>
            <a:lvl2pPr>
              <a:buClr>
                <a:srgbClr val="9A4E9E"/>
              </a:buClr>
              <a:defRPr sz="2667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>
                <a:srgbClr val="C00000"/>
              </a:buClr>
              <a:defRPr sz="2667">
                <a:solidFill>
                  <a:schemeClr val="accent4">
                    <a:lumMod val="75000"/>
                  </a:schemeClr>
                </a:solidFill>
              </a:defRPr>
            </a:lvl3pPr>
            <a:lvl4pPr>
              <a:defRPr sz="2667"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 sz="2667"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4722485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23FEC-E914-4C15-BDEE-E38333FFF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CCAC2-A7FB-49B2-9D76-247958F93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A0E67-DB65-4F38-A4E3-370A7F8DA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33A3-A3D8-4BBF-9B12-F5F792AEB91D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DA1DD-4777-4AA4-A964-625FA7507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6A303-1135-4787-82D6-0E887451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A644D-C4E5-4D39-9FA8-65DE140DD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04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B1CA9-862A-4052-817E-291AC736A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C0B7B-3527-4D92-96CD-22600E9E3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573FB-EA9D-4566-B1A7-B4725DC79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33A3-A3D8-4BBF-9B12-F5F792AEB91D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B3F1A-54B6-4D0D-AD17-274544747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DEDC3-0840-4958-BA3A-12B2CEE20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A644D-C4E5-4D39-9FA8-65DE140DD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88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6D07A-43FF-4BE0-9E56-1D9328878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099BC-A6FE-44E8-A6F4-B7D7A6207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4B95C6-F05E-4C9B-947E-E5D5B342F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6C44F-F4E0-4CE0-9E6C-FB9DFB63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33A3-A3D8-4BBF-9B12-F5F792AEB91D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789EF-C259-44EA-B08B-1600EB557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06DC3-58AC-4E7F-87B3-6951DD59C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A644D-C4E5-4D39-9FA8-65DE140DD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26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8C2BC-2D24-44A5-8036-B0D6980E4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EF2B4-1C00-4BC8-AD3D-E3370CA67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BA792-02EB-405B-88E7-F2E278D60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42E2D7-0D8F-48C6-B9D3-C99CFD5B1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627B59-4C90-4701-912F-ED8A0A1ED2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0A629A-87EE-4907-8B74-E2CC49928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33A3-A3D8-4BBF-9B12-F5F792AEB91D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0AF6D-E7D7-4796-9D57-793743CD2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5D28A2-98F6-496B-A32B-F0ACA4A1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A644D-C4E5-4D39-9FA8-65DE140DD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72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2275-94F3-4BC0-A62B-15CA4707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3F9FC2-BDEC-41F4-89FD-886A2AEC6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33A3-A3D8-4BBF-9B12-F5F792AEB91D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8AF963-0F22-4D25-9CD6-9567DF469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92EC3-9357-4ABF-81DE-40DC5882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A644D-C4E5-4D39-9FA8-65DE140DD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60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73CC86-F02E-4F99-B890-6C6C83E35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33A3-A3D8-4BBF-9B12-F5F792AEB91D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287255-8637-4798-90DF-DBDAB4321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B51C2-3567-4355-B020-A34DDCB72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A644D-C4E5-4D39-9FA8-65DE140DD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4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4602A-BC02-467C-ABE3-16ADA529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1398E-60A0-41A9-9995-85880D3C8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C03A1-3F54-4991-9F5E-D7327AF72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502BE-61F6-4B72-A3F0-C256B74E5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33A3-A3D8-4BBF-9B12-F5F792AEB91D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43264-C9F3-4B56-97E8-B8E2019B4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82449-85A4-4EC6-B2C3-2C3F872A1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A644D-C4E5-4D39-9FA8-65DE140DD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84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77ADB-653B-4C32-9480-D0B62871E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216342-9D88-4E6E-898F-0C3A492451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6C915-6D13-49B5-92E0-B2EB18239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47A17-5BC6-4087-B74B-66646BDAC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33A3-A3D8-4BBF-9B12-F5F792AEB91D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9C1BA-3C94-49F9-9876-3CFBE535B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21ECE-9FA2-46FB-A1AE-3599551F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A644D-C4E5-4D39-9FA8-65DE140DD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05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457463-BAA6-4CFB-B2D3-217610A2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356FA-1749-428D-8473-B57D1E614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14AA5-7448-4655-A61C-D156F2A0DF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A33A3-A3D8-4BBF-9B12-F5F792AEB91D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19C08-42EE-4D02-836B-24752B60E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7A333-CEE2-42BF-BA81-7329FF732A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A644D-C4E5-4D39-9FA8-65DE140DD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6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7564" y="1143001"/>
            <a:ext cx="2660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15942" y="6524017"/>
            <a:ext cx="714305" cy="13221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14754"/>
          <a:stretch/>
        </p:blipFill>
        <p:spPr>
          <a:xfrm>
            <a:off x="3410693" y="1"/>
            <a:ext cx="3962400" cy="665088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b="63499"/>
          <a:stretch/>
        </p:blipFill>
        <p:spPr>
          <a:xfrm>
            <a:off x="8938294" y="637064"/>
            <a:ext cx="1490964" cy="308749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l="4534" t="37375" r="-1" b="38849"/>
          <a:stretch/>
        </p:blipFill>
        <p:spPr>
          <a:xfrm>
            <a:off x="10284678" y="4134343"/>
            <a:ext cx="1756445" cy="24817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/>
          <a:srcRect l="2762" t="61600" r="-2762" b="277"/>
          <a:stretch/>
        </p:blipFill>
        <p:spPr>
          <a:xfrm>
            <a:off x="10502748" y="535259"/>
            <a:ext cx="1462817" cy="316383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83305" y="34495"/>
            <a:ext cx="295125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rgbClr val="00788A"/>
                </a:solidFill>
              </a:rPr>
              <a:t>Molecular</a:t>
            </a:r>
          </a:p>
          <a:p>
            <a:pPr algn="ctr"/>
            <a:r>
              <a:rPr lang="en-US" sz="3200" b="1" dirty="0">
                <a:solidFill>
                  <a:srgbClr val="00788A"/>
                </a:solidFill>
              </a:rPr>
              <a:t>HIV Surveillance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84449" y="1911992"/>
            <a:ext cx="250059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b="1" dirty="0">
                <a:solidFill>
                  <a:srgbClr val="000000"/>
                </a:solidFill>
                <a:latin typeface="Calibri" panose="020F0502020204030204" pitchFamily="34" charset="0"/>
              </a:rPr>
              <a:t>cleaning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84449" y="2636543"/>
            <a:ext cx="250059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b="1" dirty="0">
                <a:solidFill>
                  <a:srgbClr val="000000"/>
                </a:solidFill>
                <a:latin typeface="Calibri" panose="020F0502020204030204" pitchFamily="34" charset="0"/>
              </a:rPr>
              <a:t>drug resistance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83184" y="3364961"/>
            <a:ext cx="250059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b="1" dirty="0">
                <a:solidFill>
                  <a:srgbClr val="000000"/>
                </a:solidFill>
                <a:latin typeface="Calibri" panose="020F0502020204030204" pitchFamily="34" charset="0"/>
              </a:rPr>
              <a:t>subtyping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56202" y="3032119"/>
            <a:ext cx="1453193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b="1" dirty="0">
                <a:solidFill>
                  <a:srgbClr val="000000"/>
                </a:solidFill>
                <a:latin typeface="Calibri" panose="020F0502020204030204" pitchFamily="34" charset="0"/>
              </a:rPr>
              <a:t>Cluster inference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66123" y="4581845"/>
            <a:ext cx="2744340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b="1" dirty="0">
                <a:solidFill>
                  <a:srgbClr val="000000"/>
                </a:solidFill>
                <a:latin typeface="Calibri" panose="020F0502020204030204" pitchFamily="34" charset="0"/>
              </a:rPr>
              <a:t>Surveillance-Requested Stats and Metrics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17465" y="5436931"/>
            <a:ext cx="1504856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b="1" dirty="0">
                <a:solidFill>
                  <a:srgbClr val="000000"/>
                </a:solidFill>
                <a:latin typeface="Calibri" panose="020F0502020204030204" pitchFamily="34" charset="0"/>
              </a:rPr>
              <a:t>Interactive</a:t>
            </a:r>
          </a:p>
          <a:p>
            <a:pPr algn="ctr"/>
            <a:r>
              <a:rPr lang="en-US" sz="1867" b="1" dirty="0">
                <a:solidFill>
                  <a:srgbClr val="000000"/>
                </a:solidFill>
                <a:latin typeface="Calibri" panose="020F0502020204030204" pitchFamily="34" charset="0"/>
              </a:rPr>
              <a:t>Dashboards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18396" y="4390491"/>
            <a:ext cx="1879739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b="1" dirty="0">
                <a:solidFill>
                  <a:srgbClr val="000000"/>
                </a:solidFill>
                <a:latin typeface="Calibri" panose="020F0502020204030204" pitchFamily="34" charset="0"/>
              </a:rPr>
              <a:t>Cluster Growth Rate Analysis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24029" y="5771600"/>
            <a:ext cx="1504856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b="1" dirty="0">
                <a:solidFill>
                  <a:srgbClr val="000000"/>
                </a:solidFill>
                <a:latin typeface="Calibri" panose="020F0502020204030204" pitchFamily="34" charset="0"/>
              </a:rPr>
              <a:t>Cluster-level Reports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5903" y="1072785"/>
            <a:ext cx="34444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Python, R, standalone, and interactive applications all require testing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Live data is often unavailable, each stage can be properly vetted with the methods described</a:t>
            </a:r>
          </a:p>
        </p:txBody>
      </p:sp>
      <p:sp>
        <p:nvSpPr>
          <p:cNvPr id="28" name="Oval 27"/>
          <p:cNvSpPr/>
          <p:nvPr/>
        </p:nvSpPr>
        <p:spPr>
          <a:xfrm>
            <a:off x="5228127" y="3046912"/>
            <a:ext cx="626112" cy="728419"/>
          </a:xfrm>
          <a:prstGeom prst="ellipse">
            <a:avLst/>
          </a:prstGeom>
          <a:solidFill>
            <a:srgbClr val="E8F448">
              <a:alpha val="10000"/>
            </a:srgb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Oval 28"/>
          <p:cNvSpPr/>
          <p:nvPr/>
        </p:nvSpPr>
        <p:spPr>
          <a:xfrm>
            <a:off x="5804208" y="3041565"/>
            <a:ext cx="626112" cy="728419"/>
          </a:xfrm>
          <a:prstGeom prst="ellipse">
            <a:avLst/>
          </a:prstGeom>
          <a:solidFill>
            <a:srgbClr val="E8F448">
              <a:alpha val="10000"/>
            </a:srgb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Oval 29"/>
          <p:cNvSpPr/>
          <p:nvPr/>
        </p:nvSpPr>
        <p:spPr>
          <a:xfrm>
            <a:off x="6390672" y="3041565"/>
            <a:ext cx="626112" cy="728419"/>
          </a:xfrm>
          <a:prstGeom prst="ellipse">
            <a:avLst/>
          </a:prstGeom>
          <a:solidFill>
            <a:srgbClr val="E8F448">
              <a:alpha val="10000"/>
            </a:srgb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endCxn id="28" idx="2"/>
          </p:cNvCxnSpPr>
          <p:nvPr/>
        </p:nvCxnSpPr>
        <p:spPr>
          <a:xfrm>
            <a:off x="4135121" y="3364961"/>
            <a:ext cx="1093007" cy="4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6337035" y="3570146"/>
            <a:ext cx="814359" cy="120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8" idx="1"/>
            <a:endCxn id="30" idx="7"/>
          </p:cNvCxnSpPr>
          <p:nvPr/>
        </p:nvCxnSpPr>
        <p:spPr>
          <a:xfrm flipH="1">
            <a:off x="6925092" y="2826371"/>
            <a:ext cx="259357" cy="321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3" idx="3"/>
          </p:cNvCxnSpPr>
          <p:nvPr/>
        </p:nvCxnSpPr>
        <p:spPr>
          <a:xfrm>
            <a:off x="3598135" y="4723980"/>
            <a:ext cx="1154338" cy="9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2" idx="3"/>
          </p:cNvCxnSpPr>
          <p:nvPr/>
        </p:nvCxnSpPr>
        <p:spPr>
          <a:xfrm>
            <a:off x="2822321" y="5770420"/>
            <a:ext cx="564531" cy="20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6313869" y="6128560"/>
            <a:ext cx="1010161" cy="5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8" name="Right Brace 47"/>
          <p:cNvSpPr/>
          <p:nvPr/>
        </p:nvSpPr>
        <p:spPr>
          <a:xfrm>
            <a:off x="7292180" y="4115035"/>
            <a:ext cx="268937" cy="1369936"/>
          </a:xfrm>
          <a:prstGeom prst="righ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6851603" y="2272335"/>
            <a:ext cx="521492" cy="49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183183" y="1358308"/>
            <a:ext cx="250059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b="1" dirty="0">
                <a:solidFill>
                  <a:srgbClr val="000000"/>
                </a:solidFill>
                <a:latin typeface="Calibri" panose="020F0502020204030204" pitchFamily="34" charset="0"/>
              </a:rPr>
              <a:t>abstraction</a:t>
            </a:r>
          </a:p>
        </p:txBody>
      </p:sp>
      <p:cxnSp>
        <p:nvCxnSpPr>
          <p:cNvPr id="53" name="Straight Arrow Connector 52"/>
          <p:cNvCxnSpPr>
            <a:stCxn id="52" idx="1"/>
          </p:cNvCxnSpPr>
          <p:nvPr/>
        </p:nvCxnSpPr>
        <p:spPr>
          <a:xfrm flipH="1">
            <a:off x="6679935" y="1548136"/>
            <a:ext cx="503248" cy="24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10794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51</Words>
  <Application>Microsoft Macintosh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Campbell, Ellsworth (CDC/DDID/NCHHSTP/DHPSE)</dc:creator>
  <cp:lastModifiedBy>Ishaan Dave</cp:lastModifiedBy>
  <cp:revision>1</cp:revision>
  <dcterms:created xsi:type="dcterms:W3CDTF">2019-08-21T20:10:01Z</dcterms:created>
  <dcterms:modified xsi:type="dcterms:W3CDTF">2019-08-27T15:37:38Z</dcterms:modified>
</cp:coreProperties>
</file>