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3" r:id="rId6"/>
    <p:sldId id="264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0"/>
    <p:restoredTop sz="94622"/>
  </p:normalViewPr>
  <p:slideViewPr>
    <p:cSldViewPr snapToGrid="0" snapToObjects="1">
      <p:cViewPr>
        <p:scale>
          <a:sx n="150" d="100"/>
          <a:sy n="150" d="100"/>
        </p:scale>
        <p:origin x="9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F07B-96FE-9F4D-8029-9B7BA7E1D64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3803-FF6E-BE49-A72F-3EE29CB1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3803-FF6E-BE49-A72F-3EE29CB19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3803-FF6E-BE49-A72F-3EE29CB19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84AB93-AA15-8C4B-A56C-C3105E0055EA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1B85C8-58C4-B64F-AA37-47D2EC7F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9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CDC BREASTFEEDING </a:t>
            </a:r>
            <a:r>
              <a:rPr lang="en-US" dirty="0" smtClean="0"/>
              <a:t>SUPPORT INITIATIVE 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Team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52333"/>
            <a:ext cx="9210902" cy="19473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Didn’t Start the FHIR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Jamon Bowen</a:t>
            </a:r>
            <a:r>
              <a:rPr lang="en-US" sz="1400" dirty="0">
                <a:solidFill>
                  <a:schemeClr val="tx1"/>
                </a:solidFill>
              </a:rPr>
              <a:t>, Justin </a:t>
            </a:r>
            <a:r>
              <a:rPr lang="en-US" sz="1400" dirty="0" err="1" smtClean="0">
                <a:solidFill>
                  <a:schemeClr val="tx1"/>
                </a:solidFill>
              </a:rPr>
              <a:t>Kristensen</a:t>
            </a:r>
            <a:r>
              <a:rPr lang="en-US" sz="1400" dirty="0">
                <a:solidFill>
                  <a:schemeClr val="tx1"/>
                </a:solidFill>
              </a:rPr>
              <a:t>, John Van </a:t>
            </a:r>
            <a:r>
              <a:rPr lang="en-US" sz="1400" dirty="0" err="1" smtClean="0">
                <a:solidFill>
                  <a:schemeClr val="tx1"/>
                </a:solidFill>
              </a:rPr>
              <a:t>Wagenen</a:t>
            </a:r>
            <a:r>
              <a:rPr lang="en-US" sz="1400" dirty="0">
                <a:solidFill>
                  <a:schemeClr val="tx1"/>
                </a:solidFill>
              </a:rPr>
              <a:t>, Philip Baxley, </a:t>
            </a:r>
            <a:r>
              <a:rPr lang="en-US" sz="1400" dirty="0" err="1">
                <a:solidFill>
                  <a:schemeClr val="tx1"/>
                </a:solidFill>
              </a:rPr>
              <a:t>Zeyu</a:t>
            </a:r>
            <a:r>
              <a:rPr lang="en-US" sz="1400" dirty="0">
                <a:solidFill>
                  <a:schemeClr val="tx1"/>
                </a:solidFill>
              </a:rPr>
              <a:t> Yang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Presented By: Jamon Bowen, </a:t>
            </a:r>
            <a:r>
              <a:rPr lang="en-US" dirty="0" err="1" smtClean="0">
                <a:solidFill>
                  <a:schemeClr val="tx1"/>
                </a:solidFill>
              </a:rPr>
              <a:t>Zeyu</a:t>
            </a:r>
            <a:r>
              <a:rPr lang="en-US" dirty="0" smtClean="0">
                <a:solidFill>
                  <a:schemeClr val="tx1"/>
                </a:solidFill>
              </a:rPr>
              <a:t> Yang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 – CDC </a:t>
            </a:r>
            <a:br>
              <a:rPr lang="en-US" dirty="0" smtClean="0"/>
            </a:br>
            <a:r>
              <a:rPr lang="en-US" sz="3100" i="1" dirty="0" smtClean="0"/>
              <a:t>Objective: Improve the Success of Mothers efforts to Raise a healthy </a:t>
            </a:r>
            <a:r>
              <a:rPr lang="en-US" sz="3100" i="1" dirty="0" err="1" smtClean="0"/>
              <a:t>BreastFeed</a:t>
            </a:r>
            <a:r>
              <a:rPr lang="en-US" sz="3100" i="1" dirty="0" smtClean="0"/>
              <a:t> Baby.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Identify data of Interest for initiating a lactation consultation referral and map to FHIR resources.</a:t>
            </a:r>
          </a:p>
          <a:p>
            <a:r>
              <a:rPr lang="en-US" dirty="0">
                <a:solidFill>
                  <a:schemeClr val="bg1"/>
                </a:solidFill>
              </a:rPr>
              <a:t>Enable easy collection of data from a patient of breastfeeding via a smartphone app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Collect data from hospital EHR, pediatrician EHR,  and patient reported data.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Display the collected data in a pediatrician EHR SMART app with clinical decision support to recommend  and initiate a lactation consultation referral.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3" y="373209"/>
            <a:ext cx="7644306" cy="57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75" y="2374802"/>
            <a:ext cx="5519802" cy="4139852"/>
          </a:xfrm>
          <a:prstGeom prst="rect">
            <a:avLst/>
          </a:prstGeom>
        </p:spPr>
      </p:pic>
      <p:sp>
        <p:nvSpPr>
          <p:cNvPr id="7" name="Folded Corner 6"/>
          <p:cNvSpPr/>
          <p:nvPr/>
        </p:nvSpPr>
        <p:spPr>
          <a:xfrm>
            <a:off x="127001" y="495299"/>
            <a:ext cx="6388099" cy="26924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r>
              <a:rPr lang="en-US" sz="1400" u="sng" dirty="0" smtClean="0"/>
              <a:t>Hospital Data </a:t>
            </a:r>
          </a:p>
          <a:p>
            <a:r>
              <a:rPr lang="en-US" sz="1050" dirty="0"/>
              <a:t>Baby’s birth time – patient, _</a:t>
            </a:r>
            <a:r>
              <a:rPr lang="en-US" sz="1050" dirty="0" err="1"/>
              <a:t>birthDate</a:t>
            </a:r>
            <a:r>
              <a:rPr lang="en-US" sz="1050" dirty="0"/>
              <a:t>, extension, </a:t>
            </a:r>
            <a:r>
              <a:rPr lang="en-US" sz="1050" dirty="0" err="1"/>
              <a:t>valueDateTime</a:t>
            </a:r>
            <a:r>
              <a:rPr lang="en-US" sz="1050" dirty="0"/>
              <a:t> (in the babies patent record)</a:t>
            </a:r>
          </a:p>
          <a:p>
            <a:r>
              <a:rPr lang="en-US" sz="1050" dirty="0"/>
              <a:t>Baby’s birth weight – observation, vital-signs, Birth weight Measured (associated with baby)</a:t>
            </a:r>
          </a:p>
          <a:p>
            <a:r>
              <a:rPr lang="en-US" sz="1050" dirty="0"/>
              <a:t>Baby’s discharge weight - observation, vital-signs, Body weight Measured (associated with baby)</a:t>
            </a:r>
          </a:p>
          <a:p>
            <a:endParaRPr lang="en-US" sz="1050" dirty="0" smtClean="0"/>
          </a:p>
          <a:p>
            <a:r>
              <a:rPr lang="en-US" sz="1050" dirty="0" smtClean="0"/>
              <a:t>Mother’s </a:t>
            </a:r>
            <a:r>
              <a:rPr lang="en-US" sz="1050" dirty="0"/>
              <a:t>risk </a:t>
            </a:r>
            <a:r>
              <a:rPr lang="en-US" sz="1050" dirty="0" smtClean="0"/>
              <a:t>factors:</a:t>
            </a:r>
            <a:endParaRPr lang="en-US" sz="1050" dirty="0"/>
          </a:p>
          <a:p>
            <a:r>
              <a:rPr lang="en-US" sz="1050" dirty="0"/>
              <a:t>Age - patient</a:t>
            </a:r>
          </a:p>
          <a:p>
            <a:r>
              <a:rPr lang="en-US" sz="1050" dirty="0"/>
              <a:t>Maternal obesity – BMI </a:t>
            </a:r>
            <a:r>
              <a:rPr lang="en-US" sz="1050" dirty="0" smtClean="0"/>
              <a:t>-observation</a:t>
            </a:r>
            <a:r>
              <a:rPr lang="en-US" sz="1050" dirty="0"/>
              <a:t>, vital-signs, BMI (associated with mother)</a:t>
            </a:r>
          </a:p>
          <a:p>
            <a:r>
              <a:rPr lang="en-US" sz="1050" dirty="0"/>
              <a:t>Type I/II diabetes – Claim, diagnosis, </a:t>
            </a:r>
            <a:r>
              <a:rPr lang="en-US" sz="1050" dirty="0" err="1"/>
              <a:t>diagnosisCodeableConcept</a:t>
            </a:r>
            <a:r>
              <a:rPr lang="en-US" sz="1050" dirty="0"/>
              <a:t> (associated with mother)</a:t>
            </a:r>
          </a:p>
          <a:p>
            <a:r>
              <a:rPr lang="en-US" sz="1050" dirty="0"/>
              <a:t>Polycystic ovarian syndrome - Claim, diagnosis, </a:t>
            </a:r>
            <a:r>
              <a:rPr lang="en-US" sz="1050" dirty="0" err="1"/>
              <a:t>diagnosisCodeableConcept</a:t>
            </a:r>
            <a:r>
              <a:rPr lang="en-US" sz="1050" dirty="0"/>
              <a:t> (associated with mother)</a:t>
            </a:r>
          </a:p>
          <a:p>
            <a:r>
              <a:rPr lang="en-US" sz="1050" dirty="0"/>
              <a:t>Hyperthyroidism - Claim, diagnosis, </a:t>
            </a:r>
            <a:r>
              <a:rPr lang="en-US" sz="1050" dirty="0" err="1"/>
              <a:t>diagnosisCodeableConcept</a:t>
            </a:r>
            <a:r>
              <a:rPr lang="en-US" sz="1050" dirty="0"/>
              <a:t> (associated with mother)</a:t>
            </a:r>
          </a:p>
          <a:p>
            <a:r>
              <a:rPr lang="en-US" sz="1050" dirty="0"/>
              <a:t>Hypothyroidism - Claim, diagnosis, </a:t>
            </a:r>
            <a:r>
              <a:rPr lang="en-US" sz="1050" dirty="0" err="1"/>
              <a:t>diagnosisCodeableConcept</a:t>
            </a:r>
            <a:r>
              <a:rPr lang="en-US" sz="1050" dirty="0"/>
              <a:t> (associated with mother)</a:t>
            </a:r>
          </a:p>
          <a:p>
            <a:r>
              <a:rPr lang="en-US" sz="1050" dirty="0"/>
              <a:t>Mode of delivery – Claim, procedure, </a:t>
            </a:r>
            <a:r>
              <a:rPr lang="en-US" sz="1050" dirty="0" err="1"/>
              <a:t>procedureCodeableConcept</a:t>
            </a:r>
            <a:r>
              <a:rPr lang="en-US" sz="1050" dirty="0"/>
              <a:t> (associated with mother)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6515100" y="1841500"/>
            <a:ext cx="293914" cy="1391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4921"/>
              </p:ext>
            </p:extLst>
          </p:nvPr>
        </p:nvGraphicFramePr>
        <p:xfrm>
          <a:off x="1029595" y="3752588"/>
          <a:ext cx="4833257" cy="3058962"/>
        </p:xfrm>
        <a:graphic>
          <a:graphicData uri="http://schemas.openxmlformats.org/drawingml/2006/table">
            <a:tbl>
              <a:tblPr/>
              <a:tblGrid>
                <a:gridCol w="414938"/>
                <a:gridCol w="4418319"/>
              </a:tblGrid>
              <a:tr h="153411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{</a:t>
                      </a:r>
                      <a:endParaRPr lang="en-US" sz="10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7654" marR="37654" marT="18827" marB="1882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resourceType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"Claim"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"type"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"institutional"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11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"diagnosis"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[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{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"sequence"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"1"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"diagnosisCodeableConcept"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{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"coding"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 : [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{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79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"system"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"http://hl7.org/</a:t>
                      </a:r>
                      <a:r>
                        <a:rPr lang="en-US" sz="10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fhir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/</a:t>
                      </a:r>
                      <a:r>
                        <a:rPr lang="en-US" sz="10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sid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/icd-10"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"code"</a:t>
                      </a:r>
                      <a:r>
                        <a:rPr lang="pt-BR" sz="10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pt-BR" sz="10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"E28.2"</a:t>
                      </a:r>
                      <a:r>
                        <a:rPr lang="pt-BR" sz="10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8152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"display"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"Polycystic ovarian syndrome"</a:t>
                      </a:r>
                      <a:endParaRPr lang="en-US" sz="10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} ] }}],</a:t>
                      </a:r>
                      <a:endParaRPr lang="en-US" sz="10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"patient"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{</a:t>
                      </a: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007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"reference"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Patient?family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=</a:t>
                      </a:r>
                      <a:r>
                        <a:rPr lang="en-US" sz="10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Cistica&amp;given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=</a:t>
                      </a:r>
                      <a:r>
                        <a:rPr lang="en-US" sz="10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Zora&amp;birthdate</a:t>
                      </a:r>
                      <a:r>
                        <a:rPr lang="en-US" sz="10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=1985-01-01"</a:t>
                      </a:r>
                      <a:endParaRPr lang="en-US" sz="10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086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}}</a:t>
                      </a:r>
                      <a:endParaRPr lang="en-US" sz="10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26148" marR="26148" marT="18827" marB="188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75" y="2374802"/>
            <a:ext cx="5519802" cy="41398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8429" y="1902277"/>
            <a:ext cx="2710542" cy="120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r="-1" b="19137"/>
          <a:stretch/>
        </p:blipFill>
        <p:spPr>
          <a:xfrm>
            <a:off x="228600" y="61337"/>
            <a:ext cx="5882896" cy="3681880"/>
          </a:xfrm>
          <a:prstGeom prst="rect">
            <a:avLst/>
          </a:prstGeom>
        </p:spPr>
      </p:pic>
      <p:sp>
        <p:nvSpPr>
          <p:cNvPr id="3" name="Folded Corner 2"/>
          <p:cNvSpPr/>
          <p:nvPr/>
        </p:nvSpPr>
        <p:spPr>
          <a:xfrm>
            <a:off x="800100" y="3886197"/>
            <a:ext cx="5012871" cy="284117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400" u="sng" dirty="0" smtClean="0"/>
              <a:t>Data collect for 30 Days (as </a:t>
            </a:r>
            <a:r>
              <a:rPr lang="en-US" sz="1400" u="sng" dirty="0" err="1" smtClean="0"/>
              <a:t>Questionaire</a:t>
            </a:r>
            <a:r>
              <a:rPr lang="en-US" sz="1400" u="sng" dirty="0" smtClean="0"/>
              <a:t> Response):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Date </a:t>
            </a:r>
            <a:r>
              <a:rPr lang="en-US" sz="1400" dirty="0"/>
              <a:t>of survey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Daily Breastfeeding metrics (average length, number of feedings, median interval, maximum gap)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Daily wet diaper counts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If the Mother's Milk has come 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If bowel movements have transitioned from Meconium to normal breastfeed baby bowel movements.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If mother signaled a </a:t>
            </a:r>
            <a:r>
              <a:rPr lang="en-US" sz="1400" dirty="0" smtClean="0"/>
              <a:t>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1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75" y="2374802"/>
            <a:ext cx="5519802" cy="41398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551187" y="4444728"/>
            <a:ext cx="2110870" cy="77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lded Corner 2"/>
          <p:cNvSpPr/>
          <p:nvPr/>
        </p:nvSpPr>
        <p:spPr>
          <a:xfrm>
            <a:off x="4835710" y="170317"/>
            <a:ext cx="5012871" cy="22044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smtClean="0"/>
              <a:t>Referral </a:t>
            </a:r>
            <a:r>
              <a:rPr lang="en-US" u="sng" dirty="0" smtClean="0"/>
              <a:t>Decision support: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Poor Daily </a:t>
            </a:r>
            <a:r>
              <a:rPr lang="en-US" sz="1600" dirty="0"/>
              <a:t>Breastfeeding </a:t>
            </a:r>
            <a:r>
              <a:rPr lang="en-US" sz="1600" dirty="0" smtClean="0"/>
              <a:t>metrics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Low Daily </a:t>
            </a:r>
            <a:r>
              <a:rPr lang="en-US" sz="1600" dirty="0"/>
              <a:t>wet diaper counts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If the Mother's Milk </a:t>
            </a:r>
            <a:r>
              <a:rPr lang="en-US" sz="1600" dirty="0" smtClean="0"/>
              <a:t>late.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If bowel movements </a:t>
            </a:r>
            <a:r>
              <a:rPr lang="en-US" sz="1600" dirty="0" smtClean="0"/>
              <a:t>not transitioning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Babies weight gain/loss 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mother signaled a </a:t>
            </a:r>
            <a:r>
              <a:rPr lang="en-US" sz="1600" dirty="0" smtClean="0"/>
              <a:t>concern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8" y="2112691"/>
            <a:ext cx="4299320" cy="46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6623" r="7247" b="8250"/>
          <a:stretch/>
        </p:blipFill>
        <p:spPr>
          <a:xfrm>
            <a:off x="48987" y="171783"/>
            <a:ext cx="9600060" cy="6637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0" y="220770"/>
            <a:ext cx="259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Team Roles: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Project Manager – Jamon Bowen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iOS App – Justin </a:t>
            </a:r>
            <a:r>
              <a:rPr lang="en-US" sz="1600" dirty="0" err="1" smtClean="0">
                <a:solidFill>
                  <a:schemeClr val="bg1"/>
                </a:solidFill>
              </a:rPr>
              <a:t>Kristensen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Pediatrician SMART App – John Van </a:t>
            </a:r>
            <a:r>
              <a:rPr lang="en-US" sz="1600" dirty="0" err="1" smtClean="0">
                <a:solidFill>
                  <a:schemeClr val="bg1"/>
                </a:solidFill>
              </a:rPr>
              <a:t>Wagenen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FHIR backend &amp; Test– Philip Baxley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Integration – </a:t>
            </a:r>
            <a:r>
              <a:rPr lang="en-US" sz="1600" dirty="0" err="1" smtClean="0">
                <a:solidFill>
                  <a:schemeClr val="bg1"/>
                </a:solidFill>
              </a:rPr>
              <a:t>Zeyu</a:t>
            </a:r>
            <a:r>
              <a:rPr lang="en-US" sz="1600" dirty="0" smtClean="0">
                <a:solidFill>
                  <a:schemeClr val="bg1"/>
                </a:solidFill>
              </a:rPr>
              <a:t> Yang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This initiative is a </a:t>
            </a:r>
            <a:r>
              <a:rPr lang="en-US" sz="1600" dirty="0" err="1" smtClean="0">
                <a:solidFill>
                  <a:schemeClr val="bg1"/>
                </a:solidFill>
              </a:rPr>
              <a:t>muilt</a:t>
            </a:r>
            <a:r>
              <a:rPr lang="en-US" sz="1600" dirty="0" smtClean="0">
                <a:solidFill>
                  <a:schemeClr val="bg1"/>
                </a:solidFill>
              </a:rPr>
              <a:t>-semester project.  Left to do after Fall 2017 is improvements to the lactation consultant portal, a population view, and integration into production EHRs.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1696" y="708338"/>
            <a:ext cx="3116687" cy="610067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4385</TotalTime>
  <Words>415</Words>
  <Application>Microsoft Macintosh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SFMono-Regular</vt:lpstr>
      <vt:lpstr>Wingdings 3</vt:lpstr>
      <vt:lpstr>Arial</vt:lpstr>
      <vt:lpstr>Slice</vt:lpstr>
      <vt:lpstr>CDC BREASTFEEDING SUPPORT INITIATIVE - Team Progress Report</vt:lpstr>
      <vt:lpstr>Project Overview – CDC  Objective: Improve the Success of Mothers efforts to Raise a healthy BreastFeed Baby.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Jamon Bowen</dc:creator>
  <cp:lastModifiedBy>Jamon Bowen</cp:lastModifiedBy>
  <cp:revision>14</cp:revision>
  <cp:lastPrinted>2017-11-12T19:14:52Z</cp:lastPrinted>
  <dcterms:created xsi:type="dcterms:W3CDTF">2017-11-09T20:05:17Z</dcterms:created>
  <dcterms:modified xsi:type="dcterms:W3CDTF">2017-11-13T20:58:43Z</dcterms:modified>
</cp:coreProperties>
</file>