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9F0AB-58C5-4D21-AE2D-2A2E68D91CE6}" v="29" dt="2017-10-21T15:47:30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ABD-95CE-4BF8-9FE8-ABDFDD47C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820" y="1215396"/>
            <a:ext cx="10053637" cy="2387600"/>
          </a:xfrm>
        </p:spPr>
        <p:txBody>
          <a:bodyPr/>
          <a:lstStyle/>
          <a:p>
            <a:r>
              <a:rPr lang="en-US" sz="4400"/>
              <a:t>CDC Breastfeeding support initiative</a:t>
            </a:r>
            <a:br>
              <a:rPr lang="en-US">
                <a:latin typeface="+mj-ea"/>
                <a:cs typeface="+mj-ea"/>
              </a:rPr>
            </a:br>
            <a:r>
              <a:rPr lang="en-US" sz="4400"/>
              <a:t>Technical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313F1-3502-4749-9F0E-569F432FF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Didn’t Start The FHIR</a:t>
            </a:r>
          </a:p>
          <a:p>
            <a:r>
              <a:rPr lang="en-US"/>
              <a:t>Presented by: Justin Kristensen &amp; John Van </a:t>
            </a:r>
            <a:r>
              <a:rPr lang="en-US" err="1"/>
              <a:t>Wagenen</a:t>
            </a:r>
          </a:p>
        </p:txBody>
      </p:sp>
    </p:spTree>
    <p:extLst>
      <p:ext uri="{BB962C8B-B14F-4D97-AF65-F5344CB8AC3E}">
        <p14:creationId xmlns:p14="http://schemas.microsoft.com/office/powerpoint/2010/main" val="124024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07C9-29D7-4A1C-B986-60F2F469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645262"/>
          </a:xfrm>
        </p:spPr>
        <p:txBody>
          <a:bodyPr/>
          <a:lstStyle/>
          <a:p>
            <a:r>
              <a:rPr lang="en-US"/>
              <a:t>Architecture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7033A-EEC0-46FE-969D-FB064A85A726}"/>
              </a:ext>
            </a:extLst>
          </p:cNvPr>
          <p:cNvSpPr/>
          <p:nvPr/>
        </p:nvSpPr>
        <p:spPr>
          <a:xfrm>
            <a:off x="2439988" y="1219200"/>
            <a:ext cx="7322000" cy="54403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rchitectual Diagram (8).png">
            <a:extLst>
              <a:ext uri="{FF2B5EF4-FFF2-40B4-BE49-F238E27FC236}">
                <a16:creationId xmlns:a16="http://schemas.microsoft.com/office/drawing/2014/main" id="{0D6A251D-B51F-4690-8C71-D32881BE8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690" y="1239657"/>
            <a:ext cx="7206789" cy="54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5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97E8-C374-4CD2-9753-920C45B3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Diagram</a:t>
            </a:r>
            <a:br>
              <a:rPr lang="en-US"/>
            </a:br>
            <a:r>
              <a:rPr lang="en-US"/>
              <a:t>(Applications)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CA8D6-E4D9-453B-A766-3B6B6469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5980"/>
            <a:ext cx="9906000" cy="438703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The system is composed of three main applications:</a:t>
            </a:r>
          </a:p>
          <a:p>
            <a:r>
              <a:rPr lang="en-US"/>
              <a:t>•</a:t>
            </a:r>
            <a:r>
              <a:rPr lang="en-US" i="1" u="sng"/>
              <a:t>Patient Mobile Application</a:t>
            </a:r>
            <a:r>
              <a:rPr lang="en-US"/>
              <a:t>:</a:t>
            </a:r>
          </a:p>
          <a:p>
            <a:pPr marL="685800"/>
            <a:r>
              <a:rPr lang="en-US"/>
              <a:t>•Sends patient’s Breastfeeding data</a:t>
            </a:r>
          </a:p>
          <a:p>
            <a:pPr marL="685800"/>
            <a:r>
              <a:rPr lang="en-US"/>
              <a:t>•Sends patient’s answers to questionnaire</a:t>
            </a:r>
            <a:endParaRPr/>
          </a:p>
          <a:p>
            <a:r>
              <a:rPr lang="en-US"/>
              <a:t>•</a:t>
            </a:r>
            <a:r>
              <a:rPr lang="en-US" i="1" u="sng"/>
              <a:t>Care Provider Web Portal</a:t>
            </a:r>
            <a:r>
              <a:rPr lang="en-US"/>
              <a:t>:</a:t>
            </a:r>
          </a:p>
          <a:p>
            <a:pPr marL="685800"/>
            <a:r>
              <a:rPr lang="en-US"/>
              <a:t>•Access patient’s Breastfeeding data</a:t>
            </a:r>
          </a:p>
          <a:p>
            <a:pPr marL="685800"/>
            <a:r>
              <a:rPr lang="en-US"/>
              <a:t>•Send referral data to Lactation Consultants</a:t>
            </a:r>
            <a:endParaRPr/>
          </a:p>
          <a:p>
            <a:r>
              <a:rPr lang="en-US"/>
              <a:t>•</a:t>
            </a:r>
            <a:r>
              <a:rPr lang="en-US" i="1" u="sng"/>
              <a:t>Lactation Consultant Web Portal</a:t>
            </a:r>
            <a:r>
              <a:rPr lang="en-US"/>
              <a:t>:</a:t>
            </a:r>
          </a:p>
          <a:p>
            <a:pPr marL="685800"/>
            <a:r>
              <a:rPr lang="en-US"/>
              <a:t>•Can accept or reject patient referrals</a:t>
            </a:r>
          </a:p>
          <a:p>
            <a:pPr marL="685800"/>
            <a:r>
              <a:rPr lang="en-US"/>
              <a:t>•Send referral information to the patient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97E8-C374-4CD2-9753-920C45B3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Diagram</a:t>
            </a:r>
            <a:br>
              <a:rPr lang="en-US">
                <a:latin typeface="+mj-ea"/>
                <a:cs typeface="+mj-ea"/>
              </a:rPr>
            </a:br>
            <a:r>
              <a:rPr lang="en-US"/>
              <a:t>(Components)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CA8D6-E4D9-453B-A766-3B6B6469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238" y="2374895"/>
            <a:ext cx="4821237" cy="4141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/>
              <a:t>Patient Mobile Application</a:t>
            </a:r>
          </a:p>
          <a:p>
            <a:pPr lvl="1">
              <a:buChar char="○"/>
            </a:pPr>
            <a:r>
              <a:rPr lang="en-US" i="1"/>
              <a:t>Referral Authorization*</a:t>
            </a:r>
            <a:endParaRPr lang="en-US"/>
          </a:p>
          <a:p>
            <a:pPr lvl="1">
              <a:buChar char="○"/>
            </a:pPr>
            <a:r>
              <a:rPr lang="en-US" i="1"/>
              <a:t>Pre-visit Questionnaire System</a:t>
            </a:r>
            <a:endParaRPr lang="en-US"/>
          </a:p>
          <a:p>
            <a:pPr lvl="1">
              <a:buChar char="○"/>
            </a:pPr>
            <a:r>
              <a:rPr lang="en-US" i="1"/>
              <a:t>Patient Data system*</a:t>
            </a:r>
            <a:endParaRPr lang="en-US"/>
          </a:p>
          <a:p>
            <a:pPr lvl="1">
              <a:buChar char="○"/>
            </a:pPr>
            <a:r>
              <a:rPr lang="en-US" i="1"/>
              <a:t>User Interface</a:t>
            </a:r>
          </a:p>
          <a:p>
            <a:r>
              <a:rPr lang="en-US" u="sng"/>
              <a:t>Care Provider Web Portal</a:t>
            </a:r>
          </a:p>
          <a:p>
            <a:pPr lvl="1">
              <a:buChar char="○"/>
            </a:pPr>
            <a:r>
              <a:rPr lang="en-US" i="1"/>
              <a:t>Referral System</a:t>
            </a:r>
            <a:endParaRPr lang="en-US"/>
          </a:p>
          <a:p>
            <a:pPr lvl="1">
              <a:buChar char="○"/>
            </a:pPr>
            <a:r>
              <a:rPr lang="en-US" i="1"/>
              <a:t>Referral Alert System</a:t>
            </a:r>
            <a:endParaRPr lang="en-US"/>
          </a:p>
          <a:p>
            <a:pPr lvl="1">
              <a:buChar char="○"/>
            </a:pPr>
            <a:r>
              <a:rPr lang="en-US" i="1"/>
              <a:t>User Interface</a:t>
            </a:r>
            <a:endParaRPr lang="en-US"/>
          </a:p>
          <a:p>
            <a:pPr lvl="1">
              <a:buChar char="○"/>
            </a:pPr>
            <a:endParaRPr lang="en-US" i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D9AB88-3C8B-4C6B-A82B-36DA558B9415}"/>
              </a:ext>
            </a:extLst>
          </p:cNvPr>
          <p:cNvSpPr txBox="1">
            <a:spLocks/>
          </p:cNvSpPr>
          <p:nvPr/>
        </p:nvSpPr>
        <p:spPr>
          <a:xfrm>
            <a:off x="6229350" y="2374620"/>
            <a:ext cx="4821238" cy="414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/>
              <a:t>Lactation Consultant Web Portal</a:t>
            </a:r>
          </a:p>
          <a:p>
            <a:pPr lvl="1">
              <a:buFont typeface="Arial" panose="020B0604020202020204" pitchFamily="34" charset="0"/>
              <a:buChar char="○"/>
            </a:pPr>
            <a:r>
              <a:rPr lang="en-US" i="1"/>
              <a:t>Referral Monitoring System*</a:t>
            </a:r>
            <a:endParaRPr lang="en-US"/>
          </a:p>
          <a:p>
            <a:pPr lvl="1">
              <a:buFont typeface="Arial" panose="020B0604020202020204" pitchFamily="34" charset="0"/>
              <a:buChar char="○"/>
            </a:pPr>
            <a:r>
              <a:rPr lang="en-US" i="1"/>
              <a:t>Authorization System*</a:t>
            </a:r>
            <a:endParaRPr lang="en-US"/>
          </a:p>
          <a:p>
            <a:pPr lvl="1">
              <a:buFont typeface="Arial" panose="020B0604020202020204" pitchFamily="34" charset="0"/>
              <a:buChar char="○"/>
            </a:pPr>
            <a:r>
              <a:rPr lang="en-US" i="1"/>
              <a:t>User Interface*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AD5261-AF39-42D7-9EF7-75A223408C3E}"/>
              </a:ext>
            </a:extLst>
          </p:cNvPr>
          <p:cNvSpPr txBox="1">
            <a:spLocks/>
          </p:cNvSpPr>
          <p:nvPr/>
        </p:nvSpPr>
        <p:spPr>
          <a:xfrm>
            <a:off x="1138238" y="1866900"/>
            <a:ext cx="9893300" cy="50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Each application is composed of several components: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D3C2FD-AE60-454B-9298-08205495D150}"/>
              </a:ext>
            </a:extLst>
          </p:cNvPr>
          <p:cNvSpPr txBox="1">
            <a:spLocks/>
          </p:cNvSpPr>
          <p:nvPr/>
        </p:nvSpPr>
        <p:spPr>
          <a:xfrm>
            <a:off x="1296988" y="6513513"/>
            <a:ext cx="10887973" cy="338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/>
              <a:t>(*) - Indicates that the component has been implemented or will not be implemented this semester's project.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8735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5AC7-2F8D-4AEB-97BE-3A529C12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Screen Prototypes</a:t>
            </a:r>
            <a:br>
              <a:rPr lang="en-US">
                <a:latin typeface="+mj-ea"/>
                <a:cs typeface="+mj-ea"/>
              </a:rPr>
            </a:br>
            <a:r>
              <a:rPr lang="en-US"/>
              <a:t>(patient mobile application Questionnaire)</a:t>
            </a:r>
          </a:p>
        </p:txBody>
      </p:sp>
      <p:pic>
        <p:nvPicPr>
          <p:cNvPr id="4" name="Picture 4" descr="Screen Shot 2017-10-15 at 3.02.23 PM.png">
            <a:extLst>
              <a:ext uri="{FF2B5EF4-FFF2-40B4-BE49-F238E27FC236}">
                <a16:creationId xmlns:a16="http://schemas.microsoft.com/office/drawing/2014/main" id="{6D619488-6B55-4AD3-AC8D-7DFD9F39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20" y="2134235"/>
            <a:ext cx="2085975" cy="4114800"/>
          </a:xfrm>
          <a:prstGeom prst="rect">
            <a:avLst/>
          </a:prstGeom>
        </p:spPr>
      </p:pic>
      <p:pic>
        <p:nvPicPr>
          <p:cNvPr id="6" name="Picture 6" descr="Screen Shot 2017-10-20 at 10.42.40 AM.png">
            <a:extLst>
              <a:ext uri="{FF2B5EF4-FFF2-40B4-BE49-F238E27FC236}">
                <a16:creationId xmlns:a16="http://schemas.microsoft.com/office/drawing/2014/main" id="{FC29DF8C-AFFF-44E5-A184-D900404F3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909" y="2134235"/>
            <a:ext cx="2085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8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5AC7-2F8D-4AEB-97BE-3A529C12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0"/>
            <a:ext cx="9906000" cy="922721"/>
          </a:xfrm>
        </p:spPr>
        <p:txBody>
          <a:bodyPr>
            <a:normAutofit fontScale="90000"/>
          </a:bodyPr>
          <a:lstStyle/>
          <a:p>
            <a:r>
              <a:rPr lang="en-US"/>
              <a:t>Screen Prototypes</a:t>
            </a:r>
            <a:br>
              <a:rPr lang="en-US">
                <a:latin typeface="+mj-ea"/>
                <a:cs typeface="+mj-ea"/>
              </a:rPr>
            </a:br>
            <a:r>
              <a:rPr lang="en-US"/>
              <a:t>(Care Provider Web Portal)</a:t>
            </a:r>
          </a:p>
        </p:txBody>
      </p:sp>
      <p:pic>
        <p:nvPicPr>
          <p:cNvPr id="6" name="Picture 6" descr="Web Portal Wireframe.png">
            <a:extLst>
              <a:ext uri="{FF2B5EF4-FFF2-40B4-BE49-F238E27FC236}">
                <a16:creationId xmlns:a16="http://schemas.microsoft.com/office/drawing/2014/main" id="{248BECB8-7A8F-426E-98F6-DE09F8307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500" y="920151"/>
            <a:ext cx="4944828" cy="5353536"/>
          </a:xfrm>
          <a:prstGeom prst="rect">
            <a:avLst/>
          </a:prstGeom>
        </p:spPr>
      </p:pic>
      <p:pic>
        <p:nvPicPr>
          <p:cNvPr id="8" name="Picture 8" descr="Web Portal Wireframe (Alert).png">
            <a:extLst>
              <a:ext uri="{FF2B5EF4-FFF2-40B4-BE49-F238E27FC236}">
                <a16:creationId xmlns:a16="http://schemas.microsoft.com/office/drawing/2014/main" id="{8451186E-AFF1-4243-8D2B-C96A161E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20151"/>
            <a:ext cx="4982631" cy="540859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FD5C43-1B3D-4079-B01A-B62955B033FB}"/>
              </a:ext>
            </a:extLst>
          </p:cNvPr>
          <p:cNvCxnSpPr/>
          <p:nvPr/>
        </p:nvCxnSpPr>
        <p:spPr>
          <a:xfrm flipV="1">
            <a:off x="5077895" y="3737660"/>
            <a:ext cx="1994870" cy="1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A8316C-0F21-4899-9CCA-F8DB96ACE1D8}"/>
              </a:ext>
            </a:extLst>
          </p:cNvPr>
          <p:cNvSpPr txBox="1"/>
          <p:nvPr/>
        </p:nvSpPr>
        <p:spPr>
          <a:xfrm>
            <a:off x="4689707" y="2905125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Initiate Referral</a:t>
            </a:r>
          </a:p>
          <a:p>
            <a:pPr algn="ctr"/>
            <a:r>
              <a:rPr lang="en-US" b="1"/>
              <a:t>Clicked</a:t>
            </a:r>
          </a:p>
        </p:txBody>
      </p:sp>
    </p:spTree>
    <p:extLst>
      <p:ext uri="{BB962C8B-B14F-4D97-AF65-F5344CB8AC3E}">
        <p14:creationId xmlns:p14="http://schemas.microsoft.com/office/powerpoint/2010/main" val="348022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47BA-9158-45CE-849E-2F96EC5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Tools/Languages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66A6-AD22-4B37-8E07-A45632F9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42505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Based on the current provided by the previous group, we'll use:</a:t>
            </a:r>
          </a:p>
          <a:p>
            <a:r>
              <a:rPr lang="en-US"/>
              <a:t>For the Web Portals:</a:t>
            </a:r>
            <a:endParaRPr/>
          </a:p>
          <a:p>
            <a:pPr lvl="1"/>
            <a:r>
              <a:rPr lang="en-US" err="1"/>
              <a:t>JQuery</a:t>
            </a:r>
            <a:r>
              <a:rPr lang="en-US"/>
              <a:t> (Frontend)</a:t>
            </a:r>
          </a:p>
          <a:p>
            <a:pPr lvl="1"/>
            <a:r>
              <a:rPr lang="en-US"/>
              <a:t>Bootstrap (Frontend)</a:t>
            </a:r>
          </a:p>
          <a:p>
            <a:pPr lvl="1"/>
            <a:r>
              <a:rPr lang="en-US"/>
              <a:t>RESTful API</a:t>
            </a:r>
          </a:p>
          <a:p>
            <a:pPr lvl="1"/>
            <a:r>
              <a:rPr lang="en-US"/>
              <a:t>SMART on FHIR</a:t>
            </a:r>
          </a:p>
          <a:p>
            <a:r>
              <a:rPr lang="en-US"/>
              <a:t>For the Patient Application:</a:t>
            </a:r>
          </a:p>
          <a:p>
            <a:pPr lvl="1"/>
            <a:r>
              <a:rPr lang="en-US"/>
              <a:t>IOS (Swift)</a:t>
            </a:r>
          </a:p>
          <a:p>
            <a:pPr lvl="1"/>
            <a:r>
              <a:rPr lang="en-US" err="1"/>
              <a:t>Xcode</a:t>
            </a:r>
          </a:p>
        </p:txBody>
      </p:sp>
    </p:spTree>
    <p:extLst>
      <p:ext uri="{BB962C8B-B14F-4D97-AF65-F5344CB8AC3E}">
        <p14:creationId xmlns:p14="http://schemas.microsoft.com/office/powerpoint/2010/main" val="270104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12C0-4075-461A-9D81-61FA5FC2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233" y="142875"/>
            <a:ext cx="9906000" cy="387499"/>
          </a:xfrm>
        </p:spPr>
        <p:txBody>
          <a:bodyPr>
            <a:normAutofit fontScale="90000"/>
          </a:bodyPr>
          <a:lstStyle/>
          <a:p>
            <a:r>
              <a:rPr lang="en-US"/>
              <a:t>Gantt Chart Update</a:t>
            </a:r>
          </a:p>
        </p:txBody>
      </p:sp>
      <p:pic>
        <p:nvPicPr>
          <p:cNvPr id="4" name="Picture 4" descr="Screen Shot 2017-10-21 at 9.52.00 AM.png">
            <a:extLst>
              <a:ext uri="{FF2B5EF4-FFF2-40B4-BE49-F238E27FC236}">
                <a16:creationId xmlns:a16="http://schemas.microsoft.com/office/drawing/2014/main" id="{2C3BA779-7BDB-4DA3-AEEA-ABEA42A9E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980" y="528101"/>
            <a:ext cx="9108646" cy="61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6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CDC Breastfeeding support initiative Technical Presentation</vt:lpstr>
      <vt:lpstr>Architecture Diagram</vt:lpstr>
      <vt:lpstr>Architecture Diagram (Applications)</vt:lpstr>
      <vt:lpstr>Architecture Diagram (Components)</vt:lpstr>
      <vt:lpstr>Screen Prototypes (patient mobile application Questionnaire)</vt:lpstr>
      <vt:lpstr>Screen Prototypes (Care Provider Web Portal)</vt:lpstr>
      <vt:lpstr>Tools/Languages</vt:lpstr>
      <vt:lpstr>Gantt Chart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Breastfeeding support initiative Technical Presentation</dc:title>
  <cp:revision>1</cp:revision>
  <dcterms:modified xsi:type="dcterms:W3CDTF">2017-10-22T02:42:37Z</dcterms:modified>
</cp:coreProperties>
</file>