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7" r:id="rId5"/>
    <p:sldId id="266" r:id="rId6"/>
    <p:sldId id="267" r:id="rId7"/>
    <p:sldId id="262" r:id="rId8"/>
    <p:sldId id="263" r:id="rId9"/>
    <p:sldId id="261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894CEA-B8A6-B74E-8EE8-219ABB10223B}">
          <p14:sldIdLst>
            <p14:sldId id="257"/>
            <p14:sldId id="266"/>
            <p14:sldId id="267"/>
            <p14:sldId id="262"/>
            <p14:sldId id="263"/>
            <p14:sldId id="261"/>
            <p14:sldId id="264"/>
            <p14:sldId id="260"/>
          </p14:sldIdLst>
        </p14:section>
        <p14:section name="Older versions" id="{84E4A298-FB41-6A48-B1AD-0D5AC1F16D8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illo, Stefano (CDC/DDPHSIS/CGH/DPDM)" initials="RS(" lastIdx="6" clrIdx="0">
    <p:extLst>
      <p:ext uri="{19B8F6BF-5375-455C-9EA6-DF929625EA0E}">
        <p15:presenceInfo xmlns:p15="http://schemas.microsoft.com/office/powerpoint/2012/main" userId="S::lzi3@cdc.gov::8786b2e1-508f-4fcf-b799-959638ab9c18" providerId="AD"/>
      </p:ext>
    </p:extLst>
  </p:cmAuthor>
  <p:cmAuthor id="2" name="Kelley, Julia (CDC/DDPHSIS/CGH/DPDM)" initials="K(" lastIdx="2" clrIdx="1">
    <p:extLst>
      <p:ext uri="{19B8F6BF-5375-455C-9EA6-DF929625EA0E}">
        <p15:presenceInfo xmlns:p15="http://schemas.microsoft.com/office/powerpoint/2012/main" userId="S::xfi8@cdc.gov::dbc6095b-aa70-4638-9002-b21101e68a65" providerId="AD"/>
      </p:ext>
    </p:extLst>
  </p:cmAuthor>
  <p:cmAuthor id="3" name="Patel, Dhruviben S. (CDC/DDPHSIS/CGH/DPDM) (CTR)" initials="P(" lastIdx="2" clrIdx="2">
    <p:extLst>
      <p:ext uri="{19B8F6BF-5375-455C-9EA6-DF929625EA0E}">
        <p15:presenceInfo xmlns:p15="http://schemas.microsoft.com/office/powerpoint/2012/main" userId="S::yyr4@cdc.gov::f29e2132-3cd5-4240-9d36-66387d038f6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F92"/>
    <a:srgbClr val="9E3611"/>
    <a:srgbClr val="742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6"/>
    <p:restoredTop sz="94680"/>
  </p:normalViewPr>
  <p:slideViewPr>
    <p:cSldViewPr snapToGrid="0">
      <p:cViewPr varScale="1">
        <p:scale>
          <a:sx n="154" d="100"/>
          <a:sy n="154" d="100"/>
        </p:scale>
        <p:origin x="27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08T07:15:38.128" idx="5">
    <p:pos x="10" y="10"/>
    <p:text>[@OH, Je-Hoon Michael (CDC/DDPHSIS/CGH/DPDM)] [@Patel, Dhruviben S. (CDC/DDPHSIS/CGH/DPDM) (CTR)] 
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90DC8-1743-4A78-BDBF-D392747EBEB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56CFE-5BF0-451C-A665-C908F7569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5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E91C-34B8-4AF3-BD15-DDFCBC11B22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6561F10-3224-4033-AC25-04F75F69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E91C-34B8-4AF3-BD15-DDFCBC11B22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F10-3224-4033-AC25-04F75F69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E91C-34B8-4AF3-BD15-DDFCBC11B22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F10-3224-4033-AC25-04F75F69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2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E91C-34B8-4AF3-BD15-DDFCBC11B22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F10-3224-4033-AC25-04F75F69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D82E91C-34B8-4AF3-BD15-DDFCBC11B22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561F10-3224-4033-AC25-04F75F69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9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E91C-34B8-4AF3-BD15-DDFCBC11B22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F10-3224-4033-AC25-04F75F69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E91C-34B8-4AF3-BD15-DDFCBC11B22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F10-3224-4033-AC25-04F75F69A3A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2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E91C-34B8-4AF3-BD15-DDFCBC11B22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F10-3224-4033-AC25-04F75F69A3A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843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E91C-34B8-4AF3-BD15-DDFCBC11B22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F10-3224-4033-AC25-04F75F69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4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E91C-34B8-4AF3-BD15-DDFCBC11B22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F10-3224-4033-AC25-04F75F69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5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E91C-34B8-4AF3-BD15-DDFCBC11B226}" type="datetimeFigureOut">
              <a:rPr lang="en-US" smtClean="0"/>
              <a:t>4/19/2023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1F10-3224-4033-AC25-04F75F69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D82E91C-34B8-4AF3-BD15-DDFCBC11B22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6561F10-3224-4033-AC25-04F75F69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3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tmonster.com/us/postal-information/state-abbreviations-and-state-postal-codes" TargetMode="External"/><Relationship Id="rId2" Type="http://schemas.openxmlformats.org/officeDocument/2006/relationships/hyperlink" Target="http://sustainablesources.com/resources/country-abbreviatio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pidtables.com/convert/number/binary-to-h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Naming Standardization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968" y="4389120"/>
            <a:ext cx="7891272" cy="467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Updated by @ET 04-06-2022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9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9718" y="2801018"/>
            <a:ext cx="7875604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18USGA00A1000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PfB000Z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37386" y="1410251"/>
            <a:ext cx="111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mol markers</a:t>
            </a:r>
          </a:p>
          <a:p>
            <a:r>
              <a:rPr lang="en-US" sz="1200" b="1" dirty="0"/>
              <a:t>[code]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102762" y="1407515"/>
            <a:ext cx="74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sample type</a:t>
            </a:r>
          </a:p>
          <a:p>
            <a:r>
              <a:rPr lang="en-US" sz="1200" b="1" dirty="0"/>
              <a:t>[A-S]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59531" y="1407358"/>
            <a:ext cx="112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genus species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839207" y="1426317"/>
            <a:ext cx="68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75082" y="1426317"/>
            <a:ext cx="812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country [code]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51920" y="1410252"/>
            <a:ext cx="86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state of province</a:t>
            </a:r>
          </a:p>
          <a:p>
            <a:r>
              <a:rPr lang="en-US" sz="1200" b="1" dirty="0"/>
              <a:t>[code]</a:t>
            </a:r>
          </a:p>
        </p:txBody>
      </p:sp>
      <p:sp>
        <p:nvSpPr>
          <p:cNvPr id="45" name="Right Bracket 44"/>
          <p:cNvSpPr/>
          <p:nvPr/>
        </p:nvSpPr>
        <p:spPr>
          <a:xfrm rot="5400000" flipV="1">
            <a:off x="7457624" y="2671791"/>
            <a:ext cx="479710" cy="2233466"/>
          </a:xfrm>
          <a:prstGeom prst="rightBracket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ket 45"/>
          <p:cNvSpPr/>
          <p:nvPr/>
        </p:nvSpPr>
        <p:spPr>
          <a:xfrm rot="5400000">
            <a:off x="3925535" y="1452190"/>
            <a:ext cx="466654" cy="4676775"/>
          </a:xfrm>
          <a:prstGeom prst="rightBracket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043052" y="1410252"/>
            <a:ext cx="957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day of failure</a:t>
            </a:r>
          </a:p>
          <a:p>
            <a:r>
              <a:rPr lang="en-US" sz="1200" b="1" dirty="0"/>
              <a:t>[code]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13343" y="1022874"/>
            <a:ext cx="1030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treatment [code]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78423" y="1426316"/>
            <a:ext cx="103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sample ID</a:t>
            </a:r>
          </a:p>
        </p:txBody>
      </p:sp>
      <p:sp>
        <p:nvSpPr>
          <p:cNvPr id="57" name="Right Brace 56"/>
          <p:cNvSpPr/>
          <p:nvPr/>
        </p:nvSpPr>
        <p:spPr>
          <a:xfrm rot="16200000">
            <a:off x="1622191" y="2233499"/>
            <a:ext cx="984853" cy="520927"/>
          </a:xfrm>
          <a:prstGeom prst="rightBrace">
            <a:avLst>
              <a:gd name="adj1" fmla="val 8333"/>
              <a:gd name="adj2" fmla="val 49718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3980658" y="4023905"/>
            <a:ext cx="0" cy="84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610798" y="4023905"/>
            <a:ext cx="0" cy="84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870967" y="4957359"/>
            <a:ext cx="462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E3611"/>
                </a:solidFill>
              </a:rPr>
              <a:t>Provided before sample processing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80746" y="4957359"/>
            <a:ext cx="310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2216"/>
                </a:solidFill>
              </a:rPr>
              <a:t>Added prior to sequencing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394" y="5886232"/>
            <a:ext cx="11303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MISSING VALUE: </a:t>
            </a:r>
            <a:r>
              <a:rPr lang="en-US" dirty="0"/>
              <a:t>Use </a:t>
            </a:r>
            <a:r>
              <a:rPr lang="en-US" sz="1100" dirty="0"/>
              <a:t>(lower case)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dirty="0"/>
              <a:t>if information is missing or not available for each position in sample name (ex. If </a:t>
            </a:r>
            <a:r>
              <a:rPr lang="en-US" i="1" dirty="0"/>
              <a:t>day of treatment </a:t>
            </a:r>
            <a:r>
              <a:rPr lang="en-US" dirty="0"/>
              <a:t>is not available = replace with (2) </a:t>
            </a:r>
            <a:r>
              <a:rPr lang="en-US" sz="1200" dirty="0"/>
              <a:t>(lower case) </a:t>
            </a:r>
            <a:r>
              <a:rPr lang="en-US" b="1" dirty="0">
                <a:solidFill>
                  <a:srgbClr val="FF0000"/>
                </a:solidFill>
              </a:rPr>
              <a:t>x x . </a:t>
            </a:r>
          </a:p>
          <a:p>
            <a:r>
              <a:rPr lang="en-US" b="1" dirty="0">
                <a:solidFill>
                  <a:srgbClr val="00B0F0"/>
                </a:solidFill>
              </a:rPr>
              <a:t>The sample name must be </a:t>
            </a:r>
            <a:r>
              <a:rPr lang="en-US" b="1" u="sng" dirty="0">
                <a:solidFill>
                  <a:srgbClr val="00B0F0"/>
                </a:solidFill>
              </a:rPr>
              <a:t>20</a:t>
            </a:r>
            <a:r>
              <a:rPr lang="en-US" b="1" dirty="0">
                <a:solidFill>
                  <a:srgbClr val="00B0F0"/>
                </a:solidFill>
              </a:rPr>
              <a:t> characters long </a:t>
            </a:r>
            <a:r>
              <a:rPr lang="en-US" b="1" i="1" dirty="0">
                <a:solidFill>
                  <a:srgbClr val="00B0F0"/>
                </a:solidFill>
              </a:rPr>
              <a:t>always.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5D91E2D8-341E-48A0-8730-52E27F09807F}"/>
              </a:ext>
            </a:extLst>
          </p:cNvPr>
          <p:cNvSpPr>
            <a:spLocks noGrp="1"/>
          </p:cNvSpPr>
          <p:nvPr/>
        </p:nvSpPr>
        <p:spPr>
          <a:xfrm>
            <a:off x="503566" y="63924"/>
            <a:ext cx="3715054" cy="738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Individual Sequenced Samples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D6EC5229-708F-8649-83DD-A38BC70567B1}"/>
              </a:ext>
            </a:extLst>
          </p:cNvPr>
          <p:cNvSpPr/>
          <p:nvPr/>
        </p:nvSpPr>
        <p:spPr>
          <a:xfrm rot="16200000">
            <a:off x="2268279" y="2161359"/>
            <a:ext cx="980018" cy="667245"/>
          </a:xfrm>
          <a:prstGeom prst="rightBrace">
            <a:avLst>
              <a:gd name="adj1" fmla="val 8333"/>
              <a:gd name="adj2" fmla="val 49718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950AFA42-8D96-184C-9CA3-A577E179C8A5}"/>
              </a:ext>
            </a:extLst>
          </p:cNvPr>
          <p:cNvSpPr/>
          <p:nvPr/>
        </p:nvSpPr>
        <p:spPr>
          <a:xfrm rot="16200000">
            <a:off x="3075735" y="2080734"/>
            <a:ext cx="980018" cy="811368"/>
          </a:xfrm>
          <a:prstGeom prst="rightBrace">
            <a:avLst>
              <a:gd name="adj1" fmla="val 8333"/>
              <a:gd name="adj2" fmla="val 49718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8676D494-74F4-B741-B951-13D09725575C}"/>
              </a:ext>
            </a:extLst>
          </p:cNvPr>
          <p:cNvSpPr/>
          <p:nvPr/>
        </p:nvSpPr>
        <p:spPr>
          <a:xfrm rot="16200000">
            <a:off x="3872192" y="2176458"/>
            <a:ext cx="980018" cy="630794"/>
          </a:xfrm>
          <a:prstGeom prst="rightBrace">
            <a:avLst>
              <a:gd name="adj1" fmla="val 8333"/>
              <a:gd name="adj2" fmla="val 49718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AA366877-C868-E743-B47E-4EE1A90F181C}"/>
              </a:ext>
            </a:extLst>
          </p:cNvPr>
          <p:cNvSpPr/>
          <p:nvPr/>
        </p:nvSpPr>
        <p:spPr>
          <a:xfrm rot="16200000">
            <a:off x="4048642" y="1935829"/>
            <a:ext cx="1765568" cy="315627"/>
          </a:xfrm>
          <a:prstGeom prst="rightBrace">
            <a:avLst>
              <a:gd name="adj1" fmla="val 8333"/>
              <a:gd name="adj2" fmla="val 51936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E33956F6-6004-034A-9A8C-F77125A59F17}"/>
              </a:ext>
            </a:extLst>
          </p:cNvPr>
          <p:cNvSpPr/>
          <p:nvPr/>
        </p:nvSpPr>
        <p:spPr>
          <a:xfrm rot="16200000">
            <a:off x="5348478" y="1924917"/>
            <a:ext cx="925066" cy="1195081"/>
          </a:xfrm>
          <a:prstGeom prst="rightBrace">
            <a:avLst>
              <a:gd name="adj1" fmla="val 8333"/>
              <a:gd name="adj2" fmla="val 51936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D22FC-9BF2-8048-8552-E0BDEAD55D61}"/>
              </a:ext>
            </a:extLst>
          </p:cNvPr>
          <p:cNvSpPr txBox="1"/>
          <p:nvPr/>
        </p:nvSpPr>
        <p:spPr>
          <a:xfrm>
            <a:off x="1790844" y="3464210"/>
            <a:ext cx="7106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1       2       3        4          5            6         7       8         9        10     11     12     13        14     15  16      17      18     19     20  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FED65E07-A878-894E-8A02-27CD6750DD08}"/>
              </a:ext>
            </a:extLst>
          </p:cNvPr>
          <p:cNvSpPr/>
          <p:nvPr/>
        </p:nvSpPr>
        <p:spPr>
          <a:xfrm rot="16200000">
            <a:off x="6370928" y="2233179"/>
            <a:ext cx="925066" cy="538607"/>
          </a:xfrm>
          <a:prstGeom prst="rightBrace">
            <a:avLst>
              <a:gd name="adj1" fmla="val 8333"/>
              <a:gd name="adj2" fmla="val 51936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FB630A04-02FB-0245-AC73-4FAA02D59FB2}"/>
              </a:ext>
            </a:extLst>
          </p:cNvPr>
          <p:cNvSpPr/>
          <p:nvPr/>
        </p:nvSpPr>
        <p:spPr>
          <a:xfrm rot="16200000">
            <a:off x="6834779" y="2334338"/>
            <a:ext cx="925066" cy="315630"/>
          </a:xfrm>
          <a:prstGeom prst="rightBrace">
            <a:avLst>
              <a:gd name="adj1" fmla="val 8333"/>
              <a:gd name="adj2" fmla="val 51936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DD190E0B-0C9F-CC4B-895B-41C0191F3BD3}"/>
              </a:ext>
            </a:extLst>
          </p:cNvPr>
          <p:cNvSpPr/>
          <p:nvPr/>
        </p:nvSpPr>
        <p:spPr>
          <a:xfrm rot="16200000">
            <a:off x="7529448" y="2062106"/>
            <a:ext cx="925066" cy="878194"/>
          </a:xfrm>
          <a:prstGeom prst="rightBrace">
            <a:avLst>
              <a:gd name="adj1" fmla="val 8333"/>
              <a:gd name="adj2" fmla="val 51936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5A91A390-9D3D-9042-B64C-29EE99F965D8}"/>
              </a:ext>
            </a:extLst>
          </p:cNvPr>
          <p:cNvSpPr/>
          <p:nvPr/>
        </p:nvSpPr>
        <p:spPr>
          <a:xfrm rot="16200000">
            <a:off x="8180692" y="2334337"/>
            <a:ext cx="925066" cy="315630"/>
          </a:xfrm>
          <a:prstGeom prst="rightBrace">
            <a:avLst>
              <a:gd name="adj1" fmla="val 8333"/>
              <a:gd name="adj2" fmla="val 51936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AA87D2-45DB-3741-95A6-098D377E131D}"/>
              </a:ext>
            </a:extLst>
          </p:cNvPr>
          <p:cNvSpPr txBox="1"/>
          <p:nvPr/>
        </p:nvSpPr>
        <p:spPr>
          <a:xfrm>
            <a:off x="8511056" y="1415533"/>
            <a:ext cx="198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# processed</a:t>
            </a:r>
          </a:p>
          <a:p>
            <a:r>
              <a:rPr lang="en-US" sz="1200" b="1" dirty="0"/>
              <a:t>1 = first), 2= repeat, ..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ADD5C1-34DB-9840-A1BA-9C6318B66A41}"/>
              </a:ext>
            </a:extLst>
          </p:cNvPr>
          <p:cNvSpPr txBox="1"/>
          <p:nvPr/>
        </p:nvSpPr>
        <p:spPr>
          <a:xfrm>
            <a:off x="7185730" y="722449"/>
            <a:ext cx="37150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blood (</a:t>
            </a:r>
            <a:r>
              <a:rPr lang="en-US" sz="10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1000" i="1" dirty="0"/>
              <a:t>), filter blood spot (</a:t>
            </a:r>
            <a:r>
              <a:rPr lang="en-US" sz="1000" b="1" i="1" dirty="0"/>
              <a:t>F</a:t>
            </a:r>
            <a:r>
              <a:rPr lang="en-US" sz="1000" i="1" dirty="0"/>
              <a:t>), plasma(</a:t>
            </a:r>
            <a:r>
              <a:rPr lang="en-US" sz="1000" b="1" i="1" dirty="0"/>
              <a:t>P</a:t>
            </a:r>
            <a:r>
              <a:rPr lang="en-US" sz="1000" i="1" dirty="0"/>
              <a:t>), tissue(</a:t>
            </a:r>
            <a:r>
              <a:rPr lang="en-US" sz="1000" b="1" i="1" dirty="0"/>
              <a:t>T</a:t>
            </a:r>
            <a:r>
              <a:rPr lang="en-US" sz="1000" i="1" dirty="0"/>
              <a:t>), stool(</a:t>
            </a:r>
            <a:r>
              <a:rPr lang="en-US" sz="1000" b="1" i="1" dirty="0"/>
              <a:t>S</a:t>
            </a:r>
            <a:r>
              <a:rPr lang="en-US" sz="1000" i="1" dirty="0"/>
              <a:t>)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240C68E-7CF8-6947-B298-B2269BAD0E90}"/>
              </a:ext>
            </a:extLst>
          </p:cNvPr>
          <p:cNvCxnSpPr>
            <a:cxnSpLocks/>
          </p:cNvCxnSpPr>
          <p:nvPr/>
        </p:nvCxnSpPr>
        <p:spPr>
          <a:xfrm flipV="1">
            <a:off x="7308430" y="1022874"/>
            <a:ext cx="0" cy="39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2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9718" y="2801018"/>
            <a:ext cx="7875604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18USGA00A000p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00B000Z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37386" y="1410251"/>
            <a:ext cx="111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mol markers</a:t>
            </a:r>
          </a:p>
          <a:p>
            <a:r>
              <a:rPr lang="en-US" sz="1200" b="1" dirty="0"/>
              <a:t>[code]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102762" y="1407515"/>
            <a:ext cx="74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sample type</a:t>
            </a:r>
          </a:p>
          <a:p>
            <a:r>
              <a:rPr lang="en-US" sz="1200" b="1" dirty="0"/>
              <a:t>[code]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0545" y="1407515"/>
            <a:ext cx="86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# samples in pool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39207" y="1426317"/>
            <a:ext cx="68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75082" y="1426317"/>
            <a:ext cx="812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country</a:t>
            </a:r>
          </a:p>
          <a:p>
            <a:r>
              <a:rPr lang="en-US" sz="1200" b="1" dirty="0"/>
              <a:t>[code]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51919" y="1410252"/>
            <a:ext cx="122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state of province</a:t>
            </a:r>
          </a:p>
          <a:p>
            <a:r>
              <a:rPr lang="en-US" sz="1200" b="1" dirty="0"/>
              <a:t>[code]</a:t>
            </a:r>
          </a:p>
        </p:txBody>
      </p:sp>
      <p:sp>
        <p:nvSpPr>
          <p:cNvPr id="45" name="Right Bracket 44"/>
          <p:cNvSpPr/>
          <p:nvPr/>
        </p:nvSpPr>
        <p:spPr>
          <a:xfrm rot="5400000" flipV="1">
            <a:off x="7457624" y="2671791"/>
            <a:ext cx="479710" cy="2233466"/>
          </a:xfrm>
          <a:prstGeom prst="rightBracket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ket 45"/>
          <p:cNvSpPr/>
          <p:nvPr/>
        </p:nvSpPr>
        <p:spPr>
          <a:xfrm rot="5400000">
            <a:off x="3925535" y="1452190"/>
            <a:ext cx="466654" cy="4676775"/>
          </a:xfrm>
          <a:prstGeom prst="rightBracket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043052" y="1410252"/>
            <a:ext cx="957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day of failure</a:t>
            </a:r>
          </a:p>
          <a:p>
            <a:r>
              <a:rPr lang="en-US" sz="1200" b="1" dirty="0"/>
              <a:t>[code]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13343" y="1022874"/>
            <a:ext cx="1030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treatment [code]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78423" y="1426316"/>
            <a:ext cx="103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sample ID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ending w/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P = pooled</a:t>
            </a:r>
          </a:p>
        </p:txBody>
      </p:sp>
      <p:sp>
        <p:nvSpPr>
          <p:cNvPr id="57" name="Right Brace 56"/>
          <p:cNvSpPr/>
          <p:nvPr/>
        </p:nvSpPr>
        <p:spPr>
          <a:xfrm rot="16200000">
            <a:off x="1622191" y="2233499"/>
            <a:ext cx="984853" cy="520927"/>
          </a:xfrm>
          <a:prstGeom prst="rightBrace">
            <a:avLst>
              <a:gd name="adj1" fmla="val 8333"/>
              <a:gd name="adj2" fmla="val 49718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3980658" y="4023905"/>
            <a:ext cx="0" cy="84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610798" y="4023905"/>
            <a:ext cx="0" cy="84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870967" y="4957359"/>
            <a:ext cx="462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E3611"/>
                </a:solidFill>
              </a:rPr>
              <a:t>Provided before sample processing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80746" y="4957359"/>
            <a:ext cx="310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2216"/>
                </a:solidFill>
              </a:rPr>
              <a:t>Added prior to sequencing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394" y="5886232"/>
            <a:ext cx="11303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MISSING VALUE: </a:t>
            </a:r>
            <a:r>
              <a:rPr lang="en-US" dirty="0"/>
              <a:t>Use </a:t>
            </a:r>
            <a:r>
              <a:rPr lang="en-US" sz="1100" dirty="0"/>
              <a:t>(lower case)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dirty="0"/>
              <a:t>if information is missing or not available for each position in sample name (ex. If </a:t>
            </a:r>
            <a:r>
              <a:rPr lang="en-US" i="1" dirty="0"/>
              <a:t>day of treatment </a:t>
            </a:r>
            <a:r>
              <a:rPr lang="en-US" dirty="0"/>
              <a:t>is not available = replace with (2) </a:t>
            </a:r>
            <a:r>
              <a:rPr lang="en-US" sz="1200" dirty="0"/>
              <a:t>(lower case) </a:t>
            </a:r>
            <a:r>
              <a:rPr lang="en-US" b="1" dirty="0">
                <a:solidFill>
                  <a:srgbClr val="FF0000"/>
                </a:solidFill>
              </a:rPr>
              <a:t>x x . </a:t>
            </a:r>
          </a:p>
          <a:p>
            <a:r>
              <a:rPr lang="en-US" b="1" dirty="0">
                <a:solidFill>
                  <a:srgbClr val="00B0F0"/>
                </a:solidFill>
              </a:rPr>
              <a:t>The sample name must be </a:t>
            </a:r>
            <a:r>
              <a:rPr lang="en-US" b="1" u="sng" dirty="0">
                <a:solidFill>
                  <a:srgbClr val="00B0F0"/>
                </a:solidFill>
              </a:rPr>
              <a:t>20</a:t>
            </a:r>
            <a:r>
              <a:rPr lang="en-US" b="1" dirty="0">
                <a:solidFill>
                  <a:srgbClr val="00B0F0"/>
                </a:solidFill>
              </a:rPr>
              <a:t> characters long </a:t>
            </a:r>
            <a:r>
              <a:rPr lang="en-US" b="1" i="1" dirty="0">
                <a:solidFill>
                  <a:srgbClr val="00B0F0"/>
                </a:solidFill>
              </a:rPr>
              <a:t>always.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5D91E2D8-341E-48A0-8730-52E27F09807F}"/>
              </a:ext>
            </a:extLst>
          </p:cNvPr>
          <p:cNvSpPr>
            <a:spLocks noGrp="1"/>
          </p:cNvSpPr>
          <p:nvPr/>
        </p:nvSpPr>
        <p:spPr>
          <a:xfrm>
            <a:off x="503566" y="63924"/>
            <a:ext cx="3715054" cy="738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  <a:cs typeface="Calibri Light"/>
              </a:rPr>
              <a:t>Pooled</a:t>
            </a:r>
            <a:r>
              <a:rPr lang="en-US" dirty="0">
                <a:cs typeface="Calibri Light"/>
              </a:rPr>
              <a:t> Sequenced Samples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D6EC5229-708F-8649-83DD-A38BC70567B1}"/>
              </a:ext>
            </a:extLst>
          </p:cNvPr>
          <p:cNvSpPr/>
          <p:nvPr/>
        </p:nvSpPr>
        <p:spPr>
          <a:xfrm rot="16200000">
            <a:off x="2268279" y="2161359"/>
            <a:ext cx="980018" cy="667245"/>
          </a:xfrm>
          <a:prstGeom prst="rightBrace">
            <a:avLst>
              <a:gd name="adj1" fmla="val 8333"/>
              <a:gd name="adj2" fmla="val 49718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950AFA42-8D96-184C-9CA3-A577E179C8A5}"/>
              </a:ext>
            </a:extLst>
          </p:cNvPr>
          <p:cNvSpPr/>
          <p:nvPr/>
        </p:nvSpPr>
        <p:spPr>
          <a:xfrm rot="16200000">
            <a:off x="3075735" y="2080734"/>
            <a:ext cx="980018" cy="811368"/>
          </a:xfrm>
          <a:prstGeom prst="rightBrace">
            <a:avLst>
              <a:gd name="adj1" fmla="val 8333"/>
              <a:gd name="adj2" fmla="val 49718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8676D494-74F4-B741-B951-13D09725575C}"/>
              </a:ext>
            </a:extLst>
          </p:cNvPr>
          <p:cNvSpPr/>
          <p:nvPr/>
        </p:nvSpPr>
        <p:spPr>
          <a:xfrm rot="16200000">
            <a:off x="3872192" y="2176458"/>
            <a:ext cx="980018" cy="630794"/>
          </a:xfrm>
          <a:prstGeom prst="rightBrace">
            <a:avLst>
              <a:gd name="adj1" fmla="val 8333"/>
              <a:gd name="adj2" fmla="val 49718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AA366877-C868-E743-B47E-4EE1A90F181C}"/>
              </a:ext>
            </a:extLst>
          </p:cNvPr>
          <p:cNvSpPr/>
          <p:nvPr/>
        </p:nvSpPr>
        <p:spPr>
          <a:xfrm rot="16200000">
            <a:off x="4048642" y="1935829"/>
            <a:ext cx="1765568" cy="315627"/>
          </a:xfrm>
          <a:prstGeom prst="rightBrace">
            <a:avLst>
              <a:gd name="adj1" fmla="val 8333"/>
              <a:gd name="adj2" fmla="val 51936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E33956F6-6004-034A-9A8C-F77125A59F17}"/>
              </a:ext>
            </a:extLst>
          </p:cNvPr>
          <p:cNvSpPr/>
          <p:nvPr/>
        </p:nvSpPr>
        <p:spPr>
          <a:xfrm rot="16200000">
            <a:off x="5348478" y="1924917"/>
            <a:ext cx="925066" cy="1195081"/>
          </a:xfrm>
          <a:prstGeom prst="rightBrace">
            <a:avLst>
              <a:gd name="adj1" fmla="val 8333"/>
              <a:gd name="adj2" fmla="val 51936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D22FC-9BF2-8048-8552-E0BDEAD55D61}"/>
              </a:ext>
            </a:extLst>
          </p:cNvPr>
          <p:cNvSpPr txBox="1"/>
          <p:nvPr/>
        </p:nvSpPr>
        <p:spPr>
          <a:xfrm>
            <a:off x="1790844" y="3464210"/>
            <a:ext cx="7106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1       2       3        4          5            6         7       8         9        10     11     12     13      14     15  16      17      18     19     20  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FED65E07-A878-894E-8A02-27CD6750DD08}"/>
              </a:ext>
            </a:extLst>
          </p:cNvPr>
          <p:cNvSpPr/>
          <p:nvPr/>
        </p:nvSpPr>
        <p:spPr>
          <a:xfrm rot="16200000">
            <a:off x="6370928" y="2233179"/>
            <a:ext cx="925066" cy="538607"/>
          </a:xfrm>
          <a:prstGeom prst="rightBrace">
            <a:avLst>
              <a:gd name="adj1" fmla="val 8333"/>
              <a:gd name="adj2" fmla="val 51936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FB630A04-02FB-0245-AC73-4FAA02D59FB2}"/>
              </a:ext>
            </a:extLst>
          </p:cNvPr>
          <p:cNvSpPr/>
          <p:nvPr/>
        </p:nvSpPr>
        <p:spPr>
          <a:xfrm rot="16200000">
            <a:off x="6834779" y="2334338"/>
            <a:ext cx="925066" cy="315630"/>
          </a:xfrm>
          <a:prstGeom prst="rightBrace">
            <a:avLst>
              <a:gd name="adj1" fmla="val 8333"/>
              <a:gd name="adj2" fmla="val 51936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DD190E0B-0C9F-CC4B-895B-41C0191F3BD3}"/>
              </a:ext>
            </a:extLst>
          </p:cNvPr>
          <p:cNvSpPr/>
          <p:nvPr/>
        </p:nvSpPr>
        <p:spPr>
          <a:xfrm rot="16200000">
            <a:off x="7529448" y="2062106"/>
            <a:ext cx="925066" cy="878194"/>
          </a:xfrm>
          <a:prstGeom prst="rightBrace">
            <a:avLst>
              <a:gd name="adj1" fmla="val 8333"/>
              <a:gd name="adj2" fmla="val 51936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5A91A390-9D3D-9042-B64C-29EE99F965D8}"/>
              </a:ext>
            </a:extLst>
          </p:cNvPr>
          <p:cNvSpPr/>
          <p:nvPr/>
        </p:nvSpPr>
        <p:spPr>
          <a:xfrm rot="16200000">
            <a:off x="8180692" y="2334337"/>
            <a:ext cx="925066" cy="315630"/>
          </a:xfrm>
          <a:prstGeom prst="rightBrace">
            <a:avLst>
              <a:gd name="adj1" fmla="val 8333"/>
              <a:gd name="adj2" fmla="val 51936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AA87D2-45DB-3741-95A6-098D377E131D}"/>
              </a:ext>
            </a:extLst>
          </p:cNvPr>
          <p:cNvSpPr txBox="1"/>
          <p:nvPr/>
        </p:nvSpPr>
        <p:spPr>
          <a:xfrm>
            <a:off x="8511056" y="1415533"/>
            <a:ext cx="198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# processed</a:t>
            </a:r>
          </a:p>
          <a:p>
            <a:r>
              <a:rPr lang="en-US" sz="1200" b="1" dirty="0"/>
              <a:t>1 = first), 2= repeat, ..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181739-B899-6F41-8617-AD970D496FAE}"/>
              </a:ext>
            </a:extLst>
          </p:cNvPr>
          <p:cNvSpPr txBox="1"/>
          <p:nvPr/>
        </p:nvSpPr>
        <p:spPr>
          <a:xfrm>
            <a:off x="7185730" y="722449"/>
            <a:ext cx="37150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blood (</a:t>
            </a:r>
            <a:r>
              <a:rPr lang="en-US" sz="10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1000" i="1" dirty="0"/>
              <a:t>), filter blood spot (</a:t>
            </a:r>
            <a:r>
              <a:rPr lang="en-US" sz="1000" b="1" i="1" dirty="0"/>
              <a:t>F</a:t>
            </a:r>
            <a:r>
              <a:rPr lang="en-US" sz="1000" i="1" dirty="0"/>
              <a:t>), plasma(</a:t>
            </a:r>
            <a:r>
              <a:rPr lang="en-US" sz="1000" b="1" i="1" dirty="0"/>
              <a:t>P</a:t>
            </a:r>
            <a:r>
              <a:rPr lang="en-US" sz="1000" i="1" dirty="0"/>
              <a:t>), tissue(</a:t>
            </a:r>
            <a:r>
              <a:rPr lang="en-US" sz="1000" b="1" i="1" dirty="0"/>
              <a:t>T</a:t>
            </a:r>
            <a:r>
              <a:rPr lang="en-US" sz="1000" i="1" dirty="0"/>
              <a:t>), stool(</a:t>
            </a:r>
            <a:r>
              <a:rPr lang="en-US" sz="1000" b="1" i="1" dirty="0"/>
              <a:t>S</a:t>
            </a:r>
            <a:r>
              <a:rPr lang="en-US" sz="1000" i="1" dirty="0"/>
              <a:t>)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DD8212-22AA-6249-A86B-4150231F7861}"/>
              </a:ext>
            </a:extLst>
          </p:cNvPr>
          <p:cNvCxnSpPr>
            <a:cxnSpLocks/>
          </p:cNvCxnSpPr>
          <p:nvPr/>
        </p:nvCxnSpPr>
        <p:spPr>
          <a:xfrm flipV="1">
            <a:off x="7308430" y="1022874"/>
            <a:ext cx="0" cy="39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19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746" y="1503782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2-letter country abbreviation</a:t>
            </a:r>
          </a:p>
          <a:p>
            <a:pPr lvl="1"/>
            <a:r>
              <a:rPr lang="en-US" dirty="0">
                <a:hlinkClick r:id="rId2"/>
              </a:rPr>
              <a:t>http://sustainablesources.com/resources/country-abbreviations/</a:t>
            </a:r>
            <a:endParaRPr lang="en-US" dirty="0"/>
          </a:p>
          <a:p>
            <a:r>
              <a:rPr lang="en-US" dirty="0"/>
              <a:t>2-letter state abbreviation</a:t>
            </a:r>
          </a:p>
          <a:p>
            <a:pPr lvl="1"/>
            <a:r>
              <a:rPr lang="en-US" dirty="0">
                <a:hlinkClick r:id="rId3"/>
              </a:rPr>
              <a:t>https://www.factmonster.com/us/postal-information/state-abbreviations-and-state-postal-codes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1200" dirty="0">
                <a:cs typeface="Calibri" panose="020F0502020204030204"/>
              </a:rPr>
              <a:t>(lower case) </a:t>
            </a:r>
            <a:r>
              <a:rPr lang="en-US" dirty="0" err="1">
                <a:cs typeface="Calibri" panose="020F0502020204030204"/>
              </a:rPr>
              <a:t>wa</a:t>
            </a:r>
            <a:r>
              <a:rPr lang="en-US" dirty="0">
                <a:cs typeface="Calibri" panose="020F0502020204030204"/>
              </a:rPr>
              <a:t> = West Africa </a:t>
            </a:r>
          </a:p>
          <a:p>
            <a:pPr lvl="2"/>
            <a:r>
              <a:rPr lang="en-US" dirty="0">
                <a:cs typeface="Calibri" panose="020F0502020204030204"/>
              </a:rPr>
              <a:t>Since most of the domestic isolates don’t have specific country of origin </a:t>
            </a:r>
          </a:p>
          <a:p>
            <a:pPr lvl="1"/>
            <a:endParaRPr lang="en-US" dirty="0">
              <a:cs typeface="Calibri" panose="020F0502020204030204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A3EF33-C610-454B-AE24-E9A5BF34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6" y="178219"/>
            <a:ext cx="7652493" cy="1325563"/>
          </a:xfrm>
        </p:spPr>
        <p:txBody>
          <a:bodyPr>
            <a:normAutofit/>
          </a:bodyPr>
          <a:lstStyle/>
          <a:p>
            <a:r>
              <a:rPr lang="en-US" dirty="0"/>
              <a:t>Geographical locations code</a:t>
            </a:r>
          </a:p>
        </p:txBody>
      </p:sp>
    </p:spTree>
    <p:extLst>
      <p:ext uri="{BB962C8B-B14F-4D97-AF65-F5344CB8AC3E}">
        <p14:creationId xmlns:p14="http://schemas.microsoft.com/office/powerpoint/2010/main" val="19461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747" y="178219"/>
            <a:ext cx="4369280" cy="1325563"/>
          </a:xfrm>
        </p:spPr>
        <p:txBody>
          <a:bodyPr/>
          <a:lstStyle/>
          <a:p>
            <a:r>
              <a:rPr lang="en-US" dirty="0"/>
              <a:t>Treatment code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4BDAC6-0A9F-B07D-BB34-048D26B7B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534011"/>
              </p:ext>
            </p:extLst>
          </p:nvPr>
        </p:nvGraphicFramePr>
        <p:xfrm>
          <a:off x="6096000" y="12867"/>
          <a:ext cx="5107757" cy="684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90">
                  <a:extLst>
                    <a:ext uri="{9D8B030D-6E8A-4147-A177-3AD203B41FA5}">
                      <a16:colId xmlns:a16="http://schemas.microsoft.com/office/drawing/2014/main" val="768803286"/>
                    </a:ext>
                  </a:extLst>
                </a:gridCol>
                <a:gridCol w="678567">
                  <a:extLst>
                    <a:ext uri="{9D8B030D-6E8A-4147-A177-3AD203B41FA5}">
                      <a16:colId xmlns:a16="http://schemas.microsoft.com/office/drawing/2014/main" val="365520770"/>
                    </a:ext>
                  </a:extLst>
                </a:gridCol>
              </a:tblGrid>
              <a:tr h="255264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Treatment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Code 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6864303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effectLst/>
                        </a:rPr>
                        <a:t>Arthemether-Lumafantrine</a:t>
                      </a:r>
                      <a:r>
                        <a:rPr lang="en-US" sz="1100" kern="1200" dirty="0">
                          <a:effectLst/>
                        </a:rPr>
                        <a:t> (AL)- </a:t>
                      </a:r>
                      <a:r>
                        <a:rPr lang="en-US" sz="1100" kern="1200" dirty="0" err="1">
                          <a:effectLst/>
                        </a:rPr>
                        <a:t>Coartem</a:t>
                      </a:r>
                      <a:endParaRPr lang="en-US" sz="1700" dirty="0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A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9880238"/>
                  </a:ext>
                </a:extLst>
              </a:tr>
              <a:tr h="266862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Chloroquine (CQ) 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B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028904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Chloroquine + Piperaquine (CQ+PQ) 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C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66926654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effectLst/>
                        </a:rPr>
                        <a:t>Arthemether-Lumafantrine</a:t>
                      </a:r>
                      <a:r>
                        <a:rPr lang="en-US" sz="1100" kern="1200" dirty="0">
                          <a:effectLst/>
                        </a:rPr>
                        <a:t> + Piperaquine (AL+PQ)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D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4171082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effectLst/>
                        </a:rPr>
                        <a:t>Arthemether</a:t>
                      </a:r>
                      <a:r>
                        <a:rPr lang="en-US" sz="1100" kern="1200" dirty="0">
                          <a:effectLst/>
                        </a:rPr>
                        <a:t> + Mefloquine(</a:t>
                      </a:r>
                      <a:r>
                        <a:rPr lang="en-US" sz="1100" kern="1200" dirty="0" err="1">
                          <a:effectLst/>
                        </a:rPr>
                        <a:t>Lariam</a:t>
                      </a:r>
                      <a:r>
                        <a:rPr lang="en-US" sz="1100" kern="1200" dirty="0">
                          <a:effectLst/>
                        </a:rPr>
                        <a:t>) (AL+MQ) 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E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7876035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Artesunate + Amodiaquine (AS+AQ)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F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6217401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Artesunate + </a:t>
                      </a:r>
                      <a:r>
                        <a:rPr lang="en-US" sz="1100" kern="1200" dirty="0" err="1">
                          <a:effectLst/>
                        </a:rPr>
                        <a:t>Sulfadoxine</a:t>
                      </a:r>
                      <a:r>
                        <a:rPr lang="en-US" sz="1100" kern="1200" dirty="0">
                          <a:effectLst/>
                        </a:rPr>
                        <a:t>-Pyrimethamine (AS+SP)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G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605924"/>
                  </a:ext>
                </a:extLst>
              </a:tr>
              <a:tr h="185064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Artesunate + Mefloquine (AS+MQ)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H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0478979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effectLst/>
                        </a:rPr>
                        <a:t>Dihydroartemisinin</a:t>
                      </a:r>
                      <a:r>
                        <a:rPr lang="en-US" sz="1100" kern="1200" dirty="0">
                          <a:effectLst/>
                        </a:rPr>
                        <a:t> + Piperaquine (DHA+PQ)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I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93946374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effectLst/>
                        </a:rPr>
                        <a:t>Arthemether</a:t>
                      </a:r>
                      <a:r>
                        <a:rPr lang="en-US" sz="1100" kern="1200" dirty="0">
                          <a:effectLst/>
                        </a:rPr>
                        <a:t> + Mefloquine + Piperaquine (AL+MQ+PQ) 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K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1268697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Doxycycline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L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1952638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Atovaquone/Proguanil (</a:t>
                      </a:r>
                      <a:r>
                        <a:rPr lang="en-US" sz="1100" kern="1200" dirty="0" err="1">
                          <a:effectLst/>
                        </a:rPr>
                        <a:t>Malarone</a:t>
                      </a:r>
                      <a:r>
                        <a:rPr lang="en-US" sz="1100" kern="1200" dirty="0">
                          <a:effectLst/>
                        </a:rPr>
                        <a:t>)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M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9462951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Quinine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N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84836826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Doxycycline + Quinine</a:t>
                      </a:r>
                      <a:r>
                        <a:rPr lang="en-US" sz="1100" kern="1200" baseline="0" dirty="0">
                          <a:effectLst/>
                        </a:rPr>
                        <a:t> </a:t>
                      </a:r>
                      <a:r>
                        <a:rPr lang="en-US" sz="1100" kern="1200" dirty="0">
                          <a:effectLst/>
                        </a:rPr>
                        <a:t>(L + N)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O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1482591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effectLst/>
                        </a:rPr>
                        <a:t>Arthemether-Lumafantrine</a:t>
                      </a:r>
                      <a:r>
                        <a:rPr lang="en-US" sz="1100" kern="1200" dirty="0">
                          <a:effectLst/>
                        </a:rPr>
                        <a:t> + Atovaquone/Proguanil </a:t>
                      </a:r>
                      <a:r>
                        <a:rPr lang="en-US" sz="1100" kern="1200" baseline="0" dirty="0">
                          <a:effectLst/>
                        </a:rPr>
                        <a:t> </a:t>
                      </a:r>
                      <a:r>
                        <a:rPr lang="en-US" sz="1100" kern="1200" dirty="0">
                          <a:effectLst/>
                        </a:rPr>
                        <a:t>(AL + M)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P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1489087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Mefloquine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Q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64309824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effectLst/>
                        </a:rPr>
                        <a:t>Vanomycin</a:t>
                      </a:r>
                      <a:r>
                        <a:rPr lang="en-US" sz="1100" kern="1200" dirty="0">
                          <a:effectLst/>
                        </a:rPr>
                        <a:t> and Rocephin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R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0388011"/>
                  </a:ext>
                </a:extLst>
              </a:tr>
              <a:tr h="266862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Doxycycline + Atovaquone/Proguanil (</a:t>
                      </a:r>
                      <a:r>
                        <a:rPr lang="en-US" sz="1100" kern="1200" dirty="0" err="1">
                          <a:effectLst/>
                        </a:rPr>
                        <a:t>Malarone</a:t>
                      </a:r>
                      <a:r>
                        <a:rPr lang="en-US" sz="1100" kern="1200" dirty="0">
                          <a:effectLst/>
                        </a:rPr>
                        <a:t>)</a:t>
                      </a:r>
                      <a:r>
                        <a:rPr lang="en-US" sz="1100" kern="1200" baseline="0" dirty="0">
                          <a:effectLst/>
                        </a:rPr>
                        <a:t> </a:t>
                      </a:r>
                      <a:r>
                        <a:rPr lang="en-US" sz="1100" kern="1200" dirty="0">
                          <a:effectLst/>
                        </a:rPr>
                        <a:t>(L + M)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S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65374869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Doxycycline, </a:t>
                      </a:r>
                      <a:r>
                        <a:rPr lang="en-US" sz="1100" kern="1200" dirty="0" err="1">
                          <a:effectLst/>
                        </a:rPr>
                        <a:t>Malarone</a:t>
                      </a:r>
                      <a:r>
                        <a:rPr lang="en-US" sz="1100" kern="1200" dirty="0">
                          <a:effectLst/>
                        </a:rPr>
                        <a:t>, Quinine and Artesunate (L + M + N + AS)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T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9206252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Hydroxychloroquine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U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1392423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effectLst/>
                        </a:rPr>
                        <a:t>Coartem</a:t>
                      </a:r>
                      <a:r>
                        <a:rPr lang="en-US" sz="1100" kern="1200" dirty="0">
                          <a:effectLst/>
                        </a:rPr>
                        <a:t> + Artesunate + </a:t>
                      </a:r>
                      <a:r>
                        <a:rPr lang="en-US" sz="1100" kern="1200" dirty="0" err="1">
                          <a:effectLst/>
                        </a:rPr>
                        <a:t>Malarone</a:t>
                      </a:r>
                      <a:r>
                        <a:rPr lang="en-US" sz="1100" kern="1200" dirty="0">
                          <a:effectLst/>
                        </a:rPr>
                        <a:t> (AL + AS + M)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W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83087793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effectLst/>
                        </a:rPr>
                        <a:t>Arthemether-Lumafantrine</a:t>
                      </a:r>
                      <a:r>
                        <a:rPr lang="en-US" sz="1100" kern="1200" dirty="0">
                          <a:effectLst/>
                        </a:rPr>
                        <a:t> (</a:t>
                      </a:r>
                      <a:r>
                        <a:rPr lang="en-US" sz="1100" kern="1200" dirty="0" err="1">
                          <a:effectLst/>
                        </a:rPr>
                        <a:t>Coartem</a:t>
                      </a:r>
                      <a:r>
                        <a:rPr lang="en-US" sz="1100" kern="1200" dirty="0">
                          <a:effectLst/>
                        </a:rPr>
                        <a:t>) + Artesunate (AL + AS) 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Y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2251223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Chloroquine + primaquine (CQ + primaquine)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Z 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2526880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Artesunate, </a:t>
                      </a:r>
                      <a:r>
                        <a:rPr lang="en-US" sz="1100" kern="1200" dirty="0" err="1">
                          <a:effectLst/>
                        </a:rPr>
                        <a:t>Malarone</a:t>
                      </a:r>
                      <a:r>
                        <a:rPr lang="en-US" sz="1100" kern="1200" dirty="0">
                          <a:effectLst/>
                        </a:rPr>
                        <a:t> (AS + M)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a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21080472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Artesunate + D</a:t>
                      </a:r>
                      <a:r>
                        <a:rPr lang="en-US" sz="1100" b="0" i="0" u="none" strike="noStrike" kern="1200" noProof="0" dirty="0">
                          <a:effectLst/>
                          <a:latin typeface="Rockwell"/>
                        </a:rPr>
                        <a:t>oxycycline</a:t>
                      </a:r>
                      <a:r>
                        <a:rPr lang="en-US" sz="1100" kern="1200" dirty="0">
                          <a:effectLst/>
                        </a:rPr>
                        <a:t> (AS +L)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b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454076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kern="1200" noProof="0" dirty="0">
                          <a:effectLst/>
                          <a:latin typeface="Rockwell"/>
                        </a:rPr>
                        <a:t>Artesunate (AS) only</a:t>
                      </a:r>
                      <a:endParaRPr lang="en-US" sz="17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 dirty="0">
                          <a:effectLst/>
                        </a:rPr>
                        <a:t>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9924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38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4C6CF-3C96-4EC1-85A3-63CBA1C0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46" y="1399902"/>
            <a:ext cx="6595854" cy="2156098"/>
          </a:xfrm>
        </p:spPr>
        <p:txBody>
          <a:bodyPr>
            <a:normAutofit/>
          </a:bodyPr>
          <a:lstStyle/>
          <a:p>
            <a:r>
              <a:rPr lang="en-US" dirty="0"/>
              <a:t>Three-digit </a:t>
            </a:r>
            <a:r>
              <a:rPr lang="en-US" i="1" dirty="0"/>
              <a:t>decimal number</a:t>
            </a:r>
            <a:r>
              <a:rPr lang="en-US" dirty="0"/>
              <a:t> is used to indicate specific molecular markers sequenced per sample</a:t>
            </a:r>
          </a:p>
          <a:p>
            <a:r>
              <a:rPr lang="en-US" dirty="0"/>
              <a:t>Use </a:t>
            </a:r>
            <a:r>
              <a:rPr lang="en-US" dirty="0">
                <a:hlinkClick r:id="rId2"/>
              </a:rPr>
              <a:t>Binary to Hex converter </a:t>
            </a:r>
            <a:r>
              <a:rPr lang="en-US" dirty="0"/>
              <a:t>to get decimal number based on combination of markers used</a:t>
            </a:r>
          </a:p>
          <a:p>
            <a:r>
              <a:rPr lang="en-US" dirty="0"/>
              <a:t>3-digit decimal = 9 marker combo pooled per run max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7A966-B499-4AAD-8917-5D30EECE3591}"/>
              </a:ext>
            </a:extLst>
          </p:cNvPr>
          <p:cNvSpPr txBox="1"/>
          <p:nvPr/>
        </p:nvSpPr>
        <p:spPr>
          <a:xfrm>
            <a:off x="363746" y="4982636"/>
            <a:ext cx="5951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Ex.111111110 </a:t>
            </a:r>
            <a:r>
              <a:rPr lang="en-US" sz="4000" dirty="0"/>
              <a:t>-&gt;  </a:t>
            </a:r>
            <a:r>
              <a:rPr lang="en-US" sz="4000" dirty="0">
                <a:solidFill>
                  <a:srgbClr val="00B050"/>
                </a:solidFill>
              </a:rPr>
              <a:t>510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EB6E9-727F-4EBF-BE84-847E671DB44A}"/>
              </a:ext>
            </a:extLst>
          </p:cNvPr>
          <p:cNvSpPr/>
          <p:nvPr/>
        </p:nvSpPr>
        <p:spPr>
          <a:xfrm>
            <a:off x="363746" y="5690522"/>
            <a:ext cx="101591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Ex. sample name :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17ANZA00F0001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PfF</a:t>
            </a:r>
            <a:r>
              <a:rPr lang="en-US" sz="4000" dirty="0">
                <a:solidFill>
                  <a:srgbClr val="00B050"/>
                </a:solidFill>
              </a:rPr>
              <a:t>510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82B375-63D3-2240-A87E-032E541B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6" y="178219"/>
            <a:ext cx="6951453" cy="1325563"/>
          </a:xfrm>
        </p:spPr>
        <p:txBody>
          <a:bodyPr>
            <a:normAutofit/>
          </a:bodyPr>
          <a:lstStyle/>
          <a:p>
            <a:r>
              <a:rPr lang="en-US" dirty="0"/>
              <a:t>Molecular markers code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5BD488-D92E-E44B-9B8A-1279B1503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729152"/>
              </p:ext>
            </p:extLst>
          </p:nvPr>
        </p:nvGraphicFramePr>
        <p:xfrm>
          <a:off x="447040" y="3720768"/>
          <a:ext cx="7080740" cy="1234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8074">
                  <a:extLst>
                    <a:ext uri="{9D8B030D-6E8A-4147-A177-3AD203B41FA5}">
                      <a16:colId xmlns:a16="http://schemas.microsoft.com/office/drawing/2014/main" val="320358205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1385457076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2337504579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1770452013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2543022372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3197215031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2347524625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762880077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3187299660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1706033998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Marker 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2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3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4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5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6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9752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3404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Binary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12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57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E1BFD2-5C17-48E0-922E-940BB7744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01050"/>
              </p:ext>
            </p:extLst>
          </p:nvPr>
        </p:nvGraphicFramePr>
        <p:xfrm>
          <a:off x="528320" y="1102360"/>
          <a:ext cx="8650784" cy="344043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704904">
                  <a:extLst>
                    <a:ext uri="{9D8B030D-6E8A-4147-A177-3AD203B41FA5}">
                      <a16:colId xmlns:a16="http://schemas.microsoft.com/office/drawing/2014/main" val="3315454412"/>
                    </a:ext>
                  </a:extLst>
                </a:gridCol>
                <a:gridCol w="1976572">
                  <a:extLst>
                    <a:ext uri="{9D8B030D-6E8A-4147-A177-3AD203B41FA5}">
                      <a16:colId xmlns:a16="http://schemas.microsoft.com/office/drawing/2014/main" val="2134472830"/>
                    </a:ext>
                  </a:extLst>
                </a:gridCol>
                <a:gridCol w="969308">
                  <a:extLst>
                    <a:ext uri="{9D8B030D-6E8A-4147-A177-3AD203B41FA5}">
                      <a16:colId xmlns:a16="http://schemas.microsoft.com/office/drawing/2014/main" val="276247785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Molecular markers (gene names) </a:t>
                      </a:r>
                    </a:p>
                  </a:txBody>
                  <a:tcPr marL="28575" marR="28575" marT="28575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Bit code</a:t>
                      </a:r>
                    </a:p>
                  </a:txBody>
                  <a:tcPr marL="28575" marR="28575" marT="28575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Decimal</a:t>
                      </a:r>
                    </a:p>
                  </a:txBody>
                  <a:tcPr marL="28575" marR="28575" marT="28575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9186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i="1" u="none" strike="noStrike" dirty="0">
                          <a:effectLst/>
                        </a:rPr>
                        <a:t>Pfk13, Pfcrt, Pfmdr1, </a:t>
                      </a:r>
                      <a:r>
                        <a:rPr lang="en-US" sz="1800" i="1" u="none" strike="noStrike" dirty="0" err="1">
                          <a:effectLst/>
                        </a:rPr>
                        <a:t>PfcytB</a:t>
                      </a:r>
                      <a:r>
                        <a:rPr lang="en-US" sz="1800" i="1" u="none" strike="noStrike" dirty="0">
                          <a:effectLst/>
                        </a:rPr>
                        <a:t>, Pfdhps, Pfdhfr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111111000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Rockwell" panose="02060603020205020403" pitchFamily="18" charset="77"/>
                        </a:rPr>
                        <a:t>504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5974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none" strike="noStrike" dirty="0">
                          <a:effectLst/>
                        </a:rPr>
                        <a:t>Pfk13</a:t>
                      </a:r>
                      <a:r>
                        <a:rPr lang="en-US" sz="1800" u="none" strike="noStrike" dirty="0">
                          <a:effectLst/>
                        </a:rPr>
                        <a:t>, Pfdhps, Pfdhfr</a:t>
                      </a:r>
                    </a:p>
                  </a:txBody>
                  <a:tcPr marL="28575" marR="28575" marT="285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100011000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Rockwell" panose="02060603020205020403" pitchFamily="18" charset="77"/>
                        </a:rPr>
                        <a:t>280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80986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i="1" u="none" strike="noStrike" dirty="0">
                          <a:effectLst/>
                        </a:rPr>
                        <a:t>Pfdhps, Pfdhfr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000011000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Rockwell" panose="02060603020205020403" pitchFamily="18" charset="77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12117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none" strike="noStrike" dirty="0">
                          <a:effectLst/>
                        </a:rPr>
                        <a:t>Pfk13</a:t>
                      </a:r>
                    </a:p>
                  </a:txBody>
                  <a:tcPr marL="28575" marR="28575" marT="2857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100000000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Rockwell" panose="02060603020205020403" pitchFamily="18" charset="77"/>
                        </a:rPr>
                        <a:t>256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36282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none" strike="noStrike" dirty="0">
                          <a:effectLst/>
                        </a:rPr>
                        <a:t>Pfk13, Pfcrt, </a:t>
                      </a:r>
                      <a:r>
                        <a:rPr lang="en-US" sz="1800" i="1" u="none" strike="noStrike" dirty="0" err="1">
                          <a:effectLst/>
                        </a:rPr>
                        <a:t>Pfmdr</a:t>
                      </a:r>
                      <a:r>
                        <a:rPr lang="en-US" sz="1800" i="1" u="none" strike="noStrike" dirty="0">
                          <a:effectLst/>
                        </a:rPr>
                        <a:t>, </a:t>
                      </a:r>
                      <a:r>
                        <a:rPr lang="en-US" sz="1800" i="1" u="none" strike="noStrike" dirty="0" err="1">
                          <a:effectLst/>
                        </a:rPr>
                        <a:t>PfcytoB</a:t>
                      </a:r>
                      <a:r>
                        <a:rPr lang="en-US" sz="1800" i="1" u="none" strike="noStrike" dirty="0">
                          <a:effectLst/>
                        </a:rPr>
                        <a:t>, Pfdhps, Pfdhfr, Pfcpmp, Pfs47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endParaRPr lang="en-US" sz="1800" i="1" u="none" strike="noStrike" dirty="0">
                        <a:effectLst/>
                      </a:endParaRPr>
                    </a:p>
                  </a:txBody>
                  <a:tcPr marL="28575" marR="28575" marT="285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111111100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Rockwell" panose="02060603020205020403" pitchFamily="18" charset="77"/>
                        </a:rPr>
                        <a:t>508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0549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dirty="0">
                          <a:effectLst/>
                        </a:rPr>
                        <a:t>Pfs47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285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000000100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Rockwell" panose="02060603020205020403" pitchFamily="18" charset="77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0235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8AEE82-A633-499C-BC00-01A96B228B3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AA0E186-B4E1-E64C-9AA6-CEF73BF08DF1}"/>
              </a:ext>
            </a:extLst>
          </p:cNvPr>
          <p:cNvSpPr txBox="1">
            <a:spLocks/>
          </p:cNvSpPr>
          <p:nvPr/>
        </p:nvSpPr>
        <p:spPr>
          <a:xfrm>
            <a:off x="363746" y="178219"/>
            <a:ext cx="10802094" cy="101558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Common Mol. Marker combos and bit codes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C27A54E-4E24-5542-B5C3-A6D9AF079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985943"/>
              </p:ext>
            </p:extLst>
          </p:nvPr>
        </p:nvGraphicFramePr>
        <p:xfrm>
          <a:off x="528320" y="5028781"/>
          <a:ext cx="7203647" cy="1394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8074">
                  <a:extLst>
                    <a:ext uri="{9D8B030D-6E8A-4147-A177-3AD203B41FA5}">
                      <a16:colId xmlns:a16="http://schemas.microsoft.com/office/drawing/2014/main" val="320358205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1385457076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2337504579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1770452013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2543022372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3197215031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2347524625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762880077"/>
                    </a:ext>
                  </a:extLst>
                </a:gridCol>
                <a:gridCol w="708074">
                  <a:extLst>
                    <a:ext uri="{9D8B030D-6E8A-4147-A177-3AD203B41FA5}">
                      <a16:colId xmlns:a16="http://schemas.microsoft.com/office/drawing/2014/main" val="3187299660"/>
                    </a:ext>
                  </a:extLst>
                </a:gridCol>
                <a:gridCol w="830981">
                  <a:extLst>
                    <a:ext uri="{9D8B030D-6E8A-4147-A177-3AD203B41FA5}">
                      <a16:colId xmlns:a16="http://schemas.microsoft.com/office/drawing/2014/main" val="1706033998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Marker name loc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Pfk13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Pfcrt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Pfmdr1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Pfcytb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Pfdhps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Pfdhfr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Pfcpmp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Pfs47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PfcelTOS</a:t>
                      </a:r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9752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Present/Absent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3404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Binary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1/0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1/0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1/0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1/0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1/0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1/0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1/0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1/0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1/0</a:t>
                      </a:r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12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00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746" y="1472590"/>
            <a:ext cx="4867338" cy="4796219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3100" dirty="0"/>
              <a:t>PARMA sample - </a:t>
            </a:r>
            <a:r>
              <a:rPr lang="en-US" sz="3100" dirty="0">
                <a:solidFill>
                  <a:srgbClr val="00B050"/>
                </a:solidFill>
              </a:rPr>
              <a:t>POOLED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17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-  </a:t>
            </a:r>
            <a:r>
              <a:rPr lang="en-US" sz="1800" dirty="0"/>
              <a:t>Year:2017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1800" dirty="0"/>
              <a:t>Country: Angola (samples pooled collected from Angola study)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ZA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1800" dirty="0"/>
              <a:t>State: Zaire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00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sz="1800" dirty="0"/>
              <a:t>Day of treatment: D0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sz="1800" dirty="0"/>
              <a:t>Treatment: AS+AQ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001P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1800" dirty="0">
                <a:solidFill>
                  <a:srgbClr val="000000"/>
                </a:solidFill>
              </a:rPr>
              <a:t>Pool Number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08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   - </a:t>
            </a:r>
            <a:r>
              <a:rPr lang="en-US" sz="1800" dirty="0"/>
              <a:t>8 samples in this pool </a:t>
            </a:r>
            <a:endParaRPr lang="en-US" sz="1800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F 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- </a:t>
            </a:r>
            <a:r>
              <a:rPr lang="en-US" sz="1800" dirty="0"/>
              <a:t>Sample type: sample provided to lab as Filter Blood Spot</a:t>
            </a:r>
            <a:endParaRPr lang="en-US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119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– </a:t>
            </a:r>
            <a:r>
              <a:rPr lang="en-US" sz="1800" i="1" dirty="0">
                <a:solidFill>
                  <a:srgbClr val="000000"/>
                </a:solidFill>
              </a:rPr>
              <a:t>k13</a:t>
            </a:r>
            <a:r>
              <a:rPr lang="en-US" sz="1800" i="1" dirty="0">
                <a:ea typeface="+mn-lt"/>
                <a:cs typeface="+mn-lt"/>
              </a:rPr>
              <a:t>, dhps, dhfr, crt, mdr1, </a:t>
            </a:r>
            <a:r>
              <a:rPr lang="en-US" sz="1800" i="1" dirty="0" err="1">
                <a:ea typeface="+mn-lt"/>
                <a:cs typeface="+mn-lt"/>
              </a:rPr>
              <a:t>cyt</a:t>
            </a:r>
            <a:r>
              <a:rPr lang="en-US" sz="1800" i="1" dirty="0">
                <a:ea typeface="+mn-lt"/>
                <a:cs typeface="+mn-lt"/>
              </a:rPr>
              <a:t> b </a:t>
            </a:r>
            <a:r>
              <a:rPr lang="en-US" sz="1800" dirty="0">
                <a:ea typeface="+mn-lt"/>
                <a:cs typeface="+mn-lt"/>
              </a:rPr>
              <a:t>genes in panel</a:t>
            </a:r>
            <a:r>
              <a:rPr lang="en-US" sz="1800" i="1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– </a:t>
            </a:r>
            <a:r>
              <a:rPr lang="en-US" sz="1800" dirty="0"/>
              <a:t>this is the first time this "sample" is being processed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endParaRPr lang="en-US" sz="1800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63746" y="1804237"/>
            <a:ext cx="4419600" cy="43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17ANZA00P</a:t>
            </a:r>
            <a:r>
              <a:rPr lang="en-US" sz="2400" dirty="0">
                <a:solidFill>
                  <a:srgbClr val="00B050"/>
                </a:solidFill>
              </a:rPr>
              <a:t>001P08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F1191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67950C-472E-124A-A398-85C18BCC3736}"/>
              </a:ext>
            </a:extLst>
          </p:cNvPr>
          <p:cNvSpPr txBox="1">
            <a:spLocks/>
          </p:cNvSpPr>
          <p:nvPr/>
        </p:nvSpPr>
        <p:spPr>
          <a:xfrm>
            <a:off x="5404104" y="1472590"/>
            <a:ext cx="6131542" cy="47962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Domestic sample:17-102 - INDIVIDUAL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17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-  </a:t>
            </a:r>
            <a:r>
              <a:rPr lang="en-US" sz="1800" dirty="0"/>
              <a:t>Year:2017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US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1800" dirty="0"/>
              <a:t>Country: Nigeria (patient assumed to acquire malaria from Nigeria)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NY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1800" dirty="0"/>
              <a:t>State: NY (state patient was diagnosed)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xx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sz="1800" dirty="0"/>
              <a:t>Day of treatment: n/a (xx) - not a TES sample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1800" dirty="0"/>
              <a:t>Treatment: Arthemether </a:t>
            </a:r>
            <a:r>
              <a:rPr lang="en-US" sz="1800" dirty="0" err="1"/>
              <a:t>Lumafantrine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0102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1800" dirty="0"/>
              <a:t>Sample Number for that year</a:t>
            </a:r>
            <a:endParaRPr lang="en-US" sz="18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PF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  - </a:t>
            </a:r>
            <a:r>
              <a:rPr lang="en-US" sz="1800" dirty="0"/>
              <a:t>Organism: </a:t>
            </a:r>
            <a:r>
              <a:rPr lang="en-US" sz="1800" i="1" dirty="0"/>
              <a:t>Plasmodium falciparum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B 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- </a:t>
            </a:r>
            <a:r>
              <a:rPr lang="en-US" sz="1800" dirty="0"/>
              <a:t>Sample type: sample provided to lab as Whole blood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000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– </a:t>
            </a:r>
            <a:r>
              <a:rPr lang="en-US" sz="1800" i="1" dirty="0">
                <a:ea typeface="+mn-lt"/>
                <a:cs typeface="+mn-lt"/>
              </a:rPr>
              <a:t>k13, dhps, dhfr, crt, mdr1, </a:t>
            </a:r>
            <a:r>
              <a:rPr lang="en-US" sz="1800" i="1" dirty="0" err="1">
                <a:ea typeface="+mn-lt"/>
                <a:cs typeface="+mn-lt"/>
              </a:rPr>
              <a:t>cyt</a:t>
            </a:r>
            <a:r>
              <a:rPr lang="en-US" sz="1800" i="1" dirty="0">
                <a:ea typeface="+mn-lt"/>
                <a:cs typeface="+mn-lt"/>
              </a:rPr>
              <a:t> b, pfs47 </a:t>
            </a:r>
            <a:r>
              <a:rPr lang="en-US" sz="1800" dirty="0">
                <a:ea typeface="+mn-lt"/>
                <a:cs typeface="+mn-lt"/>
              </a:rPr>
              <a:t>genes in panel </a:t>
            </a:r>
            <a:endParaRPr lang="en-US" sz="1800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– </a:t>
            </a:r>
            <a:r>
              <a:rPr lang="en-US" sz="1800" dirty="0"/>
              <a:t>this is the second time this sample is being processed (meaning it repeat sequenced sample) </a:t>
            </a:r>
            <a:endParaRPr lang="en-US" sz="1800" dirty="0">
              <a:cs typeface="Calibri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8FFEB4-70D2-0947-BDF6-1D314EA7AB36}"/>
              </a:ext>
            </a:extLst>
          </p:cNvPr>
          <p:cNvSpPr/>
          <p:nvPr/>
        </p:nvSpPr>
        <p:spPr>
          <a:xfrm>
            <a:off x="5474208" y="1804238"/>
            <a:ext cx="4419600" cy="43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17NGNYxxA0102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PfB1292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1E90B92-A932-E74A-9EC9-80C8A457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6" y="178219"/>
            <a:ext cx="6951453" cy="1325563"/>
          </a:xfrm>
        </p:spPr>
        <p:txBody>
          <a:bodyPr>
            <a:normAutofit/>
          </a:bodyPr>
          <a:lstStyle/>
          <a:p>
            <a:r>
              <a:rPr lang="en-US" dirty="0"/>
              <a:t>Example's</a:t>
            </a:r>
          </a:p>
        </p:txBody>
      </p:sp>
    </p:spTree>
    <p:extLst>
      <p:ext uri="{BB962C8B-B14F-4D97-AF65-F5344CB8AC3E}">
        <p14:creationId xmlns:p14="http://schemas.microsoft.com/office/powerpoint/2010/main" val="457813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9E29735EC7E048B317629824F3C6C2" ma:contentTypeVersion="9" ma:contentTypeDescription="Create a new document." ma:contentTypeScope="" ma:versionID="7e09ba1e27942ea0a1660cb07d961835">
  <xsd:schema xmlns:xsd="http://www.w3.org/2001/XMLSchema" xmlns:xs="http://www.w3.org/2001/XMLSchema" xmlns:p="http://schemas.microsoft.com/office/2006/metadata/properties" xmlns:ns2="aeddc57e-36eb-4c2b-bcb6-66f49e586641" xmlns:ns3="db76390e-f4cf-41d2-93e5-461b3cd39f49" targetNamespace="http://schemas.microsoft.com/office/2006/metadata/properties" ma:root="true" ma:fieldsID="9f2756f2d4d2c7e4d6236c6c941f05c4" ns2:_="" ns3:_="">
    <xsd:import namespace="aeddc57e-36eb-4c2b-bcb6-66f49e586641"/>
    <xsd:import namespace="db76390e-f4cf-41d2-93e5-461b3cd39f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ddc57e-36eb-4c2b-bcb6-66f49e5866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76390e-f4cf-41d2-93e5-461b3cd39f4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5B34CC-CFC9-442F-B34B-CB6558E6446E}">
  <ds:schemaRefs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db76390e-f4cf-41d2-93e5-461b3cd39f49"/>
    <ds:schemaRef ds:uri="aeddc57e-36eb-4c2b-bcb6-66f49e58664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3D37F22-BA1F-4315-972C-1DF9DE10683B}">
  <ds:schemaRefs>
    <ds:schemaRef ds:uri="aeddc57e-36eb-4c2b-bcb6-66f49e586641"/>
    <ds:schemaRef ds:uri="db76390e-f4cf-41d2-93e5-461b3cd39f4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4F318BC-4CB9-4001-9232-5EEC078728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{BE7537D2-D4C4-6049-9DC3-A9CCC3C6BC17}tf10001070</Template>
  <TotalTime>307</TotalTime>
  <Words>1042</Words>
  <Application>Microsoft Office PowerPoint</Application>
  <PresentationFormat>Widescreen</PresentationFormat>
  <Paragraphs>229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Sample Naming Standardization</vt:lpstr>
      <vt:lpstr>PowerPoint Presentation</vt:lpstr>
      <vt:lpstr>PowerPoint Presentation</vt:lpstr>
      <vt:lpstr>Geographical locations code</vt:lpstr>
      <vt:lpstr>Treatment code</vt:lpstr>
      <vt:lpstr>Molecular markers code</vt:lpstr>
      <vt:lpstr>PowerPoint Presentation</vt:lpstr>
      <vt:lpstr>Example's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Naming Standardization</dc:title>
  <dc:creator>Kelley, Julia (CDC/CGH/DPDM)</dc:creator>
  <cp:lastModifiedBy>Bajic, Marko (CDC/DDPHSIS/CGH/DPDM)</cp:lastModifiedBy>
  <cp:revision>19</cp:revision>
  <dcterms:created xsi:type="dcterms:W3CDTF">2018-05-23T22:22:50Z</dcterms:created>
  <dcterms:modified xsi:type="dcterms:W3CDTF">2023-04-19T20:23:42Z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94a7b8-f06c-4dfe-bdcc-9b548fd58c31_Enabled">
    <vt:lpwstr>true</vt:lpwstr>
  </property>
  <property fmtid="{D5CDD505-2E9C-101B-9397-08002B2CF9AE}" pid="3" name="MSIP_Label_7b94a7b8-f06c-4dfe-bdcc-9b548fd58c31_SetDate">
    <vt:lpwstr>2021-05-27T15:56:41Z</vt:lpwstr>
  </property>
  <property fmtid="{D5CDD505-2E9C-101B-9397-08002B2CF9AE}" pid="4" name="MSIP_Label_7b94a7b8-f06c-4dfe-bdcc-9b548fd58c31_Method">
    <vt:lpwstr>Privileged</vt:lpwstr>
  </property>
  <property fmtid="{D5CDD505-2E9C-101B-9397-08002B2CF9AE}" pid="5" name="MSIP_Label_7b94a7b8-f06c-4dfe-bdcc-9b548fd58c31_Name">
    <vt:lpwstr>7b94a7b8-f06c-4dfe-bdcc-9b548fd58c31</vt:lpwstr>
  </property>
  <property fmtid="{D5CDD505-2E9C-101B-9397-08002B2CF9AE}" pid="6" name="MSIP_Label_7b94a7b8-f06c-4dfe-bdcc-9b548fd58c31_SiteId">
    <vt:lpwstr>9ce70869-60db-44fd-abe8-d2767077fc8f</vt:lpwstr>
  </property>
  <property fmtid="{D5CDD505-2E9C-101B-9397-08002B2CF9AE}" pid="7" name="MSIP_Label_7b94a7b8-f06c-4dfe-bdcc-9b548fd58c31_ActionId">
    <vt:lpwstr>1409daac-bf27-4409-bc21-50afe35be89f</vt:lpwstr>
  </property>
  <property fmtid="{D5CDD505-2E9C-101B-9397-08002B2CF9AE}" pid="8" name="MSIP_Label_7b94a7b8-f06c-4dfe-bdcc-9b548fd58c31_ContentBits">
    <vt:lpwstr>0</vt:lpwstr>
  </property>
  <property fmtid="{D5CDD505-2E9C-101B-9397-08002B2CF9AE}" pid="9" name="ContentTypeId">
    <vt:lpwstr>0x010100629E29735EC7E048B317629824F3C6C2</vt:lpwstr>
  </property>
</Properties>
</file>