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7" r:id="rId5"/>
    <p:sldId id="266" r:id="rId6"/>
    <p:sldId id="267" r:id="rId7"/>
    <p:sldId id="262" r:id="rId8"/>
    <p:sldId id="263" r:id="rId9"/>
    <p:sldId id="261" r:id="rId10"/>
    <p:sldId id="264"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894CEA-B8A6-B74E-8EE8-219ABB10223B}">
          <p14:sldIdLst>
            <p14:sldId id="257"/>
            <p14:sldId id="266"/>
            <p14:sldId id="267"/>
            <p14:sldId id="262"/>
            <p14:sldId id="263"/>
            <p14:sldId id="261"/>
            <p14:sldId id="264"/>
            <p14:sldId id="260"/>
          </p14:sldIdLst>
        </p14:section>
        <p14:section name="Older versions" id="{84E4A298-FB41-6A48-B1AD-0D5AC1F16D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illo, Stefano (CDC/DDPHSIS/CGH/DPDM)" initials="RS(" lastIdx="6" clrIdx="0">
    <p:extLst>
      <p:ext uri="{19B8F6BF-5375-455C-9EA6-DF929625EA0E}">
        <p15:presenceInfo xmlns:p15="http://schemas.microsoft.com/office/powerpoint/2012/main" userId="S::lzi3@cdc.gov::8786b2e1-508f-4fcf-b799-959638ab9c18" providerId="AD"/>
      </p:ext>
    </p:extLst>
  </p:cmAuthor>
  <p:cmAuthor id="2" name="Kelley, Julia (CDC/DDPHSIS/CGH/DPDM)" initials="K(" lastIdx="2" clrIdx="1">
    <p:extLst>
      <p:ext uri="{19B8F6BF-5375-455C-9EA6-DF929625EA0E}">
        <p15:presenceInfo xmlns:p15="http://schemas.microsoft.com/office/powerpoint/2012/main" userId="S::xfi8@cdc.gov::dbc6095b-aa70-4638-9002-b21101e68a65" providerId="AD"/>
      </p:ext>
    </p:extLst>
  </p:cmAuthor>
  <p:cmAuthor id="3" name="Patel, Dhruviben S. (CDC/DDPHSIS/CGH/DPDM) (CTR)" initials="P(" lastIdx="2" clrIdx="2">
    <p:extLst>
      <p:ext uri="{19B8F6BF-5375-455C-9EA6-DF929625EA0E}">
        <p15:presenceInfo xmlns:p15="http://schemas.microsoft.com/office/powerpoint/2012/main" userId="S::yyr4@cdc.gov::f29e2132-3cd5-4240-9d36-66387d038f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9F92"/>
    <a:srgbClr val="9E3611"/>
    <a:srgbClr val="7422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0"/>
    <p:restoredTop sz="94718"/>
  </p:normalViewPr>
  <p:slideViewPr>
    <p:cSldViewPr snapToGrid="0">
      <p:cViewPr varScale="1">
        <p:scale>
          <a:sx n="117" d="100"/>
          <a:sy n="117" d="100"/>
        </p:scale>
        <p:origin x="208" y="1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8T07:15:38.128" idx="5">
    <p:pos x="10" y="10"/>
    <p:text>[@OH, Je-Hoon Michael (CDC/DDPHSIS/CGH/DPDM)] [@Patel, Dhruviben S. (CDC/DDPHSIS/CGH/DPDM) (CTR)]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08T15:39:08.600" idx="3">
    <p:pos x="3110" y="1389"/>
    <p:text>Moving number of samples inbwetwwen letters could help the eyes in differenting info?</p:text>
    <p:extLst>
      <p:ext uri="{C676402C-5697-4E1C-873F-D02D1690AC5C}">
        <p15:threadingInfo xmlns:p15="http://schemas.microsoft.com/office/powerpoint/2012/main" timeZoneBias="300"/>
      </p:ext>
    </p:extLst>
  </p:cm>
  <p:cm authorId="2" dt="2021-12-08T12:42:45.815" idx="1">
    <p:pos x="3110" y="1485"/>
    <p:text>Agreed- it looks like sample 108, not Pool 0001. But then the Pf and number of samples characters would be in different positions... unless we move the Pf to the sample position?
</p:text>
    <p:extLst>
      <p:ext uri="{C676402C-5697-4E1C-873F-D02D1690AC5C}">
        <p15:threadingInfo xmlns:p15="http://schemas.microsoft.com/office/powerpoint/2012/main" timeZoneBias="480">
          <p15:parentCm authorId="1" idx="3"/>
        </p15:threadingInfo>
      </p:ext>
    </p:extLst>
  </p:cm>
  <p:cm authorId="2" dt="2021-12-08T12:46:17.851" idx="2">
    <p:pos x="3110" y="1581"/>
    <p:text>Eldin said we can't move the position of the characters because that would mess up the script. What we CAN do however, is name the sample instead of P001, name it 001P. That way the letter is in between!</p:text>
    <p:extLst>
      <p:ext uri="{C676402C-5697-4E1C-873F-D02D1690AC5C}">
        <p15:threadingInfo xmlns:p15="http://schemas.microsoft.com/office/powerpoint/2012/main" timeZoneBias="480">
          <p15:parentCm authorId="1" idx="3"/>
        </p15:threadingInfo>
      </p:ext>
    </p:extLst>
  </p:cm>
  <p:cm authorId="1" dt="2021-12-08T15:50:38.195" idx="4">
    <p:pos x="3110" y="1677"/>
    <p:text>Gotcha! Yup that is an option as well</p:text>
    <p:extLst>
      <p:ext uri="{C676402C-5697-4E1C-873F-D02D1690AC5C}">
        <p15:threadingInfo xmlns:p15="http://schemas.microsoft.com/office/powerpoint/2012/main" timeZoneBias="300">
          <p15:parentCm authorId="1" idx="3"/>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90DC8-1743-4A78-BDBF-D392747EBEB2}" type="datetimeFigureOut">
              <a:rPr lang="en-US" smtClean="0"/>
              <a:t>4/6/22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56CFE-5BF0-451C-A665-C908F7569B26}" type="slidenum">
              <a:rPr lang="en-US" smtClean="0"/>
              <a:t>‹#›</a:t>
            </a:fld>
            <a:endParaRPr lang="en-US"/>
          </a:p>
        </p:txBody>
      </p:sp>
    </p:spTree>
    <p:extLst>
      <p:ext uri="{BB962C8B-B14F-4D97-AF65-F5344CB8AC3E}">
        <p14:creationId xmlns:p14="http://schemas.microsoft.com/office/powerpoint/2010/main" val="376895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2E91C-34B8-4AF3-BD15-DDFCBC11B226}" type="datetimeFigureOut">
              <a:rPr lang="en-US" smtClean="0"/>
              <a:t>4/6/22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6561F10-3224-4033-AC25-04F75F69A3A3}" type="slidenum">
              <a:rPr lang="en-US" smtClean="0"/>
              <a:t>‹#›</a:t>
            </a:fld>
            <a:endParaRPr lang="en-US"/>
          </a:p>
        </p:txBody>
      </p:sp>
    </p:spTree>
    <p:extLst>
      <p:ext uri="{BB962C8B-B14F-4D97-AF65-F5344CB8AC3E}">
        <p14:creationId xmlns:p14="http://schemas.microsoft.com/office/powerpoint/2010/main" val="22148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2E91C-34B8-4AF3-BD15-DDFCBC11B226}" type="datetimeFigureOut">
              <a:rPr lang="en-US" smtClean="0"/>
              <a:t>4/6/22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61F10-3224-4033-AC25-04F75F69A3A3}" type="slidenum">
              <a:rPr lang="en-US" smtClean="0"/>
              <a:t>‹#›</a:t>
            </a:fld>
            <a:endParaRPr lang="en-US"/>
          </a:p>
        </p:txBody>
      </p:sp>
    </p:spTree>
    <p:extLst>
      <p:ext uri="{BB962C8B-B14F-4D97-AF65-F5344CB8AC3E}">
        <p14:creationId xmlns:p14="http://schemas.microsoft.com/office/powerpoint/2010/main" val="15307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2E91C-34B8-4AF3-BD15-DDFCBC11B226}" type="datetimeFigureOut">
              <a:rPr lang="en-US" smtClean="0"/>
              <a:t>4/6/22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61F10-3224-4033-AC25-04F75F69A3A3}" type="slidenum">
              <a:rPr lang="en-US" smtClean="0"/>
              <a:t>‹#›</a:t>
            </a:fld>
            <a:endParaRPr lang="en-US"/>
          </a:p>
        </p:txBody>
      </p:sp>
    </p:spTree>
    <p:extLst>
      <p:ext uri="{BB962C8B-B14F-4D97-AF65-F5344CB8AC3E}">
        <p14:creationId xmlns:p14="http://schemas.microsoft.com/office/powerpoint/2010/main" val="200072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2E91C-34B8-4AF3-BD15-DDFCBC11B226}" type="datetimeFigureOut">
              <a:rPr lang="en-US" smtClean="0"/>
              <a:t>4/6/22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61F10-3224-4033-AC25-04F75F69A3A3}" type="slidenum">
              <a:rPr lang="en-US" smtClean="0"/>
              <a:t>‹#›</a:t>
            </a:fld>
            <a:endParaRPr lang="en-US"/>
          </a:p>
        </p:txBody>
      </p:sp>
    </p:spTree>
    <p:extLst>
      <p:ext uri="{BB962C8B-B14F-4D97-AF65-F5344CB8AC3E}">
        <p14:creationId xmlns:p14="http://schemas.microsoft.com/office/powerpoint/2010/main" val="191778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D82E91C-34B8-4AF3-BD15-DDFCBC11B226}" type="datetimeFigureOut">
              <a:rPr lang="en-US" smtClean="0"/>
              <a:t>4/6/22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6561F10-3224-4033-AC25-04F75F69A3A3}" type="slidenum">
              <a:rPr lang="en-US" smtClean="0"/>
              <a:t>‹#›</a:t>
            </a:fld>
            <a:endParaRPr lang="en-US"/>
          </a:p>
        </p:txBody>
      </p:sp>
    </p:spTree>
    <p:extLst>
      <p:ext uri="{BB962C8B-B14F-4D97-AF65-F5344CB8AC3E}">
        <p14:creationId xmlns:p14="http://schemas.microsoft.com/office/powerpoint/2010/main" val="177929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2E91C-34B8-4AF3-BD15-DDFCBC11B226}" type="datetimeFigureOut">
              <a:rPr lang="en-US" smtClean="0"/>
              <a:t>4/6/22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61F10-3224-4033-AC25-04F75F69A3A3}" type="slidenum">
              <a:rPr lang="en-US" smtClean="0"/>
              <a:t>‹#›</a:t>
            </a:fld>
            <a:endParaRPr lang="en-US"/>
          </a:p>
        </p:txBody>
      </p:sp>
    </p:spTree>
    <p:extLst>
      <p:ext uri="{BB962C8B-B14F-4D97-AF65-F5344CB8AC3E}">
        <p14:creationId xmlns:p14="http://schemas.microsoft.com/office/powerpoint/2010/main" val="35323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2E91C-34B8-4AF3-BD15-DDFCBC11B226}" type="datetimeFigureOut">
              <a:rPr lang="en-US" smtClean="0"/>
              <a:t>4/6/22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61F10-3224-4033-AC25-04F75F69A3A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7792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2E91C-34B8-4AF3-BD15-DDFCBC11B226}" type="datetimeFigureOut">
              <a:rPr lang="en-US" smtClean="0"/>
              <a:t>4/6/22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61F10-3224-4033-AC25-04F75F69A3A3}"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843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2E91C-34B8-4AF3-BD15-DDFCBC11B226}" type="datetimeFigureOut">
              <a:rPr lang="en-US" smtClean="0"/>
              <a:t>4/6/22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61F10-3224-4033-AC25-04F75F69A3A3}" type="slidenum">
              <a:rPr lang="en-US" smtClean="0"/>
              <a:t>‹#›</a:t>
            </a:fld>
            <a:endParaRPr lang="en-US"/>
          </a:p>
        </p:txBody>
      </p:sp>
    </p:spTree>
    <p:extLst>
      <p:ext uri="{BB962C8B-B14F-4D97-AF65-F5344CB8AC3E}">
        <p14:creationId xmlns:p14="http://schemas.microsoft.com/office/powerpoint/2010/main" val="213714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2E91C-34B8-4AF3-BD15-DDFCBC11B226}" type="datetimeFigureOut">
              <a:rPr lang="en-US" smtClean="0"/>
              <a:t>4/6/22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6561F10-3224-4033-AC25-04F75F69A3A3}" type="slidenum">
              <a:rPr lang="en-US" smtClean="0"/>
              <a:t>‹#›</a:t>
            </a:fld>
            <a:endParaRPr lang="en-US"/>
          </a:p>
        </p:txBody>
      </p:sp>
    </p:spTree>
    <p:extLst>
      <p:ext uri="{BB962C8B-B14F-4D97-AF65-F5344CB8AC3E}">
        <p14:creationId xmlns:p14="http://schemas.microsoft.com/office/powerpoint/2010/main" val="384325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2E91C-34B8-4AF3-BD15-DDFCBC11B226}" type="datetimeFigureOut">
              <a:rPr lang="en-US" smtClean="0"/>
              <a:t>4/6/22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6561F10-3224-4033-AC25-04F75F69A3A3}" type="slidenum">
              <a:rPr lang="en-US" smtClean="0"/>
              <a:t>‹#›</a:t>
            </a:fld>
            <a:endParaRPr lang="en-US"/>
          </a:p>
        </p:txBody>
      </p:sp>
    </p:spTree>
    <p:extLst>
      <p:ext uri="{BB962C8B-B14F-4D97-AF65-F5344CB8AC3E}">
        <p14:creationId xmlns:p14="http://schemas.microsoft.com/office/powerpoint/2010/main" val="3344203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D82E91C-34B8-4AF3-BD15-DDFCBC11B226}" type="datetimeFigureOut">
              <a:rPr lang="en-US" smtClean="0"/>
              <a:t>4/6/22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6561F10-3224-4033-AC25-04F75F69A3A3}" type="slidenum">
              <a:rPr lang="en-US" smtClean="0"/>
              <a:t>‹#›</a:t>
            </a:fld>
            <a:endParaRPr lang="en-US"/>
          </a:p>
        </p:txBody>
      </p:sp>
    </p:spTree>
    <p:extLst>
      <p:ext uri="{BB962C8B-B14F-4D97-AF65-F5344CB8AC3E}">
        <p14:creationId xmlns:p14="http://schemas.microsoft.com/office/powerpoint/2010/main" val="1398839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factmonster.com/us/postal-information/state-abbreviations-and-state-postal-codes" TargetMode="External"/><Relationship Id="rId2" Type="http://schemas.openxmlformats.org/officeDocument/2006/relationships/hyperlink" Target="http://sustainablesources.com/resources/country-abbrevi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apidtables.com/convert/number/binary-to-h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Sample Naming Standardization</a:t>
            </a:r>
          </a:p>
        </p:txBody>
      </p:sp>
      <p:sp>
        <p:nvSpPr>
          <p:cNvPr id="3" name="Subtitle 2"/>
          <p:cNvSpPr>
            <a:spLocks noGrp="1"/>
          </p:cNvSpPr>
          <p:nvPr>
            <p:ph type="subTitle" idx="1"/>
          </p:nvPr>
        </p:nvSpPr>
        <p:spPr>
          <a:xfrm>
            <a:off x="886968" y="4389120"/>
            <a:ext cx="7891272" cy="467360"/>
          </a:xfrm>
        </p:spPr>
        <p:txBody>
          <a:bodyPr vert="horz" lIns="91440" tIns="45720" rIns="91440" bIns="45720" rtlCol="0" anchor="t">
            <a:normAutofit/>
          </a:bodyPr>
          <a:lstStyle/>
          <a:p>
            <a:r>
              <a:rPr lang="en-US" dirty="0">
                <a:cs typeface="Calibri"/>
              </a:rPr>
              <a:t>Updated by @ET 04-06-2022</a:t>
            </a:r>
            <a:endParaRPr lang="en-US" dirty="0"/>
          </a:p>
        </p:txBody>
      </p:sp>
    </p:spTree>
    <p:extLst>
      <p:ext uri="{BB962C8B-B14F-4D97-AF65-F5344CB8AC3E}">
        <p14:creationId xmlns:p14="http://schemas.microsoft.com/office/powerpoint/2010/main" val="67569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9718" y="2801018"/>
            <a:ext cx="7875604" cy="830997"/>
          </a:xfrm>
          <a:prstGeom prst="rect">
            <a:avLst/>
          </a:prstGeom>
          <a:effectLst/>
        </p:spPr>
        <p:txBody>
          <a:bodyPr wrap="square">
            <a:spAutoFit/>
          </a:bodyPr>
          <a:lstStyle/>
          <a:p>
            <a:r>
              <a:rPr lang="en-US" sz="4800" dirty="0">
                <a:solidFill>
                  <a:schemeClr val="accent1">
                    <a:lumMod val="75000"/>
                  </a:schemeClr>
                </a:solidFill>
              </a:rPr>
              <a:t>18USGA00A1000 </a:t>
            </a:r>
            <a:r>
              <a:rPr lang="en-US" sz="4800" dirty="0">
                <a:solidFill>
                  <a:schemeClr val="accent2">
                    <a:lumMod val="75000"/>
                  </a:schemeClr>
                </a:solidFill>
              </a:rPr>
              <a:t>PfB000Z</a:t>
            </a:r>
          </a:p>
        </p:txBody>
      </p:sp>
      <p:sp>
        <p:nvSpPr>
          <p:cNvPr id="33" name="TextBox 32"/>
          <p:cNvSpPr txBox="1"/>
          <p:nvPr/>
        </p:nvSpPr>
        <p:spPr>
          <a:xfrm>
            <a:off x="7737386" y="1410251"/>
            <a:ext cx="1114425" cy="646331"/>
          </a:xfrm>
          <a:prstGeom prst="rect">
            <a:avLst/>
          </a:prstGeom>
          <a:noFill/>
        </p:spPr>
        <p:txBody>
          <a:bodyPr wrap="square" rtlCol="0">
            <a:spAutoFit/>
          </a:bodyPr>
          <a:lstStyle/>
          <a:p>
            <a:r>
              <a:rPr lang="en-US" sz="1200" b="1" dirty="0"/>
              <a:t>mol markers</a:t>
            </a:r>
          </a:p>
          <a:p>
            <a:r>
              <a:rPr lang="en-US" sz="1200" b="1" dirty="0"/>
              <a:t>[code]</a:t>
            </a:r>
            <a:endParaRPr lang="en-US" sz="1200" dirty="0"/>
          </a:p>
        </p:txBody>
      </p:sp>
      <p:sp>
        <p:nvSpPr>
          <p:cNvPr id="37" name="TextBox 36"/>
          <p:cNvSpPr txBox="1"/>
          <p:nvPr/>
        </p:nvSpPr>
        <p:spPr>
          <a:xfrm>
            <a:off x="7102762" y="1407515"/>
            <a:ext cx="741718" cy="646331"/>
          </a:xfrm>
          <a:prstGeom prst="rect">
            <a:avLst/>
          </a:prstGeom>
          <a:noFill/>
        </p:spPr>
        <p:txBody>
          <a:bodyPr wrap="square" rtlCol="0">
            <a:spAutoFit/>
          </a:bodyPr>
          <a:lstStyle/>
          <a:p>
            <a:r>
              <a:rPr lang="en-US" sz="1200" b="1" dirty="0"/>
              <a:t>sample type</a:t>
            </a:r>
          </a:p>
          <a:p>
            <a:r>
              <a:rPr lang="en-US" sz="1200" b="1" dirty="0"/>
              <a:t>[A-S]</a:t>
            </a:r>
          </a:p>
        </p:txBody>
      </p:sp>
      <p:sp>
        <p:nvSpPr>
          <p:cNvPr id="39" name="TextBox 38"/>
          <p:cNvSpPr txBox="1"/>
          <p:nvPr/>
        </p:nvSpPr>
        <p:spPr>
          <a:xfrm>
            <a:off x="6459531" y="1407358"/>
            <a:ext cx="1129768" cy="461665"/>
          </a:xfrm>
          <a:prstGeom prst="rect">
            <a:avLst/>
          </a:prstGeom>
          <a:noFill/>
        </p:spPr>
        <p:txBody>
          <a:bodyPr wrap="square" rtlCol="0">
            <a:spAutoFit/>
          </a:bodyPr>
          <a:lstStyle/>
          <a:p>
            <a:r>
              <a:rPr lang="en-US" sz="1200" b="1" dirty="0"/>
              <a:t>genus species</a:t>
            </a:r>
            <a:endParaRPr lang="en-US" sz="1200" dirty="0"/>
          </a:p>
        </p:txBody>
      </p:sp>
      <p:sp>
        <p:nvSpPr>
          <p:cNvPr id="42" name="TextBox 41"/>
          <p:cNvSpPr txBox="1"/>
          <p:nvPr/>
        </p:nvSpPr>
        <p:spPr>
          <a:xfrm>
            <a:off x="1839207" y="1426317"/>
            <a:ext cx="684844" cy="276999"/>
          </a:xfrm>
          <a:prstGeom prst="rect">
            <a:avLst/>
          </a:prstGeom>
          <a:noFill/>
        </p:spPr>
        <p:txBody>
          <a:bodyPr wrap="square" rtlCol="0">
            <a:spAutoFit/>
          </a:bodyPr>
          <a:lstStyle/>
          <a:p>
            <a:r>
              <a:rPr lang="en-US" sz="1200" b="1" dirty="0"/>
              <a:t>year</a:t>
            </a:r>
          </a:p>
        </p:txBody>
      </p:sp>
      <p:sp>
        <p:nvSpPr>
          <p:cNvPr id="43" name="TextBox 42"/>
          <p:cNvSpPr txBox="1"/>
          <p:nvPr/>
        </p:nvSpPr>
        <p:spPr>
          <a:xfrm>
            <a:off x="2375082" y="1426317"/>
            <a:ext cx="812370" cy="461665"/>
          </a:xfrm>
          <a:prstGeom prst="rect">
            <a:avLst/>
          </a:prstGeom>
          <a:noFill/>
        </p:spPr>
        <p:txBody>
          <a:bodyPr wrap="square" rtlCol="0">
            <a:spAutoFit/>
          </a:bodyPr>
          <a:lstStyle/>
          <a:p>
            <a:r>
              <a:rPr lang="en-US" sz="1200" b="1" dirty="0"/>
              <a:t>country [code]</a:t>
            </a:r>
          </a:p>
        </p:txBody>
      </p:sp>
      <p:sp>
        <p:nvSpPr>
          <p:cNvPr id="44" name="TextBox 43"/>
          <p:cNvSpPr txBox="1"/>
          <p:nvPr/>
        </p:nvSpPr>
        <p:spPr>
          <a:xfrm>
            <a:off x="3251920" y="1410252"/>
            <a:ext cx="867596" cy="646331"/>
          </a:xfrm>
          <a:prstGeom prst="rect">
            <a:avLst/>
          </a:prstGeom>
          <a:noFill/>
        </p:spPr>
        <p:txBody>
          <a:bodyPr wrap="square" rtlCol="0">
            <a:spAutoFit/>
          </a:bodyPr>
          <a:lstStyle/>
          <a:p>
            <a:r>
              <a:rPr lang="en-US" sz="1200" b="1" dirty="0"/>
              <a:t>state of province</a:t>
            </a:r>
          </a:p>
          <a:p>
            <a:r>
              <a:rPr lang="en-US" sz="1200" b="1" dirty="0"/>
              <a:t>[code]</a:t>
            </a:r>
          </a:p>
        </p:txBody>
      </p:sp>
      <p:sp>
        <p:nvSpPr>
          <p:cNvPr id="45" name="Right Bracket 44"/>
          <p:cNvSpPr/>
          <p:nvPr/>
        </p:nvSpPr>
        <p:spPr>
          <a:xfrm rot="5400000" flipV="1">
            <a:off x="7457624" y="2671791"/>
            <a:ext cx="479710" cy="2233466"/>
          </a:xfrm>
          <a:prstGeom prst="rightBracket">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46" name="Right Bracket 45"/>
          <p:cNvSpPr/>
          <p:nvPr/>
        </p:nvSpPr>
        <p:spPr>
          <a:xfrm rot="5400000">
            <a:off x="3925535" y="1452190"/>
            <a:ext cx="466654" cy="4676775"/>
          </a:xfrm>
          <a:prstGeom prst="rightBracket">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47" name="TextBox 46"/>
          <p:cNvSpPr txBox="1"/>
          <p:nvPr/>
        </p:nvSpPr>
        <p:spPr>
          <a:xfrm>
            <a:off x="4043052" y="1410252"/>
            <a:ext cx="957848" cy="646331"/>
          </a:xfrm>
          <a:prstGeom prst="rect">
            <a:avLst/>
          </a:prstGeom>
          <a:noFill/>
        </p:spPr>
        <p:txBody>
          <a:bodyPr wrap="square" rtlCol="0">
            <a:spAutoFit/>
          </a:bodyPr>
          <a:lstStyle/>
          <a:p>
            <a:r>
              <a:rPr lang="en-US" sz="1200" b="1" dirty="0"/>
              <a:t>day of failure</a:t>
            </a:r>
          </a:p>
          <a:p>
            <a:r>
              <a:rPr lang="en-US" sz="1200" b="1" dirty="0"/>
              <a:t>[code]</a:t>
            </a:r>
          </a:p>
        </p:txBody>
      </p:sp>
      <p:sp>
        <p:nvSpPr>
          <p:cNvPr id="48" name="TextBox 47"/>
          <p:cNvSpPr txBox="1"/>
          <p:nvPr/>
        </p:nvSpPr>
        <p:spPr>
          <a:xfrm>
            <a:off x="4613343" y="1022874"/>
            <a:ext cx="1030129" cy="461665"/>
          </a:xfrm>
          <a:prstGeom prst="rect">
            <a:avLst/>
          </a:prstGeom>
          <a:noFill/>
        </p:spPr>
        <p:txBody>
          <a:bodyPr wrap="square" rtlCol="0">
            <a:spAutoFit/>
          </a:bodyPr>
          <a:lstStyle/>
          <a:p>
            <a:r>
              <a:rPr lang="en-US" sz="1200" b="1" dirty="0"/>
              <a:t>treatment [code]</a:t>
            </a:r>
          </a:p>
        </p:txBody>
      </p:sp>
      <p:sp>
        <p:nvSpPr>
          <p:cNvPr id="49" name="TextBox 48"/>
          <p:cNvSpPr txBox="1"/>
          <p:nvPr/>
        </p:nvSpPr>
        <p:spPr>
          <a:xfrm>
            <a:off x="5378423" y="1426316"/>
            <a:ext cx="1030129" cy="276999"/>
          </a:xfrm>
          <a:prstGeom prst="rect">
            <a:avLst/>
          </a:prstGeom>
          <a:noFill/>
        </p:spPr>
        <p:txBody>
          <a:bodyPr wrap="square" rtlCol="0">
            <a:spAutoFit/>
          </a:bodyPr>
          <a:lstStyle/>
          <a:p>
            <a:r>
              <a:rPr lang="en-US" sz="1200" b="1" dirty="0"/>
              <a:t>sample ID</a:t>
            </a:r>
          </a:p>
        </p:txBody>
      </p:sp>
      <p:sp>
        <p:nvSpPr>
          <p:cNvPr id="57" name="Right Brace 56"/>
          <p:cNvSpPr/>
          <p:nvPr/>
        </p:nvSpPr>
        <p:spPr>
          <a:xfrm rot="16200000">
            <a:off x="1622191" y="2233499"/>
            <a:ext cx="984853" cy="520927"/>
          </a:xfrm>
          <a:prstGeom prst="rightBrace">
            <a:avLst>
              <a:gd name="adj1" fmla="val 8333"/>
              <a:gd name="adj2" fmla="val 49718"/>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0" name="Straight Arrow Connector 59"/>
          <p:cNvCxnSpPr>
            <a:cxnSpLocks/>
          </p:cNvCxnSpPr>
          <p:nvPr/>
        </p:nvCxnSpPr>
        <p:spPr>
          <a:xfrm>
            <a:off x="3980658" y="4023905"/>
            <a:ext cx="0" cy="8417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p:cNvCxnSpPr/>
          <p:nvPr/>
        </p:nvCxnSpPr>
        <p:spPr>
          <a:xfrm>
            <a:off x="7610798" y="4023905"/>
            <a:ext cx="0" cy="8417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1870967" y="4957359"/>
            <a:ext cx="4621117" cy="369332"/>
          </a:xfrm>
          <a:prstGeom prst="rect">
            <a:avLst/>
          </a:prstGeom>
          <a:noFill/>
        </p:spPr>
        <p:txBody>
          <a:bodyPr wrap="square" rtlCol="0">
            <a:spAutoFit/>
          </a:bodyPr>
          <a:lstStyle/>
          <a:p>
            <a:r>
              <a:rPr lang="en-US" dirty="0">
                <a:solidFill>
                  <a:srgbClr val="9E3611"/>
                </a:solidFill>
              </a:rPr>
              <a:t>Provided before sample processing</a:t>
            </a:r>
          </a:p>
        </p:txBody>
      </p:sp>
      <p:sp>
        <p:nvSpPr>
          <p:cNvPr id="69" name="TextBox 68"/>
          <p:cNvSpPr txBox="1"/>
          <p:nvPr/>
        </p:nvSpPr>
        <p:spPr>
          <a:xfrm>
            <a:off x="6580746" y="4957359"/>
            <a:ext cx="3105694" cy="369332"/>
          </a:xfrm>
          <a:prstGeom prst="rect">
            <a:avLst/>
          </a:prstGeom>
          <a:noFill/>
        </p:spPr>
        <p:txBody>
          <a:bodyPr wrap="square" rtlCol="0">
            <a:spAutoFit/>
          </a:bodyPr>
          <a:lstStyle/>
          <a:p>
            <a:r>
              <a:rPr lang="en-US" dirty="0">
                <a:solidFill>
                  <a:srgbClr val="742216"/>
                </a:solidFill>
              </a:rPr>
              <a:t>Added prior to sequencing</a:t>
            </a:r>
          </a:p>
        </p:txBody>
      </p:sp>
      <p:sp>
        <p:nvSpPr>
          <p:cNvPr id="2" name="TextBox 1"/>
          <p:cNvSpPr txBox="1"/>
          <p:nvPr/>
        </p:nvSpPr>
        <p:spPr>
          <a:xfrm>
            <a:off x="110394" y="5886232"/>
            <a:ext cx="11303918" cy="923330"/>
          </a:xfrm>
          <a:prstGeom prst="rect">
            <a:avLst/>
          </a:prstGeom>
          <a:noFill/>
        </p:spPr>
        <p:txBody>
          <a:bodyPr wrap="square" rtlCol="0">
            <a:spAutoFit/>
          </a:bodyPr>
          <a:lstStyle/>
          <a:p>
            <a:r>
              <a:rPr lang="en-US" b="1" dirty="0"/>
              <a:t>IF MISSING VALUE: </a:t>
            </a:r>
            <a:r>
              <a:rPr lang="en-US" dirty="0"/>
              <a:t>Use </a:t>
            </a:r>
            <a:r>
              <a:rPr lang="en-US" sz="1100" dirty="0"/>
              <a:t>(lower case) </a:t>
            </a:r>
            <a:r>
              <a:rPr lang="en-US" b="1" dirty="0">
                <a:solidFill>
                  <a:srgbClr val="FF0000"/>
                </a:solidFill>
              </a:rPr>
              <a:t>x </a:t>
            </a:r>
            <a:r>
              <a:rPr lang="en-US" dirty="0"/>
              <a:t>if information is missing or not available for each position in sample name (ex. If </a:t>
            </a:r>
            <a:r>
              <a:rPr lang="en-US" i="1" dirty="0"/>
              <a:t>day of treatment </a:t>
            </a:r>
            <a:r>
              <a:rPr lang="en-US" dirty="0"/>
              <a:t>is not available = replace with (2) </a:t>
            </a:r>
            <a:r>
              <a:rPr lang="en-US" sz="1200" dirty="0"/>
              <a:t>(lower case) </a:t>
            </a:r>
            <a:r>
              <a:rPr lang="en-US" b="1" dirty="0">
                <a:solidFill>
                  <a:srgbClr val="FF0000"/>
                </a:solidFill>
              </a:rPr>
              <a:t>x x . </a:t>
            </a:r>
          </a:p>
          <a:p>
            <a:r>
              <a:rPr lang="en-US" b="1" dirty="0">
                <a:solidFill>
                  <a:srgbClr val="00B0F0"/>
                </a:solidFill>
              </a:rPr>
              <a:t>The sample name must be </a:t>
            </a:r>
            <a:r>
              <a:rPr lang="en-US" b="1" u="sng" dirty="0">
                <a:solidFill>
                  <a:srgbClr val="00B0F0"/>
                </a:solidFill>
              </a:rPr>
              <a:t>20</a:t>
            </a:r>
            <a:r>
              <a:rPr lang="en-US" b="1" dirty="0">
                <a:solidFill>
                  <a:srgbClr val="00B0F0"/>
                </a:solidFill>
              </a:rPr>
              <a:t> characters long </a:t>
            </a:r>
            <a:r>
              <a:rPr lang="en-US" b="1" i="1" dirty="0">
                <a:solidFill>
                  <a:srgbClr val="00B0F0"/>
                </a:solidFill>
              </a:rPr>
              <a:t>always. </a:t>
            </a:r>
            <a:endParaRPr lang="en-US" dirty="0">
              <a:solidFill>
                <a:srgbClr val="00B0F0"/>
              </a:solidFill>
            </a:endParaRPr>
          </a:p>
        </p:txBody>
      </p:sp>
      <p:sp>
        <p:nvSpPr>
          <p:cNvPr id="50" name="Title 1">
            <a:extLst>
              <a:ext uri="{FF2B5EF4-FFF2-40B4-BE49-F238E27FC236}">
                <a16:creationId xmlns:a16="http://schemas.microsoft.com/office/drawing/2014/main" id="{5D91E2D8-341E-48A0-8730-52E27F09807F}"/>
              </a:ext>
            </a:extLst>
          </p:cNvPr>
          <p:cNvSpPr>
            <a:spLocks noGrp="1"/>
          </p:cNvSpPr>
          <p:nvPr/>
        </p:nvSpPr>
        <p:spPr>
          <a:xfrm>
            <a:off x="503566" y="63924"/>
            <a:ext cx="3715054" cy="738188"/>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Individual Sequenced Samples</a:t>
            </a:r>
          </a:p>
        </p:txBody>
      </p:sp>
      <p:sp>
        <p:nvSpPr>
          <p:cNvPr id="38" name="Right Brace 37">
            <a:extLst>
              <a:ext uri="{FF2B5EF4-FFF2-40B4-BE49-F238E27FC236}">
                <a16:creationId xmlns:a16="http://schemas.microsoft.com/office/drawing/2014/main" id="{D6EC5229-708F-8649-83DD-A38BC70567B1}"/>
              </a:ext>
            </a:extLst>
          </p:cNvPr>
          <p:cNvSpPr/>
          <p:nvPr/>
        </p:nvSpPr>
        <p:spPr>
          <a:xfrm rot="16200000">
            <a:off x="2268279" y="2161359"/>
            <a:ext cx="980018" cy="667245"/>
          </a:xfrm>
          <a:prstGeom prst="rightBrace">
            <a:avLst>
              <a:gd name="adj1" fmla="val 8333"/>
              <a:gd name="adj2" fmla="val 49718"/>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51" name="Right Brace 50">
            <a:extLst>
              <a:ext uri="{FF2B5EF4-FFF2-40B4-BE49-F238E27FC236}">
                <a16:creationId xmlns:a16="http://schemas.microsoft.com/office/drawing/2014/main" id="{950AFA42-8D96-184C-9CA3-A577E179C8A5}"/>
              </a:ext>
            </a:extLst>
          </p:cNvPr>
          <p:cNvSpPr/>
          <p:nvPr/>
        </p:nvSpPr>
        <p:spPr>
          <a:xfrm rot="16200000">
            <a:off x="3075735" y="2080734"/>
            <a:ext cx="980018" cy="811368"/>
          </a:xfrm>
          <a:prstGeom prst="rightBrace">
            <a:avLst>
              <a:gd name="adj1" fmla="val 8333"/>
              <a:gd name="adj2" fmla="val 49718"/>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54" name="Right Brace 53">
            <a:extLst>
              <a:ext uri="{FF2B5EF4-FFF2-40B4-BE49-F238E27FC236}">
                <a16:creationId xmlns:a16="http://schemas.microsoft.com/office/drawing/2014/main" id="{8676D494-74F4-B741-B951-13D09725575C}"/>
              </a:ext>
            </a:extLst>
          </p:cNvPr>
          <p:cNvSpPr/>
          <p:nvPr/>
        </p:nvSpPr>
        <p:spPr>
          <a:xfrm rot="16200000">
            <a:off x="3872192" y="2176458"/>
            <a:ext cx="980018" cy="630794"/>
          </a:xfrm>
          <a:prstGeom prst="rightBrace">
            <a:avLst>
              <a:gd name="adj1" fmla="val 8333"/>
              <a:gd name="adj2" fmla="val 49718"/>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AA366877-C868-E743-B47E-4EE1A90F181C}"/>
              </a:ext>
            </a:extLst>
          </p:cNvPr>
          <p:cNvSpPr/>
          <p:nvPr/>
        </p:nvSpPr>
        <p:spPr>
          <a:xfrm rot="16200000">
            <a:off x="4048642" y="1935829"/>
            <a:ext cx="1765568" cy="315627"/>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1" name="Right Brace 60">
            <a:extLst>
              <a:ext uri="{FF2B5EF4-FFF2-40B4-BE49-F238E27FC236}">
                <a16:creationId xmlns:a16="http://schemas.microsoft.com/office/drawing/2014/main" id="{E33956F6-6004-034A-9A8C-F77125A59F17}"/>
              </a:ext>
            </a:extLst>
          </p:cNvPr>
          <p:cNvSpPr/>
          <p:nvPr/>
        </p:nvSpPr>
        <p:spPr>
          <a:xfrm rot="16200000">
            <a:off x="5348478" y="1924917"/>
            <a:ext cx="925066" cy="1195081"/>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19D22FC-9BF2-8048-8552-E0BDEAD55D61}"/>
              </a:ext>
            </a:extLst>
          </p:cNvPr>
          <p:cNvSpPr txBox="1"/>
          <p:nvPr/>
        </p:nvSpPr>
        <p:spPr>
          <a:xfrm>
            <a:off x="1790844" y="3464210"/>
            <a:ext cx="7106862" cy="261610"/>
          </a:xfrm>
          <a:prstGeom prst="rect">
            <a:avLst/>
          </a:prstGeom>
          <a:noFill/>
        </p:spPr>
        <p:txBody>
          <a:bodyPr wrap="square" rtlCol="0">
            <a:spAutoFit/>
          </a:bodyPr>
          <a:lstStyle/>
          <a:p>
            <a:r>
              <a:rPr lang="en-US" sz="1100" dirty="0">
                <a:solidFill>
                  <a:schemeClr val="tx1">
                    <a:lumMod val="50000"/>
                    <a:lumOff val="50000"/>
                  </a:schemeClr>
                </a:solidFill>
              </a:rPr>
              <a:t>1       2       3        4          5            6         7       8         9        10     11     12     13        14     15  16      17      18     19     20  </a:t>
            </a:r>
          </a:p>
        </p:txBody>
      </p:sp>
      <p:sp>
        <p:nvSpPr>
          <p:cNvPr id="62" name="Right Brace 61">
            <a:extLst>
              <a:ext uri="{FF2B5EF4-FFF2-40B4-BE49-F238E27FC236}">
                <a16:creationId xmlns:a16="http://schemas.microsoft.com/office/drawing/2014/main" id="{FED65E07-A878-894E-8A02-27CD6750DD08}"/>
              </a:ext>
            </a:extLst>
          </p:cNvPr>
          <p:cNvSpPr/>
          <p:nvPr/>
        </p:nvSpPr>
        <p:spPr>
          <a:xfrm rot="16200000">
            <a:off x="6370928" y="2233179"/>
            <a:ext cx="925066" cy="538607"/>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3" name="Right Brace 62">
            <a:extLst>
              <a:ext uri="{FF2B5EF4-FFF2-40B4-BE49-F238E27FC236}">
                <a16:creationId xmlns:a16="http://schemas.microsoft.com/office/drawing/2014/main" id="{FB630A04-02FB-0245-AC73-4FAA02D59FB2}"/>
              </a:ext>
            </a:extLst>
          </p:cNvPr>
          <p:cNvSpPr/>
          <p:nvPr/>
        </p:nvSpPr>
        <p:spPr>
          <a:xfrm rot="16200000">
            <a:off x="6834779" y="2334338"/>
            <a:ext cx="925066" cy="315630"/>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DD190E0B-0C9F-CC4B-895B-41C0191F3BD3}"/>
              </a:ext>
            </a:extLst>
          </p:cNvPr>
          <p:cNvSpPr/>
          <p:nvPr/>
        </p:nvSpPr>
        <p:spPr>
          <a:xfrm rot="16200000">
            <a:off x="7529448" y="2062106"/>
            <a:ext cx="925066" cy="878194"/>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5A91A390-9D3D-9042-B64C-29EE99F965D8}"/>
              </a:ext>
            </a:extLst>
          </p:cNvPr>
          <p:cNvSpPr/>
          <p:nvPr/>
        </p:nvSpPr>
        <p:spPr>
          <a:xfrm rot="16200000">
            <a:off x="8180692" y="2334337"/>
            <a:ext cx="925066" cy="315630"/>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70" name="TextBox 69">
            <a:extLst>
              <a:ext uri="{FF2B5EF4-FFF2-40B4-BE49-F238E27FC236}">
                <a16:creationId xmlns:a16="http://schemas.microsoft.com/office/drawing/2014/main" id="{37AA87D2-45DB-3741-95A6-098D377E131D}"/>
              </a:ext>
            </a:extLst>
          </p:cNvPr>
          <p:cNvSpPr txBox="1"/>
          <p:nvPr/>
        </p:nvSpPr>
        <p:spPr>
          <a:xfrm>
            <a:off x="8511056" y="1415533"/>
            <a:ext cx="1981570" cy="461665"/>
          </a:xfrm>
          <a:prstGeom prst="rect">
            <a:avLst/>
          </a:prstGeom>
          <a:noFill/>
        </p:spPr>
        <p:txBody>
          <a:bodyPr wrap="square" rtlCol="0">
            <a:spAutoFit/>
          </a:bodyPr>
          <a:lstStyle/>
          <a:p>
            <a:r>
              <a:rPr lang="en-US" sz="1200" b="1" dirty="0"/>
              <a:t># processed</a:t>
            </a:r>
          </a:p>
          <a:p>
            <a:r>
              <a:rPr lang="en-US" sz="1200" b="1" dirty="0"/>
              <a:t>1 = first), 2= repeat, ..</a:t>
            </a:r>
            <a:endParaRPr lang="en-US" sz="1200" dirty="0"/>
          </a:p>
        </p:txBody>
      </p:sp>
      <p:sp>
        <p:nvSpPr>
          <p:cNvPr id="8" name="TextBox 7">
            <a:extLst>
              <a:ext uri="{FF2B5EF4-FFF2-40B4-BE49-F238E27FC236}">
                <a16:creationId xmlns:a16="http://schemas.microsoft.com/office/drawing/2014/main" id="{30FBC7B7-29E0-E845-8893-933C365C252C}"/>
              </a:ext>
            </a:extLst>
          </p:cNvPr>
          <p:cNvSpPr txBox="1"/>
          <p:nvPr/>
        </p:nvSpPr>
        <p:spPr>
          <a:xfrm>
            <a:off x="9302818" y="2410736"/>
            <a:ext cx="2566567" cy="923330"/>
          </a:xfrm>
          <a:prstGeom prst="rect">
            <a:avLst/>
          </a:prstGeom>
          <a:noFill/>
        </p:spPr>
        <p:txBody>
          <a:bodyPr wrap="square" rtlCol="0">
            <a:spAutoFit/>
          </a:bodyPr>
          <a:lstStyle/>
          <a:p>
            <a:r>
              <a:rPr lang="en-US" dirty="0"/>
              <a:t>[code] = see next slides for code keys and explanations </a:t>
            </a:r>
          </a:p>
        </p:txBody>
      </p:sp>
      <p:sp>
        <p:nvSpPr>
          <p:cNvPr id="71" name="TextBox 70">
            <a:extLst>
              <a:ext uri="{FF2B5EF4-FFF2-40B4-BE49-F238E27FC236}">
                <a16:creationId xmlns:a16="http://schemas.microsoft.com/office/drawing/2014/main" id="{AAADD5C1-34DB-9840-A1BA-9C6318B66A41}"/>
              </a:ext>
            </a:extLst>
          </p:cNvPr>
          <p:cNvSpPr txBox="1"/>
          <p:nvPr/>
        </p:nvSpPr>
        <p:spPr>
          <a:xfrm>
            <a:off x="7185730" y="722449"/>
            <a:ext cx="3715054" cy="246221"/>
          </a:xfrm>
          <a:prstGeom prst="rect">
            <a:avLst/>
          </a:prstGeom>
          <a:noFill/>
        </p:spPr>
        <p:txBody>
          <a:bodyPr wrap="square">
            <a:spAutoFit/>
          </a:bodyPr>
          <a:lstStyle/>
          <a:p>
            <a:r>
              <a:rPr lang="en-US" sz="1000" i="1" dirty="0"/>
              <a:t>blood (</a:t>
            </a:r>
            <a:r>
              <a:rPr lang="en-US" sz="1000" b="1" i="1" dirty="0">
                <a:ln w="0"/>
                <a:effectLst>
                  <a:outerShdw blurRad="38100" dist="19050" dir="2700000" algn="tl" rotWithShape="0">
                    <a:schemeClr val="dk1">
                      <a:alpha val="40000"/>
                    </a:schemeClr>
                  </a:outerShdw>
                </a:effectLst>
              </a:rPr>
              <a:t>B</a:t>
            </a:r>
            <a:r>
              <a:rPr lang="en-US" sz="1000" i="1" dirty="0"/>
              <a:t>), filter blood spot (</a:t>
            </a:r>
            <a:r>
              <a:rPr lang="en-US" sz="1000" b="1" i="1" dirty="0"/>
              <a:t>F</a:t>
            </a:r>
            <a:r>
              <a:rPr lang="en-US" sz="1000" i="1" dirty="0"/>
              <a:t>), plasma(</a:t>
            </a:r>
            <a:r>
              <a:rPr lang="en-US" sz="1000" b="1" i="1" dirty="0"/>
              <a:t>P</a:t>
            </a:r>
            <a:r>
              <a:rPr lang="en-US" sz="1000" i="1" dirty="0"/>
              <a:t>), tissue(</a:t>
            </a:r>
            <a:r>
              <a:rPr lang="en-US" sz="1000" b="1" i="1" dirty="0"/>
              <a:t>T</a:t>
            </a:r>
            <a:r>
              <a:rPr lang="en-US" sz="1000" i="1" dirty="0"/>
              <a:t>), stool(</a:t>
            </a:r>
            <a:r>
              <a:rPr lang="en-US" sz="1000" b="1" i="1" dirty="0"/>
              <a:t>S</a:t>
            </a:r>
            <a:r>
              <a:rPr lang="en-US" sz="1000" i="1" dirty="0"/>
              <a:t>) </a:t>
            </a:r>
          </a:p>
        </p:txBody>
      </p:sp>
      <p:cxnSp>
        <p:nvCxnSpPr>
          <p:cNvPr id="72" name="Straight Arrow Connector 71">
            <a:extLst>
              <a:ext uri="{FF2B5EF4-FFF2-40B4-BE49-F238E27FC236}">
                <a16:creationId xmlns:a16="http://schemas.microsoft.com/office/drawing/2014/main" id="{1240C68E-7CF8-6947-B298-B2269BAD0E90}"/>
              </a:ext>
            </a:extLst>
          </p:cNvPr>
          <p:cNvCxnSpPr>
            <a:cxnSpLocks/>
          </p:cNvCxnSpPr>
          <p:nvPr/>
        </p:nvCxnSpPr>
        <p:spPr>
          <a:xfrm flipV="1">
            <a:off x="7308430" y="1022874"/>
            <a:ext cx="0" cy="3926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9622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9718" y="2801018"/>
            <a:ext cx="7875604" cy="830997"/>
          </a:xfrm>
          <a:prstGeom prst="rect">
            <a:avLst/>
          </a:prstGeom>
          <a:effectLst/>
        </p:spPr>
        <p:txBody>
          <a:bodyPr wrap="square">
            <a:spAutoFit/>
          </a:bodyPr>
          <a:lstStyle/>
          <a:p>
            <a:r>
              <a:rPr lang="en-US" sz="4800" dirty="0">
                <a:solidFill>
                  <a:schemeClr val="accent1">
                    <a:lumMod val="75000"/>
                  </a:schemeClr>
                </a:solidFill>
              </a:rPr>
              <a:t>18USGA00A000p</a:t>
            </a:r>
            <a:r>
              <a:rPr lang="en-US" sz="4800" dirty="0">
                <a:solidFill>
                  <a:schemeClr val="accent2">
                    <a:lumMod val="75000"/>
                  </a:schemeClr>
                </a:solidFill>
              </a:rPr>
              <a:t>00B000Z</a:t>
            </a:r>
          </a:p>
        </p:txBody>
      </p:sp>
      <p:sp>
        <p:nvSpPr>
          <p:cNvPr id="33" name="TextBox 32"/>
          <p:cNvSpPr txBox="1"/>
          <p:nvPr/>
        </p:nvSpPr>
        <p:spPr>
          <a:xfrm>
            <a:off x="7737386" y="1410251"/>
            <a:ext cx="1114425" cy="646331"/>
          </a:xfrm>
          <a:prstGeom prst="rect">
            <a:avLst/>
          </a:prstGeom>
          <a:noFill/>
        </p:spPr>
        <p:txBody>
          <a:bodyPr wrap="square" rtlCol="0">
            <a:spAutoFit/>
          </a:bodyPr>
          <a:lstStyle/>
          <a:p>
            <a:r>
              <a:rPr lang="en-US" sz="1200" b="1" dirty="0"/>
              <a:t>mol markers</a:t>
            </a:r>
          </a:p>
          <a:p>
            <a:r>
              <a:rPr lang="en-US" sz="1200" b="1" dirty="0"/>
              <a:t>[code]</a:t>
            </a:r>
            <a:endParaRPr lang="en-US" sz="1200" dirty="0"/>
          </a:p>
        </p:txBody>
      </p:sp>
      <p:sp>
        <p:nvSpPr>
          <p:cNvPr id="37" name="TextBox 36"/>
          <p:cNvSpPr txBox="1"/>
          <p:nvPr/>
        </p:nvSpPr>
        <p:spPr>
          <a:xfrm>
            <a:off x="7102762" y="1407515"/>
            <a:ext cx="741718" cy="646331"/>
          </a:xfrm>
          <a:prstGeom prst="rect">
            <a:avLst/>
          </a:prstGeom>
          <a:noFill/>
        </p:spPr>
        <p:txBody>
          <a:bodyPr wrap="square" rtlCol="0">
            <a:spAutoFit/>
          </a:bodyPr>
          <a:lstStyle/>
          <a:p>
            <a:r>
              <a:rPr lang="en-US" sz="1200" b="1" dirty="0"/>
              <a:t>sample type</a:t>
            </a:r>
          </a:p>
          <a:p>
            <a:r>
              <a:rPr lang="en-US" sz="1200" b="1" dirty="0"/>
              <a:t>[code]</a:t>
            </a:r>
          </a:p>
        </p:txBody>
      </p:sp>
      <p:sp>
        <p:nvSpPr>
          <p:cNvPr id="39" name="TextBox 38"/>
          <p:cNvSpPr txBox="1"/>
          <p:nvPr/>
        </p:nvSpPr>
        <p:spPr>
          <a:xfrm>
            <a:off x="6400545" y="1407515"/>
            <a:ext cx="865829" cy="646331"/>
          </a:xfrm>
          <a:prstGeom prst="rect">
            <a:avLst/>
          </a:prstGeom>
          <a:noFill/>
        </p:spPr>
        <p:txBody>
          <a:bodyPr wrap="square" rtlCol="0">
            <a:spAutoFit/>
          </a:bodyPr>
          <a:lstStyle/>
          <a:p>
            <a:r>
              <a:rPr lang="en-US" sz="1200" b="1" dirty="0">
                <a:solidFill>
                  <a:srgbClr val="00B050"/>
                </a:solidFill>
              </a:rPr>
              <a:t># samples in pool</a:t>
            </a:r>
          </a:p>
        </p:txBody>
      </p:sp>
      <p:sp>
        <p:nvSpPr>
          <p:cNvPr id="42" name="TextBox 41"/>
          <p:cNvSpPr txBox="1"/>
          <p:nvPr/>
        </p:nvSpPr>
        <p:spPr>
          <a:xfrm>
            <a:off x="1839207" y="1426317"/>
            <a:ext cx="684844" cy="276999"/>
          </a:xfrm>
          <a:prstGeom prst="rect">
            <a:avLst/>
          </a:prstGeom>
          <a:noFill/>
        </p:spPr>
        <p:txBody>
          <a:bodyPr wrap="square" rtlCol="0">
            <a:spAutoFit/>
          </a:bodyPr>
          <a:lstStyle/>
          <a:p>
            <a:r>
              <a:rPr lang="en-US" sz="1200" b="1" dirty="0"/>
              <a:t>year</a:t>
            </a:r>
          </a:p>
        </p:txBody>
      </p:sp>
      <p:sp>
        <p:nvSpPr>
          <p:cNvPr id="43" name="TextBox 42"/>
          <p:cNvSpPr txBox="1"/>
          <p:nvPr/>
        </p:nvSpPr>
        <p:spPr>
          <a:xfrm>
            <a:off x="2375082" y="1426317"/>
            <a:ext cx="812370" cy="461665"/>
          </a:xfrm>
          <a:prstGeom prst="rect">
            <a:avLst/>
          </a:prstGeom>
          <a:noFill/>
        </p:spPr>
        <p:txBody>
          <a:bodyPr wrap="square" rtlCol="0">
            <a:spAutoFit/>
          </a:bodyPr>
          <a:lstStyle/>
          <a:p>
            <a:r>
              <a:rPr lang="en-US" sz="1200" b="1" dirty="0"/>
              <a:t>country</a:t>
            </a:r>
          </a:p>
          <a:p>
            <a:r>
              <a:rPr lang="en-US" sz="1200" b="1" dirty="0"/>
              <a:t>[code]</a:t>
            </a:r>
          </a:p>
        </p:txBody>
      </p:sp>
      <p:sp>
        <p:nvSpPr>
          <p:cNvPr id="44" name="TextBox 43"/>
          <p:cNvSpPr txBox="1"/>
          <p:nvPr/>
        </p:nvSpPr>
        <p:spPr>
          <a:xfrm>
            <a:off x="3251919" y="1410252"/>
            <a:ext cx="1221457" cy="646331"/>
          </a:xfrm>
          <a:prstGeom prst="rect">
            <a:avLst/>
          </a:prstGeom>
          <a:noFill/>
        </p:spPr>
        <p:txBody>
          <a:bodyPr wrap="square" rtlCol="0">
            <a:spAutoFit/>
          </a:bodyPr>
          <a:lstStyle/>
          <a:p>
            <a:r>
              <a:rPr lang="en-US" sz="1200" b="1" dirty="0"/>
              <a:t>state of province</a:t>
            </a:r>
          </a:p>
          <a:p>
            <a:r>
              <a:rPr lang="en-US" sz="1200" b="1" dirty="0"/>
              <a:t>[code]</a:t>
            </a:r>
          </a:p>
        </p:txBody>
      </p:sp>
      <p:sp>
        <p:nvSpPr>
          <p:cNvPr id="45" name="Right Bracket 44"/>
          <p:cNvSpPr/>
          <p:nvPr/>
        </p:nvSpPr>
        <p:spPr>
          <a:xfrm rot="5400000" flipV="1">
            <a:off x="7457624" y="2671791"/>
            <a:ext cx="479710" cy="2233466"/>
          </a:xfrm>
          <a:prstGeom prst="rightBracket">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46" name="Right Bracket 45"/>
          <p:cNvSpPr/>
          <p:nvPr/>
        </p:nvSpPr>
        <p:spPr>
          <a:xfrm rot="5400000">
            <a:off x="3925535" y="1452190"/>
            <a:ext cx="466654" cy="4676775"/>
          </a:xfrm>
          <a:prstGeom prst="rightBracket">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47" name="TextBox 46"/>
          <p:cNvSpPr txBox="1"/>
          <p:nvPr/>
        </p:nvSpPr>
        <p:spPr>
          <a:xfrm>
            <a:off x="4043052" y="1410252"/>
            <a:ext cx="957848" cy="646331"/>
          </a:xfrm>
          <a:prstGeom prst="rect">
            <a:avLst/>
          </a:prstGeom>
          <a:noFill/>
        </p:spPr>
        <p:txBody>
          <a:bodyPr wrap="square" rtlCol="0">
            <a:spAutoFit/>
          </a:bodyPr>
          <a:lstStyle/>
          <a:p>
            <a:r>
              <a:rPr lang="en-US" sz="1200" b="1" dirty="0"/>
              <a:t>day of failure</a:t>
            </a:r>
          </a:p>
          <a:p>
            <a:r>
              <a:rPr lang="en-US" sz="1200" b="1" dirty="0"/>
              <a:t>[code]</a:t>
            </a:r>
          </a:p>
        </p:txBody>
      </p:sp>
      <p:sp>
        <p:nvSpPr>
          <p:cNvPr id="48" name="TextBox 47"/>
          <p:cNvSpPr txBox="1"/>
          <p:nvPr/>
        </p:nvSpPr>
        <p:spPr>
          <a:xfrm>
            <a:off x="4613343" y="1022874"/>
            <a:ext cx="1030129" cy="461665"/>
          </a:xfrm>
          <a:prstGeom prst="rect">
            <a:avLst/>
          </a:prstGeom>
          <a:noFill/>
        </p:spPr>
        <p:txBody>
          <a:bodyPr wrap="square" rtlCol="0">
            <a:spAutoFit/>
          </a:bodyPr>
          <a:lstStyle/>
          <a:p>
            <a:r>
              <a:rPr lang="en-US" sz="1200" b="1" dirty="0"/>
              <a:t>treatment [code]</a:t>
            </a:r>
          </a:p>
        </p:txBody>
      </p:sp>
      <p:sp>
        <p:nvSpPr>
          <p:cNvPr id="49" name="TextBox 48"/>
          <p:cNvSpPr txBox="1"/>
          <p:nvPr/>
        </p:nvSpPr>
        <p:spPr>
          <a:xfrm>
            <a:off x="5378423" y="1426316"/>
            <a:ext cx="1030129" cy="646331"/>
          </a:xfrm>
          <a:prstGeom prst="rect">
            <a:avLst/>
          </a:prstGeom>
          <a:noFill/>
        </p:spPr>
        <p:txBody>
          <a:bodyPr wrap="square" rtlCol="0">
            <a:spAutoFit/>
          </a:bodyPr>
          <a:lstStyle/>
          <a:p>
            <a:r>
              <a:rPr lang="en-US" sz="1200" b="1" dirty="0">
                <a:solidFill>
                  <a:srgbClr val="00B050"/>
                </a:solidFill>
              </a:rPr>
              <a:t>sample ID</a:t>
            </a:r>
          </a:p>
          <a:p>
            <a:r>
              <a:rPr lang="en-US" sz="1200" b="1" dirty="0">
                <a:solidFill>
                  <a:srgbClr val="00B050"/>
                </a:solidFill>
              </a:rPr>
              <a:t>ending w/</a:t>
            </a:r>
          </a:p>
          <a:p>
            <a:r>
              <a:rPr lang="en-US" sz="1200" b="1" dirty="0">
                <a:solidFill>
                  <a:srgbClr val="00B050"/>
                </a:solidFill>
              </a:rPr>
              <a:t>P = pooled</a:t>
            </a:r>
          </a:p>
        </p:txBody>
      </p:sp>
      <p:sp>
        <p:nvSpPr>
          <p:cNvPr id="57" name="Right Brace 56"/>
          <p:cNvSpPr/>
          <p:nvPr/>
        </p:nvSpPr>
        <p:spPr>
          <a:xfrm rot="16200000">
            <a:off x="1622191" y="2233499"/>
            <a:ext cx="984853" cy="520927"/>
          </a:xfrm>
          <a:prstGeom prst="rightBrace">
            <a:avLst>
              <a:gd name="adj1" fmla="val 8333"/>
              <a:gd name="adj2" fmla="val 49718"/>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0" name="Straight Arrow Connector 59"/>
          <p:cNvCxnSpPr>
            <a:cxnSpLocks/>
          </p:cNvCxnSpPr>
          <p:nvPr/>
        </p:nvCxnSpPr>
        <p:spPr>
          <a:xfrm>
            <a:off x="3980658" y="4023905"/>
            <a:ext cx="0" cy="8417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p:cNvCxnSpPr/>
          <p:nvPr/>
        </p:nvCxnSpPr>
        <p:spPr>
          <a:xfrm>
            <a:off x="7610798" y="4023905"/>
            <a:ext cx="0" cy="8417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1870967" y="4957359"/>
            <a:ext cx="4621117" cy="369332"/>
          </a:xfrm>
          <a:prstGeom prst="rect">
            <a:avLst/>
          </a:prstGeom>
          <a:noFill/>
        </p:spPr>
        <p:txBody>
          <a:bodyPr wrap="square" rtlCol="0">
            <a:spAutoFit/>
          </a:bodyPr>
          <a:lstStyle/>
          <a:p>
            <a:r>
              <a:rPr lang="en-US" dirty="0">
                <a:solidFill>
                  <a:srgbClr val="9E3611"/>
                </a:solidFill>
              </a:rPr>
              <a:t>Provided before sample processing</a:t>
            </a:r>
          </a:p>
        </p:txBody>
      </p:sp>
      <p:sp>
        <p:nvSpPr>
          <p:cNvPr id="69" name="TextBox 68"/>
          <p:cNvSpPr txBox="1"/>
          <p:nvPr/>
        </p:nvSpPr>
        <p:spPr>
          <a:xfrm>
            <a:off x="6580746" y="4957359"/>
            <a:ext cx="3105694" cy="369332"/>
          </a:xfrm>
          <a:prstGeom prst="rect">
            <a:avLst/>
          </a:prstGeom>
          <a:noFill/>
        </p:spPr>
        <p:txBody>
          <a:bodyPr wrap="square" rtlCol="0">
            <a:spAutoFit/>
          </a:bodyPr>
          <a:lstStyle/>
          <a:p>
            <a:r>
              <a:rPr lang="en-US" dirty="0">
                <a:solidFill>
                  <a:srgbClr val="742216"/>
                </a:solidFill>
              </a:rPr>
              <a:t>Added prior to sequencing</a:t>
            </a:r>
          </a:p>
        </p:txBody>
      </p:sp>
      <p:sp>
        <p:nvSpPr>
          <p:cNvPr id="2" name="TextBox 1"/>
          <p:cNvSpPr txBox="1"/>
          <p:nvPr/>
        </p:nvSpPr>
        <p:spPr>
          <a:xfrm>
            <a:off x="110394" y="5886232"/>
            <a:ext cx="11303918" cy="923330"/>
          </a:xfrm>
          <a:prstGeom prst="rect">
            <a:avLst/>
          </a:prstGeom>
          <a:noFill/>
        </p:spPr>
        <p:txBody>
          <a:bodyPr wrap="square" rtlCol="0">
            <a:spAutoFit/>
          </a:bodyPr>
          <a:lstStyle/>
          <a:p>
            <a:r>
              <a:rPr lang="en-US" b="1" dirty="0"/>
              <a:t>IF MISSING VALUE: </a:t>
            </a:r>
            <a:r>
              <a:rPr lang="en-US" dirty="0"/>
              <a:t>Use </a:t>
            </a:r>
            <a:r>
              <a:rPr lang="en-US" sz="1100" dirty="0"/>
              <a:t>(lower case) </a:t>
            </a:r>
            <a:r>
              <a:rPr lang="en-US" b="1" dirty="0">
                <a:solidFill>
                  <a:srgbClr val="FF0000"/>
                </a:solidFill>
              </a:rPr>
              <a:t>x </a:t>
            </a:r>
            <a:r>
              <a:rPr lang="en-US" dirty="0"/>
              <a:t>if information is missing or not available for each position in sample name (ex. If </a:t>
            </a:r>
            <a:r>
              <a:rPr lang="en-US" i="1" dirty="0"/>
              <a:t>day of treatment </a:t>
            </a:r>
            <a:r>
              <a:rPr lang="en-US" dirty="0"/>
              <a:t>is not available = replace with (2) </a:t>
            </a:r>
            <a:r>
              <a:rPr lang="en-US" sz="1200" dirty="0"/>
              <a:t>(lower case) </a:t>
            </a:r>
            <a:r>
              <a:rPr lang="en-US" b="1" dirty="0">
                <a:solidFill>
                  <a:srgbClr val="FF0000"/>
                </a:solidFill>
              </a:rPr>
              <a:t>x x . </a:t>
            </a:r>
          </a:p>
          <a:p>
            <a:r>
              <a:rPr lang="en-US" b="1" dirty="0">
                <a:solidFill>
                  <a:srgbClr val="00B0F0"/>
                </a:solidFill>
              </a:rPr>
              <a:t>The sample name must be </a:t>
            </a:r>
            <a:r>
              <a:rPr lang="en-US" b="1" u="sng" dirty="0">
                <a:solidFill>
                  <a:srgbClr val="00B0F0"/>
                </a:solidFill>
              </a:rPr>
              <a:t>20</a:t>
            </a:r>
            <a:r>
              <a:rPr lang="en-US" b="1" dirty="0">
                <a:solidFill>
                  <a:srgbClr val="00B0F0"/>
                </a:solidFill>
              </a:rPr>
              <a:t> characters long </a:t>
            </a:r>
            <a:r>
              <a:rPr lang="en-US" b="1" i="1" dirty="0">
                <a:solidFill>
                  <a:srgbClr val="00B0F0"/>
                </a:solidFill>
              </a:rPr>
              <a:t>always. </a:t>
            </a:r>
            <a:endParaRPr lang="en-US" dirty="0">
              <a:solidFill>
                <a:srgbClr val="00B0F0"/>
              </a:solidFill>
            </a:endParaRPr>
          </a:p>
        </p:txBody>
      </p:sp>
      <p:sp>
        <p:nvSpPr>
          <p:cNvPr id="50" name="Title 1">
            <a:extLst>
              <a:ext uri="{FF2B5EF4-FFF2-40B4-BE49-F238E27FC236}">
                <a16:creationId xmlns:a16="http://schemas.microsoft.com/office/drawing/2014/main" id="{5D91E2D8-341E-48A0-8730-52E27F09807F}"/>
              </a:ext>
            </a:extLst>
          </p:cNvPr>
          <p:cNvSpPr>
            <a:spLocks noGrp="1"/>
          </p:cNvSpPr>
          <p:nvPr/>
        </p:nvSpPr>
        <p:spPr>
          <a:xfrm>
            <a:off x="503566" y="63924"/>
            <a:ext cx="3715054" cy="73818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cs typeface="Calibri Light"/>
              </a:rPr>
              <a:t>Pooled</a:t>
            </a:r>
            <a:r>
              <a:rPr lang="en-US" dirty="0">
                <a:cs typeface="Calibri Light"/>
              </a:rPr>
              <a:t> Sequenced Samples</a:t>
            </a:r>
          </a:p>
        </p:txBody>
      </p:sp>
      <p:sp>
        <p:nvSpPr>
          <p:cNvPr id="38" name="Right Brace 37">
            <a:extLst>
              <a:ext uri="{FF2B5EF4-FFF2-40B4-BE49-F238E27FC236}">
                <a16:creationId xmlns:a16="http://schemas.microsoft.com/office/drawing/2014/main" id="{D6EC5229-708F-8649-83DD-A38BC70567B1}"/>
              </a:ext>
            </a:extLst>
          </p:cNvPr>
          <p:cNvSpPr/>
          <p:nvPr/>
        </p:nvSpPr>
        <p:spPr>
          <a:xfrm rot="16200000">
            <a:off x="2268279" y="2161359"/>
            <a:ext cx="980018" cy="667245"/>
          </a:xfrm>
          <a:prstGeom prst="rightBrace">
            <a:avLst>
              <a:gd name="adj1" fmla="val 8333"/>
              <a:gd name="adj2" fmla="val 49718"/>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51" name="Right Brace 50">
            <a:extLst>
              <a:ext uri="{FF2B5EF4-FFF2-40B4-BE49-F238E27FC236}">
                <a16:creationId xmlns:a16="http://schemas.microsoft.com/office/drawing/2014/main" id="{950AFA42-8D96-184C-9CA3-A577E179C8A5}"/>
              </a:ext>
            </a:extLst>
          </p:cNvPr>
          <p:cNvSpPr/>
          <p:nvPr/>
        </p:nvSpPr>
        <p:spPr>
          <a:xfrm rot="16200000">
            <a:off x="3075735" y="2080734"/>
            <a:ext cx="980018" cy="811368"/>
          </a:xfrm>
          <a:prstGeom prst="rightBrace">
            <a:avLst>
              <a:gd name="adj1" fmla="val 8333"/>
              <a:gd name="adj2" fmla="val 49718"/>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54" name="Right Brace 53">
            <a:extLst>
              <a:ext uri="{FF2B5EF4-FFF2-40B4-BE49-F238E27FC236}">
                <a16:creationId xmlns:a16="http://schemas.microsoft.com/office/drawing/2014/main" id="{8676D494-74F4-B741-B951-13D09725575C}"/>
              </a:ext>
            </a:extLst>
          </p:cNvPr>
          <p:cNvSpPr/>
          <p:nvPr/>
        </p:nvSpPr>
        <p:spPr>
          <a:xfrm rot="16200000">
            <a:off x="3872192" y="2176458"/>
            <a:ext cx="980018" cy="630794"/>
          </a:xfrm>
          <a:prstGeom prst="rightBrace">
            <a:avLst>
              <a:gd name="adj1" fmla="val 8333"/>
              <a:gd name="adj2" fmla="val 49718"/>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AA366877-C868-E743-B47E-4EE1A90F181C}"/>
              </a:ext>
            </a:extLst>
          </p:cNvPr>
          <p:cNvSpPr/>
          <p:nvPr/>
        </p:nvSpPr>
        <p:spPr>
          <a:xfrm rot="16200000">
            <a:off x="4048642" y="1935829"/>
            <a:ext cx="1765568" cy="315627"/>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1" name="Right Brace 60">
            <a:extLst>
              <a:ext uri="{FF2B5EF4-FFF2-40B4-BE49-F238E27FC236}">
                <a16:creationId xmlns:a16="http://schemas.microsoft.com/office/drawing/2014/main" id="{E33956F6-6004-034A-9A8C-F77125A59F17}"/>
              </a:ext>
            </a:extLst>
          </p:cNvPr>
          <p:cNvSpPr/>
          <p:nvPr/>
        </p:nvSpPr>
        <p:spPr>
          <a:xfrm rot="16200000">
            <a:off x="5348478" y="1924917"/>
            <a:ext cx="925066" cy="1195081"/>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19D22FC-9BF2-8048-8552-E0BDEAD55D61}"/>
              </a:ext>
            </a:extLst>
          </p:cNvPr>
          <p:cNvSpPr txBox="1"/>
          <p:nvPr/>
        </p:nvSpPr>
        <p:spPr>
          <a:xfrm>
            <a:off x="1790844" y="3464210"/>
            <a:ext cx="7106862" cy="261610"/>
          </a:xfrm>
          <a:prstGeom prst="rect">
            <a:avLst/>
          </a:prstGeom>
          <a:noFill/>
        </p:spPr>
        <p:txBody>
          <a:bodyPr wrap="square" rtlCol="0">
            <a:spAutoFit/>
          </a:bodyPr>
          <a:lstStyle/>
          <a:p>
            <a:r>
              <a:rPr lang="en-US" sz="1100" dirty="0">
                <a:solidFill>
                  <a:schemeClr val="tx1">
                    <a:lumMod val="50000"/>
                    <a:lumOff val="50000"/>
                  </a:schemeClr>
                </a:solidFill>
              </a:rPr>
              <a:t>1       2       3        4          5            6         7       8         9        10     11     12     13      14     15  16      17      18     19     20  </a:t>
            </a:r>
          </a:p>
        </p:txBody>
      </p:sp>
      <p:sp>
        <p:nvSpPr>
          <p:cNvPr id="62" name="Right Brace 61">
            <a:extLst>
              <a:ext uri="{FF2B5EF4-FFF2-40B4-BE49-F238E27FC236}">
                <a16:creationId xmlns:a16="http://schemas.microsoft.com/office/drawing/2014/main" id="{FED65E07-A878-894E-8A02-27CD6750DD08}"/>
              </a:ext>
            </a:extLst>
          </p:cNvPr>
          <p:cNvSpPr/>
          <p:nvPr/>
        </p:nvSpPr>
        <p:spPr>
          <a:xfrm rot="16200000">
            <a:off x="6370928" y="2233179"/>
            <a:ext cx="925066" cy="538607"/>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3" name="Right Brace 62">
            <a:extLst>
              <a:ext uri="{FF2B5EF4-FFF2-40B4-BE49-F238E27FC236}">
                <a16:creationId xmlns:a16="http://schemas.microsoft.com/office/drawing/2014/main" id="{FB630A04-02FB-0245-AC73-4FAA02D59FB2}"/>
              </a:ext>
            </a:extLst>
          </p:cNvPr>
          <p:cNvSpPr/>
          <p:nvPr/>
        </p:nvSpPr>
        <p:spPr>
          <a:xfrm rot="16200000">
            <a:off x="6834779" y="2334338"/>
            <a:ext cx="925066" cy="315630"/>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DD190E0B-0C9F-CC4B-895B-41C0191F3BD3}"/>
              </a:ext>
            </a:extLst>
          </p:cNvPr>
          <p:cNvSpPr/>
          <p:nvPr/>
        </p:nvSpPr>
        <p:spPr>
          <a:xfrm rot="16200000">
            <a:off x="7529448" y="2062106"/>
            <a:ext cx="925066" cy="878194"/>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5A91A390-9D3D-9042-B64C-29EE99F965D8}"/>
              </a:ext>
            </a:extLst>
          </p:cNvPr>
          <p:cNvSpPr/>
          <p:nvPr/>
        </p:nvSpPr>
        <p:spPr>
          <a:xfrm rot="16200000">
            <a:off x="8180692" y="2334337"/>
            <a:ext cx="925066" cy="315630"/>
          </a:xfrm>
          <a:prstGeom prst="rightBrace">
            <a:avLst>
              <a:gd name="adj1" fmla="val 8333"/>
              <a:gd name="adj2" fmla="val 51936"/>
            </a:avLst>
          </a:prstGeom>
          <a:solidFill>
            <a:schemeClr val="bg1">
              <a:lumMod val="95000"/>
            </a:schemeClr>
          </a:solidFill>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70" name="TextBox 69">
            <a:extLst>
              <a:ext uri="{FF2B5EF4-FFF2-40B4-BE49-F238E27FC236}">
                <a16:creationId xmlns:a16="http://schemas.microsoft.com/office/drawing/2014/main" id="{37AA87D2-45DB-3741-95A6-098D377E131D}"/>
              </a:ext>
            </a:extLst>
          </p:cNvPr>
          <p:cNvSpPr txBox="1"/>
          <p:nvPr/>
        </p:nvSpPr>
        <p:spPr>
          <a:xfrm>
            <a:off x="8511056" y="1415533"/>
            <a:ext cx="1981570" cy="461665"/>
          </a:xfrm>
          <a:prstGeom prst="rect">
            <a:avLst/>
          </a:prstGeom>
          <a:noFill/>
        </p:spPr>
        <p:txBody>
          <a:bodyPr wrap="square" rtlCol="0">
            <a:spAutoFit/>
          </a:bodyPr>
          <a:lstStyle/>
          <a:p>
            <a:r>
              <a:rPr lang="en-US" sz="1200" b="1" dirty="0"/>
              <a:t># processed</a:t>
            </a:r>
          </a:p>
          <a:p>
            <a:r>
              <a:rPr lang="en-US" sz="1200" b="1" dirty="0"/>
              <a:t>1 = first), 2= repeat, ..</a:t>
            </a:r>
            <a:endParaRPr lang="en-US" sz="1200" dirty="0"/>
          </a:p>
        </p:txBody>
      </p:sp>
      <p:sp>
        <p:nvSpPr>
          <p:cNvPr id="8" name="TextBox 7">
            <a:extLst>
              <a:ext uri="{FF2B5EF4-FFF2-40B4-BE49-F238E27FC236}">
                <a16:creationId xmlns:a16="http://schemas.microsoft.com/office/drawing/2014/main" id="{30FBC7B7-29E0-E845-8893-933C365C252C}"/>
              </a:ext>
            </a:extLst>
          </p:cNvPr>
          <p:cNvSpPr txBox="1"/>
          <p:nvPr/>
        </p:nvSpPr>
        <p:spPr>
          <a:xfrm>
            <a:off x="9302818" y="2410736"/>
            <a:ext cx="2566567" cy="923330"/>
          </a:xfrm>
          <a:prstGeom prst="rect">
            <a:avLst/>
          </a:prstGeom>
          <a:noFill/>
        </p:spPr>
        <p:txBody>
          <a:bodyPr wrap="square" rtlCol="0">
            <a:spAutoFit/>
          </a:bodyPr>
          <a:lstStyle/>
          <a:p>
            <a:r>
              <a:rPr lang="en-US" dirty="0"/>
              <a:t>[code] = see next slides for code keys and explanations </a:t>
            </a:r>
          </a:p>
        </p:txBody>
      </p:sp>
      <p:sp>
        <p:nvSpPr>
          <p:cNvPr id="34" name="TextBox 33">
            <a:extLst>
              <a:ext uri="{FF2B5EF4-FFF2-40B4-BE49-F238E27FC236}">
                <a16:creationId xmlns:a16="http://schemas.microsoft.com/office/drawing/2014/main" id="{7A181739-B899-6F41-8617-AD970D496FAE}"/>
              </a:ext>
            </a:extLst>
          </p:cNvPr>
          <p:cNvSpPr txBox="1"/>
          <p:nvPr/>
        </p:nvSpPr>
        <p:spPr>
          <a:xfrm>
            <a:off x="7185730" y="722449"/>
            <a:ext cx="3715054" cy="246221"/>
          </a:xfrm>
          <a:prstGeom prst="rect">
            <a:avLst/>
          </a:prstGeom>
          <a:noFill/>
        </p:spPr>
        <p:txBody>
          <a:bodyPr wrap="square">
            <a:spAutoFit/>
          </a:bodyPr>
          <a:lstStyle/>
          <a:p>
            <a:r>
              <a:rPr lang="en-US" sz="1000" i="1" dirty="0"/>
              <a:t>blood (</a:t>
            </a:r>
            <a:r>
              <a:rPr lang="en-US" sz="1000" b="1" i="1" dirty="0">
                <a:ln w="0"/>
                <a:effectLst>
                  <a:outerShdw blurRad="38100" dist="19050" dir="2700000" algn="tl" rotWithShape="0">
                    <a:schemeClr val="dk1">
                      <a:alpha val="40000"/>
                    </a:schemeClr>
                  </a:outerShdw>
                </a:effectLst>
              </a:rPr>
              <a:t>B</a:t>
            </a:r>
            <a:r>
              <a:rPr lang="en-US" sz="1000" i="1" dirty="0"/>
              <a:t>), filter blood spot (</a:t>
            </a:r>
            <a:r>
              <a:rPr lang="en-US" sz="1000" b="1" i="1" dirty="0"/>
              <a:t>F</a:t>
            </a:r>
            <a:r>
              <a:rPr lang="en-US" sz="1000" i="1" dirty="0"/>
              <a:t>), plasma(</a:t>
            </a:r>
            <a:r>
              <a:rPr lang="en-US" sz="1000" b="1" i="1" dirty="0"/>
              <a:t>P</a:t>
            </a:r>
            <a:r>
              <a:rPr lang="en-US" sz="1000" i="1" dirty="0"/>
              <a:t>), tissue(</a:t>
            </a:r>
            <a:r>
              <a:rPr lang="en-US" sz="1000" b="1" i="1" dirty="0"/>
              <a:t>T</a:t>
            </a:r>
            <a:r>
              <a:rPr lang="en-US" sz="1000" i="1" dirty="0"/>
              <a:t>), stool(</a:t>
            </a:r>
            <a:r>
              <a:rPr lang="en-US" sz="1000" b="1" i="1" dirty="0"/>
              <a:t>S</a:t>
            </a:r>
            <a:r>
              <a:rPr lang="en-US" sz="1000" i="1" dirty="0"/>
              <a:t>) </a:t>
            </a:r>
          </a:p>
        </p:txBody>
      </p:sp>
      <p:cxnSp>
        <p:nvCxnSpPr>
          <p:cNvPr id="35" name="Straight Arrow Connector 34">
            <a:extLst>
              <a:ext uri="{FF2B5EF4-FFF2-40B4-BE49-F238E27FC236}">
                <a16:creationId xmlns:a16="http://schemas.microsoft.com/office/drawing/2014/main" id="{65DD8212-22AA-6249-A86B-4150231F7861}"/>
              </a:ext>
            </a:extLst>
          </p:cNvPr>
          <p:cNvCxnSpPr>
            <a:cxnSpLocks/>
          </p:cNvCxnSpPr>
          <p:nvPr/>
        </p:nvCxnSpPr>
        <p:spPr>
          <a:xfrm flipV="1">
            <a:off x="7308430" y="1022874"/>
            <a:ext cx="0" cy="3926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0719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746" y="1503782"/>
            <a:ext cx="10058400" cy="4050792"/>
          </a:xfrm>
        </p:spPr>
        <p:txBody>
          <a:bodyPr vert="horz" lIns="91440" tIns="45720" rIns="91440" bIns="45720" rtlCol="0" anchor="t">
            <a:normAutofit/>
          </a:bodyPr>
          <a:lstStyle/>
          <a:p>
            <a:r>
              <a:rPr lang="en-US" dirty="0"/>
              <a:t>2-letter country abbreviation</a:t>
            </a:r>
          </a:p>
          <a:p>
            <a:pPr lvl="1"/>
            <a:r>
              <a:rPr lang="en-US" dirty="0">
                <a:hlinkClick r:id="rId2"/>
              </a:rPr>
              <a:t>http://sustainablesources.com/resources/country-abbreviations/</a:t>
            </a:r>
            <a:endParaRPr lang="en-US" dirty="0"/>
          </a:p>
          <a:p>
            <a:r>
              <a:rPr lang="en-US" dirty="0"/>
              <a:t>2-letter state abbreviation</a:t>
            </a:r>
          </a:p>
          <a:p>
            <a:pPr lvl="1"/>
            <a:r>
              <a:rPr lang="en-US" dirty="0">
                <a:hlinkClick r:id="rId3"/>
              </a:rPr>
              <a:t>https://www.factmonster.com/us/postal-information/state-abbreviations-and-state-postal-codes</a:t>
            </a:r>
            <a:endParaRPr lang="en-US" dirty="0"/>
          </a:p>
          <a:p>
            <a:pPr lvl="1"/>
            <a:endParaRPr lang="en-US" dirty="0"/>
          </a:p>
          <a:p>
            <a:pPr lvl="1"/>
            <a:r>
              <a:rPr lang="en-US" sz="1200" dirty="0">
                <a:cs typeface="Calibri" panose="020F0502020204030204"/>
              </a:rPr>
              <a:t>(lower case) </a:t>
            </a:r>
            <a:r>
              <a:rPr lang="en-US" dirty="0" err="1">
                <a:cs typeface="Calibri" panose="020F0502020204030204"/>
              </a:rPr>
              <a:t>wa</a:t>
            </a:r>
            <a:r>
              <a:rPr lang="en-US" dirty="0">
                <a:cs typeface="Calibri" panose="020F0502020204030204"/>
              </a:rPr>
              <a:t> = West Africa </a:t>
            </a:r>
          </a:p>
          <a:p>
            <a:pPr lvl="2"/>
            <a:r>
              <a:rPr lang="en-US" dirty="0">
                <a:cs typeface="Calibri" panose="020F0502020204030204"/>
              </a:rPr>
              <a:t>Since most of the domestic isolates don’t have specific country of origin </a:t>
            </a:r>
          </a:p>
          <a:p>
            <a:pPr lvl="1"/>
            <a:endParaRPr lang="en-US" dirty="0">
              <a:cs typeface="Calibri" panose="020F0502020204030204"/>
            </a:endParaRPr>
          </a:p>
        </p:txBody>
      </p:sp>
      <p:sp>
        <p:nvSpPr>
          <p:cNvPr id="6" name="Title 1">
            <a:extLst>
              <a:ext uri="{FF2B5EF4-FFF2-40B4-BE49-F238E27FC236}">
                <a16:creationId xmlns:a16="http://schemas.microsoft.com/office/drawing/2014/main" id="{64A3EF33-C610-454B-AE24-E9A5BF34060E}"/>
              </a:ext>
            </a:extLst>
          </p:cNvPr>
          <p:cNvSpPr>
            <a:spLocks noGrp="1"/>
          </p:cNvSpPr>
          <p:nvPr>
            <p:ph type="title"/>
          </p:nvPr>
        </p:nvSpPr>
        <p:spPr>
          <a:xfrm>
            <a:off x="363746" y="178219"/>
            <a:ext cx="7652493" cy="1325563"/>
          </a:xfrm>
        </p:spPr>
        <p:txBody>
          <a:bodyPr>
            <a:normAutofit/>
          </a:bodyPr>
          <a:lstStyle/>
          <a:p>
            <a:r>
              <a:rPr lang="en-US" dirty="0"/>
              <a:t>Geographical locations code</a:t>
            </a:r>
          </a:p>
        </p:txBody>
      </p:sp>
    </p:spTree>
    <p:extLst>
      <p:ext uri="{BB962C8B-B14F-4D97-AF65-F5344CB8AC3E}">
        <p14:creationId xmlns:p14="http://schemas.microsoft.com/office/powerpoint/2010/main" val="19461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747" y="178219"/>
            <a:ext cx="4369280" cy="1325563"/>
          </a:xfrm>
        </p:spPr>
        <p:txBody>
          <a:bodyPr/>
          <a:lstStyle/>
          <a:p>
            <a:r>
              <a:rPr lang="en-US" dirty="0"/>
              <a:t>Treatment code</a:t>
            </a:r>
          </a:p>
        </p:txBody>
      </p:sp>
      <p:graphicFrame>
        <p:nvGraphicFramePr>
          <p:cNvPr id="4" name="Table 3">
            <a:extLst>
              <a:ext uri="{FF2B5EF4-FFF2-40B4-BE49-F238E27FC236}">
                <a16:creationId xmlns:a16="http://schemas.microsoft.com/office/drawing/2014/main" id="{41EFD224-5CF5-8A4C-A34F-94623390BBA4}"/>
              </a:ext>
            </a:extLst>
          </p:cNvPr>
          <p:cNvGraphicFramePr>
            <a:graphicFrameLocks noGrp="1"/>
          </p:cNvGraphicFramePr>
          <p:nvPr>
            <p:extLst>
              <p:ext uri="{D42A27DB-BD31-4B8C-83A1-F6EECF244321}">
                <p14:modId xmlns:p14="http://schemas.microsoft.com/office/powerpoint/2010/main" val="2095199913"/>
              </p:ext>
            </p:extLst>
          </p:nvPr>
        </p:nvGraphicFramePr>
        <p:xfrm>
          <a:off x="5671868" y="115019"/>
          <a:ext cx="5230580" cy="6511320"/>
        </p:xfrm>
        <a:graphic>
          <a:graphicData uri="http://schemas.openxmlformats.org/drawingml/2006/table">
            <a:tbl>
              <a:tblPr firstRow="1" bandRow="1">
                <a:tableStyleId>{9D7B26C5-4107-4FEC-AEDC-1716B250A1EF}</a:tableStyleId>
              </a:tblPr>
              <a:tblGrid>
                <a:gridCol w="4534323">
                  <a:extLst>
                    <a:ext uri="{9D8B030D-6E8A-4147-A177-3AD203B41FA5}">
                      <a16:colId xmlns:a16="http://schemas.microsoft.com/office/drawing/2014/main" val="795987219"/>
                    </a:ext>
                  </a:extLst>
                </a:gridCol>
                <a:gridCol w="696257">
                  <a:extLst>
                    <a:ext uri="{9D8B030D-6E8A-4147-A177-3AD203B41FA5}">
                      <a16:colId xmlns:a16="http://schemas.microsoft.com/office/drawing/2014/main" val="1011061716"/>
                    </a:ext>
                  </a:extLst>
                </a:gridCol>
              </a:tblGrid>
              <a:tr h="260510">
                <a:tc>
                  <a:txBody>
                    <a:bodyPr/>
                    <a:lstStyle/>
                    <a:p>
                      <a:r>
                        <a:rPr lang="en-US" sz="1100" dirty="0"/>
                        <a:t>Treatment</a:t>
                      </a:r>
                    </a:p>
                  </a:txBody>
                  <a:tcPr/>
                </a:tc>
                <a:tc>
                  <a:txBody>
                    <a:bodyPr/>
                    <a:lstStyle/>
                    <a:p>
                      <a:pPr algn="ctr"/>
                      <a:r>
                        <a:rPr lang="en-US" sz="1100" b="1" dirty="0">
                          <a:solidFill>
                            <a:srgbClr val="002060"/>
                          </a:solidFill>
                        </a:rPr>
                        <a:t>Code </a:t>
                      </a:r>
                    </a:p>
                  </a:txBody>
                  <a:tcPr/>
                </a:tc>
                <a:extLst>
                  <a:ext uri="{0D108BD9-81ED-4DB2-BD59-A6C34878D82A}">
                    <a16:rowId xmlns:a16="http://schemas.microsoft.com/office/drawing/2014/main" val="2499108853"/>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Arthemether-Lumafantrine (AL)- Coartem</a:t>
                      </a:r>
                    </a:p>
                  </a:txBody>
                  <a:tcPr/>
                </a:tc>
                <a:tc>
                  <a:txBody>
                    <a:bodyPr/>
                    <a:lstStyle/>
                    <a:p>
                      <a:pPr algn="ctr"/>
                      <a:r>
                        <a:rPr lang="en-US" sz="1100" b="1" dirty="0">
                          <a:solidFill>
                            <a:srgbClr val="002060"/>
                          </a:solidFill>
                        </a:rPr>
                        <a:t>A</a:t>
                      </a:r>
                    </a:p>
                  </a:txBody>
                  <a:tcPr/>
                </a:tc>
                <a:extLst>
                  <a:ext uri="{0D108BD9-81ED-4DB2-BD59-A6C34878D82A}">
                    <a16:rowId xmlns:a16="http://schemas.microsoft.com/office/drawing/2014/main" val="3357816397"/>
                  </a:ext>
                </a:extLst>
              </a:tr>
              <a:tr h="260510">
                <a:tc>
                  <a:txBody>
                    <a:bodyPr/>
                    <a:lstStyle/>
                    <a:p>
                      <a:pPr marL="0" marR="0" lvl="0" indent="0" algn="l" rtl="0" eaLnBrk="1" fontAlgn="auto" latinLnBrk="0" hangingPunct="1">
                        <a:lnSpc>
                          <a:spcPct val="100000"/>
                        </a:lnSpc>
                        <a:spcBef>
                          <a:spcPts val="0"/>
                        </a:spcBef>
                        <a:spcAft>
                          <a:spcPts val="0"/>
                        </a:spcAft>
                        <a:buClrTx/>
                        <a:buSzTx/>
                        <a:buFontTx/>
                        <a:buNone/>
                      </a:pPr>
                      <a:r>
                        <a:rPr lang="en-US" sz="1100" dirty="0"/>
                        <a:t>Chloroquine (CQ) </a:t>
                      </a:r>
                    </a:p>
                  </a:txBody>
                  <a:tcPr/>
                </a:tc>
                <a:tc>
                  <a:txBody>
                    <a:bodyPr/>
                    <a:lstStyle/>
                    <a:p>
                      <a:pPr algn="ctr"/>
                      <a:r>
                        <a:rPr lang="en-US" sz="1100" b="1" dirty="0">
                          <a:solidFill>
                            <a:srgbClr val="002060"/>
                          </a:solidFill>
                        </a:rPr>
                        <a:t>B</a:t>
                      </a:r>
                    </a:p>
                  </a:txBody>
                  <a:tcPr/>
                </a:tc>
                <a:extLst>
                  <a:ext uri="{0D108BD9-81ED-4DB2-BD59-A6C34878D82A}">
                    <a16:rowId xmlns:a16="http://schemas.microsoft.com/office/drawing/2014/main" val="1485742819"/>
                  </a:ext>
                </a:extLst>
              </a:tr>
              <a:tr h="260510">
                <a:tc>
                  <a:txBody>
                    <a:bodyPr/>
                    <a:lstStyle/>
                    <a:p>
                      <a:pPr marL="0" marR="0" lvl="0" indent="0" algn="l" rtl="0" eaLnBrk="1" fontAlgn="auto" latinLnBrk="0" hangingPunct="1">
                        <a:lnSpc>
                          <a:spcPct val="100000"/>
                        </a:lnSpc>
                        <a:spcBef>
                          <a:spcPts val="0"/>
                        </a:spcBef>
                        <a:spcAft>
                          <a:spcPts val="0"/>
                        </a:spcAft>
                        <a:buClrTx/>
                        <a:buSzTx/>
                        <a:buFontTx/>
                        <a:buNone/>
                      </a:pPr>
                      <a:r>
                        <a:rPr lang="en-US" sz="1100" dirty="0"/>
                        <a:t>Chloroquine + Piperaquine (CQ+PQ) </a:t>
                      </a:r>
                    </a:p>
                  </a:txBody>
                  <a:tcPr/>
                </a:tc>
                <a:tc>
                  <a:txBody>
                    <a:bodyPr/>
                    <a:lstStyle/>
                    <a:p>
                      <a:pPr algn="ctr"/>
                      <a:r>
                        <a:rPr lang="en-US" sz="1100" b="1" dirty="0">
                          <a:solidFill>
                            <a:srgbClr val="002060"/>
                          </a:solidFill>
                        </a:rPr>
                        <a:t>C</a:t>
                      </a:r>
                    </a:p>
                  </a:txBody>
                  <a:tcPr/>
                </a:tc>
                <a:extLst>
                  <a:ext uri="{0D108BD9-81ED-4DB2-BD59-A6C34878D82A}">
                    <a16:rowId xmlns:a16="http://schemas.microsoft.com/office/drawing/2014/main" val="653405830"/>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Arthemether-Lumafantrine + Piperaquine (AL+PQ)</a:t>
                      </a:r>
                    </a:p>
                  </a:txBody>
                  <a:tcPr/>
                </a:tc>
                <a:tc>
                  <a:txBody>
                    <a:bodyPr/>
                    <a:lstStyle/>
                    <a:p>
                      <a:pPr algn="ctr"/>
                      <a:r>
                        <a:rPr lang="en-US" sz="1100" b="1" dirty="0">
                          <a:solidFill>
                            <a:srgbClr val="002060"/>
                          </a:solidFill>
                        </a:rPr>
                        <a:t>D</a:t>
                      </a:r>
                    </a:p>
                  </a:txBody>
                  <a:tcPr/>
                </a:tc>
                <a:extLst>
                  <a:ext uri="{0D108BD9-81ED-4DB2-BD59-A6C34878D82A}">
                    <a16:rowId xmlns:a16="http://schemas.microsoft.com/office/drawing/2014/main" val="4212846983"/>
                  </a:ext>
                </a:extLst>
              </a:tr>
              <a:tr h="260510">
                <a:tc>
                  <a:txBody>
                    <a:bodyPr/>
                    <a:lstStyle/>
                    <a:p>
                      <a:pPr marL="0" marR="0" lvl="0" indent="0" algn="l" rtl="0" eaLnBrk="1" fontAlgn="auto" latinLnBrk="0" hangingPunct="1">
                        <a:lnSpc>
                          <a:spcPct val="100000"/>
                        </a:lnSpc>
                        <a:spcBef>
                          <a:spcPts val="0"/>
                        </a:spcBef>
                        <a:spcAft>
                          <a:spcPts val="0"/>
                        </a:spcAft>
                        <a:buClrTx/>
                        <a:buSzTx/>
                        <a:buFontTx/>
                        <a:buNone/>
                      </a:pPr>
                      <a:r>
                        <a:rPr lang="en-US" sz="1100" dirty="0"/>
                        <a:t>Arthemether + Mefloquine(Lariam) (AL+MQ) </a:t>
                      </a:r>
                    </a:p>
                  </a:txBody>
                  <a:tcPr/>
                </a:tc>
                <a:tc>
                  <a:txBody>
                    <a:bodyPr/>
                    <a:lstStyle/>
                    <a:p>
                      <a:pPr algn="ctr"/>
                      <a:r>
                        <a:rPr lang="en-US" sz="1100" b="1" dirty="0">
                          <a:solidFill>
                            <a:srgbClr val="002060"/>
                          </a:solidFill>
                        </a:rPr>
                        <a:t>E</a:t>
                      </a:r>
                    </a:p>
                  </a:txBody>
                  <a:tcPr/>
                </a:tc>
                <a:extLst>
                  <a:ext uri="{0D108BD9-81ED-4DB2-BD59-A6C34878D82A}">
                    <a16:rowId xmlns:a16="http://schemas.microsoft.com/office/drawing/2014/main" val="3787257509"/>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Artesunate + Amodiaquine (AS+AQ)</a:t>
                      </a:r>
                    </a:p>
                  </a:txBody>
                  <a:tcPr/>
                </a:tc>
                <a:tc>
                  <a:txBody>
                    <a:bodyPr/>
                    <a:lstStyle/>
                    <a:p>
                      <a:pPr algn="ctr"/>
                      <a:r>
                        <a:rPr lang="en-US" sz="1100" b="1" dirty="0">
                          <a:solidFill>
                            <a:srgbClr val="002060"/>
                          </a:solidFill>
                        </a:rPr>
                        <a:t>F</a:t>
                      </a:r>
                    </a:p>
                  </a:txBody>
                  <a:tcPr/>
                </a:tc>
                <a:extLst>
                  <a:ext uri="{0D108BD9-81ED-4DB2-BD59-A6C34878D82A}">
                    <a16:rowId xmlns:a16="http://schemas.microsoft.com/office/drawing/2014/main" val="2378225384"/>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Artesunate + Sulphadoxine-Pyrimethamine (AS+SP)</a:t>
                      </a:r>
                    </a:p>
                  </a:txBody>
                  <a:tcPr/>
                </a:tc>
                <a:tc>
                  <a:txBody>
                    <a:bodyPr/>
                    <a:lstStyle/>
                    <a:p>
                      <a:pPr algn="ctr"/>
                      <a:r>
                        <a:rPr lang="en-US" sz="1100" b="1" dirty="0">
                          <a:solidFill>
                            <a:srgbClr val="002060"/>
                          </a:solidFill>
                        </a:rPr>
                        <a:t>G</a:t>
                      </a:r>
                    </a:p>
                  </a:txBody>
                  <a:tcPr/>
                </a:tc>
                <a:extLst>
                  <a:ext uri="{0D108BD9-81ED-4DB2-BD59-A6C34878D82A}">
                    <a16:rowId xmlns:a16="http://schemas.microsoft.com/office/drawing/2014/main" val="351087440"/>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Artesunate + Mefloquine (AS+MQ)</a:t>
                      </a:r>
                    </a:p>
                  </a:txBody>
                  <a:tcPr/>
                </a:tc>
                <a:tc>
                  <a:txBody>
                    <a:bodyPr/>
                    <a:lstStyle/>
                    <a:p>
                      <a:pPr algn="ctr"/>
                      <a:r>
                        <a:rPr lang="en-US" sz="1100" b="1" dirty="0">
                          <a:solidFill>
                            <a:srgbClr val="002060"/>
                          </a:solidFill>
                        </a:rPr>
                        <a:t>H</a:t>
                      </a:r>
                    </a:p>
                  </a:txBody>
                  <a:tcPr/>
                </a:tc>
                <a:extLst>
                  <a:ext uri="{0D108BD9-81ED-4DB2-BD59-A6C34878D82A}">
                    <a16:rowId xmlns:a16="http://schemas.microsoft.com/office/drawing/2014/main" val="1866373577"/>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Dihydroartemisinin + Piperaquine (DHA+PQ)</a:t>
                      </a:r>
                    </a:p>
                  </a:txBody>
                  <a:tcPr/>
                </a:tc>
                <a:tc>
                  <a:txBody>
                    <a:bodyPr/>
                    <a:lstStyle/>
                    <a:p>
                      <a:pPr algn="ctr"/>
                      <a:r>
                        <a:rPr lang="en-US" sz="1100" b="1" dirty="0">
                          <a:solidFill>
                            <a:srgbClr val="002060"/>
                          </a:solidFill>
                        </a:rPr>
                        <a:t>I</a:t>
                      </a:r>
                    </a:p>
                  </a:txBody>
                  <a:tcPr/>
                </a:tc>
                <a:extLst>
                  <a:ext uri="{0D108BD9-81ED-4DB2-BD59-A6C34878D82A}">
                    <a16:rowId xmlns:a16="http://schemas.microsoft.com/office/drawing/2014/main" val="280076549"/>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Artesunate + Sulphadoxine + Pyrimethamine (AS+SP+PQ)</a:t>
                      </a:r>
                    </a:p>
                  </a:txBody>
                  <a:tcPr/>
                </a:tc>
                <a:tc>
                  <a:txBody>
                    <a:bodyPr/>
                    <a:lstStyle/>
                    <a:p>
                      <a:pPr algn="ctr"/>
                      <a:r>
                        <a:rPr lang="en-US" sz="1100" b="1" dirty="0">
                          <a:solidFill>
                            <a:srgbClr val="002060"/>
                          </a:solidFill>
                        </a:rPr>
                        <a:t>J</a:t>
                      </a:r>
                    </a:p>
                  </a:txBody>
                  <a:tcPr/>
                </a:tc>
                <a:extLst>
                  <a:ext uri="{0D108BD9-81ED-4DB2-BD59-A6C34878D82A}">
                    <a16:rowId xmlns:a16="http://schemas.microsoft.com/office/drawing/2014/main" val="4247894115"/>
                  </a:ext>
                </a:extLst>
              </a:tr>
              <a:tr h="260510">
                <a:tc>
                  <a:txBody>
                    <a:bodyPr/>
                    <a:lstStyle/>
                    <a:p>
                      <a:pPr marL="0" marR="0" lvl="0" indent="0" algn="l" rtl="0" eaLnBrk="1" fontAlgn="auto" latinLnBrk="0" hangingPunct="1">
                        <a:lnSpc>
                          <a:spcPct val="100000"/>
                        </a:lnSpc>
                        <a:spcBef>
                          <a:spcPts val="0"/>
                        </a:spcBef>
                        <a:spcAft>
                          <a:spcPts val="0"/>
                        </a:spcAft>
                        <a:buClrTx/>
                        <a:buSzTx/>
                        <a:buFontTx/>
                        <a:buNone/>
                      </a:pPr>
                      <a:r>
                        <a:rPr lang="en-US" sz="1100" dirty="0"/>
                        <a:t>Arthemether + Mefloquine + Piperaquine (AL+MQ+PQ) </a:t>
                      </a:r>
                    </a:p>
                  </a:txBody>
                  <a:tcPr/>
                </a:tc>
                <a:tc>
                  <a:txBody>
                    <a:bodyPr/>
                    <a:lstStyle/>
                    <a:p>
                      <a:pPr algn="ctr"/>
                      <a:r>
                        <a:rPr lang="en-US" sz="1100" b="1" dirty="0">
                          <a:solidFill>
                            <a:srgbClr val="002060"/>
                          </a:solidFill>
                        </a:rPr>
                        <a:t>K</a:t>
                      </a:r>
                    </a:p>
                  </a:txBody>
                  <a:tcPr/>
                </a:tc>
                <a:extLst>
                  <a:ext uri="{0D108BD9-81ED-4DB2-BD59-A6C34878D82A}">
                    <a16:rowId xmlns:a16="http://schemas.microsoft.com/office/drawing/2014/main" val="623772020"/>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Doxycycline</a:t>
                      </a:r>
                    </a:p>
                  </a:txBody>
                  <a:tcPr/>
                </a:tc>
                <a:tc>
                  <a:txBody>
                    <a:bodyPr/>
                    <a:lstStyle/>
                    <a:p>
                      <a:pPr algn="ctr"/>
                      <a:r>
                        <a:rPr lang="en-US" sz="1100" b="1" dirty="0">
                          <a:solidFill>
                            <a:srgbClr val="002060"/>
                          </a:solidFill>
                        </a:rPr>
                        <a:t>L</a:t>
                      </a:r>
                    </a:p>
                  </a:txBody>
                  <a:tcPr/>
                </a:tc>
                <a:extLst>
                  <a:ext uri="{0D108BD9-81ED-4DB2-BD59-A6C34878D82A}">
                    <a16:rowId xmlns:a16="http://schemas.microsoft.com/office/drawing/2014/main" val="921300829"/>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Atovaquone/Proguanil (Malarone)</a:t>
                      </a:r>
                    </a:p>
                  </a:txBody>
                  <a:tcPr/>
                </a:tc>
                <a:tc>
                  <a:txBody>
                    <a:bodyPr/>
                    <a:lstStyle/>
                    <a:p>
                      <a:pPr algn="ctr"/>
                      <a:r>
                        <a:rPr lang="en-US" sz="1100" b="1" dirty="0">
                          <a:solidFill>
                            <a:srgbClr val="002060"/>
                          </a:solidFill>
                        </a:rPr>
                        <a:t>M</a:t>
                      </a:r>
                    </a:p>
                  </a:txBody>
                  <a:tcPr/>
                </a:tc>
                <a:extLst>
                  <a:ext uri="{0D108BD9-81ED-4DB2-BD59-A6C34878D82A}">
                    <a16:rowId xmlns:a16="http://schemas.microsoft.com/office/drawing/2014/main" val="3127484224"/>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Quinine</a:t>
                      </a:r>
                    </a:p>
                  </a:txBody>
                  <a:tcPr/>
                </a:tc>
                <a:tc>
                  <a:txBody>
                    <a:bodyPr/>
                    <a:lstStyle/>
                    <a:p>
                      <a:pPr algn="ctr"/>
                      <a:r>
                        <a:rPr lang="en-US" sz="1100" b="1" dirty="0">
                          <a:solidFill>
                            <a:srgbClr val="002060"/>
                          </a:solidFill>
                        </a:rPr>
                        <a:t>N</a:t>
                      </a:r>
                    </a:p>
                  </a:txBody>
                  <a:tcPr/>
                </a:tc>
                <a:extLst>
                  <a:ext uri="{0D108BD9-81ED-4DB2-BD59-A6C34878D82A}">
                    <a16:rowId xmlns:a16="http://schemas.microsoft.com/office/drawing/2014/main" val="256506659"/>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Quinine</a:t>
                      </a:r>
                      <a:r>
                        <a:rPr lang="en-US" sz="1100" baseline="0" dirty="0"/>
                        <a:t> + </a:t>
                      </a:r>
                      <a:r>
                        <a:rPr lang="en-US" sz="1100" dirty="0"/>
                        <a:t>Doxycycline</a:t>
                      </a:r>
                    </a:p>
                  </a:txBody>
                  <a:tcPr/>
                </a:tc>
                <a:tc>
                  <a:txBody>
                    <a:bodyPr/>
                    <a:lstStyle/>
                    <a:p>
                      <a:pPr algn="ctr"/>
                      <a:r>
                        <a:rPr lang="en-US" sz="1100" b="1" dirty="0">
                          <a:solidFill>
                            <a:srgbClr val="002060"/>
                          </a:solidFill>
                        </a:rPr>
                        <a:t>O</a:t>
                      </a:r>
                    </a:p>
                  </a:txBody>
                  <a:tcPr/>
                </a:tc>
                <a:extLst>
                  <a:ext uri="{0D108BD9-81ED-4DB2-BD59-A6C34878D82A}">
                    <a16:rowId xmlns:a16="http://schemas.microsoft.com/office/drawing/2014/main" val="1142068229"/>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Atovaquone/Proguanil +</a:t>
                      </a:r>
                      <a:r>
                        <a:rPr lang="en-US" sz="1100" baseline="0" dirty="0"/>
                        <a:t> </a:t>
                      </a:r>
                      <a:r>
                        <a:rPr lang="en-US" sz="1100" dirty="0"/>
                        <a:t>Arthemether-Lumafantrine</a:t>
                      </a:r>
                    </a:p>
                  </a:txBody>
                  <a:tcPr/>
                </a:tc>
                <a:tc>
                  <a:txBody>
                    <a:bodyPr/>
                    <a:lstStyle/>
                    <a:p>
                      <a:pPr algn="ctr"/>
                      <a:r>
                        <a:rPr lang="en-US" sz="1100" b="1" dirty="0">
                          <a:solidFill>
                            <a:srgbClr val="002060"/>
                          </a:solidFill>
                        </a:rPr>
                        <a:t>P</a:t>
                      </a:r>
                    </a:p>
                  </a:txBody>
                  <a:tcPr/>
                </a:tc>
                <a:extLst>
                  <a:ext uri="{0D108BD9-81ED-4DB2-BD59-A6C34878D82A}">
                    <a16:rowId xmlns:a16="http://schemas.microsoft.com/office/drawing/2014/main" val="1571486250"/>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Mefloquine</a:t>
                      </a:r>
                    </a:p>
                  </a:txBody>
                  <a:tcPr/>
                </a:tc>
                <a:tc>
                  <a:txBody>
                    <a:bodyPr/>
                    <a:lstStyle/>
                    <a:p>
                      <a:pPr algn="ctr"/>
                      <a:r>
                        <a:rPr lang="en-US" sz="1100" b="1" dirty="0">
                          <a:solidFill>
                            <a:srgbClr val="002060"/>
                          </a:solidFill>
                        </a:rPr>
                        <a:t>Q</a:t>
                      </a:r>
                    </a:p>
                  </a:txBody>
                  <a:tcPr/>
                </a:tc>
                <a:extLst>
                  <a:ext uri="{0D108BD9-81ED-4DB2-BD59-A6C34878D82A}">
                    <a16:rowId xmlns:a16="http://schemas.microsoft.com/office/drawing/2014/main" val="2079882734"/>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Vanomycin and Rocephin</a:t>
                      </a:r>
                    </a:p>
                  </a:txBody>
                  <a:tcPr/>
                </a:tc>
                <a:tc>
                  <a:txBody>
                    <a:bodyPr/>
                    <a:lstStyle/>
                    <a:p>
                      <a:pPr algn="ctr"/>
                      <a:r>
                        <a:rPr lang="en-US" sz="1100" b="1" dirty="0">
                          <a:solidFill>
                            <a:srgbClr val="002060"/>
                          </a:solidFill>
                        </a:rPr>
                        <a:t>R</a:t>
                      </a:r>
                    </a:p>
                  </a:txBody>
                  <a:tcPr/>
                </a:tc>
                <a:extLst>
                  <a:ext uri="{0D108BD9-81ED-4DB2-BD59-A6C34878D82A}">
                    <a16:rowId xmlns:a16="http://schemas.microsoft.com/office/drawing/2014/main" val="198793815"/>
                  </a:ext>
                </a:extLst>
              </a:tr>
              <a:tr h="260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Atovaquone/Proguanil (Malarone)</a:t>
                      </a:r>
                      <a:r>
                        <a:rPr lang="en-US" sz="1100" baseline="0" dirty="0"/>
                        <a:t> + </a:t>
                      </a:r>
                      <a:r>
                        <a:rPr lang="en-US" sz="1100" dirty="0"/>
                        <a:t>Doxycycline</a:t>
                      </a:r>
                      <a:endParaRPr lang="en-US" sz="1100" dirty="0">
                        <a:latin typeface="+mn-lt"/>
                      </a:endParaRPr>
                    </a:p>
                  </a:txBody>
                  <a:tcPr/>
                </a:tc>
                <a:tc>
                  <a:txBody>
                    <a:bodyPr/>
                    <a:lstStyle/>
                    <a:p>
                      <a:pPr algn="ctr"/>
                      <a:r>
                        <a:rPr lang="en-US" sz="1100" b="1" dirty="0">
                          <a:solidFill>
                            <a:srgbClr val="002060"/>
                          </a:solidFill>
                        </a:rPr>
                        <a:t>S</a:t>
                      </a:r>
                    </a:p>
                  </a:txBody>
                  <a:tcPr/>
                </a:tc>
                <a:extLst>
                  <a:ext uri="{0D108BD9-81ED-4DB2-BD59-A6C34878D82A}">
                    <a16:rowId xmlns:a16="http://schemas.microsoft.com/office/drawing/2014/main" val="3607294121"/>
                  </a:ext>
                </a:extLst>
              </a:tr>
              <a:tr h="260510">
                <a:tc>
                  <a:txBody>
                    <a:bodyPr/>
                    <a:lstStyle/>
                    <a:p>
                      <a:pPr algn="l" fontAlgn="b"/>
                      <a:r>
                        <a:rPr lang="en-US" sz="1100" b="0" u="none" strike="noStrike" dirty="0">
                          <a:solidFill>
                            <a:srgbClr val="000000"/>
                          </a:solidFill>
                          <a:effectLst/>
                        </a:rPr>
                        <a:t>Doxycycline, Malarone, Quinine and Artesunate</a:t>
                      </a:r>
                      <a:endParaRPr lang="en-US" sz="1100" b="0" i="0" u="none" strike="noStrike" dirty="0">
                        <a:solidFill>
                          <a:srgbClr val="000000"/>
                        </a:solidFill>
                        <a:effectLst/>
                        <a:latin typeface="+mn-lt"/>
                      </a:endParaRPr>
                    </a:p>
                  </a:txBody>
                  <a:tcPr/>
                </a:tc>
                <a:tc>
                  <a:txBody>
                    <a:bodyPr/>
                    <a:lstStyle/>
                    <a:p>
                      <a:pPr algn="ctr"/>
                      <a:r>
                        <a:rPr lang="en-US" sz="1100" b="1" dirty="0">
                          <a:solidFill>
                            <a:srgbClr val="002060"/>
                          </a:solidFill>
                        </a:rPr>
                        <a:t>T</a:t>
                      </a:r>
                    </a:p>
                  </a:txBody>
                  <a:tcPr/>
                </a:tc>
                <a:extLst>
                  <a:ext uri="{0D108BD9-81ED-4DB2-BD59-A6C34878D82A}">
                    <a16:rowId xmlns:a16="http://schemas.microsoft.com/office/drawing/2014/main" val="1714871757"/>
                  </a:ext>
                </a:extLst>
              </a:tr>
              <a:tr h="260510">
                <a:tc>
                  <a:txBody>
                    <a:bodyPr/>
                    <a:lstStyle/>
                    <a:p>
                      <a:pPr lvl="0" algn="l">
                        <a:buNone/>
                      </a:pPr>
                      <a:r>
                        <a:rPr lang="en-US" sz="1100" b="0" u="none" strike="noStrike" noProof="0" dirty="0">
                          <a:effectLst/>
                        </a:rPr>
                        <a:t>Hydroxychloroquine</a:t>
                      </a:r>
                      <a:endParaRPr lang="en-US" sz="1100" dirty="0"/>
                    </a:p>
                  </a:txBody>
                  <a:tcPr/>
                </a:tc>
                <a:tc>
                  <a:txBody>
                    <a:bodyPr/>
                    <a:lstStyle/>
                    <a:p>
                      <a:pPr lvl="0" algn="ctr">
                        <a:buNone/>
                      </a:pPr>
                      <a:r>
                        <a:rPr lang="en-US" sz="1100" b="1" dirty="0">
                          <a:solidFill>
                            <a:srgbClr val="002060"/>
                          </a:solidFill>
                        </a:rPr>
                        <a:t>U</a:t>
                      </a:r>
                    </a:p>
                  </a:txBody>
                  <a:tcPr/>
                </a:tc>
                <a:extLst>
                  <a:ext uri="{0D108BD9-81ED-4DB2-BD59-A6C34878D82A}">
                    <a16:rowId xmlns:a16="http://schemas.microsoft.com/office/drawing/2014/main" val="3630943854"/>
                  </a:ext>
                </a:extLst>
              </a:tr>
              <a:tr h="260510">
                <a:tc>
                  <a:txBody>
                    <a:bodyPr/>
                    <a:lstStyle/>
                    <a:p>
                      <a:pPr lvl="0" algn="l">
                        <a:buNone/>
                      </a:pPr>
                      <a:r>
                        <a:rPr lang="en-US" sz="1100" b="0" u="none" strike="noStrike" noProof="0" dirty="0">
                          <a:effectLst/>
                        </a:rPr>
                        <a:t>Atovaquone</a:t>
                      </a:r>
                      <a:endParaRPr lang="en-US" sz="1100" b="0" i="0" u="none" strike="noStrike" noProof="0" dirty="0">
                        <a:effectLst/>
                      </a:endParaRPr>
                    </a:p>
                  </a:txBody>
                  <a:tcPr/>
                </a:tc>
                <a:tc>
                  <a:txBody>
                    <a:bodyPr/>
                    <a:lstStyle/>
                    <a:p>
                      <a:pPr lvl="0" algn="ctr">
                        <a:buNone/>
                      </a:pPr>
                      <a:r>
                        <a:rPr lang="en-US" sz="1100" b="1" dirty="0">
                          <a:solidFill>
                            <a:srgbClr val="002060"/>
                          </a:solidFill>
                        </a:rPr>
                        <a:t>V</a:t>
                      </a:r>
                    </a:p>
                  </a:txBody>
                  <a:tcPr/>
                </a:tc>
                <a:extLst>
                  <a:ext uri="{0D108BD9-81ED-4DB2-BD59-A6C34878D82A}">
                    <a16:rowId xmlns:a16="http://schemas.microsoft.com/office/drawing/2014/main" val="1462635073"/>
                  </a:ext>
                </a:extLst>
              </a:tr>
              <a:tr h="243251">
                <a:tc>
                  <a:txBody>
                    <a:bodyPr/>
                    <a:lstStyle/>
                    <a:p>
                      <a:pPr lvl="0" algn="l">
                        <a:buNone/>
                      </a:pPr>
                      <a:r>
                        <a:rPr lang="en-US" sz="1100" b="0" u="none" strike="noStrike" kern="1200" dirty="0">
                          <a:solidFill>
                            <a:schemeClr val="tx1"/>
                          </a:solidFill>
                          <a:effectLst/>
                        </a:rPr>
                        <a:t>Atovaquone/Proguanil (Malarone) + AL (Coartem) + Artesunate </a:t>
                      </a:r>
                      <a:endParaRPr lang="en-US" sz="1100" b="0" i="0" u="none" strike="noStrike" noProof="0" dirty="0">
                        <a:effectLst/>
                      </a:endParaRPr>
                    </a:p>
                  </a:txBody>
                  <a:tcPr/>
                </a:tc>
                <a:tc>
                  <a:txBody>
                    <a:bodyPr/>
                    <a:lstStyle/>
                    <a:p>
                      <a:pPr lvl="0" algn="ctr">
                        <a:buNone/>
                      </a:pPr>
                      <a:r>
                        <a:rPr lang="en-US" sz="1100" b="1" dirty="0">
                          <a:solidFill>
                            <a:srgbClr val="002060"/>
                          </a:solidFill>
                        </a:rPr>
                        <a:t>W</a:t>
                      </a:r>
                    </a:p>
                  </a:txBody>
                  <a:tcPr/>
                </a:tc>
                <a:extLst>
                  <a:ext uri="{0D108BD9-81ED-4DB2-BD59-A6C34878D82A}">
                    <a16:rowId xmlns:a16="http://schemas.microsoft.com/office/drawing/2014/main" val="948813210"/>
                  </a:ext>
                </a:extLst>
              </a:tr>
              <a:tr h="260510">
                <a:tc>
                  <a:txBody>
                    <a:bodyPr/>
                    <a:lstStyle/>
                    <a:p>
                      <a:pPr lvl="0" algn="l">
                        <a:buNone/>
                      </a:pPr>
                      <a:r>
                        <a:rPr lang="en-US" sz="1100" b="0" u="none" strike="noStrike" kern="1200" dirty="0">
                          <a:solidFill>
                            <a:schemeClr val="tx1"/>
                          </a:solidFill>
                          <a:effectLst/>
                        </a:rPr>
                        <a:t>Arthemether-Lumafantrine (Coartem) + Artesunate </a:t>
                      </a:r>
                      <a:endParaRPr lang="en-US" sz="1100" b="0" i="0" u="none" strike="noStrike" noProof="0" dirty="0">
                        <a:effectLst/>
                      </a:endParaRPr>
                    </a:p>
                  </a:txBody>
                  <a:tcPr/>
                </a:tc>
                <a:tc>
                  <a:txBody>
                    <a:bodyPr/>
                    <a:lstStyle/>
                    <a:p>
                      <a:pPr lvl="0" algn="ctr">
                        <a:buNone/>
                      </a:pPr>
                      <a:r>
                        <a:rPr lang="en-US" sz="1100" b="1" dirty="0">
                          <a:solidFill>
                            <a:srgbClr val="002060"/>
                          </a:solidFill>
                        </a:rPr>
                        <a:t>Y</a:t>
                      </a:r>
                    </a:p>
                  </a:txBody>
                  <a:tcPr/>
                </a:tc>
                <a:extLst>
                  <a:ext uri="{0D108BD9-81ED-4DB2-BD59-A6C34878D82A}">
                    <a16:rowId xmlns:a16="http://schemas.microsoft.com/office/drawing/2014/main" val="3302080497"/>
                  </a:ext>
                </a:extLst>
              </a:tr>
            </a:tbl>
          </a:graphicData>
        </a:graphic>
      </p:graphicFrame>
    </p:spTree>
    <p:extLst>
      <p:ext uri="{BB962C8B-B14F-4D97-AF65-F5344CB8AC3E}">
        <p14:creationId xmlns:p14="http://schemas.microsoft.com/office/powerpoint/2010/main" val="369938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4C6CF-3C96-4EC1-85A3-63CBA1C05458}"/>
              </a:ext>
            </a:extLst>
          </p:cNvPr>
          <p:cNvSpPr>
            <a:spLocks noGrp="1"/>
          </p:cNvSpPr>
          <p:nvPr>
            <p:ph idx="1"/>
          </p:nvPr>
        </p:nvSpPr>
        <p:spPr>
          <a:xfrm>
            <a:off x="363746" y="1399902"/>
            <a:ext cx="6595854" cy="2156098"/>
          </a:xfrm>
        </p:spPr>
        <p:txBody>
          <a:bodyPr>
            <a:normAutofit/>
          </a:bodyPr>
          <a:lstStyle/>
          <a:p>
            <a:r>
              <a:rPr lang="en-US" dirty="0"/>
              <a:t>Three-digit </a:t>
            </a:r>
            <a:r>
              <a:rPr lang="en-US" i="1" dirty="0"/>
              <a:t>decimal number</a:t>
            </a:r>
            <a:r>
              <a:rPr lang="en-US" dirty="0"/>
              <a:t> is used to indicate specific molecular markers sequenced per sample</a:t>
            </a:r>
          </a:p>
          <a:p>
            <a:r>
              <a:rPr lang="en-US" dirty="0"/>
              <a:t>Use </a:t>
            </a:r>
            <a:r>
              <a:rPr lang="en-US" dirty="0">
                <a:hlinkClick r:id="rId2"/>
              </a:rPr>
              <a:t>Binary to Hex converter </a:t>
            </a:r>
            <a:r>
              <a:rPr lang="en-US" dirty="0"/>
              <a:t>to get decimal number based on combination of markers used</a:t>
            </a:r>
          </a:p>
          <a:p>
            <a:r>
              <a:rPr lang="en-US" dirty="0"/>
              <a:t>3-digit decimal = 9 marker combo pooled per run max </a:t>
            </a:r>
          </a:p>
        </p:txBody>
      </p:sp>
      <p:sp>
        <p:nvSpPr>
          <p:cNvPr id="6" name="TextBox 5">
            <a:extLst>
              <a:ext uri="{FF2B5EF4-FFF2-40B4-BE49-F238E27FC236}">
                <a16:creationId xmlns:a16="http://schemas.microsoft.com/office/drawing/2014/main" id="{FC27A966-B499-4AAD-8917-5D30EECE3591}"/>
              </a:ext>
            </a:extLst>
          </p:cNvPr>
          <p:cNvSpPr txBox="1"/>
          <p:nvPr/>
        </p:nvSpPr>
        <p:spPr>
          <a:xfrm>
            <a:off x="363746" y="4982636"/>
            <a:ext cx="5951228" cy="707886"/>
          </a:xfrm>
          <a:prstGeom prst="rect">
            <a:avLst/>
          </a:prstGeom>
          <a:noFill/>
        </p:spPr>
        <p:txBody>
          <a:bodyPr wrap="square" rtlCol="0">
            <a:spAutoFit/>
          </a:bodyPr>
          <a:lstStyle/>
          <a:p>
            <a:r>
              <a:rPr lang="en-US" sz="4000" dirty="0">
                <a:solidFill>
                  <a:schemeClr val="accent1"/>
                </a:solidFill>
              </a:rPr>
              <a:t>Ex.111111110 </a:t>
            </a:r>
            <a:r>
              <a:rPr lang="en-US" sz="4000" dirty="0"/>
              <a:t>-&gt;  </a:t>
            </a:r>
            <a:r>
              <a:rPr lang="en-US" sz="4000" dirty="0">
                <a:solidFill>
                  <a:srgbClr val="00B050"/>
                </a:solidFill>
              </a:rPr>
              <a:t>510</a:t>
            </a:r>
          </a:p>
        </p:txBody>
      </p:sp>
      <p:sp>
        <p:nvSpPr>
          <p:cNvPr id="8" name="Rectangle 7">
            <a:extLst>
              <a:ext uri="{FF2B5EF4-FFF2-40B4-BE49-F238E27FC236}">
                <a16:creationId xmlns:a16="http://schemas.microsoft.com/office/drawing/2014/main" id="{43DEB6E9-727F-4EBF-BE84-847E671DB44A}"/>
              </a:ext>
            </a:extLst>
          </p:cNvPr>
          <p:cNvSpPr/>
          <p:nvPr/>
        </p:nvSpPr>
        <p:spPr>
          <a:xfrm>
            <a:off x="363746" y="5690522"/>
            <a:ext cx="10159128" cy="707886"/>
          </a:xfrm>
          <a:prstGeom prst="rect">
            <a:avLst/>
          </a:prstGeom>
        </p:spPr>
        <p:txBody>
          <a:bodyPr wrap="none">
            <a:spAutoFit/>
          </a:bodyPr>
          <a:lstStyle/>
          <a:p>
            <a:r>
              <a:rPr lang="en-US" sz="4000" dirty="0"/>
              <a:t>Ex. sample name :</a:t>
            </a:r>
            <a:r>
              <a:rPr lang="en-US" sz="4000" dirty="0">
                <a:solidFill>
                  <a:schemeClr val="accent1">
                    <a:lumMod val="75000"/>
                  </a:schemeClr>
                </a:solidFill>
              </a:rPr>
              <a:t>17ANZA00F0001</a:t>
            </a:r>
            <a:r>
              <a:rPr lang="en-US" sz="4000" dirty="0">
                <a:solidFill>
                  <a:schemeClr val="accent2">
                    <a:lumMod val="75000"/>
                  </a:schemeClr>
                </a:solidFill>
              </a:rPr>
              <a:t>PfF</a:t>
            </a:r>
            <a:r>
              <a:rPr lang="en-US" sz="4000" dirty="0">
                <a:solidFill>
                  <a:srgbClr val="00B050"/>
                </a:solidFill>
              </a:rPr>
              <a:t>510</a:t>
            </a:r>
            <a:r>
              <a:rPr lang="en-US" sz="4000" dirty="0">
                <a:solidFill>
                  <a:schemeClr val="accent2">
                    <a:lumMod val="75000"/>
                  </a:schemeClr>
                </a:solidFill>
              </a:rPr>
              <a:t>1</a:t>
            </a:r>
            <a:endParaRPr lang="en-US" dirty="0">
              <a:solidFill>
                <a:schemeClr val="accent2">
                  <a:lumMod val="75000"/>
                </a:schemeClr>
              </a:solidFill>
            </a:endParaRPr>
          </a:p>
        </p:txBody>
      </p:sp>
      <p:sp>
        <p:nvSpPr>
          <p:cNvPr id="9" name="Title 1">
            <a:extLst>
              <a:ext uri="{FF2B5EF4-FFF2-40B4-BE49-F238E27FC236}">
                <a16:creationId xmlns:a16="http://schemas.microsoft.com/office/drawing/2014/main" id="{2A82B375-63D3-2240-A87E-032E541BD1DD}"/>
              </a:ext>
            </a:extLst>
          </p:cNvPr>
          <p:cNvSpPr>
            <a:spLocks noGrp="1"/>
          </p:cNvSpPr>
          <p:nvPr>
            <p:ph type="title"/>
          </p:nvPr>
        </p:nvSpPr>
        <p:spPr>
          <a:xfrm>
            <a:off x="363746" y="178219"/>
            <a:ext cx="6951453" cy="1325563"/>
          </a:xfrm>
        </p:spPr>
        <p:txBody>
          <a:bodyPr>
            <a:normAutofit/>
          </a:bodyPr>
          <a:lstStyle/>
          <a:p>
            <a:r>
              <a:rPr lang="en-US" dirty="0"/>
              <a:t>Molecular markers code</a:t>
            </a:r>
          </a:p>
        </p:txBody>
      </p:sp>
      <p:graphicFrame>
        <p:nvGraphicFramePr>
          <p:cNvPr id="10" name="Table 9">
            <a:extLst>
              <a:ext uri="{FF2B5EF4-FFF2-40B4-BE49-F238E27FC236}">
                <a16:creationId xmlns:a16="http://schemas.microsoft.com/office/drawing/2014/main" id="{005BD488-D92E-E44B-9B8A-1279B150312A}"/>
              </a:ext>
            </a:extLst>
          </p:cNvPr>
          <p:cNvGraphicFramePr>
            <a:graphicFrameLocks noGrp="1"/>
          </p:cNvGraphicFramePr>
          <p:nvPr>
            <p:extLst>
              <p:ext uri="{D42A27DB-BD31-4B8C-83A1-F6EECF244321}">
                <p14:modId xmlns:p14="http://schemas.microsoft.com/office/powerpoint/2010/main" val="882729152"/>
              </p:ext>
            </p:extLst>
          </p:nvPr>
        </p:nvGraphicFramePr>
        <p:xfrm>
          <a:off x="447040" y="3720768"/>
          <a:ext cx="7080740" cy="1234440"/>
        </p:xfrm>
        <a:graphic>
          <a:graphicData uri="http://schemas.openxmlformats.org/drawingml/2006/table">
            <a:tbl>
              <a:tblPr firstRow="1" bandRow="1">
                <a:tableStyleId>{073A0DAA-6AF3-43AB-8588-CEC1D06C72B9}</a:tableStyleId>
              </a:tblPr>
              <a:tblGrid>
                <a:gridCol w="708074">
                  <a:extLst>
                    <a:ext uri="{9D8B030D-6E8A-4147-A177-3AD203B41FA5}">
                      <a16:colId xmlns:a16="http://schemas.microsoft.com/office/drawing/2014/main" val="320358205"/>
                    </a:ext>
                  </a:extLst>
                </a:gridCol>
                <a:gridCol w="708074">
                  <a:extLst>
                    <a:ext uri="{9D8B030D-6E8A-4147-A177-3AD203B41FA5}">
                      <a16:colId xmlns:a16="http://schemas.microsoft.com/office/drawing/2014/main" val="1385457076"/>
                    </a:ext>
                  </a:extLst>
                </a:gridCol>
                <a:gridCol w="708074">
                  <a:extLst>
                    <a:ext uri="{9D8B030D-6E8A-4147-A177-3AD203B41FA5}">
                      <a16:colId xmlns:a16="http://schemas.microsoft.com/office/drawing/2014/main" val="2337504579"/>
                    </a:ext>
                  </a:extLst>
                </a:gridCol>
                <a:gridCol w="708074">
                  <a:extLst>
                    <a:ext uri="{9D8B030D-6E8A-4147-A177-3AD203B41FA5}">
                      <a16:colId xmlns:a16="http://schemas.microsoft.com/office/drawing/2014/main" val="1770452013"/>
                    </a:ext>
                  </a:extLst>
                </a:gridCol>
                <a:gridCol w="708074">
                  <a:extLst>
                    <a:ext uri="{9D8B030D-6E8A-4147-A177-3AD203B41FA5}">
                      <a16:colId xmlns:a16="http://schemas.microsoft.com/office/drawing/2014/main" val="2543022372"/>
                    </a:ext>
                  </a:extLst>
                </a:gridCol>
                <a:gridCol w="708074">
                  <a:extLst>
                    <a:ext uri="{9D8B030D-6E8A-4147-A177-3AD203B41FA5}">
                      <a16:colId xmlns:a16="http://schemas.microsoft.com/office/drawing/2014/main" val="3197215031"/>
                    </a:ext>
                  </a:extLst>
                </a:gridCol>
                <a:gridCol w="708074">
                  <a:extLst>
                    <a:ext uri="{9D8B030D-6E8A-4147-A177-3AD203B41FA5}">
                      <a16:colId xmlns:a16="http://schemas.microsoft.com/office/drawing/2014/main" val="2347524625"/>
                    </a:ext>
                  </a:extLst>
                </a:gridCol>
                <a:gridCol w="708074">
                  <a:extLst>
                    <a:ext uri="{9D8B030D-6E8A-4147-A177-3AD203B41FA5}">
                      <a16:colId xmlns:a16="http://schemas.microsoft.com/office/drawing/2014/main" val="762880077"/>
                    </a:ext>
                  </a:extLst>
                </a:gridCol>
                <a:gridCol w="708074">
                  <a:extLst>
                    <a:ext uri="{9D8B030D-6E8A-4147-A177-3AD203B41FA5}">
                      <a16:colId xmlns:a16="http://schemas.microsoft.com/office/drawing/2014/main" val="3187299660"/>
                    </a:ext>
                  </a:extLst>
                </a:gridCol>
                <a:gridCol w="708074">
                  <a:extLst>
                    <a:ext uri="{9D8B030D-6E8A-4147-A177-3AD203B41FA5}">
                      <a16:colId xmlns:a16="http://schemas.microsoft.com/office/drawing/2014/main" val="1706033998"/>
                    </a:ext>
                  </a:extLst>
                </a:gridCol>
              </a:tblGrid>
              <a:tr h="411480">
                <a:tc>
                  <a:txBody>
                    <a:bodyPr/>
                    <a:lstStyle/>
                    <a:p>
                      <a:pPr algn="ctr"/>
                      <a:r>
                        <a:rPr lang="en-US" sz="1050" dirty="0"/>
                        <a:t>Marker name </a:t>
                      </a:r>
                    </a:p>
                  </a:txBody>
                  <a:tcPr anchor="ctr"/>
                </a:tc>
                <a:tc>
                  <a:txBody>
                    <a:bodyPr/>
                    <a:lstStyle/>
                    <a:p>
                      <a:pPr algn="ctr"/>
                      <a:r>
                        <a:rPr lang="en-US" sz="1050" i="1" dirty="0"/>
                        <a:t>1</a:t>
                      </a:r>
                    </a:p>
                  </a:txBody>
                  <a:tcPr anchor="ctr"/>
                </a:tc>
                <a:tc>
                  <a:txBody>
                    <a:bodyPr/>
                    <a:lstStyle/>
                    <a:p>
                      <a:pPr algn="ctr"/>
                      <a:r>
                        <a:rPr lang="en-US" sz="1050" i="1" dirty="0"/>
                        <a:t>2</a:t>
                      </a:r>
                      <a:endParaRPr lang="en-US" sz="1050" dirty="0"/>
                    </a:p>
                  </a:txBody>
                  <a:tcPr anchor="ctr"/>
                </a:tc>
                <a:tc>
                  <a:txBody>
                    <a:bodyPr/>
                    <a:lstStyle/>
                    <a:p>
                      <a:pPr algn="ctr"/>
                      <a:r>
                        <a:rPr lang="en-US" sz="1050" i="1" dirty="0"/>
                        <a:t>3</a:t>
                      </a:r>
                      <a:endParaRPr lang="en-US" sz="1050" dirty="0"/>
                    </a:p>
                  </a:txBody>
                  <a:tcPr anchor="ctr"/>
                </a:tc>
                <a:tc>
                  <a:txBody>
                    <a:bodyPr/>
                    <a:lstStyle/>
                    <a:p>
                      <a:pPr algn="ctr"/>
                      <a:r>
                        <a:rPr lang="en-US" sz="1050" i="1" dirty="0"/>
                        <a:t>4</a:t>
                      </a:r>
                      <a:endParaRPr lang="en-US" sz="1050" dirty="0"/>
                    </a:p>
                  </a:txBody>
                  <a:tcPr anchor="ctr"/>
                </a:tc>
                <a:tc>
                  <a:txBody>
                    <a:bodyPr/>
                    <a:lstStyle/>
                    <a:p>
                      <a:pPr algn="ctr"/>
                      <a:r>
                        <a:rPr lang="en-US" sz="1050" i="1" dirty="0"/>
                        <a:t>5</a:t>
                      </a:r>
                      <a:endParaRPr lang="en-US" sz="1050" dirty="0"/>
                    </a:p>
                  </a:txBody>
                  <a:tcPr anchor="ctr"/>
                </a:tc>
                <a:tc>
                  <a:txBody>
                    <a:bodyPr/>
                    <a:lstStyle/>
                    <a:p>
                      <a:pPr algn="ctr"/>
                      <a:r>
                        <a:rPr lang="en-US" sz="1050" i="1" dirty="0"/>
                        <a:t>6</a:t>
                      </a:r>
                      <a:endParaRPr lang="en-US" sz="1050" dirty="0"/>
                    </a:p>
                  </a:txBody>
                  <a:tcPr anchor="ctr"/>
                </a:tc>
                <a:tc>
                  <a:txBody>
                    <a:bodyPr/>
                    <a:lstStyle/>
                    <a:p>
                      <a:pPr algn="ctr"/>
                      <a:r>
                        <a:rPr lang="en-US" sz="1050" dirty="0"/>
                        <a:t>7</a:t>
                      </a:r>
                    </a:p>
                  </a:txBody>
                  <a:tcPr anchor="ctr"/>
                </a:tc>
                <a:tc>
                  <a:txBody>
                    <a:bodyPr/>
                    <a:lstStyle/>
                    <a:p>
                      <a:pPr algn="ctr"/>
                      <a:r>
                        <a:rPr lang="en-US" sz="1050" i="1" dirty="0"/>
                        <a:t>8</a:t>
                      </a:r>
                    </a:p>
                  </a:txBody>
                  <a:tcPr anchor="ctr"/>
                </a:tc>
                <a:tc>
                  <a:txBody>
                    <a:bodyPr/>
                    <a:lstStyle/>
                    <a:p>
                      <a:pPr algn="ctr"/>
                      <a:r>
                        <a:rPr lang="en-US" sz="1050" dirty="0"/>
                        <a:t>9</a:t>
                      </a:r>
                    </a:p>
                  </a:txBody>
                  <a:tcPr anchor="ctr"/>
                </a:tc>
                <a:extLst>
                  <a:ext uri="{0D108BD9-81ED-4DB2-BD59-A6C34878D82A}">
                    <a16:rowId xmlns:a16="http://schemas.microsoft.com/office/drawing/2014/main" val="365497529"/>
                  </a:ext>
                </a:extLst>
              </a:tr>
              <a:tr h="411480">
                <a:tc>
                  <a:txBody>
                    <a:bodyPr/>
                    <a:lstStyle/>
                    <a:p>
                      <a:pPr algn="ctr"/>
                      <a:r>
                        <a:rPr lang="en-US" sz="1050"/>
                        <a:t>Status</a:t>
                      </a:r>
                    </a:p>
                  </a:txBody>
                  <a:tcPr anchor="ctr"/>
                </a:tc>
                <a:tc>
                  <a:txBody>
                    <a:bodyPr/>
                    <a:lstStyle/>
                    <a:p>
                      <a:pPr algn="ct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extLst>
                  <a:ext uri="{0D108BD9-81ED-4DB2-BD59-A6C34878D82A}">
                    <a16:rowId xmlns:a16="http://schemas.microsoft.com/office/drawing/2014/main" val="545340430"/>
                  </a:ext>
                </a:extLst>
              </a:tr>
              <a:tr h="411480">
                <a:tc>
                  <a:txBody>
                    <a:bodyPr/>
                    <a:lstStyle/>
                    <a:p>
                      <a:pPr algn="ctr"/>
                      <a:r>
                        <a:rPr lang="en-US" sz="1050" dirty="0"/>
                        <a:t>Binary code</a:t>
                      </a:r>
                    </a:p>
                  </a:txBody>
                  <a:tcPr anchor="ctr"/>
                </a:tc>
                <a:tc>
                  <a:txBody>
                    <a:bodyPr/>
                    <a:lstStyle/>
                    <a:p>
                      <a:pPr algn="ctr"/>
                      <a:r>
                        <a:rPr lang="en-US" sz="1050"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a:t>
                      </a:r>
                      <a:endPar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a:t>
                      </a:r>
                      <a:endPar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a:t>
                      </a:r>
                      <a:endPar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a:t>
                      </a:r>
                      <a:endPar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a:t>
                      </a:r>
                      <a:endPar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a:t>
                      </a:r>
                      <a:endPar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rPr>
                        <a:t>0</a:t>
                      </a:r>
                    </a:p>
                  </a:txBody>
                  <a:tcPr anchor="ctr"/>
                </a:tc>
                <a:extLst>
                  <a:ext uri="{0D108BD9-81ED-4DB2-BD59-A6C34878D82A}">
                    <a16:rowId xmlns:a16="http://schemas.microsoft.com/office/drawing/2014/main" val="1736120639"/>
                  </a:ext>
                </a:extLst>
              </a:tr>
            </a:tbl>
          </a:graphicData>
        </a:graphic>
      </p:graphicFrame>
    </p:spTree>
    <p:extLst>
      <p:ext uri="{BB962C8B-B14F-4D97-AF65-F5344CB8AC3E}">
        <p14:creationId xmlns:p14="http://schemas.microsoft.com/office/powerpoint/2010/main" val="48557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DE1BFD2-5C17-48E0-922E-940BB7744411}"/>
              </a:ext>
            </a:extLst>
          </p:cNvPr>
          <p:cNvGraphicFramePr>
            <a:graphicFrameLocks noGrp="1"/>
          </p:cNvGraphicFramePr>
          <p:nvPr>
            <p:extLst>
              <p:ext uri="{D42A27DB-BD31-4B8C-83A1-F6EECF244321}">
                <p14:modId xmlns:p14="http://schemas.microsoft.com/office/powerpoint/2010/main" val="3664095343"/>
              </p:ext>
            </p:extLst>
          </p:nvPr>
        </p:nvGraphicFramePr>
        <p:xfrm>
          <a:off x="528320" y="1102360"/>
          <a:ext cx="7547248" cy="3440430"/>
        </p:xfrm>
        <a:graphic>
          <a:graphicData uri="http://schemas.openxmlformats.org/drawingml/2006/table">
            <a:tbl>
              <a:tblPr>
                <a:tableStyleId>{9D7B26C5-4107-4FEC-AEDC-1716B250A1EF}</a:tableStyleId>
              </a:tblPr>
              <a:tblGrid>
                <a:gridCol w="4601368">
                  <a:extLst>
                    <a:ext uri="{9D8B030D-6E8A-4147-A177-3AD203B41FA5}">
                      <a16:colId xmlns:a16="http://schemas.microsoft.com/office/drawing/2014/main" val="3315454412"/>
                    </a:ext>
                  </a:extLst>
                </a:gridCol>
                <a:gridCol w="1976572">
                  <a:extLst>
                    <a:ext uri="{9D8B030D-6E8A-4147-A177-3AD203B41FA5}">
                      <a16:colId xmlns:a16="http://schemas.microsoft.com/office/drawing/2014/main" val="2134472830"/>
                    </a:ext>
                  </a:extLst>
                </a:gridCol>
                <a:gridCol w="969308">
                  <a:extLst>
                    <a:ext uri="{9D8B030D-6E8A-4147-A177-3AD203B41FA5}">
                      <a16:colId xmlns:a16="http://schemas.microsoft.com/office/drawing/2014/main" val="2762477851"/>
                    </a:ext>
                  </a:extLst>
                </a:gridCol>
              </a:tblGrid>
              <a:tr h="457200">
                <a:tc>
                  <a:txBody>
                    <a:bodyPr/>
                    <a:lstStyle/>
                    <a:p>
                      <a:pPr algn="l" fontAlgn="ctr"/>
                      <a:r>
                        <a:rPr lang="en-US" sz="1800" b="1" i="0" u="none" strike="noStrike" dirty="0">
                          <a:solidFill>
                            <a:schemeClr val="bg1"/>
                          </a:solidFill>
                          <a:effectLst/>
                          <a:latin typeface="Calibri" panose="020F0502020204030204" pitchFamily="34" charset="0"/>
                        </a:rPr>
                        <a:t>Molecular markers (gene names) </a:t>
                      </a:r>
                    </a:p>
                  </a:txBody>
                  <a:tcPr marL="28575" marR="28575" marT="28575" marB="0" anchor="ctr">
                    <a:solidFill>
                      <a:schemeClr val="tx1">
                        <a:lumMod val="95000"/>
                        <a:lumOff val="5000"/>
                      </a:schemeClr>
                    </a:solidFill>
                  </a:tcPr>
                </a:tc>
                <a:tc>
                  <a:txBody>
                    <a:bodyPr/>
                    <a:lstStyle/>
                    <a:p>
                      <a:pPr algn="ctr" fontAlgn="ctr"/>
                      <a:r>
                        <a:rPr lang="en-US" sz="1800" b="1" i="0" u="none" strike="noStrike" dirty="0">
                          <a:solidFill>
                            <a:schemeClr val="bg1"/>
                          </a:solidFill>
                          <a:effectLst/>
                          <a:latin typeface="Calibri" panose="020F0502020204030204" pitchFamily="34" charset="0"/>
                        </a:rPr>
                        <a:t>Bit code</a:t>
                      </a:r>
                    </a:p>
                  </a:txBody>
                  <a:tcPr marL="28575" marR="28575" marT="28575" marB="0" anchor="ctr">
                    <a:solidFill>
                      <a:schemeClr val="tx1">
                        <a:lumMod val="95000"/>
                        <a:lumOff val="5000"/>
                      </a:schemeClr>
                    </a:solidFill>
                  </a:tcPr>
                </a:tc>
                <a:tc>
                  <a:txBody>
                    <a:bodyPr/>
                    <a:lstStyle/>
                    <a:p>
                      <a:pPr algn="ctr" fontAlgn="ctr"/>
                      <a:r>
                        <a:rPr lang="en-US" sz="1800" b="1" i="0" u="none" strike="noStrike" dirty="0">
                          <a:solidFill>
                            <a:schemeClr val="bg1"/>
                          </a:solidFill>
                          <a:effectLst/>
                          <a:latin typeface="Calibri" panose="020F0502020204030204" pitchFamily="34" charset="0"/>
                        </a:rPr>
                        <a:t>Decimal</a:t>
                      </a:r>
                    </a:p>
                  </a:txBody>
                  <a:tcPr marL="28575" marR="28575" marT="28575" marB="0" anchor="ctr">
                    <a:solidFill>
                      <a:schemeClr val="tx1">
                        <a:lumMod val="95000"/>
                        <a:lumOff val="5000"/>
                      </a:schemeClr>
                    </a:solidFill>
                  </a:tcPr>
                </a:tc>
                <a:extLst>
                  <a:ext uri="{0D108BD9-81ED-4DB2-BD59-A6C34878D82A}">
                    <a16:rowId xmlns:a16="http://schemas.microsoft.com/office/drawing/2014/main" val="1247918689"/>
                  </a:ext>
                </a:extLst>
              </a:tr>
              <a:tr h="457200">
                <a:tc>
                  <a:txBody>
                    <a:bodyPr/>
                    <a:lstStyle/>
                    <a:p>
                      <a:pPr algn="l" fontAlgn="ctr"/>
                      <a:r>
                        <a:rPr lang="en-US" sz="1800" i="1" u="none" strike="noStrike" dirty="0">
                          <a:effectLst/>
                        </a:rPr>
                        <a:t>k13, crt, mdr1, </a:t>
                      </a:r>
                      <a:r>
                        <a:rPr lang="en-US" sz="1800" i="1" u="none" strike="noStrike" dirty="0" err="1">
                          <a:effectLst/>
                        </a:rPr>
                        <a:t>cytB</a:t>
                      </a:r>
                      <a:r>
                        <a:rPr lang="en-US" sz="1800" i="1" u="none" strike="noStrike" dirty="0">
                          <a:effectLst/>
                        </a:rPr>
                        <a:t>, dhps, dhfr</a:t>
                      </a:r>
                      <a:endParaRPr lang="en-US" sz="1800" b="0" i="1" u="none" strike="noStrike" dirty="0">
                        <a:solidFill>
                          <a:srgbClr val="000000"/>
                        </a:solidFill>
                        <a:effectLst/>
                        <a:latin typeface="Calibri" panose="020F0502020204030204" pitchFamily="34" charset="0"/>
                      </a:endParaRPr>
                    </a:p>
                  </a:txBody>
                  <a:tcPr marL="28575" marR="28575" marT="28575" marB="0" anchor="ctr">
                    <a:solidFill>
                      <a:schemeClr val="bg1">
                        <a:lumMod val="85000"/>
                      </a:schemeClr>
                    </a:solidFill>
                  </a:tcPr>
                </a:tc>
                <a:tc>
                  <a:txBody>
                    <a:bodyPr/>
                    <a:lstStyle/>
                    <a:p>
                      <a:pPr algn="ctr" rtl="0" fontAlgn="ctr"/>
                      <a:r>
                        <a:rPr lang="en-US" sz="1400" b="0" i="1" u="none" strike="noStrike" dirty="0">
                          <a:solidFill>
                            <a:srgbClr val="000000"/>
                          </a:solidFill>
                          <a:effectLst/>
                          <a:latin typeface="Rockwell" panose="02060603020205020403" pitchFamily="18" charset="77"/>
                        </a:rPr>
                        <a:t>111111000</a:t>
                      </a:r>
                    </a:p>
                  </a:txBody>
                  <a:tcPr marL="9525" marR="9525" marT="9525" marB="0" anchor="ctr">
                    <a:solidFill>
                      <a:schemeClr val="bg1">
                        <a:lumMod val="85000"/>
                      </a:schemeClr>
                    </a:solidFill>
                  </a:tcPr>
                </a:tc>
                <a:tc>
                  <a:txBody>
                    <a:bodyPr/>
                    <a:lstStyle/>
                    <a:p>
                      <a:pPr algn="ctr" rtl="0" fontAlgn="ctr"/>
                      <a:r>
                        <a:rPr lang="en-US" sz="1400" b="0" i="0" u="none" strike="noStrike" dirty="0">
                          <a:solidFill>
                            <a:srgbClr val="002060"/>
                          </a:solidFill>
                          <a:effectLst/>
                          <a:latin typeface="Rockwell" panose="02060603020205020403" pitchFamily="18" charset="77"/>
                        </a:rPr>
                        <a:t>504</a:t>
                      </a:r>
                    </a:p>
                  </a:txBody>
                  <a:tcPr marL="9525" marR="9525" marT="9525" marB="0" anchor="ctr">
                    <a:solidFill>
                      <a:schemeClr val="bg1">
                        <a:lumMod val="85000"/>
                      </a:schemeClr>
                    </a:solidFill>
                  </a:tcPr>
                </a:tc>
                <a:extLst>
                  <a:ext uri="{0D108BD9-81ED-4DB2-BD59-A6C34878D82A}">
                    <a16:rowId xmlns:a16="http://schemas.microsoft.com/office/drawing/2014/main" val="3171597466"/>
                  </a:ext>
                </a:extLst>
              </a:tr>
              <a:tr h="457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i="1" u="none" strike="noStrike" dirty="0">
                          <a:effectLst/>
                        </a:rPr>
                        <a:t>k13</a:t>
                      </a:r>
                      <a:r>
                        <a:rPr lang="en-US" sz="1800" u="none" strike="noStrike" dirty="0">
                          <a:effectLst/>
                        </a:rPr>
                        <a:t>, dhps, dhfr</a:t>
                      </a:r>
                    </a:p>
                  </a:txBody>
                  <a:tcPr marL="28575" marR="28575" marT="28575" marB="0" anchor="ctr"/>
                </a:tc>
                <a:tc>
                  <a:txBody>
                    <a:bodyPr/>
                    <a:lstStyle/>
                    <a:p>
                      <a:pPr algn="ctr" rtl="0" fontAlgn="ctr"/>
                      <a:r>
                        <a:rPr lang="en-US" sz="1400" b="0" i="1" u="none" strike="noStrike">
                          <a:solidFill>
                            <a:srgbClr val="000000"/>
                          </a:solidFill>
                          <a:effectLst/>
                          <a:latin typeface="Rockwell" panose="02060603020205020403" pitchFamily="18" charset="77"/>
                        </a:rPr>
                        <a:t>100011000</a:t>
                      </a:r>
                    </a:p>
                  </a:txBody>
                  <a:tcPr marL="9525" marR="9525" marT="9525" marB="0" anchor="ctr"/>
                </a:tc>
                <a:tc>
                  <a:txBody>
                    <a:bodyPr/>
                    <a:lstStyle/>
                    <a:p>
                      <a:pPr algn="ctr" rtl="0" fontAlgn="ctr"/>
                      <a:r>
                        <a:rPr lang="en-US" sz="1400" b="0" i="0" u="none" strike="noStrike" dirty="0">
                          <a:solidFill>
                            <a:srgbClr val="002060"/>
                          </a:solidFill>
                          <a:effectLst/>
                          <a:latin typeface="Rockwell" panose="02060603020205020403" pitchFamily="18" charset="77"/>
                        </a:rPr>
                        <a:t>280</a:t>
                      </a:r>
                    </a:p>
                  </a:txBody>
                  <a:tcPr marL="9525" marR="9525" marT="9525" marB="0" anchor="ctr"/>
                </a:tc>
                <a:extLst>
                  <a:ext uri="{0D108BD9-81ED-4DB2-BD59-A6C34878D82A}">
                    <a16:rowId xmlns:a16="http://schemas.microsoft.com/office/drawing/2014/main" val="3128098677"/>
                  </a:ext>
                </a:extLst>
              </a:tr>
              <a:tr h="457200">
                <a:tc>
                  <a:txBody>
                    <a:bodyPr/>
                    <a:lstStyle/>
                    <a:p>
                      <a:pPr algn="l" fontAlgn="ctr"/>
                      <a:r>
                        <a:rPr lang="en-US" sz="1800" i="1" u="none" strike="noStrike" dirty="0">
                          <a:effectLst/>
                        </a:rPr>
                        <a:t>dhps, dhfr</a:t>
                      </a:r>
                      <a:endParaRPr lang="en-US" sz="1800" b="0" i="1" u="none" strike="noStrike" dirty="0">
                        <a:solidFill>
                          <a:srgbClr val="000000"/>
                        </a:solidFill>
                        <a:effectLst/>
                        <a:latin typeface="Calibri" panose="020F0502020204030204" pitchFamily="34" charset="0"/>
                      </a:endParaRPr>
                    </a:p>
                  </a:txBody>
                  <a:tcPr marL="28575" marR="28575" marT="28575" marB="0" anchor="ctr">
                    <a:solidFill>
                      <a:schemeClr val="bg1">
                        <a:lumMod val="85000"/>
                      </a:schemeClr>
                    </a:solidFill>
                  </a:tcPr>
                </a:tc>
                <a:tc>
                  <a:txBody>
                    <a:bodyPr/>
                    <a:lstStyle/>
                    <a:p>
                      <a:pPr algn="ctr" rtl="0" fontAlgn="ctr"/>
                      <a:r>
                        <a:rPr lang="en-US" sz="1400" b="0" i="1" u="none" strike="noStrike">
                          <a:solidFill>
                            <a:srgbClr val="000000"/>
                          </a:solidFill>
                          <a:effectLst/>
                          <a:latin typeface="Rockwell" panose="02060603020205020403" pitchFamily="18" charset="77"/>
                        </a:rPr>
                        <a:t>000011000</a:t>
                      </a:r>
                    </a:p>
                  </a:txBody>
                  <a:tcPr marL="9525" marR="9525" marT="9525" marB="0" anchor="ctr">
                    <a:solidFill>
                      <a:schemeClr val="bg1">
                        <a:lumMod val="85000"/>
                      </a:schemeClr>
                    </a:solidFill>
                  </a:tcPr>
                </a:tc>
                <a:tc>
                  <a:txBody>
                    <a:bodyPr/>
                    <a:lstStyle/>
                    <a:p>
                      <a:pPr algn="ctr" rtl="0" fontAlgn="ctr"/>
                      <a:r>
                        <a:rPr lang="en-US" sz="1400" b="0" i="0" u="none" strike="noStrike" dirty="0">
                          <a:solidFill>
                            <a:srgbClr val="002060"/>
                          </a:solidFill>
                          <a:effectLst/>
                          <a:latin typeface="Rockwell" panose="02060603020205020403" pitchFamily="18" charset="77"/>
                        </a:rPr>
                        <a:t>24</a:t>
                      </a:r>
                    </a:p>
                  </a:txBody>
                  <a:tcPr marL="9525" marR="9525" marT="9525" marB="0" anchor="ctr">
                    <a:solidFill>
                      <a:schemeClr val="bg1">
                        <a:lumMod val="85000"/>
                      </a:schemeClr>
                    </a:solidFill>
                  </a:tcPr>
                </a:tc>
                <a:extLst>
                  <a:ext uri="{0D108BD9-81ED-4DB2-BD59-A6C34878D82A}">
                    <a16:rowId xmlns:a16="http://schemas.microsoft.com/office/drawing/2014/main" val="329412117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u="none" strike="noStrike" dirty="0">
                          <a:effectLst/>
                        </a:rPr>
                        <a:t>k13</a:t>
                      </a:r>
                    </a:p>
                  </a:txBody>
                  <a:tcPr marL="28575" marR="28575" marT="28575" marB="0" anchor="ctr"/>
                </a:tc>
                <a:tc>
                  <a:txBody>
                    <a:bodyPr/>
                    <a:lstStyle/>
                    <a:p>
                      <a:pPr algn="ctr" rtl="0" fontAlgn="ctr"/>
                      <a:r>
                        <a:rPr lang="en-US" sz="1400" b="0" i="1" u="none" strike="noStrike">
                          <a:solidFill>
                            <a:srgbClr val="000000"/>
                          </a:solidFill>
                          <a:effectLst/>
                          <a:latin typeface="Rockwell" panose="02060603020205020403" pitchFamily="18" charset="77"/>
                        </a:rPr>
                        <a:t>100000000</a:t>
                      </a:r>
                    </a:p>
                  </a:txBody>
                  <a:tcPr marL="9525" marR="9525" marT="9525" marB="0" anchor="ctr"/>
                </a:tc>
                <a:tc>
                  <a:txBody>
                    <a:bodyPr/>
                    <a:lstStyle/>
                    <a:p>
                      <a:pPr algn="ctr" rtl="0" fontAlgn="ctr"/>
                      <a:r>
                        <a:rPr lang="en-US" sz="1400" b="0" i="0" u="none" strike="noStrike" dirty="0">
                          <a:solidFill>
                            <a:srgbClr val="002060"/>
                          </a:solidFill>
                          <a:effectLst/>
                          <a:latin typeface="Rockwell" panose="02060603020205020403" pitchFamily="18" charset="77"/>
                        </a:rPr>
                        <a:t>256</a:t>
                      </a:r>
                    </a:p>
                  </a:txBody>
                  <a:tcPr marL="9525" marR="9525" marT="9525" marB="0" anchor="ctr"/>
                </a:tc>
                <a:extLst>
                  <a:ext uri="{0D108BD9-81ED-4DB2-BD59-A6C34878D82A}">
                    <a16:rowId xmlns:a16="http://schemas.microsoft.com/office/drawing/2014/main" val="312362822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u="none" strike="noStrike" dirty="0">
                          <a:effectLst/>
                        </a:rPr>
                        <a:t>k13, crt, </a:t>
                      </a:r>
                      <a:r>
                        <a:rPr lang="en-US" sz="1800" i="1" u="none" strike="noStrike" dirty="0" err="1">
                          <a:effectLst/>
                        </a:rPr>
                        <a:t>mdr</a:t>
                      </a:r>
                      <a:r>
                        <a:rPr lang="en-US" sz="1800" i="1" u="none" strike="noStrike" dirty="0">
                          <a:effectLst/>
                        </a:rPr>
                        <a:t>, </a:t>
                      </a:r>
                      <a:r>
                        <a:rPr lang="en-US" sz="1800" i="1" u="none" strike="noStrike" dirty="0" err="1">
                          <a:effectLst/>
                        </a:rPr>
                        <a:t>cytoB</a:t>
                      </a:r>
                      <a:r>
                        <a:rPr lang="en-US" sz="1800" i="1" u="none" strike="noStrike" dirty="0">
                          <a:effectLst/>
                        </a:rPr>
                        <a:t>, dhps, dhfr, cpmp, pfs47</a:t>
                      </a:r>
                      <a:endParaRPr lang="en-US" sz="1800" b="0" i="1" u="none" strike="noStrike" dirty="0">
                        <a:solidFill>
                          <a:srgbClr val="000000"/>
                        </a:solidFill>
                        <a:effectLst/>
                        <a:latin typeface="Calibri"/>
                      </a:endParaRPr>
                    </a:p>
                    <a:p>
                      <a:pPr lvl="0" algn="l">
                        <a:buNone/>
                      </a:pPr>
                      <a:endParaRPr lang="en-US" sz="1800" i="1" u="none" strike="noStrike" dirty="0">
                        <a:effectLst/>
                      </a:endParaRPr>
                    </a:p>
                  </a:txBody>
                  <a:tcPr marL="28575" marR="28575" marT="28575" marB="0" anchor="ctr">
                    <a:solidFill>
                      <a:schemeClr val="bg1">
                        <a:lumMod val="85000"/>
                      </a:schemeClr>
                    </a:solidFill>
                  </a:tcPr>
                </a:tc>
                <a:tc>
                  <a:txBody>
                    <a:bodyPr/>
                    <a:lstStyle/>
                    <a:p>
                      <a:pPr algn="ctr" rtl="0" fontAlgn="ctr"/>
                      <a:r>
                        <a:rPr lang="en-US" sz="1400" b="0" i="1" u="none" strike="noStrike">
                          <a:solidFill>
                            <a:srgbClr val="000000"/>
                          </a:solidFill>
                          <a:effectLst/>
                          <a:latin typeface="Rockwell" panose="02060603020205020403" pitchFamily="18" charset="77"/>
                        </a:rPr>
                        <a:t>111111100</a:t>
                      </a:r>
                    </a:p>
                  </a:txBody>
                  <a:tcPr marL="9525" marR="9525" marT="9525" marB="0" anchor="ctr">
                    <a:solidFill>
                      <a:schemeClr val="bg1">
                        <a:lumMod val="85000"/>
                      </a:schemeClr>
                    </a:solidFill>
                  </a:tcPr>
                </a:tc>
                <a:tc>
                  <a:txBody>
                    <a:bodyPr/>
                    <a:lstStyle/>
                    <a:p>
                      <a:pPr algn="ctr" rtl="0" fontAlgn="ctr"/>
                      <a:r>
                        <a:rPr lang="en-US" sz="1400" b="0" i="0" u="none" strike="noStrike" dirty="0">
                          <a:solidFill>
                            <a:srgbClr val="002060"/>
                          </a:solidFill>
                          <a:effectLst/>
                          <a:latin typeface="Rockwell" panose="02060603020205020403" pitchFamily="18" charset="77"/>
                        </a:rPr>
                        <a:t>508</a:t>
                      </a:r>
                    </a:p>
                  </a:txBody>
                  <a:tcPr marL="9525" marR="9525" marT="9525" marB="0" anchor="ctr">
                    <a:solidFill>
                      <a:schemeClr val="bg1">
                        <a:lumMod val="85000"/>
                      </a:schemeClr>
                    </a:solidFill>
                  </a:tcPr>
                </a:tc>
                <a:extLst>
                  <a:ext uri="{0D108BD9-81ED-4DB2-BD59-A6C34878D82A}">
                    <a16:rowId xmlns:a16="http://schemas.microsoft.com/office/drawing/2014/main" val="766054954"/>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dirty="0">
                          <a:effectLst/>
                        </a:rPr>
                        <a:t>Pfs47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1" u="none" strike="noStrike" dirty="0">
                        <a:solidFill>
                          <a:srgbClr val="000000"/>
                        </a:solidFill>
                        <a:effectLst/>
                        <a:latin typeface="Calibri"/>
                      </a:endParaRPr>
                    </a:p>
                  </a:txBody>
                  <a:tcPr marL="28575" marR="28575" marT="28575" marB="0" anchor="ctr">
                    <a:solidFill>
                      <a:schemeClr val="bg1"/>
                    </a:solidFill>
                  </a:tcPr>
                </a:tc>
                <a:tc>
                  <a:txBody>
                    <a:bodyPr/>
                    <a:lstStyle/>
                    <a:p>
                      <a:pPr algn="ctr" rtl="0" fontAlgn="ctr"/>
                      <a:r>
                        <a:rPr lang="en-US" sz="1400" b="0" i="1" u="none" strike="noStrike" dirty="0">
                          <a:solidFill>
                            <a:srgbClr val="000000"/>
                          </a:solidFill>
                          <a:effectLst/>
                          <a:latin typeface="Rockwell" panose="02060603020205020403" pitchFamily="18" charset="77"/>
                        </a:rPr>
                        <a:t>000000100</a:t>
                      </a:r>
                    </a:p>
                  </a:txBody>
                  <a:tcPr marL="9525" marR="9525" marT="9525" marB="0" anchor="ctr">
                    <a:solidFill>
                      <a:schemeClr val="bg1"/>
                    </a:solidFill>
                  </a:tcPr>
                </a:tc>
                <a:tc>
                  <a:txBody>
                    <a:bodyPr/>
                    <a:lstStyle/>
                    <a:p>
                      <a:pPr algn="ctr" rtl="0" fontAlgn="ctr"/>
                      <a:r>
                        <a:rPr lang="en-US" sz="1400" b="0" i="0" u="none" strike="noStrike" dirty="0">
                          <a:solidFill>
                            <a:srgbClr val="002060"/>
                          </a:solidFill>
                          <a:effectLst/>
                          <a:latin typeface="Rockwell" panose="02060603020205020403" pitchFamily="18" charset="77"/>
                        </a:rPr>
                        <a:t>4</a:t>
                      </a:r>
                    </a:p>
                  </a:txBody>
                  <a:tcPr marL="9525" marR="9525" marT="9525" marB="0" anchor="ctr">
                    <a:solidFill>
                      <a:schemeClr val="bg1"/>
                    </a:solidFill>
                  </a:tcPr>
                </a:tc>
                <a:extLst>
                  <a:ext uri="{0D108BD9-81ED-4DB2-BD59-A6C34878D82A}">
                    <a16:rowId xmlns:a16="http://schemas.microsoft.com/office/drawing/2014/main" val="2429023534"/>
                  </a:ext>
                </a:extLst>
              </a:tr>
            </a:tbl>
          </a:graphicData>
        </a:graphic>
      </p:graphicFrame>
      <p:sp>
        <p:nvSpPr>
          <p:cNvPr id="6" name="TextBox 5">
            <a:extLst>
              <a:ext uri="{FF2B5EF4-FFF2-40B4-BE49-F238E27FC236}">
                <a16:creationId xmlns:a16="http://schemas.microsoft.com/office/drawing/2014/main" id="{E58AEE82-A633-499C-BC00-01A96B228B3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itle 1">
            <a:extLst>
              <a:ext uri="{FF2B5EF4-FFF2-40B4-BE49-F238E27FC236}">
                <a16:creationId xmlns:a16="http://schemas.microsoft.com/office/drawing/2014/main" id="{AAA0E186-B4E1-E64C-9AA6-CEF73BF08DF1}"/>
              </a:ext>
            </a:extLst>
          </p:cNvPr>
          <p:cNvSpPr txBox="1">
            <a:spLocks/>
          </p:cNvSpPr>
          <p:nvPr/>
        </p:nvSpPr>
        <p:spPr>
          <a:xfrm>
            <a:off x="363746" y="178219"/>
            <a:ext cx="10802094" cy="1015581"/>
          </a:xfrm>
          <a:prstGeom prst="rect">
            <a:avLst/>
          </a:prstGeom>
        </p:spPr>
        <p:txBody>
          <a:bodyPr>
            <a:normAutofit fontScale="92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Common Mol. Marker combos and bit codes</a:t>
            </a:r>
          </a:p>
        </p:txBody>
      </p:sp>
      <p:graphicFrame>
        <p:nvGraphicFramePr>
          <p:cNvPr id="14" name="Table 13">
            <a:extLst>
              <a:ext uri="{FF2B5EF4-FFF2-40B4-BE49-F238E27FC236}">
                <a16:creationId xmlns:a16="http://schemas.microsoft.com/office/drawing/2014/main" id="{EC27A54E-4E24-5542-B5C3-A6D9AF0793F6}"/>
              </a:ext>
            </a:extLst>
          </p:cNvPr>
          <p:cNvGraphicFramePr>
            <a:graphicFrameLocks noGrp="1"/>
          </p:cNvGraphicFramePr>
          <p:nvPr>
            <p:extLst>
              <p:ext uri="{D42A27DB-BD31-4B8C-83A1-F6EECF244321}">
                <p14:modId xmlns:p14="http://schemas.microsoft.com/office/powerpoint/2010/main" val="279557201"/>
              </p:ext>
            </p:extLst>
          </p:nvPr>
        </p:nvGraphicFramePr>
        <p:xfrm>
          <a:off x="528320" y="5028781"/>
          <a:ext cx="7080740" cy="1394460"/>
        </p:xfrm>
        <a:graphic>
          <a:graphicData uri="http://schemas.openxmlformats.org/drawingml/2006/table">
            <a:tbl>
              <a:tblPr firstRow="1" bandRow="1">
                <a:tableStyleId>{073A0DAA-6AF3-43AB-8588-CEC1D06C72B9}</a:tableStyleId>
              </a:tblPr>
              <a:tblGrid>
                <a:gridCol w="708074">
                  <a:extLst>
                    <a:ext uri="{9D8B030D-6E8A-4147-A177-3AD203B41FA5}">
                      <a16:colId xmlns:a16="http://schemas.microsoft.com/office/drawing/2014/main" val="320358205"/>
                    </a:ext>
                  </a:extLst>
                </a:gridCol>
                <a:gridCol w="708074">
                  <a:extLst>
                    <a:ext uri="{9D8B030D-6E8A-4147-A177-3AD203B41FA5}">
                      <a16:colId xmlns:a16="http://schemas.microsoft.com/office/drawing/2014/main" val="1385457076"/>
                    </a:ext>
                  </a:extLst>
                </a:gridCol>
                <a:gridCol w="708074">
                  <a:extLst>
                    <a:ext uri="{9D8B030D-6E8A-4147-A177-3AD203B41FA5}">
                      <a16:colId xmlns:a16="http://schemas.microsoft.com/office/drawing/2014/main" val="2337504579"/>
                    </a:ext>
                  </a:extLst>
                </a:gridCol>
                <a:gridCol w="708074">
                  <a:extLst>
                    <a:ext uri="{9D8B030D-6E8A-4147-A177-3AD203B41FA5}">
                      <a16:colId xmlns:a16="http://schemas.microsoft.com/office/drawing/2014/main" val="1770452013"/>
                    </a:ext>
                  </a:extLst>
                </a:gridCol>
                <a:gridCol w="708074">
                  <a:extLst>
                    <a:ext uri="{9D8B030D-6E8A-4147-A177-3AD203B41FA5}">
                      <a16:colId xmlns:a16="http://schemas.microsoft.com/office/drawing/2014/main" val="2543022372"/>
                    </a:ext>
                  </a:extLst>
                </a:gridCol>
                <a:gridCol w="708074">
                  <a:extLst>
                    <a:ext uri="{9D8B030D-6E8A-4147-A177-3AD203B41FA5}">
                      <a16:colId xmlns:a16="http://schemas.microsoft.com/office/drawing/2014/main" val="3197215031"/>
                    </a:ext>
                  </a:extLst>
                </a:gridCol>
                <a:gridCol w="708074">
                  <a:extLst>
                    <a:ext uri="{9D8B030D-6E8A-4147-A177-3AD203B41FA5}">
                      <a16:colId xmlns:a16="http://schemas.microsoft.com/office/drawing/2014/main" val="2347524625"/>
                    </a:ext>
                  </a:extLst>
                </a:gridCol>
                <a:gridCol w="708074">
                  <a:extLst>
                    <a:ext uri="{9D8B030D-6E8A-4147-A177-3AD203B41FA5}">
                      <a16:colId xmlns:a16="http://schemas.microsoft.com/office/drawing/2014/main" val="762880077"/>
                    </a:ext>
                  </a:extLst>
                </a:gridCol>
                <a:gridCol w="708074">
                  <a:extLst>
                    <a:ext uri="{9D8B030D-6E8A-4147-A177-3AD203B41FA5}">
                      <a16:colId xmlns:a16="http://schemas.microsoft.com/office/drawing/2014/main" val="3187299660"/>
                    </a:ext>
                  </a:extLst>
                </a:gridCol>
                <a:gridCol w="708074">
                  <a:extLst>
                    <a:ext uri="{9D8B030D-6E8A-4147-A177-3AD203B41FA5}">
                      <a16:colId xmlns:a16="http://schemas.microsoft.com/office/drawing/2014/main" val="1706033998"/>
                    </a:ext>
                  </a:extLst>
                </a:gridCol>
              </a:tblGrid>
              <a:tr h="411480">
                <a:tc>
                  <a:txBody>
                    <a:bodyPr/>
                    <a:lstStyle/>
                    <a:p>
                      <a:pPr algn="ctr"/>
                      <a:r>
                        <a:rPr lang="en-US" sz="1050" dirty="0"/>
                        <a:t>Marker name loc</a:t>
                      </a:r>
                    </a:p>
                  </a:txBody>
                  <a:tcPr anchor="ctr"/>
                </a:tc>
                <a:tc>
                  <a:txBody>
                    <a:bodyPr/>
                    <a:lstStyle/>
                    <a:p>
                      <a:pPr algn="ctr"/>
                      <a:r>
                        <a:rPr lang="en-US" sz="1050" i="1" dirty="0"/>
                        <a:t>k13</a:t>
                      </a:r>
                    </a:p>
                  </a:txBody>
                  <a:tcPr anchor="ctr"/>
                </a:tc>
                <a:tc>
                  <a:txBody>
                    <a:bodyPr/>
                    <a:lstStyle/>
                    <a:p>
                      <a:pPr algn="ctr"/>
                      <a:r>
                        <a:rPr lang="en-US" sz="1050" i="1" dirty="0"/>
                        <a:t>crt</a:t>
                      </a:r>
                      <a:endParaRPr lang="en-US" sz="1050" dirty="0"/>
                    </a:p>
                  </a:txBody>
                  <a:tcPr anchor="ctr"/>
                </a:tc>
                <a:tc>
                  <a:txBody>
                    <a:bodyPr/>
                    <a:lstStyle/>
                    <a:p>
                      <a:pPr algn="ctr"/>
                      <a:r>
                        <a:rPr lang="en-US" sz="1050" i="1" dirty="0"/>
                        <a:t>mdr1</a:t>
                      </a:r>
                      <a:endParaRPr lang="en-US" sz="1050" dirty="0"/>
                    </a:p>
                  </a:txBody>
                  <a:tcPr anchor="ctr"/>
                </a:tc>
                <a:tc>
                  <a:txBody>
                    <a:bodyPr/>
                    <a:lstStyle/>
                    <a:p>
                      <a:pPr algn="ctr"/>
                      <a:r>
                        <a:rPr lang="en-US" sz="1050" i="1" dirty="0"/>
                        <a:t>cytb</a:t>
                      </a:r>
                      <a:endParaRPr lang="en-US" sz="1050" dirty="0"/>
                    </a:p>
                  </a:txBody>
                  <a:tcPr anchor="ctr"/>
                </a:tc>
                <a:tc>
                  <a:txBody>
                    <a:bodyPr/>
                    <a:lstStyle/>
                    <a:p>
                      <a:pPr algn="ctr"/>
                      <a:r>
                        <a:rPr lang="en-US" sz="1050" i="1" dirty="0"/>
                        <a:t>dhps</a:t>
                      </a:r>
                      <a:endParaRPr lang="en-US" sz="1050" dirty="0"/>
                    </a:p>
                  </a:txBody>
                  <a:tcPr anchor="ctr"/>
                </a:tc>
                <a:tc>
                  <a:txBody>
                    <a:bodyPr/>
                    <a:lstStyle/>
                    <a:p>
                      <a:pPr algn="ctr"/>
                      <a:r>
                        <a:rPr lang="en-US" sz="1050" i="1" dirty="0"/>
                        <a:t>dhfr</a:t>
                      </a:r>
                      <a:endParaRPr lang="en-US" sz="1050" dirty="0"/>
                    </a:p>
                  </a:txBody>
                  <a:tcPr anchor="ctr"/>
                </a:tc>
                <a:tc>
                  <a:txBody>
                    <a:bodyPr/>
                    <a:lstStyle/>
                    <a:p>
                      <a:pPr algn="ctr"/>
                      <a:r>
                        <a:rPr lang="en-US" sz="1050" dirty="0"/>
                        <a:t>cpmp</a:t>
                      </a:r>
                    </a:p>
                  </a:txBody>
                  <a:tcPr anchor="ctr"/>
                </a:tc>
                <a:tc>
                  <a:txBody>
                    <a:bodyPr/>
                    <a:lstStyle/>
                    <a:p>
                      <a:pPr algn="ctr"/>
                      <a:r>
                        <a:rPr lang="en-US" sz="1050" i="1" dirty="0"/>
                        <a:t>pfs47</a:t>
                      </a:r>
                    </a:p>
                  </a:txBody>
                  <a:tcPr anchor="ctr"/>
                </a:tc>
                <a:tc>
                  <a:txBody>
                    <a:bodyPr/>
                    <a:lstStyle/>
                    <a:p>
                      <a:pPr algn="ctr"/>
                      <a:r>
                        <a:rPr lang="en-US" sz="1050" dirty="0"/>
                        <a:t>celTOS</a:t>
                      </a:r>
                    </a:p>
                  </a:txBody>
                  <a:tcPr anchor="ctr"/>
                </a:tc>
                <a:extLst>
                  <a:ext uri="{0D108BD9-81ED-4DB2-BD59-A6C34878D82A}">
                    <a16:rowId xmlns:a16="http://schemas.microsoft.com/office/drawing/2014/main" val="365497529"/>
                  </a:ext>
                </a:extLst>
              </a:tr>
              <a:tr h="411480">
                <a:tc>
                  <a:txBody>
                    <a:bodyPr/>
                    <a:lstStyle/>
                    <a:p>
                      <a:pPr algn="ctr"/>
                      <a:r>
                        <a:rPr lang="en-US" sz="1050"/>
                        <a:t>Status</a:t>
                      </a:r>
                    </a:p>
                  </a:txBody>
                  <a:tcPr anchor="ctr"/>
                </a:tc>
                <a:tc>
                  <a:txBody>
                    <a:bodyPr/>
                    <a:lstStyle/>
                    <a:p>
                      <a:pPr algn="ct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Present/Absent</a:t>
                      </a:r>
                    </a:p>
                  </a:txBody>
                  <a:tcPr anchor="ctr"/>
                </a:tc>
                <a:extLst>
                  <a:ext uri="{0D108BD9-81ED-4DB2-BD59-A6C34878D82A}">
                    <a16:rowId xmlns:a16="http://schemas.microsoft.com/office/drawing/2014/main" val="545340430"/>
                  </a:ext>
                </a:extLst>
              </a:tr>
              <a:tr h="411480">
                <a:tc>
                  <a:txBody>
                    <a:bodyPr/>
                    <a:lstStyle/>
                    <a:p>
                      <a:pPr algn="ctr"/>
                      <a:r>
                        <a:rPr lang="en-US" sz="1050" dirty="0"/>
                        <a:t>Binary code</a:t>
                      </a:r>
                    </a:p>
                  </a:txBody>
                  <a:tcPr anchor="ctr"/>
                </a:tc>
                <a:tc>
                  <a:txBody>
                    <a:bodyPr/>
                    <a:lstStyle/>
                    <a:p>
                      <a:pPr algn="ctr"/>
                      <a:r>
                        <a:rPr lang="en-US" sz="1050" dirty="0"/>
                        <a:t>1/0</a:t>
                      </a:r>
                    </a:p>
                  </a:txBody>
                  <a:tcPr anchor="ctr"/>
                </a:tc>
                <a:tc>
                  <a:txBody>
                    <a:bodyPr/>
                    <a:lstStyle/>
                    <a:p>
                      <a:pPr algn="ct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1/0</a:t>
                      </a:r>
                      <a:endParaRPr lang="en-US" sz="1050" dirty="0"/>
                    </a:p>
                  </a:txBody>
                  <a:tcPr anchor="ctr"/>
                </a:tc>
                <a:tc>
                  <a:txBody>
                    <a:bodyPr/>
                    <a:lstStyle/>
                    <a:p>
                      <a:pPr algn="ctr"/>
                      <a:r>
                        <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rPr>
                        <a:t>1/0</a:t>
                      </a:r>
                      <a:endParaRPr lang="en-US" sz="1050" dirty="0"/>
                    </a:p>
                  </a:txBody>
                  <a:tcPr anchor="ctr"/>
                </a:tc>
                <a:tc>
                  <a:txBody>
                    <a:bodyPr/>
                    <a:lstStyle/>
                    <a:p>
                      <a:pPr algn="ct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1/0</a:t>
                      </a:r>
                      <a:endParaRPr lang="en-US" sz="1050" dirty="0"/>
                    </a:p>
                  </a:txBody>
                  <a:tcPr anchor="ctr"/>
                </a:tc>
                <a:tc>
                  <a:txBody>
                    <a:bodyPr/>
                    <a:lstStyle/>
                    <a:p>
                      <a:pPr algn="ct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1/0</a:t>
                      </a:r>
                      <a:endParaRPr lang="en-US" sz="1050" dirty="0"/>
                    </a:p>
                  </a:txBody>
                  <a:tcPr anchor="ctr"/>
                </a:tc>
                <a:tc>
                  <a:txBody>
                    <a:bodyPr/>
                    <a:lstStyle/>
                    <a:p>
                      <a:pPr algn="ctr"/>
                      <a:r>
                        <a:rPr kumimoji="0" lang="en-US" sz="1050" b="0" i="0" u="none" strike="noStrike" kern="1200" cap="none" spc="0" normalizeH="0" baseline="0" noProof="0">
                          <a:ln>
                            <a:noFill/>
                          </a:ln>
                          <a:solidFill>
                            <a:prstClr val="black"/>
                          </a:solidFill>
                          <a:effectLst/>
                          <a:uLnTx/>
                          <a:uFillTx/>
                          <a:latin typeface="Rockwell" panose="02060603020205020403"/>
                          <a:ea typeface="+mn-ea"/>
                          <a:cs typeface="+mn-cs"/>
                        </a:rPr>
                        <a:t>1/0</a:t>
                      </a:r>
                      <a:endParaRPr lang="en-US" sz="1050" dirty="0"/>
                    </a:p>
                  </a:txBody>
                  <a:tcPr anchor="ctr"/>
                </a:tc>
                <a:tc>
                  <a:txBody>
                    <a:bodyPr/>
                    <a:lstStyle/>
                    <a:p>
                      <a:pPr algn="ctr"/>
                      <a:r>
                        <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rPr>
                        <a:t>1/0</a:t>
                      </a:r>
                      <a:endParaRPr lang="en-US" sz="1050" dirty="0"/>
                    </a:p>
                  </a:txBody>
                  <a:tcPr anchor="ctr"/>
                </a:tc>
                <a:tc>
                  <a:txBody>
                    <a:bodyPr/>
                    <a:lstStyle/>
                    <a:p>
                      <a:pPr algn="ctr"/>
                      <a:r>
                        <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rPr>
                        <a:t>1/0</a:t>
                      </a:r>
                      <a:endParaRPr lang="en-US" sz="1050" dirty="0"/>
                    </a:p>
                  </a:txBody>
                  <a:tcPr anchor="ctr"/>
                </a:tc>
                <a:tc>
                  <a:txBody>
                    <a:bodyPr/>
                    <a:lstStyle/>
                    <a:p>
                      <a:pPr algn="ctr"/>
                      <a:r>
                        <a:rPr kumimoji="0" lang="en-US" sz="1050" b="0" i="0" u="none" strike="noStrike" kern="1200" cap="none" spc="0" normalizeH="0" baseline="0" noProof="0" dirty="0">
                          <a:ln>
                            <a:noFill/>
                          </a:ln>
                          <a:solidFill>
                            <a:prstClr val="black"/>
                          </a:solidFill>
                          <a:effectLst/>
                          <a:uLnTx/>
                          <a:uFillTx/>
                          <a:latin typeface="Rockwell" panose="02060603020205020403"/>
                          <a:ea typeface="+mn-ea"/>
                          <a:cs typeface="+mn-cs"/>
                        </a:rPr>
                        <a:t>1/0</a:t>
                      </a:r>
                      <a:endParaRPr lang="en-US" sz="1050" dirty="0"/>
                    </a:p>
                  </a:txBody>
                  <a:tcPr anchor="ctr"/>
                </a:tc>
                <a:extLst>
                  <a:ext uri="{0D108BD9-81ED-4DB2-BD59-A6C34878D82A}">
                    <a16:rowId xmlns:a16="http://schemas.microsoft.com/office/drawing/2014/main" val="1736120639"/>
                  </a:ext>
                </a:extLst>
              </a:tr>
            </a:tbl>
          </a:graphicData>
        </a:graphic>
      </p:graphicFrame>
    </p:spTree>
    <p:extLst>
      <p:ext uri="{BB962C8B-B14F-4D97-AF65-F5344CB8AC3E}">
        <p14:creationId xmlns:p14="http://schemas.microsoft.com/office/powerpoint/2010/main" val="223800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 y="1463244"/>
            <a:ext cx="4867338" cy="4796219"/>
          </a:xfrm>
        </p:spPr>
        <p:txBody>
          <a:bodyPr vert="horz" lIns="91440" tIns="45720" rIns="91440" bIns="45720" rtlCol="0" anchor="t">
            <a:normAutofit fontScale="77500" lnSpcReduction="20000"/>
          </a:bodyPr>
          <a:lstStyle/>
          <a:p>
            <a:pPr marL="0" indent="0">
              <a:buNone/>
            </a:pPr>
            <a:r>
              <a:rPr lang="en-US" sz="3100" dirty="0"/>
              <a:t>PARMA sample - </a:t>
            </a:r>
            <a:r>
              <a:rPr lang="en-US" sz="3100" dirty="0">
                <a:solidFill>
                  <a:srgbClr val="00B050"/>
                </a:solidFill>
              </a:rPr>
              <a:t>POOLED</a:t>
            </a:r>
          </a:p>
          <a:p>
            <a:pPr marL="0" indent="0">
              <a:buNone/>
            </a:pPr>
            <a:endParaRPr lang="en-US" sz="1800" b="1" dirty="0">
              <a:solidFill>
                <a:schemeClr val="accent1">
                  <a:lumMod val="75000"/>
                </a:schemeClr>
              </a:solidFill>
            </a:endParaRPr>
          </a:p>
          <a:p>
            <a:pPr marL="0" indent="0">
              <a:buNone/>
            </a:pPr>
            <a:endParaRPr lang="en-US" sz="1800" b="1" dirty="0">
              <a:solidFill>
                <a:schemeClr val="accent1">
                  <a:lumMod val="75000"/>
                </a:schemeClr>
              </a:solidFill>
            </a:endParaRPr>
          </a:p>
          <a:p>
            <a:pPr marL="0" indent="0">
              <a:buNone/>
            </a:pPr>
            <a:endParaRPr lang="en-US" sz="1800" b="1" dirty="0">
              <a:solidFill>
                <a:schemeClr val="accent1">
                  <a:lumMod val="75000"/>
                </a:schemeClr>
              </a:solidFill>
            </a:endParaRPr>
          </a:p>
          <a:p>
            <a:pPr marL="0" indent="0">
              <a:buNone/>
            </a:pPr>
            <a:r>
              <a:rPr lang="en-US" sz="1800" b="1" dirty="0">
                <a:solidFill>
                  <a:schemeClr val="accent1">
                    <a:lumMod val="75000"/>
                  </a:schemeClr>
                </a:solidFill>
              </a:rPr>
              <a:t>17</a:t>
            </a:r>
            <a:r>
              <a:rPr lang="en-US" sz="1800" dirty="0">
                <a:solidFill>
                  <a:schemeClr val="accent1">
                    <a:lumMod val="75000"/>
                  </a:schemeClr>
                </a:solidFill>
              </a:rPr>
              <a:t> -  </a:t>
            </a:r>
            <a:r>
              <a:rPr lang="en-US" sz="1800" dirty="0"/>
              <a:t>Year:2017</a:t>
            </a:r>
          </a:p>
          <a:p>
            <a:pPr marL="0" indent="0">
              <a:buNone/>
            </a:pPr>
            <a:r>
              <a:rPr lang="en-US" sz="1800" b="1" dirty="0">
                <a:solidFill>
                  <a:schemeClr val="accent1">
                    <a:lumMod val="75000"/>
                  </a:schemeClr>
                </a:solidFill>
              </a:rPr>
              <a:t>AN</a:t>
            </a:r>
            <a:r>
              <a:rPr lang="en-US" sz="1800" dirty="0">
                <a:solidFill>
                  <a:schemeClr val="accent1">
                    <a:lumMod val="75000"/>
                  </a:schemeClr>
                </a:solidFill>
              </a:rPr>
              <a:t> – </a:t>
            </a:r>
            <a:r>
              <a:rPr lang="en-US" sz="1800" dirty="0"/>
              <a:t>Country: Angola (samples pooled collected from Angola study)</a:t>
            </a:r>
            <a:endParaRPr lang="en-US" sz="1800" dirty="0">
              <a:cs typeface="Calibri"/>
            </a:endParaRPr>
          </a:p>
          <a:p>
            <a:pPr marL="0" indent="0">
              <a:buNone/>
            </a:pPr>
            <a:r>
              <a:rPr lang="en-US" sz="1800" b="1" dirty="0">
                <a:solidFill>
                  <a:schemeClr val="accent1">
                    <a:lumMod val="75000"/>
                  </a:schemeClr>
                </a:solidFill>
              </a:rPr>
              <a:t>ZA</a:t>
            </a:r>
            <a:r>
              <a:rPr lang="en-US" sz="1800" dirty="0">
                <a:solidFill>
                  <a:schemeClr val="accent1">
                    <a:lumMod val="75000"/>
                  </a:schemeClr>
                </a:solidFill>
              </a:rPr>
              <a:t> – </a:t>
            </a:r>
            <a:r>
              <a:rPr lang="en-US" sz="1800" dirty="0"/>
              <a:t>State: Zaire</a:t>
            </a:r>
          </a:p>
          <a:p>
            <a:pPr marL="0" indent="0">
              <a:buNone/>
            </a:pPr>
            <a:r>
              <a:rPr lang="en-US" sz="1800" b="1" dirty="0">
                <a:solidFill>
                  <a:schemeClr val="accent1">
                    <a:lumMod val="75000"/>
                  </a:schemeClr>
                </a:solidFill>
              </a:rPr>
              <a:t>00 </a:t>
            </a:r>
            <a:r>
              <a:rPr lang="en-US" sz="1800" dirty="0">
                <a:solidFill>
                  <a:schemeClr val="accent1">
                    <a:lumMod val="75000"/>
                  </a:schemeClr>
                </a:solidFill>
              </a:rPr>
              <a:t>– </a:t>
            </a:r>
            <a:r>
              <a:rPr lang="en-US" sz="1800" dirty="0"/>
              <a:t>Day of treatment: D0</a:t>
            </a:r>
          </a:p>
          <a:p>
            <a:pPr marL="0" indent="0">
              <a:buNone/>
            </a:pPr>
            <a:r>
              <a:rPr lang="en-US" sz="1800" b="1" dirty="0">
                <a:solidFill>
                  <a:schemeClr val="accent1">
                    <a:lumMod val="75000"/>
                  </a:schemeClr>
                </a:solidFill>
              </a:rPr>
              <a:t>F </a:t>
            </a:r>
            <a:r>
              <a:rPr lang="en-US" sz="1800" dirty="0">
                <a:solidFill>
                  <a:schemeClr val="accent1">
                    <a:lumMod val="75000"/>
                  </a:schemeClr>
                </a:solidFill>
              </a:rPr>
              <a:t>– </a:t>
            </a:r>
            <a:r>
              <a:rPr lang="en-US" sz="1800" dirty="0"/>
              <a:t>Treatment: AS+AQ</a:t>
            </a:r>
          </a:p>
          <a:p>
            <a:pPr marL="0" indent="0">
              <a:buNone/>
            </a:pPr>
            <a:r>
              <a:rPr lang="en-US" sz="1800" b="1" dirty="0">
                <a:solidFill>
                  <a:schemeClr val="accent1">
                    <a:lumMod val="75000"/>
                  </a:schemeClr>
                </a:solidFill>
              </a:rPr>
              <a:t>001P</a:t>
            </a:r>
            <a:r>
              <a:rPr lang="en-US" sz="1800" dirty="0">
                <a:solidFill>
                  <a:schemeClr val="accent1">
                    <a:lumMod val="75000"/>
                  </a:schemeClr>
                </a:solidFill>
              </a:rPr>
              <a:t> – </a:t>
            </a:r>
            <a:r>
              <a:rPr lang="en-US" sz="1800" dirty="0">
                <a:solidFill>
                  <a:srgbClr val="000000"/>
                </a:solidFill>
              </a:rPr>
              <a:t>Pool Number</a:t>
            </a:r>
            <a:endParaRPr lang="en-US" sz="1800" dirty="0">
              <a:cs typeface="Calibri"/>
            </a:endParaRPr>
          </a:p>
          <a:p>
            <a:pPr marL="0" indent="0">
              <a:buNone/>
            </a:pPr>
            <a:r>
              <a:rPr lang="en-US" sz="1800" b="1" dirty="0">
                <a:solidFill>
                  <a:schemeClr val="accent2">
                    <a:lumMod val="75000"/>
                  </a:schemeClr>
                </a:solidFill>
              </a:rPr>
              <a:t>08</a:t>
            </a:r>
            <a:r>
              <a:rPr lang="en-US" sz="1800" dirty="0">
                <a:solidFill>
                  <a:schemeClr val="accent2">
                    <a:lumMod val="75000"/>
                  </a:schemeClr>
                </a:solidFill>
              </a:rPr>
              <a:t>   - </a:t>
            </a:r>
            <a:r>
              <a:rPr lang="en-US" sz="1800" dirty="0"/>
              <a:t>8 samples in this pool </a:t>
            </a:r>
            <a:endParaRPr lang="en-US" sz="1800" i="1" dirty="0">
              <a:solidFill>
                <a:srgbClr val="000000"/>
              </a:solidFill>
            </a:endParaRPr>
          </a:p>
          <a:p>
            <a:pPr marL="0" indent="0">
              <a:buNone/>
            </a:pPr>
            <a:r>
              <a:rPr lang="en-US" sz="1800" b="1" dirty="0">
                <a:solidFill>
                  <a:schemeClr val="accent2">
                    <a:lumMod val="75000"/>
                  </a:schemeClr>
                </a:solidFill>
              </a:rPr>
              <a:t>F </a:t>
            </a:r>
            <a:r>
              <a:rPr lang="en-US" sz="1800" dirty="0">
                <a:solidFill>
                  <a:schemeClr val="accent2">
                    <a:lumMod val="75000"/>
                  </a:schemeClr>
                </a:solidFill>
              </a:rPr>
              <a:t> - </a:t>
            </a:r>
            <a:r>
              <a:rPr lang="en-US" sz="1800" dirty="0"/>
              <a:t>Sample type: sample provided to lab as Filter Blood Spot</a:t>
            </a:r>
            <a:endParaRPr lang="en-US" dirty="0"/>
          </a:p>
          <a:p>
            <a:pPr marL="0" indent="0">
              <a:buNone/>
            </a:pPr>
            <a:r>
              <a:rPr lang="en-US" sz="1800" b="1" dirty="0">
                <a:solidFill>
                  <a:schemeClr val="accent2">
                    <a:lumMod val="75000"/>
                  </a:schemeClr>
                </a:solidFill>
              </a:rPr>
              <a:t>119</a:t>
            </a:r>
            <a:r>
              <a:rPr lang="en-US" sz="1800" dirty="0">
                <a:solidFill>
                  <a:schemeClr val="accent2">
                    <a:lumMod val="75000"/>
                  </a:schemeClr>
                </a:solidFill>
              </a:rPr>
              <a:t>– </a:t>
            </a:r>
            <a:r>
              <a:rPr lang="en-US" sz="1800" dirty="0">
                <a:solidFill>
                  <a:srgbClr val="000000"/>
                </a:solidFill>
              </a:rPr>
              <a:t>K13</a:t>
            </a:r>
            <a:r>
              <a:rPr lang="en-US" sz="1800" dirty="0">
                <a:ea typeface="+mn-lt"/>
                <a:cs typeface="+mn-lt"/>
              </a:rPr>
              <a:t>, </a:t>
            </a:r>
            <a:r>
              <a:rPr lang="en-US" sz="1800" dirty="0" err="1">
                <a:ea typeface="+mn-lt"/>
                <a:cs typeface="+mn-lt"/>
              </a:rPr>
              <a:t>PfCRT</a:t>
            </a:r>
            <a:r>
              <a:rPr lang="en-US" sz="1800" dirty="0">
                <a:ea typeface="+mn-lt"/>
                <a:cs typeface="+mn-lt"/>
              </a:rPr>
              <a:t>, MDR1, Cytochrome B, dhps, and dhfr were amplified </a:t>
            </a:r>
            <a:r>
              <a:rPr lang="en-US" sz="1800" dirty="0"/>
              <a:t> </a:t>
            </a:r>
            <a:endParaRPr lang="en-US" sz="1800" dirty="0">
              <a:cs typeface="Calibri"/>
            </a:endParaRPr>
          </a:p>
          <a:p>
            <a:pPr marL="0" indent="0">
              <a:buNone/>
            </a:pPr>
            <a:r>
              <a:rPr lang="en-US" sz="1800" b="1" dirty="0">
                <a:solidFill>
                  <a:schemeClr val="accent2">
                    <a:lumMod val="75000"/>
                  </a:schemeClr>
                </a:solidFill>
              </a:rPr>
              <a:t>1</a:t>
            </a:r>
            <a:r>
              <a:rPr lang="en-US" sz="1800" dirty="0">
                <a:solidFill>
                  <a:schemeClr val="accent2">
                    <a:lumMod val="75000"/>
                  </a:schemeClr>
                </a:solidFill>
              </a:rPr>
              <a:t> – </a:t>
            </a:r>
            <a:r>
              <a:rPr lang="en-US" sz="1800" dirty="0"/>
              <a:t>this is the first time this "sample" is being processed</a:t>
            </a:r>
            <a:r>
              <a:rPr lang="en-US" sz="1800" dirty="0">
                <a:solidFill>
                  <a:schemeClr val="accent2">
                    <a:lumMod val="75000"/>
                  </a:schemeClr>
                </a:solidFill>
              </a:rPr>
              <a:t> </a:t>
            </a:r>
            <a:endParaRPr lang="en-US" sz="1800" dirty="0">
              <a:solidFill>
                <a:schemeClr val="accent2">
                  <a:lumMod val="75000"/>
                </a:schemeClr>
              </a:solidFill>
              <a:cs typeface="Calibri"/>
            </a:endParaRPr>
          </a:p>
          <a:p>
            <a:pPr marL="0" indent="0">
              <a:buNone/>
            </a:pPr>
            <a:endParaRPr lang="en-US" dirty="0">
              <a:solidFill>
                <a:schemeClr val="accent2">
                  <a:lumMod val="75000"/>
                </a:schemeClr>
              </a:solidFill>
            </a:endParaRPr>
          </a:p>
        </p:txBody>
      </p:sp>
      <p:sp>
        <p:nvSpPr>
          <p:cNvPr id="4" name="Rounded Rectangle 3"/>
          <p:cNvSpPr/>
          <p:nvPr/>
        </p:nvSpPr>
        <p:spPr>
          <a:xfrm>
            <a:off x="518160" y="1794891"/>
            <a:ext cx="4419600" cy="438912"/>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2800" dirty="0">
                <a:solidFill>
                  <a:schemeClr val="accent1">
                    <a:lumMod val="75000"/>
                  </a:schemeClr>
                </a:solidFill>
              </a:rPr>
              <a:t>17ANZA00P</a:t>
            </a:r>
            <a:r>
              <a:rPr lang="en-US" sz="2800" dirty="0">
                <a:solidFill>
                  <a:srgbClr val="00B050"/>
                </a:solidFill>
              </a:rPr>
              <a:t>001P08</a:t>
            </a:r>
            <a:r>
              <a:rPr lang="en-US" sz="2800" dirty="0">
                <a:solidFill>
                  <a:schemeClr val="accent2">
                    <a:lumMod val="75000"/>
                  </a:schemeClr>
                </a:solidFill>
              </a:rPr>
              <a:t>F1191</a:t>
            </a:r>
          </a:p>
        </p:txBody>
      </p:sp>
      <p:sp>
        <p:nvSpPr>
          <p:cNvPr id="5" name="Content Placeholder 2">
            <a:extLst>
              <a:ext uri="{FF2B5EF4-FFF2-40B4-BE49-F238E27FC236}">
                <a16:creationId xmlns:a16="http://schemas.microsoft.com/office/drawing/2014/main" id="{6B67950C-472E-124A-A398-85C18BCC3736}"/>
              </a:ext>
            </a:extLst>
          </p:cNvPr>
          <p:cNvSpPr txBox="1">
            <a:spLocks/>
          </p:cNvSpPr>
          <p:nvPr/>
        </p:nvSpPr>
        <p:spPr>
          <a:xfrm>
            <a:off x="6052612" y="1463243"/>
            <a:ext cx="5775642" cy="479621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Domestic sample:17-102 - INDIVIDUAL</a:t>
            </a:r>
            <a:endParaRPr lang="en-US" sz="1800" b="1" dirty="0">
              <a:solidFill>
                <a:schemeClr val="accent1">
                  <a:lumMod val="75000"/>
                </a:schemeClr>
              </a:solidFill>
            </a:endParaRPr>
          </a:p>
          <a:p>
            <a:pPr marL="0" indent="0">
              <a:buFont typeface="Arial" panose="020B0604020202020204" pitchFamily="34" charset="0"/>
              <a:buNone/>
            </a:pPr>
            <a:endParaRPr lang="en-US" sz="1800" b="1" dirty="0">
              <a:solidFill>
                <a:schemeClr val="accent1">
                  <a:lumMod val="75000"/>
                </a:schemeClr>
              </a:solidFill>
            </a:endParaRPr>
          </a:p>
          <a:p>
            <a:pPr marL="0" indent="0">
              <a:buFont typeface="Arial" panose="020B0604020202020204" pitchFamily="34" charset="0"/>
              <a:buNone/>
            </a:pPr>
            <a:endParaRPr lang="en-US" sz="1800" b="1" dirty="0">
              <a:solidFill>
                <a:schemeClr val="accent1">
                  <a:lumMod val="75000"/>
                </a:schemeClr>
              </a:solidFill>
            </a:endParaRPr>
          </a:p>
          <a:p>
            <a:pPr marL="0" indent="0">
              <a:buFont typeface="Arial" panose="020B0604020202020204" pitchFamily="34" charset="0"/>
              <a:buNone/>
            </a:pPr>
            <a:r>
              <a:rPr lang="en-US" sz="1800" b="1" dirty="0">
                <a:solidFill>
                  <a:schemeClr val="accent1">
                    <a:lumMod val="75000"/>
                  </a:schemeClr>
                </a:solidFill>
              </a:rPr>
              <a:t>17</a:t>
            </a:r>
            <a:r>
              <a:rPr lang="en-US" sz="1800" dirty="0">
                <a:solidFill>
                  <a:schemeClr val="accent1">
                    <a:lumMod val="75000"/>
                  </a:schemeClr>
                </a:solidFill>
              </a:rPr>
              <a:t> -  </a:t>
            </a:r>
            <a:r>
              <a:rPr lang="en-US" sz="1800" dirty="0"/>
              <a:t>Year:2017</a:t>
            </a:r>
          </a:p>
          <a:p>
            <a:pPr marL="0" indent="0">
              <a:buNone/>
            </a:pPr>
            <a:r>
              <a:rPr lang="en-US" sz="1800" b="1" dirty="0">
                <a:solidFill>
                  <a:schemeClr val="accent1">
                    <a:lumMod val="75000"/>
                  </a:schemeClr>
                </a:solidFill>
              </a:rPr>
              <a:t>US</a:t>
            </a:r>
            <a:r>
              <a:rPr lang="en-US" sz="1800" dirty="0">
                <a:solidFill>
                  <a:schemeClr val="accent1">
                    <a:lumMod val="75000"/>
                  </a:schemeClr>
                </a:solidFill>
              </a:rPr>
              <a:t> – </a:t>
            </a:r>
            <a:r>
              <a:rPr lang="en-US" sz="1800" dirty="0"/>
              <a:t>Country: Nigeria (patient assumed to acquire malaria from Nigeria)</a:t>
            </a:r>
            <a:endParaRPr lang="en-US" sz="1800" dirty="0">
              <a:cs typeface="Calibri"/>
            </a:endParaRPr>
          </a:p>
          <a:p>
            <a:pPr marL="0" indent="0">
              <a:buNone/>
            </a:pPr>
            <a:r>
              <a:rPr lang="en-US" sz="1800" b="1" dirty="0">
                <a:solidFill>
                  <a:schemeClr val="accent1">
                    <a:lumMod val="75000"/>
                  </a:schemeClr>
                </a:solidFill>
              </a:rPr>
              <a:t>NY</a:t>
            </a:r>
            <a:r>
              <a:rPr lang="en-US" sz="1800" dirty="0">
                <a:solidFill>
                  <a:schemeClr val="accent1">
                    <a:lumMod val="75000"/>
                  </a:schemeClr>
                </a:solidFill>
              </a:rPr>
              <a:t> – </a:t>
            </a:r>
            <a:r>
              <a:rPr lang="en-US" sz="1800" dirty="0"/>
              <a:t>State: NY (state patient was diagnosed)</a:t>
            </a:r>
            <a:endParaRPr lang="en-US" sz="1800" dirty="0">
              <a:cs typeface="Calibri"/>
            </a:endParaRPr>
          </a:p>
          <a:p>
            <a:pPr marL="0" indent="0">
              <a:buNone/>
            </a:pPr>
            <a:r>
              <a:rPr lang="en-US" sz="1800" b="1" dirty="0">
                <a:solidFill>
                  <a:schemeClr val="accent1">
                    <a:lumMod val="75000"/>
                  </a:schemeClr>
                </a:solidFill>
              </a:rPr>
              <a:t>xx </a:t>
            </a:r>
            <a:r>
              <a:rPr lang="en-US" sz="1800" dirty="0">
                <a:solidFill>
                  <a:schemeClr val="accent1">
                    <a:lumMod val="75000"/>
                  </a:schemeClr>
                </a:solidFill>
              </a:rPr>
              <a:t>– </a:t>
            </a:r>
            <a:r>
              <a:rPr lang="en-US" sz="1800" dirty="0"/>
              <a:t>Day of treatment: n/a (xx) - not a TES sample</a:t>
            </a:r>
          </a:p>
          <a:p>
            <a:pPr marL="0" indent="0">
              <a:buFont typeface="Arial" panose="020B0604020202020204" pitchFamily="34" charset="0"/>
              <a:buNone/>
            </a:pPr>
            <a:r>
              <a:rPr lang="en-US" sz="1800" b="1" dirty="0">
                <a:solidFill>
                  <a:schemeClr val="accent1">
                    <a:lumMod val="75000"/>
                  </a:schemeClr>
                </a:solidFill>
              </a:rPr>
              <a:t>A</a:t>
            </a:r>
            <a:r>
              <a:rPr lang="en-US" sz="1800" dirty="0">
                <a:solidFill>
                  <a:schemeClr val="accent1">
                    <a:lumMod val="75000"/>
                  </a:schemeClr>
                </a:solidFill>
              </a:rPr>
              <a:t> – </a:t>
            </a:r>
            <a:r>
              <a:rPr lang="en-US" sz="1800" dirty="0"/>
              <a:t>Treatment: Arthemether </a:t>
            </a:r>
            <a:r>
              <a:rPr lang="en-US" sz="1800" dirty="0" err="1"/>
              <a:t>Lumafantrine</a:t>
            </a:r>
            <a:r>
              <a:rPr lang="en-US" sz="1800" dirty="0"/>
              <a:t> </a:t>
            </a:r>
          </a:p>
          <a:p>
            <a:pPr marL="0" indent="0">
              <a:buNone/>
            </a:pPr>
            <a:r>
              <a:rPr lang="en-US" sz="1800" b="1" dirty="0">
                <a:solidFill>
                  <a:schemeClr val="accent1">
                    <a:lumMod val="75000"/>
                  </a:schemeClr>
                </a:solidFill>
              </a:rPr>
              <a:t>0102</a:t>
            </a:r>
            <a:r>
              <a:rPr lang="en-US" sz="1800" dirty="0">
                <a:solidFill>
                  <a:schemeClr val="accent1">
                    <a:lumMod val="75000"/>
                  </a:schemeClr>
                </a:solidFill>
              </a:rPr>
              <a:t> – </a:t>
            </a:r>
            <a:r>
              <a:rPr lang="en-US" sz="1800" dirty="0"/>
              <a:t>Sample Number for that year</a:t>
            </a:r>
            <a:endParaRPr lang="en-US" sz="1800" dirty="0">
              <a:cs typeface="Calibri"/>
            </a:endParaRPr>
          </a:p>
          <a:p>
            <a:pPr marL="0" indent="0">
              <a:buFont typeface="Arial" panose="020B0604020202020204" pitchFamily="34" charset="0"/>
              <a:buNone/>
            </a:pPr>
            <a:r>
              <a:rPr lang="en-US" sz="1800" b="1" dirty="0">
                <a:solidFill>
                  <a:schemeClr val="accent2">
                    <a:lumMod val="75000"/>
                  </a:schemeClr>
                </a:solidFill>
              </a:rPr>
              <a:t>PF</a:t>
            </a:r>
            <a:r>
              <a:rPr lang="en-US" sz="1800" dirty="0">
                <a:solidFill>
                  <a:schemeClr val="accent2">
                    <a:lumMod val="75000"/>
                  </a:schemeClr>
                </a:solidFill>
              </a:rPr>
              <a:t>   - </a:t>
            </a:r>
            <a:r>
              <a:rPr lang="en-US" sz="1800" dirty="0"/>
              <a:t>Organism: </a:t>
            </a:r>
            <a:r>
              <a:rPr lang="en-US" sz="1800" i="1" dirty="0"/>
              <a:t>Plasmodium falciparum</a:t>
            </a:r>
          </a:p>
          <a:p>
            <a:pPr marL="0" indent="0">
              <a:buNone/>
            </a:pPr>
            <a:r>
              <a:rPr lang="en-US" sz="1800" b="1" dirty="0">
                <a:solidFill>
                  <a:schemeClr val="accent2">
                    <a:lumMod val="75000"/>
                  </a:schemeClr>
                </a:solidFill>
              </a:rPr>
              <a:t>B </a:t>
            </a:r>
            <a:r>
              <a:rPr lang="en-US" sz="1800" dirty="0">
                <a:solidFill>
                  <a:schemeClr val="accent2">
                    <a:lumMod val="75000"/>
                  </a:schemeClr>
                </a:solidFill>
              </a:rPr>
              <a:t> - </a:t>
            </a:r>
            <a:r>
              <a:rPr lang="en-US" sz="1800" dirty="0"/>
              <a:t>Sample type: sample provided to lab as Whole blood</a:t>
            </a:r>
            <a:endParaRPr lang="en-US" sz="1800" dirty="0">
              <a:cs typeface="Calibri"/>
            </a:endParaRPr>
          </a:p>
          <a:p>
            <a:pPr marL="0" indent="0">
              <a:buNone/>
            </a:pPr>
            <a:r>
              <a:rPr lang="en-US" sz="1800" b="1" dirty="0">
                <a:solidFill>
                  <a:schemeClr val="accent2">
                    <a:lumMod val="75000"/>
                  </a:schemeClr>
                </a:solidFill>
              </a:rPr>
              <a:t>000</a:t>
            </a:r>
            <a:r>
              <a:rPr lang="en-US" sz="1800" dirty="0">
                <a:solidFill>
                  <a:schemeClr val="accent2">
                    <a:lumMod val="75000"/>
                  </a:schemeClr>
                </a:solidFill>
              </a:rPr>
              <a:t> – </a:t>
            </a:r>
            <a:r>
              <a:rPr lang="en-US" sz="1800" dirty="0"/>
              <a:t>Gene </a:t>
            </a:r>
            <a:r>
              <a:rPr lang="en-US" sz="1800" dirty="0">
                <a:ea typeface="+mn-lt"/>
                <a:cs typeface="+mn-lt"/>
              </a:rPr>
              <a:t>K13, </a:t>
            </a:r>
            <a:r>
              <a:rPr lang="en-US" sz="1800" dirty="0" err="1">
                <a:ea typeface="+mn-lt"/>
                <a:cs typeface="+mn-lt"/>
              </a:rPr>
              <a:t>Pfcrt</a:t>
            </a:r>
            <a:r>
              <a:rPr lang="en-US" sz="1800" dirty="0">
                <a:ea typeface="+mn-lt"/>
                <a:cs typeface="+mn-lt"/>
              </a:rPr>
              <a:t>, MDR1, Cytochrome B, dhps, dhfr, cpmp, and Pfs47 were amplified for this sample </a:t>
            </a:r>
            <a:r>
              <a:rPr lang="en-US" sz="1800" dirty="0"/>
              <a:t> </a:t>
            </a:r>
            <a:endParaRPr lang="en-US" sz="1800" dirty="0">
              <a:cs typeface="Calibri"/>
            </a:endParaRPr>
          </a:p>
          <a:p>
            <a:pPr marL="0" indent="0">
              <a:buNone/>
            </a:pPr>
            <a:r>
              <a:rPr lang="en-US" sz="1800" b="1" dirty="0">
                <a:solidFill>
                  <a:schemeClr val="accent2">
                    <a:lumMod val="75000"/>
                  </a:schemeClr>
                </a:solidFill>
              </a:rPr>
              <a:t>2</a:t>
            </a:r>
            <a:r>
              <a:rPr lang="en-US" sz="1800" dirty="0">
                <a:solidFill>
                  <a:schemeClr val="accent2">
                    <a:lumMod val="75000"/>
                  </a:schemeClr>
                </a:solidFill>
              </a:rPr>
              <a:t> – </a:t>
            </a:r>
            <a:r>
              <a:rPr lang="en-US" sz="1800" dirty="0"/>
              <a:t>this is the second time this sample is being processed (meaning it repeat sequenced sample) </a:t>
            </a:r>
            <a:endParaRPr lang="en-US" sz="1800" dirty="0">
              <a:cs typeface="Calibri"/>
            </a:endParaRPr>
          </a:p>
        </p:txBody>
      </p:sp>
      <p:sp>
        <p:nvSpPr>
          <p:cNvPr id="6" name="Rounded Rectangle 5">
            <a:extLst>
              <a:ext uri="{FF2B5EF4-FFF2-40B4-BE49-F238E27FC236}">
                <a16:creationId xmlns:a16="http://schemas.microsoft.com/office/drawing/2014/main" id="{B78FFEB4-70D2-0947-BDF6-1D314EA7AB36}"/>
              </a:ext>
            </a:extLst>
          </p:cNvPr>
          <p:cNvSpPr/>
          <p:nvPr/>
        </p:nvSpPr>
        <p:spPr>
          <a:xfrm>
            <a:off x="6096000" y="1794891"/>
            <a:ext cx="4419600" cy="438912"/>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2800" dirty="0">
                <a:solidFill>
                  <a:schemeClr val="accent1">
                    <a:lumMod val="75000"/>
                  </a:schemeClr>
                </a:solidFill>
              </a:rPr>
              <a:t>17NGNYxxA0102</a:t>
            </a:r>
            <a:r>
              <a:rPr lang="en-US" sz="2800" dirty="0">
                <a:solidFill>
                  <a:schemeClr val="accent2">
                    <a:lumMod val="75000"/>
                  </a:schemeClr>
                </a:solidFill>
              </a:rPr>
              <a:t>PfB1292</a:t>
            </a:r>
          </a:p>
        </p:txBody>
      </p:sp>
      <p:sp>
        <p:nvSpPr>
          <p:cNvPr id="7" name="Rounded Rectangle 3">
            <a:extLst>
              <a:ext uri="{FF2B5EF4-FFF2-40B4-BE49-F238E27FC236}">
                <a16:creationId xmlns:a16="http://schemas.microsoft.com/office/drawing/2014/main" id="{946D66D6-BA46-4FE7-9184-E095FF15EED0}"/>
              </a:ext>
            </a:extLst>
          </p:cNvPr>
          <p:cNvSpPr/>
          <p:nvPr/>
        </p:nvSpPr>
        <p:spPr>
          <a:xfrm>
            <a:off x="518160" y="2316734"/>
            <a:ext cx="4419600" cy="438912"/>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2800" dirty="0">
                <a:solidFill>
                  <a:schemeClr val="accent1">
                    <a:lumMod val="75000"/>
                  </a:schemeClr>
                </a:solidFill>
              </a:rPr>
              <a:t>17ANZA00F08P001</a:t>
            </a:r>
            <a:r>
              <a:rPr lang="en-US" sz="2800" dirty="0">
                <a:solidFill>
                  <a:schemeClr val="accent2">
                    <a:lumMod val="75000"/>
                  </a:schemeClr>
                </a:solidFill>
              </a:rPr>
              <a:t>F1191</a:t>
            </a:r>
          </a:p>
        </p:txBody>
      </p:sp>
      <p:sp>
        <p:nvSpPr>
          <p:cNvPr id="10" name="Title 1">
            <a:extLst>
              <a:ext uri="{FF2B5EF4-FFF2-40B4-BE49-F238E27FC236}">
                <a16:creationId xmlns:a16="http://schemas.microsoft.com/office/drawing/2014/main" id="{B1E90B92-A932-E74A-9EC9-80C8A4573026}"/>
              </a:ext>
            </a:extLst>
          </p:cNvPr>
          <p:cNvSpPr>
            <a:spLocks noGrp="1"/>
          </p:cNvSpPr>
          <p:nvPr>
            <p:ph type="title"/>
          </p:nvPr>
        </p:nvSpPr>
        <p:spPr>
          <a:xfrm>
            <a:off x="363746" y="178219"/>
            <a:ext cx="6951453" cy="1325563"/>
          </a:xfrm>
        </p:spPr>
        <p:txBody>
          <a:bodyPr>
            <a:normAutofit/>
          </a:bodyPr>
          <a:lstStyle/>
          <a:p>
            <a:r>
              <a:rPr lang="en-US" dirty="0" err="1"/>
              <a:t>EXamples</a:t>
            </a:r>
            <a:endParaRPr lang="en-US" dirty="0"/>
          </a:p>
        </p:txBody>
      </p:sp>
    </p:spTree>
    <p:extLst>
      <p:ext uri="{BB962C8B-B14F-4D97-AF65-F5344CB8AC3E}">
        <p14:creationId xmlns:p14="http://schemas.microsoft.com/office/powerpoint/2010/main" val="457813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9E29735EC7E048B317629824F3C6C2" ma:contentTypeVersion="9" ma:contentTypeDescription="Create a new document." ma:contentTypeScope="" ma:versionID="7e09ba1e27942ea0a1660cb07d961835">
  <xsd:schema xmlns:xsd="http://www.w3.org/2001/XMLSchema" xmlns:xs="http://www.w3.org/2001/XMLSchema" xmlns:p="http://schemas.microsoft.com/office/2006/metadata/properties" xmlns:ns2="aeddc57e-36eb-4c2b-bcb6-66f49e586641" xmlns:ns3="db76390e-f4cf-41d2-93e5-461b3cd39f49" targetNamespace="http://schemas.microsoft.com/office/2006/metadata/properties" ma:root="true" ma:fieldsID="9f2756f2d4d2c7e4d6236c6c941f05c4" ns2:_="" ns3:_="">
    <xsd:import namespace="aeddc57e-36eb-4c2b-bcb6-66f49e586641"/>
    <xsd:import namespace="db76390e-f4cf-41d2-93e5-461b3cd39f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ddc57e-36eb-4c2b-bcb6-66f49e5866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76390e-f4cf-41d2-93e5-461b3cd39f4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F318BC-4CB9-4001-9232-5EEC078728A4}">
  <ds:schemaRefs>
    <ds:schemaRef ds:uri="http://schemas.microsoft.com/sharepoint/v3/contenttype/forms"/>
  </ds:schemaRefs>
</ds:datastoreItem>
</file>

<file path=customXml/itemProps2.xml><?xml version="1.0" encoding="utf-8"?>
<ds:datastoreItem xmlns:ds="http://schemas.openxmlformats.org/officeDocument/2006/customXml" ds:itemID="{13D37F22-BA1F-4315-972C-1DF9DE10683B}">
  <ds:schemaRefs>
    <ds:schemaRef ds:uri="aeddc57e-36eb-4c2b-bcb6-66f49e586641"/>
    <ds:schemaRef ds:uri="db76390e-f4cf-41d2-93e5-461b3cd39f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5B34CC-CFC9-442F-B34B-CB6558E6446E}">
  <ds:schemaRefs>
    <ds:schemaRef ds:uri="http://purl.org/dc/elements/1.1/"/>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dcmitype/"/>
    <ds:schemaRef ds:uri="http://schemas.microsoft.com/office/2006/metadata/properties"/>
    <ds:schemaRef ds:uri="db76390e-f4cf-41d2-93e5-461b3cd39f49"/>
    <ds:schemaRef ds:uri="aeddc57e-36eb-4c2b-bcb6-66f49e58664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{BE7537D2-D4C4-6049-9DC3-A9CCC3C6BC17}tf10001070</Template>
  <TotalTime>288</TotalTime>
  <Words>1027</Words>
  <Application>Microsoft Macintosh PowerPoint</Application>
  <PresentationFormat>Widescreen</PresentationFormat>
  <Paragraphs>231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Rockwell Condensed</vt:lpstr>
      <vt:lpstr>Rockwell Extra Bold</vt:lpstr>
      <vt:lpstr>Wingdings</vt:lpstr>
      <vt:lpstr>Wood Type</vt:lpstr>
      <vt:lpstr>Sample Naming Standardization</vt:lpstr>
      <vt:lpstr>PowerPoint Presentation</vt:lpstr>
      <vt:lpstr>PowerPoint Presentation</vt:lpstr>
      <vt:lpstr>Geographical locations code</vt:lpstr>
      <vt:lpstr>Treatment code</vt:lpstr>
      <vt:lpstr>Molecular markers code</vt:lpstr>
      <vt:lpstr>PowerPoint Presentation</vt:lpstr>
      <vt:lpstr>EXamples</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Naming Standardization</dc:title>
  <dc:creator>Kelley, Julia (CDC/CGH/DPDM)</dc:creator>
  <cp:lastModifiedBy>Talundzic, Eldin (CDC/DDPHSIS/CGH/DPDM)</cp:lastModifiedBy>
  <cp:revision>15</cp:revision>
  <dcterms:created xsi:type="dcterms:W3CDTF">2018-05-23T22:22:50Z</dcterms:created>
  <dcterms:modified xsi:type="dcterms:W3CDTF">2022-04-06T18:29:37Z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2021-05-27T15:56:41Z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1409daac-bf27-4409-bc21-50afe35be89f</vt:lpwstr>
  </property>
  <property fmtid="{D5CDD505-2E9C-101B-9397-08002B2CF9AE}" pid="8" name="MSIP_Label_7b94a7b8-f06c-4dfe-bdcc-9b548fd58c31_ContentBits">
    <vt:lpwstr>0</vt:lpwstr>
  </property>
  <property fmtid="{D5CDD505-2E9C-101B-9397-08002B2CF9AE}" pid="9" name="ContentTypeId">
    <vt:lpwstr>0x010100629E29735EC7E048B317629824F3C6C2</vt:lpwstr>
  </property>
</Properties>
</file>