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 userDrawn="1">
          <p15:clr>
            <a:srgbClr val="A4A3A4"/>
          </p15:clr>
        </p15:guide>
        <p15:guide id="2" pos="1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3" autoAdjust="0"/>
    <p:restoredTop sz="94660"/>
  </p:normalViewPr>
  <p:slideViewPr>
    <p:cSldViewPr snapToGrid="0" showGuides="1">
      <p:cViewPr>
        <p:scale>
          <a:sx n="160" d="100"/>
          <a:sy n="160" d="100"/>
        </p:scale>
        <p:origin x="-906" y="-1326"/>
      </p:cViewPr>
      <p:guideLst>
        <p:guide orient="horz" pos="576"/>
        <p:guide pos="1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642C-6CA5-492F-B8FE-58402C1616E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DD56-A64E-4B03-871A-997A6C95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6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642C-6CA5-492F-B8FE-58402C1616E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DD56-A64E-4B03-871A-997A6C95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6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642C-6CA5-492F-B8FE-58402C1616E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DD56-A64E-4B03-871A-997A6C95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4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642C-6CA5-492F-B8FE-58402C1616E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DD56-A64E-4B03-871A-997A6C95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2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642C-6CA5-492F-B8FE-58402C1616E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DD56-A64E-4B03-871A-997A6C95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6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642C-6CA5-492F-B8FE-58402C1616E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DD56-A64E-4B03-871A-997A6C95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2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642C-6CA5-492F-B8FE-58402C1616E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DD56-A64E-4B03-871A-997A6C95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7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642C-6CA5-492F-B8FE-58402C1616E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DD56-A64E-4B03-871A-997A6C95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2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642C-6CA5-492F-B8FE-58402C1616E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DD56-A64E-4B03-871A-997A6C95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8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642C-6CA5-492F-B8FE-58402C1616E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DD56-A64E-4B03-871A-997A6C95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4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642C-6CA5-492F-B8FE-58402C1616E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DD56-A64E-4B03-871A-997A6C95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3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F642C-6CA5-492F-B8FE-58402C1616E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BDD56-A64E-4B03-871A-997A6C95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6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567814" y="4622154"/>
            <a:ext cx="649357" cy="649357"/>
          </a:xfrm>
          <a:prstGeom prst="ellipse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Oval 6"/>
          <p:cNvSpPr/>
          <p:nvPr/>
        </p:nvSpPr>
        <p:spPr>
          <a:xfrm>
            <a:off x="5898401" y="4622154"/>
            <a:ext cx="649357" cy="64935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905045" y="2300322"/>
            <a:ext cx="649357" cy="649357"/>
          </a:xfrm>
          <a:prstGeom prst="ellipse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Oval 8"/>
          <p:cNvSpPr/>
          <p:nvPr/>
        </p:nvSpPr>
        <p:spPr>
          <a:xfrm>
            <a:off x="1735742" y="5443627"/>
            <a:ext cx="649357" cy="649357"/>
          </a:xfrm>
          <a:prstGeom prst="ellipse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Oval 9"/>
          <p:cNvSpPr/>
          <p:nvPr/>
        </p:nvSpPr>
        <p:spPr>
          <a:xfrm>
            <a:off x="1735741" y="3845284"/>
            <a:ext cx="649357" cy="649357"/>
          </a:xfrm>
          <a:prstGeom prst="ellipse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2" name="Straight Connector 11"/>
          <p:cNvCxnSpPr>
            <a:stCxn id="6" idx="6"/>
            <a:endCxn id="7" idx="2"/>
          </p:cNvCxnSpPr>
          <p:nvPr/>
        </p:nvCxnSpPr>
        <p:spPr>
          <a:xfrm>
            <a:off x="3217171" y="4946833"/>
            <a:ext cx="2681230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7"/>
            <a:endCxn id="8" idx="3"/>
          </p:cNvCxnSpPr>
          <p:nvPr/>
        </p:nvCxnSpPr>
        <p:spPr>
          <a:xfrm flipV="1">
            <a:off x="6452662" y="2854583"/>
            <a:ext cx="1547479" cy="1862667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1"/>
            <a:endCxn id="10" idx="5"/>
          </p:cNvCxnSpPr>
          <p:nvPr/>
        </p:nvCxnSpPr>
        <p:spPr>
          <a:xfrm flipH="1" flipV="1">
            <a:off x="2290002" y="4399545"/>
            <a:ext cx="372908" cy="317705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  <a:endCxn id="9" idx="7"/>
          </p:cNvCxnSpPr>
          <p:nvPr/>
        </p:nvCxnSpPr>
        <p:spPr>
          <a:xfrm flipH="1">
            <a:off x="2290003" y="5176415"/>
            <a:ext cx="372907" cy="362308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6" idx="6"/>
          </p:cNvCxnSpPr>
          <p:nvPr/>
        </p:nvCxnSpPr>
        <p:spPr>
          <a:xfrm>
            <a:off x="2567814" y="4946833"/>
            <a:ext cx="649357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87936" y="4031462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C5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452662" y="5100838"/>
            <a:ext cx="71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MRCA</a:t>
            </a:r>
            <a:endParaRPr lang="en-US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887936" y="5651264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C3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436207" y="423761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426200" y="537426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322277" y="462215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941240" y="343575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24" name="Oval 23"/>
          <p:cNvSpPr/>
          <p:nvPr/>
        </p:nvSpPr>
        <p:spPr>
          <a:xfrm>
            <a:off x="7134422" y="1532926"/>
            <a:ext cx="649357" cy="649357"/>
          </a:xfrm>
          <a:prstGeom prst="ellipse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Oval 25"/>
          <p:cNvSpPr/>
          <p:nvPr/>
        </p:nvSpPr>
        <p:spPr>
          <a:xfrm>
            <a:off x="9121872" y="917648"/>
            <a:ext cx="649357" cy="649357"/>
          </a:xfrm>
          <a:prstGeom prst="ellipse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Oval 26"/>
          <p:cNvSpPr/>
          <p:nvPr/>
        </p:nvSpPr>
        <p:spPr>
          <a:xfrm>
            <a:off x="9818956" y="1648045"/>
            <a:ext cx="649357" cy="649357"/>
          </a:xfrm>
          <a:prstGeom prst="ellipse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8" name="Straight Connector 27"/>
          <p:cNvCxnSpPr>
            <a:stCxn id="8" idx="1"/>
            <a:endCxn id="24" idx="5"/>
          </p:cNvCxnSpPr>
          <p:nvPr/>
        </p:nvCxnSpPr>
        <p:spPr>
          <a:xfrm flipH="1" flipV="1">
            <a:off x="7688683" y="2087187"/>
            <a:ext cx="311458" cy="308231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1"/>
            <a:endCxn id="26" idx="5"/>
          </p:cNvCxnSpPr>
          <p:nvPr/>
        </p:nvCxnSpPr>
        <p:spPr>
          <a:xfrm flipH="1" flipV="1">
            <a:off x="9676133" y="1471909"/>
            <a:ext cx="237919" cy="271232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6" idx="3"/>
            <a:endCxn id="8" idx="7"/>
          </p:cNvCxnSpPr>
          <p:nvPr/>
        </p:nvCxnSpPr>
        <p:spPr>
          <a:xfrm flipH="1">
            <a:off x="8459306" y="1471909"/>
            <a:ext cx="757662" cy="923509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517803" y="220950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9760888" y="131494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578256" y="168305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512" y="78458"/>
            <a:ext cx="5357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LITT training dataset 01 phylogenetic tree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9391650" y="6124205"/>
            <a:ext cx="2670702" cy="6001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Abbreviations</a:t>
            </a:r>
          </a:p>
          <a:p>
            <a:r>
              <a:rPr lang="en-US" sz="1100" dirty="0" smtClean="0"/>
              <a:t>   C: Case</a:t>
            </a:r>
          </a:p>
          <a:p>
            <a:r>
              <a:rPr lang="en-US" sz="1100" dirty="0" smtClean="0"/>
              <a:t>   MRCA: Most recent common ancestor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24738" y="4672276"/>
            <a:ext cx="359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C1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7279394" y="1719104"/>
            <a:ext cx="359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C6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8050017" y="2479761"/>
            <a:ext cx="359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C4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721870" y="4946832"/>
            <a:ext cx="359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C2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9963928" y="1834223"/>
            <a:ext cx="359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C8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261674" y="1103826"/>
            <a:ext cx="359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2766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512" y="78458"/>
            <a:ext cx="4189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LITT training dataset 01 diagram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696333" y="3584630"/>
            <a:ext cx="2457785" cy="1115349"/>
            <a:chOff x="1106079" y="1064568"/>
            <a:chExt cx="2457785" cy="111534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079" y="1265517"/>
              <a:ext cx="424863" cy="91440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430010" y="1064568"/>
              <a:ext cx="21338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C1: US born Asian female</a:t>
              </a:r>
            </a:p>
            <a:p>
              <a:r>
                <a:rPr lang="en-US" sz="1200" dirty="0" smtClean="0"/>
                <a:t>EL: C3/C5 (homeless shelter A) 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174755" y="1058293"/>
            <a:ext cx="2077669" cy="1126110"/>
            <a:chOff x="1094671" y="2996664"/>
            <a:chExt cx="2077669" cy="1126110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671" y="3208374"/>
              <a:ext cx="424863" cy="914400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410960" y="2996664"/>
              <a:ext cx="17613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C2: US born Asian female</a:t>
              </a:r>
            </a:p>
            <a:p>
              <a:r>
                <a:rPr lang="en-US" sz="1200" dirty="0" smtClean="0"/>
                <a:t>EL: C3 (household)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96614" y="5095196"/>
            <a:ext cx="2884165" cy="1304240"/>
            <a:chOff x="3009143" y="4948767"/>
            <a:chExt cx="2884165" cy="130424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9143" y="5338607"/>
              <a:ext cx="424863" cy="914400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3347475" y="4948767"/>
              <a:ext cx="25458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C7: US born white female</a:t>
              </a:r>
            </a:p>
            <a:p>
              <a:r>
                <a:rPr lang="en-US" sz="1200" dirty="0" smtClean="0"/>
                <a:t>RF</a:t>
              </a:r>
              <a:r>
                <a:rPr lang="en-US" sz="1200" dirty="0"/>
                <a:t>: homelessness; HIV positive; injection drug </a:t>
              </a:r>
              <a:r>
                <a:rPr lang="en-US" sz="1200" dirty="0" smtClean="0"/>
                <a:t>use</a:t>
              </a:r>
              <a:endParaRPr lang="en-US" sz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318424" y="838254"/>
            <a:ext cx="3615901" cy="1338500"/>
            <a:chOff x="4318424" y="838254"/>
            <a:chExt cx="3615901" cy="1338500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8424" y="1262354"/>
              <a:ext cx="387459" cy="91440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4636577" y="838254"/>
              <a:ext cx="3297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C3: non-US born Asian male</a:t>
              </a:r>
            </a:p>
            <a:p>
              <a:r>
                <a:rPr lang="en-US" sz="1200" dirty="0" smtClean="0"/>
                <a:t>EL: C2 (household); C1/C5 (homeless shelter A)</a:t>
              </a:r>
            </a:p>
            <a:p>
              <a:r>
                <a:rPr lang="en-US" sz="1200" dirty="0" smtClean="0"/>
                <a:t>RF: homelessness; HIV positive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058999" y="1464429"/>
            <a:ext cx="3123817" cy="1337373"/>
            <a:chOff x="3758187" y="3234627"/>
            <a:chExt cx="3123817" cy="1337373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8187" y="3657600"/>
              <a:ext cx="384079" cy="914400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4089760" y="3234627"/>
              <a:ext cx="27922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C4: </a:t>
              </a:r>
              <a:r>
                <a:rPr lang="en-US" sz="1200" dirty="0"/>
                <a:t>non-US born Asian male </a:t>
              </a:r>
              <a:endParaRPr lang="en-US" sz="1200" dirty="0" smtClean="0"/>
            </a:p>
            <a:p>
              <a:r>
                <a:rPr lang="en-US" sz="1200" dirty="0" smtClean="0"/>
                <a:t>RF: homelessness; </a:t>
              </a:r>
              <a:r>
                <a:rPr lang="en-US" sz="1200" dirty="0"/>
                <a:t>HIV positive; injection drug </a:t>
              </a:r>
              <a:r>
                <a:rPr lang="en-US" sz="1200" dirty="0" smtClean="0"/>
                <a:t>use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07575" y="3342735"/>
            <a:ext cx="2913333" cy="1334268"/>
            <a:chOff x="8883198" y="847102"/>
            <a:chExt cx="2913333" cy="1334268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3198" y="1266970"/>
              <a:ext cx="384079" cy="914400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9215312" y="847102"/>
              <a:ext cx="2581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C5: US born white male</a:t>
              </a:r>
            </a:p>
            <a:p>
              <a:r>
                <a:rPr lang="en-US" sz="1200" dirty="0" smtClean="0"/>
                <a:t>EL: </a:t>
              </a:r>
              <a:r>
                <a:rPr lang="en-US" sz="1200" smtClean="0"/>
                <a:t>C1/C3 (homeless shelter A)</a:t>
              </a:r>
              <a:endParaRPr lang="en-US" sz="1200" dirty="0" smtClean="0"/>
            </a:p>
            <a:p>
              <a:r>
                <a:rPr lang="en-US" sz="1200" dirty="0" smtClean="0"/>
                <a:t>RF: homelessness; injection drug use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338158" y="4339715"/>
            <a:ext cx="2794031" cy="1149128"/>
            <a:chOff x="8334295" y="2701661"/>
            <a:chExt cx="2794031" cy="1149128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4295" y="2936389"/>
              <a:ext cx="384079" cy="91440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8646556" y="2701661"/>
              <a:ext cx="24817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C6: US born white male</a:t>
              </a:r>
            </a:p>
            <a:p>
              <a:r>
                <a:rPr lang="en-US" sz="1200" dirty="0" smtClean="0"/>
                <a:t>RF: homelessness; injection drug use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48797" y="5081749"/>
            <a:ext cx="2733484" cy="1317687"/>
            <a:chOff x="7426775" y="4240172"/>
            <a:chExt cx="2733484" cy="1317687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6775" y="4643459"/>
              <a:ext cx="384079" cy="914400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7749364" y="4240172"/>
              <a:ext cx="24108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C8: non-US born black male</a:t>
              </a:r>
            </a:p>
            <a:p>
              <a:r>
                <a:rPr lang="en-US" sz="1200" dirty="0" smtClean="0"/>
                <a:t>RF</a:t>
              </a:r>
              <a:r>
                <a:rPr lang="en-US" sz="1200" dirty="0"/>
                <a:t>: homelessness; HIV positive; injection drug </a:t>
              </a:r>
              <a:r>
                <a:rPr lang="en-US" sz="1200" dirty="0" smtClean="0"/>
                <a:t>use</a:t>
              </a:r>
              <a:endParaRPr lang="en-US" sz="1200" dirty="0"/>
            </a:p>
          </p:txBody>
        </p:sp>
      </p:grpSp>
      <p:cxnSp>
        <p:nvCxnSpPr>
          <p:cNvPr id="79" name="Straight Arrow Connector 78"/>
          <p:cNvCxnSpPr/>
          <p:nvPr/>
        </p:nvCxnSpPr>
        <p:spPr>
          <a:xfrm flipV="1">
            <a:off x="2174477" y="2138873"/>
            <a:ext cx="1946921" cy="1409574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899529" y="2168536"/>
            <a:ext cx="1739396" cy="147230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2373644" y="4219803"/>
            <a:ext cx="41148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9265286" y="5789700"/>
            <a:ext cx="2801272" cy="818437"/>
            <a:chOff x="9265286" y="5789700"/>
            <a:chExt cx="2801272" cy="818437"/>
          </a:xfrm>
        </p:grpSpPr>
        <p:grpSp>
          <p:nvGrpSpPr>
            <p:cNvPr id="42" name="Group 41"/>
            <p:cNvGrpSpPr/>
            <p:nvPr/>
          </p:nvGrpSpPr>
          <p:grpSpPr>
            <a:xfrm>
              <a:off x="9268296" y="5789700"/>
              <a:ext cx="2700994" cy="261610"/>
              <a:chOff x="7138554" y="157838"/>
              <a:chExt cx="3083546" cy="26161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 flipV="1">
                <a:off x="7138554" y="311727"/>
                <a:ext cx="49876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7678882" y="157838"/>
                <a:ext cx="25432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Definite epidemiologic (epi) link</a:t>
                </a:r>
                <a:endParaRPr lang="en-US" sz="1100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9265286" y="6063746"/>
              <a:ext cx="2801272" cy="261610"/>
              <a:chOff x="7138554" y="157838"/>
              <a:chExt cx="3192559" cy="261610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 flipV="1">
                <a:off x="7138554" y="311727"/>
                <a:ext cx="49876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7678882" y="157838"/>
                <a:ext cx="26522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Probable epidemiologic (epi) link</a:t>
                </a:r>
                <a:endParaRPr lang="en-US" sz="1100" dirty="0"/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 flipV="1">
              <a:off x="9265286" y="6500416"/>
              <a:ext cx="43763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739390" y="6346527"/>
              <a:ext cx="23271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Possible epidemiologic (epi) link</a:t>
              </a:r>
              <a:endParaRPr lang="en-US" sz="11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680281" y="5833660"/>
            <a:ext cx="1344816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Abbreviations</a:t>
            </a:r>
          </a:p>
          <a:p>
            <a:r>
              <a:rPr lang="en-US" sz="1100" dirty="0" smtClean="0"/>
              <a:t>   C: Case</a:t>
            </a:r>
          </a:p>
          <a:p>
            <a:r>
              <a:rPr lang="en-US" sz="1100" dirty="0" smtClean="0"/>
              <a:t>   EL: Epi link</a:t>
            </a:r>
          </a:p>
          <a:p>
            <a:r>
              <a:rPr lang="en-US" sz="1100" dirty="0" smtClean="0"/>
              <a:t>   RF: Risk factor</a:t>
            </a:r>
            <a:endParaRPr lang="en-US" sz="1100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1743958" y="1727431"/>
            <a:ext cx="237744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43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204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Centers for Disease Control and Prevention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Springer, Yuri Paris (CDC/DDID/NCHHSTP/DTE)</dc:creator>
  <cp:lastModifiedBy>Springer, Yuri Paris (CDC/DDID/NCHHSTP/DTE)</cp:lastModifiedBy>
  <cp:revision>34</cp:revision>
  <cp:lastPrinted>2019-11-05T19:01:42Z</cp:lastPrinted>
  <dcterms:created xsi:type="dcterms:W3CDTF">2019-06-20T16:46:06Z</dcterms:created>
  <dcterms:modified xsi:type="dcterms:W3CDTF">2019-11-05T19:12:37Z</dcterms:modified>
</cp:coreProperties>
</file>