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90" y="78"/>
      </p:cViewPr>
      <p:guideLst>
        <p:guide orient="horz" pos="3408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642C-6CA5-492F-B8FE-58402C1616E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90" y="689575"/>
            <a:ext cx="424863" cy="914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95" y="1410153"/>
            <a:ext cx="424863" cy="914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56" y="5690085"/>
            <a:ext cx="424863" cy="914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7" y="1836219"/>
            <a:ext cx="387459" cy="914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35" y="1928801"/>
            <a:ext cx="387459" cy="914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61" y="3946225"/>
            <a:ext cx="387459" cy="914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12" y="4466791"/>
            <a:ext cx="387459" cy="914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46" y="2940973"/>
            <a:ext cx="387459" cy="914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85" y="4052559"/>
            <a:ext cx="387459" cy="9144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22" y="5622799"/>
            <a:ext cx="387459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12" y="78458"/>
            <a:ext cx="434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LITT training dataset 02 diagram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639720" y="46865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C2: US born white female</a:t>
            </a:r>
          </a:p>
          <a:p>
            <a:r>
              <a:rPr lang="en-US" sz="1200" dirty="0" smtClean="0"/>
              <a:t>EL: C1/C3 (household)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90541" y="1189483"/>
            <a:ext cx="191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C6: US born black female</a:t>
            </a:r>
          </a:p>
          <a:p>
            <a:r>
              <a:rPr lang="en-US" sz="1200" dirty="0" smtClean="0"/>
              <a:t>EL: C7 (apartment complex)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2775" y="1284090"/>
            <a:ext cx="283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C1: US born white male</a:t>
            </a:r>
          </a:p>
          <a:p>
            <a:r>
              <a:rPr lang="en-US" sz="1200" dirty="0" smtClean="0"/>
              <a:t>EL: C2/C3 (household); C4/C7 (workplace)</a:t>
            </a:r>
          </a:p>
          <a:p>
            <a:r>
              <a:rPr lang="en-US" sz="1200" dirty="0" smtClean="0"/>
              <a:t>RF: alcohol use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1912" y="3908758"/>
            <a:ext cx="1716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C3: </a:t>
            </a:r>
            <a:r>
              <a:rPr lang="en-US" sz="1200" dirty="0"/>
              <a:t>US born white male</a:t>
            </a:r>
            <a:endParaRPr lang="en-US" sz="1200" dirty="0" smtClean="0"/>
          </a:p>
          <a:p>
            <a:r>
              <a:rPr lang="en-US" sz="1200" dirty="0" smtClean="0"/>
              <a:t>EL: C1/C2 (household); C5 (relationship)</a:t>
            </a:r>
          </a:p>
          <a:p>
            <a:r>
              <a:rPr lang="en-US" sz="1200" dirty="0" smtClean="0"/>
              <a:t>RF: alcohol use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24493" y="3637665"/>
            <a:ext cx="234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C9: US born Hispanic </a:t>
            </a:r>
            <a:r>
              <a:rPr lang="en-US" sz="1200" dirty="0"/>
              <a:t>male</a:t>
            </a:r>
          </a:p>
          <a:p>
            <a:r>
              <a:rPr lang="en-US" sz="1200" dirty="0" smtClean="0"/>
              <a:t>EL: C8/C10 (social media)</a:t>
            </a:r>
          </a:p>
          <a:p>
            <a:r>
              <a:rPr lang="en-US" sz="1200" dirty="0" smtClean="0"/>
              <a:t>RF: alcohol, non-injection </a:t>
            </a:r>
            <a:r>
              <a:rPr lang="en-US" sz="1200" dirty="0"/>
              <a:t>drug </a:t>
            </a:r>
            <a:r>
              <a:rPr lang="en-US" sz="1200" dirty="0" smtClean="0"/>
              <a:t>use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163175" y="2522118"/>
            <a:ext cx="232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C8: US born white male</a:t>
            </a:r>
          </a:p>
          <a:p>
            <a:r>
              <a:rPr lang="en-US" sz="1200" dirty="0" smtClean="0"/>
              <a:t>EL: C9/C10 (social media)</a:t>
            </a:r>
          </a:p>
          <a:p>
            <a:r>
              <a:rPr lang="en-US" sz="1200" dirty="0"/>
              <a:t>RF: </a:t>
            </a:r>
            <a:r>
              <a:rPr lang="en-US" sz="1200" dirty="0" smtClean="0"/>
              <a:t>alcohol, non-injection </a:t>
            </a:r>
            <a:r>
              <a:rPr lang="en-US" sz="1200" dirty="0"/>
              <a:t>drug </a:t>
            </a:r>
            <a:r>
              <a:rPr lang="en-US" sz="1200" dirty="0" smtClean="0"/>
              <a:t>use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195287" y="5509007"/>
            <a:ext cx="2686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C10: </a:t>
            </a:r>
            <a:r>
              <a:rPr lang="en-US" sz="1200" dirty="0"/>
              <a:t>US born white </a:t>
            </a:r>
            <a:r>
              <a:rPr lang="en-US" sz="1200" dirty="0" smtClean="0"/>
              <a:t>male</a:t>
            </a:r>
          </a:p>
          <a:p>
            <a:r>
              <a:rPr lang="en-US" sz="1200" dirty="0" smtClean="0"/>
              <a:t>EL: C5 (partying); C8/C9 (social media)</a:t>
            </a:r>
          </a:p>
          <a:p>
            <a:r>
              <a:rPr lang="en-US" sz="1200" dirty="0"/>
              <a:t>RF: </a:t>
            </a:r>
            <a:r>
              <a:rPr lang="en-US" sz="1200" dirty="0" smtClean="0"/>
              <a:t>alcohol, non-injection </a:t>
            </a:r>
            <a:r>
              <a:rPr lang="en-US" sz="1200" dirty="0"/>
              <a:t>drug </a:t>
            </a:r>
            <a:r>
              <a:rPr lang="en-US" sz="1200" dirty="0" smtClean="0"/>
              <a:t>use; homelessness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111858" y="1686158"/>
            <a:ext cx="2274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C4: US born </a:t>
            </a:r>
            <a:r>
              <a:rPr lang="en-US" sz="1200" dirty="0" smtClean="0"/>
              <a:t>Hispanic </a:t>
            </a:r>
            <a:r>
              <a:rPr lang="en-US" sz="1200" dirty="0" smtClean="0"/>
              <a:t>male</a:t>
            </a:r>
          </a:p>
          <a:p>
            <a:r>
              <a:rPr lang="en-US" sz="1200" dirty="0" smtClean="0"/>
              <a:t>EL: C1/C7 (workplace)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4626" y="4289643"/>
            <a:ext cx="228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C7: US born black male</a:t>
            </a:r>
          </a:p>
          <a:p>
            <a:r>
              <a:rPr lang="en-US" sz="1200" dirty="0" smtClean="0"/>
              <a:t>EL: C1/C4 (workplace); C6 (apartment complex)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338133" y="1360231"/>
            <a:ext cx="1744673" cy="7504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362728" y="2502591"/>
            <a:ext cx="22418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621566" y="4679279"/>
            <a:ext cx="1133728" cy="11217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044019" y="2940973"/>
            <a:ext cx="257848" cy="83999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94796" y="2787253"/>
            <a:ext cx="2506331" cy="15512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457329" y="1490590"/>
            <a:ext cx="1728539" cy="22903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07676" y="3083442"/>
            <a:ext cx="0" cy="12262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55962" y="6129877"/>
            <a:ext cx="4281628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8162179" y="4052559"/>
            <a:ext cx="781744" cy="143268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222186" y="3667985"/>
            <a:ext cx="1120073" cy="5986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128267" y="4796633"/>
            <a:ext cx="264518" cy="6886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51506" y="5801055"/>
            <a:ext cx="240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C5: US born white female</a:t>
            </a:r>
          </a:p>
          <a:p>
            <a:r>
              <a:rPr lang="en-US" sz="1200" dirty="0" smtClean="0"/>
              <a:t>EL: C3 (relationship); C10 (partying)</a:t>
            </a:r>
          </a:p>
          <a:p>
            <a:r>
              <a:rPr lang="en-US" sz="1200" dirty="0"/>
              <a:t>R</a:t>
            </a:r>
            <a:r>
              <a:rPr lang="en-US" sz="1200" dirty="0" smtClean="0"/>
              <a:t>F: alcohol, non-injection drug use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181588" y="2150871"/>
            <a:ext cx="2648883" cy="215877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465827" y="85777"/>
            <a:ext cx="2801272" cy="818437"/>
            <a:chOff x="9265286" y="5789700"/>
            <a:chExt cx="2801272" cy="818437"/>
          </a:xfrm>
        </p:grpSpPr>
        <p:grpSp>
          <p:nvGrpSpPr>
            <p:cNvPr id="93" name="Group 92"/>
            <p:cNvGrpSpPr/>
            <p:nvPr/>
          </p:nvGrpSpPr>
          <p:grpSpPr>
            <a:xfrm>
              <a:off x="9268296" y="5789700"/>
              <a:ext cx="2700994" cy="261610"/>
              <a:chOff x="7138554" y="157838"/>
              <a:chExt cx="3083546" cy="261610"/>
            </a:xfrm>
          </p:grpSpPr>
          <p:cxnSp>
            <p:nvCxnSpPr>
              <p:cNvPr id="99" name="Straight Arrow Connector 98"/>
              <p:cNvCxnSpPr/>
              <p:nvPr/>
            </p:nvCxnSpPr>
            <p:spPr>
              <a:xfrm flipV="1">
                <a:off x="7138554" y="311727"/>
                <a:ext cx="4987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7678882" y="157838"/>
                <a:ext cx="25432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Definite epidemiologic (epi) link</a:t>
                </a:r>
                <a:endParaRPr lang="en-US" sz="11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265286" y="6063746"/>
              <a:ext cx="2801272" cy="261610"/>
              <a:chOff x="7138554" y="157838"/>
              <a:chExt cx="3192559" cy="261610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flipV="1">
                <a:off x="7138554" y="311727"/>
                <a:ext cx="4987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7678882" y="157838"/>
                <a:ext cx="26522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Probable epidemiologic (epi) link</a:t>
                </a:r>
                <a:endParaRPr lang="en-US" sz="1100" dirty="0"/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9265286" y="6500416"/>
              <a:ext cx="4376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9739390" y="6346527"/>
              <a:ext cx="2327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Possible epidemiologic (epi) link</a:t>
              </a:r>
              <a:endParaRPr 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880822" y="129737"/>
            <a:ext cx="1344816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Abbreviations</a:t>
            </a:r>
          </a:p>
          <a:p>
            <a:r>
              <a:rPr lang="en-US" sz="1100" dirty="0" smtClean="0"/>
              <a:t>   C: Case</a:t>
            </a:r>
          </a:p>
          <a:p>
            <a:r>
              <a:rPr lang="en-US" sz="1100" dirty="0" smtClean="0"/>
              <a:t>   EL: Epi link</a:t>
            </a:r>
          </a:p>
          <a:p>
            <a:r>
              <a:rPr lang="en-US" sz="1100" dirty="0" smtClean="0"/>
              <a:t>   RF: Risk factor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4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532162" y="3993900"/>
            <a:ext cx="649357" cy="6493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0292" y="993811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050378" y="5094905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Connector 11"/>
          <p:cNvCxnSpPr>
            <a:stCxn id="6" idx="6"/>
          </p:cNvCxnSpPr>
          <p:nvPr/>
        </p:nvCxnSpPr>
        <p:spPr>
          <a:xfrm>
            <a:off x="4699735" y="4311683"/>
            <a:ext cx="1832427" cy="6895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8" idx="3"/>
          </p:cNvCxnSpPr>
          <p:nvPr/>
        </p:nvCxnSpPr>
        <p:spPr>
          <a:xfrm flipV="1">
            <a:off x="7086423" y="1548072"/>
            <a:ext cx="2578965" cy="254092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35978" y="4310150"/>
            <a:ext cx="914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050378" y="3987004"/>
            <a:ext cx="649357" cy="649357"/>
            <a:chOff x="4734041" y="2911338"/>
            <a:chExt cx="649357" cy="649357"/>
          </a:xfrm>
        </p:grpSpPr>
        <p:sp>
          <p:nvSpPr>
            <p:cNvPr id="6" name="Oval 5"/>
            <p:cNvSpPr/>
            <p:nvPr/>
          </p:nvSpPr>
          <p:spPr>
            <a:xfrm>
              <a:off x="4734041" y="2911338"/>
              <a:ext cx="649357" cy="649357"/>
            </a:xfrm>
            <a:prstGeom prst="ellipse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Connector 21"/>
            <p:cNvCxnSpPr>
              <a:stCxn id="6" idx="2"/>
              <a:endCxn id="6" idx="6"/>
            </p:cNvCxnSpPr>
            <p:nvPr/>
          </p:nvCxnSpPr>
          <p:spPr>
            <a:xfrm>
              <a:off x="4734041" y="3236017"/>
              <a:ext cx="649357" cy="0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88909" y="403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707091" y="25508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5056" y="3605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644387" y="40815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9512" y="78458"/>
            <a:ext cx="551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LITT training dataset 02 phylogenetic tree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050378" y="2869025"/>
            <a:ext cx="649357" cy="649357"/>
            <a:chOff x="4734041" y="2911338"/>
            <a:chExt cx="649357" cy="649357"/>
          </a:xfrm>
        </p:grpSpPr>
        <p:sp>
          <p:nvSpPr>
            <p:cNvPr id="52" name="Oval 51"/>
            <p:cNvSpPr/>
            <p:nvPr/>
          </p:nvSpPr>
          <p:spPr>
            <a:xfrm>
              <a:off x="4734041" y="2911338"/>
              <a:ext cx="649357" cy="649357"/>
            </a:xfrm>
            <a:prstGeom prst="ellipse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3" name="Straight Connector 52"/>
            <p:cNvCxnSpPr>
              <a:stCxn id="52" idx="2"/>
              <a:endCxn id="52" idx="6"/>
            </p:cNvCxnSpPr>
            <p:nvPr/>
          </p:nvCxnSpPr>
          <p:spPr>
            <a:xfrm>
              <a:off x="4734041" y="3236017"/>
              <a:ext cx="649357" cy="0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 flipV="1">
            <a:off x="4375057" y="3528271"/>
            <a:ext cx="0" cy="4572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474137" y="5111836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75056" y="4739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798815" y="4739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74137" y="3989682"/>
            <a:ext cx="649357" cy="649357"/>
            <a:chOff x="2071530" y="4476234"/>
            <a:chExt cx="649357" cy="649357"/>
          </a:xfrm>
        </p:grpSpPr>
        <p:sp>
          <p:nvSpPr>
            <p:cNvPr id="9" name="Oval 8"/>
            <p:cNvSpPr/>
            <p:nvPr/>
          </p:nvSpPr>
          <p:spPr>
            <a:xfrm>
              <a:off x="2071530" y="4476234"/>
              <a:ext cx="649357" cy="649357"/>
            </a:xfrm>
            <a:prstGeom prst="ellipse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Connector 73"/>
            <p:cNvCxnSpPr>
              <a:stCxn id="9" idx="0"/>
            </p:cNvCxnSpPr>
            <p:nvPr/>
          </p:nvCxnSpPr>
          <p:spPr>
            <a:xfrm flipH="1">
              <a:off x="2396208" y="4476234"/>
              <a:ext cx="1" cy="330379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" idx="5"/>
            </p:cNvCxnSpPr>
            <p:nvPr/>
          </p:nvCxnSpPr>
          <p:spPr>
            <a:xfrm flipH="1" flipV="1">
              <a:off x="2396209" y="4806613"/>
              <a:ext cx="229582" cy="223882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" idx="3"/>
            </p:cNvCxnSpPr>
            <p:nvPr/>
          </p:nvCxnSpPr>
          <p:spPr>
            <a:xfrm flipV="1">
              <a:off x="2166626" y="4806613"/>
              <a:ext cx="229582" cy="223882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endCxn id="6" idx="4"/>
          </p:cNvCxnSpPr>
          <p:nvPr/>
        </p:nvCxnSpPr>
        <p:spPr>
          <a:xfrm flipV="1">
            <a:off x="4375057" y="4636361"/>
            <a:ext cx="0" cy="4572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98815" y="4643257"/>
            <a:ext cx="0" cy="4572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6840" y="4643257"/>
            <a:ext cx="71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MRCA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391650" y="6124205"/>
            <a:ext cx="2670702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Abbreviations</a:t>
            </a:r>
          </a:p>
          <a:p>
            <a:r>
              <a:rPr lang="en-US" sz="1100" dirty="0" smtClean="0"/>
              <a:t>   C: Case</a:t>
            </a:r>
          </a:p>
          <a:p>
            <a:r>
              <a:rPr lang="en-US" sz="1100" dirty="0" smtClean="0"/>
              <a:t>   MRCA: Most recent common ancestor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23239" y="528108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C8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722487" y="117998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C6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202573" y="529801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202573" y="403417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C1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203009" y="43151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C3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473701" y="407937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C5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617697" y="436414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C9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738818" y="40889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C10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4841" y="291600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C4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205277" y="319694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7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256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Springer, Yuri Paris (CDC/DDID/NCHHSTP/DTE)</dc:creator>
  <cp:lastModifiedBy>Springer, Yuri Paris (CDC/DDID/NCHHSTP/DTE)</cp:lastModifiedBy>
  <cp:revision>46</cp:revision>
  <cp:lastPrinted>2019-11-05T18:40:13Z</cp:lastPrinted>
  <dcterms:created xsi:type="dcterms:W3CDTF">2019-06-20T16:46:06Z</dcterms:created>
  <dcterms:modified xsi:type="dcterms:W3CDTF">2019-11-05T19:41:03Z</dcterms:modified>
</cp:coreProperties>
</file>