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145"/>
  </p:notesMasterIdLst>
  <p:sldIdLst>
    <p:sldId id="257" r:id="rId6"/>
    <p:sldId id="349" r:id="rId7"/>
    <p:sldId id="356" r:id="rId8"/>
    <p:sldId id="354" r:id="rId9"/>
    <p:sldId id="355" r:id="rId10"/>
    <p:sldId id="357" r:id="rId11"/>
    <p:sldId id="369" r:id="rId12"/>
    <p:sldId id="359" r:id="rId13"/>
    <p:sldId id="361" r:id="rId14"/>
    <p:sldId id="370" r:id="rId15"/>
    <p:sldId id="371" r:id="rId16"/>
    <p:sldId id="375" r:id="rId17"/>
    <p:sldId id="346" r:id="rId18"/>
    <p:sldId id="287" r:id="rId19"/>
    <p:sldId id="283" r:id="rId20"/>
    <p:sldId id="264" r:id="rId21"/>
    <p:sldId id="372" r:id="rId22"/>
    <p:sldId id="285" r:id="rId23"/>
    <p:sldId id="286" r:id="rId24"/>
    <p:sldId id="262" r:id="rId25"/>
    <p:sldId id="363" r:id="rId26"/>
    <p:sldId id="299" r:id="rId27"/>
    <p:sldId id="373" r:id="rId28"/>
    <p:sldId id="260" r:id="rId29"/>
    <p:sldId id="364" r:id="rId30"/>
    <p:sldId id="374" r:id="rId31"/>
    <p:sldId id="275" r:id="rId32"/>
    <p:sldId id="279" r:id="rId33"/>
    <p:sldId id="276" r:id="rId34"/>
    <p:sldId id="295" r:id="rId35"/>
    <p:sldId id="280" r:id="rId36"/>
    <p:sldId id="282" r:id="rId37"/>
    <p:sldId id="298" r:id="rId38"/>
    <p:sldId id="401" r:id="rId39"/>
    <p:sldId id="404" r:id="rId40"/>
    <p:sldId id="365" r:id="rId41"/>
    <p:sldId id="300" r:id="rId42"/>
    <p:sldId id="315" r:id="rId43"/>
    <p:sldId id="411" r:id="rId44"/>
    <p:sldId id="485" r:id="rId45"/>
    <p:sldId id="412" r:id="rId46"/>
    <p:sldId id="301" r:id="rId47"/>
    <p:sldId id="316" r:id="rId48"/>
    <p:sldId id="417" r:id="rId49"/>
    <p:sldId id="366" r:id="rId50"/>
    <p:sldId id="310" r:id="rId51"/>
    <p:sldId id="311" r:id="rId52"/>
    <p:sldId id="312" r:id="rId53"/>
    <p:sldId id="397" r:id="rId54"/>
    <p:sldId id="408" r:id="rId55"/>
    <p:sldId id="410" r:id="rId56"/>
    <p:sldId id="409" r:id="rId57"/>
    <p:sldId id="437" r:id="rId58"/>
    <p:sldId id="438" r:id="rId59"/>
    <p:sldId id="398" r:id="rId60"/>
    <p:sldId id="313" r:id="rId61"/>
    <p:sldId id="314" r:id="rId62"/>
    <p:sldId id="491" r:id="rId63"/>
    <p:sldId id="290" r:id="rId64"/>
    <p:sldId id="367" r:id="rId65"/>
    <p:sldId id="291" r:id="rId66"/>
    <p:sldId id="492" r:id="rId67"/>
    <p:sldId id="493" r:id="rId68"/>
    <p:sldId id="318" r:id="rId69"/>
    <p:sldId id="461" r:id="rId70"/>
    <p:sldId id="442" r:id="rId71"/>
    <p:sldId id="323" r:id="rId72"/>
    <p:sldId id="443" r:id="rId73"/>
    <p:sldId id="317" r:id="rId74"/>
    <p:sldId id="444" r:id="rId75"/>
    <p:sldId id="474" r:id="rId76"/>
    <p:sldId id="476" r:id="rId77"/>
    <p:sldId id="477" r:id="rId78"/>
    <p:sldId id="321" r:id="rId79"/>
    <p:sldId id="445" r:id="rId80"/>
    <p:sldId id="326" r:id="rId81"/>
    <p:sldId id="368" r:id="rId82"/>
    <p:sldId id="466" r:id="rId83"/>
    <p:sldId id="478" r:id="rId84"/>
    <p:sldId id="482" r:id="rId85"/>
    <p:sldId id="483" r:id="rId86"/>
    <p:sldId id="484" r:id="rId87"/>
    <p:sldId id="467" r:id="rId88"/>
    <p:sldId id="465" r:id="rId89"/>
    <p:sldId id="446" r:id="rId90"/>
    <p:sldId id="292" r:id="rId91"/>
    <p:sldId id="382" r:id="rId92"/>
    <p:sldId id="347" r:id="rId93"/>
    <p:sldId id="448" r:id="rId94"/>
    <p:sldId id="384" r:id="rId95"/>
    <p:sldId id="383" r:id="rId96"/>
    <p:sldId id="449" r:id="rId97"/>
    <p:sldId id="450" r:id="rId98"/>
    <p:sldId id="451" r:id="rId99"/>
    <p:sldId id="452" r:id="rId100"/>
    <p:sldId id="453" r:id="rId101"/>
    <p:sldId id="387" r:id="rId102"/>
    <p:sldId id="454" r:id="rId103"/>
    <p:sldId id="388" r:id="rId104"/>
    <p:sldId id="456" r:id="rId105"/>
    <p:sldId id="457" r:id="rId106"/>
    <p:sldId id="419" r:id="rId107"/>
    <p:sldId id="460" r:id="rId108"/>
    <p:sldId id="462" r:id="rId109"/>
    <p:sldId id="418" r:id="rId110"/>
    <p:sldId id="328" r:id="rId111"/>
    <p:sldId id="430" r:id="rId112"/>
    <p:sldId id="458" r:id="rId113"/>
    <p:sldId id="459" r:id="rId114"/>
    <p:sldId id="436" r:id="rId115"/>
    <p:sldId id="439" r:id="rId116"/>
    <p:sldId id="440" r:id="rId117"/>
    <p:sldId id="420" r:id="rId118"/>
    <p:sldId id="424" r:id="rId119"/>
    <p:sldId id="425" r:id="rId120"/>
    <p:sldId id="421" r:id="rId121"/>
    <p:sldId id="427" r:id="rId122"/>
    <p:sldId id="428" r:id="rId123"/>
    <p:sldId id="434" r:id="rId124"/>
    <p:sldId id="435" r:id="rId125"/>
    <p:sldId id="441" r:id="rId126"/>
    <p:sldId id="469" r:id="rId127"/>
    <p:sldId id="486" r:id="rId128"/>
    <p:sldId id="487" r:id="rId129"/>
    <p:sldId id="488" r:id="rId130"/>
    <p:sldId id="489" r:id="rId131"/>
    <p:sldId id="490" r:id="rId132"/>
    <p:sldId id="345" r:id="rId133"/>
    <p:sldId id="393" r:id="rId134"/>
    <p:sldId id="495" r:id="rId135"/>
    <p:sldId id="497" r:id="rId136"/>
    <p:sldId id="293" r:id="rId137"/>
    <p:sldId id="399" r:id="rId138"/>
    <p:sldId id="400" r:id="rId139"/>
    <p:sldId id="405" r:id="rId140"/>
    <p:sldId id="406" r:id="rId141"/>
    <p:sldId id="470" r:id="rId142"/>
    <p:sldId id="471" r:id="rId143"/>
    <p:sldId id="472" r:id="rId14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01A"/>
    <a:srgbClr val="FFFF66"/>
    <a:srgbClr val="BF311A"/>
    <a:srgbClr val="86B2D8"/>
    <a:srgbClr val="FFFF99"/>
    <a:srgbClr val="00928F"/>
    <a:srgbClr val="00788A"/>
    <a:srgbClr val="005DAB"/>
    <a:srgbClr val="8000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86423" autoAdjust="0"/>
  </p:normalViewPr>
  <p:slideViewPr>
    <p:cSldViewPr snapToGrid="0" showGuides="1">
      <p:cViewPr varScale="1">
        <p:scale>
          <a:sx n="60" d="100"/>
          <a:sy n="60" d="100"/>
        </p:scale>
        <p:origin x="84" y="702"/>
      </p:cViewPr>
      <p:guideLst>
        <p:guide orient="horz" pos="3336"/>
        <p:guide pos="2928"/>
      </p:guideLst>
    </p:cSldViewPr>
  </p:slideViewPr>
  <p:outlineViewPr>
    <p:cViewPr>
      <p:scale>
        <a:sx n="33" d="100"/>
        <a:sy n="33" d="100"/>
      </p:scale>
      <p:origin x="0" y="-157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tableStyles" Target="tableStyles.xml"/><Relationship Id="rId5" Type="http://schemas.openxmlformats.org/officeDocument/2006/relationships/slideMaster" Target="slideMasters/slideMaster2.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atin typeface="Tahoma" panose="020B0604030504040204" pitchFamily="34" charset="0"/>
              </a:defRPr>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atin typeface="Tahoma" panose="020B0604030504040204" pitchFamily="34" charset="0"/>
              </a:defRPr>
            </a:lvl1pPr>
          </a:lstStyle>
          <a:p>
            <a:fld id="{3F4ED951-6095-48AA-889A-7FFB4E7BB97B}" type="datetimeFigureOut">
              <a:rPr lang="en-US" smtClean="0"/>
              <a:pPr/>
              <a:t>12/4/2020</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atin typeface="Tahoma" panose="020B0604030504040204" pitchFamily="34" charset="0"/>
              </a:defRPr>
            </a:lvl1pPr>
          </a:lstStyle>
          <a:p>
            <a:endParaRPr lang="en-US"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atin typeface="Tahoma" panose="020B0604030504040204" pitchFamily="34" charset="0"/>
              </a:defRPr>
            </a:lvl1pPr>
          </a:lstStyle>
          <a:p>
            <a:fld id="{5E29CE3C-61E5-48DE-BDF4-BF593A0E4338}" type="slidenum">
              <a:rPr lang="en-US" smtClean="0"/>
              <a:pPr/>
              <a:t>‹#›</a:t>
            </a:fld>
            <a:endParaRPr lang="en-US" dirty="0"/>
          </a:p>
        </p:txBody>
      </p:sp>
    </p:spTree>
    <p:extLst>
      <p:ext uri="{BB962C8B-B14F-4D97-AF65-F5344CB8AC3E}">
        <p14:creationId xmlns:p14="http://schemas.microsoft.com/office/powerpoint/2010/main" val="83817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anose="020B0604030504040204" pitchFamily="34" charset="0"/>
        <a:ea typeface="+mn-ea"/>
        <a:cs typeface="+mn-cs"/>
      </a:defRPr>
    </a:lvl1pPr>
    <a:lvl2pPr marL="457200" algn="l" defTabSz="914400" rtl="0" eaLnBrk="1" latinLnBrk="0" hangingPunct="1">
      <a:defRPr sz="1200" kern="1200">
        <a:solidFill>
          <a:schemeClr val="tx1"/>
        </a:solidFill>
        <a:latin typeface="Tahoma" panose="020B0604030504040204" pitchFamily="34" charset="0"/>
        <a:ea typeface="+mn-ea"/>
        <a:cs typeface="+mn-cs"/>
      </a:defRPr>
    </a:lvl2pPr>
    <a:lvl3pPr marL="914400" algn="l" defTabSz="914400" rtl="0" eaLnBrk="1" latinLnBrk="0" hangingPunct="1">
      <a:defRPr sz="1200" kern="1200">
        <a:solidFill>
          <a:schemeClr val="tx1"/>
        </a:solidFill>
        <a:latin typeface="Tahoma" panose="020B0604030504040204" pitchFamily="34" charset="0"/>
        <a:ea typeface="+mn-ea"/>
        <a:cs typeface="+mn-cs"/>
      </a:defRPr>
    </a:lvl3pPr>
    <a:lvl4pPr marL="1371600" algn="l" defTabSz="914400" rtl="0" eaLnBrk="1" latinLnBrk="0" hangingPunct="1">
      <a:defRPr sz="1200" kern="1200">
        <a:solidFill>
          <a:schemeClr val="tx1"/>
        </a:solidFill>
        <a:latin typeface="Tahoma" panose="020B0604030504040204" pitchFamily="34" charset="0"/>
        <a:ea typeface="+mn-ea"/>
        <a:cs typeface="+mn-cs"/>
      </a:defRPr>
    </a:lvl4pPr>
    <a:lvl5pPr marL="1828800" algn="l" defTabSz="914400" rtl="0" eaLnBrk="1" latinLnBrk="0" hangingPunct="1">
      <a:defRPr sz="1200" kern="1200">
        <a:solidFill>
          <a:schemeClr val="tx1"/>
        </a:solidFill>
        <a:latin typeface="Tahom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(Greeting and introduction)</a:t>
            </a:r>
          </a:p>
          <a:p>
            <a:pPr>
              <a:spcBef>
                <a:spcPct val="0"/>
              </a:spcBef>
            </a:pPr>
            <a:endParaRPr lang="en-US" altLang="en-US" dirty="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yriad Web Pro" panose="020B0503030403020204" pitchFamily="34" charset="0"/>
              </a:defRPr>
            </a:lvl1pPr>
            <a:lvl2pPr marL="742950" indent="-285750">
              <a:defRPr>
                <a:solidFill>
                  <a:schemeClr val="tx1"/>
                </a:solidFill>
                <a:latin typeface="Myriad Web Pro" panose="020B0503030403020204" pitchFamily="34" charset="0"/>
              </a:defRPr>
            </a:lvl2pPr>
            <a:lvl3pPr marL="1143000" indent="-228600">
              <a:defRPr>
                <a:solidFill>
                  <a:schemeClr val="tx1"/>
                </a:solidFill>
                <a:latin typeface="Myriad Web Pro" panose="020B0503030403020204" pitchFamily="34" charset="0"/>
              </a:defRPr>
            </a:lvl3pPr>
            <a:lvl4pPr marL="1600200" indent="-228600">
              <a:defRPr>
                <a:solidFill>
                  <a:schemeClr val="tx1"/>
                </a:solidFill>
                <a:latin typeface="Myriad Web Pro" panose="020B0503030403020204" pitchFamily="34" charset="0"/>
              </a:defRPr>
            </a:lvl4pPr>
            <a:lvl5pPr marL="2057400" indent="-228600">
              <a:defRPr>
                <a:solidFill>
                  <a:schemeClr val="tx1"/>
                </a:solidFill>
                <a:latin typeface="Myriad Web Pro" panose="020B0503030403020204" pitchFamily="34" charset="0"/>
              </a:defRPr>
            </a:lvl5pPr>
            <a:lvl6pPr marL="2514600" indent="-228600" fontAlgn="base">
              <a:spcBef>
                <a:spcPct val="0"/>
              </a:spcBef>
              <a:spcAft>
                <a:spcPct val="0"/>
              </a:spcAft>
              <a:defRPr>
                <a:solidFill>
                  <a:schemeClr val="tx1"/>
                </a:solidFill>
                <a:latin typeface="Myriad Web Pro" panose="020B0503030403020204" pitchFamily="34" charset="0"/>
              </a:defRPr>
            </a:lvl6pPr>
            <a:lvl7pPr marL="2971800" indent="-228600" fontAlgn="base">
              <a:spcBef>
                <a:spcPct val="0"/>
              </a:spcBef>
              <a:spcAft>
                <a:spcPct val="0"/>
              </a:spcAft>
              <a:defRPr>
                <a:solidFill>
                  <a:schemeClr val="tx1"/>
                </a:solidFill>
                <a:latin typeface="Myriad Web Pro" panose="020B0503030403020204" pitchFamily="34" charset="0"/>
              </a:defRPr>
            </a:lvl7pPr>
            <a:lvl8pPr marL="3429000" indent="-228600" fontAlgn="base">
              <a:spcBef>
                <a:spcPct val="0"/>
              </a:spcBef>
              <a:spcAft>
                <a:spcPct val="0"/>
              </a:spcAft>
              <a:defRPr>
                <a:solidFill>
                  <a:schemeClr val="tx1"/>
                </a:solidFill>
                <a:latin typeface="Myriad Web Pro" panose="020B0503030403020204" pitchFamily="34" charset="0"/>
              </a:defRPr>
            </a:lvl8pPr>
            <a:lvl9pPr marL="3886200" indent="-228600" fontAlgn="base">
              <a:spcBef>
                <a:spcPct val="0"/>
              </a:spcBef>
              <a:spcAft>
                <a:spcPct val="0"/>
              </a:spcAft>
              <a:defRPr>
                <a:solidFill>
                  <a:schemeClr val="tx1"/>
                </a:solidFill>
                <a:latin typeface="Myriad Web Pro" panose="020B0503030403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084AA2-EDF3-41B6-9BD5-4D1331E35CE7}"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554512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Or with particular risk factors or activities such as illicit drug use, we might decide to </a:t>
            </a:r>
            <a:r>
              <a:rPr lang="en-US" baseline="0" dirty="0"/>
              <a:t>focus additional investigation efforts on these settings, risk factors, or activities.  </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a:t>
            </a:fld>
            <a:endParaRPr lang="en-US" dirty="0"/>
          </a:p>
        </p:txBody>
      </p:sp>
    </p:spTree>
    <p:extLst>
      <p:ext uri="{BB962C8B-B14F-4D97-AF65-F5344CB8AC3E}">
        <p14:creationId xmlns:p14="http://schemas.microsoft.com/office/powerpoint/2010/main" val="34335548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 are the ranks. Because Case 3 and Case 5 were the only two potential source cases identified for Case 2 within the cluster, and Case 3 had the lower</a:t>
            </a:r>
            <a:r>
              <a:rPr lang="en-US" baseline="0" dirty="0"/>
              <a:t> score, it was ranked first as a potential source of infection for Case 2.  Case 5 had the second lowest score and was ranked second.</a:t>
            </a:r>
            <a:endParaRPr lang="en-US" dirty="0"/>
          </a:p>
          <a:p>
            <a:pPr defTabSz="948507">
              <a:defRPr/>
            </a:pPr>
            <a:r>
              <a:rPr lang="en-US" dirty="0"/>
              <a:t> </a:t>
            </a:r>
          </a:p>
        </p:txBody>
      </p:sp>
      <p:sp>
        <p:nvSpPr>
          <p:cNvPr id="4" name="Slide Number Placeholder 3"/>
          <p:cNvSpPr>
            <a:spLocks noGrp="1"/>
          </p:cNvSpPr>
          <p:nvPr>
            <p:ph type="sldNum" sz="quarter" idx="10"/>
          </p:nvPr>
        </p:nvSpPr>
        <p:spPr/>
        <p:txBody>
          <a:bodyPr/>
          <a:lstStyle/>
          <a:p>
            <a:fld id="{5E29CE3C-61E5-48DE-BDF4-BF593A0E4338}" type="slidenum">
              <a:rPr lang="en-US" smtClean="0"/>
              <a:t>100</a:t>
            </a:fld>
            <a:endParaRPr lang="en-US" dirty="0"/>
          </a:p>
        </p:txBody>
      </p:sp>
    </p:spTree>
    <p:extLst>
      <p:ext uri="{BB962C8B-B14F-4D97-AF65-F5344CB8AC3E}">
        <p14:creationId xmlns:p14="http://schemas.microsoft.com/office/powerpoint/2010/main" val="216802606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see</a:t>
            </a:r>
            <a:r>
              <a:rPr lang="en-US" baseline="0" dirty="0"/>
              <a:t> that the LITT ranking of Case 3 as the most likely source of infection for Case 2 was consistent with one of the user’s transmission hypotheses</a:t>
            </a:r>
            <a:endParaRPr lang="en-US" dirty="0"/>
          </a:p>
          <a:p>
            <a:pPr defTabSz="948507">
              <a:defRPr/>
            </a:pPr>
            <a:r>
              <a:rPr lang="en-US" dirty="0"/>
              <a:t> </a:t>
            </a:r>
          </a:p>
        </p:txBody>
      </p:sp>
      <p:sp>
        <p:nvSpPr>
          <p:cNvPr id="4" name="Slide Number Placeholder 3"/>
          <p:cNvSpPr>
            <a:spLocks noGrp="1"/>
          </p:cNvSpPr>
          <p:nvPr>
            <p:ph type="sldNum" sz="quarter" idx="10"/>
          </p:nvPr>
        </p:nvSpPr>
        <p:spPr/>
        <p:txBody>
          <a:bodyPr/>
          <a:lstStyle/>
          <a:p>
            <a:fld id="{5E29CE3C-61E5-48DE-BDF4-BF593A0E4338}" type="slidenum">
              <a:rPr lang="en-US" smtClean="0"/>
              <a:t>101</a:t>
            </a:fld>
            <a:endParaRPr lang="en-US" dirty="0"/>
          </a:p>
        </p:txBody>
      </p:sp>
    </p:spTree>
    <p:extLst>
      <p:ext uri="{BB962C8B-B14F-4D97-AF65-F5344CB8AC3E}">
        <p14:creationId xmlns:p14="http://schemas.microsoft.com/office/powerpoint/2010/main" val="382493273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screenshot of the other worksheet in the all potential sources output file, the filtered cases worksheet.  As the name implies, this worksheet contains information on all pairwise assessments of cases for which LITT filtered out a case that could not have been the source of infection for the given case. Specifically, the worksheet provides a reason why each case was filtered out as a potential source of infection.</a:t>
            </a:r>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102</a:t>
            </a:fld>
            <a:endParaRPr lang="en-US" dirty="0"/>
          </a:p>
        </p:txBody>
      </p:sp>
    </p:spTree>
    <p:extLst>
      <p:ext uri="{BB962C8B-B14F-4D97-AF65-F5344CB8AC3E}">
        <p14:creationId xmlns:p14="http://schemas.microsoft.com/office/powerpoint/2010/main" val="90374699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again focus in on Case 2 as the given case</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103</a:t>
            </a:fld>
            <a:endParaRPr lang="en-US" dirty="0"/>
          </a:p>
        </p:txBody>
      </p:sp>
    </p:spTree>
    <p:extLst>
      <p:ext uri="{BB962C8B-B14F-4D97-AF65-F5344CB8AC3E}">
        <p14:creationId xmlns:p14="http://schemas.microsoft.com/office/powerpoint/2010/main" val="39396365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most of the other cases in the cluster were filtered out because they were not closely</a:t>
            </a:r>
            <a:r>
              <a:rPr lang="en-US" baseline="0" dirty="0"/>
              <a:t> related to Case 2 based on whole genome sequencing.  Case 1 was filtered out because it did not involve pulmonary or laryngeal disease.</a:t>
            </a:r>
          </a:p>
        </p:txBody>
      </p:sp>
      <p:sp>
        <p:nvSpPr>
          <p:cNvPr id="4" name="Slide Number Placeholder 3"/>
          <p:cNvSpPr>
            <a:spLocks noGrp="1"/>
          </p:cNvSpPr>
          <p:nvPr>
            <p:ph type="sldNum" sz="quarter" idx="10"/>
          </p:nvPr>
        </p:nvSpPr>
        <p:spPr/>
        <p:txBody>
          <a:bodyPr/>
          <a:lstStyle/>
          <a:p>
            <a:fld id="{5E29CE3C-61E5-48DE-BDF4-BF593A0E4338}" type="slidenum">
              <a:rPr lang="en-US" smtClean="0"/>
              <a:t>104</a:t>
            </a:fld>
            <a:endParaRPr lang="en-US" dirty="0"/>
          </a:p>
        </p:txBody>
      </p:sp>
    </p:spTree>
    <p:extLst>
      <p:ext uri="{BB962C8B-B14F-4D97-AF65-F5344CB8AC3E}">
        <p14:creationId xmlns:p14="http://schemas.microsoft.com/office/powerpoint/2010/main" val="143134337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heatmap output file also contains two worksheets. </a:t>
            </a:r>
            <a:r>
              <a:rPr lang="en-US" dirty="0"/>
              <a:t>The score heatmap worksheet contains a matrix of all</a:t>
            </a:r>
            <a:r>
              <a:rPr lang="en-US" baseline="0" dirty="0"/>
              <a:t> the </a:t>
            </a:r>
            <a:r>
              <a:rPr lang="en-US" dirty="0"/>
              <a:t>scores calculated by LITT for each pairwise combination of cases</a:t>
            </a:r>
            <a:r>
              <a:rPr lang="en-US" baseline="0" dirty="0"/>
              <a:t> in the cluster. </a:t>
            </a:r>
          </a:p>
        </p:txBody>
      </p:sp>
      <p:sp>
        <p:nvSpPr>
          <p:cNvPr id="4" name="Slide Number Placeholder 3"/>
          <p:cNvSpPr>
            <a:spLocks noGrp="1"/>
          </p:cNvSpPr>
          <p:nvPr>
            <p:ph type="sldNum" sz="quarter" idx="10"/>
          </p:nvPr>
        </p:nvSpPr>
        <p:spPr/>
        <p:txBody>
          <a:bodyPr/>
          <a:lstStyle/>
          <a:p>
            <a:fld id="{5E29CE3C-61E5-48DE-BDF4-BF593A0E4338}" type="slidenum">
              <a:rPr lang="en-US" smtClean="0"/>
              <a:t>105</a:t>
            </a:fld>
            <a:endParaRPr lang="en-US" dirty="0"/>
          </a:p>
        </p:txBody>
      </p:sp>
    </p:spTree>
    <p:extLst>
      <p:ext uri="{BB962C8B-B14F-4D97-AF65-F5344CB8AC3E}">
        <p14:creationId xmlns:p14="http://schemas.microsoft.com/office/powerpoint/2010/main" val="410863827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in our</a:t>
            </a:r>
            <a:r>
              <a:rPr lang="en-US" baseline="0" dirty="0"/>
              <a:t> review of the all potential sources output file, LITT identified two potential sources of infection for Case 2, assigning a score of 1 to Case 3 and a score of 6 to Case 5.  All other cases were excluded as potential sources of infection for Case 2.</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106</a:t>
            </a:fld>
            <a:endParaRPr lang="en-US" dirty="0"/>
          </a:p>
        </p:txBody>
      </p:sp>
    </p:spTree>
    <p:extLst>
      <p:ext uri="{BB962C8B-B14F-4D97-AF65-F5344CB8AC3E}">
        <p14:creationId xmlns:p14="http://schemas.microsoft.com/office/powerpoint/2010/main" val="182050773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heatmap file also contains a rank heatmap worksheet</a:t>
            </a:r>
            <a:r>
              <a:rPr lang="en-US" baseline="0" dirty="0"/>
              <a:t> which </a:t>
            </a:r>
            <a:r>
              <a:rPr lang="en-US" dirty="0"/>
              <a:t>contains a matrix of all the ranks calculated by LITT for each pairwise combination of cases</a:t>
            </a:r>
            <a:r>
              <a:rPr lang="en-US" baseline="0" dirty="0"/>
              <a:t> in the cluster.</a:t>
            </a:r>
          </a:p>
        </p:txBody>
      </p:sp>
      <p:sp>
        <p:nvSpPr>
          <p:cNvPr id="4" name="Slide Number Placeholder 3"/>
          <p:cNvSpPr>
            <a:spLocks noGrp="1"/>
          </p:cNvSpPr>
          <p:nvPr>
            <p:ph type="sldNum" sz="quarter" idx="10"/>
          </p:nvPr>
        </p:nvSpPr>
        <p:spPr/>
        <p:txBody>
          <a:bodyPr/>
          <a:lstStyle/>
          <a:p>
            <a:fld id="{5E29CE3C-61E5-48DE-BDF4-BF593A0E4338}" type="slidenum">
              <a:rPr lang="en-US" smtClean="0"/>
              <a:t>107</a:t>
            </a:fld>
            <a:endParaRPr lang="en-US" dirty="0"/>
          </a:p>
        </p:txBody>
      </p:sp>
    </p:spTree>
    <p:extLst>
      <p:ext uri="{BB962C8B-B14F-4D97-AF65-F5344CB8AC3E}">
        <p14:creationId xmlns:p14="http://schemas.microsoft.com/office/powerpoint/2010/main" val="118394311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we see that Case 3 was ranked first as the most likely source of infection for Cases 1, 2, and 5</a:t>
            </a:r>
          </a:p>
        </p:txBody>
      </p:sp>
      <p:sp>
        <p:nvSpPr>
          <p:cNvPr id="4" name="Slide Number Placeholder 3"/>
          <p:cNvSpPr>
            <a:spLocks noGrp="1"/>
          </p:cNvSpPr>
          <p:nvPr>
            <p:ph type="sldNum" sz="quarter" idx="10"/>
          </p:nvPr>
        </p:nvSpPr>
        <p:spPr/>
        <p:txBody>
          <a:bodyPr/>
          <a:lstStyle/>
          <a:p>
            <a:fld id="{5E29CE3C-61E5-48DE-BDF4-BF593A0E4338}" type="slidenum">
              <a:rPr lang="en-US" smtClean="0"/>
              <a:t>108</a:t>
            </a:fld>
            <a:endParaRPr lang="en-US" dirty="0"/>
          </a:p>
        </p:txBody>
      </p:sp>
    </p:spTree>
    <p:extLst>
      <p:ext uri="{BB962C8B-B14F-4D97-AF65-F5344CB8AC3E}">
        <p14:creationId xmlns:p14="http://schemas.microsoft.com/office/powerpoint/2010/main" val="8079064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Collectively, these scores and ranks allow the user to characterize the transmission network associated with the cluster by identifying likely sources of infection for individual cases.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109</a:t>
            </a:fld>
            <a:endParaRPr lang="en-US" dirty="0"/>
          </a:p>
        </p:txBody>
      </p:sp>
    </p:spTree>
    <p:extLst>
      <p:ext uri="{BB962C8B-B14F-4D97-AF65-F5344CB8AC3E}">
        <p14:creationId xmlns:p14="http://schemas.microsoft.com/office/powerpoint/2010/main" val="580082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Determining how TB is spreading within a cluster can allow us to focus our often limited public health resources to</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a:t>
            </a:fld>
            <a:endParaRPr lang="en-US" dirty="0"/>
          </a:p>
        </p:txBody>
      </p:sp>
    </p:spTree>
    <p:extLst>
      <p:ext uri="{BB962C8B-B14F-4D97-AF65-F5344CB8AC3E}">
        <p14:creationId xmlns:p14="http://schemas.microsoft.com/office/powerpoint/2010/main" val="103367042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screenshot of the</a:t>
            </a:r>
            <a:r>
              <a:rPr lang="en-US" baseline="0" dirty="0"/>
              <a:t> top rank potential source output file. For each given case in the cluster with at least one other case identified as a potential source of infection, this file contains </a:t>
            </a:r>
            <a:r>
              <a:rPr lang="en-US" dirty="0"/>
              <a:t>information about the potential source case identified as the most likely source case…in other words, the case with the lowest values of score and rank for the given case.</a:t>
            </a:r>
          </a:p>
        </p:txBody>
      </p:sp>
      <p:sp>
        <p:nvSpPr>
          <p:cNvPr id="4" name="Slide Number Placeholder 3"/>
          <p:cNvSpPr>
            <a:spLocks noGrp="1"/>
          </p:cNvSpPr>
          <p:nvPr>
            <p:ph type="sldNum" sz="quarter" idx="10"/>
          </p:nvPr>
        </p:nvSpPr>
        <p:spPr/>
        <p:txBody>
          <a:bodyPr/>
          <a:lstStyle/>
          <a:p>
            <a:fld id="{5E29CE3C-61E5-48DE-BDF4-BF593A0E4338}" type="slidenum">
              <a:rPr lang="en-US" smtClean="0"/>
              <a:t>110</a:t>
            </a:fld>
            <a:endParaRPr lang="en-US" dirty="0"/>
          </a:p>
        </p:txBody>
      </p:sp>
    </p:spTree>
    <p:extLst>
      <p:ext uri="{BB962C8B-B14F-4D97-AF65-F5344CB8AC3E}">
        <p14:creationId xmlns:p14="http://schemas.microsoft.com/office/powerpoint/2010/main" val="6295850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 we saw in our review</a:t>
            </a:r>
            <a:r>
              <a:rPr lang="en-US" baseline="0" dirty="0"/>
              <a:t> of the heatmap output file, Case 3 was ranked first as the most likely source of infection for Cases 1, 2, and 5. Household and homeless shelter epi links were potentially involved. The scores associated with each of these three case pairs are very low indicating that the likelihood of these transmission relationships is relatively high.</a:t>
            </a:r>
          </a:p>
        </p:txBody>
      </p:sp>
      <p:sp>
        <p:nvSpPr>
          <p:cNvPr id="4" name="Slide Number Placeholder 3"/>
          <p:cNvSpPr>
            <a:spLocks noGrp="1"/>
          </p:cNvSpPr>
          <p:nvPr>
            <p:ph type="sldNum" sz="quarter" idx="10"/>
          </p:nvPr>
        </p:nvSpPr>
        <p:spPr/>
        <p:txBody>
          <a:bodyPr/>
          <a:lstStyle/>
          <a:p>
            <a:fld id="{5E29CE3C-61E5-48DE-BDF4-BF593A0E4338}" type="slidenum">
              <a:rPr lang="en-US" smtClean="0"/>
              <a:t>111</a:t>
            </a:fld>
            <a:endParaRPr lang="en-US" dirty="0"/>
          </a:p>
        </p:txBody>
      </p:sp>
    </p:spTree>
    <p:extLst>
      <p:ext uri="{BB962C8B-B14F-4D97-AF65-F5344CB8AC3E}">
        <p14:creationId xmlns:p14="http://schemas.microsoft.com/office/powerpoint/2010/main" val="89957184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comparison, Case 4 was identified</a:t>
            </a:r>
            <a:r>
              <a:rPr lang="en-US" baseline="0" dirty="0"/>
              <a:t> as the most likely source of infection for Cases 6 and 7, based in part on shared risk factors rather than epi links. The scores associated with the two case pairs involving Case 4 are higher than those for the three case pairs involving Case 3, indicating that the likelihood of the transmission relationships involving Case 4 is relatively lower.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112</a:t>
            </a:fld>
            <a:endParaRPr lang="en-US" dirty="0"/>
          </a:p>
        </p:txBody>
      </p:sp>
    </p:spTree>
    <p:extLst>
      <p:ext uri="{BB962C8B-B14F-4D97-AF65-F5344CB8AC3E}">
        <p14:creationId xmlns:p14="http://schemas.microsoft.com/office/powerpoint/2010/main" val="204118441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earlier, the</a:t>
            </a:r>
            <a:r>
              <a:rPr lang="en-US" baseline="0" dirty="0"/>
              <a:t> remaining four output files are essentially</a:t>
            </a:r>
            <a:r>
              <a:rPr lang="en-US" dirty="0"/>
              <a:t> supporting files generated</a:t>
            </a:r>
            <a:r>
              <a:rPr lang="en-US" baseline="0" dirty="0"/>
              <a:t> </a:t>
            </a:r>
            <a:r>
              <a:rPr lang="en-US" dirty="0"/>
              <a:t>for data</a:t>
            </a:r>
            <a:r>
              <a:rPr lang="en-US" baseline="0" dirty="0"/>
              <a:t> verification and record keeping purposes. Their content closely resembles that of one or more input files uploaded to perform the analysis. </a:t>
            </a:r>
            <a:r>
              <a:rPr lang="en-US" dirty="0"/>
              <a:t>The</a:t>
            </a:r>
            <a:r>
              <a:rPr lang="en-US" baseline="0" dirty="0"/>
              <a:t> calculated case data output file shown here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113</a:t>
            </a:fld>
            <a:endParaRPr lang="en-US" dirty="0"/>
          </a:p>
        </p:txBody>
      </p:sp>
    </p:spTree>
    <p:extLst>
      <p:ext uri="{BB962C8B-B14F-4D97-AF65-F5344CB8AC3E}">
        <p14:creationId xmlns:p14="http://schemas.microsoft.com/office/powerpoint/2010/main" val="322486350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Contains columns and data from the case data table input file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114</a:t>
            </a:fld>
            <a:endParaRPr lang="en-US" dirty="0"/>
          </a:p>
        </p:txBody>
      </p:sp>
    </p:spTree>
    <p:extLst>
      <p:ext uri="{BB962C8B-B14F-4D97-AF65-F5344CB8AC3E}">
        <p14:creationId xmlns:p14="http://schemas.microsoft.com/office/powerpoint/2010/main" val="292837641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adds three columns</a:t>
            </a:r>
            <a:r>
              <a:rPr lang="en-US" baseline="0" dirty="0"/>
              <a:t> of new case-specific information including whether whole genome sequencing data were available for the case, the number of epi links that the case was part of, and the number of times the case was ranked first in the list of potential sources of infection for other cases in the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115</a:t>
            </a:fld>
            <a:endParaRPr lang="en-US" dirty="0"/>
          </a:p>
        </p:txBody>
      </p:sp>
    </p:spTree>
    <p:extLst>
      <p:ext uri="{BB962C8B-B14F-4D97-AF65-F5344CB8AC3E}">
        <p14:creationId xmlns:p14="http://schemas.microsoft.com/office/powerpoint/2010/main" val="388567412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Similarly, the</a:t>
            </a:r>
            <a:r>
              <a:rPr lang="en-US" baseline="0" dirty="0"/>
              <a:t> calculated epi data output file shown here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116</a:t>
            </a:fld>
            <a:endParaRPr lang="en-US" dirty="0"/>
          </a:p>
        </p:txBody>
      </p:sp>
    </p:spTree>
    <p:extLst>
      <p:ext uri="{BB962C8B-B14F-4D97-AF65-F5344CB8AC3E}">
        <p14:creationId xmlns:p14="http://schemas.microsoft.com/office/powerpoint/2010/main" val="191248723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contains </a:t>
            </a:r>
            <a:r>
              <a:rPr lang="en-US" dirty="0"/>
              <a:t>columns</a:t>
            </a:r>
            <a:r>
              <a:rPr lang="en-US" baseline="0" dirty="0"/>
              <a:t> and data from the epi link input file</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117</a:t>
            </a:fld>
            <a:endParaRPr lang="en-US" dirty="0"/>
          </a:p>
        </p:txBody>
      </p:sp>
    </p:spTree>
    <p:extLst>
      <p:ext uri="{BB962C8B-B14F-4D97-AF65-F5344CB8AC3E}">
        <p14:creationId xmlns:p14="http://schemas.microsoft.com/office/powerpoint/2010/main" val="369712134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And adds information on the SNP distance between each pair of epi linked cases.</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118</a:t>
            </a:fld>
            <a:endParaRPr lang="en-US" dirty="0"/>
          </a:p>
        </p:txBody>
      </p:sp>
    </p:spTree>
    <p:extLst>
      <p:ext uri="{BB962C8B-B14F-4D97-AF65-F5344CB8AC3E}">
        <p14:creationId xmlns:p14="http://schemas.microsoft.com/office/powerpoint/2010/main" val="31750556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a:t>
            </a:r>
            <a:r>
              <a:rPr lang="en-US" baseline="0" dirty="0"/>
              <a:t> part of analyses that include risk factors, LITT will scale the risk factor weights input by the user such that they sum to 1.  The risk factor weights output file shown here simply reports the risk factors with the scaled weight values used in the analysis.</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119</a:t>
            </a:fld>
            <a:endParaRPr lang="en-US" dirty="0"/>
          </a:p>
        </p:txBody>
      </p:sp>
    </p:spTree>
    <p:extLst>
      <p:ext uri="{BB962C8B-B14F-4D97-AF65-F5344CB8AC3E}">
        <p14:creationId xmlns:p14="http://schemas.microsoft.com/office/powerpoint/2010/main" val="2168957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more quickly and efficiently identify new cases and </a:t>
            </a:r>
            <a:r>
              <a:rPr lang="en-US" dirty="0"/>
              <a:t>interrupt</a:t>
            </a:r>
            <a:r>
              <a:rPr lang="en-US" baseline="0" dirty="0"/>
              <a:t> transmission to prevent additional cases.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12</a:t>
            </a:fld>
            <a:endParaRPr lang="en-US" dirty="0"/>
          </a:p>
        </p:txBody>
      </p:sp>
    </p:spTree>
    <p:extLst>
      <p:ext uri="{BB962C8B-B14F-4D97-AF65-F5344CB8AC3E}">
        <p14:creationId xmlns:p14="http://schemas.microsoft.com/office/powerpoint/2010/main" val="197510890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reference, here is the</a:t>
            </a:r>
            <a:r>
              <a:rPr lang="en-US" baseline="0" dirty="0"/>
              <a:t> associated table of risk factor weights input file that includes the original weight values specified by the user.  You can see that the scaled weights in the output file maintain the proportionalities between the original risk factor weights but sum to 1.</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120</a:t>
            </a:fld>
            <a:endParaRPr lang="en-US" dirty="0"/>
          </a:p>
        </p:txBody>
      </p:sp>
    </p:spTree>
    <p:extLst>
      <p:ext uri="{BB962C8B-B14F-4D97-AF65-F5344CB8AC3E}">
        <p14:creationId xmlns:p14="http://schemas.microsoft.com/office/powerpoint/2010/main" val="70659098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of a LITT analysis could inform TB</a:t>
            </a:r>
            <a:r>
              <a:rPr lang="en-US" baseline="0" dirty="0"/>
              <a:t> cluster or outbreak investigations in multiple ways.  For example, looking at results summarized in the rank heatmap file, we see that case 3 is the top ranked potential source case for three other cases in the cluster.  LITT can help you identify cases that may have been primary sources of infection, either because they were highly infectious, were infectious for a long period of time, were associated with behaviors or locations that amplified transmission, or some combination of these.  Expanded contact investigations may be warranted for these cases.</a:t>
            </a:r>
          </a:p>
        </p:txBody>
      </p:sp>
      <p:sp>
        <p:nvSpPr>
          <p:cNvPr id="4" name="Slide Number Placeholder 3"/>
          <p:cNvSpPr>
            <a:spLocks noGrp="1"/>
          </p:cNvSpPr>
          <p:nvPr>
            <p:ph type="sldNum" sz="quarter" idx="10"/>
          </p:nvPr>
        </p:nvSpPr>
        <p:spPr/>
        <p:txBody>
          <a:bodyPr/>
          <a:lstStyle/>
          <a:p>
            <a:fld id="{5E29CE3C-61E5-48DE-BDF4-BF593A0E4338}" type="slidenum">
              <a:rPr lang="en-US" smtClean="0"/>
              <a:t>121</a:t>
            </a:fld>
            <a:endParaRPr lang="en-US" dirty="0"/>
          </a:p>
        </p:txBody>
      </p:sp>
    </p:spTree>
    <p:extLst>
      <p:ext uri="{BB962C8B-B14F-4D97-AF65-F5344CB8AC3E}">
        <p14:creationId xmlns:p14="http://schemas.microsoft.com/office/powerpoint/2010/main" val="168510773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a:t>
            </a:r>
            <a:r>
              <a:rPr lang="en-US" baseline="0" dirty="0"/>
              <a:t>, we see that four cases were filtered out as potential sources of infection for other cases in the cluster.  While direct follow-up with all patients with TB disease is recommended, expanded contact investigations for these cases are probably not warranted. By filtering out cases, LITT can help you use investigation time and resources more effectively by focusing efforts on cases more likely to have been directly involved in transmission.</a:t>
            </a:r>
          </a:p>
        </p:txBody>
      </p:sp>
      <p:sp>
        <p:nvSpPr>
          <p:cNvPr id="4" name="Slide Number Placeholder 3"/>
          <p:cNvSpPr>
            <a:spLocks noGrp="1"/>
          </p:cNvSpPr>
          <p:nvPr>
            <p:ph type="sldNum" sz="quarter" idx="10"/>
          </p:nvPr>
        </p:nvSpPr>
        <p:spPr/>
        <p:txBody>
          <a:bodyPr/>
          <a:lstStyle/>
          <a:p>
            <a:fld id="{5E29CE3C-61E5-48DE-BDF4-BF593A0E4338}" type="slidenum">
              <a:rPr lang="en-US" smtClean="0"/>
              <a:t>122</a:t>
            </a:fld>
            <a:endParaRPr lang="en-US" dirty="0"/>
          </a:p>
        </p:txBody>
      </p:sp>
    </p:spTree>
    <p:extLst>
      <p:ext uri="{BB962C8B-B14F-4D97-AF65-F5344CB8AC3E}">
        <p14:creationId xmlns:p14="http://schemas.microsoft.com/office/powerpoint/2010/main" val="345477407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are some considerations and limitation to keep in mind when using LITT. Two in particular are worth highlighting.</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123</a:t>
            </a:fld>
            <a:endParaRPr lang="en-US" dirty="0"/>
          </a:p>
        </p:txBody>
      </p:sp>
    </p:spTree>
    <p:extLst>
      <p:ext uri="{BB962C8B-B14F-4D97-AF65-F5344CB8AC3E}">
        <p14:creationId xmlns:p14="http://schemas.microsoft.com/office/powerpoint/2010/main" val="190341075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as is generally the case with quantitative tools, the quality of LITT predictions will depend on the accuracy of the input data</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124</a:t>
            </a:fld>
            <a:endParaRPr lang="en-US" dirty="0"/>
          </a:p>
        </p:txBody>
      </p:sp>
    </p:spTree>
    <p:extLst>
      <p:ext uri="{BB962C8B-B14F-4D97-AF65-F5344CB8AC3E}">
        <p14:creationId xmlns:p14="http://schemas.microsoft.com/office/powerpoint/2010/main" val="198405177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LITT users should be verify that case data such as sputum smear and cavitary status of patients, and infectious period estimates, are as good as they can be</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125</a:t>
            </a:fld>
            <a:endParaRPr lang="en-US" dirty="0"/>
          </a:p>
        </p:txBody>
      </p:sp>
    </p:spTree>
    <p:extLst>
      <p:ext uri="{BB962C8B-B14F-4D97-AF65-F5344CB8AC3E}">
        <p14:creationId xmlns:p14="http://schemas.microsoft.com/office/powerpoint/2010/main" val="397230087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the quality of LITT predictions will also depend on the completeness of the input data</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126</a:t>
            </a:fld>
            <a:endParaRPr lang="en-US" dirty="0"/>
          </a:p>
        </p:txBody>
      </p:sp>
    </p:spTree>
    <p:extLst>
      <p:ext uri="{BB962C8B-B14F-4D97-AF65-F5344CB8AC3E}">
        <p14:creationId xmlns:p14="http://schemas.microsoft.com/office/powerpoint/2010/main" val="388732647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cases and epi-links can result in predictions about network structure and transmission links that are potentially misleading.  There is no substitute for extensive, thorough , and rigorous epidemiologic investigations.</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127</a:t>
            </a:fld>
            <a:endParaRPr lang="en-US" dirty="0"/>
          </a:p>
        </p:txBody>
      </p:sp>
    </p:spTree>
    <p:extLst>
      <p:ext uri="{BB962C8B-B14F-4D97-AF65-F5344CB8AC3E}">
        <p14:creationId xmlns:p14="http://schemas.microsoft.com/office/powerpoint/2010/main" val="83608313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ahoma" panose="020B0604030504040204" pitchFamily="34" charset="0"/>
                <a:ea typeface="+mn-ea"/>
                <a:cs typeface="+mn-cs"/>
              </a:rPr>
              <a:t>In summary, I've shown you how LITT can help you make epidemiologic inferences about transmission in TB clusters and outbreaks. As with any epidemiologic investigation, results of a LITT analysis are subject to the limitations of the data sources. For example, inaccuracies in data on a patient’s estimated infectious period, or on epi links, could lead to erroneous conclusions.</a:t>
            </a:r>
          </a:p>
          <a:p>
            <a:endParaRPr lang="en-US" sz="1200" kern="1200" dirty="0">
              <a:solidFill>
                <a:schemeClr val="tx1"/>
              </a:solidFill>
              <a:effectLst/>
              <a:latin typeface="Tahoma" panose="020B0604030504040204" pitchFamily="34" charset="0"/>
              <a:ea typeface="+mn-ea"/>
              <a:cs typeface="+mn-cs"/>
            </a:endParaRPr>
          </a:p>
          <a:p>
            <a:r>
              <a:rPr lang="en-US" dirty="0"/>
              <a:t>Hopefully at this point you’re interested</a:t>
            </a:r>
            <a:r>
              <a:rPr lang="en-US" baseline="0" dirty="0"/>
              <a:t> in trying LITT out for yourself or learning more about how it works.  Interested users can send an email to TBGenotyping@cdc.gov to initiate credentialing for access to the online user interface.</a:t>
            </a:r>
            <a:endParaRPr lang="en-US" b="1" dirty="0"/>
          </a:p>
        </p:txBody>
      </p:sp>
      <p:sp>
        <p:nvSpPr>
          <p:cNvPr id="4" name="Slide Number Placeholder 3"/>
          <p:cNvSpPr>
            <a:spLocks noGrp="1"/>
          </p:cNvSpPr>
          <p:nvPr>
            <p:ph type="sldNum" sz="quarter" idx="10"/>
          </p:nvPr>
        </p:nvSpPr>
        <p:spPr/>
        <p:txBody>
          <a:bodyPr/>
          <a:lstStyle/>
          <a:p>
            <a:fld id="{5E29CE3C-61E5-48DE-BDF4-BF593A0E4338}" type="slidenum">
              <a:rPr lang="en-US" smtClean="0"/>
              <a:t>128</a:t>
            </a:fld>
            <a:endParaRPr lang="en-US" dirty="0"/>
          </a:p>
        </p:txBody>
      </p:sp>
    </p:spTree>
    <p:extLst>
      <p:ext uri="{BB962C8B-B14F-4D97-AF65-F5344CB8AC3E}">
        <p14:creationId xmlns:p14="http://schemas.microsoft.com/office/powerpoint/2010/main" val="202850777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to both</a:t>
            </a:r>
            <a:r>
              <a:rPr lang="en-US" baseline="0" dirty="0"/>
              <a:t> using LITT and </a:t>
            </a:r>
            <a:r>
              <a:rPr lang="en-US" dirty="0"/>
              <a:t>learning more about how it</a:t>
            </a:r>
            <a:r>
              <a:rPr lang="en-US" baseline="0" dirty="0"/>
              <a:t> works, a user’s manual for the algorithm, input file templates, and training datasets that can be used to practice running LITT are available for download at the URL shown here.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129</a:t>
            </a:fld>
            <a:endParaRPr lang="en-US" dirty="0"/>
          </a:p>
        </p:txBody>
      </p:sp>
    </p:spTree>
    <p:extLst>
      <p:ext uri="{BB962C8B-B14F-4D97-AF65-F5344CB8AC3E}">
        <p14:creationId xmlns:p14="http://schemas.microsoft.com/office/powerpoint/2010/main" val="2117727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at least two general challenges to </a:t>
            </a:r>
            <a:r>
              <a:rPr lang="en-US" baseline="0" dirty="0"/>
              <a:t>characterizing transmission networks and determining how infection is spreading within a TB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13</a:t>
            </a:fld>
            <a:endParaRPr lang="en-US" dirty="0"/>
          </a:p>
        </p:txBody>
      </p:sp>
    </p:spTree>
    <p:extLst>
      <p:ext uri="{BB962C8B-B14F-4D97-AF65-F5344CB8AC3E}">
        <p14:creationId xmlns:p14="http://schemas.microsoft.com/office/powerpoint/2010/main" val="168952972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LITT R source code is also available online. </a:t>
            </a:r>
            <a:r>
              <a:rPr lang="en-US" baseline="0" dirty="0"/>
              <a:t>We hope LITT will soon become a valuable and widely used tool for investigating tuberculosis transmission.</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130</a:t>
            </a:fld>
            <a:endParaRPr lang="en-US" dirty="0"/>
          </a:p>
        </p:txBody>
      </p:sp>
    </p:spTree>
    <p:extLst>
      <p:ext uri="{BB962C8B-B14F-4D97-AF65-F5344CB8AC3E}">
        <p14:creationId xmlns:p14="http://schemas.microsoft.com/office/powerpoint/2010/main" val="184911704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I’ll close by acknowledging</a:t>
            </a:r>
            <a:r>
              <a:rPr lang="en-US" baseline="0" dirty="0"/>
              <a:t> these contributions to LITT and will be happy to try and answer any questions you might have in the remaining time.  Thanks so much for your interest and attention.</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106407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slides</a:t>
            </a:r>
          </a:p>
        </p:txBody>
      </p:sp>
      <p:sp>
        <p:nvSpPr>
          <p:cNvPr id="4" name="Slide Number Placeholder 3"/>
          <p:cNvSpPr>
            <a:spLocks noGrp="1"/>
          </p:cNvSpPr>
          <p:nvPr>
            <p:ph type="sldNum" sz="quarter" idx="5"/>
          </p:nvPr>
        </p:nvSpPr>
        <p:spPr/>
        <p:txBody>
          <a:bodyPr/>
          <a:lstStyle/>
          <a:p>
            <a:fld id="{5E29CE3C-61E5-48DE-BDF4-BF593A0E4338}" type="slidenum">
              <a:rPr lang="en-US" smtClean="0"/>
              <a:pPr/>
              <a:t>132</a:t>
            </a:fld>
            <a:endParaRPr lang="en-US" dirty="0"/>
          </a:p>
        </p:txBody>
      </p:sp>
    </p:spTree>
    <p:extLst>
      <p:ext uri="{BB962C8B-B14F-4D97-AF65-F5344CB8AC3E}">
        <p14:creationId xmlns:p14="http://schemas.microsoft.com/office/powerpoint/2010/main" val="149429620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how the time rating is determined when the infection acquisition start and end dates are known for the given case of a case pair under consideration. The timing of the infectious period of the potential source case and the infection acquisition period of the given case are compared to determine the time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133</a:t>
            </a:fld>
            <a:endParaRPr lang="en-US" dirty="0"/>
          </a:p>
        </p:txBody>
      </p:sp>
    </p:spTree>
    <p:extLst>
      <p:ext uri="{BB962C8B-B14F-4D97-AF65-F5344CB8AC3E}">
        <p14:creationId xmlns:p14="http://schemas.microsoft.com/office/powerpoint/2010/main" val="182779204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This slide shows how the time rating is determined when the infection acquisition start dates are not known for the given case of a case pair under consideration. The timing of the infectious periods of the potential source case and the given case are compared to determine the time rating.</a:t>
            </a:r>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134</a:t>
            </a:fld>
            <a:endParaRPr lang="en-US" dirty="0"/>
          </a:p>
        </p:txBody>
      </p:sp>
    </p:spTree>
    <p:extLst>
      <p:ext uri="{BB962C8B-B14F-4D97-AF65-F5344CB8AC3E}">
        <p14:creationId xmlns:p14="http://schemas.microsoft.com/office/powerpoint/2010/main" val="44731717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While t</a:t>
            </a:r>
            <a:r>
              <a:rPr lang="en-US" baseline="0" dirty="0"/>
              <a:t>here is no single, correct way to classify epi link strength, we recommend that a formalized approach be defined and systematically applied for each investigation.  This slide presents an example of epi link strength definitions </a:t>
            </a:r>
            <a:r>
              <a:rPr lang="en-US" dirty="0"/>
              <a:t>formalized by staff of multiple state and local TB control programs and CDC at a meeting of the Outbreak Detection Working Group on April 27, 2012</a:t>
            </a:r>
          </a:p>
        </p:txBody>
      </p:sp>
      <p:sp>
        <p:nvSpPr>
          <p:cNvPr id="4" name="Slide Number Placeholder 3"/>
          <p:cNvSpPr>
            <a:spLocks noGrp="1"/>
          </p:cNvSpPr>
          <p:nvPr>
            <p:ph type="sldNum" sz="quarter" idx="10"/>
          </p:nvPr>
        </p:nvSpPr>
        <p:spPr/>
        <p:txBody>
          <a:bodyPr/>
          <a:lstStyle/>
          <a:p>
            <a:fld id="{5E29CE3C-61E5-48DE-BDF4-BF593A0E4338}" type="slidenum">
              <a:rPr lang="en-US" smtClean="0"/>
              <a:t>135</a:t>
            </a:fld>
            <a:endParaRPr lang="en-US" dirty="0"/>
          </a:p>
        </p:txBody>
      </p:sp>
    </p:spTree>
    <p:extLst>
      <p:ext uri="{BB962C8B-B14F-4D97-AF65-F5344CB8AC3E}">
        <p14:creationId xmlns:p14="http://schemas.microsoft.com/office/powerpoint/2010/main" val="252902971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Whole genome sequencing involves the following steps.  Pathogen isolates are collected from cases within the cluster, their DNA is extracted and sequenced by whole genome sequencing, and single nucleotide polymorphisms, these single base pair differences between DNA sequences illustrated here, are identified and counted.  The total number of single nucleotide polymorphisms, or SNPs, associated with the isolates from the two cases is quantified and recorded as the SNP distance, which represents a proxy for the genetic relatedness of the isolates…the smaller the distance, the more closely related the isolates. These distances can then be visualized on a phylogenetic tree like this one, where each circle represents an isolate and the numbers adjacent to each line represents the SNP distance between the associated pair of isolates. </a:t>
            </a:r>
          </a:p>
        </p:txBody>
      </p:sp>
      <p:sp>
        <p:nvSpPr>
          <p:cNvPr id="4" name="Slide Number Placeholder 3"/>
          <p:cNvSpPr>
            <a:spLocks noGrp="1"/>
          </p:cNvSpPr>
          <p:nvPr>
            <p:ph type="sldNum" sz="quarter" idx="10"/>
          </p:nvPr>
        </p:nvSpPr>
        <p:spPr/>
        <p:txBody>
          <a:bodyPr/>
          <a:lstStyle/>
          <a:p>
            <a:fld id="{5E29CE3C-61E5-48DE-BDF4-BF593A0E4338}" type="slidenum">
              <a:rPr lang="en-US" smtClean="0"/>
              <a:t>136</a:t>
            </a:fld>
            <a:endParaRPr lang="en-US" dirty="0"/>
          </a:p>
        </p:txBody>
      </p:sp>
    </p:spTree>
    <p:extLst>
      <p:ext uri="{BB962C8B-B14F-4D97-AF65-F5344CB8AC3E}">
        <p14:creationId xmlns:p14="http://schemas.microsoft.com/office/powerpoint/2010/main" val="177225823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was used as a canvas to create an image of a phylogenetic tree used in the presentation</a:t>
            </a:r>
          </a:p>
        </p:txBody>
      </p:sp>
      <p:sp>
        <p:nvSpPr>
          <p:cNvPr id="4" name="Slide Number Placeholder 3"/>
          <p:cNvSpPr>
            <a:spLocks noGrp="1"/>
          </p:cNvSpPr>
          <p:nvPr>
            <p:ph type="sldNum" sz="quarter" idx="5"/>
          </p:nvPr>
        </p:nvSpPr>
        <p:spPr/>
        <p:txBody>
          <a:bodyPr/>
          <a:lstStyle/>
          <a:p>
            <a:fld id="{5E29CE3C-61E5-48DE-BDF4-BF593A0E4338}" type="slidenum">
              <a:rPr lang="en-US" smtClean="0"/>
              <a:pPr/>
              <a:t>137</a:t>
            </a:fld>
            <a:endParaRPr lang="en-US" dirty="0"/>
          </a:p>
        </p:txBody>
      </p:sp>
    </p:spTree>
    <p:extLst>
      <p:ext uri="{BB962C8B-B14F-4D97-AF65-F5344CB8AC3E}">
        <p14:creationId xmlns:p14="http://schemas.microsoft.com/office/powerpoint/2010/main" val="411669477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This slide was used as a canvas to create an image of a phylogenetic tree used in the presentation</a:t>
            </a:r>
          </a:p>
          <a:p>
            <a:endParaRPr lang="en-US" dirty="0"/>
          </a:p>
        </p:txBody>
      </p:sp>
      <p:sp>
        <p:nvSpPr>
          <p:cNvPr id="4" name="Slide Number Placeholder 3"/>
          <p:cNvSpPr>
            <a:spLocks noGrp="1"/>
          </p:cNvSpPr>
          <p:nvPr>
            <p:ph type="sldNum" sz="quarter" idx="5"/>
          </p:nvPr>
        </p:nvSpPr>
        <p:spPr/>
        <p:txBody>
          <a:bodyPr/>
          <a:lstStyle/>
          <a:p>
            <a:fld id="{5E29CE3C-61E5-48DE-BDF4-BF593A0E4338}" type="slidenum">
              <a:rPr lang="en-US" smtClean="0"/>
              <a:pPr/>
              <a:t>138</a:t>
            </a:fld>
            <a:endParaRPr lang="en-US" dirty="0"/>
          </a:p>
        </p:txBody>
      </p:sp>
    </p:spTree>
    <p:extLst>
      <p:ext uri="{BB962C8B-B14F-4D97-AF65-F5344CB8AC3E}">
        <p14:creationId xmlns:p14="http://schemas.microsoft.com/office/powerpoint/2010/main" val="272835060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This slide was used as a canvas to create an image of a phylogenetic tree used in the presentation</a:t>
            </a:r>
          </a:p>
          <a:p>
            <a:endParaRPr lang="en-US" dirty="0"/>
          </a:p>
        </p:txBody>
      </p:sp>
      <p:sp>
        <p:nvSpPr>
          <p:cNvPr id="4" name="Slide Number Placeholder 3"/>
          <p:cNvSpPr>
            <a:spLocks noGrp="1"/>
          </p:cNvSpPr>
          <p:nvPr>
            <p:ph type="sldNum" sz="quarter" idx="5"/>
          </p:nvPr>
        </p:nvSpPr>
        <p:spPr/>
        <p:txBody>
          <a:bodyPr/>
          <a:lstStyle/>
          <a:p>
            <a:fld id="{5E29CE3C-61E5-48DE-BDF4-BF593A0E4338}" type="slidenum">
              <a:rPr lang="en-US" smtClean="0"/>
              <a:pPr/>
              <a:t>139</a:t>
            </a:fld>
            <a:endParaRPr lang="en-US" dirty="0"/>
          </a:p>
        </p:txBody>
      </p:sp>
    </p:spTree>
    <p:extLst>
      <p:ext uri="{BB962C8B-B14F-4D97-AF65-F5344CB8AC3E}">
        <p14:creationId xmlns:p14="http://schemas.microsoft.com/office/powerpoint/2010/main" val="406033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these is cluster size. </a:t>
            </a:r>
            <a:r>
              <a:rPr lang="en-US" baseline="0" dirty="0"/>
              <a:t> Smaller clusters will by definition have more simple transmission networks, and determining how TB is spreading within these small clusters will tend to be much easier compared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14</a:t>
            </a:fld>
            <a:endParaRPr lang="en-US" dirty="0"/>
          </a:p>
        </p:txBody>
      </p:sp>
    </p:spTree>
    <p:extLst>
      <p:ext uri="{BB962C8B-B14F-4D97-AF65-F5344CB8AC3E}">
        <p14:creationId xmlns:p14="http://schemas.microsoft.com/office/powerpoint/2010/main" val="79083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larger clusters in which networks can become quite complex, making transmission pathways more</a:t>
            </a:r>
            <a:r>
              <a:rPr lang="en-US" baseline="0" dirty="0"/>
              <a:t> difficult to resolve.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15</a:t>
            </a:fld>
            <a:endParaRPr lang="en-US" dirty="0"/>
          </a:p>
        </p:txBody>
      </p:sp>
    </p:spTree>
    <p:extLst>
      <p:ext uri="{BB962C8B-B14F-4D97-AF65-F5344CB8AC3E}">
        <p14:creationId xmlns:p14="http://schemas.microsoft.com/office/powerpoint/2010/main" val="275281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challenge relates to </a:t>
            </a:r>
            <a:r>
              <a:rPr lang="en-US" baseline="0" dirty="0"/>
              <a:t>complexities of data analysis and integration. Increasingly public health investigations of TB clusters are informed by multiple and varied data streams that can include surveillance data, epi links and other data from contact investigations, chronology data related to the timing of symptom onset and infectious periods, and genomic data used to estimate the relatedness of pathogen isolates collected from patients.  </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16</a:t>
            </a:fld>
            <a:endParaRPr lang="en-US" dirty="0"/>
          </a:p>
        </p:txBody>
      </p:sp>
    </p:spTree>
    <p:extLst>
      <p:ext uri="{BB962C8B-B14F-4D97-AF65-F5344CB8AC3E}">
        <p14:creationId xmlns:p14="http://schemas.microsoft.com/office/powerpoint/2010/main" val="1730931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Systematically analyzing these diverse data and synthetizing associated insights into public health action can be extremely time consuming and computationally difficult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17</a:t>
            </a:fld>
            <a:endParaRPr lang="en-US" dirty="0"/>
          </a:p>
        </p:txBody>
      </p:sp>
    </p:spTree>
    <p:extLst>
      <p:ext uri="{BB962C8B-B14F-4D97-AF65-F5344CB8AC3E}">
        <p14:creationId xmlns:p14="http://schemas.microsoft.com/office/powerpoint/2010/main" val="329334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 these challenges with those posed by</a:t>
            </a:r>
            <a:r>
              <a:rPr lang="en-US" baseline="0" dirty="0"/>
              <a:t> large clusters and their complex transmission networks…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18</a:t>
            </a:fld>
            <a:endParaRPr lang="en-US" dirty="0"/>
          </a:p>
        </p:txBody>
      </p:sp>
    </p:spTree>
    <p:extLst>
      <p:ext uri="{BB962C8B-B14F-4D97-AF65-F5344CB8AC3E}">
        <p14:creationId xmlns:p14="http://schemas.microsoft.com/office/powerpoint/2010/main" val="1289731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quickly</a:t>
            </a:r>
            <a:r>
              <a:rPr lang="en-US" baseline="0" dirty="0"/>
              <a:t> end up feeling overwhelmed.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19</a:t>
            </a:fld>
            <a:endParaRPr lang="en-US" dirty="0"/>
          </a:p>
        </p:txBody>
      </p:sp>
    </p:spTree>
    <p:extLst>
      <p:ext uri="{BB962C8B-B14F-4D97-AF65-F5344CB8AC3E}">
        <p14:creationId xmlns:p14="http://schemas.microsoft.com/office/powerpoint/2010/main" val="423459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outline for my presentation today.  I’ll start with a brief overview of the motivations for creating LITT as a tool to help characterize tuberculosis transmission networks. Next, I’ll explain generally what LITT is and how it works.  Finally, I’ll walk you through a more detailed description of how to use LITT, first explaining the various data inputs and then reviewing some of the analytic outputs.</a:t>
            </a:r>
          </a:p>
        </p:txBody>
      </p:sp>
      <p:sp>
        <p:nvSpPr>
          <p:cNvPr id="4" name="Slide Number Placeholder 3"/>
          <p:cNvSpPr>
            <a:spLocks noGrp="1"/>
          </p:cNvSpPr>
          <p:nvPr>
            <p:ph type="sldNum" sz="quarter" idx="10"/>
          </p:nvPr>
        </p:nvSpPr>
        <p:spPr/>
        <p:txBody>
          <a:bodyPr/>
          <a:lstStyle/>
          <a:p>
            <a:fld id="{5E29CE3C-61E5-48DE-BDF4-BF593A0E4338}" type="slidenum">
              <a:rPr lang="en-US" smtClean="0"/>
              <a:t>2</a:t>
            </a:fld>
            <a:endParaRPr lang="en-US" dirty="0"/>
          </a:p>
        </p:txBody>
      </p:sp>
    </p:spTree>
    <p:extLst>
      <p:ext uri="{BB962C8B-B14F-4D97-AF65-F5344CB8AC3E}">
        <p14:creationId xmlns:p14="http://schemas.microsoft.com/office/powerpoint/2010/main" val="2842823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LITT, the logically inferred tuberculosis transmission algorithm</a:t>
            </a:r>
          </a:p>
        </p:txBody>
      </p:sp>
      <p:sp>
        <p:nvSpPr>
          <p:cNvPr id="4" name="Slide Number Placeholder 3"/>
          <p:cNvSpPr>
            <a:spLocks noGrp="1"/>
          </p:cNvSpPr>
          <p:nvPr>
            <p:ph type="sldNum" sz="quarter" idx="10"/>
          </p:nvPr>
        </p:nvSpPr>
        <p:spPr/>
        <p:txBody>
          <a:bodyPr/>
          <a:lstStyle/>
          <a:p>
            <a:fld id="{5E29CE3C-61E5-48DE-BDF4-BF593A0E4338}" type="slidenum">
              <a:rPr lang="en-US" smtClean="0"/>
              <a:t>20</a:t>
            </a:fld>
            <a:endParaRPr lang="en-US" dirty="0"/>
          </a:p>
        </p:txBody>
      </p:sp>
    </p:spTree>
    <p:extLst>
      <p:ext uri="{BB962C8B-B14F-4D97-AF65-F5344CB8AC3E}">
        <p14:creationId xmlns:p14="http://schemas.microsoft.com/office/powerpoint/2010/main" val="173386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 is a free analytic tool created in R by CDC to facilitate the investigation of TB clusters</a:t>
            </a:r>
          </a:p>
        </p:txBody>
      </p:sp>
      <p:sp>
        <p:nvSpPr>
          <p:cNvPr id="4" name="Slide Number Placeholder 3"/>
          <p:cNvSpPr>
            <a:spLocks noGrp="1"/>
          </p:cNvSpPr>
          <p:nvPr>
            <p:ph type="sldNum" sz="quarter" idx="10"/>
          </p:nvPr>
        </p:nvSpPr>
        <p:spPr/>
        <p:txBody>
          <a:bodyPr/>
          <a:lstStyle/>
          <a:p>
            <a:fld id="{5E29CE3C-61E5-48DE-BDF4-BF593A0E4338}" type="slidenum">
              <a:rPr lang="en-US" smtClean="0"/>
              <a:t>21</a:t>
            </a:fld>
            <a:endParaRPr lang="en-US" dirty="0"/>
          </a:p>
        </p:txBody>
      </p:sp>
    </p:spTree>
    <p:extLst>
      <p:ext uri="{BB962C8B-B14F-4D97-AF65-F5344CB8AC3E}">
        <p14:creationId xmlns:p14="http://schemas.microsoft.com/office/powerpoint/2010/main" val="4258785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 automates the integration and analysis of data from </a:t>
            </a:r>
            <a:r>
              <a:rPr lang="en-US" baseline="0" dirty="0"/>
              <a:t>disease surveillance and contact investigations, chronology data on the timing of symptom onset and infectious periods, and genomic data and phylogenetic analyses generated using whole genome sequencing</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22</a:t>
            </a:fld>
            <a:endParaRPr lang="en-US" dirty="0"/>
          </a:p>
        </p:txBody>
      </p:sp>
    </p:spTree>
    <p:extLst>
      <p:ext uri="{BB962C8B-B14F-4D97-AF65-F5344CB8AC3E}">
        <p14:creationId xmlns:p14="http://schemas.microsoft.com/office/powerpoint/2010/main" val="1774745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applies a hierarchy of evaluation criteria, including filtering, scoring, and weighting of input data as well as decision rules modelled on those applied by public health practitioners in the field, to </a:t>
            </a:r>
            <a:r>
              <a:rPr lang="en-US" baseline="0" dirty="0"/>
              <a:t>characterize transmission </a:t>
            </a:r>
            <a:r>
              <a:rPr lang="en-US" dirty="0"/>
              <a:t>within TB clusters. LITT can be especially helpful when applied to large or complex clusters.</a:t>
            </a:r>
          </a:p>
        </p:txBody>
      </p:sp>
      <p:sp>
        <p:nvSpPr>
          <p:cNvPr id="4" name="Slide Number Placeholder 3"/>
          <p:cNvSpPr>
            <a:spLocks noGrp="1"/>
          </p:cNvSpPr>
          <p:nvPr>
            <p:ph type="sldNum" sz="quarter" idx="10"/>
          </p:nvPr>
        </p:nvSpPr>
        <p:spPr/>
        <p:txBody>
          <a:bodyPr/>
          <a:lstStyle/>
          <a:p>
            <a:fld id="{5E29CE3C-61E5-48DE-BDF4-BF593A0E4338}" type="slidenum">
              <a:rPr lang="en-US" smtClean="0"/>
              <a:t>23</a:t>
            </a:fld>
            <a:endParaRPr lang="en-US" dirty="0"/>
          </a:p>
        </p:txBody>
      </p:sp>
    </p:spTree>
    <p:extLst>
      <p:ext uri="{BB962C8B-B14F-4D97-AF65-F5344CB8AC3E}">
        <p14:creationId xmlns:p14="http://schemas.microsoft.com/office/powerpoint/2010/main" val="2039952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LITT actually work in practice?</a:t>
            </a:r>
          </a:p>
        </p:txBody>
      </p:sp>
      <p:sp>
        <p:nvSpPr>
          <p:cNvPr id="4" name="Slide Number Placeholder 3"/>
          <p:cNvSpPr>
            <a:spLocks noGrp="1"/>
          </p:cNvSpPr>
          <p:nvPr>
            <p:ph type="sldNum" sz="quarter" idx="10"/>
          </p:nvPr>
        </p:nvSpPr>
        <p:spPr/>
        <p:txBody>
          <a:bodyPr/>
          <a:lstStyle/>
          <a:p>
            <a:fld id="{5E29CE3C-61E5-48DE-BDF4-BF593A0E4338}" type="slidenum">
              <a:rPr lang="en-US" smtClean="0"/>
              <a:t>24</a:t>
            </a:fld>
            <a:endParaRPr lang="en-US" dirty="0"/>
          </a:p>
        </p:txBody>
      </p:sp>
    </p:spTree>
    <p:extLst>
      <p:ext uri="{BB962C8B-B14F-4D97-AF65-F5344CB8AC3E}">
        <p14:creationId xmlns:p14="http://schemas.microsoft.com/office/powerpoint/2010/main" val="424868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baseline="0" dirty="0"/>
              <a:t>characterize how infection is likely spreading within a TB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25</a:t>
            </a:fld>
            <a:endParaRPr lang="en-US" dirty="0"/>
          </a:p>
        </p:txBody>
      </p:sp>
    </p:spTree>
    <p:extLst>
      <p:ext uri="{BB962C8B-B14F-4D97-AF65-F5344CB8AC3E}">
        <p14:creationId xmlns:p14="http://schemas.microsoft.com/office/powerpoint/2010/main" val="656518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 starts by selecting a given case</a:t>
            </a:r>
            <a:r>
              <a:rPr lang="en-US" baseline="0" dirty="0"/>
              <a:t> and evaluating which other case in the cluster is the most likely source of infection for this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26</a:t>
            </a:fld>
            <a:endParaRPr lang="en-US" dirty="0"/>
          </a:p>
        </p:txBody>
      </p:sp>
    </p:spTree>
    <p:extLst>
      <p:ext uri="{BB962C8B-B14F-4D97-AF65-F5344CB8AC3E}">
        <p14:creationId xmlns:p14="http://schemas.microsoft.com/office/powerpoint/2010/main" val="1827724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conducts iterative</a:t>
            </a:r>
            <a:r>
              <a:rPr lang="en-US" baseline="0" dirty="0"/>
              <a:t> pairwise assessments of cases,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27</a:t>
            </a:fld>
            <a:endParaRPr lang="en-US" dirty="0"/>
          </a:p>
        </p:txBody>
      </p:sp>
    </p:spTree>
    <p:extLst>
      <p:ext uri="{BB962C8B-B14F-4D97-AF65-F5344CB8AC3E}">
        <p14:creationId xmlns:p14="http://schemas.microsoft.com/office/powerpoint/2010/main" val="3120957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Evaluating each potential source case within</a:t>
            </a:r>
            <a:r>
              <a:rPr lang="en-US" baseline="0" dirty="0"/>
              <a:t> the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28</a:t>
            </a:fld>
            <a:endParaRPr lang="en-US" dirty="0"/>
          </a:p>
        </p:txBody>
      </p:sp>
    </p:spTree>
    <p:extLst>
      <p:ext uri="{BB962C8B-B14F-4D97-AF65-F5344CB8AC3E}">
        <p14:creationId xmlns:p14="http://schemas.microsoft.com/office/powerpoint/2010/main" val="210194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29</a:t>
            </a:fld>
            <a:endParaRPr lang="en-US" dirty="0"/>
          </a:p>
        </p:txBody>
      </p:sp>
    </p:spTree>
    <p:extLst>
      <p:ext uri="{BB962C8B-B14F-4D97-AF65-F5344CB8AC3E}">
        <p14:creationId xmlns:p14="http://schemas.microsoft.com/office/powerpoint/2010/main" val="49171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conducting investigations</a:t>
            </a:r>
            <a:r>
              <a:rPr lang="en-US" baseline="0" dirty="0"/>
              <a:t> of TB clusters, our two most basic public health objectives are first,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a:t>
            </a:fld>
            <a:endParaRPr lang="en-US" dirty="0"/>
          </a:p>
        </p:txBody>
      </p:sp>
    </p:spTree>
    <p:extLst>
      <p:ext uri="{BB962C8B-B14F-4D97-AF65-F5344CB8AC3E}">
        <p14:creationId xmlns:p14="http://schemas.microsoft.com/office/powerpoint/2010/main" val="2252496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all other cases within the cluster </a:t>
            </a:r>
            <a:r>
              <a:rPr lang="en-US" baseline="0" dirty="0"/>
              <a:t>have been evaluated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30</a:t>
            </a:fld>
            <a:endParaRPr lang="en-US" dirty="0"/>
          </a:p>
        </p:txBody>
      </p:sp>
    </p:spTree>
    <p:extLst>
      <p:ext uri="{BB962C8B-B14F-4D97-AF65-F5344CB8AC3E}">
        <p14:creationId xmlns:p14="http://schemas.microsoft.com/office/powerpoint/2010/main" val="1036877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evaluations</a:t>
            </a:r>
            <a:r>
              <a:rPr lang="en-US" baseline="0" dirty="0"/>
              <a:t> LITT filters out cases that could not have been the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31</a:t>
            </a:fld>
            <a:endParaRPr lang="en-US" dirty="0"/>
          </a:p>
        </p:txBody>
      </p:sp>
    </p:spTree>
    <p:extLst>
      <p:ext uri="{BB962C8B-B14F-4D97-AF65-F5344CB8AC3E}">
        <p14:creationId xmlns:p14="http://schemas.microsoft.com/office/powerpoint/2010/main" val="3833914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ranks all remaining cases relative to the likelihood that each was the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32</a:t>
            </a:fld>
            <a:endParaRPr lang="en-US" dirty="0"/>
          </a:p>
        </p:txBody>
      </p:sp>
    </p:spTree>
    <p:extLst>
      <p:ext uri="{BB962C8B-B14F-4D97-AF65-F5344CB8AC3E}">
        <p14:creationId xmlns:p14="http://schemas.microsoft.com/office/powerpoint/2010/main" val="3215067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then repeated.  A different case in the cluster is selected as the given case, all pairwise combinations with other cases are evaluated, and filtering and ranking of potential source cases is performed.  LITT continues this iterative process until every case in the cluster has been analyzed as the given case.</a:t>
            </a:r>
          </a:p>
        </p:txBody>
      </p:sp>
      <p:sp>
        <p:nvSpPr>
          <p:cNvPr id="4" name="Slide Number Placeholder 3"/>
          <p:cNvSpPr>
            <a:spLocks noGrp="1"/>
          </p:cNvSpPr>
          <p:nvPr>
            <p:ph type="sldNum" sz="quarter" idx="10"/>
          </p:nvPr>
        </p:nvSpPr>
        <p:spPr/>
        <p:txBody>
          <a:bodyPr/>
          <a:lstStyle/>
          <a:p>
            <a:fld id="{5E29CE3C-61E5-48DE-BDF4-BF593A0E4338}" type="slidenum">
              <a:rPr lang="en-US" smtClean="0"/>
              <a:t>33</a:t>
            </a:fld>
            <a:endParaRPr lang="en-US" dirty="0"/>
          </a:p>
        </p:txBody>
      </p:sp>
    </p:spTree>
    <p:extLst>
      <p:ext uri="{BB962C8B-B14F-4D97-AF65-F5344CB8AC3E}">
        <p14:creationId xmlns:p14="http://schemas.microsoft.com/office/powerpoint/2010/main" val="325630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 said earlier that LITT applies a hierarchy of evaluation criteria, including filtering, scoring, and weighting of input data as well as decision rules modelled on those applied by public health practitioners in the field, to </a:t>
            </a:r>
            <a:r>
              <a:rPr lang="en-US" baseline="0" dirty="0"/>
              <a:t>characterize transmission </a:t>
            </a:r>
            <a:r>
              <a:rPr lang="en-US" dirty="0"/>
              <a:t>within TB clusters. </a:t>
            </a:r>
          </a:p>
        </p:txBody>
      </p:sp>
      <p:sp>
        <p:nvSpPr>
          <p:cNvPr id="4" name="Slide Number Placeholder 3"/>
          <p:cNvSpPr>
            <a:spLocks noGrp="1"/>
          </p:cNvSpPr>
          <p:nvPr>
            <p:ph type="sldNum" sz="quarter" idx="10"/>
          </p:nvPr>
        </p:nvSpPr>
        <p:spPr/>
        <p:txBody>
          <a:bodyPr/>
          <a:lstStyle/>
          <a:p>
            <a:fld id="{5E29CE3C-61E5-48DE-BDF4-BF593A0E4338}" type="slidenum">
              <a:rPr lang="en-US" smtClean="0"/>
              <a:t>34</a:t>
            </a:fld>
            <a:endParaRPr lang="en-US" dirty="0"/>
          </a:p>
        </p:txBody>
      </p:sp>
    </p:spTree>
    <p:extLst>
      <p:ext uri="{BB962C8B-B14F-4D97-AF65-F5344CB8AC3E}">
        <p14:creationId xmlns:p14="http://schemas.microsoft.com/office/powerpoint/2010/main" val="160966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I’ll now discuss how this works in practice for case filtering and potential source case ranking. </a:t>
            </a:r>
          </a:p>
        </p:txBody>
      </p:sp>
      <p:sp>
        <p:nvSpPr>
          <p:cNvPr id="4" name="Slide Number Placeholder 3"/>
          <p:cNvSpPr>
            <a:spLocks noGrp="1"/>
          </p:cNvSpPr>
          <p:nvPr>
            <p:ph type="sldNum" sz="quarter" idx="10"/>
          </p:nvPr>
        </p:nvSpPr>
        <p:spPr/>
        <p:txBody>
          <a:bodyPr/>
          <a:lstStyle/>
          <a:p>
            <a:fld id="{5E29CE3C-61E5-48DE-BDF4-BF593A0E4338}" type="slidenum">
              <a:rPr lang="en-US" smtClean="0"/>
              <a:t>35</a:t>
            </a:fld>
            <a:endParaRPr lang="en-US" dirty="0"/>
          </a:p>
        </p:txBody>
      </p:sp>
    </p:spTree>
    <p:extLst>
      <p:ext uri="{BB962C8B-B14F-4D97-AF65-F5344CB8AC3E}">
        <p14:creationId xmlns:p14="http://schemas.microsoft.com/office/powerpoint/2010/main" val="1342326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filtering. </a:t>
            </a:r>
            <a:r>
              <a:rPr lang="en-US" baseline="0" dirty="0"/>
              <a:t>LITT will exclude as a potential source case any pediatric case, or any case that did not have pulmonary or laryngeal TB disease, as these cases are not considered infectious except in rare instances.</a:t>
            </a:r>
          </a:p>
        </p:txBody>
      </p:sp>
      <p:sp>
        <p:nvSpPr>
          <p:cNvPr id="4" name="Slide Number Placeholder 3"/>
          <p:cNvSpPr>
            <a:spLocks noGrp="1"/>
          </p:cNvSpPr>
          <p:nvPr>
            <p:ph type="sldNum" sz="quarter" idx="10"/>
          </p:nvPr>
        </p:nvSpPr>
        <p:spPr/>
        <p:txBody>
          <a:bodyPr/>
          <a:lstStyle/>
          <a:p>
            <a:fld id="{5E29CE3C-61E5-48DE-BDF4-BF593A0E4338}" type="slidenum">
              <a:rPr lang="en-US" smtClean="0"/>
              <a:t>36</a:t>
            </a:fld>
            <a:endParaRPr lang="en-US" dirty="0"/>
          </a:p>
        </p:txBody>
      </p:sp>
    </p:spTree>
    <p:extLst>
      <p:ext uri="{BB962C8B-B14F-4D97-AF65-F5344CB8AC3E}">
        <p14:creationId xmlns:p14="http://schemas.microsoft.com/office/powerpoint/2010/main" val="441186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Additionally</a:t>
            </a:r>
            <a:r>
              <a:rPr lang="en-US" baseline="0" dirty="0"/>
              <a:t>, LITT will exclude as a potential source of infection any case deemed to be not closely related to the given case by whole genome sequencing of pathogen isolates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37</a:t>
            </a:fld>
            <a:endParaRPr lang="en-US" dirty="0"/>
          </a:p>
        </p:txBody>
      </p:sp>
    </p:spTree>
    <p:extLst>
      <p:ext uri="{BB962C8B-B14F-4D97-AF65-F5344CB8AC3E}">
        <p14:creationId xmlns:p14="http://schemas.microsoft.com/office/powerpoint/2010/main" val="1794675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Pathogen isolates are collected from cases within the cluster and their DNA is extracted and sequenced by whole genome sequencing. The genetic distance between each pair of isolates is then determined based on the number of single nucleotide polymorphisms, or SNPs, identified when their DNA sequences are compared.  This genetic distance is called the SNP distance and it represents a proxy for the genetic relatedness of the isolates…the smaller the distance, the more closely related the isolates.</a:t>
            </a:r>
          </a:p>
        </p:txBody>
      </p:sp>
      <p:sp>
        <p:nvSpPr>
          <p:cNvPr id="4" name="Slide Number Placeholder 3"/>
          <p:cNvSpPr>
            <a:spLocks noGrp="1"/>
          </p:cNvSpPr>
          <p:nvPr>
            <p:ph type="sldNum" sz="quarter" idx="10"/>
          </p:nvPr>
        </p:nvSpPr>
        <p:spPr/>
        <p:txBody>
          <a:bodyPr/>
          <a:lstStyle/>
          <a:p>
            <a:fld id="{5E29CE3C-61E5-48DE-BDF4-BF593A0E4338}" type="slidenum">
              <a:rPr lang="en-US" smtClean="0"/>
              <a:t>38</a:t>
            </a:fld>
            <a:endParaRPr lang="en-US" dirty="0"/>
          </a:p>
        </p:txBody>
      </p:sp>
    </p:spTree>
    <p:extLst>
      <p:ext uri="{BB962C8B-B14F-4D97-AF65-F5344CB8AC3E}">
        <p14:creationId xmlns:p14="http://schemas.microsoft.com/office/powerpoint/2010/main" val="2780291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We can visualize the SNP distances in a phylogenetic tree like this, where each circle or node represents an isolate and the numbers adjacent to each line represents the SNP distance between the associated pair of isolates. For filtering, if the SNP distance between the isolates from the given case and another case within the cluster exceeds a threshold value set by the user, LITT will classify these isolates as distantly related and the case will be excluded as a potential source of infection for the given case.</a:t>
            </a:r>
          </a:p>
        </p:txBody>
      </p:sp>
      <p:sp>
        <p:nvSpPr>
          <p:cNvPr id="4" name="Slide Number Placeholder 3"/>
          <p:cNvSpPr>
            <a:spLocks noGrp="1"/>
          </p:cNvSpPr>
          <p:nvPr>
            <p:ph type="sldNum" sz="quarter" idx="10"/>
          </p:nvPr>
        </p:nvSpPr>
        <p:spPr/>
        <p:txBody>
          <a:bodyPr/>
          <a:lstStyle/>
          <a:p>
            <a:fld id="{5E29CE3C-61E5-48DE-BDF4-BF593A0E4338}" type="slidenum">
              <a:rPr lang="en-US" smtClean="0"/>
              <a:t>39</a:t>
            </a:fld>
            <a:endParaRPr lang="en-US" dirty="0"/>
          </a:p>
        </p:txBody>
      </p:sp>
    </p:spTree>
    <p:extLst>
      <p:ext uri="{BB962C8B-B14F-4D97-AF65-F5344CB8AC3E}">
        <p14:creationId xmlns:p14="http://schemas.microsoft.com/office/powerpoint/2010/main" val="24227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and treat existing cases, including patients with infectious TB and also with latent TB infection, and second,</a:t>
            </a:r>
          </a:p>
        </p:txBody>
      </p:sp>
      <p:sp>
        <p:nvSpPr>
          <p:cNvPr id="4" name="Slide Number Placeholder 3"/>
          <p:cNvSpPr>
            <a:spLocks noGrp="1"/>
          </p:cNvSpPr>
          <p:nvPr>
            <p:ph type="sldNum" sz="quarter" idx="10"/>
          </p:nvPr>
        </p:nvSpPr>
        <p:spPr/>
        <p:txBody>
          <a:bodyPr/>
          <a:lstStyle/>
          <a:p>
            <a:fld id="{5E29CE3C-61E5-48DE-BDF4-BF593A0E4338}" type="slidenum">
              <a:rPr lang="en-US" smtClean="0"/>
              <a:t>4</a:t>
            </a:fld>
            <a:endParaRPr lang="en-US" dirty="0"/>
          </a:p>
        </p:txBody>
      </p:sp>
    </p:spTree>
    <p:extLst>
      <p:ext uri="{BB962C8B-B14F-4D97-AF65-F5344CB8AC3E}">
        <p14:creationId xmlns:p14="http://schemas.microsoft.com/office/powerpoint/2010/main" val="602292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The default SNP distance threshold in LITT is 5 SNPs…</a:t>
            </a:r>
          </a:p>
        </p:txBody>
      </p:sp>
      <p:sp>
        <p:nvSpPr>
          <p:cNvPr id="4" name="Slide Number Placeholder 3"/>
          <p:cNvSpPr>
            <a:spLocks noGrp="1"/>
          </p:cNvSpPr>
          <p:nvPr>
            <p:ph type="sldNum" sz="quarter" idx="10"/>
          </p:nvPr>
        </p:nvSpPr>
        <p:spPr/>
        <p:txBody>
          <a:bodyPr/>
          <a:lstStyle/>
          <a:p>
            <a:fld id="{5E29CE3C-61E5-48DE-BDF4-BF593A0E4338}" type="slidenum">
              <a:rPr lang="en-US" smtClean="0"/>
              <a:t>40</a:t>
            </a:fld>
            <a:endParaRPr lang="en-US" dirty="0"/>
          </a:p>
        </p:txBody>
      </p:sp>
    </p:spTree>
    <p:extLst>
      <p:ext uri="{BB962C8B-B14F-4D97-AF65-F5344CB8AC3E}">
        <p14:creationId xmlns:p14="http://schemas.microsoft.com/office/powerpoint/2010/main" val="3286786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So if a pair of isolates has a SNP distance of, for example, 9 SNPs, here 2 plus 1 plus 6 SNPs separating these two nodes, LITT will exclude the case as a potential source of infection for the given case.</a:t>
            </a:r>
          </a:p>
          <a:p>
            <a:pPr defTabSz="948507">
              <a:defRPr/>
            </a:pPr>
            <a:endParaRPr lang="en-US" baseline="0" dirty="0"/>
          </a:p>
          <a:p>
            <a:pPr defTabSz="948507">
              <a:defRPr/>
            </a:pP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41</a:t>
            </a:fld>
            <a:endParaRPr lang="en-US" dirty="0"/>
          </a:p>
        </p:txBody>
      </p:sp>
    </p:spTree>
    <p:extLst>
      <p:ext uri="{BB962C8B-B14F-4D97-AF65-F5344CB8AC3E}">
        <p14:creationId xmlns:p14="http://schemas.microsoft.com/office/powerpoint/2010/main" val="4083048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a:t>
            </a:r>
            <a:r>
              <a:rPr lang="en-US" baseline="0" dirty="0"/>
              <a:t>, LITT will exclude any case that was infectious much earlier or later in time than when the given case likely became infected based on infectious period estimates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42</a:t>
            </a:fld>
            <a:endParaRPr lang="en-US" dirty="0"/>
          </a:p>
        </p:txBody>
      </p:sp>
    </p:spTree>
    <p:extLst>
      <p:ext uri="{BB962C8B-B14F-4D97-AF65-F5344CB8AC3E}">
        <p14:creationId xmlns:p14="http://schemas.microsoft.com/office/powerpoint/2010/main" val="3562737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the start of the</a:t>
            </a:r>
            <a:r>
              <a:rPr lang="en-US" baseline="0" dirty="0"/>
              <a:t> case’s infectious period was three or more months after the start of the infectious period for the given case, LITT will exclude the case as a potential source of infection for the given case as this relationship is unlikely based on the chronological sequence of infectiousness.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43</a:t>
            </a:fld>
            <a:endParaRPr lang="en-US" dirty="0"/>
          </a:p>
        </p:txBody>
      </p:sp>
    </p:spTree>
    <p:extLst>
      <p:ext uri="{BB962C8B-B14F-4D97-AF65-F5344CB8AC3E}">
        <p14:creationId xmlns:p14="http://schemas.microsoft.com/office/powerpoint/2010/main" val="3924051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filtering out cases</a:t>
            </a:r>
            <a:r>
              <a:rPr lang="en-US" baseline="0" dirty="0"/>
              <a:t>, LITT ranks the remaining potential source cases relative to the likelihood that each was the source of infection for the given case. </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44</a:t>
            </a:fld>
            <a:endParaRPr lang="en-US" dirty="0"/>
          </a:p>
        </p:txBody>
      </p:sp>
    </p:spTree>
    <p:extLst>
      <p:ext uri="{BB962C8B-B14F-4D97-AF65-F5344CB8AC3E}">
        <p14:creationId xmlns:p14="http://schemas.microsoft.com/office/powerpoint/2010/main" val="2326488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ranking is based on four ratings that LITT performs for each potential source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45</a:t>
            </a:fld>
            <a:endParaRPr lang="en-US" dirty="0"/>
          </a:p>
        </p:txBody>
      </p:sp>
    </p:spTree>
    <p:extLst>
      <p:ext uri="{BB962C8B-B14F-4D97-AF65-F5344CB8AC3E}">
        <p14:creationId xmlns:p14="http://schemas.microsoft.com/office/powerpoint/2010/main" val="3838095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values associated with these four ratings are added together to produce a score for each potential source case.</a:t>
            </a:r>
            <a:r>
              <a:rPr lang="en-US" baseline="0" dirty="0"/>
              <a:t> The lower the ratings and by extension the score, the higher the likelihood that the potential source case was the source of infection for the given case.  This is somewhat counterintuitive and so is worth repeating. The lower the score, the higher the probability that the potential source case was the source of infection for the given case.  I’ll now walk through the details of each of the four ratings.</a:t>
            </a:r>
          </a:p>
        </p:txBody>
      </p:sp>
      <p:sp>
        <p:nvSpPr>
          <p:cNvPr id="4" name="Slide Number Placeholder 3"/>
          <p:cNvSpPr>
            <a:spLocks noGrp="1"/>
          </p:cNvSpPr>
          <p:nvPr>
            <p:ph type="sldNum" sz="quarter" idx="10"/>
          </p:nvPr>
        </p:nvSpPr>
        <p:spPr/>
        <p:txBody>
          <a:bodyPr/>
          <a:lstStyle/>
          <a:p>
            <a:fld id="{5E29CE3C-61E5-48DE-BDF4-BF593A0E4338}" type="slidenum">
              <a:rPr lang="en-US" smtClean="0"/>
              <a:t>46</a:t>
            </a:fld>
            <a:endParaRPr lang="en-US" dirty="0"/>
          </a:p>
        </p:txBody>
      </p:sp>
    </p:spTree>
    <p:extLst>
      <p:ext uri="{BB962C8B-B14F-4D97-AF65-F5344CB8AC3E}">
        <p14:creationId xmlns:p14="http://schemas.microsoft.com/office/powerpoint/2010/main" val="22033990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consider the infectious rating. The associated rating categories </a:t>
            </a:r>
            <a:r>
              <a:rPr lang="en-US" baseline="0" dirty="0"/>
              <a:t>are shown here in the orange table. </a:t>
            </a:r>
            <a:r>
              <a:rPr lang="en-US" dirty="0"/>
              <a:t> LITT will assign an infectious rating of 0 if the potential source case had cavitary disease because cases with cavitary disease</a:t>
            </a:r>
            <a:r>
              <a:rPr lang="en-US" baseline="0" dirty="0"/>
              <a:t> are highly infectious.  In contrast, LITT will assign an infectious rating of 5 if the potential source case did not have cavitary disease and was sputum smear negative because these cases are considerably less infectious.  Again, the lower the rating and score values, the higher the likelihood that the potential source case was the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47</a:t>
            </a:fld>
            <a:endParaRPr lang="en-US" dirty="0"/>
          </a:p>
        </p:txBody>
      </p:sp>
    </p:spTree>
    <p:extLst>
      <p:ext uri="{BB962C8B-B14F-4D97-AF65-F5344CB8AC3E}">
        <p14:creationId xmlns:p14="http://schemas.microsoft.com/office/powerpoint/2010/main" val="28081120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consider the SNP rating. The associated rating categories are again shown here in the orange table.  Recall that the SNP distance is a proxy for the genetic relatedness of pathogen isolates...the larger the SNP distance, the more distantly related the isolates and the less likely the associated cases are linked by direct transmission. LITT will assign a SNP rating of 0 if the pathogen isolates from the two cases are 0 SNPs apart, in other words, when the isolates are genetically indistinguishable.  Again, the lower the rating and score values, the higher the likelihood that the potential source case was the source of infection for the given case. In contrast, LITT will assign a SNP rating of 5 if the pathogen isolates from the two cases are genetically more distant from each other and are 5 SNPs apart. And as I explained earlier, if the default SNP distance threshold of 5 SNPs is selected by the user and the SNP distance between two isolates is greater than 5, LITT will exclude the case as part of the filtering process.</a:t>
            </a:r>
          </a:p>
        </p:txBody>
      </p:sp>
      <p:sp>
        <p:nvSpPr>
          <p:cNvPr id="4" name="Slide Number Placeholder 3"/>
          <p:cNvSpPr>
            <a:spLocks noGrp="1"/>
          </p:cNvSpPr>
          <p:nvPr>
            <p:ph type="sldNum" sz="quarter" idx="10"/>
          </p:nvPr>
        </p:nvSpPr>
        <p:spPr/>
        <p:txBody>
          <a:bodyPr/>
          <a:lstStyle/>
          <a:p>
            <a:fld id="{5E29CE3C-61E5-48DE-BDF4-BF593A0E4338}" type="slidenum">
              <a:rPr lang="en-US" smtClean="0"/>
              <a:t>48</a:t>
            </a:fld>
            <a:endParaRPr lang="en-US" dirty="0"/>
          </a:p>
        </p:txBody>
      </p:sp>
    </p:spTree>
    <p:extLst>
      <p:ext uri="{BB962C8B-B14F-4D97-AF65-F5344CB8AC3E}">
        <p14:creationId xmlns:p14="http://schemas.microsoft.com/office/powerpoint/2010/main" val="498456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Third, let’s review the time rating. The rating categories are more easily described visually so here I’ll present a simplified diagram rather than text definitions in a table.</a:t>
            </a:r>
          </a:p>
        </p:txBody>
      </p:sp>
      <p:sp>
        <p:nvSpPr>
          <p:cNvPr id="4" name="Slide Number Placeholder 3"/>
          <p:cNvSpPr>
            <a:spLocks noGrp="1"/>
          </p:cNvSpPr>
          <p:nvPr>
            <p:ph type="sldNum" sz="quarter" idx="10"/>
          </p:nvPr>
        </p:nvSpPr>
        <p:spPr/>
        <p:txBody>
          <a:bodyPr/>
          <a:lstStyle/>
          <a:p>
            <a:fld id="{5E29CE3C-61E5-48DE-BDF4-BF593A0E4338}" type="slidenum">
              <a:rPr lang="en-US" smtClean="0"/>
              <a:t>49</a:t>
            </a:fld>
            <a:endParaRPr lang="en-US" dirty="0"/>
          </a:p>
        </p:txBody>
      </p:sp>
    </p:spTree>
    <p:extLst>
      <p:ext uri="{BB962C8B-B14F-4D97-AF65-F5344CB8AC3E}">
        <p14:creationId xmlns:p14="http://schemas.microsoft.com/office/powerpoint/2010/main" val="3478281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additional cases by interrupting</a:t>
            </a:r>
            <a:r>
              <a:rPr lang="en-US" baseline="0" dirty="0"/>
              <a:t> transmission.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a:t>
            </a:fld>
            <a:endParaRPr lang="en-US" dirty="0"/>
          </a:p>
        </p:txBody>
      </p:sp>
    </p:spTree>
    <p:extLst>
      <p:ext uri="{BB962C8B-B14F-4D97-AF65-F5344CB8AC3E}">
        <p14:creationId xmlns:p14="http://schemas.microsoft.com/office/powerpoint/2010/main" val="7911760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Let me orient you to the diagram.  Along the bottom moving left to right we have a time axis. In the top right we see the timing of the infectious period of the given case. Below this I’ll illustrate different chronological scenarios for the timing of the infectious period of a potential source case. </a:t>
            </a:r>
          </a:p>
          <a:p>
            <a:pPr defTabSz="948507">
              <a:defRPr/>
            </a:pP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50</a:t>
            </a:fld>
            <a:endParaRPr lang="en-US" dirty="0"/>
          </a:p>
        </p:txBody>
      </p:sp>
    </p:spTree>
    <p:extLst>
      <p:ext uri="{BB962C8B-B14F-4D97-AF65-F5344CB8AC3E}">
        <p14:creationId xmlns:p14="http://schemas.microsoft.com/office/powerpoint/2010/main" val="16475927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 I mentioned earlier, if the infectious period of the potential source case started 3 or more months after the start of the infectious period of the given case, the potential source case will be filtered out.</a:t>
            </a:r>
          </a:p>
          <a:p>
            <a:pPr defTabSz="948507">
              <a:defRPr/>
            </a:pP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51</a:t>
            </a:fld>
            <a:endParaRPr lang="en-US" dirty="0"/>
          </a:p>
        </p:txBody>
      </p:sp>
    </p:spTree>
    <p:extLst>
      <p:ext uri="{BB962C8B-B14F-4D97-AF65-F5344CB8AC3E}">
        <p14:creationId xmlns:p14="http://schemas.microsoft.com/office/powerpoint/2010/main" val="1645158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If the infectious period of the potential source case started less than 3 months after the start of the infectious period of the given case, a time rating of 2 is assigned. This rating applies a penalty while allowing for some uncertainty in infectious period start dates as the potential source case appears to have been infectious after the given case became infected.</a:t>
            </a:r>
          </a:p>
        </p:txBody>
      </p:sp>
      <p:sp>
        <p:nvSpPr>
          <p:cNvPr id="4" name="Slide Number Placeholder 3"/>
          <p:cNvSpPr>
            <a:spLocks noGrp="1"/>
          </p:cNvSpPr>
          <p:nvPr>
            <p:ph type="sldNum" sz="quarter" idx="10"/>
          </p:nvPr>
        </p:nvSpPr>
        <p:spPr/>
        <p:txBody>
          <a:bodyPr/>
          <a:lstStyle/>
          <a:p>
            <a:fld id="{5E29CE3C-61E5-48DE-BDF4-BF593A0E4338}" type="slidenum">
              <a:rPr lang="en-US" smtClean="0"/>
              <a:t>52</a:t>
            </a:fld>
            <a:endParaRPr lang="en-US" dirty="0"/>
          </a:p>
        </p:txBody>
      </p:sp>
    </p:spTree>
    <p:extLst>
      <p:ext uri="{BB962C8B-B14F-4D97-AF65-F5344CB8AC3E}">
        <p14:creationId xmlns:p14="http://schemas.microsoft.com/office/powerpoint/2010/main" val="1289106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If the infectious period of the potential source case ended two or more years before the start of the infectious period of the given case, a time rating of 1 is assigned. This rating applies a penalty while allowing for some uncertainty in infectious period end dates as the potential source case appears to have been infectious long before the given case became infected.</a:t>
            </a:r>
          </a:p>
        </p:txBody>
      </p:sp>
      <p:sp>
        <p:nvSpPr>
          <p:cNvPr id="4" name="Slide Number Placeholder 3"/>
          <p:cNvSpPr>
            <a:spLocks noGrp="1"/>
          </p:cNvSpPr>
          <p:nvPr>
            <p:ph type="sldNum" sz="quarter" idx="10"/>
          </p:nvPr>
        </p:nvSpPr>
        <p:spPr/>
        <p:txBody>
          <a:bodyPr/>
          <a:lstStyle/>
          <a:p>
            <a:fld id="{5E29CE3C-61E5-48DE-BDF4-BF593A0E4338}" type="slidenum">
              <a:rPr lang="en-US" smtClean="0"/>
              <a:t>53</a:t>
            </a:fld>
            <a:endParaRPr lang="en-US" dirty="0"/>
          </a:p>
        </p:txBody>
      </p:sp>
    </p:spTree>
    <p:extLst>
      <p:ext uri="{BB962C8B-B14F-4D97-AF65-F5344CB8AC3E}">
        <p14:creationId xmlns:p14="http://schemas.microsoft.com/office/powerpoint/2010/main" val="30971241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 if the infectious period of the potential source case ended less than 2 years before the start of the infectious period of the given case, a time rating of 0 is assigned.</a:t>
            </a:r>
          </a:p>
        </p:txBody>
      </p:sp>
      <p:sp>
        <p:nvSpPr>
          <p:cNvPr id="4" name="Slide Number Placeholder 3"/>
          <p:cNvSpPr>
            <a:spLocks noGrp="1"/>
          </p:cNvSpPr>
          <p:nvPr>
            <p:ph type="sldNum" sz="quarter" idx="10"/>
          </p:nvPr>
        </p:nvSpPr>
        <p:spPr/>
        <p:txBody>
          <a:bodyPr/>
          <a:lstStyle/>
          <a:p>
            <a:fld id="{5E29CE3C-61E5-48DE-BDF4-BF593A0E4338}" type="slidenum">
              <a:rPr lang="en-US" smtClean="0"/>
              <a:t>54</a:t>
            </a:fld>
            <a:endParaRPr lang="en-US" dirty="0"/>
          </a:p>
        </p:txBody>
      </p:sp>
    </p:spTree>
    <p:extLst>
      <p:ext uri="{BB962C8B-B14F-4D97-AF65-F5344CB8AC3E}">
        <p14:creationId xmlns:p14="http://schemas.microsoft.com/office/powerpoint/2010/main" val="3174422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 the epi and risk factor rating. Cases that share a definite epi link receive the lowest rating of 0 and the rating increases as certainty about the epi link decreases.  If the given and potential source cases do not share an epi link, LITT will consider whether they share any risk factors.  The rating for cases that share risk factors can vary between 2 and 3 depending on the number and weights of those factors.  And cases that share no epi links or risk factors receive the highest possible rating of 3. Based on these rating values, it is apparent that LITT considers transmission more likely between cases that share an epi link compared to cases that share one or more risk factors.  Finally, note that it is at the user’s discretion to select epi links and risk factors for inclusion in an analysis and to determine the associated strengths and weights.</a:t>
            </a:r>
          </a:p>
        </p:txBody>
      </p:sp>
      <p:sp>
        <p:nvSpPr>
          <p:cNvPr id="4" name="Slide Number Placeholder 3"/>
          <p:cNvSpPr>
            <a:spLocks noGrp="1"/>
          </p:cNvSpPr>
          <p:nvPr>
            <p:ph type="sldNum" sz="quarter" idx="10"/>
          </p:nvPr>
        </p:nvSpPr>
        <p:spPr/>
        <p:txBody>
          <a:bodyPr/>
          <a:lstStyle/>
          <a:p>
            <a:fld id="{5E29CE3C-61E5-48DE-BDF4-BF593A0E4338}" type="slidenum">
              <a:rPr lang="en-US" smtClean="0"/>
              <a:t>55</a:t>
            </a:fld>
            <a:endParaRPr lang="en-US" dirty="0"/>
          </a:p>
        </p:txBody>
      </p:sp>
    </p:spTree>
    <p:extLst>
      <p:ext uri="{BB962C8B-B14F-4D97-AF65-F5344CB8AC3E}">
        <p14:creationId xmlns:p14="http://schemas.microsoft.com/office/powerpoint/2010/main" val="30687714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summing the four ratings for each</a:t>
            </a:r>
            <a:r>
              <a:rPr lang="en-US" baseline="0" dirty="0"/>
              <a:t> potential source case to calculate its score, </a:t>
            </a:r>
            <a:r>
              <a:rPr lang="en-US" dirty="0"/>
              <a:t>LITT</a:t>
            </a:r>
            <a:r>
              <a:rPr lang="en-US" baseline="0" dirty="0"/>
              <a:t> then assigns a rank to each case that reflects the likelihood that it was the source of infection for the given case. The potential source case with the lowest score is the most likely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56</a:t>
            </a:fld>
            <a:endParaRPr lang="en-US" dirty="0"/>
          </a:p>
        </p:txBody>
      </p:sp>
    </p:spTree>
    <p:extLst>
      <p:ext uri="{BB962C8B-B14F-4D97-AF65-F5344CB8AC3E}">
        <p14:creationId xmlns:p14="http://schemas.microsoft.com/office/powerpoint/2010/main" val="20326532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a:t>
            </a:r>
            <a:r>
              <a:rPr lang="en-US" baseline="0" dirty="0"/>
              <a:t> I label the cases in this diagram alphabetically, Case H is the given case and there are four potential source cases remaining after filtering: cases A, C, E, and G.</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57</a:t>
            </a:fld>
            <a:endParaRPr lang="en-US" dirty="0"/>
          </a:p>
        </p:txBody>
      </p:sp>
    </p:spTree>
    <p:extLst>
      <p:ext uri="{BB962C8B-B14F-4D97-AF65-F5344CB8AC3E}">
        <p14:creationId xmlns:p14="http://schemas.microsoft.com/office/powerpoint/2010/main" val="1098131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orange table I’ve illustrated some hypothetical score values.  Case A has a score of 1.  Since this is the lowest score among all four potential source cases, Case A receives a rank of 1 and we would conclude that of the cases considered, Case A is the most likely source of infection for Case H.</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58</a:t>
            </a:fld>
            <a:endParaRPr lang="en-US" dirty="0"/>
          </a:p>
        </p:txBody>
      </p:sp>
    </p:spTree>
    <p:extLst>
      <p:ext uri="{BB962C8B-B14F-4D97-AF65-F5344CB8AC3E}">
        <p14:creationId xmlns:p14="http://schemas.microsoft.com/office/powerpoint/2010/main" val="14125073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final portion of the</a:t>
            </a:r>
            <a:r>
              <a:rPr lang="en-US" baseline="0" dirty="0"/>
              <a:t> presentation I want to talk about how you actually use LITT, from accessing the algorithm to uploading data and finally to interpreting analytic outputs.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59</a:t>
            </a:fld>
            <a:endParaRPr lang="en-US" dirty="0"/>
          </a:p>
        </p:txBody>
      </p:sp>
    </p:spTree>
    <p:extLst>
      <p:ext uri="{BB962C8B-B14F-4D97-AF65-F5344CB8AC3E}">
        <p14:creationId xmlns:p14="http://schemas.microsoft.com/office/powerpoint/2010/main" val="1451147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approach to achieving these objectives involves characterizing transmission networks and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a:t>
            </a:fld>
            <a:endParaRPr lang="en-US" dirty="0"/>
          </a:p>
        </p:txBody>
      </p:sp>
    </p:spTree>
    <p:extLst>
      <p:ext uri="{BB962C8B-B14F-4D97-AF65-F5344CB8AC3E}">
        <p14:creationId xmlns:p14="http://schemas.microsoft.com/office/powerpoint/2010/main" val="240358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LITT is a software tool created in the programing language R.  It is available as an online user interface hosted on a CDC server and accessed via a web browser on a user’s local computer.  A screenshot of the interface is shown here in the top right.  The online user interface has multiple point and click options and allows users to run LITT without any knowledge of the R programming language.  Alternatively, users interested in running LITT using R can obtain the source code from CDC and run it on their local computer. The LITT online user interface includes a reminder not to upload personally identifiable information.</a:t>
            </a:r>
          </a:p>
        </p:txBody>
      </p:sp>
      <p:sp>
        <p:nvSpPr>
          <p:cNvPr id="4" name="Slide Number Placeholder 3"/>
          <p:cNvSpPr>
            <a:spLocks noGrp="1"/>
          </p:cNvSpPr>
          <p:nvPr>
            <p:ph type="sldNum" sz="quarter" idx="10"/>
          </p:nvPr>
        </p:nvSpPr>
        <p:spPr/>
        <p:txBody>
          <a:bodyPr/>
          <a:lstStyle/>
          <a:p>
            <a:fld id="{5E29CE3C-61E5-48DE-BDF4-BF593A0E4338}" type="slidenum">
              <a:rPr lang="en-US" smtClean="0"/>
              <a:t>60</a:t>
            </a:fld>
            <a:endParaRPr lang="en-US" dirty="0"/>
          </a:p>
        </p:txBody>
      </p:sp>
    </p:spTree>
    <p:extLst>
      <p:ext uri="{BB962C8B-B14F-4D97-AF65-F5344CB8AC3E}">
        <p14:creationId xmlns:p14="http://schemas.microsoft.com/office/powerpoint/2010/main" val="14578031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magnified view of the online user interface</a:t>
            </a:r>
          </a:p>
        </p:txBody>
      </p:sp>
      <p:sp>
        <p:nvSpPr>
          <p:cNvPr id="4" name="Slide Number Placeholder 3"/>
          <p:cNvSpPr>
            <a:spLocks noGrp="1"/>
          </p:cNvSpPr>
          <p:nvPr>
            <p:ph type="sldNum" sz="quarter" idx="10"/>
          </p:nvPr>
        </p:nvSpPr>
        <p:spPr/>
        <p:txBody>
          <a:bodyPr/>
          <a:lstStyle/>
          <a:p>
            <a:fld id="{5E29CE3C-61E5-48DE-BDF4-BF593A0E4338}" type="slidenum">
              <a:rPr lang="en-US" smtClean="0"/>
              <a:t>61</a:t>
            </a:fld>
            <a:endParaRPr lang="en-US" dirty="0"/>
          </a:p>
        </p:txBody>
      </p:sp>
    </p:spTree>
    <p:extLst>
      <p:ext uri="{BB962C8B-B14F-4D97-AF65-F5344CB8AC3E}">
        <p14:creationId xmlns:p14="http://schemas.microsoft.com/office/powerpoint/2010/main" val="24211172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I’ve highlighted the four input files that can be uploaded to perform a LITT analysis. To facilitate the management of data for LITT analyses, CDC has created input file templates that include data dictionaries and metadata and feature formatted cells for data entry.</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62</a:t>
            </a:fld>
            <a:endParaRPr lang="en-US" dirty="0"/>
          </a:p>
        </p:txBody>
      </p:sp>
    </p:spTree>
    <p:extLst>
      <p:ext uri="{BB962C8B-B14F-4D97-AF65-F5344CB8AC3E}">
        <p14:creationId xmlns:p14="http://schemas.microsoft.com/office/powerpoint/2010/main" val="2001304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input file templates, along with the LITT user’s manual and training presentation, training datasets containing hypothetical data formatted for a LITT analysis </a:t>
            </a:r>
            <a:r>
              <a:rPr lang="en-US" baseline="0" dirty="0"/>
              <a:t>that can be used to practice running LITT</a:t>
            </a:r>
            <a:r>
              <a:rPr lang="en-US" dirty="0"/>
              <a:t>, and a </a:t>
            </a:r>
            <a:r>
              <a:rPr lang="en-US" baseline="0" dirty="0"/>
              <a:t>technical reference manuscript that describes all the analytic assumptions and processes underlying the algorithm</a:t>
            </a:r>
            <a:r>
              <a:rPr lang="en-US" dirty="0"/>
              <a:t>, can be accessed by links in a pop up window opened by pressing the help button in the top right hand corner of the online user interface.</a:t>
            </a:r>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63</a:t>
            </a:fld>
            <a:endParaRPr lang="en-US" dirty="0"/>
          </a:p>
        </p:txBody>
      </p:sp>
    </p:spTree>
    <p:extLst>
      <p:ext uri="{BB962C8B-B14F-4D97-AF65-F5344CB8AC3E}">
        <p14:creationId xmlns:p14="http://schemas.microsoft.com/office/powerpoint/2010/main" val="1001106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input file is the case data table, which contains various information about cases in the cluster.  Here is a screenshot</a:t>
            </a:r>
            <a:r>
              <a:rPr lang="en-US" baseline="0" dirty="0"/>
              <a:t> of the associated input file template populated with hypothetical data. Green columns designate variables that are required to run a LITT analysis, blue columns designate conditionally required variables, and yellow columns designate optional variables.  Values for the two conditionally required variables are needed depending on values of one or more required variables.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64</a:t>
            </a:fld>
            <a:endParaRPr lang="en-US" dirty="0"/>
          </a:p>
        </p:txBody>
      </p:sp>
    </p:spTree>
    <p:extLst>
      <p:ext uri="{BB962C8B-B14F-4D97-AF65-F5344CB8AC3E}">
        <p14:creationId xmlns:p14="http://schemas.microsoft.com/office/powerpoint/2010/main" val="32615732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example, data for infectious period start is required if the value for pediatric and extrapulmonary only are both no.  In other words, an infectious period start date is required for all cases involving pulmonary disease in adults.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65</a:t>
            </a:fld>
            <a:endParaRPr lang="en-US" dirty="0"/>
          </a:p>
        </p:txBody>
      </p:sp>
    </p:spTree>
    <p:extLst>
      <p:ext uri="{BB962C8B-B14F-4D97-AF65-F5344CB8AC3E}">
        <p14:creationId xmlns:p14="http://schemas.microsoft.com/office/powerpoint/2010/main" val="20509932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case data table contains information about the infectiousness</a:t>
            </a:r>
            <a:r>
              <a:rPr lang="en-US" baseline="0" dirty="0"/>
              <a:t> of cases, the timing of symptom onset and infectious periods, user hypotheses about transmission within the cluster, risk factors associated with cases, and other case characteristics that might be used in post-analysis data visualizations.  Infectiousness information can generally be sourced directly from TB GIMS. Dates associated with infectious periods are calculated using dates of symptom onset and other date-related case information obtained through contact, cluster, or outbreak investigations. User transmission hypotheses will be based on results of these investigations and general aspects of TB epidemiology.  Information on risk factors and other case characteristics can come from TB GIMS or be collected during investigations. CDC can help you populate the case data table using surveillance data that your jurisdiction has already reported to TB GIMS.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66</a:t>
            </a:fld>
            <a:endParaRPr lang="en-US" dirty="0"/>
          </a:p>
        </p:txBody>
      </p:sp>
    </p:spTree>
    <p:extLst>
      <p:ext uri="{BB962C8B-B14F-4D97-AF65-F5344CB8AC3E}">
        <p14:creationId xmlns:p14="http://schemas.microsoft.com/office/powerpoint/2010/main" val="1810048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t>
            </a:r>
            <a:r>
              <a:rPr lang="en-US" baseline="0" dirty="0"/>
              <a:t> input file is t</a:t>
            </a:r>
            <a:r>
              <a:rPr lang="en-US" dirty="0"/>
              <a:t>he epi</a:t>
            </a:r>
            <a:r>
              <a:rPr lang="en-US" baseline="0" dirty="0"/>
              <a:t> link table.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67</a:t>
            </a:fld>
            <a:endParaRPr lang="en-US" dirty="0"/>
          </a:p>
        </p:txBody>
      </p:sp>
    </p:spTree>
    <p:extLst>
      <p:ext uri="{BB962C8B-B14F-4D97-AF65-F5344CB8AC3E}">
        <p14:creationId xmlns:p14="http://schemas.microsoft.com/office/powerpoint/2010/main" val="33257421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It contains information about the epidemiological links between cases and the strength of those links.  This information is typically obtained through contact, cluster, and outbreak investigations and users are responsible for classifying epi link strength as either definite, probable, or possible based on how confident they are that the link is real and its perceived contribution to disease transmission. There is no single, correct way to classify epi link strength but we recommend that a formalized approach be defined and systematically applied for each investigation.  We have an example of such an approach that we can share and discuss with you.</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68</a:t>
            </a:fld>
            <a:endParaRPr lang="en-US" dirty="0"/>
          </a:p>
        </p:txBody>
      </p:sp>
    </p:spTree>
    <p:extLst>
      <p:ext uri="{BB962C8B-B14F-4D97-AF65-F5344CB8AC3E}">
        <p14:creationId xmlns:p14="http://schemas.microsoft.com/office/powerpoint/2010/main" val="29071408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The third</a:t>
            </a:r>
            <a:r>
              <a:rPr lang="en-US" baseline="0" dirty="0"/>
              <a:t> input file is t</a:t>
            </a:r>
            <a:r>
              <a:rPr lang="en-US" dirty="0"/>
              <a:t>he SNP</a:t>
            </a:r>
            <a:r>
              <a:rPr lang="en-US" baseline="0" dirty="0"/>
              <a:t> distance matrix. Beginning in 2018 CDC began whole genome sequencing for all TB isolates submitted by U.S. state and local public health partners.  Based on these whole genome sequencing data, CDC will generate a SNP distance matrix like this upon request for a LITT analysis.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69</a:t>
            </a:fld>
            <a:endParaRPr lang="en-US" dirty="0"/>
          </a:p>
        </p:txBody>
      </p:sp>
    </p:spTree>
    <p:extLst>
      <p:ext uri="{BB962C8B-B14F-4D97-AF65-F5344CB8AC3E}">
        <p14:creationId xmlns:p14="http://schemas.microsoft.com/office/powerpoint/2010/main" val="3953223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determining how TB is spreading within a cluster under investigation.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a:t>
            </a:fld>
            <a:endParaRPr lang="en-US" dirty="0"/>
          </a:p>
        </p:txBody>
      </p:sp>
    </p:spTree>
    <p:extLst>
      <p:ext uri="{BB962C8B-B14F-4D97-AF65-F5344CB8AC3E}">
        <p14:creationId xmlns:p14="http://schemas.microsoft.com/office/powerpoint/2010/main" val="30268504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The distance matrix includes the SNP distances between all pairwise combinations of cases included in an analysis for which whole genome sequencing data are available.  Here we see that the pathogen isolates from Case 3 and Case 1 differ by 1 SNP.</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70</a:t>
            </a:fld>
            <a:endParaRPr lang="en-US" dirty="0"/>
          </a:p>
        </p:txBody>
      </p:sp>
    </p:spTree>
    <p:extLst>
      <p:ext uri="{BB962C8B-B14F-4D97-AF65-F5344CB8AC3E}">
        <p14:creationId xmlns:p14="http://schemas.microsoft.com/office/powerpoint/2010/main" val="14919695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This distance can also be visualized on a phylogenetic tree. Here, the two highlighted nodes representing Case 3 and Case 1 are separated by 1 SNP. Case 1 and Case 2 are genetically indistinguishable based on whole genome sequencing and so are represented by a single circle, or node, divided in half.</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71</a:t>
            </a:fld>
            <a:endParaRPr lang="en-US" dirty="0"/>
          </a:p>
        </p:txBody>
      </p:sp>
    </p:spTree>
    <p:extLst>
      <p:ext uri="{BB962C8B-B14F-4D97-AF65-F5344CB8AC3E}">
        <p14:creationId xmlns:p14="http://schemas.microsoft.com/office/powerpoint/2010/main" val="15434377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Case 3 and Case 5 differ by 2 SNPs.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72</a:t>
            </a:fld>
            <a:endParaRPr lang="en-US" dirty="0"/>
          </a:p>
        </p:txBody>
      </p:sp>
    </p:spTree>
    <p:extLst>
      <p:ext uri="{BB962C8B-B14F-4D97-AF65-F5344CB8AC3E}">
        <p14:creationId xmlns:p14="http://schemas.microsoft.com/office/powerpoint/2010/main" val="34643023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And Case 3 and Case 7 differ by 26 SNPs. The LITT algorithm includes an alternate scoring and ranking system that allows an analysis to be performed even if whole genome sequencing data are missing for some or all cases within a cluster. This most often happens when one or more cases in the cluster occurred prior to 2018 when CDC began universal whole genome sequencing of submitted isolates.</a:t>
            </a:r>
            <a:endParaRPr lang="en-US" dirty="0"/>
          </a:p>
          <a:p>
            <a:pPr defTabSz="948507">
              <a:defRPr/>
            </a:pP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73</a:t>
            </a:fld>
            <a:endParaRPr lang="en-US" dirty="0"/>
          </a:p>
        </p:txBody>
      </p:sp>
    </p:spTree>
    <p:extLst>
      <p:ext uri="{BB962C8B-B14F-4D97-AF65-F5344CB8AC3E}">
        <p14:creationId xmlns:p14="http://schemas.microsoft.com/office/powerpoint/2010/main" val="41637417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fourth </a:t>
            </a:r>
            <a:r>
              <a:rPr lang="en-US" baseline="0" dirty="0"/>
              <a:t>input file is t</a:t>
            </a:r>
            <a:r>
              <a:rPr lang="en-US" dirty="0"/>
              <a:t>he table of risk factor weights</a:t>
            </a:r>
          </a:p>
        </p:txBody>
      </p:sp>
      <p:sp>
        <p:nvSpPr>
          <p:cNvPr id="4" name="Slide Number Placeholder 3"/>
          <p:cNvSpPr>
            <a:spLocks noGrp="1"/>
          </p:cNvSpPr>
          <p:nvPr>
            <p:ph type="sldNum" sz="quarter" idx="10"/>
          </p:nvPr>
        </p:nvSpPr>
        <p:spPr/>
        <p:txBody>
          <a:bodyPr/>
          <a:lstStyle/>
          <a:p>
            <a:fld id="{5E29CE3C-61E5-48DE-BDF4-BF593A0E4338}" type="slidenum">
              <a:rPr lang="en-US" smtClean="0"/>
              <a:t>74</a:t>
            </a:fld>
            <a:endParaRPr lang="en-US" dirty="0"/>
          </a:p>
        </p:txBody>
      </p:sp>
    </p:spTree>
    <p:extLst>
      <p:ext uri="{BB962C8B-B14F-4D97-AF65-F5344CB8AC3E}">
        <p14:creationId xmlns:p14="http://schemas.microsoft.com/office/powerpoint/2010/main" val="5092156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It contains information about one or more risk factors believed to be important in TB transmission within the cluster. In addition to risk factor names, the file contains a weight assigned by the user for each risk factor meant to reflect the perceived importance of that factor relative to the others. Selection of risk factors and associated weights is at the discretion of the user and can reflect information in TB GIMS, from contact, cluster, or outbreak investigations, user intuition about TB epidemiology, and specific user hypotheses about transmission within the cluster. LITT considers the proportional relationships between weight values rather than the absolute values.  So here, the user has specified that HIV positivity is three times as important to TB transmission within the cluster as homelessness. Similarly, injection drug use is twice as important as homelessness.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75</a:t>
            </a:fld>
            <a:endParaRPr lang="en-US" dirty="0"/>
          </a:p>
        </p:txBody>
      </p:sp>
    </p:spTree>
    <p:extLst>
      <p:ext uri="{BB962C8B-B14F-4D97-AF65-F5344CB8AC3E}">
        <p14:creationId xmlns:p14="http://schemas.microsoft.com/office/powerpoint/2010/main" val="22605540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input files have been uploaded to the online user interface, the user simply assigns</a:t>
            </a:r>
            <a:r>
              <a:rPr lang="en-US" baseline="0" dirty="0"/>
              <a:t> a name prefix for the output files, selects a value for the SNP distance threshold that I mentioned as part of the case filtering process, and hits the “run” button to initiate the analysis, which typically takes less than 30 seconds. The fact that an analysis can be performed so quickly means that users can easily repeat analyses for a cluster as additional data become available during the course of an investigation.  Here, we set the prefix for the output files to “Test_run”, hit the run button…</a:t>
            </a:r>
          </a:p>
          <a:p>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76</a:t>
            </a:fld>
            <a:endParaRPr lang="en-US" dirty="0"/>
          </a:p>
        </p:txBody>
      </p:sp>
    </p:spTree>
    <p:extLst>
      <p:ext uri="{BB962C8B-B14F-4D97-AF65-F5344CB8AC3E}">
        <p14:creationId xmlns:p14="http://schemas.microsoft.com/office/powerpoint/2010/main" val="680998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generate</a:t>
            </a:r>
            <a:r>
              <a:rPr lang="en-US" baseline="0" dirty="0"/>
              <a:t> these eight output files.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77</a:t>
            </a:fld>
            <a:endParaRPr lang="en-US" dirty="0"/>
          </a:p>
        </p:txBody>
      </p:sp>
    </p:spTree>
    <p:extLst>
      <p:ext uri="{BB962C8B-B14F-4D97-AF65-F5344CB8AC3E}">
        <p14:creationId xmlns:p14="http://schemas.microsoft.com/office/powerpoint/2010/main" val="4934660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first four of these contain the central results of the LITT analysis.</a:t>
            </a:r>
          </a:p>
        </p:txBody>
      </p:sp>
      <p:sp>
        <p:nvSpPr>
          <p:cNvPr id="4" name="Slide Number Placeholder 3"/>
          <p:cNvSpPr>
            <a:spLocks noGrp="1"/>
          </p:cNvSpPr>
          <p:nvPr>
            <p:ph type="sldNum" sz="quarter" idx="10"/>
          </p:nvPr>
        </p:nvSpPr>
        <p:spPr/>
        <p:txBody>
          <a:bodyPr/>
          <a:lstStyle/>
          <a:p>
            <a:fld id="{5E29CE3C-61E5-48DE-BDF4-BF593A0E4338}" type="slidenum">
              <a:rPr lang="en-US" smtClean="0"/>
              <a:t>78</a:t>
            </a:fld>
            <a:endParaRPr lang="en-US" dirty="0"/>
          </a:p>
        </p:txBody>
      </p:sp>
    </p:spTree>
    <p:extLst>
      <p:ext uri="{BB962C8B-B14F-4D97-AF65-F5344CB8AC3E}">
        <p14:creationId xmlns:p14="http://schemas.microsoft.com/office/powerpoint/2010/main" val="6821100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log file contains summary statistics for the input data files and analysis parameters and lists any computational issues encountered during the analysis.</a:t>
            </a:r>
          </a:p>
        </p:txBody>
      </p:sp>
      <p:sp>
        <p:nvSpPr>
          <p:cNvPr id="4" name="Slide Number Placeholder 3"/>
          <p:cNvSpPr>
            <a:spLocks noGrp="1"/>
          </p:cNvSpPr>
          <p:nvPr>
            <p:ph type="sldNum" sz="quarter" idx="10"/>
          </p:nvPr>
        </p:nvSpPr>
        <p:spPr/>
        <p:txBody>
          <a:bodyPr/>
          <a:lstStyle/>
          <a:p>
            <a:fld id="{5E29CE3C-61E5-48DE-BDF4-BF593A0E4338}" type="slidenum">
              <a:rPr lang="en-US" smtClean="0"/>
              <a:t>79</a:t>
            </a:fld>
            <a:endParaRPr lang="en-US" dirty="0"/>
          </a:p>
        </p:txBody>
      </p:sp>
    </p:spTree>
    <p:extLst>
      <p:ext uri="{BB962C8B-B14F-4D97-AF65-F5344CB8AC3E}">
        <p14:creationId xmlns:p14="http://schemas.microsoft.com/office/powerpoint/2010/main" val="3936599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can identify a particular patient who appears to be the source of infection for a disproportionate</a:t>
            </a:r>
            <a:r>
              <a:rPr lang="en-US" baseline="0" dirty="0"/>
              <a:t> number of secondary cases, we might decide to re-consider or expand our contact investigation around this patient.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a:t>
            </a:fld>
            <a:endParaRPr lang="en-US" dirty="0"/>
          </a:p>
        </p:txBody>
      </p:sp>
    </p:spTree>
    <p:extLst>
      <p:ext uri="{BB962C8B-B14F-4D97-AF65-F5344CB8AC3E}">
        <p14:creationId xmlns:p14="http://schemas.microsoft.com/office/powerpoint/2010/main" val="29877777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all potential sources file contains detailed information about the rating, scoring, and ranking of all potential source cases as well as reasons for excluding filtered cases. </a:t>
            </a:r>
          </a:p>
        </p:txBody>
      </p:sp>
      <p:sp>
        <p:nvSpPr>
          <p:cNvPr id="4" name="Slide Number Placeholder 3"/>
          <p:cNvSpPr>
            <a:spLocks noGrp="1"/>
          </p:cNvSpPr>
          <p:nvPr>
            <p:ph type="sldNum" sz="quarter" idx="10"/>
          </p:nvPr>
        </p:nvSpPr>
        <p:spPr/>
        <p:txBody>
          <a:bodyPr/>
          <a:lstStyle/>
          <a:p>
            <a:fld id="{5E29CE3C-61E5-48DE-BDF4-BF593A0E4338}" type="slidenum">
              <a:rPr lang="en-US" smtClean="0"/>
              <a:t>80</a:t>
            </a:fld>
            <a:endParaRPr lang="en-US" dirty="0"/>
          </a:p>
        </p:txBody>
      </p:sp>
    </p:spTree>
    <p:extLst>
      <p:ext uri="{BB962C8B-B14F-4D97-AF65-F5344CB8AC3E}">
        <p14:creationId xmlns:p14="http://schemas.microsoft.com/office/powerpoint/2010/main" val="19223893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heatmap file presents scores and ranks visually in matrix format </a:t>
            </a:r>
          </a:p>
        </p:txBody>
      </p:sp>
      <p:sp>
        <p:nvSpPr>
          <p:cNvPr id="4" name="Slide Number Placeholder 3"/>
          <p:cNvSpPr>
            <a:spLocks noGrp="1"/>
          </p:cNvSpPr>
          <p:nvPr>
            <p:ph type="sldNum" sz="quarter" idx="10"/>
          </p:nvPr>
        </p:nvSpPr>
        <p:spPr/>
        <p:txBody>
          <a:bodyPr/>
          <a:lstStyle/>
          <a:p>
            <a:fld id="{5E29CE3C-61E5-48DE-BDF4-BF593A0E4338}" type="slidenum">
              <a:rPr lang="en-US" smtClean="0"/>
              <a:t>81</a:t>
            </a:fld>
            <a:endParaRPr lang="en-US" dirty="0"/>
          </a:p>
        </p:txBody>
      </p:sp>
    </p:spTree>
    <p:extLst>
      <p:ext uri="{BB962C8B-B14F-4D97-AF65-F5344CB8AC3E}">
        <p14:creationId xmlns:p14="http://schemas.microsoft.com/office/powerpoint/2010/main" val="14481073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 top rank potential source file identifies the top ranked potential source case for each given case in the cluster.</a:t>
            </a:r>
          </a:p>
        </p:txBody>
      </p:sp>
      <p:sp>
        <p:nvSpPr>
          <p:cNvPr id="4" name="Slide Number Placeholder 3"/>
          <p:cNvSpPr>
            <a:spLocks noGrp="1"/>
          </p:cNvSpPr>
          <p:nvPr>
            <p:ph type="sldNum" sz="quarter" idx="10"/>
          </p:nvPr>
        </p:nvSpPr>
        <p:spPr/>
        <p:txBody>
          <a:bodyPr/>
          <a:lstStyle/>
          <a:p>
            <a:fld id="{5E29CE3C-61E5-48DE-BDF4-BF593A0E4338}" type="slidenum">
              <a:rPr lang="en-US" smtClean="0"/>
              <a:t>82</a:t>
            </a:fld>
            <a:endParaRPr lang="en-US" dirty="0"/>
          </a:p>
        </p:txBody>
      </p:sp>
    </p:spTree>
    <p:extLst>
      <p:ext uri="{BB962C8B-B14F-4D97-AF65-F5344CB8AC3E}">
        <p14:creationId xmlns:p14="http://schemas.microsoft.com/office/powerpoint/2010/main" val="13095878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four files are essentially supporting files generated</a:t>
            </a:r>
            <a:r>
              <a:rPr lang="en-US" baseline="0" dirty="0"/>
              <a:t> </a:t>
            </a:r>
            <a:r>
              <a:rPr lang="en-US" dirty="0"/>
              <a:t>for data</a:t>
            </a:r>
            <a:r>
              <a:rPr lang="en-US" baseline="0" dirty="0"/>
              <a:t> verification and record keeping purposes.  For the most part they contain raw data provided in the input files with some additional information found in other input files or generated by the analyses.  I’ll now walk you through each of the output files produced by a LITT analysis starting with the four containing the central results.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83</a:t>
            </a:fld>
            <a:endParaRPr lang="en-US" dirty="0"/>
          </a:p>
        </p:txBody>
      </p:sp>
    </p:spTree>
    <p:extLst>
      <p:ext uri="{BB962C8B-B14F-4D97-AF65-F5344CB8AC3E}">
        <p14:creationId xmlns:p14="http://schemas.microsoft.com/office/powerpoint/2010/main" val="8263572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screenshot</a:t>
            </a:r>
            <a:r>
              <a:rPr lang="en-US" baseline="0" dirty="0"/>
              <a:t> of the log output file, which provides a high level summary of the LITT analysis.  It reports the SNP distance threshold selected by the user, the number of cases in the case data table, the number of epi links in the epi link table, and the number of risk factors in the table of risk factor weights. </a:t>
            </a:r>
            <a:r>
              <a:rPr lang="en-US" dirty="0"/>
              <a:t>If any issues with data quality or completeness were encountered during the analysis, associated changes made by LITT will be noted.</a:t>
            </a:r>
          </a:p>
        </p:txBody>
      </p:sp>
      <p:sp>
        <p:nvSpPr>
          <p:cNvPr id="4" name="Slide Number Placeholder 3"/>
          <p:cNvSpPr>
            <a:spLocks noGrp="1"/>
          </p:cNvSpPr>
          <p:nvPr>
            <p:ph type="sldNum" sz="quarter" idx="10"/>
          </p:nvPr>
        </p:nvSpPr>
        <p:spPr/>
        <p:txBody>
          <a:bodyPr/>
          <a:lstStyle/>
          <a:p>
            <a:fld id="{5E29CE3C-61E5-48DE-BDF4-BF593A0E4338}" type="slidenum">
              <a:rPr lang="en-US" smtClean="0"/>
              <a:t>84</a:t>
            </a:fld>
            <a:endParaRPr lang="en-US" dirty="0"/>
          </a:p>
        </p:txBody>
      </p:sp>
    </p:spTree>
    <p:extLst>
      <p:ext uri="{BB962C8B-B14F-4D97-AF65-F5344CB8AC3E}">
        <p14:creationId xmlns:p14="http://schemas.microsoft.com/office/powerpoint/2010/main" val="36887185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this screenshot shows the log output file from a LITT analysis in which information for a required variable in the case data table was missing for one of the cases.</a:t>
            </a:r>
          </a:p>
        </p:txBody>
      </p:sp>
      <p:sp>
        <p:nvSpPr>
          <p:cNvPr id="4" name="Slide Number Placeholder 3"/>
          <p:cNvSpPr>
            <a:spLocks noGrp="1"/>
          </p:cNvSpPr>
          <p:nvPr>
            <p:ph type="sldNum" sz="quarter" idx="10"/>
          </p:nvPr>
        </p:nvSpPr>
        <p:spPr/>
        <p:txBody>
          <a:bodyPr/>
          <a:lstStyle/>
          <a:p>
            <a:fld id="{5E29CE3C-61E5-48DE-BDF4-BF593A0E4338}" type="slidenum">
              <a:rPr lang="en-US" smtClean="0"/>
              <a:t>85</a:t>
            </a:fld>
            <a:endParaRPr lang="en-US" dirty="0"/>
          </a:p>
        </p:txBody>
      </p:sp>
    </p:spTree>
    <p:extLst>
      <p:ext uri="{BB962C8B-B14F-4D97-AF65-F5344CB8AC3E}">
        <p14:creationId xmlns:p14="http://schemas.microsoft.com/office/powerpoint/2010/main" val="24184190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aseline="0" dirty="0"/>
              <a:t>all potential sources output file contains two worksheets.  This is a screenshot of the potential sources worksheet. Remember that as part of an analysis, LITT conducts pairwise assessments of cases and for each pair determines whether the potential source case could have been the source of infection for the given case or whether the potential source case should be filtered out.  This worksheet, named potential sources, contains detailed information on all case pairs that LITT determined could have been related by transmission.  There is a lot of information in this worksheet so this screenshot is rather compressed. In the next few slides I’ll walk you through some of the content using magnified images.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86</a:t>
            </a:fld>
            <a:endParaRPr lang="en-US" dirty="0"/>
          </a:p>
        </p:txBody>
      </p:sp>
    </p:spTree>
    <p:extLst>
      <p:ext uri="{BB962C8B-B14F-4D97-AF65-F5344CB8AC3E}">
        <p14:creationId xmlns:p14="http://schemas.microsoft.com/office/powerpoint/2010/main" val="21998436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note this center block of columns which contains the four ratings calculated by LITT for each pair of cases that could potentially be linked by transmission.</a:t>
            </a:r>
          </a:p>
        </p:txBody>
      </p:sp>
      <p:sp>
        <p:nvSpPr>
          <p:cNvPr id="4" name="Slide Number Placeholder 3"/>
          <p:cNvSpPr>
            <a:spLocks noGrp="1"/>
          </p:cNvSpPr>
          <p:nvPr>
            <p:ph type="sldNum" sz="quarter" idx="10"/>
          </p:nvPr>
        </p:nvSpPr>
        <p:spPr/>
        <p:txBody>
          <a:bodyPr/>
          <a:lstStyle/>
          <a:p>
            <a:fld id="{5E29CE3C-61E5-48DE-BDF4-BF593A0E4338}" type="slidenum">
              <a:rPr lang="en-US" smtClean="0"/>
              <a:t>87</a:t>
            </a:fld>
            <a:endParaRPr lang="en-US" dirty="0"/>
          </a:p>
        </p:txBody>
      </p:sp>
    </p:spTree>
    <p:extLst>
      <p:ext uri="{BB962C8B-B14F-4D97-AF65-F5344CB8AC3E}">
        <p14:creationId xmlns:p14="http://schemas.microsoft.com/office/powerpoint/2010/main" val="21071519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in on two pairs</a:t>
            </a:r>
            <a:r>
              <a:rPr lang="en-US" baseline="0" dirty="0"/>
              <a:t> of cases, both of which involve Case 2 as the given case.  In this analysis, LITT identified two other cases as potential sources of infection for Case 2, Case 3 and Case 5</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88</a:t>
            </a:fld>
            <a:endParaRPr lang="en-US" dirty="0"/>
          </a:p>
        </p:txBody>
      </p:sp>
    </p:spTree>
    <p:extLst>
      <p:ext uri="{BB962C8B-B14F-4D97-AF65-F5344CB8AC3E}">
        <p14:creationId xmlns:p14="http://schemas.microsoft.com/office/powerpoint/2010/main" val="128092006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four LITT ratings for these two case pairs. T</a:t>
            </a:r>
            <a:r>
              <a:rPr lang="en-US" dirty="0"/>
              <a:t>he first is the SNP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89</a:t>
            </a:fld>
            <a:endParaRPr lang="en-US" dirty="0"/>
          </a:p>
        </p:txBody>
      </p:sp>
    </p:spTree>
    <p:extLst>
      <p:ext uri="{BB962C8B-B14F-4D97-AF65-F5344CB8AC3E}">
        <p14:creationId xmlns:p14="http://schemas.microsoft.com/office/powerpoint/2010/main" val="198155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if we can determine that transmission seems to be primarily associated with a particular setting</a:t>
            </a:r>
            <a:r>
              <a:rPr lang="en-US" baseline="0" dirty="0"/>
              <a:t> such as a healthcare facility, homeless shelter, or prison…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a:t>
            </a:fld>
            <a:endParaRPr lang="en-US" dirty="0"/>
          </a:p>
        </p:txBody>
      </p:sp>
    </p:spTree>
    <p:extLst>
      <p:ext uri="{BB962C8B-B14F-4D97-AF65-F5344CB8AC3E}">
        <p14:creationId xmlns:p14="http://schemas.microsoft.com/office/powerpoint/2010/main" val="390450392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pathogen isolates from Case 3 and Case 5 are both closely related to the pathogen isolate from Case 2.  Both pairs of isolates had a SNP distance of 1 and received a SNP rating of 1.</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90</a:t>
            </a:fld>
            <a:endParaRPr lang="en-US" dirty="0"/>
          </a:p>
        </p:txBody>
      </p:sp>
    </p:spTree>
    <p:extLst>
      <p:ext uri="{BB962C8B-B14F-4D97-AF65-F5344CB8AC3E}">
        <p14:creationId xmlns:p14="http://schemas.microsoft.com/office/powerpoint/2010/main" val="25034972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is the Infectious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91</a:t>
            </a:fld>
            <a:endParaRPr lang="en-US" dirty="0"/>
          </a:p>
        </p:txBody>
      </p:sp>
    </p:spTree>
    <p:extLst>
      <p:ext uri="{BB962C8B-B14F-4D97-AF65-F5344CB8AC3E}">
        <p14:creationId xmlns:p14="http://schemas.microsoft.com/office/powerpoint/2010/main" val="3786021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Case 3 and Case 5 both </a:t>
            </a:r>
            <a:r>
              <a:rPr lang="en-US" baseline="0" dirty="0"/>
              <a:t>had cavitary disease and were highly infectious, they both received an infectious rating of 0</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92</a:t>
            </a:fld>
            <a:endParaRPr lang="en-US" dirty="0"/>
          </a:p>
        </p:txBody>
      </p:sp>
    </p:spTree>
    <p:extLst>
      <p:ext uri="{BB962C8B-B14F-4D97-AF65-F5344CB8AC3E}">
        <p14:creationId xmlns:p14="http://schemas.microsoft.com/office/powerpoint/2010/main" val="3647253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lets look at the time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93</a:t>
            </a:fld>
            <a:endParaRPr lang="en-US" dirty="0"/>
          </a:p>
        </p:txBody>
      </p:sp>
    </p:spTree>
    <p:extLst>
      <p:ext uri="{BB962C8B-B14F-4D97-AF65-F5344CB8AC3E}">
        <p14:creationId xmlns:p14="http://schemas.microsoft.com/office/powerpoint/2010/main" val="5543557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Here we see a contrast. Case 3 was infectious earlier in time than Case 2</a:t>
            </a:r>
            <a:r>
              <a:rPr lang="en-US" baseline="0" dirty="0"/>
              <a:t> whereas Case 5 was infectious later in time. This suggests a higher likelihood that Case 3 was the source of infection for Case 2, hence the lower time rating associated with Case 3.</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94</a:t>
            </a:fld>
            <a:endParaRPr lang="en-US" dirty="0"/>
          </a:p>
        </p:txBody>
      </p:sp>
    </p:spTree>
    <p:extLst>
      <p:ext uri="{BB962C8B-B14F-4D97-AF65-F5344CB8AC3E}">
        <p14:creationId xmlns:p14="http://schemas.microsoft.com/office/powerpoint/2010/main" val="391616088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Fourth, the epi and risk factor rating, and another contrast</a:t>
            </a:r>
          </a:p>
        </p:txBody>
      </p:sp>
      <p:sp>
        <p:nvSpPr>
          <p:cNvPr id="4" name="Slide Number Placeholder 3"/>
          <p:cNvSpPr>
            <a:spLocks noGrp="1"/>
          </p:cNvSpPr>
          <p:nvPr>
            <p:ph type="sldNum" sz="quarter" idx="10"/>
          </p:nvPr>
        </p:nvSpPr>
        <p:spPr/>
        <p:txBody>
          <a:bodyPr/>
          <a:lstStyle/>
          <a:p>
            <a:fld id="{5E29CE3C-61E5-48DE-BDF4-BF593A0E4338}" type="slidenum">
              <a:rPr lang="en-US" smtClean="0"/>
              <a:t>95</a:t>
            </a:fld>
            <a:endParaRPr lang="en-US" dirty="0"/>
          </a:p>
        </p:txBody>
      </p:sp>
    </p:spTree>
    <p:extLst>
      <p:ext uri="{BB962C8B-B14F-4D97-AF65-F5344CB8AC3E}">
        <p14:creationId xmlns:p14="http://schemas.microsoft.com/office/powerpoint/2010/main" val="382396288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3 had a definite epi linked to Case 2</a:t>
            </a:r>
            <a:r>
              <a:rPr lang="en-US" baseline="0" dirty="0"/>
              <a:t> whereas Case 5 did not have an epi link to Case 2 and did not share any risk factors with Case 2.  Again, this suggests a higher likelihood that Case 3 was the source of infection for Case 2, hence the lower epi and risk factor rating associated with Case 3.</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96</a:t>
            </a:fld>
            <a:endParaRPr lang="en-US" dirty="0"/>
          </a:p>
        </p:txBody>
      </p:sp>
    </p:spTree>
    <p:extLst>
      <p:ext uri="{BB962C8B-B14F-4D97-AF65-F5344CB8AC3E}">
        <p14:creationId xmlns:p14="http://schemas.microsoft.com/office/powerpoint/2010/main" val="3284210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 lets have a look at the score and rank values that LITT calculated</a:t>
            </a:r>
            <a:r>
              <a:rPr lang="en-US" baseline="0" dirty="0"/>
              <a:t> for these two case pairs and how those values compared to one of the user’s transmission hypotheses.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97</a:t>
            </a:fld>
            <a:endParaRPr lang="en-US" dirty="0"/>
          </a:p>
        </p:txBody>
      </p:sp>
    </p:spTree>
    <p:extLst>
      <p:ext uri="{BB962C8B-B14F-4D97-AF65-F5344CB8AC3E}">
        <p14:creationId xmlns:p14="http://schemas.microsoft.com/office/powerpoint/2010/main" val="25674441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We saw in the last few slides how for these</a:t>
            </a:r>
            <a:r>
              <a:rPr lang="en-US" baseline="0" dirty="0"/>
              <a:t> two case pairs,</a:t>
            </a:r>
            <a:r>
              <a:rPr lang="en-US" dirty="0"/>
              <a:t> LITT calculated values for the four ratings and summed these values to generate a score for each case pair</a:t>
            </a:r>
            <a:r>
              <a:rPr lang="en-US" baseline="0" dirty="0"/>
              <a: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98</a:t>
            </a:fld>
            <a:endParaRPr lang="en-US" dirty="0"/>
          </a:p>
        </p:txBody>
      </p:sp>
    </p:spTree>
    <p:extLst>
      <p:ext uri="{BB962C8B-B14F-4D97-AF65-F5344CB8AC3E}">
        <p14:creationId xmlns:p14="http://schemas.microsoft.com/office/powerpoint/2010/main" val="319140922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These scores are</a:t>
            </a:r>
            <a:r>
              <a:rPr lang="en-US" baseline="0" dirty="0"/>
              <a:t> reported in the table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99</a:t>
            </a:fld>
            <a:endParaRPr lang="en-US" dirty="0"/>
          </a:p>
        </p:txBody>
      </p:sp>
    </p:spTree>
    <p:extLst>
      <p:ext uri="{BB962C8B-B14F-4D97-AF65-F5344CB8AC3E}">
        <p14:creationId xmlns:p14="http://schemas.microsoft.com/office/powerpoint/2010/main" val="2073238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990887" y="6356349"/>
            <a:ext cx="2743200" cy="365125"/>
          </a:xfrm>
        </p:spPr>
        <p:txBody>
          <a:bodyPr/>
          <a:lstStyle/>
          <a:p>
            <a:fld id="{0CE11172-6F9F-4569-9145-C63989E5E3D3}" type="datetime1">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912" y="6422788"/>
            <a:ext cx="2743200" cy="365125"/>
          </a:xfrm>
        </p:spPr>
        <p:txBody>
          <a:bodyPr/>
          <a:lstStyle>
            <a:lvl1pPr algn="l">
              <a:defRPr/>
            </a:lvl1pPr>
          </a:lstStyle>
          <a:p>
            <a:fld id="{1B5DE891-BED3-4FCA-96F7-3F8A1588183F}" type="slidenum">
              <a:rPr lang="en-US" smtClean="0"/>
              <a:pPr/>
              <a:t>‹#›</a:t>
            </a:fld>
            <a:endParaRPr lang="en-US" dirty="0"/>
          </a:p>
        </p:txBody>
      </p:sp>
    </p:spTree>
    <p:extLst>
      <p:ext uri="{BB962C8B-B14F-4D97-AF65-F5344CB8AC3E}">
        <p14:creationId xmlns:p14="http://schemas.microsoft.com/office/powerpoint/2010/main" val="287855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113C24-171A-473A-AD46-DE7A5E837A11}" type="datetime1">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312338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3FE57-2724-42D9-BFD1-89CBBA7FFF4A}" type="datetime1">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226224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NCHHSTP">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1184795"/>
          </a:xfrm>
          <a:prstGeom prst="rect">
            <a:avLst/>
          </a:prstGeom>
        </p:spPr>
      </p:pic>
      <p:sp>
        <p:nvSpPr>
          <p:cNvPr id="7" name="Title 1"/>
          <p:cNvSpPr>
            <a:spLocks noGrp="1"/>
          </p:cNvSpPr>
          <p:nvPr>
            <p:ph type="title" hasCustomPrompt="1"/>
          </p:nvPr>
        </p:nvSpPr>
        <p:spPr>
          <a:xfrm>
            <a:off x="609599" y="1386071"/>
            <a:ext cx="11211969" cy="1180971"/>
          </a:xfrm>
          <a:prstGeom prst="rect">
            <a:avLst/>
          </a:prstGeom>
        </p:spPr>
        <p:txBody>
          <a:bodyPr/>
          <a:lstStyle>
            <a:lvl1pPr algn="l">
              <a:lnSpc>
                <a:spcPts val="4000"/>
              </a:lnSpc>
              <a:defRPr sz="3733" b="1" baseline="0">
                <a:solidFill>
                  <a:srgbClr val="00788A"/>
                </a:solidFill>
                <a:effectLst/>
                <a:latin typeface="Calibri" pitchFamily="34" charset="0"/>
              </a:defRPr>
            </a:lvl1pPr>
          </a:lstStyle>
          <a:p>
            <a:r>
              <a:rPr lang="en-US" dirty="0"/>
              <a:t> </a:t>
            </a:r>
          </a:p>
        </p:txBody>
      </p:sp>
      <p:sp>
        <p:nvSpPr>
          <p:cNvPr id="8" name="Subtitle 2"/>
          <p:cNvSpPr>
            <a:spLocks noGrp="1"/>
          </p:cNvSpPr>
          <p:nvPr>
            <p:ph type="subTitle" idx="1"/>
          </p:nvPr>
        </p:nvSpPr>
        <p:spPr>
          <a:xfrm>
            <a:off x="609600" y="2859349"/>
            <a:ext cx="8534400" cy="457200"/>
          </a:xfrm>
          <a:prstGeom prst="rect">
            <a:avLst/>
          </a:prstGeom>
        </p:spPr>
        <p:txBody>
          <a:bodyPr/>
          <a:lstStyle>
            <a:lvl1pPr marL="0" indent="0" algn="l">
              <a:buNone/>
              <a:defRPr sz="2667" b="1" baseline="0">
                <a:solidFill>
                  <a:srgbClr val="00788A"/>
                </a:solidFill>
                <a:effectLst/>
                <a:latin typeface="Calibri"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endParaRPr lang="en-US" dirty="0"/>
          </a:p>
        </p:txBody>
      </p:sp>
      <p:sp>
        <p:nvSpPr>
          <p:cNvPr id="10" name="Text Placeholder 8"/>
          <p:cNvSpPr>
            <a:spLocks noGrp="1"/>
          </p:cNvSpPr>
          <p:nvPr>
            <p:ph type="body" sz="quarter" idx="10"/>
          </p:nvPr>
        </p:nvSpPr>
        <p:spPr>
          <a:xfrm>
            <a:off x="609600" y="3946019"/>
            <a:ext cx="8534400" cy="1295400"/>
          </a:xfrm>
          <a:prstGeom prst="rect">
            <a:avLst/>
          </a:prstGeom>
        </p:spPr>
        <p:txBody>
          <a:bodyPr/>
          <a:lstStyle>
            <a:lvl1pPr marL="0" indent="0" algn="l">
              <a:lnSpc>
                <a:spcPts val="2667"/>
              </a:lnSpc>
              <a:buNone/>
              <a:defRPr sz="2400" baseline="0">
                <a:solidFill>
                  <a:srgbClr val="00788A"/>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sp>
        <p:nvSpPr>
          <p:cNvPr id="6" name="TextBox 5"/>
          <p:cNvSpPr txBox="1"/>
          <p:nvPr userDrawn="1"/>
        </p:nvSpPr>
        <p:spPr>
          <a:xfrm>
            <a:off x="609600" y="120203"/>
            <a:ext cx="9204101" cy="369332"/>
          </a:xfrm>
          <a:prstGeom prst="rect">
            <a:avLst/>
          </a:prstGeom>
          <a:noFill/>
        </p:spPr>
        <p:txBody>
          <a:bodyPr wrap="square" rtlCol="0">
            <a:spAutoFit/>
          </a:bodyPr>
          <a:lstStyle/>
          <a:p>
            <a:r>
              <a:rPr lang="en-US" b="1" dirty="0">
                <a:solidFill>
                  <a:schemeClr val="tx2">
                    <a:lumMod val="95000"/>
                  </a:schemeClr>
                </a:solidFill>
                <a:latin typeface="Calibri" panose="020F0502020204030204" pitchFamily="34" charset="0"/>
              </a:rPr>
              <a:t>National Center for HIV/AIDS, Viral Hepatitis, STD, and TB Prevention</a:t>
            </a:r>
          </a:p>
        </p:txBody>
      </p:sp>
    </p:spTree>
    <p:extLst>
      <p:ext uri="{BB962C8B-B14F-4D97-AF65-F5344CB8AC3E}">
        <p14:creationId xmlns:p14="http://schemas.microsoft.com/office/powerpoint/2010/main" val="23482922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00788A"/>
                </a:solidFill>
                <a:effectLst/>
                <a:latin typeface="Calibri" pitchFamily="34" charset="0"/>
              </a:defRPr>
            </a:lvl1pPr>
          </a:lstStyle>
          <a:p>
            <a:r>
              <a:rPr lang="en-US" dirty="0"/>
              <a:t>Bottom band: NCHHSTP</a:t>
            </a:r>
          </a:p>
        </p:txBody>
      </p:sp>
      <p:sp>
        <p:nvSpPr>
          <p:cNvPr id="6" name="Text Placeholder 7"/>
          <p:cNvSpPr>
            <a:spLocks noGrp="1"/>
          </p:cNvSpPr>
          <p:nvPr>
            <p:ph type="body" sz="quarter" idx="10"/>
          </p:nvPr>
        </p:nvSpPr>
        <p:spPr>
          <a:xfrm>
            <a:off x="609600" y="1545167"/>
            <a:ext cx="10972800" cy="4455584"/>
          </a:xfrm>
        </p:spPr>
        <p:txBody>
          <a:bodyPr/>
          <a:lstStyle>
            <a:lvl1pPr marL="457189" indent="-457189">
              <a:buClr>
                <a:srgbClr val="00788A"/>
              </a:buClr>
              <a:buFont typeface="Wingdings" panose="05000000000000000000" pitchFamily="2" charset="2"/>
              <a:buChar char="§"/>
              <a:defRPr sz="3200" b="1">
                <a:solidFill>
                  <a:srgbClr val="00788A"/>
                </a:solidFill>
              </a:defRPr>
            </a:lvl1pPr>
            <a:lvl2pPr>
              <a:buClr>
                <a:srgbClr val="9A4E9E"/>
              </a:buClr>
              <a:defRPr sz="2667">
                <a:solidFill>
                  <a:schemeClr val="accent4">
                    <a:lumMod val="75000"/>
                  </a:schemeClr>
                </a:solidFill>
              </a:defRPr>
            </a:lvl2pPr>
            <a:lvl3pPr>
              <a:buClr>
                <a:srgbClr val="C00000"/>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37280"/>
            <a:ext cx="12192000" cy="120721"/>
          </a:xfrm>
          <a:prstGeom prst="rect">
            <a:avLst/>
          </a:prstGeom>
        </p:spPr>
      </p:pic>
    </p:spTree>
    <p:extLst>
      <p:ext uri="{BB962C8B-B14F-4D97-AF65-F5344CB8AC3E}">
        <p14:creationId xmlns:p14="http://schemas.microsoft.com/office/powerpoint/2010/main" val="14524002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ULLETS/DATA_2side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nchor="b" anchorCtr="0"/>
          <a:lstStyle>
            <a:lvl1pPr algn="l">
              <a:lnSpc>
                <a:spcPts val="4000"/>
              </a:lnSpc>
              <a:defRPr sz="3733" b="1" baseline="0">
                <a:solidFill>
                  <a:srgbClr val="00788A"/>
                </a:solidFill>
                <a:effectLst/>
                <a:latin typeface="Calibri" pitchFamily="34" charset="0"/>
              </a:defRPr>
            </a:lvl1pPr>
          </a:lstStyle>
          <a:p>
            <a:endParaRPr lang="en-US" dirty="0"/>
          </a:p>
        </p:txBody>
      </p:sp>
      <p:sp>
        <p:nvSpPr>
          <p:cNvPr id="3" name="Content Placeholder 2"/>
          <p:cNvSpPr>
            <a:spLocks noGrp="1"/>
          </p:cNvSpPr>
          <p:nvPr>
            <p:ph idx="1"/>
          </p:nvPr>
        </p:nvSpPr>
        <p:spPr>
          <a:xfrm>
            <a:off x="609601" y="1600201"/>
            <a:ext cx="5172892" cy="4191000"/>
          </a:xfrm>
          <a:prstGeom prst="rect">
            <a:avLst/>
          </a:prstGeom>
        </p:spPr>
        <p:txBody>
          <a:bodyPr/>
          <a:lstStyle>
            <a:lvl1pPr marL="457189" indent="-457189">
              <a:buClr>
                <a:srgbClr val="541900"/>
              </a:buClr>
              <a:buSzPct val="70000"/>
              <a:buFont typeface="Wingdings" panose="05000000000000000000" pitchFamily="2" charset="2"/>
              <a:buChar char="§"/>
              <a:defRPr sz="3200" b="1" baseline="0">
                <a:solidFill>
                  <a:srgbClr val="5F5F5F"/>
                </a:solidFill>
                <a:latin typeface="Calibri" pitchFamily="34" charset="0"/>
              </a:defRPr>
            </a:lvl1pPr>
            <a:lvl2pPr marL="990575" indent="-380990">
              <a:buClr>
                <a:srgbClr val="005984"/>
              </a:buClr>
              <a:buSzPct val="100000"/>
              <a:buFont typeface="Arial" panose="020B0604020202020204" pitchFamily="34" charset="0"/>
              <a:buChar char="•"/>
              <a:defRPr sz="2667">
                <a:solidFill>
                  <a:srgbClr val="5F5F5F"/>
                </a:solidFill>
              </a:defRPr>
            </a:lvl2pPr>
            <a:lvl3pPr>
              <a:buClrTx/>
              <a:buSzPct val="100000"/>
              <a:buFont typeface="Arial" pitchFamily="34" charset="0"/>
              <a:buChar char="•"/>
              <a:defRPr sz="2400">
                <a:solidFill>
                  <a:srgbClr val="5F5F5F"/>
                </a:solidFill>
              </a:defRPr>
            </a:lvl3pPr>
            <a:lvl4pPr>
              <a:buClr>
                <a:schemeClr val="bg1"/>
              </a:buClr>
              <a:buSzPct val="70000"/>
              <a:buFont typeface="Courier New" pitchFamily="49" charset="0"/>
              <a:buChar char="o"/>
              <a:defRPr sz="2400" baseline="0">
                <a:solidFill>
                  <a:schemeClr val="bg2"/>
                </a:solidFill>
              </a:defRPr>
            </a:lvl4pPr>
            <a:lvl5pPr>
              <a:buClr>
                <a:schemeClr val="bg1"/>
              </a:buClr>
              <a:buSzPct val="70000"/>
              <a:buFont typeface="Arial" pitchFamily="34" charset="0"/>
              <a:buChar char="•"/>
              <a:defRPr sz="24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3" name="Content Placeholder 2"/>
          <p:cNvSpPr>
            <a:spLocks noGrp="1"/>
          </p:cNvSpPr>
          <p:nvPr userDrawn="1">
            <p:ph idx="10"/>
          </p:nvPr>
        </p:nvSpPr>
        <p:spPr>
          <a:xfrm>
            <a:off x="6409509" y="1600201"/>
            <a:ext cx="5172892" cy="4191000"/>
          </a:xfrm>
          <a:prstGeom prst="rect">
            <a:avLst/>
          </a:prstGeom>
        </p:spPr>
        <p:txBody>
          <a:bodyPr/>
          <a:lstStyle>
            <a:lvl1pPr marL="457189" indent="-457189">
              <a:buClr>
                <a:srgbClr val="541900"/>
              </a:buClr>
              <a:buSzPct val="70000"/>
              <a:buFont typeface="Wingdings" panose="05000000000000000000" pitchFamily="2" charset="2"/>
              <a:buChar char="§"/>
              <a:defRPr sz="3200" b="1" baseline="0">
                <a:solidFill>
                  <a:srgbClr val="5F5F5F"/>
                </a:solidFill>
                <a:latin typeface="Calibri" pitchFamily="34" charset="0"/>
              </a:defRPr>
            </a:lvl1pPr>
            <a:lvl2pPr marL="990575" indent="-380990">
              <a:buClr>
                <a:srgbClr val="005984"/>
              </a:buClr>
              <a:buSzPct val="100000"/>
              <a:buFont typeface="Arial" panose="020B0604020202020204" pitchFamily="34" charset="0"/>
              <a:buChar char="•"/>
              <a:defRPr sz="2667">
                <a:solidFill>
                  <a:srgbClr val="5F5F5F"/>
                </a:solidFill>
              </a:defRPr>
            </a:lvl2pPr>
            <a:lvl3pPr>
              <a:buClrTx/>
              <a:buSzPct val="100000"/>
              <a:buFont typeface="Arial" pitchFamily="34" charset="0"/>
              <a:buChar char="•"/>
              <a:defRPr sz="2400">
                <a:solidFill>
                  <a:srgbClr val="5F5F5F"/>
                </a:solidFill>
              </a:defRPr>
            </a:lvl3pPr>
            <a:lvl4pPr>
              <a:buClr>
                <a:schemeClr val="bg1"/>
              </a:buClr>
              <a:buSzPct val="70000"/>
              <a:buFont typeface="Courier New" pitchFamily="49" charset="0"/>
              <a:buChar char="o"/>
              <a:defRPr sz="2400" baseline="0">
                <a:solidFill>
                  <a:schemeClr val="bg2"/>
                </a:solidFill>
              </a:defRPr>
            </a:lvl4pPr>
            <a:lvl5pPr>
              <a:buClr>
                <a:schemeClr val="bg1"/>
              </a:buClr>
              <a:buSzPct val="70000"/>
              <a:buFont typeface="Arial" pitchFamily="34" charset="0"/>
              <a:buChar char="•"/>
              <a:defRPr sz="24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37280"/>
            <a:ext cx="12192000" cy="120721"/>
          </a:xfrm>
          <a:prstGeom prst="rect">
            <a:avLst/>
          </a:prstGeom>
        </p:spPr>
      </p:pic>
    </p:spTree>
    <p:extLst>
      <p:ext uri="{BB962C8B-B14F-4D97-AF65-F5344CB8AC3E}">
        <p14:creationId xmlns:p14="http://schemas.microsoft.com/office/powerpoint/2010/main" val="7310609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or_background">
    <p:bg>
      <p:bgPr>
        <a:solidFill>
          <a:srgbClr val="00616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2" y="4467097"/>
            <a:ext cx="11059884" cy="1162051"/>
          </a:xfrm>
          <a:prstGeom prst="rect">
            <a:avLst/>
          </a:prstGeom>
        </p:spPr>
        <p:txBody>
          <a:bodyPr anchor="b"/>
          <a:lstStyle>
            <a:lvl1pPr algn="l">
              <a:defRPr sz="4800" b="1" baseline="0">
                <a:solidFill>
                  <a:schemeClr val="bg2"/>
                </a:solidFill>
                <a:effectLst/>
                <a:latin typeface="Calibri" pitchFamily="34" charset="0"/>
              </a:defRPr>
            </a:lvl1pPr>
          </a:lstStyle>
          <a:p>
            <a:r>
              <a:rPr lang="en-US" dirty="0"/>
              <a:t>Click to edit Master title style</a:t>
            </a:r>
          </a:p>
        </p:txBody>
      </p:sp>
      <p:sp>
        <p:nvSpPr>
          <p:cNvPr id="5" name="Text Placeholder 2"/>
          <p:cNvSpPr>
            <a:spLocks noGrp="1"/>
          </p:cNvSpPr>
          <p:nvPr>
            <p:ph type="body" idx="1"/>
          </p:nvPr>
        </p:nvSpPr>
        <p:spPr>
          <a:xfrm>
            <a:off x="609601" y="5900928"/>
            <a:ext cx="10363200" cy="568325"/>
          </a:xfrm>
          <a:prstGeom prst="rect">
            <a:avLst/>
          </a:prstGeom>
        </p:spPr>
        <p:txBody>
          <a:bodyPr anchor="b"/>
          <a:lstStyle>
            <a:lvl1pPr marL="0" indent="0" algn="l">
              <a:lnSpc>
                <a:spcPts val="2933"/>
              </a:lnSpc>
              <a:buNone/>
              <a:defRPr sz="2667" baseline="0">
                <a:solidFill>
                  <a:schemeClr val="bg2"/>
                </a:solidFill>
                <a:latin typeface="Calibri"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4550373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_OD">
    <p:spTree>
      <p:nvGrpSpPr>
        <p:cNvPr id="1" name=""/>
        <p:cNvGrpSpPr/>
        <p:nvPr/>
      </p:nvGrpSpPr>
      <p:grpSpPr>
        <a:xfrm>
          <a:off x="0" y="0"/>
          <a:ext cx="0" cy="0"/>
          <a:chOff x="0" y="0"/>
          <a:chExt cx="0" cy="0"/>
        </a:xfrm>
      </p:grpSpPr>
      <p:sp>
        <p:nvSpPr>
          <p:cNvPr id="3" name="TextBox 2"/>
          <p:cNvSpPr txBox="1"/>
          <p:nvPr userDrawn="1"/>
        </p:nvSpPr>
        <p:spPr>
          <a:xfrm>
            <a:off x="169625" y="3662433"/>
            <a:ext cx="8852455" cy="1815882"/>
          </a:xfrm>
          <a:prstGeom prst="rect">
            <a:avLst/>
          </a:prstGeom>
          <a:noFill/>
        </p:spPr>
        <p:txBody>
          <a:bodyPr wrap="square" rtlCol="0">
            <a:spAutoFit/>
          </a:bodyPr>
          <a:lstStyle/>
          <a:p>
            <a:r>
              <a:rPr lang="en-US" sz="1600" dirty="0">
                <a:solidFill>
                  <a:srgbClr val="695E4A"/>
                </a:solidFill>
                <a:latin typeface="Calibri" panose="020F0502020204030204" pitchFamily="34" charset="0"/>
              </a:rPr>
              <a:t>For more information, contact CDC</a:t>
            </a:r>
            <a:br>
              <a:rPr lang="en-US" sz="1600" dirty="0">
                <a:solidFill>
                  <a:srgbClr val="695E4A"/>
                </a:solidFill>
                <a:latin typeface="Calibri" panose="020F0502020204030204" pitchFamily="34" charset="0"/>
              </a:rPr>
            </a:br>
            <a:r>
              <a:rPr lang="en-US" sz="1600" dirty="0">
                <a:solidFill>
                  <a:srgbClr val="695E4A"/>
                </a:solidFill>
                <a:latin typeface="Calibri" panose="020F0502020204030204" pitchFamily="34" charset="0"/>
              </a:rPr>
              <a:t>1-800-CDC-INFO (232-4636)</a:t>
            </a:r>
            <a:br>
              <a:rPr lang="en-US" sz="1600" dirty="0">
                <a:solidFill>
                  <a:srgbClr val="695E4A"/>
                </a:solidFill>
                <a:latin typeface="Calibri" panose="020F0502020204030204" pitchFamily="34" charset="0"/>
              </a:rPr>
            </a:br>
            <a:r>
              <a:rPr lang="en-US" sz="1600" dirty="0">
                <a:solidFill>
                  <a:srgbClr val="695E4A"/>
                </a:solidFill>
                <a:latin typeface="Calibri" panose="020F0502020204030204" pitchFamily="34" charset="0"/>
              </a:rPr>
              <a:t>TTY:  1-888-232-6348    www.cdc.gov</a:t>
            </a:r>
            <a:br>
              <a:rPr lang="en-US" sz="1600" dirty="0">
                <a:solidFill>
                  <a:srgbClr val="695E4A"/>
                </a:solidFill>
                <a:latin typeface="Calibri" panose="020F0502020204030204" pitchFamily="34" charset="0"/>
              </a:rPr>
            </a:br>
            <a:br>
              <a:rPr lang="en-US" sz="1600" dirty="0">
                <a:solidFill>
                  <a:srgbClr val="695E4A"/>
                </a:solidFill>
                <a:latin typeface="Calibri" panose="020F0502020204030204" pitchFamily="34" charset="0"/>
              </a:rPr>
            </a:br>
            <a:br>
              <a:rPr lang="en-US" sz="1600" dirty="0">
                <a:solidFill>
                  <a:srgbClr val="695E4A"/>
                </a:solidFill>
                <a:latin typeface="Calibri" panose="020F0502020204030204" pitchFamily="34" charset="0"/>
              </a:rPr>
            </a:br>
            <a:r>
              <a:rPr lang="en-US" sz="1600" dirty="0">
                <a:solidFill>
                  <a:srgbClr val="695E4A"/>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674176"/>
            <a:ext cx="12192000" cy="1183824"/>
          </a:xfrm>
          <a:prstGeom prst="rect">
            <a:avLst/>
          </a:prstGeom>
        </p:spPr>
      </p:pic>
    </p:spTree>
    <p:extLst>
      <p:ext uri="{BB962C8B-B14F-4D97-AF65-F5344CB8AC3E}">
        <p14:creationId xmlns:p14="http://schemas.microsoft.com/office/powerpoint/2010/main" val="20737239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50129-FC13-4CD5-83C0-F12AD5F1EE99}" type="datetime1">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06931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F36C32-F7E5-4457-98F7-19DC18D1D464}" type="datetime1">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138730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0A2148-8FA1-4914-AC05-1974D6B5F899}" type="datetime1">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21099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60F1D1-2665-4C94-B9E7-C8F3D0342DE1}" type="datetime1">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177091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 y="0"/>
            <a:ext cx="10515600" cy="1325563"/>
          </a:xfrm>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Date Placeholder 2"/>
          <p:cNvSpPr>
            <a:spLocks noGrp="1"/>
          </p:cNvSpPr>
          <p:nvPr>
            <p:ph type="dt" sz="half" idx="10"/>
          </p:nvPr>
        </p:nvSpPr>
        <p:spPr>
          <a:xfrm>
            <a:off x="123190" y="6357302"/>
            <a:ext cx="2743200" cy="365125"/>
          </a:xfrm>
        </p:spPr>
        <p:txBody>
          <a:bodyPr/>
          <a:lstStyle/>
          <a:p>
            <a:fld id="{3634C642-B347-4FBB-9C50-1FD7F2BF932A}" type="datetime1">
              <a:rPr lang="en-US" smtClean="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9196070" y="6356350"/>
            <a:ext cx="2743200" cy="365125"/>
          </a:xfrm>
        </p:spPr>
        <p:txBody>
          <a:bodyPr/>
          <a:lstStyle>
            <a:lvl1pPr algn="r">
              <a:defRPr>
                <a:solidFill>
                  <a:schemeClr val="bg1">
                    <a:lumMod val="50000"/>
                  </a:schemeClr>
                </a:solidFill>
              </a:defRPr>
            </a:lvl1pPr>
          </a:lstStyle>
          <a:p>
            <a:fld id="{1B5DE891-BED3-4FCA-96F7-3F8A1588183F}" type="slidenum">
              <a:rPr lang="en-US" smtClean="0"/>
              <a:pPr/>
              <a:t>‹#›</a:t>
            </a:fld>
            <a:endParaRPr lang="en-US" dirty="0"/>
          </a:p>
        </p:txBody>
      </p:sp>
    </p:spTree>
    <p:extLst>
      <p:ext uri="{BB962C8B-B14F-4D97-AF65-F5344CB8AC3E}">
        <p14:creationId xmlns:p14="http://schemas.microsoft.com/office/powerpoint/2010/main" val="421704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71C6C-A282-48ED-89BB-D5E8D41F0CE5}" type="datetime1">
              <a:rPr lang="en-US" smtClean="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338042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2258E4-50EA-4DB6-B219-111EEF0C88B2}" type="datetime1">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55960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F9C6A1-79AE-4572-BA25-536940A6A1DF}" type="datetime1">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36656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ahoma" panose="020B0604030504040204" pitchFamily="34" charset="0"/>
              </a:defRPr>
            </a:lvl1pPr>
          </a:lstStyle>
          <a:p>
            <a:fld id="{6D6695A1-C3CB-4122-9D3E-B407AA3FA4F0}" type="datetime1">
              <a:rPr lang="en-US" smtClean="0"/>
              <a:t>12/4/2020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ahoma" panose="020B060403050404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ahoma" panose="020B0604030504040204" pitchFamily="34" charset="0"/>
              </a:defRPr>
            </a:lvl1pPr>
          </a:lstStyle>
          <a:p>
            <a:fld id="{1B5DE891-BED3-4FCA-96F7-3F8A1588183F}" type="slidenum">
              <a:rPr lang="en-US" smtClean="0"/>
              <a:pPr/>
              <a:t>‹#›</a:t>
            </a:fld>
            <a:endParaRPr lang="en-US" dirty="0"/>
          </a:p>
        </p:txBody>
      </p:sp>
    </p:spTree>
    <p:extLst>
      <p:ext uri="{BB962C8B-B14F-4D97-AF65-F5344CB8AC3E}">
        <p14:creationId xmlns:p14="http://schemas.microsoft.com/office/powerpoint/2010/main" val="2183305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838200" y="1826684"/>
            <a:ext cx="10515600" cy="434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4122564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fade/>
  </p:transition>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Myriad Web Pro" panose="020B0503030403020204" pitchFamily="34" charset="0"/>
        </a:defRPr>
      </a:lvl2pPr>
      <a:lvl3pPr algn="ctr" rtl="0" eaLnBrk="0" fontAlgn="base" hangingPunct="0">
        <a:spcBef>
          <a:spcPct val="0"/>
        </a:spcBef>
        <a:spcAft>
          <a:spcPct val="0"/>
        </a:spcAft>
        <a:defRPr sz="5867">
          <a:solidFill>
            <a:schemeClr val="tx1"/>
          </a:solidFill>
          <a:latin typeface="Myriad Web Pro" panose="020B0503030403020204" pitchFamily="34" charset="0"/>
        </a:defRPr>
      </a:lvl3pPr>
      <a:lvl4pPr algn="ctr" rtl="0" eaLnBrk="0" fontAlgn="base" hangingPunct="0">
        <a:spcBef>
          <a:spcPct val="0"/>
        </a:spcBef>
        <a:spcAft>
          <a:spcPct val="0"/>
        </a:spcAft>
        <a:defRPr sz="5867">
          <a:solidFill>
            <a:schemeClr val="tx1"/>
          </a:solidFill>
          <a:latin typeface="Myriad Web Pro" panose="020B0503030403020204" pitchFamily="34" charset="0"/>
        </a:defRPr>
      </a:lvl4pPr>
      <a:lvl5pPr algn="ctr" rtl="0" eaLnBrk="0" fontAlgn="base" hangingPunct="0">
        <a:spcBef>
          <a:spcPct val="0"/>
        </a:spcBef>
        <a:spcAft>
          <a:spcPct val="0"/>
        </a:spcAft>
        <a:defRPr sz="5867">
          <a:solidFill>
            <a:schemeClr val="tx1"/>
          </a:solidFill>
          <a:latin typeface="Myriad Web Pro" panose="020B0503030403020204" pitchFamily="34" charset="0"/>
        </a:defRPr>
      </a:lvl5pPr>
      <a:lvl6pPr marL="609585" algn="ctr" rtl="0" fontAlgn="base">
        <a:spcBef>
          <a:spcPct val="0"/>
        </a:spcBef>
        <a:spcAft>
          <a:spcPct val="0"/>
        </a:spcAft>
        <a:defRPr sz="5867">
          <a:solidFill>
            <a:schemeClr val="tx1"/>
          </a:solidFill>
          <a:latin typeface="Myriad Web Pro" panose="020B0503030403020204" pitchFamily="34" charset="0"/>
        </a:defRPr>
      </a:lvl6pPr>
      <a:lvl7pPr marL="1219170" algn="ctr" rtl="0" fontAlgn="base">
        <a:spcBef>
          <a:spcPct val="0"/>
        </a:spcBef>
        <a:spcAft>
          <a:spcPct val="0"/>
        </a:spcAft>
        <a:defRPr sz="5867">
          <a:solidFill>
            <a:schemeClr val="tx1"/>
          </a:solidFill>
          <a:latin typeface="Myriad Web Pro" panose="020B0503030403020204" pitchFamily="34" charset="0"/>
        </a:defRPr>
      </a:lvl7pPr>
      <a:lvl8pPr marL="1828754" algn="ctr" rtl="0" fontAlgn="base">
        <a:spcBef>
          <a:spcPct val="0"/>
        </a:spcBef>
        <a:spcAft>
          <a:spcPct val="0"/>
        </a:spcAft>
        <a:defRPr sz="5867">
          <a:solidFill>
            <a:schemeClr val="tx1"/>
          </a:solidFill>
          <a:latin typeface="Myriad Web Pro" panose="020B0503030403020204" pitchFamily="34" charset="0"/>
        </a:defRPr>
      </a:lvl8pPr>
      <a:lvl9pPr marL="2438339" algn="ctr" rtl="0" fontAlgn="base">
        <a:spcBef>
          <a:spcPct val="0"/>
        </a:spcBef>
        <a:spcAft>
          <a:spcPct val="0"/>
        </a:spcAft>
        <a:defRPr sz="5867">
          <a:solidFill>
            <a:schemeClr val="tx1"/>
          </a:solidFill>
          <a:latin typeface="Myriad Web Pro" panose="020B0503030403020204" pitchFamily="34" charset="0"/>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rgbClr val="7F7F7F"/>
          </a:solidFill>
          <a:latin typeface="Calibri" panose="020F0502020204030204" pitchFamily="34" charset="0"/>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rgbClr val="7F7F7F"/>
          </a:solidFill>
          <a:latin typeface="Calibri" panose="020F0502020204030204" pitchFamily="34" charset="0"/>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rgbClr val="7F7F7F"/>
          </a:solidFill>
          <a:latin typeface="Calibri" panose="020F0502020204030204" pitchFamily="34" charset="0"/>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rgbClr val="7F7F7F"/>
          </a:solidFill>
          <a:latin typeface="Calibri" panose="020F0502020204030204" pitchFamily="34" charset="0"/>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rgbClr val="7F7F7F"/>
          </a:solidFill>
          <a:latin typeface="Calibri" panose="020F050202020403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100.xml"/><Relationship Id="rId1" Type="http://schemas.openxmlformats.org/officeDocument/2006/relationships/slideLayout" Target="../slideLayouts/slideLayout6.xml"/><Relationship Id="rId5" Type="http://schemas.openxmlformats.org/officeDocument/2006/relationships/image" Target="../media/image44.tiff"/><Relationship Id="rId4" Type="http://schemas.openxmlformats.org/officeDocument/2006/relationships/image" Target="../media/image50.tiff"/></Relationships>
</file>

<file path=ppt/slides/_rels/slide101.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101.xml"/><Relationship Id="rId1" Type="http://schemas.openxmlformats.org/officeDocument/2006/relationships/slideLayout" Target="../slideLayouts/slideLayout6.xml"/><Relationship Id="rId5" Type="http://schemas.openxmlformats.org/officeDocument/2006/relationships/image" Target="../media/image44.tiff"/><Relationship Id="rId4" Type="http://schemas.openxmlformats.org/officeDocument/2006/relationships/image" Target="../media/image51.tiff"/></Relationships>
</file>

<file path=ppt/slides/_rels/slide102.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53.tiff"/></Relationships>
</file>

<file path=ppt/slides/_rels/slide105.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55.tiff"/><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55.tiff"/><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55.tif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image" Target="../media/image56.tiff"/><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56.tiff"/><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56.tiff"/><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15.xml"/><Relationship Id="rId1" Type="http://schemas.openxmlformats.org/officeDocument/2006/relationships/slideLayout" Target="../slideLayouts/slideLayout6.xml"/><Relationship Id="rId5" Type="http://schemas.openxmlformats.org/officeDocument/2006/relationships/image" Target="../media/image59.tiff"/><Relationship Id="rId4" Type="http://schemas.openxmlformats.org/officeDocument/2006/relationships/image" Target="../media/image58.tiff"/></Relationships>
</file>

<file path=ppt/slides/_rels/slide116.xml.rels><?xml version="1.0" encoding="UTF-8" standalone="yes"?>
<Relationships xmlns="http://schemas.openxmlformats.org/package/2006/relationships"><Relationship Id="rId3" Type="http://schemas.openxmlformats.org/officeDocument/2006/relationships/image" Target="../media/image60.tiff"/><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60.tiff"/><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60.tiff"/><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61.tiff"/><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image" Target="../media/image61.tiff"/><Relationship Id="rId2" Type="http://schemas.openxmlformats.org/officeDocument/2006/relationships/notesSlide" Target="../notesSlides/notesSlide120.xml"/><Relationship Id="rId1" Type="http://schemas.openxmlformats.org/officeDocument/2006/relationships/slideLayout" Target="../slideLayouts/slideLayout6.xml"/><Relationship Id="rId4" Type="http://schemas.openxmlformats.org/officeDocument/2006/relationships/image" Target="../media/image36.tiff"/></Relationships>
</file>

<file path=ppt/slides/_rels/slide121.xml.rels><?xml version="1.0" encoding="UTF-8" standalone="yes"?>
<Relationships xmlns="http://schemas.openxmlformats.org/package/2006/relationships"><Relationship Id="rId3" Type="http://schemas.openxmlformats.org/officeDocument/2006/relationships/image" Target="../media/image55.tiff"/><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55.tiff"/><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4.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12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12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6.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12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6.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62.tiff"/><Relationship Id="rId4" Type="http://schemas.openxmlformats.org/officeDocument/2006/relationships/image" Target="../media/image5.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5.png"/><Relationship Id="rId5" Type="http://schemas.openxmlformats.org/officeDocument/2006/relationships/image" Target="../media/image16.png"/><Relationship Id="rId10" Type="http://schemas.openxmlformats.org/officeDocument/2006/relationships/image" Target="../media/image4.png"/><Relationship Id="rId4" Type="http://schemas.openxmlformats.org/officeDocument/2006/relationships/image" Target="../media/image21.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2.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2.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2.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6.xml"/><Relationship Id="rId5" Type="http://schemas.openxmlformats.org/officeDocument/2006/relationships/image" Target="../media/image25.tif"/><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25.tif"/><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25.tif"/><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25.tif"/><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25.tif"/><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image" Target="../media/image28.tiff"/><Relationship Id="rId5" Type="http://schemas.openxmlformats.org/officeDocument/2006/relationships/image" Target="../media/image27.tif"/><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9.ti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30.tiff"/></Relationships>
</file>

<file path=ppt/slides/_rels/slide65.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30.tiff"/></Relationships>
</file>

<file path=ppt/slides/_rels/slide66.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30.tiff"/></Relationships>
</file>

<file path=ppt/slides/_rels/slide67.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31.tiff"/></Relationships>
</file>

<file path=ppt/slides/_rels/slide68.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31.tiff"/></Relationships>
</file>

<file path=ppt/slides/_rels/slide69.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32.tif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32.tiff"/></Relationships>
</file>

<file path=ppt/slides/_rels/slide71.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71.xml"/><Relationship Id="rId1" Type="http://schemas.openxmlformats.org/officeDocument/2006/relationships/slideLayout" Target="../slideLayouts/slideLayout6.xml"/><Relationship Id="rId5" Type="http://schemas.openxmlformats.org/officeDocument/2006/relationships/image" Target="../media/image33.tif"/><Relationship Id="rId4" Type="http://schemas.openxmlformats.org/officeDocument/2006/relationships/image" Target="../media/image32.tiff"/></Relationships>
</file>

<file path=ppt/slides/_rels/slide72.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72.xml"/><Relationship Id="rId1" Type="http://schemas.openxmlformats.org/officeDocument/2006/relationships/slideLayout" Target="../slideLayouts/slideLayout6.xml"/><Relationship Id="rId5" Type="http://schemas.openxmlformats.org/officeDocument/2006/relationships/image" Target="../media/image34.tif"/><Relationship Id="rId4" Type="http://schemas.openxmlformats.org/officeDocument/2006/relationships/image" Target="../media/image32.tiff"/></Relationships>
</file>

<file path=ppt/slides/_rels/slide73.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73.xml"/><Relationship Id="rId1" Type="http://schemas.openxmlformats.org/officeDocument/2006/relationships/slideLayout" Target="../slideLayouts/slideLayout6.xml"/><Relationship Id="rId5" Type="http://schemas.openxmlformats.org/officeDocument/2006/relationships/image" Target="../media/image35.tif"/><Relationship Id="rId4" Type="http://schemas.openxmlformats.org/officeDocument/2006/relationships/image" Target="../media/image32.tiff"/></Relationships>
</file>

<file path=ppt/slides/_rels/slide74.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36.tiff"/></Relationships>
</file>

<file path=ppt/slides/_rels/slide75.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36.tiff"/></Relationships>
</file>

<file path=ppt/slides/_rels/slide76.xml.rels><?xml version="1.0" encoding="UTF-8" standalone="yes"?>
<Relationships xmlns="http://schemas.openxmlformats.org/package/2006/relationships"><Relationship Id="rId3" Type="http://schemas.openxmlformats.org/officeDocument/2006/relationships/image" Target="../media/image37.tif"/><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40.tiff"/></Relationships>
</file>

<file path=ppt/slides/_rels/slide86.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87.xml"/><Relationship Id="rId1" Type="http://schemas.openxmlformats.org/officeDocument/2006/relationships/slideLayout" Target="../slideLayouts/slideLayout6.xml"/><Relationship Id="rId5" Type="http://schemas.openxmlformats.org/officeDocument/2006/relationships/image" Target="../media/image43.tiff"/><Relationship Id="rId4" Type="http://schemas.openxmlformats.org/officeDocument/2006/relationships/image" Target="../media/image42.tiff"/></Relationships>
</file>

<file path=ppt/slides/_rels/slide88.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44.tiff"/></Relationships>
</file>

<file path=ppt/slides/_rels/slide89.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0.xml"/><Relationship Id="rId1" Type="http://schemas.openxmlformats.org/officeDocument/2006/relationships/slideLayout" Target="../slideLayouts/slideLayout6.xml"/><Relationship Id="rId5" Type="http://schemas.openxmlformats.org/officeDocument/2006/relationships/image" Target="../media/image44.tiff"/><Relationship Id="rId4" Type="http://schemas.openxmlformats.org/officeDocument/2006/relationships/image" Target="../media/image45.png"/></Relationships>
</file>

<file path=ppt/slides/_rels/slide91.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2.xml"/><Relationship Id="rId1" Type="http://schemas.openxmlformats.org/officeDocument/2006/relationships/slideLayout" Target="../slideLayouts/slideLayout6.xml"/><Relationship Id="rId5" Type="http://schemas.openxmlformats.org/officeDocument/2006/relationships/image" Target="../media/image44.tiff"/><Relationship Id="rId4" Type="http://schemas.openxmlformats.org/officeDocument/2006/relationships/image" Target="../media/image46.tiff"/></Relationships>
</file>

<file path=ppt/slides/_rels/slide93.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4.xml"/><Relationship Id="rId1" Type="http://schemas.openxmlformats.org/officeDocument/2006/relationships/slideLayout" Target="../slideLayouts/slideLayout6.xml"/><Relationship Id="rId5" Type="http://schemas.openxmlformats.org/officeDocument/2006/relationships/image" Target="../media/image44.tiff"/><Relationship Id="rId4" Type="http://schemas.openxmlformats.org/officeDocument/2006/relationships/image" Target="../media/image47.tiff"/></Relationships>
</file>

<file path=ppt/slides/_rels/slide95.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6.xml"/><Relationship Id="rId1" Type="http://schemas.openxmlformats.org/officeDocument/2006/relationships/slideLayout" Target="../slideLayouts/slideLayout6.xml"/><Relationship Id="rId5" Type="http://schemas.openxmlformats.org/officeDocument/2006/relationships/image" Target="../media/image44.tiff"/><Relationship Id="rId4" Type="http://schemas.openxmlformats.org/officeDocument/2006/relationships/image" Target="../media/image48.tiff"/></Relationships>
</file>

<file path=ppt/slides/_rels/slide97.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99.xml"/><Relationship Id="rId1" Type="http://schemas.openxmlformats.org/officeDocument/2006/relationships/slideLayout" Target="../slideLayouts/slideLayout6.xml"/><Relationship Id="rId5" Type="http://schemas.openxmlformats.org/officeDocument/2006/relationships/image" Target="../media/image44.tiff"/><Relationship Id="rId4" Type="http://schemas.openxmlformats.org/officeDocument/2006/relationships/image" Target="../media/image49.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extBox 6"/>
          <p:cNvSpPr txBox="1"/>
          <p:nvPr/>
        </p:nvSpPr>
        <p:spPr>
          <a:xfrm>
            <a:off x="609600" y="483371"/>
            <a:ext cx="9204101"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lumMod val="95000"/>
                  </a:srgbClr>
                </a:solidFill>
                <a:effectLst/>
                <a:uLnTx/>
                <a:uFillTx/>
                <a:latin typeface="Calibri" panose="020F0502020204030204" pitchFamily="34" charset="0"/>
                <a:ea typeface="+mn-ea"/>
                <a:cs typeface="+mn-cs"/>
              </a:rPr>
              <a:t>Division of Tuberculosis Elimination</a:t>
            </a:r>
          </a:p>
        </p:txBody>
      </p:sp>
      <p:sp>
        <p:nvSpPr>
          <p:cNvPr id="3" name="Title 2">
            <a:extLst>
              <a:ext uri="{FF2B5EF4-FFF2-40B4-BE49-F238E27FC236}">
                <a16:creationId xmlns:a16="http://schemas.microsoft.com/office/drawing/2014/main" id="{609C4AF9-D0BC-497F-B2A3-C8916BC77849}"/>
              </a:ext>
            </a:extLst>
          </p:cNvPr>
          <p:cNvSpPr>
            <a:spLocks noGrp="1"/>
          </p:cNvSpPr>
          <p:nvPr>
            <p:ph type="title"/>
          </p:nvPr>
        </p:nvSpPr>
        <p:spPr>
          <a:xfrm>
            <a:off x="609599" y="1409517"/>
            <a:ext cx="11211969" cy="1180971"/>
          </a:xfrm>
        </p:spPr>
        <p:txBody>
          <a:bodyPr/>
          <a:lstStyle/>
          <a:p>
            <a:pPr>
              <a:lnSpc>
                <a:spcPct val="100000"/>
              </a:lnSpc>
            </a:pPr>
            <a:r>
              <a:rPr lang="en-US" sz="4000" dirty="0"/>
              <a:t>Logically</a:t>
            </a:r>
            <a:r>
              <a:rPr lang="en-US" sz="4000" baseline="0" dirty="0"/>
              <a:t> Inferred Tuberculosis Transmission (LITT) algorithm</a:t>
            </a:r>
            <a:endParaRPr lang="en-US" sz="4000" dirty="0"/>
          </a:p>
        </p:txBody>
      </p:sp>
      <p:sp>
        <p:nvSpPr>
          <p:cNvPr id="6" name="TextBox 5">
            <a:extLst>
              <a:ext uri="{FF2B5EF4-FFF2-40B4-BE49-F238E27FC236}">
                <a16:creationId xmlns:a16="http://schemas.microsoft.com/office/drawing/2014/main" id="{865D5E50-F610-4337-997D-E02EDF8AF177}"/>
              </a:ext>
            </a:extLst>
          </p:cNvPr>
          <p:cNvSpPr txBox="1"/>
          <p:nvPr/>
        </p:nvSpPr>
        <p:spPr>
          <a:xfrm>
            <a:off x="1751309" y="2875967"/>
            <a:ext cx="5099858" cy="1231106"/>
          </a:xfrm>
          <a:prstGeom prst="rect">
            <a:avLst/>
          </a:prstGeom>
          <a:noFill/>
        </p:spPr>
        <p:txBody>
          <a:bodyPr wrap="none" rtlCol="0">
            <a:spAutoFit/>
          </a:bodyPr>
          <a:lstStyle/>
          <a:p>
            <a:r>
              <a:rPr lang="en-US" altLang="en-US" sz="3200" b="1" dirty="0">
                <a:solidFill>
                  <a:srgbClr val="00788A"/>
                </a:solidFill>
                <a:latin typeface="Calibri" panose="020F0502020204030204" pitchFamily="34" charset="0"/>
                <a:cs typeface="Calibri" panose="020F0502020204030204" pitchFamily="34" charset="0"/>
              </a:rPr>
              <a:t>Training presentation</a:t>
            </a:r>
          </a:p>
          <a:p>
            <a:endParaRPr lang="en-US" altLang="en-US" sz="1000" b="1" dirty="0">
              <a:solidFill>
                <a:srgbClr val="00788A"/>
              </a:solidFill>
              <a:latin typeface="Calibri" panose="020F0502020204030204" pitchFamily="34" charset="0"/>
              <a:cs typeface="Calibri" panose="020F0502020204030204" pitchFamily="34" charset="0"/>
            </a:endParaRPr>
          </a:p>
          <a:p>
            <a:r>
              <a:rPr lang="en-US" sz="3200" b="1" dirty="0">
                <a:solidFill>
                  <a:srgbClr val="00788A"/>
                </a:solidFill>
                <a:latin typeface="Calibri" panose="020F0502020204030204" pitchFamily="34" charset="0"/>
                <a:cs typeface="Calibri" panose="020F0502020204030204" pitchFamily="34" charset="0"/>
              </a:rPr>
              <a:t>Released December 15, 2020</a:t>
            </a:r>
          </a:p>
        </p:txBody>
      </p:sp>
    </p:spTree>
    <p:extLst>
      <p:ext uri="{BB962C8B-B14F-4D97-AF65-F5344CB8AC3E}">
        <p14:creationId xmlns:p14="http://schemas.microsoft.com/office/powerpoint/2010/main" val="35227826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E6FB84-CE02-4456-AEB0-F1BA96096B2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a:t>
            </a:r>
            <a:r>
              <a:rPr lang="en-US" dirty="0"/>
              <a:t>networks </a:t>
            </a:r>
            <a:r>
              <a:rPr lang="en-US" sz="1000" dirty="0"/>
              <a:t>(5/7)</a:t>
            </a:r>
          </a:p>
        </p:txBody>
      </p:sp>
      <p:grpSp>
        <p:nvGrpSpPr>
          <p:cNvPr id="2" name="Group 1" descr="Icons of 8 persons all connected by dotted arrows and bold arrows representing possible and likely transmission pathways within a TB cluster and with 5 persons associated with transmission links and drug use highlighted.">
            <a:extLst>
              <a:ext uri="{FF2B5EF4-FFF2-40B4-BE49-F238E27FC236}">
                <a16:creationId xmlns:a16="http://schemas.microsoft.com/office/drawing/2014/main" id="{78B0D205-8150-4D9A-98BA-F5929051D7CF}"/>
              </a:ext>
            </a:extLst>
          </p:cNvPr>
          <p:cNvGrpSpPr/>
          <p:nvPr/>
        </p:nvGrpSpPr>
        <p:grpSpPr>
          <a:xfrm>
            <a:off x="452044" y="1067270"/>
            <a:ext cx="4972008" cy="5223412"/>
            <a:chOff x="452044" y="1067270"/>
            <a:chExt cx="4972008"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rgbClr val="F6A01A"/>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a:glow rad="76200">
                <a:srgbClr val="F6A01A"/>
              </a:glow>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a:glow rad="76200">
                <a:srgbClr val="F6A01A"/>
              </a:glow>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a:glow rad="76200">
                <a:srgbClr val="F6A01A"/>
              </a:glow>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a:glow rad="76200">
                <a:srgbClr val="F6A01A"/>
              </a:glow>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a:glow rad="76200">
                <a:srgbClr val="F6A01A"/>
              </a:glow>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52044" y="2759069"/>
              <a:ext cx="548640" cy="752393"/>
              <a:chOff x="6345076" y="4313778"/>
              <a:chExt cx="548640" cy="752393"/>
            </a:xfrm>
          </p:grpSpPr>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57" name="Group 56"/>
            <p:cNvGrpSpPr/>
            <p:nvPr/>
          </p:nvGrpSpPr>
          <p:grpSpPr>
            <a:xfrm>
              <a:off x="4325745" y="2104626"/>
              <a:ext cx="548640" cy="752393"/>
              <a:chOff x="6345076" y="4313778"/>
              <a:chExt cx="548640" cy="752393"/>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62" name="Picture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63" name="Group 62"/>
            <p:cNvGrpSpPr/>
            <p:nvPr/>
          </p:nvGrpSpPr>
          <p:grpSpPr>
            <a:xfrm>
              <a:off x="4875412" y="3749193"/>
              <a:ext cx="548640" cy="752393"/>
              <a:chOff x="6345076" y="4313778"/>
              <a:chExt cx="548640" cy="752393"/>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66" name="Group 65"/>
            <p:cNvGrpSpPr/>
            <p:nvPr/>
          </p:nvGrpSpPr>
          <p:grpSpPr>
            <a:xfrm>
              <a:off x="3909699" y="5254804"/>
              <a:ext cx="548640" cy="752393"/>
              <a:chOff x="6345076" y="4313778"/>
              <a:chExt cx="548640" cy="752393"/>
            </a:xfrm>
          </p:grpSpPr>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69" name="Group 68"/>
            <p:cNvGrpSpPr/>
            <p:nvPr/>
          </p:nvGrpSpPr>
          <p:grpSpPr>
            <a:xfrm>
              <a:off x="874853" y="4657785"/>
              <a:ext cx="548640" cy="752393"/>
              <a:chOff x="6345076" y="4313778"/>
              <a:chExt cx="548640" cy="752393"/>
            </a:xfrm>
          </p:grpSpPr>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72" name="Group 71"/>
            <p:cNvGrpSpPr/>
            <p:nvPr/>
          </p:nvGrpSpPr>
          <p:grpSpPr>
            <a:xfrm>
              <a:off x="2945991" y="3044921"/>
              <a:ext cx="548640" cy="752393"/>
              <a:chOff x="6345076" y="4313778"/>
              <a:chExt cx="548640" cy="752393"/>
            </a:xfrm>
          </p:grpSpPr>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sp>
        <p:nvSpPr>
          <p:cNvPr id="41" name="TextBox 40"/>
          <p:cNvSpPr txBox="1"/>
          <p:nvPr/>
        </p:nvSpPr>
        <p:spPr>
          <a:xfrm>
            <a:off x="6116852" y="1479799"/>
            <a:ext cx="5739868" cy="2708434"/>
          </a:xfrm>
          <a:prstGeom prst="rect">
            <a:avLst/>
          </a:prstGeom>
          <a:noFill/>
        </p:spPr>
        <p:txBody>
          <a:bodyPr wrap="square" rtlCol="0">
            <a:spAutoFit/>
          </a:bodyPr>
          <a:lstStyle/>
          <a:p>
            <a:r>
              <a:rPr lang="en-US" sz="2800" dirty="0">
                <a:latin typeface="Tahoma" panose="020B0604030504040204" pitchFamily="34" charset="0"/>
              </a:rPr>
              <a:t>Reconsider or expand investigation</a:t>
            </a:r>
            <a:endParaRPr lang="en-US" sz="1000" dirty="0">
              <a:latin typeface="Tahoma" panose="020B0604030504040204" pitchFamily="34" charset="0"/>
            </a:endParaRPr>
          </a:p>
          <a:p>
            <a:r>
              <a:rPr lang="en-US" sz="1000" dirty="0">
                <a:latin typeface="Tahoma" panose="020B0604030504040204" pitchFamily="34" charset="0"/>
              </a:rPr>
              <a:t> </a:t>
            </a:r>
          </a:p>
          <a:p>
            <a:pPr marL="914400" lvl="1" indent="-457200">
              <a:buFont typeface="Arial" panose="020B0604020202020204" pitchFamily="34" charset="0"/>
              <a:buChar char="•"/>
            </a:pPr>
            <a:r>
              <a:rPr lang="en-US" sz="2800" dirty="0">
                <a:latin typeface="Tahoma" panose="020B0604030504040204" pitchFamily="34" charset="0"/>
              </a:rPr>
              <a:t>Around particular cases</a:t>
            </a:r>
          </a:p>
          <a:p>
            <a:pPr lvl="1"/>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In particular settings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Associated with particular risk factors or activities</a:t>
            </a:r>
          </a:p>
        </p:txBody>
      </p:sp>
      <p:sp>
        <p:nvSpPr>
          <p:cNvPr id="9" name="Slide Number Placeholder 8">
            <a:extLst>
              <a:ext uri="{FF2B5EF4-FFF2-40B4-BE49-F238E27FC236}">
                <a16:creationId xmlns:a16="http://schemas.microsoft.com/office/drawing/2014/main" id="{FD610ECC-C858-4559-A5BE-F4695B244494}"/>
              </a:ext>
            </a:extLst>
          </p:cNvPr>
          <p:cNvSpPr>
            <a:spLocks noGrp="1"/>
          </p:cNvSpPr>
          <p:nvPr>
            <p:ph type="sldNum" sz="quarter" idx="12"/>
          </p:nvPr>
        </p:nvSpPr>
        <p:spPr/>
        <p:txBody>
          <a:bodyPr/>
          <a:lstStyle/>
          <a:p>
            <a:fld id="{1B5DE891-BED3-4FCA-96F7-3F8A1588183F}" type="slidenum">
              <a:rPr lang="en-US" smtClean="0"/>
              <a:pPr/>
              <a:t>10</a:t>
            </a:fld>
            <a:endParaRPr lang="en-US" dirty="0"/>
          </a:p>
        </p:txBody>
      </p:sp>
    </p:spTree>
    <p:extLst>
      <p:ext uri="{BB962C8B-B14F-4D97-AF65-F5344CB8AC3E}">
        <p14:creationId xmlns:p14="http://schemas.microsoft.com/office/powerpoint/2010/main" val="12340029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72BE5F-A711-4D46-A324-9CDB7D42291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(24/44)</a:t>
            </a:r>
          </a:p>
        </p:txBody>
      </p:sp>
      <p:sp>
        <p:nvSpPr>
          <p:cNvPr id="22" name="TextBox 2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6" name="Group 5" descr="Screenshot of the all potential sources output file with select content highlighted.">
            <a:extLst>
              <a:ext uri="{FF2B5EF4-FFF2-40B4-BE49-F238E27FC236}">
                <a16:creationId xmlns:a16="http://schemas.microsoft.com/office/drawing/2014/main" id="{EC424375-BFB4-4AC1-9DAC-5609469AB4BB}"/>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flipH="1">
              <a:off x="1686972" y="1367027"/>
              <a:ext cx="247650"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Magnified screenshot of the all potential sources output file showing contents of select rows and columns."/>
          <p:cNvGrpSpPr/>
          <p:nvPr/>
        </p:nvGrpSpPr>
        <p:grpSpPr>
          <a:xfrm>
            <a:off x="3580385" y="3199169"/>
            <a:ext cx="5039741" cy="1737360"/>
            <a:chOff x="3580385" y="3199169"/>
            <a:chExt cx="5039741" cy="173736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895" y="3202979"/>
              <a:ext cx="619125" cy="1733550"/>
            </a:xfrm>
            <a:prstGeom prst="rect">
              <a:avLst/>
            </a:prstGeom>
            <a:ln w="6350">
              <a:solidFill>
                <a:schemeClr val="tx1"/>
              </a:solidFill>
            </a:ln>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385" y="3199169"/>
              <a:ext cx="3892356" cy="1737360"/>
            </a:xfrm>
            <a:prstGeom prst="rect">
              <a:avLst/>
            </a:prstGeom>
            <a:ln w="12700">
              <a:solidFill>
                <a:schemeClr val="tx1"/>
              </a:solidFill>
            </a:ln>
          </p:spPr>
        </p:pic>
        <p:sp>
          <p:nvSpPr>
            <p:cNvPr id="36" name="Rectangle 35"/>
            <p:cNvSpPr/>
            <p:nvPr/>
          </p:nvSpPr>
          <p:spPr>
            <a:xfrm>
              <a:off x="3610074" y="3913155"/>
              <a:ext cx="5010052"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p:cNvSpPr/>
            <p:nvPr/>
          </p:nvSpPr>
          <p:spPr>
            <a:xfrm>
              <a:off x="7829831" y="3587831"/>
              <a:ext cx="635190" cy="1348698"/>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2" name="Slide Number Placeholder 11">
            <a:extLst>
              <a:ext uri="{FF2B5EF4-FFF2-40B4-BE49-F238E27FC236}">
                <a16:creationId xmlns:a16="http://schemas.microsoft.com/office/drawing/2014/main" id="{7A5EC885-F55A-44D3-8C66-33D24E79F107}"/>
              </a:ext>
            </a:extLst>
          </p:cNvPr>
          <p:cNvSpPr>
            <a:spLocks noGrp="1"/>
          </p:cNvSpPr>
          <p:nvPr>
            <p:ph type="sldNum" sz="quarter" idx="12"/>
          </p:nvPr>
        </p:nvSpPr>
        <p:spPr/>
        <p:txBody>
          <a:bodyPr/>
          <a:lstStyle/>
          <a:p>
            <a:fld id="{1B5DE891-BED3-4FCA-96F7-3F8A1588183F}" type="slidenum">
              <a:rPr lang="en-US" smtClean="0"/>
              <a:pPr/>
              <a:t>100</a:t>
            </a:fld>
            <a:endParaRPr lang="en-US" dirty="0"/>
          </a:p>
        </p:txBody>
      </p:sp>
    </p:spTree>
    <p:extLst>
      <p:ext uri="{BB962C8B-B14F-4D97-AF65-F5344CB8AC3E}">
        <p14:creationId xmlns:p14="http://schemas.microsoft.com/office/powerpoint/2010/main" val="24103434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243A38-594F-40B8-B5FB-0DB116177A9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(25/44)</a:t>
            </a:r>
          </a:p>
        </p:txBody>
      </p:sp>
      <p:sp>
        <p:nvSpPr>
          <p:cNvPr id="23" name="TextBox 2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F1700525-4233-40A9-B7F5-CC1911D37E20}"/>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flipH="1">
              <a:off x="8686596" y="1367027"/>
              <a:ext cx="1258252"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descr="Magnified screenshot of the all potential sources output file showing contents of select rows and columns."/>
          <p:cNvGrpSpPr/>
          <p:nvPr/>
        </p:nvGrpSpPr>
        <p:grpSpPr>
          <a:xfrm>
            <a:off x="2270201" y="3199169"/>
            <a:ext cx="7671953" cy="1751898"/>
            <a:chOff x="3580385" y="3199169"/>
            <a:chExt cx="7671953" cy="1751898"/>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894" y="3213707"/>
              <a:ext cx="3390381" cy="1737360"/>
            </a:xfrm>
            <a:prstGeom prst="rect">
              <a:avLst/>
            </a:prstGeom>
            <a:ln w="12700">
              <a:solidFill>
                <a:schemeClr val="tx1"/>
              </a:solidFill>
            </a:ln>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385" y="3199169"/>
              <a:ext cx="3892356" cy="1737360"/>
            </a:xfrm>
            <a:prstGeom prst="rect">
              <a:avLst/>
            </a:prstGeom>
            <a:ln w="12700">
              <a:solidFill>
                <a:schemeClr val="tx1"/>
              </a:solidFill>
            </a:ln>
          </p:spPr>
        </p:pic>
        <p:sp>
          <p:nvSpPr>
            <p:cNvPr id="36" name="Rectangle 35"/>
            <p:cNvSpPr/>
            <p:nvPr/>
          </p:nvSpPr>
          <p:spPr>
            <a:xfrm>
              <a:off x="3610074" y="3913155"/>
              <a:ext cx="7642264"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p:cNvSpPr/>
            <p:nvPr/>
          </p:nvSpPr>
          <p:spPr>
            <a:xfrm>
              <a:off x="7829831" y="3587831"/>
              <a:ext cx="3406444" cy="1348698"/>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0" name="Slide Number Placeholder 9">
            <a:extLst>
              <a:ext uri="{FF2B5EF4-FFF2-40B4-BE49-F238E27FC236}">
                <a16:creationId xmlns:a16="http://schemas.microsoft.com/office/drawing/2014/main" id="{EC418595-1D76-469B-A91C-4B70FBE9AC04}"/>
              </a:ext>
            </a:extLst>
          </p:cNvPr>
          <p:cNvSpPr>
            <a:spLocks noGrp="1"/>
          </p:cNvSpPr>
          <p:nvPr>
            <p:ph type="sldNum" sz="quarter" idx="12"/>
          </p:nvPr>
        </p:nvSpPr>
        <p:spPr/>
        <p:txBody>
          <a:bodyPr/>
          <a:lstStyle/>
          <a:p>
            <a:fld id="{1B5DE891-BED3-4FCA-96F7-3F8A1588183F}" type="slidenum">
              <a:rPr lang="en-US" smtClean="0"/>
              <a:pPr/>
              <a:t>101</a:t>
            </a:fld>
            <a:endParaRPr lang="en-US" dirty="0"/>
          </a:p>
        </p:txBody>
      </p:sp>
    </p:spTree>
    <p:extLst>
      <p:ext uri="{BB962C8B-B14F-4D97-AF65-F5344CB8AC3E}">
        <p14:creationId xmlns:p14="http://schemas.microsoft.com/office/powerpoint/2010/main" val="37210043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6FDCDF-902E-4F50-B6D8-C670215A49F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(26/44)</a:t>
            </a:r>
          </a:p>
        </p:txBody>
      </p:sp>
      <p:sp>
        <p:nvSpPr>
          <p:cNvPr id="7" name="TextBox 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(Filtered cases worksheet)</a:t>
            </a:r>
          </a:p>
        </p:txBody>
      </p:sp>
      <p:pic>
        <p:nvPicPr>
          <p:cNvPr id="8" name="Picture 7" descr="Screenshot of the all potential sources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36" y="1407364"/>
            <a:ext cx="5336114" cy="5320233"/>
          </a:xfrm>
          <a:prstGeom prst="rect">
            <a:avLst/>
          </a:prstGeom>
          <a:ln w="12700">
            <a:solidFill>
              <a:schemeClr val="tx1"/>
            </a:solidFill>
          </a:ln>
        </p:spPr>
      </p:pic>
      <p:sp>
        <p:nvSpPr>
          <p:cNvPr id="10" name="Slide Number Placeholder 9">
            <a:extLst>
              <a:ext uri="{FF2B5EF4-FFF2-40B4-BE49-F238E27FC236}">
                <a16:creationId xmlns:a16="http://schemas.microsoft.com/office/drawing/2014/main" id="{32636443-5475-4718-8C1C-C721BEE6FB91}"/>
              </a:ext>
            </a:extLst>
          </p:cNvPr>
          <p:cNvSpPr>
            <a:spLocks noGrp="1"/>
          </p:cNvSpPr>
          <p:nvPr>
            <p:ph type="sldNum" sz="quarter" idx="12"/>
          </p:nvPr>
        </p:nvSpPr>
        <p:spPr/>
        <p:txBody>
          <a:bodyPr/>
          <a:lstStyle/>
          <a:p>
            <a:fld id="{1B5DE891-BED3-4FCA-96F7-3F8A1588183F}" type="slidenum">
              <a:rPr lang="en-US" smtClean="0"/>
              <a:pPr/>
              <a:t>102</a:t>
            </a:fld>
            <a:endParaRPr lang="en-US" dirty="0"/>
          </a:p>
        </p:txBody>
      </p:sp>
    </p:spTree>
    <p:extLst>
      <p:ext uri="{BB962C8B-B14F-4D97-AF65-F5344CB8AC3E}">
        <p14:creationId xmlns:p14="http://schemas.microsoft.com/office/powerpoint/2010/main" val="35401036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1914DF-F681-45FA-B9EE-94EA79AD47C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(27/44)</a:t>
            </a:r>
          </a:p>
        </p:txBody>
      </p:sp>
      <p:sp>
        <p:nvSpPr>
          <p:cNvPr id="7" name="TextBox 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(Filtered cases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20AE1035-685E-4A7F-9C39-632B2C047969}"/>
              </a:ext>
            </a:extLst>
          </p:cNvPr>
          <p:cNvGrpSpPr/>
          <p:nvPr/>
        </p:nvGrpSpPr>
        <p:grpSpPr>
          <a:xfrm>
            <a:off x="6179299" y="1407364"/>
            <a:ext cx="5486839" cy="5424004"/>
            <a:chOff x="6179299" y="1407364"/>
            <a:chExt cx="5486839" cy="542400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36" y="1407364"/>
              <a:ext cx="5336114" cy="5320233"/>
            </a:xfrm>
            <a:prstGeom prst="rect">
              <a:avLst/>
            </a:prstGeom>
            <a:ln w="12700">
              <a:solidFill>
                <a:schemeClr val="tx1"/>
              </a:solidFill>
            </a:ln>
          </p:spPr>
        </p:pic>
        <p:sp>
          <p:nvSpPr>
            <p:cNvPr id="6" name="Rectangle 5"/>
            <p:cNvSpPr/>
            <p:nvPr/>
          </p:nvSpPr>
          <p:spPr>
            <a:xfrm>
              <a:off x="6249636" y="2245792"/>
              <a:ext cx="5336114" cy="52755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6179299" y="2774030"/>
              <a:ext cx="5486839" cy="4057338"/>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6179299" y="1637879"/>
              <a:ext cx="5486839" cy="603504"/>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4" name="Slide Number Placeholder 13">
            <a:extLst>
              <a:ext uri="{FF2B5EF4-FFF2-40B4-BE49-F238E27FC236}">
                <a16:creationId xmlns:a16="http://schemas.microsoft.com/office/drawing/2014/main" id="{101DD8CB-35A3-41A7-B978-73CCADD526F8}"/>
              </a:ext>
            </a:extLst>
          </p:cNvPr>
          <p:cNvSpPr>
            <a:spLocks noGrp="1"/>
          </p:cNvSpPr>
          <p:nvPr>
            <p:ph type="sldNum" sz="quarter" idx="12"/>
          </p:nvPr>
        </p:nvSpPr>
        <p:spPr/>
        <p:txBody>
          <a:bodyPr/>
          <a:lstStyle/>
          <a:p>
            <a:fld id="{1B5DE891-BED3-4FCA-96F7-3F8A1588183F}" type="slidenum">
              <a:rPr lang="en-US" smtClean="0"/>
              <a:pPr/>
              <a:t>103</a:t>
            </a:fld>
            <a:endParaRPr lang="en-US" dirty="0"/>
          </a:p>
        </p:txBody>
      </p:sp>
    </p:spTree>
    <p:extLst>
      <p:ext uri="{BB962C8B-B14F-4D97-AF65-F5344CB8AC3E}">
        <p14:creationId xmlns:p14="http://schemas.microsoft.com/office/powerpoint/2010/main" val="669464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A8586A-5EB1-4F54-9DF1-A51A36928EF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(28/44)</a:t>
            </a:r>
          </a:p>
        </p:txBody>
      </p:sp>
      <p:sp>
        <p:nvSpPr>
          <p:cNvPr id="7" name="TextBox 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(Filtered cases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C566BE51-04DF-4E09-8AB9-02FD67F5FA6C}"/>
              </a:ext>
            </a:extLst>
          </p:cNvPr>
          <p:cNvGrpSpPr/>
          <p:nvPr/>
        </p:nvGrpSpPr>
        <p:grpSpPr>
          <a:xfrm>
            <a:off x="6179299" y="1407364"/>
            <a:ext cx="5486839" cy="5424004"/>
            <a:chOff x="6179299" y="1407364"/>
            <a:chExt cx="5486839" cy="542400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36" y="1407364"/>
              <a:ext cx="5336114" cy="5320233"/>
            </a:xfrm>
            <a:prstGeom prst="rect">
              <a:avLst/>
            </a:prstGeom>
            <a:ln w="12700">
              <a:solidFill>
                <a:schemeClr val="tx1"/>
              </a:solidFill>
            </a:ln>
          </p:spPr>
        </p:pic>
        <p:sp>
          <p:nvSpPr>
            <p:cNvPr id="6" name="Rectangle 5"/>
            <p:cNvSpPr/>
            <p:nvPr/>
          </p:nvSpPr>
          <p:spPr>
            <a:xfrm>
              <a:off x="6249636" y="2245792"/>
              <a:ext cx="5336114" cy="52755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6179299" y="2774030"/>
              <a:ext cx="5486839" cy="4057338"/>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6179299" y="1637879"/>
              <a:ext cx="5486839" cy="603504"/>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12" name="Group 11" descr="Magnified screenshot of the all potential sources output file showing contents of select rows and columns."/>
          <p:cNvGrpSpPr/>
          <p:nvPr/>
        </p:nvGrpSpPr>
        <p:grpSpPr>
          <a:xfrm>
            <a:off x="2273965" y="2681154"/>
            <a:ext cx="7630726" cy="2570896"/>
            <a:chOff x="1520688" y="2365465"/>
            <a:chExt cx="7630726" cy="2570896"/>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0688" y="2365465"/>
              <a:ext cx="7588669" cy="2549435"/>
            </a:xfrm>
            <a:prstGeom prst="rect">
              <a:avLst/>
            </a:prstGeom>
            <a:ln w="12700">
              <a:solidFill>
                <a:schemeClr val="tx1"/>
              </a:solidFill>
            </a:ln>
          </p:spPr>
        </p:pic>
        <p:sp>
          <p:nvSpPr>
            <p:cNvPr id="14" name="Rectangle 13"/>
            <p:cNvSpPr/>
            <p:nvPr/>
          </p:nvSpPr>
          <p:spPr>
            <a:xfrm>
              <a:off x="1838962" y="2778245"/>
              <a:ext cx="7312452" cy="1154564"/>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5" name="Rectangle 14"/>
            <p:cNvSpPr/>
            <p:nvPr/>
          </p:nvSpPr>
          <p:spPr>
            <a:xfrm>
              <a:off x="1822920" y="2553607"/>
              <a:ext cx="7270395" cy="2382754"/>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1" name="TextBox 10"/>
          <p:cNvSpPr txBox="1"/>
          <p:nvPr/>
        </p:nvSpPr>
        <p:spPr>
          <a:xfrm>
            <a:off x="2313423" y="5378838"/>
            <a:ext cx="7629437" cy="1415772"/>
          </a:xfrm>
          <a:prstGeom prst="rect">
            <a:avLst/>
          </a:prstGeom>
          <a:noFill/>
          <a:ln cmpd="thickThin">
            <a:noFill/>
          </a:ln>
        </p:spPr>
        <p:txBody>
          <a:bodyPr wrap="square" rtlCol="0">
            <a:spAutoFit/>
          </a:bodyPr>
          <a:lstStyle/>
          <a:p>
            <a:r>
              <a:rPr lang="en-US" sz="2400" dirty="0">
                <a:latin typeface="Tahoma" panose="020B0604030504040204" pitchFamily="34" charset="0"/>
              </a:rPr>
              <a:t>Filtering for Case 2:</a:t>
            </a:r>
          </a:p>
          <a:p>
            <a:endParaRPr lang="en-US" sz="6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Not closely related by whole genome sequencing</a:t>
            </a:r>
          </a:p>
          <a:p>
            <a:endParaRPr lang="en-US" sz="8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Did not have pulmonary or laryngeal disease</a:t>
            </a:r>
          </a:p>
        </p:txBody>
      </p:sp>
      <p:sp>
        <p:nvSpPr>
          <p:cNvPr id="19" name="Slide Number Placeholder 18">
            <a:extLst>
              <a:ext uri="{FF2B5EF4-FFF2-40B4-BE49-F238E27FC236}">
                <a16:creationId xmlns:a16="http://schemas.microsoft.com/office/drawing/2014/main" id="{8B22F08B-00BF-4003-95A5-7E488D9D22BF}"/>
              </a:ext>
            </a:extLst>
          </p:cNvPr>
          <p:cNvSpPr>
            <a:spLocks noGrp="1"/>
          </p:cNvSpPr>
          <p:nvPr>
            <p:ph type="sldNum" sz="quarter" idx="12"/>
          </p:nvPr>
        </p:nvSpPr>
        <p:spPr/>
        <p:txBody>
          <a:bodyPr/>
          <a:lstStyle/>
          <a:p>
            <a:fld id="{1B5DE891-BED3-4FCA-96F7-3F8A1588183F}" type="slidenum">
              <a:rPr lang="en-US" smtClean="0"/>
              <a:pPr/>
              <a:t>104</a:t>
            </a:fld>
            <a:endParaRPr lang="en-US" dirty="0"/>
          </a:p>
        </p:txBody>
      </p:sp>
    </p:spTree>
    <p:extLst>
      <p:ext uri="{BB962C8B-B14F-4D97-AF65-F5344CB8AC3E}">
        <p14:creationId xmlns:p14="http://schemas.microsoft.com/office/powerpoint/2010/main" val="29150297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CF2760-36CD-46B6-B814-001DB944158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(29/44)</a:t>
            </a:r>
          </a:p>
        </p:txBody>
      </p:sp>
      <p:sp>
        <p:nvSpPr>
          <p:cNvPr id="6" name="TextBox 5"/>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(Score heatmap worksheet)</a:t>
            </a:r>
          </a:p>
        </p:txBody>
      </p:sp>
      <p:pic>
        <p:nvPicPr>
          <p:cNvPr id="8" name="Picture 7" descr="Screenshot of the score heatmap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742" y="1527075"/>
            <a:ext cx="6019800" cy="5162550"/>
          </a:xfrm>
          <a:prstGeom prst="rect">
            <a:avLst/>
          </a:prstGeom>
          <a:ln w="6350">
            <a:solidFill>
              <a:schemeClr val="tx1"/>
            </a:solidFill>
          </a:ln>
        </p:spPr>
      </p:pic>
      <p:sp>
        <p:nvSpPr>
          <p:cNvPr id="10" name="Slide Number Placeholder 9">
            <a:extLst>
              <a:ext uri="{FF2B5EF4-FFF2-40B4-BE49-F238E27FC236}">
                <a16:creationId xmlns:a16="http://schemas.microsoft.com/office/drawing/2014/main" id="{7970A90F-2435-4F37-A372-CBA956223BA4}"/>
              </a:ext>
            </a:extLst>
          </p:cNvPr>
          <p:cNvSpPr>
            <a:spLocks noGrp="1"/>
          </p:cNvSpPr>
          <p:nvPr>
            <p:ph type="sldNum" sz="quarter" idx="12"/>
          </p:nvPr>
        </p:nvSpPr>
        <p:spPr/>
        <p:txBody>
          <a:bodyPr/>
          <a:lstStyle/>
          <a:p>
            <a:fld id="{1B5DE891-BED3-4FCA-96F7-3F8A1588183F}" type="slidenum">
              <a:rPr lang="en-US" smtClean="0"/>
              <a:pPr/>
              <a:t>105</a:t>
            </a:fld>
            <a:endParaRPr lang="en-US" dirty="0"/>
          </a:p>
        </p:txBody>
      </p:sp>
    </p:spTree>
    <p:extLst>
      <p:ext uri="{BB962C8B-B14F-4D97-AF65-F5344CB8AC3E}">
        <p14:creationId xmlns:p14="http://schemas.microsoft.com/office/powerpoint/2010/main" val="9950328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D678FD-28FD-4480-A7B5-7B1E3BB95E3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(30/44)</a:t>
            </a:r>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(Score heatmap worksheet)</a:t>
            </a:r>
          </a:p>
        </p:txBody>
      </p:sp>
      <p:grpSp>
        <p:nvGrpSpPr>
          <p:cNvPr id="4" name="Group 3" descr="Screenshot of the score heatmap output file with select content highlighted.">
            <a:extLst>
              <a:ext uri="{FF2B5EF4-FFF2-40B4-BE49-F238E27FC236}">
                <a16:creationId xmlns:a16="http://schemas.microsoft.com/office/drawing/2014/main" id="{35007850-4540-4155-8614-ABEDE125200E}"/>
              </a:ext>
            </a:extLst>
          </p:cNvPr>
          <p:cNvGrpSpPr/>
          <p:nvPr/>
        </p:nvGrpSpPr>
        <p:grpSpPr>
          <a:xfrm>
            <a:off x="1881071" y="1527075"/>
            <a:ext cx="6132471" cy="5162550"/>
            <a:chOff x="1881071" y="1527075"/>
            <a:chExt cx="6132471" cy="516255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742" y="1527075"/>
              <a:ext cx="6019800" cy="5162550"/>
            </a:xfrm>
            <a:prstGeom prst="rect">
              <a:avLst/>
            </a:prstGeom>
            <a:ln w="6350">
              <a:solidFill>
                <a:schemeClr val="tx1"/>
              </a:solidFill>
            </a:ln>
          </p:spPr>
        </p:pic>
        <p:sp>
          <p:nvSpPr>
            <p:cNvPr id="7" name="Down Arrow 6" descr="Arrow pointing to the row for case 2."/>
            <p:cNvSpPr/>
            <p:nvPr/>
          </p:nvSpPr>
          <p:spPr>
            <a:xfrm rot="16200000">
              <a:off x="2161390" y="4069053"/>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a:extLst>
                <a:ext uri="{C183D7F6-B498-43B3-948B-1728B52AA6E4}">
                  <adec:decorative xmlns:adec="http://schemas.microsoft.com/office/drawing/2017/decorative" val="1"/>
                </a:ext>
              </a:extLst>
            </p:cNvPr>
            <p:cNvSpPr/>
            <p:nvPr/>
          </p:nvSpPr>
          <p:spPr>
            <a:xfrm>
              <a:off x="2853911" y="3251182"/>
              <a:ext cx="5159631" cy="11247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2853911" y="4611329"/>
              <a:ext cx="5159631" cy="3543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Oval 7" descr="Orange oval highlighting scores associated with case 2."/>
            <p:cNvSpPr/>
            <p:nvPr/>
          </p:nvSpPr>
          <p:spPr>
            <a:xfrm rot="21600000">
              <a:off x="5964518" y="4279072"/>
              <a:ext cx="1132652" cy="429356"/>
            </a:xfrm>
            <a:prstGeom prst="ellipse">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5" name="Slide Number Placeholder 14">
            <a:extLst>
              <a:ext uri="{FF2B5EF4-FFF2-40B4-BE49-F238E27FC236}">
                <a16:creationId xmlns:a16="http://schemas.microsoft.com/office/drawing/2014/main" id="{E06AAAB8-0D3C-4402-BFC4-5CC4B0CCC3E6}"/>
              </a:ext>
            </a:extLst>
          </p:cNvPr>
          <p:cNvSpPr>
            <a:spLocks noGrp="1"/>
          </p:cNvSpPr>
          <p:nvPr>
            <p:ph type="sldNum" sz="quarter" idx="12"/>
          </p:nvPr>
        </p:nvSpPr>
        <p:spPr/>
        <p:txBody>
          <a:bodyPr/>
          <a:lstStyle/>
          <a:p>
            <a:fld id="{1B5DE891-BED3-4FCA-96F7-3F8A1588183F}" type="slidenum">
              <a:rPr lang="en-US" smtClean="0"/>
              <a:pPr/>
              <a:t>106</a:t>
            </a:fld>
            <a:endParaRPr lang="en-US" dirty="0"/>
          </a:p>
        </p:txBody>
      </p:sp>
    </p:spTree>
    <p:extLst>
      <p:ext uri="{BB962C8B-B14F-4D97-AF65-F5344CB8AC3E}">
        <p14:creationId xmlns:p14="http://schemas.microsoft.com/office/powerpoint/2010/main" val="30363731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A4E58-41EA-4FC7-A3FA-4AC7939ABFB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(31/44)</a:t>
            </a:r>
          </a:p>
        </p:txBody>
      </p:sp>
      <p:sp>
        <p:nvSpPr>
          <p:cNvPr id="8" name="TextBox 7"/>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(Rank heatmap worksheet)</a:t>
            </a:r>
          </a:p>
        </p:txBody>
      </p:sp>
      <p:pic>
        <p:nvPicPr>
          <p:cNvPr id="7" name="Picture 6" descr="Screenshot of the rank heatmap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92" y="1517550"/>
            <a:ext cx="6023820" cy="5175504"/>
          </a:xfrm>
          <a:prstGeom prst="rect">
            <a:avLst/>
          </a:prstGeom>
          <a:ln w="12700">
            <a:solidFill>
              <a:schemeClr val="tx1"/>
            </a:solidFill>
          </a:ln>
        </p:spPr>
      </p:pic>
      <p:sp>
        <p:nvSpPr>
          <p:cNvPr id="10" name="Slide Number Placeholder 9">
            <a:extLst>
              <a:ext uri="{FF2B5EF4-FFF2-40B4-BE49-F238E27FC236}">
                <a16:creationId xmlns:a16="http://schemas.microsoft.com/office/drawing/2014/main" id="{4F6CA8EA-BB74-4E4E-AF70-03BAC046788F}"/>
              </a:ext>
            </a:extLst>
          </p:cNvPr>
          <p:cNvSpPr>
            <a:spLocks noGrp="1"/>
          </p:cNvSpPr>
          <p:nvPr>
            <p:ph type="sldNum" sz="quarter" idx="12"/>
          </p:nvPr>
        </p:nvSpPr>
        <p:spPr/>
        <p:txBody>
          <a:bodyPr/>
          <a:lstStyle/>
          <a:p>
            <a:fld id="{1B5DE891-BED3-4FCA-96F7-3F8A1588183F}" type="slidenum">
              <a:rPr lang="en-US" smtClean="0"/>
              <a:pPr/>
              <a:t>107</a:t>
            </a:fld>
            <a:endParaRPr lang="en-US" dirty="0"/>
          </a:p>
        </p:txBody>
      </p:sp>
    </p:spTree>
    <p:extLst>
      <p:ext uri="{BB962C8B-B14F-4D97-AF65-F5344CB8AC3E}">
        <p14:creationId xmlns:p14="http://schemas.microsoft.com/office/powerpoint/2010/main" val="30314747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915512-9255-497F-8654-701166DEBC3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(32/44)</a:t>
            </a:r>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(Rank heatmap worksheet)</a:t>
            </a:r>
          </a:p>
        </p:txBody>
      </p:sp>
      <p:grpSp>
        <p:nvGrpSpPr>
          <p:cNvPr id="4" name="Group 3" descr="Screenshot of the rank heatmap output file with a select content highlighted.">
            <a:extLst>
              <a:ext uri="{FF2B5EF4-FFF2-40B4-BE49-F238E27FC236}">
                <a16:creationId xmlns:a16="http://schemas.microsoft.com/office/drawing/2014/main" id="{4F71A0BC-903C-4A27-BF08-FEAEA23AA541}"/>
              </a:ext>
            </a:extLst>
          </p:cNvPr>
          <p:cNvGrpSpPr/>
          <p:nvPr/>
        </p:nvGrpSpPr>
        <p:grpSpPr>
          <a:xfrm>
            <a:off x="1993392" y="1517550"/>
            <a:ext cx="6023820" cy="5175504"/>
            <a:chOff x="1993392" y="1517550"/>
            <a:chExt cx="6023820" cy="517550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92" y="1517550"/>
              <a:ext cx="6023820" cy="5175504"/>
            </a:xfrm>
            <a:prstGeom prst="rect">
              <a:avLst/>
            </a:prstGeom>
            <a:ln w="12700">
              <a:solidFill>
                <a:schemeClr val="tx1"/>
              </a:solidFill>
            </a:ln>
          </p:spPr>
        </p:pic>
        <p:sp>
          <p:nvSpPr>
            <p:cNvPr id="9" name="Rectangle 8">
              <a:extLst>
                <a:ext uri="{C183D7F6-B498-43B3-948B-1728B52AA6E4}">
                  <adec:decorative xmlns:adec="http://schemas.microsoft.com/office/drawing/2017/decorative" val="1"/>
                </a:ext>
              </a:extLst>
            </p:cNvPr>
            <p:cNvSpPr/>
            <p:nvPr/>
          </p:nvSpPr>
          <p:spPr>
            <a:xfrm>
              <a:off x="5408023" y="2062908"/>
              <a:ext cx="1238281"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a:extLst>
                <a:ext uri="{C183D7F6-B498-43B3-948B-1728B52AA6E4}">
                  <adec:decorative xmlns:adec="http://schemas.microsoft.com/office/drawing/2017/decorative" val="1"/>
                </a:ext>
              </a:extLst>
            </p:cNvPr>
            <p:cNvSpPr/>
            <p:nvPr/>
          </p:nvSpPr>
          <p:spPr>
            <a:xfrm>
              <a:off x="6909252" y="2062907"/>
              <a:ext cx="1107960"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Down Arrow 7" descr="Arrow pointing to the column for case 3."/>
            <p:cNvSpPr/>
            <p:nvPr/>
          </p:nvSpPr>
          <p:spPr>
            <a:xfrm>
              <a:off x="6646304" y="2124891"/>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Oval 9" descr="Orange oval highlighting scores associated with case 3."/>
            <p:cNvSpPr/>
            <p:nvPr/>
          </p:nvSpPr>
          <p:spPr>
            <a:xfrm rot="5400000">
              <a:off x="6009743" y="4026544"/>
              <a:ext cx="1514351" cy="574047"/>
            </a:xfrm>
            <a:prstGeom prst="ellipse">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5" name="Slide Number Placeholder 14">
            <a:extLst>
              <a:ext uri="{FF2B5EF4-FFF2-40B4-BE49-F238E27FC236}">
                <a16:creationId xmlns:a16="http://schemas.microsoft.com/office/drawing/2014/main" id="{48AB2153-B6AB-4647-AF7F-9784B6AD5CB4}"/>
              </a:ext>
            </a:extLst>
          </p:cNvPr>
          <p:cNvSpPr>
            <a:spLocks noGrp="1"/>
          </p:cNvSpPr>
          <p:nvPr>
            <p:ph type="sldNum" sz="quarter" idx="12"/>
          </p:nvPr>
        </p:nvSpPr>
        <p:spPr/>
        <p:txBody>
          <a:bodyPr/>
          <a:lstStyle/>
          <a:p>
            <a:fld id="{1B5DE891-BED3-4FCA-96F7-3F8A1588183F}" type="slidenum">
              <a:rPr lang="en-US" smtClean="0"/>
              <a:pPr/>
              <a:t>108</a:t>
            </a:fld>
            <a:endParaRPr lang="en-US" dirty="0"/>
          </a:p>
        </p:txBody>
      </p:sp>
    </p:spTree>
    <p:extLst>
      <p:ext uri="{BB962C8B-B14F-4D97-AF65-F5344CB8AC3E}">
        <p14:creationId xmlns:p14="http://schemas.microsoft.com/office/powerpoint/2010/main" val="30260004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6CDB5-63CA-40E0-A87C-060E2A81EE5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(33/44)</a:t>
            </a:r>
          </a:p>
        </p:txBody>
      </p:sp>
      <p:sp>
        <p:nvSpPr>
          <p:cNvPr id="12" name="TextBox 1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a:t>
            </a:r>
            <a:endParaRPr lang="en-US" sz="2000" dirty="0">
              <a:latin typeface="Tahoma" panose="020B0604030504040204" pitchFamily="34" charset="0"/>
            </a:endParaRPr>
          </a:p>
        </p:txBody>
      </p:sp>
      <p:sp>
        <p:nvSpPr>
          <p:cNvPr id="10" name="TextBox 9"/>
          <p:cNvSpPr txBox="1"/>
          <p:nvPr/>
        </p:nvSpPr>
        <p:spPr>
          <a:xfrm>
            <a:off x="2474627" y="1492886"/>
            <a:ext cx="2648062" cy="461665"/>
          </a:xfrm>
          <a:prstGeom prst="rect">
            <a:avLst/>
          </a:prstGeom>
          <a:noFill/>
        </p:spPr>
        <p:txBody>
          <a:bodyPr wrap="square" rtlCol="0">
            <a:spAutoFit/>
          </a:bodyPr>
          <a:lstStyle/>
          <a:p>
            <a:pPr algn="r"/>
            <a:r>
              <a:rPr lang="en-US" sz="2400" dirty="0">
                <a:solidFill>
                  <a:schemeClr val="bg1">
                    <a:lumMod val="50000"/>
                  </a:schemeClr>
                </a:solidFill>
                <a:latin typeface="Tahoma" panose="020B0604030504040204" pitchFamily="34" charset="0"/>
              </a:rPr>
              <a:t>Score heatmap</a:t>
            </a:r>
          </a:p>
        </p:txBody>
      </p:sp>
      <p:pic>
        <p:nvPicPr>
          <p:cNvPr id="9" name="Picture 8" descr="Screenshot of the score heatmap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940" y="1987997"/>
            <a:ext cx="3945075" cy="3383280"/>
          </a:xfrm>
          <a:prstGeom prst="rect">
            <a:avLst/>
          </a:prstGeom>
          <a:ln w="6350">
            <a:solidFill>
              <a:schemeClr val="tx1"/>
            </a:solidFill>
          </a:ln>
        </p:spPr>
      </p:pic>
      <p:sp>
        <p:nvSpPr>
          <p:cNvPr id="11" name="TextBox 10"/>
          <p:cNvSpPr txBox="1"/>
          <p:nvPr/>
        </p:nvSpPr>
        <p:spPr>
          <a:xfrm>
            <a:off x="6653464" y="2745333"/>
            <a:ext cx="2692049" cy="461665"/>
          </a:xfrm>
          <a:prstGeom prst="rect">
            <a:avLst/>
          </a:prstGeom>
          <a:noFill/>
        </p:spPr>
        <p:txBody>
          <a:bodyPr wrap="square" rtlCol="0">
            <a:spAutoFit/>
          </a:bodyPr>
          <a:lstStyle/>
          <a:p>
            <a:pPr algn="r"/>
            <a:r>
              <a:rPr lang="en-US" sz="2400" dirty="0">
                <a:solidFill>
                  <a:schemeClr val="bg1">
                    <a:lumMod val="50000"/>
                  </a:schemeClr>
                </a:solidFill>
                <a:latin typeface="Tahoma" panose="020B0604030504040204" pitchFamily="34" charset="0"/>
              </a:rPr>
              <a:t>Rank heatmap</a:t>
            </a:r>
          </a:p>
        </p:txBody>
      </p:sp>
      <p:pic>
        <p:nvPicPr>
          <p:cNvPr id="8" name="Picture 7" descr="Screenshot of the rank heatmap output fi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1131" y="3222070"/>
            <a:ext cx="3937831" cy="3383280"/>
          </a:xfrm>
          <a:prstGeom prst="rect">
            <a:avLst/>
          </a:prstGeom>
          <a:ln w="12700">
            <a:solidFill>
              <a:schemeClr val="tx1"/>
            </a:solidFill>
          </a:ln>
        </p:spPr>
      </p:pic>
      <p:sp>
        <p:nvSpPr>
          <p:cNvPr id="6" name="TextBox 5"/>
          <p:cNvSpPr txBox="1"/>
          <p:nvPr/>
        </p:nvSpPr>
        <p:spPr>
          <a:xfrm>
            <a:off x="8468231" y="463659"/>
            <a:ext cx="3288341" cy="2246769"/>
          </a:xfrm>
          <a:prstGeom prst="rect">
            <a:avLst/>
          </a:prstGeom>
          <a:noFill/>
          <a:ln w="38100" cmpd="sng">
            <a:solidFill>
              <a:srgbClr val="F6A01A"/>
            </a:solidFill>
          </a:ln>
        </p:spPr>
        <p:txBody>
          <a:bodyPr wrap="square" rtlCol="0">
            <a:spAutoFit/>
          </a:bodyPr>
          <a:lstStyle/>
          <a:p>
            <a:pPr algn="ctr"/>
            <a:r>
              <a:rPr lang="en-US" sz="2800" dirty="0">
                <a:latin typeface="Tahoma" panose="020B0604030504040204" pitchFamily="34" charset="0"/>
              </a:rPr>
              <a:t>For a given case within a cluster, which case is the most likely source of infection?</a:t>
            </a:r>
          </a:p>
        </p:txBody>
      </p:sp>
      <p:sp>
        <p:nvSpPr>
          <p:cNvPr id="14" name="Slide Number Placeholder 13">
            <a:extLst>
              <a:ext uri="{FF2B5EF4-FFF2-40B4-BE49-F238E27FC236}">
                <a16:creationId xmlns:a16="http://schemas.microsoft.com/office/drawing/2014/main" id="{0BCA9811-4D88-435E-8329-97DD705FEFAD}"/>
              </a:ext>
            </a:extLst>
          </p:cNvPr>
          <p:cNvSpPr>
            <a:spLocks noGrp="1"/>
          </p:cNvSpPr>
          <p:nvPr>
            <p:ph type="sldNum" sz="quarter" idx="12"/>
          </p:nvPr>
        </p:nvSpPr>
        <p:spPr/>
        <p:txBody>
          <a:bodyPr/>
          <a:lstStyle/>
          <a:p>
            <a:fld id="{1B5DE891-BED3-4FCA-96F7-3F8A1588183F}" type="slidenum">
              <a:rPr lang="en-US" smtClean="0"/>
              <a:pPr/>
              <a:t>109</a:t>
            </a:fld>
            <a:endParaRPr lang="en-US" dirty="0"/>
          </a:p>
        </p:txBody>
      </p:sp>
    </p:spTree>
    <p:extLst>
      <p:ext uri="{BB962C8B-B14F-4D97-AF65-F5344CB8AC3E}">
        <p14:creationId xmlns:p14="http://schemas.microsoft.com/office/powerpoint/2010/main" val="361900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C84B0-CAFC-4A8A-8736-0CF4F5E8CBA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a:t>
            </a:r>
            <a:r>
              <a:rPr lang="en-US" dirty="0"/>
              <a:t>networks </a:t>
            </a:r>
            <a:r>
              <a:rPr lang="en-US" sz="1000" dirty="0"/>
              <a:t>(6/7)</a:t>
            </a:r>
          </a:p>
        </p:txBody>
      </p:sp>
      <p:grpSp>
        <p:nvGrpSpPr>
          <p:cNvPr id="2" name="Group 1" descr="Icons of 8 persons all connected by dotted arrows and bold arrows representing possible and likely transmission pathways within a TB cluster.">
            <a:extLst>
              <a:ext uri="{FF2B5EF4-FFF2-40B4-BE49-F238E27FC236}">
                <a16:creationId xmlns:a16="http://schemas.microsoft.com/office/drawing/2014/main" id="{952CB1FA-6DF8-42DB-AD80-FACA124D252C}"/>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8" name="Slide Number Placeholder 7">
            <a:extLst>
              <a:ext uri="{FF2B5EF4-FFF2-40B4-BE49-F238E27FC236}">
                <a16:creationId xmlns:a16="http://schemas.microsoft.com/office/drawing/2014/main" id="{6F11AF99-41D7-4A60-811A-9A19876BA8CC}"/>
              </a:ext>
            </a:extLst>
          </p:cNvPr>
          <p:cNvSpPr>
            <a:spLocks noGrp="1"/>
          </p:cNvSpPr>
          <p:nvPr>
            <p:ph type="sldNum" sz="quarter" idx="12"/>
          </p:nvPr>
        </p:nvSpPr>
        <p:spPr/>
        <p:txBody>
          <a:bodyPr/>
          <a:lstStyle/>
          <a:p>
            <a:fld id="{1B5DE891-BED3-4FCA-96F7-3F8A1588183F}" type="slidenum">
              <a:rPr lang="en-US" smtClean="0"/>
              <a:pPr/>
              <a:t>11</a:t>
            </a:fld>
            <a:endParaRPr lang="en-US" dirty="0"/>
          </a:p>
        </p:txBody>
      </p:sp>
    </p:spTree>
    <p:extLst>
      <p:ext uri="{BB962C8B-B14F-4D97-AF65-F5344CB8AC3E}">
        <p14:creationId xmlns:p14="http://schemas.microsoft.com/office/powerpoint/2010/main" val="37169632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D3DC9F-5FAD-4A5F-809E-1534B9577AF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(34/44)</a:t>
            </a:r>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Top Rank Potential Source</a:t>
            </a:r>
          </a:p>
        </p:txBody>
      </p:sp>
      <p:pic>
        <p:nvPicPr>
          <p:cNvPr id="6" name="Picture 5" descr="Screenshot of the top rank potential source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11125200" cy="2171700"/>
          </a:xfrm>
          <a:prstGeom prst="rect">
            <a:avLst/>
          </a:prstGeom>
          <a:ln w="12700">
            <a:solidFill>
              <a:schemeClr val="tx1"/>
            </a:solidFill>
          </a:ln>
        </p:spPr>
      </p:pic>
      <p:sp>
        <p:nvSpPr>
          <p:cNvPr id="10" name="Slide Number Placeholder 9">
            <a:extLst>
              <a:ext uri="{FF2B5EF4-FFF2-40B4-BE49-F238E27FC236}">
                <a16:creationId xmlns:a16="http://schemas.microsoft.com/office/drawing/2014/main" id="{18BEF1E4-278D-411B-97C6-9E18929E6EAA}"/>
              </a:ext>
            </a:extLst>
          </p:cNvPr>
          <p:cNvSpPr>
            <a:spLocks noGrp="1"/>
          </p:cNvSpPr>
          <p:nvPr>
            <p:ph type="sldNum" sz="quarter" idx="12"/>
          </p:nvPr>
        </p:nvSpPr>
        <p:spPr/>
        <p:txBody>
          <a:bodyPr/>
          <a:lstStyle/>
          <a:p>
            <a:fld id="{1B5DE891-BED3-4FCA-96F7-3F8A1588183F}" type="slidenum">
              <a:rPr lang="en-US" smtClean="0"/>
              <a:pPr/>
              <a:t>110</a:t>
            </a:fld>
            <a:endParaRPr lang="en-US" dirty="0"/>
          </a:p>
        </p:txBody>
      </p:sp>
    </p:spTree>
    <p:extLst>
      <p:ext uri="{BB962C8B-B14F-4D97-AF65-F5344CB8AC3E}">
        <p14:creationId xmlns:p14="http://schemas.microsoft.com/office/powerpoint/2010/main" val="9792353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87D2CA-9461-4756-9780-3C40D9190FD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(35/44)</a:t>
            </a:r>
          </a:p>
        </p:txBody>
      </p:sp>
      <p:sp>
        <p:nvSpPr>
          <p:cNvPr id="9" name="TextBox 8"/>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Top Rank Potential Source</a:t>
            </a:r>
          </a:p>
        </p:txBody>
      </p:sp>
      <p:grpSp>
        <p:nvGrpSpPr>
          <p:cNvPr id="4" name="Group 3" descr="Screenshot of the top rank potential source output file with select content highlighted.">
            <a:extLst>
              <a:ext uri="{FF2B5EF4-FFF2-40B4-BE49-F238E27FC236}">
                <a16:creationId xmlns:a16="http://schemas.microsoft.com/office/drawing/2014/main" id="{813F8A65-709F-490E-A16C-C17BA13A298D}"/>
              </a:ext>
            </a:extLst>
          </p:cNvPr>
          <p:cNvGrpSpPr/>
          <p:nvPr/>
        </p:nvGrpSpPr>
        <p:grpSpPr>
          <a:xfrm>
            <a:off x="533400" y="1676400"/>
            <a:ext cx="11152357" cy="2171700"/>
            <a:chOff x="533400" y="1676400"/>
            <a:chExt cx="11152357" cy="21717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11125200" cy="2171700"/>
            </a:xfrm>
            <a:prstGeom prst="rect">
              <a:avLst/>
            </a:prstGeom>
            <a:ln w="12700">
              <a:solidFill>
                <a:schemeClr val="tx1"/>
              </a:solidFill>
            </a:ln>
          </p:spPr>
        </p:pic>
        <p:sp>
          <p:nvSpPr>
            <p:cNvPr id="7" name="Rectangle 6"/>
            <p:cNvSpPr/>
            <p:nvPr/>
          </p:nvSpPr>
          <p:spPr>
            <a:xfrm flipH="1">
              <a:off x="895837" y="2263036"/>
              <a:ext cx="10789920" cy="777240"/>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2" name="Slide Number Placeholder 11">
            <a:extLst>
              <a:ext uri="{FF2B5EF4-FFF2-40B4-BE49-F238E27FC236}">
                <a16:creationId xmlns:a16="http://schemas.microsoft.com/office/drawing/2014/main" id="{FC6B7568-DC0F-47F7-AC29-E08618A8139C}"/>
              </a:ext>
            </a:extLst>
          </p:cNvPr>
          <p:cNvSpPr>
            <a:spLocks noGrp="1"/>
          </p:cNvSpPr>
          <p:nvPr>
            <p:ph type="sldNum" sz="quarter" idx="12"/>
          </p:nvPr>
        </p:nvSpPr>
        <p:spPr/>
        <p:txBody>
          <a:bodyPr/>
          <a:lstStyle/>
          <a:p>
            <a:fld id="{1B5DE891-BED3-4FCA-96F7-3F8A1588183F}" type="slidenum">
              <a:rPr lang="en-US" smtClean="0"/>
              <a:pPr/>
              <a:t>111</a:t>
            </a:fld>
            <a:endParaRPr lang="en-US" dirty="0"/>
          </a:p>
        </p:txBody>
      </p:sp>
    </p:spTree>
    <p:extLst>
      <p:ext uri="{BB962C8B-B14F-4D97-AF65-F5344CB8AC3E}">
        <p14:creationId xmlns:p14="http://schemas.microsoft.com/office/powerpoint/2010/main" val="9099782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A0F440-1564-4B4B-9D65-CA55831B090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(36/44)</a:t>
            </a:r>
          </a:p>
        </p:txBody>
      </p:sp>
      <p:sp>
        <p:nvSpPr>
          <p:cNvPr id="8" name="TextBox 7"/>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Top Rank Potential Source</a:t>
            </a:r>
          </a:p>
        </p:txBody>
      </p:sp>
      <p:grpSp>
        <p:nvGrpSpPr>
          <p:cNvPr id="2" name="Group 1" descr="Screenshot of the top rank potential source output file with select content highlighted.">
            <a:extLst>
              <a:ext uri="{FF2B5EF4-FFF2-40B4-BE49-F238E27FC236}">
                <a16:creationId xmlns:a16="http://schemas.microsoft.com/office/drawing/2014/main" id="{C6159D06-1BE7-4D4E-B677-C1B4E121C3A9}"/>
              </a:ext>
            </a:extLst>
          </p:cNvPr>
          <p:cNvGrpSpPr/>
          <p:nvPr/>
        </p:nvGrpSpPr>
        <p:grpSpPr>
          <a:xfrm>
            <a:off x="533400" y="1676400"/>
            <a:ext cx="11152357" cy="2171700"/>
            <a:chOff x="533400" y="1676400"/>
            <a:chExt cx="11152357" cy="21717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11125200" cy="2171700"/>
            </a:xfrm>
            <a:prstGeom prst="rect">
              <a:avLst/>
            </a:prstGeom>
            <a:ln w="12700">
              <a:solidFill>
                <a:schemeClr val="tx1"/>
              </a:solidFill>
            </a:ln>
          </p:spPr>
        </p:pic>
        <p:sp>
          <p:nvSpPr>
            <p:cNvPr id="9" name="Rectangle 8">
              <a:extLst>
                <a:ext uri="{FF2B5EF4-FFF2-40B4-BE49-F238E27FC236}">
                  <a16:creationId xmlns:a16="http://schemas.microsoft.com/office/drawing/2014/main" id="{0B46B581-9CE6-4592-9CB5-9461533145BF}"/>
                </a:ext>
              </a:extLst>
            </p:cNvPr>
            <p:cNvSpPr/>
            <p:nvPr/>
          </p:nvSpPr>
          <p:spPr>
            <a:xfrm flipH="1">
              <a:off x="895837" y="3065139"/>
              <a:ext cx="10789920" cy="502920"/>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2" name="Slide Number Placeholder 11">
            <a:extLst>
              <a:ext uri="{FF2B5EF4-FFF2-40B4-BE49-F238E27FC236}">
                <a16:creationId xmlns:a16="http://schemas.microsoft.com/office/drawing/2014/main" id="{CBDDB4FF-C831-4A9D-9EB6-553C36C86391}"/>
              </a:ext>
            </a:extLst>
          </p:cNvPr>
          <p:cNvSpPr>
            <a:spLocks noGrp="1"/>
          </p:cNvSpPr>
          <p:nvPr>
            <p:ph type="sldNum" sz="quarter" idx="12"/>
          </p:nvPr>
        </p:nvSpPr>
        <p:spPr/>
        <p:txBody>
          <a:bodyPr/>
          <a:lstStyle/>
          <a:p>
            <a:fld id="{1B5DE891-BED3-4FCA-96F7-3F8A1588183F}" type="slidenum">
              <a:rPr lang="en-US" smtClean="0"/>
              <a:pPr/>
              <a:t>112</a:t>
            </a:fld>
            <a:endParaRPr lang="en-US" dirty="0"/>
          </a:p>
        </p:txBody>
      </p:sp>
    </p:spTree>
    <p:extLst>
      <p:ext uri="{BB962C8B-B14F-4D97-AF65-F5344CB8AC3E}">
        <p14:creationId xmlns:p14="http://schemas.microsoft.com/office/powerpoint/2010/main" val="3037203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DC4CBC-0D3A-4391-B7AA-4119DA9BF55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(37/44)</a:t>
            </a:r>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Case Data</a:t>
            </a:r>
          </a:p>
        </p:txBody>
      </p:sp>
      <p:pic>
        <p:nvPicPr>
          <p:cNvPr id="4" name="Picture 3" descr="Screenshot of the calculated case data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92030"/>
            <a:ext cx="11667744" cy="2242395"/>
          </a:xfrm>
          <a:prstGeom prst="rect">
            <a:avLst/>
          </a:prstGeom>
          <a:ln w="12700">
            <a:solidFill>
              <a:schemeClr val="tx1"/>
            </a:solidFill>
          </a:ln>
        </p:spPr>
      </p:pic>
      <p:sp>
        <p:nvSpPr>
          <p:cNvPr id="10" name="Slide Number Placeholder 9">
            <a:extLst>
              <a:ext uri="{FF2B5EF4-FFF2-40B4-BE49-F238E27FC236}">
                <a16:creationId xmlns:a16="http://schemas.microsoft.com/office/drawing/2014/main" id="{5E710824-804C-46E1-904D-C0A2FD308CDC}"/>
              </a:ext>
            </a:extLst>
          </p:cNvPr>
          <p:cNvSpPr>
            <a:spLocks noGrp="1"/>
          </p:cNvSpPr>
          <p:nvPr>
            <p:ph type="sldNum" sz="quarter" idx="12"/>
          </p:nvPr>
        </p:nvSpPr>
        <p:spPr/>
        <p:txBody>
          <a:bodyPr/>
          <a:lstStyle/>
          <a:p>
            <a:fld id="{1B5DE891-BED3-4FCA-96F7-3F8A1588183F}" type="slidenum">
              <a:rPr lang="en-US" smtClean="0"/>
              <a:pPr/>
              <a:t>113</a:t>
            </a:fld>
            <a:endParaRPr lang="en-US" dirty="0"/>
          </a:p>
        </p:txBody>
      </p:sp>
    </p:spTree>
    <p:extLst>
      <p:ext uri="{BB962C8B-B14F-4D97-AF65-F5344CB8AC3E}">
        <p14:creationId xmlns:p14="http://schemas.microsoft.com/office/powerpoint/2010/main" val="26386953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A9A6F6-6341-4450-8E8E-CCD5913A555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(38/44)</a:t>
            </a:r>
          </a:p>
        </p:txBody>
      </p:sp>
      <p:sp>
        <p:nvSpPr>
          <p:cNvPr id="8" name="TextBox 7"/>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Case Data</a:t>
            </a:r>
          </a:p>
        </p:txBody>
      </p:sp>
      <p:grpSp>
        <p:nvGrpSpPr>
          <p:cNvPr id="5" name="Group 4" descr="Screenshot of the calculated case data output file with select content highlighted.">
            <a:extLst>
              <a:ext uri="{FF2B5EF4-FFF2-40B4-BE49-F238E27FC236}">
                <a16:creationId xmlns:a16="http://schemas.microsoft.com/office/drawing/2014/main" id="{651217F2-0443-4C41-95E0-15FF3A6884BA}"/>
              </a:ext>
            </a:extLst>
          </p:cNvPr>
          <p:cNvGrpSpPr/>
          <p:nvPr/>
        </p:nvGrpSpPr>
        <p:grpSpPr>
          <a:xfrm>
            <a:off x="262128" y="1592030"/>
            <a:ext cx="11667744" cy="2242395"/>
            <a:chOff x="262128" y="1592030"/>
            <a:chExt cx="11667744" cy="224239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92030"/>
              <a:ext cx="11667744" cy="2242395"/>
            </a:xfrm>
            <a:prstGeom prst="rect">
              <a:avLst/>
            </a:prstGeom>
            <a:ln w="12700">
              <a:solidFill>
                <a:schemeClr val="tx1"/>
              </a:solidFill>
            </a:ln>
          </p:spPr>
        </p:pic>
        <p:sp>
          <p:nvSpPr>
            <p:cNvPr id="6" name="Rectangle 5"/>
            <p:cNvSpPr/>
            <p:nvPr/>
          </p:nvSpPr>
          <p:spPr>
            <a:xfrm>
              <a:off x="428625" y="1780602"/>
              <a:ext cx="5940091" cy="2053823"/>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 name="Rectangle 6"/>
            <p:cNvSpPr/>
            <p:nvPr/>
          </p:nvSpPr>
          <p:spPr>
            <a:xfrm>
              <a:off x="8039100" y="1780602"/>
              <a:ext cx="3724275" cy="2053823"/>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3" name="Slide Number Placeholder 12">
            <a:extLst>
              <a:ext uri="{FF2B5EF4-FFF2-40B4-BE49-F238E27FC236}">
                <a16:creationId xmlns:a16="http://schemas.microsoft.com/office/drawing/2014/main" id="{EE222913-7F10-4AF2-9048-B0414E418759}"/>
              </a:ext>
            </a:extLst>
          </p:cNvPr>
          <p:cNvSpPr>
            <a:spLocks noGrp="1"/>
          </p:cNvSpPr>
          <p:nvPr>
            <p:ph type="sldNum" sz="quarter" idx="12"/>
          </p:nvPr>
        </p:nvSpPr>
        <p:spPr/>
        <p:txBody>
          <a:bodyPr/>
          <a:lstStyle/>
          <a:p>
            <a:fld id="{1B5DE891-BED3-4FCA-96F7-3F8A1588183F}" type="slidenum">
              <a:rPr lang="en-US" smtClean="0"/>
              <a:pPr/>
              <a:t>114</a:t>
            </a:fld>
            <a:endParaRPr lang="en-US" dirty="0"/>
          </a:p>
        </p:txBody>
      </p:sp>
    </p:spTree>
    <p:extLst>
      <p:ext uri="{BB962C8B-B14F-4D97-AF65-F5344CB8AC3E}">
        <p14:creationId xmlns:p14="http://schemas.microsoft.com/office/powerpoint/2010/main" val="4696350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696C4B-9343-46B9-B53E-57D13EBCA06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(39/44)</a:t>
            </a:r>
          </a:p>
        </p:txBody>
      </p:sp>
      <p:sp>
        <p:nvSpPr>
          <p:cNvPr id="12" name="TextBox 11"/>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Case Data</a:t>
            </a:r>
          </a:p>
        </p:txBody>
      </p:sp>
      <p:grpSp>
        <p:nvGrpSpPr>
          <p:cNvPr id="5" name="Group 4" descr="Screenshot of the calculated case data output file with select content highlighted.">
            <a:extLst>
              <a:ext uri="{FF2B5EF4-FFF2-40B4-BE49-F238E27FC236}">
                <a16:creationId xmlns:a16="http://schemas.microsoft.com/office/drawing/2014/main" id="{AB5231CF-75EC-476A-9070-A8B6BE6C0FA6}"/>
              </a:ext>
            </a:extLst>
          </p:cNvPr>
          <p:cNvGrpSpPr/>
          <p:nvPr/>
        </p:nvGrpSpPr>
        <p:grpSpPr>
          <a:xfrm>
            <a:off x="0" y="1407364"/>
            <a:ext cx="12146742" cy="2588363"/>
            <a:chOff x="0" y="1407364"/>
            <a:chExt cx="12146742" cy="258836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92030"/>
              <a:ext cx="11667744" cy="2242395"/>
            </a:xfrm>
            <a:prstGeom prst="rect">
              <a:avLst/>
            </a:prstGeom>
            <a:ln w="12700">
              <a:solidFill>
                <a:schemeClr val="tx1"/>
              </a:solidFill>
            </a:ln>
          </p:spPr>
        </p:pic>
        <p:sp>
          <p:nvSpPr>
            <p:cNvPr id="8" name="Rectangle 7"/>
            <p:cNvSpPr/>
            <p:nvPr/>
          </p:nvSpPr>
          <p:spPr>
            <a:xfrm>
              <a:off x="6381751" y="1780603"/>
              <a:ext cx="1657350" cy="2053822"/>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p:cNvSpPr/>
            <p:nvPr/>
          </p:nvSpPr>
          <p:spPr>
            <a:xfrm>
              <a:off x="0" y="1407478"/>
              <a:ext cx="6381751" cy="258824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5" name="Rectangle 14"/>
            <p:cNvSpPr/>
            <p:nvPr/>
          </p:nvSpPr>
          <p:spPr>
            <a:xfrm>
              <a:off x="8039101" y="1407364"/>
              <a:ext cx="4107641" cy="258824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 name="Group 5" descr="Magnified screenshot of the calculated case data output file showing select rows and columns">
            <a:extLst>
              <a:ext uri="{FF2B5EF4-FFF2-40B4-BE49-F238E27FC236}">
                <a16:creationId xmlns:a16="http://schemas.microsoft.com/office/drawing/2014/main" id="{34ADF404-A09A-434F-8019-4225ADAD8B7B}"/>
              </a:ext>
            </a:extLst>
          </p:cNvPr>
          <p:cNvGrpSpPr/>
          <p:nvPr/>
        </p:nvGrpSpPr>
        <p:grpSpPr>
          <a:xfrm>
            <a:off x="1372043" y="2282128"/>
            <a:ext cx="4511722" cy="4389120"/>
            <a:chOff x="1372043" y="2282128"/>
            <a:chExt cx="4511722" cy="438912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043" y="2282128"/>
              <a:ext cx="1124043" cy="4389120"/>
            </a:xfrm>
            <a:prstGeom prst="rect">
              <a:avLst/>
            </a:prstGeom>
            <a:ln w="12700">
              <a:solidFill>
                <a:schemeClr val="tx1"/>
              </a:solid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2220" y="2282128"/>
              <a:ext cx="3211545" cy="4389120"/>
            </a:xfrm>
            <a:prstGeom prst="rect">
              <a:avLst/>
            </a:prstGeom>
            <a:ln w="12700">
              <a:solidFill>
                <a:schemeClr val="tx1"/>
              </a:solidFill>
            </a:ln>
          </p:spPr>
        </p:pic>
        <p:sp>
          <p:nvSpPr>
            <p:cNvPr id="11" name="Rectangle 10"/>
            <p:cNvSpPr/>
            <p:nvPr/>
          </p:nvSpPr>
          <p:spPr>
            <a:xfrm>
              <a:off x="2672220" y="2628995"/>
              <a:ext cx="3211545" cy="4042253"/>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8" name="Slide Number Placeholder 17">
            <a:extLst>
              <a:ext uri="{FF2B5EF4-FFF2-40B4-BE49-F238E27FC236}">
                <a16:creationId xmlns:a16="http://schemas.microsoft.com/office/drawing/2014/main" id="{FBEE7992-5D5E-4C36-A33B-E6C4466D5173}"/>
              </a:ext>
            </a:extLst>
          </p:cNvPr>
          <p:cNvSpPr>
            <a:spLocks noGrp="1"/>
          </p:cNvSpPr>
          <p:nvPr>
            <p:ph type="sldNum" sz="quarter" idx="12"/>
          </p:nvPr>
        </p:nvSpPr>
        <p:spPr/>
        <p:txBody>
          <a:bodyPr/>
          <a:lstStyle/>
          <a:p>
            <a:fld id="{1B5DE891-BED3-4FCA-96F7-3F8A1588183F}" type="slidenum">
              <a:rPr lang="en-US" smtClean="0"/>
              <a:pPr/>
              <a:t>115</a:t>
            </a:fld>
            <a:endParaRPr lang="en-US" dirty="0"/>
          </a:p>
        </p:txBody>
      </p:sp>
    </p:spTree>
    <p:extLst>
      <p:ext uri="{BB962C8B-B14F-4D97-AF65-F5344CB8AC3E}">
        <p14:creationId xmlns:p14="http://schemas.microsoft.com/office/powerpoint/2010/main" val="31852889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9E8442-E5B7-49BA-AF68-125E2BD812B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(40/44)</a:t>
            </a:r>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Epi Data</a:t>
            </a:r>
          </a:p>
        </p:txBody>
      </p:sp>
      <p:pic>
        <p:nvPicPr>
          <p:cNvPr id="4" name="Picture 3" descr="Screenshot of the calculated epi data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1671637"/>
            <a:ext cx="7372350" cy="2028825"/>
          </a:xfrm>
          <a:prstGeom prst="rect">
            <a:avLst/>
          </a:prstGeom>
          <a:ln w="12700">
            <a:solidFill>
              <a:schemeClr val="tx1"/>
            </a:solidFill>
          </a:ln>
        </p:spPr>
      </p:pic>
      <p:sp>
        <p:nvSpPr>
          <p:cNvPr id="10" name="Slide Number Placeholder 9">
            <a:extLst>
              <a:ext uri="{FF2B5EF4-FFF2-40B4-BE49-F238E27FC236}">
                <a16:creationId xmlns:a16="http://schemas.microsoft.com/office/drawing/2014/main" id="{048901AA-005A-4516-8C60-BC4C197E9786}"/>
              </a:ext>
            </a:extLst>
          </p:cNvPr>
          <p:cNvSpPr>
            <a:spLocks noGrp="1"/>
          </p:cNvSpPr>
          <p:nvPr>
            <p:ph type="sldNum" sz="quarter" idx="12"/>
          </p:nvPr>
        </p:nvSpPr>
        <p:spPr/>
        <p:txBody>
          <a:bodyPr/>
          <a:lstStyle/>
          <a:p>
            <a:fld id="{1B5DE891-BED3-4FCA-96F7-3F8A1588183F}" type="slidenum">
              <a:rPr lang="en-US" smtClean="0"/>
              <a:pPr/>
              <a:t>116</a:t>
            </a:fld>
            <a:endParaRPr lang="en-US" dirty="0"/>
          </a:p>
        </p:txBody>
      </p:sp>
    </p:spTree>
    <p:extLst>
      <p:ext uri="{BB962C8B-B14F-4D97-AF65-F5344CB8AC3E}">
        <p14:creationId xmlns:p14="http://schemas.microsoft.com/office/powerpoint/2010/main" val="17439727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960CC07-F38C-40EB-AAB8-D09EE3263D9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(41/44)</a:t>
            </a:r>
          </a:p>
        </p:txBody>
      </p:sp>
      <p:sp>
        <p:nvSpPr>
          <p:cNvPr id="7" name="TextBox 6"/>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Epi Data</a:t>
            </a:r>
          </a:p>
        </p:txBody>
      </p:sp>
      <p:grpSp>
        <p:nvGrpSpPr>
          <p:cNvPr id="5" name="Group 4" descr="Screenshot of the calculated epi data output file showing select content highlighted.">
            <a:extLst>
              <a:ext uri="{FF2B5EF4-FFF2-40B4-BE49-F238E27FC236}">
                <a16:creationId xmlns:a16="http://schemas.microsoft.com/office/drawing/2014/main" id="{3ED60E57-7D76-40EE-A622-512FD4C5EB72}"/>
              </a:ext>
            </a:extLst>
          </p:cNvPr>
          <p:cNvGrpSpPr/>
          <p:nvPr/>
        </p:nvGrpSpPr>
        <p:grpSpPr>
          <a:xfrm>
            <a:off x="2409825" y="1671637"/>
            <a:ext cx="7372350" cy="2028826"/>
            <a:chOff x="2409825" y="1671637"/>
            <a:chExt cx="7372350" cy="202882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1671637"/>
              <a:ext cx="7372350" cy="2028825"/>
            </a:xfrm>
            <a:prstGeom prst="rect">
              <a:avLst/>
            </a:prstGeom>
            <a:ln w="12700">
              <a:solidFill>
                <a:schemeClr val="tx1"/>
              </a:solidFill>
            </a:ln>
          </p:spPr>
        </p:pic>
        <p:sp>
          <p:nvSpPr>
            <p:cNvPr id="6" name="Rectangle 5"/>
            <p:cNvSpPr/>
            <p:nvPr/>
          </p:nvSpPr>
          <p:spPr>
            <a:xfrm>
              <a:off x="2820112" y="2049827"/>
              <a:ext cx="5476163" cy="1650636"/>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2" name="Slide Number Placeholder 11">
            <a:extLst>
              <a:ext uri="{FF2B5EF4-FFF2-40B4-BE49-F238E27FC236}">
                <a16:creationId xmlns:a16="http://schemas.microsoft.com/office/drawing/2014/main" id="{5E109312-56A1-43A5-8535-C09617366C8F}"/>
              </a:ext>
            </a:extLst>
          </p:cNvPr>
          <p:cNvSpPr>
            <a:spLocks noGrp="1"/>
          </p:cNvSpPr>
          <p:nvPr>
            <p:ph type="sldNum" sz="quarter" idx="12"/>
          </p:nvPr>
        </p:nvSpPr>
        <p:spPr/>
        <p:txBody>
          <a:bodyPr/>
          <a:lstStyle/>
          <a:p>
            <a:fld id="{1B5DE891-BED3-4FCA-96F7-3F8A1588183F}" type="slidenum">
              <a:rPr lang="en-US" smtClean="0"/>
              <a:pPr/>
              <a:t>117</a:t>
            </a:fld>
            <a:endParaRPr lang="en-US" dirty="0"/>
          </a:p>
        </p:txBody>
      </p:sp>
    </p:spTree>
    <p:extLst>
      <p:ext uri="{BB962C8B-B14F-4D97-AF65-F5344CB8AC3E}">
        <p14:creationId xmlns:p14="http://schemas.microsoft.com/office/powerpoint/2010/main" val="38470914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213782-BF2A-46B4-B305-C291A2B0B7E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(42/44)</a:t>
            </a:r>
          </a:p>
        </p:txBody>
      </p:sp>
      <p:sp>
        <p:nvSpPr>
          <p:cNvPr id="7" name="TextBox 6"/>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Epi Data</a:t>
            </a:r>
          </a:p>
        </p:txBody>
      </p:sp>
      <p:grpSp>
        <p:nvGrpSpPr>
          <p:cNvPr id="5" name="Group 4" descr="Screenshot of the calculated epi data output file showing select content highlighted.">
            <a:extLst>
              <a:ext uri="{FF2B5EF4-FFF2-40B4-BE49-F238E27FC236}">
                <a16:creationId xmlns:a16="http://schemas.microsoft.com/office/drawing/2014/main" id="{5ACD7D7C-DFB1-4E71-85F3-6C1023C11C8F}"/>
              </a:ext>
            </a:extLst>
          </p:cNvPr>
          <p:cNvGrpSpPr/>
          <p:nvPr/>
        </p:nvGrpSpPr>
        <p:grpSpPr>
          <a:xfrm>
            <a:off x="2409825" y="1671637"/>
            <a:ext cx="7372350" cy="2028826"/>
            <a:chOff x="2409825" y="1671637"/>
            <a:chExt cx="7372350" cy="202882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1671637"/>
              <a:ext cx="7372350" cy="2028825"/>
            </a:xfrm>
            <a:prstGeom prst="rect">
              <a:avLst/>
            </a:prstGeom>
            <a:ln w="12700">
              <a:solidFill>
                <a:schemeClr val="tx1"/>
              </a:solidFill>
            </a:ln>
          </p:spPr>
        </p:pic>
        <p:sp>
          <p:nvSpPr>
            <p:cNvPr id="6" name="Rectangle 5"/>
            <p:cNvSpPr/>
            <p:nvPr/>
          </p:nvSpPr>
          <p:spPr>
            <a:xfrm flipH="1">
              <a:off x="8296275" y="2049827"/>
              <a:ext cx="1485900" cy="1650636"/>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2" name="Slide Number Placeholder 11">
            <a:extLst>
              <a:ext uri="{FF2B5EF4-FFF2-40B4-BE49-F238E27FC236}">
                <a16:creationId xmlns:a16="http://schemas.microsoft.com/office/drawing/2014/main" id="{DBBF349B-4F98-4135-BBAF-56C7D42E2221}"/>
              </a:ext>
            </a:extLst>
          </p:cNvPr>
          <p:cNvSpPr>
            <a:spLocks noGrp="1"/>
          </p:cNvSpPr>
          <p:nvPr>
            <p:ph type="sldNum" sz="quarter" idx="12"/>
          </p:nvPr>
        </p:nvSpPr>
        <p:spPr/>
        <p:txBody>
          <a:bodyPr/>
          <a:lstStyle/>
          <a:p>
            <a:fld id="{1B5DE891-BED3-4FCA-96F7-3F8A1588183F}" type="slidenum">
              <a:rPr lang="en-US" smtClean="0"/>
              <a:pPr/>
              <a:t>118</a:t>
            </a:fld>
            <a:endParaRPr lang="en-US" dirty="0"/>
          </a:p>
        </p:txBody>
      </p:sp>
    </p:spTree>
    <p:extLst>
      <p:ext uri="{BB962C8B-B14F-4D97-AF65-F5344CB8AC3E}">
        <p14:creationId xmlns:p14="http://schemas.microsoft.com/office/powerpoint/2010/main" val="13941262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9CC06D-5AD7-4682-B368-089B84AC49F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(43/44)</a:t>
            </a:r>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Risk Factor Weights</a:t>
            </a:r>
          </a:p>
        </p:txBody>
      </p:sp>
      <p:pic>
        <p:nvPicPr>
          <p:cNvPr id="7" name="Picture 6" descr="Screenshot of the risk factor weights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302" y="1751194"/>
            <a:ext cx="4859460" cy="2286000"/>
          </a:xfrm>
          <a:prstGeom prst="rect">
            <a:avLst/>
          </a:prstGeom>
          <a:ln w="12700">
            <a:solidFill>
              <a:schemeClr val="tx1"/>
            </a:solidFill>
          </a:ln>
        </p:spPr>
      </p:pic>
      <p:sp>
        <p:nvSpPr>
          <p:cNvPr id="10" name="Slide Number Placeholder 9">
            <a:extLst>
              <a:ext uri="{FF2B5EF4-FFF2-40B4-BE49-F238E27FC236}">
                <a16:creationId xmlns:a16="http://schemas.microsoft.com/office/drawing/2014/main" id="{BAE26E89-9C06-41BC-8A33-0421124D4C9A}"/>
              </a:ext>
            </a:extLst>
          </p:cNvPr>
          <p:cNvSpPr>
            <a:spLocks noGrp="1"/>
          </p:cNvSpPr>
          <p:nvPr>
            <p:ph type="sldNum" sz="quarter" idx="12"/>
          </p:nvPr>
        </p:nvSpPr>
        <p:spPr/>
        <p:txBody>
          <a:bodyPr/>
          <a:lstStyle/>
          <a:p>
            <a:fld id="{1B5DE891-BED3-4FCA-96F7-3F8A1588183F}" type="slidenum">
              <a:rPr lang="en-US" smtClean="0"/>
              <a:pPr/>
              <a:t>119</a:t>
            </a:fld>
            <a:endParaRPr lang="en-US" dirty="0"/>
          </a:p>
        </p:txBody>
      </p:sp>
    </p:spTree>
    <p:extLst>
      <p:ext uri="{BB962C8B-B14F-4D97-AF65-F5344CB8AC3E}">
        <p14:creationId xmlns:p14="http://schemas.microsoft.com/office/powerpoint/2010/main" val="89395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CCD3D-9A1B-4C58-99B7-3470A9CA73F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a:t>
            </a:r>
            <a:r>
              <a:rPr lang="en-US" dirty="0"/>
              <a:t>networks </a:t>
            </a:r>
            <a:r>
              <a:rPr lang="en-US" sz="1000" dirty="0"/>
              <a:t>(7/7)</a:t>
            </a:r>
          </a:p>
        </p:txBody>
      </p:sp>
      <p:grpSp>
        <p:nvGrpSpPr>
          <p:cNvPr id="2" name="Group 1" descr="Icons of 8 persons all connected by dotted arrows and bold arrows representing possible and likely transmission pathways within a TB cluster.">
            <a:extLst>
              <a:ext uri="{FF2B5EF4-FFF2-40B4-BE49-F238E27FC236}">
                <a16:creationId xmlns:a16="http://schemas.microsoft.com/office/drawing/2014/main" id="{ECD73B0C-E9A7-4BC7-B1ED-98137B6308E3}"/>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6057567" y="2436404"/>
            <a:ext cx="5175006" cy="1815882"/>
          </a:xfrm>
          <a:prstGeom prst="rect">
            <a:avLst/>
          </a:prstGeom>
          <a:noFill/>
          <a:ln w="38100" cmpd="sng">
            <a:solidFill>
              <a:srgbClr val="F6A01A"/>
            </a:solidFill>
          </a:ln>
        </p:spPr>
        <p:txBody>
          <a:bodyPr wrap="square" rtlCol="0">
            <a:spAutoFit/>
          </a:bodyPr>
          <a:lstStyle/>
          <a:p>
            <a:pPr algn="ctr"/>
            <a:r>
              <a:rPr lang="en-US" sz="2800" dirty="0">
                <a:latin typeface="Tahoma" panose="020B0604030504040204" pitchFamily="34" charset="0"/>
              </a:rPr>
              <a:t>More quickly and efficiently identify new cases and interrupt transmission to prevent additional cases</a:t>
            </a:r>
          </a:p>
        </p:txBody>
      </p:sp>
      <p:sp>
        <p:nvSpPr>
          <p:cNvPr id="8" name="Slide Number Placeholder 7">
            <a:extLst>
              <a:ext uri="{FF2B5EF4-FFF2-40B4-BE49-F238E27FC236}">
                <a16:creationId xmlns:a16="http://schemas.microsoft.com/office/drawing/2014/main" id="{67E031CD-34B5-4636-8FFE-DD36BA1570D8}"/>
              </a:ext>
            </a:extLst>
          </p:cNvPr>
          <p:cNvSpPr>
            <a:spLocks noGrp="1"/>
          </p:cNvSpPr>
          <p:nvPr>
            <p:ph type="sldNum" sz="quarter" idx="12"/>
          </p:nvPr>
        </p:nvSpPr>
        <p:spPr/>
        <p:txBody>
          <a:bodyPr/>
          <a:lstStyle/>
          <a:p>
            <a:fld id="{1B5DE891-BED3-4FCA-96F7-3F8A1588183F}" type="slidenum">
              <a:rPr lang="en-US" smtClean="0"/>
              <a:pPr/>
              <a:t>12</a:t>
            </a:fld>
            <a:endParaRPr lang="en-US" dirty="0"/>
          </a:p>
        </p:txBody>
      </p:sp>
    </p:spTree>
    <p:extLst>
      <p:ext uri="{BB962C8B-B14F-4D97-AF65-F5344CB8AC3E}">
        <p14:creationId xmlns:p14="http://schemas.microsoft.com/office/powerpoint/2010/main" val="33741899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8F61A6-FFB5-420F-9AE3-03D3160BB05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(44/44)</a:t>
            </a:r>
          </a:p>
        </p:txBody>
      </p:sp>
      <p:sp>
        <p:nvSpPr>
          <p:cNvPr id="12" name="TextBox 11"/>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Risk Factor Weights</a:t>
            </a:r>
          </a:p>
        </p:txBody>
      </p:sp>
      <p:grpSp>
        <p:nvGrpSpPr>
          <p:cNvPr id="4" name="Group 3" descr="Screenshot of the risk factor weights output file with select content highlighted.">
            <a:extLst>
              <a:ext uri="{FF2B5EF4-FFF2-40B4-BE49-F238E27FC236}">
                <a16:creationId xmlns:a16="http://schemas.microsoft.com/office/drawing/2014/main" id="{6F8A54EB-F1B6-4A2A-9CF9-673D79D94F51}"/>
              </a:ext>
            </a:extLst>
          </p:cNvPr>
          <p:cNvGrpSpPr/>
          <p:nvPr/>
        </p:nvGrpSpPr>
        <p:grpSpPr>
          <a:xfrm>
            <a:off x="3678302" y="1751194"/>
            <a:ext cx="4859460" cy="2286000"/>
            <a:chOff x="3678302" y="1751194"/>
            <a:chExt cx="4859460" cy="22860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302" y="1751194"/>
              <a:ext cx="4859460" cy="2286000"/>
            </a:xfrm>
            <a:prstGeom prst="rect">
              <a:avLst/>
            </a:prstGeom>
            <a:ln w="12700">
              <a:solidFill>
                <a:schemeClr val="tx1"/>
              </a:solidFill>
            </a:ln>
          </p:spPr>
        </p:pic>
        <p:sp>
          <p:nvSpPr>
            <p:cNvPr id="8" name="Rectangle 7"/>
            <p:cNvSpPr/>
            <p:nvPr/>
          </p:nvSpPr>
          <p:spPr>
            <a:xfrm flipH="1">
              <a:off x="6321949" y="2270051"/>
              <a:ext cx="2215811" cy="1767143"/>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13" name="Straight Arrow Connector 12">
            <a:extLst>
              <a:ext uri="{FF2B5EF4-FFF2-40B4-BE49-F238E27FC236}">
                <a16:creationId xmlns:a16="http://schemas.microsoft.com/office/drawing/2014/main" id="{209C2CCB-A36C-4DF0-9D9B-D8CEA9F300C6}"/>
              </a:ext>
              <a:ext uri="{C183D7F6-B498-43B3-948B-1728B52AA6E4}">
                <adec:decorative xmlns:adec="http://schemas.microsoft.com/office/drawing/2017/decorative" val="1"/>
              </a:ext>
            </a:extLst>
          </p:cNvPr>
          <p:cNvCxnSpPr>
            <a:cxnSpLocks/>
          </p:cNvCxnSpPr>
          <p:nvPr/>
        </p:nvCxnSpPr>
        <p:spPr>
          <a:xfrm flipH="1">
            <a:off x="8784308" y="3148965"/>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28327BD-D012-4B32-92C3-C593BFC580B3}"/>
              </a:ext>
            </a:extLst>
          </p:cNvPr>
          <p:cNvSpPr txBox="1"/>
          <p:nvPr/>
        </p:nvSpPr>
        <p:spPr>
          <a:xfrm>
            <a:off x="9629140" y="2714515"/>
            <a:ext cx="2162810" cy="830997"/>
          </a:xfrm>
          <a:prstGeom prst="rect">
            <a:avLst/>
          </a:prstGeom>
          <a:noFill/>
          <a:ln w="38100" cmpd="sng">
            <a:noFill/>
          </a:ln>
        </p:spPr>
        <p:txBody>
          <a:bodyPr wrap="square" rtlCol="0">
            <a:spAutoFit/>
          </a:bodyPr>
          <a:lstStyle/>
          <a:p>
            <a:r>
              <a:rPr lang="en-US" sz="2400" dirty="0">
                <a:latin typeface="Tahoma" panose="020B0604030504040204" pitchFamily="34" charset="0"/>
              </a:rPr>
              <a:t>Scaled weight values</a:t>
            </a:r>
          </a:p>
        </p:txBody>
      </p:sp>
      <p:pic>
        <p:nvPicPr>
          <p:cNvPr id="6" name="Picture 5" descr="Screenshot of table of risk factor weights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2298" y="4481776"/>
            <a:ext cx="4855464" cy="2123574"/>
          </a:xfrm>
          <a:prstGeom prst="rect">
            <a:avLst/>
          </a:prstGeom>
          <a:ln w="6350">
            <a:solidFill>
              <a:schemeClr val="tx1"/>
            </a:solidFill>
          </a:ln>
        </p:spPr>
      </p:pic>
      <p:sp>
        <p:nvSpPr>
          <p:cNvPr id="15" name="Slide Number Placeholder 14">
            <a:extLst>
              <a:ext uri="{FF2B5EF4-FFF2-40B4-BE49-F238E27FC236}">
                <a16:creationId xmlns:a16="http://schemas.microsoft.com/office/drawing/2014/main" id="{D3030173-806A-4435-AF2F-CF16E0E11B1B}"/>
              </a:ext>
            </a:extLst>
          </p:cNvPr>
          <p:cNvSpPr>
            <a:spLocks noGrp="1"/>
          </p:cNvSpPr>
          <p:nvPr>
            <p:ph type="sldNum" sz="quarter" idx="12"/>
          </p:nvPr>
        </p:nvSpPr>
        <p:spPr/>
        <p:txBody>
          <a:bodyPr/>
          <a:lstStyle/>
          <a:p>
            <a:fld id="{1B5DE891-BED3-4FCA-96F7-3F8A1588183F}" type="slidenum">
              <a:rPr lang="en-US" smtClean="0"/>
              <a:pPr/>
              <a:t>120</a:t>
            </a:fld>
            <a:endParaRPr lang="en-US" dirty="0"/>
          </a:p>
        </p:txBody>
      </p:sp>
    </p:spTree>
    <p:extLst>
      <p:ext uri="{BB962C8B-B14F-4D97-AF65-F5344CB8AC3E}">
        <p14:creationId xmlns:p14="http://schemas.microsoft.com/office/powerpoint/2010/main" val="10650690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1D8D57-F1AD-4376-8EF3-30B8256DC80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Using results </a:t>
            </a:r>
            <a:r>
              <a:rPr lang="en-US" sz="1000" dirty="0">
                <a:latin typeface="Tahoma" panose="020B0604030504040204" pitchFamily="34" charset="0"/>
              </a:rPr>
              <a:t>(1/2)</a:t>
            </a:r>
            <a:endParaRPr lang="en-US" sz="1000" dirty="0"/>
          </a:p>
        </p:txBody>
      </p:sp>
      <p:grpSp>
        <p:nvGrpSpPr>
          <p:cNvPr id="4" name="Group 3" descr="Screenshot of the rank heatmap output file with a select column highlighted.">
            <a:extLst>
              <a:ext uri="{FF2B5EF4-FFF2-40B4-BE49-F238E27FC236}">
                <a16:creationId xmlns:a16="http://schemas.microsoft.com/office/drawing/2014/main" id="{90BB9469-2669-4992-81BE-5F09AAD38D7E}"/>
              </a:ext>
            </a:extLst>
          </p:cNvPr>
          <p:cNvGrpSpPr/>
          <p:nvPr/>
        </p:nvGrpSpPr>
        <p:grpSpPr>
          <a:xfrm>
            <a:off x="3088541" y="1273005"/>
            <a:ext cx="6023820" cy="5175504"/>
            <a:chOff x="3088541" y="1273005"/>
            <a:chExt cx="6023820" cy="5175504"/>
          </a:xfrm>
        </p:grpSpPr>
        <p:pic>
          <p:nvPicPr>
            <p:cNvPr id="6" name="Picture 5" descr="Screenshot of the rank heatmap output file with a select content highligh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541" y="1273005"/>
              <a:ext cx="6023820" cy="5175504"/>
            </a:xfrm>
            <a:prstGeom prst="rect">
              <a:avLst/>
            </a:prstGeom>
            <a:ln w="12700">
              <a:solidFill>
                <a:schemeClr val="tx1"/>
              </a:solidFill>
            </a:ln>
          </p:spPr>
        </p:pic>
        <p:sp>
          <p:nvSpPr>
            <p:cNvPr id="7" name="Rectangle 6">
              <a:extLst>
                <a:ext uri="{C183D7F6-B498-43B3-948B-1728B52AA6E4}">
                  <adec:decorative xmlns:adec="http://schemas.microsoft.com/office/drawing/2017/decorative" val="1"/>
                </a:ext>
              </a:extLst>
            </p:cNvPr>
            <p:cNvSpPr/>
            <p:nvPr/>
          </p:nvSpPr>
          <p:spPr>
            <a:xfrm>
              <a:off x="6503172" y="1818363"/>
              <a:ext cx="1238281"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Rectangle 7">
              <a:extLst>
                <a:ext uri="{C183D7F6-B498-43B3-948B-1728B52AA6E4}">
                  <adec:decorative xmlns:adec="http://schemas.microsoft.com/office/drawing/2017/decorative" val="1"/>
                </a:ext>
              </a:extLst>
            </p:cNvPr>
            <p:cNvSpPr/>
            <p:nvPr/>
          </p:nvSpPr>
          <p:spPr>
            <a:xfrm>
              <a:off x="8004401" y="1818362"/>
              <a:ext cx="1107960"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Down Arrow 8" descr="Arrow pointing to the column for case 3."/>
            <p:cNvSpPr/>
            <p:nvPr/>
          </p:nvSpPr>
          <p:spPr>
            <a:xfrm>
              <a:off x="7741453" y="1880346"/>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Oval 9" descr="Orange oval highlighting scores associated with case 3."/>
            <p:cNvSpPr/>
            <p:nvPr/>
          </p:nvSpPr>
          <p:spPr>
            <a:xfrm rot="5400000">
              <a:off x="7104892" y="3781999"/>
              <a:ext cx="1514351" cy="574047"/>
            </a:xfrm>
            <a:prstGeom prst="ellipse">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4" name="Slide Number Placeholder 13">
            <a:extLst>
              <a:ext uri="{FF2B5EF4-FFF2-40B4-BE49-F238E27FC236}">
                <a16:creationId xmlns:a16="http://schemas.microsoft.com/office/drawing/2014/main" id="{719BB3C2-36BD-4865-A1E3-8E9CA9DBA41A}"/>
              </a:ext>
            </a:extLst>
          </p:cNvPr>
          <p:cNvSpPr>
            <a:spLocks noGrp="1"/>
          </p:cNvSpPr>
          <p:nvPr>
            <p:ph type="sldNum" sz="quarter" idx="12"/>
          </p:nvPr>
        </p:nvSpPr>
        <p:spPr/>
        <p:txBody>
          <a:bodyPr/>
          <a:lstStyle/>
          <a:p>
            <a:fld id="{1B5DE891-BED3-4FCA-96F7-3F8A1588183F}" type="slidenum">
              <a:rPr lang="en-US" smtClean="0"/>
              <a:pPr/>
              <a:t>121</a:t>
            </a:fld>
            <a:endParaRPr lang="en-US" dirty="0"/>
          </a:p>
        </p:txBody>
      </p:sp>
    </p:spTree>
    <p:extLst>
      <p:ext uri="{BB962C8B-B14F-4D97-AF65-F5344CB8AC3E}">
        <p14:creationId xmlns:p14="http://schemas.microsoft.com/office/powerpoint/2010/main" val="17549594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8D1130-7817-4845-AD03-4EA7E601533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Using results </a:t>
            </a:r>
            <a:r>
              <a:rPr lang="en-US" sz="1000" dirty="0">
                <a:latin typeface="Tahoma" panose="020B0604030504040204" pitchFamily="34" charset="0"/>
              </a:rPr>
              <a:t>(2/2)</a:t>
            </a:r>
            <a:endParaRPr lang="en-US" sz="1000" dirty="0"/>
          </a:p>
        </p:txBody>
      </p:sp>
      <p:grpSp>
        <p:nvGrpSpPr>
          <p:cNvPr id="4" name="Group 3" descr="Screenshot of the rank heatmap output file with a select column highlighted.">
            <a:extLst>
              <a:ext uri="{FF2B5EF4-FFF2-40B4-BE49-F238E27FC236}">
                <a16:creationId xmlns:a16="http://schemas.microsoft.com/office/drawing/2014/main" id="{43D283D2-1F84-4175-8966-2E402A0A67D9}"/>
              </a:ext>
            </a:extLst>
          </p:cNvPr>
          <p:cNvGrpSpPr/>
          <p:nvPr/>
        </p:nvGrpSpPr>
        <p:grpSpPr>
          <a:xfrm>
            <a:off x="3088541" y="1273005"/>
            <a:ext cx="6023820" cy="5175504"/>
            <a:chOff x="3088541" y="1273005"/>
            <a:chExt cx="6023820" cy="5175504"/>
          </a:xfrm>
        </p:grpSpPr>
        <p:pic>
          <p:nvPicPr>
            <p:cNvPr id="6" name="Picture 5" descr="Screenshot of the rank heatmap output file with a select column highligh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541" y="1273005"/>
              <a:ext cx="6023820" cy="5175504"/>
            </a:xfrm>
            <a:prstGeom prst="rect">
              <a:avLst/>
            </a:prstGeom>
            <a:ln w="12700">
              <a:solidFill>
                <a:schemeClr val="tx1"/>
              </a:solidFill>
            </a:ln>
          </p:spPr>
        </p:pic>
        <p:sp>
          <p:nvSpPr>
            <p:cNvPr id="7" name="Rectangle 6">
              <a:extLst>
                <a:ext uri="{C183D7F6-B498-43B3-948B-1728B52AA6E4}">
                  <adec:decorative xmlns:adec="http://schemas.microsoft.com/office/drawing/2017/decorative" val="1"/>
                </a:ext>
              </a:extLst>
            </p:cNvPr>
            <p:cNvSpPr/>
            <p:nvPr/>
          </p:nvSpPr>
          <p:spPr>
            <a:xfrm>
              <a:off x="6731481" y="1818363"/>
              <a:ext cx="274320"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a:extLst>
                <a:ext uri="{C183D7F6-B498-43B3-948B-1728B52AA6E4}">
                  <adec:decorative xmlns:adec="http://schemas.microsoft.com/office/drawing/2017/decorative" val="1"/>
                </a:ext>
              </a:extLst>
            </p:cNvPr>
            <p:cNvSpPr/>
            <p:nvPr/>
          </p:nvSpPr>
          <p:spPr>
            <a:xfrm>
              <a:off x="7248124" y="1814156"/>
              <a:ext cx="751474"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Down Arrow 11" descr="Arrow pointing to the column for cases 1 and 2."/>
            <p:cNvSpPr/>
            <p:nvPr/>
          </p:nvSpPr>
          <p:spPr>
            <a:xfrm>
              <a:off x="8083654" y="1880346"/>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Down Arrow 12" descr="Arrow pointing to the column for case 6."/>
            <p:cNvSpPr/>
            <p:nvPr/>
          </p:nvSpPr>
          <p:spPr>
            <a:xfrm>
              <a:off x="6982584" y="1880345"/>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Down Arrow 13" descr="Arrow pointing to the column for case 8."/>
            <p:cNvSpPr/>
            <p:nvPr/>
          </p:nvSpPr>
          <p:spPr>
            <a:xfrm>
              <a:off x="6490484" y="1880345"/>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5" name="Slide Number Placeholder 14">
            <a:extLst>
              <a:ext uri="{FF2B5EF4-FFF2-40B4-BE49-F238E27FC236}">
                <a16:creationId xmlns:a16="http://schemas.microsoft.com/office/drawing/2014/main" id="{6B0CD8B3-CC64-448B-8353-C6B1968A2887}"/>
              </a:ext>
            </a:extLst>
          </p:cNvPr>
          <p:cNvSpPr>
            <a:spLocks noGrp="1"/>
          </p:cNvSpPr>
          <p:nvPr>
            <p:ph type="sldNum" sz="quarter" idx="12"/>
          </p:nvPr>
        </p:nvSpPr>
        <p:spPr/>
        <p:txBody>
          <a:bodyPr/>
          <a:lstStyle/>
          <a:p>
            <a:fld id="{1B5DE891-BED3-4FCA-96F7-3F8A1588183F}" type="slidenum">
              <a:rPr lang="en-US" smtClean="0"/>
              <a:pPr/>
              <a:t>122</a:t>
            </a:fld>
            <a:endParaRPr lang="en-US" dirty="0"/>
          </a:p>
        </p:txBody>
      </p:sp>
    </p:spTree>
    <p:extLst>
      <p:ext uri="{BB962C8B-B14F-4D97-AF65-F5344CB8AC3E}">
        <p14:creationId xmlns:p14="http://schemas.microsoft.com/office/powerpoint/2010/main" val="2147742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6FC83-3ED6-4152-BA3F-66D24D67885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 </a:t>
            </a:r>
            <a:r>
              <a:rPr lang="en-US" sz="1000" dirty="0">
                <a:latin typeface="Tahoma" panose="020B0604030504040204" pitchFamily="34" charset="0"/>
              </a:rPr>
              <a:t>(1/5)</a:t>
            </a:r>
            <a:endParaRPr lang="en-US" sz="1000" dirty="0"/>
          </a:p>
        </p:txBody>
      </p:sp>
      <p:sp>
        <p:nvSpPr>
          <p:cNvPr id="8" name="Slide Number Placeholder 7">
            <a:extLst>
              <a:ext uri="{FF2B5EF4-FFF2-40B4-BE49-F238E27FC236}">
                <a16:creationId xmlns:a16="http://schemas.microsoft.com/office/drawing/2014/main" id="{98E77BFE-BA2F-4B9D-B48A-1B3E5E734522}"/>
              </a:ext>
            </a:extLst>
          </p:cNvPr>
          <p:cNvSpPr>
            <a:spLocks noGrp="1"/>
          </p:cNvSpPr>
          <p:nvPr>
            <p:ph type="sldNum" sz="quarter" idx="12"/>
          </p:nvPr>
        </p:nvSpPr>
        <p:spPr/>
        <p:txBody>
          <a:bodyPr/>
          <a:lstStyle/>
          <a:p>
            <a:fld id="{1B5DE891-BED3-4FCA-96F7-3F8A1588183F}" type="slidenum">
              <a:rPr lang="en-US" smtClean="0"/>
              <a:pPr/>
              <a:t>123</a:t>
            </a:fld>
            <a:endParaRPr lang="en-US" dirty="0"/>
          </a:p>
        </p:txBody>
      </p:sp>
    </p:spTree>
    <p:extLst>
      <p:ext uri="{BB962C8B-B14F-4D97-AF65-F5344CB8AC3E}">
        <p14:creationId xmlns:p14="http://schemas.microsoft.com/office/powerpoint/2010/main" val="36864868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A516DA-D85D-4D6F-89ED-709D75A4BD0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a:t>
            </a:r>
            <a:r>
              <a:rPr lang="en-US" dirty="0"/>
              <a:t>limitations </a:t>
            </a:r>
            <a:r>
              <a:rPr lang="en-US" sz="1000" dirty="0"/>
              <a:t>(2/5)</a:t>
            </a:r>
          </a:p>
        </p:txBody>
      </p:sp>
      <p:sp>
        <p:nvSpPr>
          <p:cNvPr id="31" name="TextBox 30">
            <a:extLst>
              <a:ext uri="{FF2B5EF4-FFF2-40B4-BE49-F238E27FC236}">
                <a16:creationId xmlns:a16="http://schemas.microsoft.com/office/drawing/2014/main" id="{B908F9AF-D6A1-4005-8973-EA53C61A067D}"/>
              </a:ext>
            </a:extLst>
          </p:cNvPr>
          <p:cNvSpPr txBox="1"/>
          <p:nvPr/>
        </p:nvSpPr>
        <p:spPr>
          <a:xfrm>
            <a:off x="507779" y="1192768"/>
            <a:ext cx="6561751" cy="1569660"/>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AutoNum type="arabicPeriod"/>
            </a:pPr>
            <a:r>
              <a:rPr lang="en-US" sz="2400" dirty="0">
                <a:latin typeface="Tahoma" panose="020B0604030504040204" pitchFamily="34" charset="0"/>
              </a:rPr>
              <a:t>Accuracy of input data</a:t>
            </a:r>
          </a:p>
          <a:p>
            <a:pPr marL="457200" indent="-457200">
              <a:buAutoNum type="arabicPeriod"/>
            </a:pPr>
            <a:endParaRPr lang="en-US" sz="2400" dirty="0">
              <a:latin typeface="Tahoma" panose="020B0604030504040204" pitchFamily="34" charset="0"/>
            </a:endParaRPr>
          </a:p>
        </p:txBody>
      </p:sp>
      <p:sp>
        <p:nvSpPr>
          <p:cNvPr id="48" name="TextBox 47">
            <a:extLst>
              <a:ext uri="{FF2B5EF4-FFF2-40B4-BE49-F238E27FC236}">
                <a16:creationId xmlns:a16="http://schemas.microsoft.com/office/drawing/2014/main" id="{FCB03D4D-63B4-4970-AF8D-3DD3E82C1156}"/>
              </a:ext>
            </a:extLst>
          </p:cNvPr>
          <p:cNvSpPr txBox="1"/>
          <p:nvPr/>
        </p:nvSpPr>
        <p:spPr>
          <a:xfrm>
            <a:off x="7591002" y="1634258"/>
            <a:ext cx="2335170" cy="400110"/>
          </a:xfrm>
          <a:prstGeom prst="rect">
            <a:avLst/>
          </a:prstGeom>
          <a:noFill/>
        </p:spPr>
        <p:txBody>
          <a:bodyPr wrap="square" rtlCol="0">
            <a:spAutoFit/>
          </a:bodyPr>
          <a:lstStyle/>
          <a:p>
            <a:pPr algn="r"/>
            <a:r>
              <a:rPr lang="en-US" sz="2000" dirty="0">
                <a:effectLst>
                  <a:glow>
                    <a:srgbClr val="F6A01A"/>
                  </a:glow>
                </a:effectLst>
                <a:latin typeface="Tahoma" panose="020B0604030504040204" pitchFamily="34" charset="0"/>
              </a:rPr>
              <a:t>Surveillance data</a:t>
            </a:r>
          </a:p>
        </p:txBody>
      </p:sp>
      <p:pic>
        <p:nvPicPr>
          <p:cNvPr id="46" name="Picture 45" descr="A icon of documents representing surveillance data.">
            <a:extLst>
              <a:ext uri="{FF2B5EF4-FFF2-40B4-BE49-F238E27FC236}">
                <a16:creationId xmlns:a16="http://schemas.microsoft.com/office/drawing/2014/main" id="{FC9E07E8-6869-428B-9C1F-990E476E67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49" name="TextBox 48">
            <a:extLst>
              <a:ext uri="{FF2B5EF4-FFF2-40B4-BE49-F238E27FC236}">
                <a16:creationId xmlns:a16="http://schemas.microsoft.com/office/drawing/2014/main" id="{5D0CB2A7-22AD-4B09-ADDE-A1BF7C2A5344}"/>
              </a:ext>
            </a:extLst>
          </p:cNvPr>
          <p:cNvSpPr txBox="1"/>
          <p:nvPr/>
        </p:nvSpPr>
        <p:spPr>
          <a:xfrm>
            <a:off x="7192387"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47" name="Picture 46" descr="An icon of a social network representing data from contact investigations.">
            <a:extLst>
              <a:ext uri="{FF2B5EF4-FFF2-40B4-BE49-F238E27FC236}">
                <a16:creationId xmlns:a16="http://schemas.microsoft.com/office/drawing/2014/main" id="{577354BB-3392-4C30-B4B9-9F6D583179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45" name="TextBox 44">
            <a:extLst>
              <a:ext uri="{FF2B5EF4-FFF2-40B4-BE49-F238E27FC236}">
                <a16:creationId xmlns:a16="http://schemas.microsoft.com/office/drawing/2014/main" id="{538779D8-5011-42A7-860F-612723CC284B}"/>
              </a:ext>
            </a:extLst>
          </p:cNvPr>
          <p:cNvSpPr txBox="1"/>
          <p:nvPr/>
        </p:nvSpPr>
        <p:spPr>
          <a:xfrm>
            <a:off x="7269299" y="4233257"/>
            <a:ext cx="2536183" cy="400110"/>
          </a:xfrm>
          <a:prstGeom prst="rect">
            <a:avLst/>
          </a:prstGeom>
          <a:noFill/>
        </p:spPr>
        <p:txBody>
          <a:bodyPr wrap="square" rtlCol="0">
            <a:spAutoFit/>
          </a:bodyPr>
          <a:lstStyle/>
          <a:p>
            <a:pPr algn="r"/>
            <a:r>
              <a:rPr lang="en-US" sz="2000" dirty="0">
                <a:effectLst>
                  <a:glow>
                    <a:srgbClr val="F6A01A"/>
                  </a:glow>
                </a:effectLst>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E5CD15FD-3062-4075-8E06-D5DB7A2FEB3E}"/>
              </a:ext>
            </a:extLst>
          </p:cNvPr>
          <p:cNvGrpSpPr/>
          <p:nvPr/>
        </p:nvGrpSpPr>
        <p:grpSpPr>
          <a:xfrm>
            <a:off x="9966787" y="4064371"/>
            <a:ext cx="1583776" cy="881344"/>
            <a:chOff x="9966787" y="4064371"/>
            <a:chExt cx="1583776" cy="881344"/>
          </a:xfrm>
        </p:grpSpPr>
        <p:grpSp>
          <p:nvGrpSpPr>
            <p:cNvPr id="32" name="Group 31">
              <a:extLst>
                <a:ext uri="{FF2B5EF4-FFF2-40B4-BE49-F238E27FC236}">
                  <a16:creationId xmlns:a16="http://schemas.microsoft.com/office/drawing/2014/main" id="{0A87B427-F21C-412F-8EBE-5F31466AAD9A}"/>
                </a:ext>
              </a:extLst>
            </p:cNvPr>
            <p:cNvGrpSpPr/>
            <p:nvPr/>
          </p:nvGrpSpPr>
          <p:grpSpPr>
            <a:xfrm>
              <a:off x="9966787" y="4064371"/>
              <a:ext cx="1189364" cy="881344"/>
              <a:chOff x="8647996" y="4636287"/>
              <a:chExt cx="2558218" cy="1895697"/>
            </a:xfrm>
          </p:grpSpPr>
          <p:grpSp>
            <p:nvGrpSpPr>
              <p:cNvPr id="33" name="Group 32">
                <a:extLst>
                  <a:ext uri="{FF2B5EF4-FFF2-40B4-BE49-F238E27FC236}">
                    <a16:creationId xmlns:a16="http://schemas.microsoft.com/office/drawing/2014/main" id="{21CA5527-66FA-4CC6-8851-BADE981DAB67}"/>
                  </a:ext>
                </a:extLst>
              </p:cNvPr>
              <p:cNvGrpSpPr/>
              <p:nvPr/>
            </p:nvGrpSpPr>
            <p:grpSpPr>
              <a:xfrm>
                <a:off x="9506533" y="4636287"/>
                <a:ext cx="1699681" cy="1523852"/>
                <a:chOff x="8258247" y="4401909"/>
                <a:chExt cx="1699681" cy="1523852"/>
              </a:xfrm>
            </p:grpSpPr>
            <p:pic>
              <p:nvPicPr>
                <p:cNvPr id="41" name="Picture 40">
                  <a:extLst>
                    <a:ext uri="{FF2B5EF4-FFF2-40B4-BE49-F238E27FC236}">
                      <a16:creationId xmlns:a16="http://schemas.microsoft.com/office/drawing/2014/main" id="{AB96690D-6C81-4748-9734-84B52F8589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42" name="Rectangle 41">
                  <a:extLst>
                    <a:ext uri="{FF2B5EF4-FFF2-40B4-BE49-F238E27FC236}">
                      <a16:creationId xmlns:a16="http://schemas.microsoft.com/office/drawing/2014/main" id="{7F902CEF-FBD6-48C4-867C-D66B0F065492}"/>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3" name="Rectangle 42">
                  <a:extLst>
                    <a:ext uri="{FF2B5EF4-FFF2-40B4-BE49-F238E27FC236}">
                      <a16:creationId xmlns:a16="http://schemas.microsoft.com/office/drawing/2014/main" id="{3BDC9833-F771-44FE-9B3F-2F7AE0AA5484}"/>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34" name="Group 33">
                <a:extLst>
                  <a:ext uri="{FF2B5EF4-FFF2-40B4-BE49-F238E27FC236}">
                    <a16:creationId xmlns:a16="http://schemas.microsoft.com/office/drawing/2014/main" id="{FAA760CE-3E0B-435F-819B-B67F49E89267}"/>
                  </a:ext>
                </a:extLst>
              </p:cNvPr>
              <p:cNvGrpSpPr/>
              <p:nvPr/>
            </p:nvGrpSpPr>
            <p:grpSpPr>
              <a:xfrm>
                <a:off x="8647996" y="5008132"/>
                <a:ext cx="1699681" cy="1523852"/>
                <a:chOff x="7383827" y="5017936"/>
                <a:chExt cx="1699681" cy="1523852"/>
              </a:xfrm>
            </p:grpSpPr>
            <p:sp>
              <p:nvSpPr>
                <p:cNvPr id="35" name="Rectangle 34">
                  <a:extLst>
                    <a:ext uri="{FF2B5EF4-FFF2-40B4-BE49-F238E27FC236}">
                      <a16:creationId xmlns:a16="http://schemas.microsoft.com/office/drawing/2014/main" id="{47780EDE-6741-4A06-81CA-F33D851500AC}"/>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36" name="Group 35">
                  <a:extLst>
                    <a:ext uri="{FF2B5EF4-FFF2-40B4-BE49-F238E27FC236}">
                      <a16:creationId xmlns:a16="http://schemas.microsoft.com/office/drawing/2014/main" id="{B99E88EC-FDF7-47BC-9ED7-EADD1D8B9175}"/>
                    </a:ext>
                  </a:extLst>
                </p:cNvPr>
                <p:cNvGrpSpPr/>
                <p:nvPr/>
              </p:nvGrpSpPr>
              <p:grpSpPr>
                <a:xfrm>
                  <a:off x="7383827" y="5017936"/>
                  <a:ext cx="1699681" cy="1523852"/>
                  <a:chOff x="6246902" y="3993276"/>
                  <a:chExt cx="1699681" cy="1523852"/>
                </a:xfrm>
              </p:grpSpPr>
              <p:pic>
                <p:nvPicPr>
                  <p:cNvPr id="37" name="Picture 36">
                    <a:extLst>
                      <a:ext uri="{FF2B5EF4-FFF2-40B4-BE49-F238E27FC236}">
                        <a16:creationId xmlns:a16="http://schemas.microsoft.com/office/drawing/2014/main" id="{58B0D11A-754C-4EF2-A10F-5916BC3CE6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38" name="Rectangle 37">
                    <a:extLst>
                      <a:ext uri="{FF2B5EF4-FFF2-40B4-BE49-F238E27FC236}">
                        <a16:creationId xmlns:a16="http://schemas.microsoft.com/office/drawing/2014/main" id="{D3543048-4321-4357-BDBC-9F0F9B37AFA9}"/>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9" name="Rectangle 38">
                    <a:extLst>
                      <a:ext uri="{FF2B5EF4-FFF2-40B4-BE49-F238E27FC236}">
                        <a16:creationId xmlns:a16="http://schemas.microsoft.com/office/drawing/2014/main" id="{385335D0-540E-40CC-A595-966C7DDE8C9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0" name="Rectangle 39">
                    <a:extLst>
                      <a:ext uri="{FF2B5EF4-FFF2-40B4-BE49-F238E27FC236}">
                        <a16:creationId xmlns:a16="http://schemas.microsoft.com/office/drawing/2014/main" id="{14CAFABA-04A9-454D-90DD-759F4FB8104B}"/>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44" name="Picture 43">
              <a:extLst>
                <a:ext uri="{FF2B5EF4-FFF2-40B4-BE49-F238E27FC236}">
                  <a16:creationId xmlns:a16="http://schemas.microsoft.com/office/drawing/2014/main" id="{FF3A1C53-8EDB-49FC-9FF3-FB16A3AB4D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52" name="TextBox 51">
            <a:extLst>
              <a:ext uri="{FF2B5EF4-FFF2-40B4-BE49-F238E27FC236}">
                <a16:creationId xmlns:a16="http://schemas.microsoft.com/office/drawing/2014/main" id="{FA7EEDC3-0785-4E8C-9493-4CC94857E211}"/>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51" name="Picture 50" descr="An icon of a double helix representing genomic data.">
            <a:extLst>
              <a:ext uri="{FF2B5EF4-FFF2-40B4-BE49-F238E27FC236}">
                <a16:creationId xmlns:a16="http://schemas.microsoft.com/office/drawing/2014/main" id="{1BFBDA00-1465-4C33-B284-E8122D17F9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
        <p:nvSpPr>
          <p:cNvPr id="9" name="Slide Number Placeholder 8">
            <a:extLst>
              <a:ext uri="{FF2B5EF4-FFF2-40B4-BE49-F238E27FC236}">
                <a16:creationId xmlns:a16="http://schemas.microsoft.com/office/drawing/2014/main" id="{0A76408F-8928-425F-AF5F-94A80A788E93}"/>
              </a:ext>
            </a:extLst>
          </p:cNvPr>
          <p:cNvSpPr>
            <a:spLocks noGrp="1"/>
          </p:cNvSpPr>
          <p:nvPr>
            <p:ph type="sldNum" sz="quarter" idx="12"/>
          </p:nvPr>
        </p:nvSpPr>
        <p:spPr/>
        <p:txBody>
          <a:bodyPr/>
          <a:lstStyle/>
          <a:p>
            <a:fld id="{1B5DE891-BED3-4FCA-96F7-3F8A1588183F}" type="slidenum">
              <a:rPr lang="en-US" smtClean="0"/>
              <a:pPr/>
              <a:t>124</a:t>
            </a:fld>
            <a:endParaRPr lang="en-US" dirty="0"/>
          </a:p>
        </p:txBody>
      </p:sp>
    </p:spTree>
    <p:extLst>
      <p:ext uri="{BB962C8B-B14F-4D97-AF65-F5344CB8AC3E}">
        <p14:creationId xmlns:p14="http://schemas.microsoft.com/office/powerpoint/2010/main" val="25517689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3B5880-C0A8-4783-8F9B-FD84B0371FD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a:t>
            </a:r>
            <a:r>
              <a:rPr lang="en-US" dirty="0"/>
              <a:t>limitations </a:t>
            </a:r>
            <a:r>
              <a:rPr lang="en-US" sz="1000" dirty="0"/>
              <a:t>(3/5)</a:t>
            </a:r>
          </a:p>
        </p:txBody>
      </p:sp>
      <p:sp>
        <p:nvSpPr>
          <p:cNvPr id="32" name="TextBox 31">
            <a:extLst>
              <a:ext uri="{FF2B5EF4-FFF2-40B4-BE49-F238E27FC236}">
                <a16:creationId xmlns:a16="http://schemas.microsoft.com/office/drawing/2014/main" id="{1EA0406C-5A9F-4C4D-A3D7-2450343AAFCA}"/>
              </a:ext>
            </a:extLst>
          </p:cNvPr>
          <p:cNvSpPr txBox="1"/>
          <p:nvPr/>
        </p:nvSpPr>
        <p:spPr>
          <a:xfrm>
            <a:off x="507779" y="1192768"/>
            <a:ext cx="6561751" cy="2985433"/>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Accuracy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Case data (e.g., sputum smear and cavitary status)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Infectious period estimates</a:t>
            </a:r>
          </a:p>
          <a:p>
            <a:pPr marL="457200" indent="-457200">
              <a:buFont typeface="+mj-lt"/>
              <a:buAutoNum type="arabicPeriod"/>
            </a:pPr>
            <a:endParaRPr lang="en-US" sz="2400" dirty="0">
              <a:latin typeface="Tahoma" panose="020B0604030504040204" pitchFamily="34" charset="0"/>
            </a:endParaRPr>
          </a:p>
        </p:txBody>
      </p:sp>
      <p:sp>
        <p:nvSpPr>
          <p:cNvPr id="26" name="TextBox 25">
            <a:extLst>
              <a:ext uri="{FF2B5EF4-FFF2-40B4-BE49-F238E27FC236}">
                <a16:creationId xmlns:a16="http://schemas.microsoft.com/office/drawing/2014/main" id="{9D0B9282-493A-4109-8A15-DD16D1EAF91B}"/>
              </a:ext>
            </a:extLst>
          </p:cNvPr>
          <p:cNvSpPr txBox="1"/>
          <p:nvPr/>
        </p:nvSpPr>
        <p:spPr>
          <a:xfrm>
            <a:off x="7591002" y="1634258"/>
            <a:ext cx="2335170" cy="400110"/>
          </a:xfrm>
          <a:prstGeom prst="rect">
            <a:avLst/>
          </a:prstGeom>
          <a:noFill/>
        </p:spPr>
        <p:txBody>
          <a:bodyPr wrap="square" rtlCol="0">
            <a:spAutoFit/>
          </a:bodyPr>
          <a:lstStyle/>
          <a:p>
            <a:pPr algn="r"/>
            <a:r>
              <a:rPr lang="en-US" sz="2000" dirty="0">
                <a:effectLst>
                  <a:glow rad="127000">
                    <a:srgbClr val="F6A01A"/>
                  </a:glow>
                </a:effectLst>
                <a:latin typeface="Tahoma" panose="020B0604030504040204" pitchFamily="34" charset="0"/>
              </a:rPr>
              <a:t>Surveillance data</a:t>
            </a:r>
          </a:p>
        </p:txBody>
      </p:sp>
      <p:pic>
        <p:nvPicPr>
          <p:cNvPr id="24" name="Picture 23" descr="A icon of documents representing surveillance data.">
            <a:extLst>
              <a:ext uri="{FF2B5EF4-FFF2-40B4-BE49-F238E27FC236}">
                <a16:creationId xmlns:a16="http://schemas.microsoft.com/office/drawing/2014/main" id="{530B4CAD-8607-4335-B60C-A9251ACC5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27" name="TextBox 26">
            <a:extLst>
              <a:ext uri="{FF2B5EF4-FFF2-40B4-BE49-F238E27FC236}">
                <a16:creationId xmlns:a16="http://schemas.microsoft.com/office/drawing/2014/main" id="{FAF4A4B5-4FD8-4ABC-8C57-AC079891E365}"/>
              </a:ext>
            </a:extLst>
          </p:cNvPr>
          <p:cNvSpPr txBox="1"/>
          <p:nvPr/>
        </p:nvSpPr>
        <p:spPr>
          <a:xfrm>
            <a:off x="7192387"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25" name="Picture 24" descr="An icon of a social network representing data from contact investigations.">
            <a:extLst>
              <a:ext uri="{FF2B5EF4-FFF2-40B4-BE49-F238E27FC236}">
                <a16:creationId xmlns:a16="http://schemas.microsoft.com/office/drawing/2014/main" id="{E18874B3-5B64-4126-B7A6-4EB99C755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19" name="TextBox 18">
            <a:extLst>
              <a:ext uri="{FF2B5EF4-FFF2-40B4-BE49-F238E27FC236}">
                <a16:creationId xmlns:a16="http://schemas.microsoft.com/office/drawing/2014/main" id="{8205E37F-2120-4A70-A655-F77B56DB5790}"/>
              </a:ext>
            </a:extLst>
          </p:cNvPr>
          <p:cNvSpPr txBox="1"/>
          <p:nvPr/>
        </p:nvSpPr>
        <p:spPr>
          <a:xfrm>
            <a:off x="7269299" y="4233257"/>
            <a:ext cx="2536183" cy="400110"/>
          </a:xfrm>
          <a:prstGeom prst="rect">
            <a:avLst/>
          </a:prstGeom>
          <a:noFill/>
        </p:spPr>
        <p:txBody>
          <a:bodyPr wrap="square" rtlCol="0">
            <a:spAutoFit/>
          </a:bodyPr>
          <a:lstStyle/>
          <a:p>
            <a:pPr algn="r"/>
            <a:r>
              <a:rPr lang="en-US" sz="2000" dirty="0">
                <a:effectLst>
                  <a:glow rad="127000">
                    <a:srgbClr val="F6A01A"/>
                  </a:glow>
                </a:effectLst>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CA389B1E-1246-4842-B010-51C27C2E6DED}"/>
              </a:ext>
            </a:extLst>
          </p:cNvPr>
          <p:cNvGrpSpPr/>
          <p:nvPr/>
        </p:nvGrpSpPr>
        <p:grpSpPr>
          <a:xfrm>
            <a:off x="9966787" y="4064371"/>
            <a:ext cx="1583776" cy="881344"/>
            <a:chOff x="9966787" y="4064371"/>
            <a:chExt cx="1583776" cy="881344"/>
          </a:xfrm>
        </p:grpSpPr>
        <p:grpSp>
          <p:nvGrpSpPr>
            <p:cNvPr id="5" name="Group 4">
              <a:extLst>
                <a:ext uri="{FF2B5EF4-FFF2-40B4-BE49-F238E27FC236}">
                  <a16:creationId xmlns:a16="http://schemas.microsoft.com/office/drawing/2014/main" id="{63AFE194-8600-4DDA-A1CD-28D47FF3A014}"/>
                </a:ext>
              </a:extLst>
            </p:cNvPr>
            <p:cNvGrpSpPr/>
            <p:nvPr/>
          </p:nvGrpSpPr>
          <p:grpSpPr>
            <a:xfrm>
              <a:off x="9966787" y="4064371"/>
              <a:ext cx="1189364" cy="881344"/>
              <a:chOff x="8647996" y="4636287"/>
              <a:chExt cx="2558218" cy="1895697"/>
            </a:xfrm>
          </p:grpSpPr>
          <p:grpSp>
            <p:nvGrpSpPr>
              <p:cNvPr id="6" name="Group 5">
                <a:extLst>
                  <a:ext uri="{FF2B5EF4-FFF2-40B4-BE49-F238E27FC236}">
                    <a16:creationId xmlns:a16="http://schemas.microsoft.com/office/drawing/2014/main" id="{828EC9F5-CD87-4EDE-9B2D-FDFEF2F42573}"/>
                  </a:ext>
                </a:extLst>
              </p:cNvPr>
              <p:cNvGrpSpPr/>
              <p:nvPr/>
            </p:nvGrpSpPr>
            <p:grpSpPr>
              <a:xfrm>
                <a:off x="9506533" y="4636287"/>
                <a:ext cx="1699681" cy="1523852"/>
                <a:chOff x="8258247" y="4401909"/>
                <a:chExt cx="1699681" cy="1523852"/>
              </a:xfrm>
            </p:grpSpPr>
            <p:pic>
              <p:nvPicPr>
                <p:cNvPr id="15" name="Picture 14">
                  <a:extLst>
                    <a:ext uri="{FF2B5EF4-FFF2-40B4-BE49-F238E27FC236}">
                      <a16:creationId xmlns:a16="http://schemas.microsoft.com/office/drawing/2014/main" id="{B24DDFC2-EAB2-46E3-B7BC-F0030985B6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16" name="Rectangle 15">
                  <a:extLst>
                    <a:ext uri="{FF2B5EF4-FFF2-40B4-BE49-F238E27FC236}">
                      <a16:creationId xmlns:a16="http://schemas.microsoft.com/office/drawing/2014/main" id="{7F2737ED-DAA5-49BB-895D-0D16630CD955}"/>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a:extLst>
                    <a:ext uri="{FF2B5EF4-FFF2-40B4-BE49-F238E27FC236}">
                      <a16:creationId xmlns:a16="http://schemas.microsoft.com/office/drawing/2014/main" id="{59609015-6677-49E6-9FE3-4442C54A8652}"/>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a:extLst>
                  <a:ext uri="{FF2B5EF4-FFF2-40B4-BE49-F238E27FC236}">
                    <a16:creationId xmlns:a16="http://schemas.microsoft.com/office/drawing/2014/main" id="{7DA18A8B-0C87-43CA-A1BF-F230AE4C28C3}"/>
                  </a:ext>
                </a:extLst>
              </p:cNvPr>
              <p:cNvGrpSpPr/>
              <p:nvPr/>
            </p:nvGrpSpPr>
            <p:grpSpPr>
              <a:xfrm>
                <a:off x="8647996" y="5008132"/>
                <a:ext cx="1699681" cy="1523852"/>
                <a:chOff x="7383827" y="5017936"/>
                <a:chExt cx="1699681" cy="1523852"/>
              </a:xfrm>
            </p:grpSpPr>
            <p:sp>
              <p:nvSpPr>
                <p:cNvPr id="8" name="Rectangle 7">
                  <a:extLst>
                    <a:ext uri="{FF2B5EF4-FFF2-40B4-BE49-F238E27FC236}">
                      <a16:creationId xmlns:a16="http://schemas.microsoft.com/office/drawing/2014/main" id="{0724ECC2-7FD8-4942-AFA4-CA2B0B4DF215}"/>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9" name="Group 8">
                  <a:extLst>
                    <a:ext uri="{FF2B5EF4-FFF2-40B4-BE49-F238E27FC236}">
                      <a16:creationId xmlns:a16="http://schemas.microsoft.com/office/drawing/2014/main" id="{B6759BD7-A69E-4F61-A20F-13B3B1BA6C88}"/>
                    </a:ext>
                  </a:extLst>
                </p:cNvPr>
                <p:cNvGrpSpPr/>
                <p:nvPr/>
              </p:nvGrpSpPr>
              <p:grpSpPr>
                <a:xfrm>
                  <a:off x="7383827" y="5017936"/>
                  <a:ext cx="1699681" cy="1523852"/>
                  <a:chOff x="6246902" y="3993276"/>
                  <a:chExt cx="1699681" cy="1523852"/>
                </a:xfrm>
              </p:grpSpPr>
              <p:pic>
                <p:nvPicPr>
                  <p:cNvPr id="11" name="Picture 10">
                    <a:extLst>
                      <a:ext uri="{FF2B5EF4-FFF2-40B4-BE49-F238E27FC236}">
                        <a16:creationId xmlns:a16="http://schemas.microsoft.com/office/drawing/2014/main" id="{A511A2C4-F19A-43CB-B3CB-C847A8331A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12" name="Rectangle 11">
                    <a:extLst>
                      <a:ext uri="{FF2B5EF4-FFF2-40B4-BE49-F238E27FC236}">
                        <a16:creationId xmlns:a16="http://schemas.microsoft.com/office/drawing/2014/main" id="{E4DA2B54-4CB3-437B-A7DE-8667747C83B5}"/>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a:extLst>
                      <a:ext uri="{FF2B5EF4-FFF2-40B4-BE49-F238E27FC236}">
                        <a16:creationId xmlns:a16="http://schemas.microsoft.com/office/drawing/2014/main" id="{506CE6FF-CEF0-4609-B003-22A518CF77E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a:extLst>
                      <a:ext uri="{FF2B5EF4-FFF2-40B4-BE49-F238E27FC236}">
                        <a16:creationId xmlns:a16="http://schemas.microsoft.com/office/drawing/2014/main" id="{143738A5-4447-4075-B94E-1B31F04BEAB8}"/>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18" name="Picture 17">
              <a:extLst>
                <a:ext uri="{FF2B5EF4-FFF2-40B4-BE49-F238E27FC236}">
                  <a16:creationId xmlns:a16="http://schemas.microsoft.com/office/drawing/2014/main" id="{F7376B74-2C1C-40BF-A15F-437FB636C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30" name="TextBox 29">
            <a:extLst>
              <a:ext uri="{FF2B5EF4-FFF2-40B4-BE49-F238E27FC236}">
                <a16:creationId xmlns:a16="http://schemas.microsoft.com/office/drawing/2014/main" id="{DBBEA31D-7B95-49E2-AEE9-A92719EB33E3}"/>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29" name="Picture 28" descr="An icon of a double helix representing genomic data.">
            <a:extLst>
              <a:ext uri="{FF2B5EF4-FFF2-40B4-BE49-F238E27FC236}">
                <a16:creationId xmlns:a16="http://schemas.microsoft.com/office/drawing/2014/main" id="{10B80A14-C515-45B7-A907-E13AEE4C96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
        <p:nvSpPr>
          <p:cNvPr id="23" name="Slide Number Placeholder 22">
            <a:extLst>
              <a:ext uri="{FF2B5EF4-FFF2-40B4-BE49-F238E27FC236}">
                <a16:creationId xmlns:a16="http://schemas.microsoft.com/office/drawing/2014/main" id="{48890A8A-AD5B-4109-B5BB-7EBB5C755526}"/>
              </a:ext>
            </a:extLst>
          </p:cNvPr>
          <p:cNvSpPr>
            <a:spLocks noGrp="1"/>
          </p:cNvSpPr>
          <p:nvPr>
            <p:ph type="sldNum" sz="quarter" idx="12"/>
          </p:nvPr>
        </p:nvSpPr>
        <p:spPr/>
        <p:txBody>
          <a:bodyPr/>
          <a:lstStyle/>
          <a:p>
            <a:fld id="{1B5DE891-BED3-4FCA-96F7-3F8A1588183F}" type="slidenum">
              <a:rPr lang="en-US" smtClean="0"/>
              <a:pPr/>
              <a:t>125</a:t>
            </a:fld>
            <a:endParaRPr lang="en-US" dirty="0"/>
          </a:p>
        </p:txBody>
      </p:sp>
    </p:spTree>
    <p:extLst>
      <p:ext uri="{BB962C8B-B14F-4D97-AF65-F5344CB8AC3E}">
        <p14:creationId xmlns:p14="http://schemas.microsoft.com/office/powerpoint/2010/main" val="1163475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69472E0-0A3C-4778-B65B-8AC2775CB88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a:t>
            </a:r>
            <a:r>
              <a:rPr lang="en-US" dirty="0"/>
              <a:t>limitations </a:t>
            </a:r>
            <a:r>
              <a:rPr lang="en-US" sz="1000" dirty="0"/>
              <a:t>(4/5)</a:t>
            </a:r>
          </a:p>
        </p:txBody>
      </p:sp>
      <p:sp>
        <p:nvSpPr>
          <p:cNvPr id="31" name="TextBox 30">
            <a:extLst>
              <a:ext uri="{FF2B5EF4-FFF2-40B4-BE49-F238E27FC236}">
                <a16:creationId xmlns:a16="http://schemas.microsoft.com/office/drawing/2014/main" id="{42986D68-4496-445C-B1D4-D23835CA774B}"/>
              </a:ext>
            </a:extLst>
          </p:cNvPr>
          <p:cNvSpPr txBox="1"/>
          <p:nvPr/>
        </p:nvSpPr>
        <p:spPr>
          <a:xfrm>
            <a:off x="507779" y="1192768"/>
            <a:ext cx="6561751" cy="3508653"/>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Accuracy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Case data (e.g., sputum smear and cavitary status)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Infectious period estimates</a:t>
            </a:r>
          </a:p>
          <a:p>
            <a:pPr marL="457200" indent="-457200">
              <a:buFont typeface="+mj-lt"/>
              <a:buAutoNum type="arabicPeriod"/>
            </a:pPr>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Completeness of input data</a:t>
            </a:r>
          </a:p>
          <a:p>
            <a:pPr marL="457200" indent="-457200">
              <a:buFont typeface="+mj-lt"/>
              <a:buAutoNum type="arabicPeriod"/>
            </a:pPr>
            <a:endParaRPr lang="en-US" sz="1000" dirty="0">
              <a:latin typeface="Tahoma" panose="020B0604030504040204" pitchFamily="34" charset="0"/>
            </a:endParaRPr>
          </a:p>
        </p:txBody>
      </p:sp>
      <p:sp>
        <p:nvSpPr>
          <p:cNvPr id="26" name="TextBox 25">
            <a:extLst>
              <a:ext uri="{FF2B5EF4-FFF2-40B4-BE49-F238E27FC236}">
                <a16:creationId xmlns:a16="http://schemas.microsoft.com/office/drawing/2014/main" id="{9D0B9282-493A-4109-8A15-DD16D1EAF91B}"/>
              </a:ext>
            </a:extLst>
          </p:cNvPr>
          <p:cNvSpPr txBox="1"/>
          <p:nvPr/>
        </p:nvSpPr>
        <p:spPr>
          <a:xfrm>
            <a:off x="7591002"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24" name="Picture 23" descr="A icon of documents representing surveillance data.">
            <a:extLst>
              <a:ext uri="{FF2B5EF4-FFF2-40B4-BE49-F238E27FC236}">
                <a16:creationId xmlns:a16="http://schemas.microsoft.com/office/drawing/2014/main" id="{530B4CAD-8607-4335-B60C-A9251ACC5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27" name="TextBox 26">
            <a:extLst>
              <a:ext uri="{FF2B5EF4-FFF2-40B4-BE49-F238E27FC236}">
                <a16:creationId xmlns:a16="http://schemas.microsoft.com/office/drawing/2014/main" id="{FAF4A4B5-4FD8-4ABC-8C57-AC079891E365}"/>
              </a:ext>
            </a:extLst>
          </p:cNvPr>
          <p:cNvSpPr txBox="1"/>
          <p:nvPr/>
        </p:nvSpPr>
        <p:spPr>
          <a:xfrm>
            <a:off x="7192387"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25" name="Picture 24" descr="An icon of a social network representing data from contact investigations.">
            <a:extLst>
              <a:ext uri="{FF2B5EF4-FFF2-40B4-BE49-F238E27FC236}">
                <a16:creationId xmlns:a16="http://schemas.microsoft.com/office/drawing/2014/main" id="{E18874B3-5B64-4126-B7A6-4EB99C755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19" name="TextBox 18">
            <a:extLst>
              <a:ext uri="{FF2B5EF4-FFF2-40B4-BE49-F238E27FC236}">
                <a16:creationId xmlns:a16="http://schemas.microsoft.com/office/drawing/2014/main" id="{8205E37F-2120-4A70-A655-F77B56DB5790}"/>
              </a:ext>
            </a:extLst>
          </p:cNvPr>
          <p:cNvSpPr txBox="1"/>
          <p:nvPr/>
        </p:nvSpPr>
        <p:spPr>
          <a:xfrm>
            <a:off x="7269299"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D228F1CF-741A-4FA7-8BC5-173929C48809}"/>
              </a:ext>
            </a:extLst>
          </p:cNvPr>
          <p:cNvGrpSpPr/>
          <p:nvPr/>
        </p:nvGrpSpPr>
        <p:grpSpPr>
          <a:xfrm>
            <a:off x="9966787" y="4064371"/>
            <a:ext cx="1583776" cy="881344"/>
            <a:chOff x="9966787" y="4064371"/>
            <a:chExt cx="1583776" cy="881344"/>
          </a:xfrm>
        </p:grpSpPr>
        <p:grpSp>
          <p:nvGrpSpPr>
            <p:cNvPr id="5" name="Group 4">
              <a:extLst>
                <a:ext uri="{FF2B5EF4-FFF2-40B4-BE49-F238E27FC236}">
                  <a16:creationId xmlns:a16="http://schemas.microsoft.com/office/drawing/2014/main" id="{63AFE194-8600-4DDA-A1CD-28D47FF3A014}"/>
                </a:ext>
              </a:extLst>
            </p:cNvPr>
            <p:cNvGrpSpPr/>
            <p:nvPr/>
          </p:nvGrpSpPr>
          <p:grpSpPr>
            <a:xfrm>
              <a:off x="9966787" y="4064371"/>
              <a:ext cx="1189364" cy="881344"/>
              <a:chOff x="8647996" y="4636287"/>
              <a:chExt cx="2558218" cy="1895697"/>
            </a:xfrm>
          </p:grpSpPr>
          <p:grpSp>
            <p:nvGrpSpPr>
              <p:cNvPr id="6" name="Group 5">
                <a:extLst>
                  <a:ext uri="{FF2B5EF4-FFF2-40B4-BE49-F238E27FC236}">
                    <a16:creationId xmlns:a16="http://schemas.microsoft.com/office/drawing/2014/main" id="{828EC9F5-CD87-4EDE-9B2D-FDFEF2F42573}"/>
                  </a:ext>
                </a:extLst>
              </p:cNvPr>
              <p:cNvGrpSpPr/>
              <p:nvPr/>
            </p:nvGrpSpPr>
            <p:grpSpPr>
              <a:xfrm>
                <a:off x="9506533" y="4636287"/>
                <a:ext cx="1699681" cy="1523852"/>
                <a:chOff x="8258247" y="4401909"/>
                <a:chExt cx="1699681" cy="1523852"/>
              </a:xfrm>
            </p:grpSpPr>
            <p:pic>
              <p:nvPicPr>
                <p:cNvPr id="15" name="Picture 14">
                  <a:extLst>
                    <a:ext uri="{FF2B5EF4-FFF2-40B4-BE49-F238E27FC236}">
                      <a16:creationId xmlns:a16="http://schemas.microsoft.com/office/drawing/2014/main" id="{B24DDFC2-EAB2-46E3-B7BC-F0030985B6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16" name="Rectangle 15">
                  <a:extLst>
                    <a:ext uri="{FF2B5EF4-FFF2-40B4-BE49-F238E27FC236}">
                      <a16:creationId xmlns:a16="http://schemas.microsoft.com/office/drawing/2014/main" id="{7F2737ED-DAA5-49BB-895D-0D16630CD955}"/>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a:extLst>
                    <a:ext uri="{FF2B5EF4-FFF2-40B4-BE49-F238E27FC236}">
                      <a16:creationId xmlns:a16="http://schemas.microsoft.com/office/drawing/2014/main" id="{59609015-6677-49E6-9FE3-4442C54A8652}"/>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a:extLst>
                  <a:ext uri="{FF2B5EF4-FFF2-40B4-BE49-F238E27FC236}">
                    <a16:creationId xmlns:a16="http://schemas.microsoft.com/office/drawing/2014/main" id="{7DA18A8B-0C87-43CA-A1BF-F230AE4C28C3}"/>
                  </a:ext>
                </a:extLst>
              </p:cNvPr>
              <p:cNvGrpSpPr/>
              <p:nvPr/>
            </p:nvGrpSpPr>
            <p:grpSpPr>
              <a:xfrm>
                <a:off x="8647996" y="5008132"/>
                <a:ext cx="1699681" cy="1523852"/>
                <a:chOff x="7383827" y="5017936"/>
                <a:chExt cx="1699681" cy="1523852"/>
              </a:xfrm>
            </p:grpSpPr>
            <p:sp>
              <p:nvSpPr>
                <p:cNvPr id="8" name="Rectangle 7">
                  <a:extLst>
                    <a:ext uri="{FF2B5EF4-FFF2-40B4-BE49-F238E27FC236}">
                      <a16:creationId xmlns:a16="http://schemas.microsoft.com/office/drawing/2014/main" id="{0724ECC2-7FD8-4942-AFA4-CA2B0B4DF215}"/>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9" name="Group 8">
                  <a:extLst>
                    <a:ext uri="{FF2B5EF4-FFF2-40B4-BE49-F238E27FC236}">
                      <a16:creationId xmlns:a16="http://schemas.microsoft.com/office/drawing/2014/main" id="{B6759BD7-A69E-4F61-A20F-13B3B1BA6C88}"/>
                    </a:ext>
                  </a:extLst>
                </p:cNvPr>
                <p:cNvGrpSpPr/>
                <p:nvPr/>
              </p:nvGrpSpPr>
              <p:grpSpPr>
                <a:xfrm>
                  <a:off x="7383827" y="5017936"/>
                  <a:ext cx="1699681" cy="1523852"/>
                  <a:chOff x="6246902" y="3993276"/>
                  <a:chExt cx="1699681" cy="1523852"/>
                </a:xfrm>
              </p:grpSpPr>
              <p:pic>
                <p:nvPicPr>
                  <p:cNvPr id="11" name="Picture 10">
                    <a:extLst>
                      <a:ext uri="{FF2B5EF4-FFF2-40B4-BE49-F238E27FC236}">
                        <a16:creationId xmlns:a16="http://schemas.microsoft.com/office/drawing/2014/main" id="{A511A2C4-F19A-43CB-B3CB-C847A8331A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12" name="Rectangle 11">
                    <a:extLst>
                      <a:ext uri="{FF2B5EF4-FFF2-40B4-BE49-F238E27FC236}">
                        <a16:creationId xmlns:a16="http://schemas.microsoft.com/office/drawing/2014/main" id="{E4DA2B54-4CB3-437B-A7DE-8667747C83B5}"/>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a:extLst>
                      <a:ext uri="{FF2B5EF4-FFF2-40B4-BE49-F238E27FC236}">
                        <a16:creationId xmlns:a16="http://schemas.microsoft.com/office/drawing/2014/main" id="{506CE6FF-CEF0-4609-B003-22A518CF77E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a:extLst>
                      <a:ext uri="{FF2B5EF4-FFF2-40B4-BE49-F238E27FC236}">
                        <a16:creationId xmlns:a16="http://schemas.microsoft.com/office/drawing/2014/main" id="{143738A5-4447-4075-B94E-1B31F04BEAB8}"/>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18" name="Picture 17">
              <a:extLst>
                <a:ext uri="{FF2B5EF4-FFF2-40B4-BE49-F238E27FC236}">
                  <a16:creationId xmlns:a16="http://schemas.microsoft.com/office/drawing/2014/main" id="{F7376B74-2C1C-40BF-A15F-437FB636C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30" name="TextBox 29">
            <a:extLst>
              <a:ext uri="{FF2B5EF4-FFF2-40B4-BE49-F238E27FC236}">
                <a16:creationId xmlns:a16="http://schemas.microsoft.com/office/drawing/2014/main" id="{DBBEA31D-7B95-49E2-AEE9-A92719EB33E3}"/>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29" name="Picture 28" descr="An icon of a double helix representing genomic data.">
            <a:extLst>
              <a:ext uri="{FF2B5EF4-FFF2-40B4-BE49-F238E27FC236}">
                <a16:creationId xmlns:a16="http://schemas.microsoft.com/office/drawing/2014/main" id="{10B80A14-C515-45B7-A907-E13AEE4C96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
        <p:nvSpPr>
          <p:cNvPr id="23" name="Slide Number Placeholder 22">
            <a:extLst>
              <a:ext uri="{FF2B5EF4-FFF2-40B4-BE49-F238E27FC236}">
                <a16:creationId xmlns:a16="http://schemas.microsoft.com/office/drawing/2014/main" id="{3FCEF96C-F63A-4D32-A2B6-F39FE8E6DD61}"/>
              </a:ext>
            </a:extLst>
          </p:cNvPr>
          <p:cNvSpPr>
            <a:spLocks noGrp="1"/>
          </p:cNvSpPr>
          <p:nvPr>
            <p:ph type="sldNum" sz="quarter" idx="12"/>
          </p:nvPr>
        </p:nvSpPr>
        <p:spPr/>
        <p:txBody>
          <a:bodyPr/>
          <a:lstStyle/>
          <a:p>
            <a:fld id="{1B5DE891-BED3-4FCA-96F7-3F8A1588183F}" type="slidenum">
              <a:rPr lang="en-US" smtClean="0"/>
              <a:pPr/>
              <a:t>126</a:t>
            </a:fld>
            <a:endParaRPr lang="en-US" dirty="0"/>
          </a:p>
        </p:txBody>
      </p:sp>
    </p:spTree>
    <p:extLst>
      <p:ext uri="{BB962C8B-B14F-4D97-AF65-F5344CB8AC3E}">
        <p14:creationId xmlns:p14="http://schemas.microsoft.com/office/powerpoint/2010/main" val="34366875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26F4713-0C9C-4638-B7D4-4213B7256EC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a:t>
            </a:r>
            <a:r>
              <a:rPr lang="en-US" dirty="0"/>
              <a:t>limitations </a:t>
            </a:r>
            <a:r>
              <a:rPr lang="en-US" sz="1000" dirty="0"/>
              <a:t>(5/5)</a:t>
            </a:r>
          </a:p>
        </p:txBody>
      </p:sp>
      <p:sp>
        <p:nvSpPr>
          <p:cNvPr id="31" name="TextBox 30">
            <a:extLst>
              <a:ext uri="{FF2B5EF4-FFF2-40B4-BE49-F238E27FC236}">
                <a16:creationId xmlns:a16="http://schemas.microsoft.com/office/drawing/2014/main" id="{42986D68-4496-445C-B1D4-D23835CA774B}"/>
              </a:ext>
            </a:extLst>
          </p:cNvPr>
          <p:cNvSpPr txBox="1"/>
          <p:nvPr/>
        </p:nvSpPr>
        <p:spPr>
          <a:xfrm>
            <a:off x="507779" y="1192768"/>
            <a:ext cx="6561751" cy="4401205"/>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Accuracy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Case data (e.g., sputum smear and cavitary status)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Infectious period estimates</a:t>
            </a:r>
          </a:p>
          <a:p>
            <a:pPr marL="457200" indent="-457200">
              <a:buFont typeface="+mj-lt"/>
              <a:buAutoNum type="arabicPeriod"/>
            </a:pPr>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Completeness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Missing cases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Missing epi-links</a:t>
            </a:r>
          </a:p>
        </p:txBody>
      </p:sp>
      <p:sp>
        <p:nvSpPr>
          <p:cNvPr id="26" name="TextBox 25">
            <a:extLst>
              <a:ext uri="{FF2B5EF4-FFF2-40B4-BE49-F238E27FC236}">
                <a16:creationId xmlns:a16="http://schemas.microsoft.com/office/drawing/2014/main" id="{9D0B9282-493A-4109-8A15-DD16D1EAF91B}"/>
              </a:ext>
            </a:extLst>
          </p:cNvPr>
          <p:cNvSpPr txBox="1"/>
          <p:nvPr/>
        </p:nvSpPr>
        <p:spPr>
          <a:xfrm>
            <a:off x="7591002"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24" name="Picture 23" descr="A icon of documents representing surveillance data.">
            <a:extLst>
              <a:ext uri="{FF2B5EF4-FFF2-40B4-BE49-F238E27FC236}">
                <a16:creationId xmlns:a16="http://schemas.microsoft.com/office/drawing/2014/main" id="{530B4CAD-8607-4335-B60C-A9251ACC5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27" name="TextBox 26">
            <a:extLst>
              <a:ext uri="{FF2B5EF4-FFF2-40B4-BE49-F238E27FC236}">
                <a16:creationId xmlns:a16="http://schemas.microsoft.com/office/drawing/2014/main" id="{FAF4A4B5-4FD8-4ABC-8C57-AC079891E365}"/>
              </a:ext>
            </a:extLst>
          </p:cNvPr>
          <p:cNvSpPr txBox="1"/>
          <p:nvPr/>
        </p:nvSpPr>
        <p:spPr>
          <a:xfrm>
            <a:off x="7192387" y="2886441"/>
            <a:ext cx="2736173" cy="400110"/>
          </a:xfrm>
          <a:prstGeom prst="rect">
            <a:avLst/>
          </a:prstGeom>
          <a:noFill/>
        </p:spPr>
        <p:txBody>
          <a:bodyPr wrap="square" rtlCol="0">
            <a:spAutoFit/>
          </a:bodyPr>
          <a:lstStyle/>
          <a:p>
            <a:pPr algn="r"/>
            <a:r>
              <a:rPr lang="en-US" sz="2000" dirty="0">
                <a:effectLst>
                  <a:glow rad="127000">
                    <a:srgbClr val="F6A01A"/>
                  </a:glow>
                </a:effectLst>
                <a:latin typeface="Tahoma" panose="020B0604030504040204" pitchFamily="34" charset="0"/>
              </a:rPr>
              <a:t>Contact investigations</a:t>
            </a:r>
          </a:p>
        </p:txBody>
      </p:sp>
      <p:pic>
        <p:nvPicPr>
          <p:cNvPr id="25" name="Picture 24" descr="An icon of a social network representing data from contact investigations.">
            <a:extLst>
              <a:ext uri="{FF2B5EF4-FFF2-40B4-BE49-F238E27FC236}">
                <a16:creationId xmlns:a16="http://schemas.microsoft.com/office/drawing/2014/main" id="{E18874B3-5B64-4126-B7A6-4EB99C755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19" name="TextBox 18">
            <a:extLst>
              <a:ext uri="{FF2B5EF4-FFF2-40B4-BE49-F238E27FC236}">
                <a16:creationId xmlns:a16="http://schemas.microsoft.com/office/drawing/2014/main" id="{8205E37F-2120-4A70-A655-F77B56DB5790}"/>
              </a:ext>
            </a:extLst>
          </p:cNvPr>
          <p:cNvSpPr txBox="1"/>
          <p:nvPr/>
        </p:nvSpPr>
        <p:spPr>
          <a:xfrm>
            <a:off x="7269299"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2CA98CF6-D834-4FAA-8D4B-E64DAD9A123A}"/>
              </a:ext>
            </a:extLst>
          </p:cNvPr>
          <p:cNvGrpSpPr/>
          <p:nvPr/>
        </p:nvGrpSpPr>
        <p:grpSpPr>
          <a:xfrm>
            <a:off x="9966787" y="4064371"/>
            <a:ext cx="1583776" cy="881344"/>
            <a:chOff x="9966787" y="4064371"/>
            <a:chExt cx="1583776" cy="881344"/>
          </a:xfrm>
        </p:grpSpPr>
        <p:grpSp>
          <p:nvGrpSpPr>
            <p:cNvPr id="5" name="Group 4">
              <a:extLst>
                <a:ext uri="{FF2B5EF4-FFF2-40B4-BE49-F238E27FC236}">
                  <a16:creationId xmlns:a16="http://schemas.microsoft.com/office/drawing/2014/main" id="{63AFE194-8600-4DDA-A1CD-28D47FF3A014}"/>
                </a:ext>
              </a:extLst>
            </p:cNvPr>
            <p:cNvGrpSpPr/>
            <p:nvPr/>
          </p:nvGrpSpPr>
          <p:grpSpPr>
            <a:xfrm>
              <a:off x="9966787" y="4064371"/>
              <a:ext cx="1189364" cy="881344"/>
              <a:chOff x="8647996" y="4636287"/>
              <a:chExt cx="2558218" cy="1895697"/>
            </a:xfrm>
          </p:grpSpPr>
          <p:grpSp>
            <p:nvGrpSpPr>
              <p:cNvPr id="6" name="Group 5">
                <a:extLst>
                  <a:ext uri="{FF2B5EF4-FFF2-40B4-BE49-F238E27FC236}">
                    <a16:creationId xmlns:a16="http://schemas.microsoft.com/office/drawing/2014/main" id="{828EC9F5-CD87-4EDE-9B2D-FDFEF2F42573}"/>
                  </a:ext>
                </a:extLst>
              </p:cNvPr>
              <p:cNvGrpSpPr/>
              <p:nvPr/>
            </p:nvGrpSpPr>
            <p:grpSpPr>
              <a:xfrm>
                <a:off x="9506533" y="4636287"/>
                <a:ext cx="1699681" cy="1523852"/>
                <a:chOff x="8258247" y="4401909"/>
                <a:chExt cx="1699681" cy="1523852"/>
              </a:xfrm>
            </p:grpSpPr>
            <p:pic>
              <p:nvPicPr>
                <p:cNvPr id="15" name="Picture 14">
                  <a:extLst>
                    <a:ext uri="{FF2B5EF4-FFF2-40B4-BE49-F238E27FC236}">
                      <a16:creationId xmlns:a16="http://schemas.microsoft.com/office/drawing/2014/main" id="{B24DDFC2-EAB2-46E3-B7BC-F0030985B6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16" name="Rectangle 15">
                  <a:extLst>
                    <a:ext uri="{FF2B5EF4-FFF2-40B4-BE49-F238E27FC236}">
                      <a16:creationId xmlns:a16="http://schemas.microsoft.com/office/drawing/2014/main" id="{7F2737ED-DAA5-49BB-895D-0D16630CD955}"/>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a:extLst>
                    <a:ext uri="{FF2B5EF4-FFF2-40B4-BE49-F238E27FC236}">
                      <a16:creationId xmlns:a16="http://schemas.microsoft.com/office/drawing/2014/main" id="{59609015-6677-49E6-9FE3-4442C54A8652}"/>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a:extLst>
                  <a:ext uri="{FF2B5EF4-FFF2-40B4-BE49-F238E27FC236}">
                    <a16:creationId xmlns:a16="http://schemas.microsoft.com/office/drawing/2014/main" id="{7DA18A8B-0C87-43CA-A1BF-F230AE4C28C3}"/>
                  </a:ext>
                </a:extLst>
              </p:cNvPr>
              <p:cNvGrpSpPr/>
              <p:nvPr/>
            </p:nvGrpSpPr>
            <p:grpSpPr>
              <a:xfrm>
                <a:off x="8647996" y="5008132"/>
                <a:ext cx="1699681" cy="1523852"/>
                <a:chOff x="7383827" y="5017936"/>
                <a:chExt cx="1699681" cy="1523852"/>
              </a:xfrm>
            </p:grpSpPr>
            <p:sp>
              <p:nvSpPr>
                <p:cNvPr id="8" name="Rectangle 7">
                  <a:extLst>
                    <a:ext uri="{FF2B5EF4-FFF2-40B4-BE49-F238E27FC236}">
                      <a16:creationId xmlns:a16="http://schemas.microsoft.com/office/drawing/2014/main" id="{0724ECC2-7FD8-4942-AFA4-CA2B0B4DF215}"/>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9" name="Group 8">
                  <a:extLst>
                    <a:ext uri="{FF2B5EF4-FFF2-40B4-BE49-F238E27FC236}">
                      <a16:creationId xmlns:a16="http://schemas.microsoft.com/office/drawing/2014/main" id="{B6759BD7-A69E-4F61-A20F-13B3B1BA6C88}"/>
                    </a:ext>
                  </a:extLst>
                </p:cNvPr>
                <p:cNvGrpSpPr/>
                <p:nvPr/>
              </p:nvGrpSpPr>
              <p:grpSpPr>
                <a:xfrm>
                  <a:off x="7383827" y="5017936"/>
                  <a:ext cx="1699681" cy="1523852"/>
                  <a:chOff x="6246902" y="3993276"/>
                  <a:chExt cx="1699681" cy="1523852"/>
                </a:xfrm>
              </p:grpSpPr>
              <p:pic>
                <p:nvPicPr>
                  <p:cNvPr id="11" name="Picture 10">
                    <a:extLst>
                      <a:ext uri="{FF2B5EF4-FFF2-40B4-BE49-F238E27FC236}">
                        <a16:creationId xmlns:a16="http://schemas.microsoft.com/office/drawing/2014/main" id="{A511A2C4-F19A-43CB-B3CB-C847A8331A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12" name="Rectangle 11">
                    <a:extLst>
                      <a:ext uri="{FF2B5EF4-FFF2-40B4-BE49-F238E27FC236}">
                        <a16:creationId xmlns:a16="http://schemas.microsoft.com/office/drawing/2014/main" id="{E4DA2B54-4CB3-437B-A7DE-8667747C83B5}"/>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a:extLst>
                      <a:ext uri="{FF2B5EF4-FFF2-40B4-BE49-F238E27FC236}">
                        <a16:creationId xmlns:a16="http://schemas.microsoft.com/office/drawing/2014/main" id="{506CE6FF-CEF0-4609-B003-22A518CF77E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a:extLst>
                      <a:ext uri="{FF2B5EF4-FFF2-40B4-BE49-F238E27FC236}">
                        <a16:creationId xmlns:a16="http://schemas.microsoft.com/office/drawing/2014/main" id="{143738A5-4447-4075-B94E-1B31F04BEAB8}"/>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18" name="Picture 17">
              <a:extLst>
                <a:ext uri="{FF2B5EF4-FFF2-40B4-BE49-F238E27FC236}">
                  <a16:creationId xmlns:a16="http://schemas.microsoft.com/office/drawing/2014/main" id="{F7376B74-2C1C-40BF-A15F-437FB636C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30" name="TextBox 29">
            <a:extLst>
              <a:ext uri="{FF2B5EF4-FFF2-40B4-BE49-F238E27FC236}">
                <a16:creationId xmlns:a16="http://schemas.microsoft.com/office/drawing/2014/main" id="{DBBEA31D-7B95-49E2-AEE9-A92719EB33E3}"/>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29" name="Picture 28" descr="An icon of a double helix representing genomic data.">
            <a:extLst>
              <a:ext uri="{FF2B5EF4-FFF2-40B4-BE49-F238E27FC236}">
                <a16:creationId xmlns:a16="http://schemas.microsoft.com/office/drawing/2014/main" id="{10B80A14-C515-45B7-A907-E13AEE4C96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
        <p:nvSpPr>
          <p:cNvPr id="23" name="Slide Number Placeholder 22">
            <a:extLst>
              <a:ext uri="{FF2B5EF4-FFF2-40B4-BE49-F238E27FC236}">
                <a16:creationId xmlns:a16="http://schemas.microsoft.com/office/drawing/2014/main" id="{CE0BE8DD-D7D9-4400-BA94-E81042901035}"/>
              </a:ext>
            </a:extLst>
          </p:cNvPr>
          <p:cNvSpPr>
            <a:spLocks noGrp="1"/>
          </p:cNvSpPr>
          <p:nvPr>
            <p:ph type="sldNum" sz="quarter" idx="12"/>
          </p:nvPr>
        </p:nvSpPr>
        <p:spPr/>
        <p:txBody>
          <a:bodyPr/>
          <a:lstStyle/>
          <a:p>
            <a:fld id="{1B5DE891-BED3-4FCA-96F7-3F8A1588183F}" type="slidenum">
              <a:rPr lang="en-US" smtClean="0"/>
              <a:pPr/>
              <a:t>127</a:t>
            </a:fld>
            <a:endParaRPr lang="en-US" dirty="0"/>
          </a:p>
        </p:txBody>
      </p:sp>
    </p:spTree>
    <p:extLst>
      <p:ext uri="{BB962C8B-B14F-4D97-AF65-F5344CB8AC3E}">
        <p14:creationId xmlns:p14="http://schemas.microsoft.com/office/powerpoint/2010/main" val="27433596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C28F72D-C10B-4B2A-A814-25F888F837F6}"/>
              </a:ext>
            </a:extLst>
          </p:cNvPr>
          <p:cNvSpPr txBox="1">
            <a:spLocks noGrp="1"/>
          </p:cNvSpPr>
          <p:nvPr>
            <p:ph type="title" idx="4294967295"/>
          </p:nvPr>
        </p:nvSpPr>
        <p:spPr>
          <a:xfrm>
            <a:off x="428625" y="228600"/>
            <a:ext cx="7857216" cy="707886"/>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Tahoma" panose="020B0604030504040204" pitchFamily="34" charset="0"/>
                <a:ea typeface="+mn-ea"/>
                <a:cs typeface="+mn-cs"/>
              </a:rPr>
              <a:t>How can I become a LITT user? </a:t>
            </a:r>
            <a:r>
              <a:rPr kumimoji="0" lang="en-US" sz="1000" b="0" i="0" u="none" strike="noStrike" kern="1200" cap="none" spc="0" normalizeH="0" baseline="0" noProof="0" dirty="0">
                <a:ln>
                  <a:noFill/>
                </a:ln>
                <a:solidFill>
                  <a:schemeClr val="tx1"/>
                </a:solidFill>
                <a:effectLst/>
                <a:uLnTx/>
                <a:uFillTx/>
                <a:latin typeface="Tahoma" panose="020B0604030504040204" pitchFamily="34" charset="0"/>
                <a:ea typeface="+mn-ea"/>
                <a:cs typeface="+mn-cs"/>
              </a:rPr>
              <a:t>(1/3)</a:t>
            </a:r>
          </a:p>
        </p:txBody>
      </p:sp>
      <p:sp>
        <p:nvSpPr>
          <p:cNvPr id="15" name="TextBox 14">
            <a:extLst>
              <a:ext uri="{FF2B5EF4-FFF2-40B4-BE49-F238E27FC236}">
                <a16:creationId xmlns:a16="http://schemas.microsoft.com/office/drawing/2014/main" id="{BC4A6670-727D-40BB-B828-67DCE568A464}"/>
              </a:ext>
            </a:extLst>
          </p:cNvPr>
          <p:cNvSpPr txBox="1"/>
          <p:nvPr/>
        </p:nvSpPr>
        <p:spPr>
          <a:xfrm>
            <a:off x="346737" y="1233602"/>
            <a:ext cx="11518705" cy="523220"/>
          </a:xfrm>
          <a:prstGeom prst="rect">
            <a:avLst/>
          </a:prstGeom>
          <a:noFill/>
        </p:spPr>
        <p:txBody>
          <a:bodyPr wrap="square" rtlCol="0">
            <a:spAutoFit/>
          </a:bodyPr>
          <a:lstStyle/>
          <a:p>
            <a:r>
              <a:rPr lang="en-US" sz="2800" dirty="0">
                <a:latin typeface="Tahoma" panose="020B0604030504040204" pitchFamily="34" charset="0"/>
              </a:rPr>
              <a:t>Email: </a:t>
            </a:r>
            <a:r>
              <a:rPr lang="en-US" sz="2800" u="sng" dirty="0">
                <a:solidFill>
                  <a:schemeClr val="accent1"/>
                </a:solidFill>
                <a:latin typeface="Tahoma" panose="020B0604030504040204" pitchFamily="34" charset="0"/>
              </a:rPr>
              <a:t>TBGenotyping@cdc.gov</a:t>
            </a:r>
          </a:p>
        </p:txBody>
      </p:sp>
      <p:sp>
        <p:nvSpPr>
          <p:cNvPr id="14" name="TextBox 13">
            <a:extLst>
              <a:ext uri="{FF2B5EF4-FFF2-40B4-BE49-F238E27FC236}">
                <a16:creationId xmlns:a16="http://schemas.microsoft.com/office/drawing/2014/main" id="{6FDBFAED-8CDB-4E0D-9CC1-0618BA819FB3}"/>
              </a:ext>
            </a:extLst>
          </p:cNvPr>
          <p:cNvSpPr txBox="1"/>
          <p:nvPr/>
        </p:nvSpPr>
        <p:spPr>
          <a:xfrm>
            <a:off x="354844" y="1888288"/>
            <a:ext cx="11518705" cy="523220"/>
          </a:xfrm>
          <a:prstGeom prst="rect">
            <a:avLst/>
          </a:prstGeom>
          <a:noFill/>
        </p:spPr>
        <p:txBody>
          <a:bodyPr wrap="square" rtlCol="0">
            <a:spAutoFit/>
          </a:bodyPr>
          <a:lstStyle/>
          <a:p>
            <a:r>
              <a:rPr lang="en-US" sz="2800" dirty="0">
                <a:latin typeface="Tahoma" panose="020B0604030504040204" pitchFamily="34" charset="0"/>
              </a:rPr>
              <a:t>Initiate credentialing for access to the online user interface</a:t>
            </a:r>
          </a:p>
        </p:txBody>
      </p:sp>
      <p:sp>
        <p:nvSpPr>
          <p:cNvPr id="13" name="Slide Number Placeholder 12">
            <a:extLst>
              <a:ext uri="{FF2B5EF4-FFF2-40B4-BE49-F238E27FC236}">
                <a16:creationId xmlns:a16="http://schemas.microsoft.com/office/drawing/2014/main" id="{E8F7382E-5D6C-4C58-ABE5-D3D71C9806CE}"/>
              </a:ext>
            </a:extLst>
          </p:cNvPr>
          <p:cNvSpPr>
            <a:spLocks noGrp="1"/>
          </p:cNvSpPr>
          <p:nvPr>
            <p:ph type="sldNum" sz="quarter" idx="12"/>
          </p:nvPr>
        </p:nvSpPr>
        <p:spPr/>
        <p:txBody>
          <a:bodyPr/>
          <a:lstStyle/>
          <a:p>
            <a:fld id="{1B5DE891-BED3-4FCA-96F7-3F8A1588183F}" type="slidenum">
              <a:rPr lang="en-US" smtClean="0"/>
              <a:pPr/>
              <a:t>128</a:t>
            </a:fld>
            <a:endParaRPr lang="en-US" dirty="0"/>
          </a:p>
        </p:txBody>
      </p:sp>
    </p:spTree>
    <p:extLst>
      <p:ext uri="{BB962C8B-B14F-4D97-AF65-F5344CB8AC3E}">
        <p14:creationId xmlns:p14="http://schemas.microsoft.com/office/powerpoint/2010/main" val="20413253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BAE1C8-980C-4A3F-A265-4AA3E31DD891}"/>
              </a:ext>
            </a:extLst>
          </p:cNvPr>
          <p:cNvSpPr txBox="1">
            <a:spLocks noGrp="1"/>
          </p:cNvSpPr>
          <p:nvPr>
            <p:ph type="title" idx="4294967295"/>
          </p:nvPr>
        </p:nvSpPr>
        <p:spPr>
          <a:xfrm>
            <a:off x="428625" y="228600"/>
            <a:ext cx="7857216" cy="707886"/>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Tahoma" panose="020B0604030504040204" pitchFamily="34" charset="0"/>
                <a:ea typeface="+mn-ea"/>
                <a:cs typeface="+mn-cs"/>
              </a:rPr>
              <a:t>How can I become a LITT user? </a:t>
            </a:r>
            <a:r>
              <a:rPr kumimoji="0" lang="en-US" sz="1000" b="0" i="0" u="none" strike="noStrike" kern="1200" cap="none" spc="0" normalizeH="0" baseline="0" noProof="0" dirty="0">
                <a:ln>
                  <a:noFill/>
                </a:ln>
                <a:solidFill>
                  <a:schemeClr val="tx1"/>
                </a:solidFill>
                <a:effectLst/>
                <a:uLnTx/>
                <a:uFillTx/>
                <a:latin typeface="Tahoma" panose="020B0604030504040204" pitchFamily="34" charset="0"/>
                <a:ea typeface="+mn-ea"/>
                <a:cs typeface="+mn-cs"/>
              </a:rPr>
              <a:t>(2/3)</a:t>
            </a:r>
          </a:p>
        </p:txBody>
      </p:sp>
      <p:sp>
        <p:nvSpPr>
          <p:cNvPr id="10" name="TextBox 9">
            <a:extLst>
              <a:ext uri="{FF2B5EF4-FFF2-40B4-BE49-F238E27FC236}">
                <a16:creationId xmlns:a16="http://schemas.microsoft.com/office/drawing/2014/main" id="{3859F5A4-9E76-40CB-B04E-7A6A24AF3A70}"/>
              </a:ext>
            </a:extLst>
          </p:cNvPr>
          <p:cNvSpPr txBox="1"/>
          <p:nvPr/>
        </p:nvSpPr>
        <p:spPr>
          <a:xfrm>
            <a:off x="346737" y="1233602"/>
            <a:ext cx="11518705" cy="523220"/>
          </a:xfrm>
          <a:prstGeom prst="rect">
            <a:avLst/>
          </a:prstGeom>
          <a:noFill/>
        </p:spPr>
        <p:txBody>
          <a:bodyPr wrap="square" rtlCol="0">
            <a:spAutoFit/>
          </a:bodyPr>
          <a:lstStyle/>
          <a:p>
            <a:r>
              <a:rPr lang="en-US" sz="2800" dirty="0">
                <a:latin typeface="Tahoma" panose="020B0604030504040204" pitchFamily="34" charset="0"/>
              </a:rPr>
              <a:t>Email: </a:t>
            </a:r>
            <a:r>
              <a:rPr lang="en-US" sz="2800" u="sng" dirty="0">
                <a:solidFill>
                  <a:schemeClr val="accent1"/>
                </a:solidFill>
                <a:latin typeface="Tahoma" panose="020B0604030504040204" pitchFamily="34" charset="0"/>
              </a:rPr>
              <a:t>TBGenotyping@cdc.gov</a:t>
            </a:r>
          </a:p>
        </p:txBody>
      </p:sp>
      <p:sp>
        <p:nvSpPr>
          <p:cNvPr id="8" name="TextBox 7">
            <a:extLst>
              <a:ext uri="{FF2B5EF4-FFF2-40B4-BE49-F238E27FC236}">
                <a16:creationId xmlns:a16="http://schemas.microsoft.com/office/drawing/2014/main" id="{DD3AA64F-0DA3-4258-AF5F-2715CAE89530}"/>
              </a:ext>
            </a:extLst>
          </p:cNvPr>
          <p:cNvSpPr txBox="1"/>
          <p:nvPr/>
        </p:nvSpPr>
        <p:spPr>
          <a:xfrm>
            <a:off x="354844" y="1888288"/>
            <a:ext cx="11518705" cy="523220"/>
          </a:xfrm>
          <a:prstGeom prst="rect">
            <a:avLst/>
          </a:prstGeom>
          <a:noFill/>
        </p:spPr>
        <p:txBody>
          <a:bodyPr wrap="square" rtlCol="0">
            <a:spAutoFit/>
          </a:bodyPr>
          <a:lstStyle/>
          <a:p>
            <a:r>
              <a:rPr lang="en-US" sz="2800" dirty="0">
                <a:latin typeface="Tahoma" panose="020B0604030504040204" pitchFamily="34" charset="0"/>
              </a:rPr>
              <a:t>Initiate credentialing for access to the online user interface</a:t>
            </a:r>
          </a:p>
        </p:txBody>
      </p:sp>
      <p:sp>
        <p:nvSpPr>
          <p:cNvPr id="12" name="TextBox 11">
            <a:extLst>
              <a:ext uri="{FF2B5EF4-FFF2-40B4-BE49-F238E27FC236}">
                <a16:creationId xmlns:a16="http://schemas.microsoft.com/office/drawing/2014/main" id="{C2469265-6B9A-4CA5-8D16-5D2D2631271F}"/>
              </a:ext>
            </a:extLst>
          </p:cNvPr>
          <p:cNvSpPr txBox="1"/>
          <p:nvPr/>
        </p:nvSpPr>
        <p:spPr>
          <a:xfrm>
            <a:off x="335360" y="2821441"/>
            <a:ext cx="11518705" cy="523220"/>
          </a:xfrm>
          <a:prstGeom prst="rect">
            <a:avLst/>
          </a:prstGeom>
          <a:noFill/>
        </p:spPr>
        <p:txBody>
          <a:bodyPr wrap="square" rtlCol="0">
            <a:spAutoFit/>
          </a:bodyPr>
          <a:lstStyle/>
          <a:p>
            <a:r>
              <a:rPr lang="en-US" sz="2800" u="sng" dirty="0">
                <a:solidFill>
                  <a:schemeClr val="accent1"/>
                </a:solidFill>
                <a:latin typeface="Tahoma" panose="020B0604030504040204" pitchFamily="34" charset="0"/>
              </a:rPr>
              <a:t>https://www.cdc.gov/tb/programs/genotyping/default.htm</a:t>
            </a:r>
          </a:p>
        </p:txBody>
      </p:sp>
      <p:sp>
        <p:nvSpPr>
          <p:cNvPr id="11" name="TextBox 10">
            <a:extLst>
              <a:ext uri="{FF2B5EF4-FFF2-40B4-BE49-F238E27FC236}">
                <a16:creationId xmlns:a16="http://schemas.microsoft.com/office/drawing/2014/main" id="{F47CFE5E-ACD7-47FE-91E7-27E644BBAC09}"/>
              </a:ext>
            </a:extLst>
          </p:cNvPr>
          <p:cNvSpPr txBox="1"/>
          <p:nvPr/>
        </p:nvSpPr>
        <p:spPr>
          <a:xfrm>
            <a:off x="343467" y="3476127"/>
            <a:ext cx="11518705"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ahoma" panose="020B0604030504040204" pitchFamily="34" charset="0"/>
              </a:rPr>
              <a:t>User’s manual</a:t>
            </a:r>
          </a:p>
          <a:p>
            <a:pPr marL="457200" indent="-457200">
              <a:buFont typeface="Arial" panose="020B0604020202020204" pitchFamily="34" charset="0"/>
              <a:buChar char="•"/>
            </a:pPr>
            <a:r>
              <a:rPr lang="en-US" sz="2800" dirty="0">
                <a:latin typeface="Tahoma" panose="020B0604030504040204" pitchFamily="34" charset="0"/>
              </a:rPr>
              <a:t>Input file templates</a:t>
            </a:r>
          </a:p>
          <a:p>
            <a:pPr marL="457200" indent="-457200">
              <a:buFont typeface="Arial" panose="020B0604020202020204" pitchFamily="34" charset="0"/>
              <a:buChar char="•"/>
            </a:pPr>
            <a:r>
              <a:rPr lang="en-US" sz="2800" dirty="0">
                <a:latin typeface="Tahoma" panose="020B0604030504040204" pitchFamily="34" charset="0"/>
              </a:rPr>
              <a:t>Training datasets</a:t>
            </a:r>
          </a:p>
        </p:txBody>
      </p:sp>
      <p:sp>
        <p:nvSpPr>
          <p:cNvPr id="9" name="Slide Number Placeholder 8">
            <a:extLst>
              <a:ext uri="{FF2B5EF4-FFF2-40B4-BE49-F238E27FC236}">
                <a16:creationId xmlns:a16="http://schemas.microsoft.com/office/drawing/2014/main" id="{77D30270-CD3D-44D6-B5A3-89EC033BD567}"/>
              </a:ext>
            </a:extLst>
          </p:cNvPr>
          <p:cNvSpPr>
            <a:spLocks noGrp="1"/>
          </p:cNvSpPr>
          <p:nvPr>
            <p:ph type="sldNum" sz="quarter" idx="12"/>
          </p:nvPr>
        </p:nvSpPr>
        <p:spPr/>
        <p:txBody>
          <a:bodyPr/>
          <a:lstStyle/>
          <a:p>
            <a:fld id="{1B5DE891-BED3-4FCA-96F7-3F8A1588183F}" type="slidenum">
              <a:rPr lang="en-US" smtClean="0"/>
              <a:pPr/>
              <a:t>129</a:t>
            </a:fld>
            <a:endParaRPr lang="en-US" dirty="0"/>
          </a:p>
        </p:txBody>
      </p:sp>
    </p:spTree>
    <p:extLst>
      <p:ext uri="{BB962C8B-B14F-4D97-AF65-F5344CB8AC3E}">
        <p14:creationId xmlns:p14="http://schemas.microsoft.com/office/powerpoint/2010/main" val="1389141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B2FD0-AB9B-4CF2-8B2E-AD9BBBEA304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 </a:t>
            </a:r>
            <a:r>
              <a:rPr lang="en-US" sz="1000" dirty="0">
                <a:latin typeface="Tahoma" panose="020B0604030504040204" pitchFamily="34" charset="0"/>
              </a:rPr>
              <a:t>(1/7)</a:t>
            </a:r>
            <a:endParaRPr lang="en-US" sz="1000" dirty="0"/>
          </a:p>
        </p:txBody>
      </p:sp>
      <p:grpSp>
        <p:nvGrpSpPr>
          <p:cNvPr id="2" name="Group 1" descr="Icon of a man pondering how infection is spreading in a cluster.">
            <a:extLst>
              <a:ext uri="{FF2B5EF4-FFF2-40B4-BE49-F238E27FC236}">
                <a16:creationId xmlns:a16="http://schemas.microsoft.com/office/drawing/2014/main" id="{52985A70-C38C-410F-AD34-64B69261E7AE}"/>
              </a:ext>
            </a:extLst>
          </p:cNvPr>
          <p:cNvGrpSpPr/>
          <p:nvPr/>
        </p:nvGrpSpPr>
        <p:grpSpPr>
          <a:xfrm>
            <a:off x="7274282" y="2735589"/>
            <a:ext cx="4227907" cy="3934662"/>
            <a:chOff x="7274282" y="2735589"/>
            <a:chExt cx="4227907" cy="3934662"/>
          </a:xfrm>
        </p:grpSpPr>
        <p:pic>
          <p:nvPicPr>
            <p:cNvPr id="6" name="Picture 5"/>
            <p:cNvPicPr>
              <a:picLocks noChangeAspect="1"/>
            </p:cNvPicPr>
            <p:nvPr/>
          </p:nvPicPr>
          <p:blipFill>
            <a:blip r:embed="rId3"/>
            <a:stretch>
              <a:fillRect/>
            </a:stretch>
          </p:blipFill>
          <p:spPr>
            <a:xfrm>
              <a:off x="7274282" y="3201852"/>
              <a:ext cx="2047051" cy="3468399"/>
            </a:xfrm>
            <a:prstGeom prst="rect">
              <a:avLst/>
            </a:prstGeom>
          </p:spPr>
        </p:pic>
        <p:sp>
          <p:nvSpPr>
            <p:cNvPr id="10" name="Rounded Rectangular Callout 9"/>
            <p:cNvSpPr/>
            <p:nvPr/>
          </p:nvSpPr>
          <p:spPr>
            <a:xfrm>
              <a:off x="8361237" y="2735589"/>
              <a:ext cx="3140952" cy="762000"/>
            </a:xfrm>
            <a:prstGeom prst="wedgeRoundRectCallout">
              <a:avLst>
                <a:gd name="adj1" fmla="val -38618"/>
                <a:gd name="adj2" fmla="val 75834"/>
                <a:gd name="adj3" fmla="val 16667"/>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ahoma" panose="020B0604030504040204" pitchFamily="34" charset="0"/>
                  <a:cs typeface="Calibri Light" panose="020F0302020204030204" pitchFamily="34" charset="0"/>
                </a:rPr>
                <a:t>How is infection spreading in the cluster?</a:t>
              </a:r>
            </a:p>
          </p:txBody>
        </p:sp>
      </p:grpSp>
      <p:sp>
        <p:nvSpPr>
          <p:cNvPr id="11" name="Slide Number Placeholder 10">
            <a:extLst>
              <a:ext uri="{FF2B5EF4-FFF2-40B4-BE49-F238E27FC236}">
                <a16:creationId xmlns:a16="http://schemas.microsoft.com/office/drawing/2014/main" id="{C9E90C8D-D1D4-4B6F-B5E3-D183A2B11A4F}"/>
              </a:ext>
            </a:extLst>
          </p:cNvPr>
          <p:cNvSpPr>
            <a:spLocks noGrp="1"/>
          </p:cNvSpPr>
          <p:nvPr>
            <p:ph type="sldNum" sz="quarter" idx="12"/>
          </p:nvPr>
        </p:nvSpPr>
        <p:spPr/>
        <p:txBody>
          <a:bodyPr/>
          <a:lstStyle/>
          <a:p>
            <a:fld id="{1B5DE891-BED3-4FCA-96F7-3F8A1588183F}" type="slidenum">
              <a:rPr lang="en-US" smtClean="0"/>
              <a:pPr/>
              <a:t>13</a:t>
            </a:fld>
            <a:endParaRPr lang="en-US" dirty="0"/>
          </a:p>
        </p:txBody>
      </p:sp>
    </p:spTree>
    <p:extLst>
      <p:ext uri="{BB962C8B-B14F-4D97-AF65-F5344CB8AC3E}">
        <p14:creationId xmlns:p14="http://schemas.microsoft.com/office/powerpoint/2010/main" val="16923088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16FF671-2906-450B-B4F8-D164F3A7954A}"/>
              </a:ext>
            </a:extLst>
          </p:cNvPr>
          <p:cNvSpPr txBox="1">
            <a:spLocks noGrp="1"/>
          </p:cNvSpPr>
          <p:nvPr>
            <p:ph type="title" idx="4294967295"/>
          </p:nvPr>
        </p:nvSpPr>
        <p:spPr>
          <a:xfrm>
            <a:off x="428625" y="228600"/>
            <a:ext cx="7857216" cy="707886"/>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Tahoma" panose="020B0604030504040204" pitchFamily="34" charset="0"/>
                <a:ea typeface="+mn-ea"/>
                <a:cs typeface="+mn-cs"/>
              </a:rPr>
              <a:t>How can I become a LITT user? </a:t>
            </a:r>
            <a:r>
              <a:rPr kumimoji="0" lang="en-US" sz="1000" b="0" i="0" u="none" strike="noStrike" kern="1200" cap="none" spc="0" normalizeH="0" baseline="0" noProof="0" dirty="0">
                <a:ln>
                  <a:noFill/>
                </a:ln>
                <a:solidFill>
                  <a:schemeClr val="tx1"/>
                </a:solidFill>
                <a:effectLst/>
                <a:uLnTx/>
                <a:uFillTx/>
                <a:latin typeface="Tahoma" panose="020B0604030504040204" pitchFamily="34" charset="0"/>
                <a:ea typeface="+mn-ea"/>
                <a:cs typeface="+mn-cs"/>
              </a:rPr>
              <a:t>(3/3)</a:t>
            </a:r>
          </a:p>
        </p:txBody>
      </p:sp>
      <p:sp>
        <p:nvSpPr>
          <p:cNvPr id="12" name="TextBox 11">
            <a:extLst>
              <a:ext uri="{FF2B5EF4-FFF2-40B4-BE49-F238E27FC236}">
                <a16:creationId xmlns:a16="http://schemas.microsoft.com/office/drawing/2014/main" id="{91973CDA-C162-4F37-92DF-A0D894D99AD3}"/>
              </a:ext>
            </a:extLst>
          </p:cNvPr>
          <p:cNvSpPr txBox="1"/>
          <p:nvPr/>
        </p:nvSpPr>
        <p:spPr>
          <a:xfrm>
            <a:off x="346737" y="1233602"/>
            <a:ext cx="11518705" cy="523220"/>
          </a:xfrm>
          <a:prstGeom prst="rect">
            <a:avLst/>
          </a:prstGeom>
          <a:noFill/>
        </p:spPr>
        <p:txBody>
          <a:bodyPr wrap="square" rtlCol="0">
            <a:spAutoFit/>
          </a:bodyPr>
          <a:lstStyle/>
          <a:p>
            <a:r>
              <a:rPr lang="en-US" sz="2800" dirty="0">
                <a:latin typeface="Tahoma" panose="020B0604030504040204" pitchFamily="34" charset="0"/>
              </a:rPr>
              <a:t>Email: </a:t>
            </a:r>
            <a:r>
              <a:rPr lang="en-US" sz="2800" u="sng" dirty="0">
                <a:solidFill>
                  <a:schemeClr val="accent1"/>
                </a:solidFill>
                <a:latin typeface="Tahoma" panose="020B0604030504040204" pitchFamily="34" charset="0"/>
              </a:rPr>
              <a:t>TBGenotyping@cdc.gov</a:t>
            </a:r>
          </a:p>
        </p:txBody>
      </p:sp>
      <p:sp>
        <p:nvSpPr>
          <p:cNvPr id="11" name="TextBox 10">
            <a:extLst>
              <a:ext uri="{FF2B5EF4-FFF2-40B4-BE49-F238E27FC236}">
                <a16:creationId xmlns:a16="http://schemas.microsoft.com/office/drawing/2014/main" id="{E1886645-F586-40E9-BB79-5AE722537945}"/>
              </a:ext>
            </a:extLst>
          </p:cNvPr>
          <p:cNvSpPr txBox="1"/>
          <p:nvPr/>
        </p:nvSpPr>
        <p:spPr>
          <a:xfrm>
            <a:off x="354844" y="1888288"/>
            <a:ext cx="11518705" cy="523220"/>
          </a:xfrm>
          <a:prstGeom prst="rect">
            <a:avLst/>
          </a:prstGeom>
          <a:noFill/>
        </p:spPr>
        <p:txBody>
          <a:bodyPr wrap="square" rtlCol="0">
            <a:spAutoFit/>
          </a:bodyPr>
          <a:lstStyle/>
          <a:p>
            <a:r>
              <a:rPr lang="en-US" sz="2800" dirty="0">
                <a:latin typeface="Tahoma" panose="020B0604030504040204" pitchFamily="34" charset="0"/>
              </a:rPr>
              <a:t>Initiate credentialing for access to the online user interface</a:t>
            </a:r>
          </a:p>
        </p:txBody>
      </p:sp>
      <p:sp>
        <p:nvSpPr>
          <p:cNvPr id="16" name="TextBox 15">
            <a:extLst>
              <a:ext uri="{FF2B5EF4-FFF2-40B4-BE49-F238E27FC236}">
                <a16:creationId xmlns:a16="http://schemas.microsoft.com/office/drawing/2014/main" id="{F8574506-4D89-4B7D-B910-5665CB363EE7}"/>
              </a:ext>
            </a:extLst>
          </p:cNvPr>
          <p:cNvSpPr txBox="1"/>
          <p:nvPr/>
        </p:nvSpPr>
        <p:spPr>
          <a:xfrm>
            <a:off x="335360" y="2821441"/>
            <a:ext cx="11518705" cy="523220"/>
          </a:xfrm>
          <a:prstGeom prst="rect">
            <a:avLst/>
          </a:prstGeom>
          <a:noFill/>
        </p:spPr>
        <p:txBody>
          <a:bodyPr wrap="square" rtlCol="0">
            <a:spAutoFit/>
          </a:bodyPr>
          <a:lstStyle/>
          <a:p>
            <a:r>
              <a:rPr lang="en-US" sz="2800" u="sng" dirty="0">
                <a:solidFill>
                  <a:schemeClr val="accent1"/>
                </a:solidFill>
                <a:latin typeface="Tahoma" panose="020B0604030504040204" pitchFamily="34" charset="0"/>
              </a:rPr>
              <a:t>https://www.cdc.gov/tb/programs/genotyping/default.htm</a:t>
            </a:r>
          </a:p>
        </p:txBody>
      </p:sp>
      <p:sp>
        <p:nvSpPr>
          <p:cNvPr id="13" name="TextBox 12">
            <a:extLst>
              <a:ext uri="{FF2B5EF4-FFF2-40B4-BE49-F238E27FC236}">
                <a16:creationId xmlns:a16="http://schemas.microsoft.com/office/drawing/2014/main" id="{D8E75CF6-2BF3-48E4-A72A-586B1E85382E}"/>
              </a:ext>
            </a:extLst>
          </p:cNvPr>
          <p:cNvSpPr txBox="1"/>
          <p:nvPr/>
        </p:nvSpPr>
        <p:spPr>
          <a:xfrm>
            <a:off x="343467" y="3476127"/>
            <a:ext cx="11518705"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ahoma" panose="020B0604030504040204" pitchFamily="34" charset="0"/>
              </a:rPr>
              <a:t>User’s manual</a:t>
            </a:r>
          </a:p>
          <a:p>
            <a:pPr marL="457200" indent="-457200">
              <a:buFont typeface="Arial" panose="020B0604020202020204" pitchFamily="34" charset="0"/>
              <a:buChar char="•"/>
            </a:pPr>
            <a:r>
              <a:rPr lang="en-US" sz="2800" dirty="0">
                <a:latin typeface="Tahoma" panose="020B0604030504040204" pitchFamily="34" charset="0"/>
              </a:rPr>
              <a:t>Input file templates</a:t>
            </a:r>
          </a:p>
          <a:p>
            <a:pPr marL="457200" indent="-457200">
              <a:buFont typeface="Arial" panose="020B0604020202020204" pitchFamily="34" charset="0"/>
              <a:buChar char="•"/>
            </a:pPr>
            <a:r>
              <a:rPr lang="en-US" sz="2800" dirty="0">
                <a:latin typeface="Tahoma" panose="020B0604030504040204" pitchFamily="34" charset="0"/>
              </a:rPr>
              <a:t>Training datasets</a:t>
            </a:r>
          </a:p>
        </p:txBody>
      </p:sp>
      <p:sp>
        <p:nvSpPr>
          <p:cNvPr id="15" name="TextBox 14">
            <a:extLst>
              <a:ext uri="{FF2B5EF4-FFF2-40B4-BE49-F238E27FC236}">
                <a16:creationId xmlns:a16="http://schemas.microsoft.com/office/drawing/2014/main" id="{F8FCDB5C-59F1-4866-99D5-BD51ECB7D536}"/>
              </a:ext>
            </a:extLst>
          </p:cNvPr>
          <p:cNvSpPr txBox="1"/>
          <p:nvPr/>
        </p:nvSpPr>
        <p:spPr>
          <a:xfrm>
            <a:off x="351280" y="5130195"/>
            <a:ext cx="11518705" cy="523220"/>
          </a:xfrm>
          <a:prstGeom prst="rect">
            <a:avLst/>
          </a:prstGeom>
          <a:noFill/>
        </p:spPr>
        <p:txBody>
          <a:bodyPr wrap="square" rtlCol="0">
            <a:spAutoFit/>
          </a:bodyPr>
          <a:lstStyle/>
          <a:p>
            <a:r>
              <a:rPr lang="en-US" sz="2800" u="sng" dirty="0">
                <a:solidFill>
                  <a:schemeClr val="accent1"/>
                </a:solidFill>
                <a:latin typeface="Tahoma" panose="020B0604030504040204" pitchFamily="34" charset="0"/>
              </a:rPr>
              <a:t>https://github.com/CDCgov/TB_molecular_epidemiology</a:t>
            </a:r>
          </a:p>
        </p:txBody>
      </p:sp>
      <p:sp>
        <p:nvSpPr>
          <p:cNvPr id="14" name="TextBox 13">
            <a:extLst>
              <a:ext uri="{FF2B5EF4-FFF2-40B4-BE49-F238E27FC236}">
                <a16:creationId xmlns:a16="http://schemas.microsoft.com/office/drawing/2014/main" id="{A898CA29-2288-4FC6-9728-973BB048265E}"/>
              </a:ext>
            </a:extLst>
          </p:cNvPr>
          <p:cNvSpPr txBox="1"/>
          <p:nvPr/>
        </p:nvSpPr>
        <p:spPr>
          <a:xfrm>
            <a:off x="345739" y="5784881"/>
            <a:ext cx="11518705"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ahoma" panose="020B0604030504040204" pitchFamily="34" charset="0"/>
              </a:rPr>
              <a:t>R source code</a:t>
            </a:r>
          </a:p>
        </p:txBody>
      </p:sp>
      <p:sp>
        <p:nvSpPr>
          <p:cNvPr id="9" name="Slide Number Placeholder 8">
            <a:extLst>
              <a:ext uri="{FF2B5EF4-FFF2-40B4-BE49-F238E27FC236}">
                <a16:creationId xmlns:a16="http://schemas.microsoft.com/office/drawing/2014/main" id="{5A0C4C1E-E585-4CC9-AC3D-6D51A7F09173}"/>
              </a:ext>
            </a:extLst>
          </p:cNvPr>
          <p:cNvSpPr>
            <a:spLocks noGrp="1"/>
          </p:cNvSpPr>
          <p:nvPr>
            <p:ph type="sldNum" sz="quarter" idx="12"/>
          </p:nvPr>
        </p:nvSpPr>
        <p:spPr/>
        <p:txBody>
          <a:bodyPr/>
          <a:lstStyle/>
          <a:p>
            <a:fld id="{1B5DE891-BED3-4FCA-96F7-3F8A1588183F}" type="slidenum">
              <a:rPr lang="en-US" smtClean="0"/>
              <a:pPr/>
              <a:t>130</a:t>
            </a:fld>
            <a:endParaRPr lang="en-US" dirty="0"/>
          </a:p>
        </p:txBody>
      </p:sp>
    </p:spTree>
    <p:extLst>
      <p:ext uri="{BB962C8B-B14F-4D97-AF65-F5344CB8AC3E}">
        <p14:creationId xmlns:p14="http://schemas.microsoft.com/office/powerpoint/2010/main" val="18003132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62F40EA0-83D1-4C6B-985A-FA9D9AAD5C52}"/>
              </a:ext>
            </a:extLst>
          </p:cNvPr>
          <p:cNvSpPr txBox="1">
            <a:spLocks noGrp="1"/>
          </p:cNvSpPr>
          <p:nvPr>
            <p:ph type="title" idx="4294967295"/>
          </p:nvPr>
        </p:nvSpPr>
        <p:spPr>
          <a:xfrm>
            <a:off x="411480" y="0"/>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Acknowledgments</a:t>
            </a:r>
          </a:p>
        </p:txBody>
      </p:sp>
      <p:sp>
        <p:nvSpPr>
          <p:cNvPr id="5" name="TextBox 4">
            <a:extLst>
              <a:ext uri="{FF2B5EF4-FFF2-40B4-BE49-F238E27FC236}">
                <a16:creationId xmlns:a16="http://schemas.microsoft.com/office/drawing/2014/main" id="{1D4C8BD5-464A-4C65-8369-3DD4B8C025AE}"/>
              </a:ext>
            </a:extLst>
          </p:cNvPr>
          <p:cNvSpPr txBox="1"/>
          <p:nvPr/>
        </p:nvSpPr>
        <p:spPr>
          <a:xfrm>
            <a:off x="668865" y="1006391"/>
            <a:ext cx="10711259" cy="2677656"/>
          </a:xfrm>
          <a:prstGeom prst="rect">
            <a:avLst/>
          </a:prstGeom>
          <a:noFill/>
        </p:spPr>
        <p:txBody>
          <a:bodyPr wrap="square" rtlCol="0">
            <a:spAutoFit/>
          </a:bodyPr>
          <a:lstStyle/>
          <a:p>
            <a:r>
              <a:rPr lang="en-US" dirty="0">
                <a:solidFill>
                  <a:prstClr val="black"/>
                </a:solidFill>
                <a:latin typeface="Tahoma" panose="020B0604030504040204" pitchFamily="34" charset="0"/>
              </a:rPr>
              <a:t>California Department of Public Health, TB Control Branch</a:t>
            </a:r>
          </a:p>
          <a:p>
            <a:pPr marL="742950" lvl="1" indent="-285750">
              <a:buFont typeface="Arial" panose="020B0604020202020204" pitchFamily="34" charset="0"/>
              <a:buChar char="•"/>
            </a:pPr>
            <a:r>
              <a:rPr lang="en-US" dirty="0">
                <a:solidFill>
                  <a:prstClr val="black">
                    <a:lumMod val="50000"/>
                    <a:lumOff val="50000"/>
                  </a:prstClr>
                </a:solidFill>
                <a:latin typeface="Tahoma" panose="020B0604030504040204" pitchFamily="34" charset="0"/>
              </a:rPr>
              <a:t>Martin Cilnis, Lauren Linde, Tambi Shaw</a:t>
            </a:r>
          </a:p>
          <a:p>
            <a:r>
              <a:rPr lang="en-US" dirty="0">
                <a:solidFill>
                  <a:prstClr val="black"/>
                </a:solidFill>
                <a:latin typeface="Tahoma" panose="020B0604030504040204" pitchFamily="34" charset="0"/>
              </a:rPr>
              <a:t>Los Angeles County Department of Public Health, TB Control Program</a:t>
            </a:r>
          </a:p>
          <a:p>
            <a:pPr marL="742950" lvl="1" indent="-285750">
              <a:buFont typeface="Arial" panose="020B0604020202020204" pitchFamily="34" charset="0"/>
              <a:buChar char="•"/>
            </a:pPr>
            <a:r>
              <a:rPr lang="en-US" dirty="0">
                <a:solidFill>
                  <a:prstClr val="black">
                    <a:lumMod val="50000"/>
                    <a:lumOff val="50000"/>
                  </a:prstClr>
                </a:solidFill>
                <a:latin typeface="Tahoma" panose="020B0604030504040204" pitchFamily="34" charset="0"/>
              </a:rPr>
              <a:t>Wendy Pernal, Shameer Poonja</a:t>
            </a:r>
          </a:p>
          <a:p>
            <a:r>
              <a:rPr lang="en-US" dirty="0">
                <a:solidFill>
                  <a:prstClr val="black"/>
                </a:solidFill>
                <a:latin typeface="Tahoma" panose="020B0604030504040204" pitchFamily="34" charset="0"/>
              </a:rPr>
              <a:t>New York City Department of Health and Mental Hygiene, Bureau of Tuberculosis Control</a:t>
            </a:r>
          </a:p>
          <a:p>
            <a:pPr marL="742950" lvl="1" indent="-285750">
              <a:buFont typeface="Arial" panose="020B0604020202020204" pitchFamily="34" charset="0"/>
              <a:buChar char="•"/>
            </a:pPr>
            <a:r>
              <a:rPr lang="en-US" dirty="0">
                <a:solidFill>
                  <a:prstClr val="black">
                    <a:lumMod val="50000"/>
                    <a:lumOff val="50000"/>
                  </a:prstClr>
                </a:solidFill>
                <a:latin typeface="Tahoma" panose="020B0604030504040204" pitchFamily="34" charset="0"/>
              </a:rPr>
              <a:t>Jillian Knorr, Jeanne Sullivan Meissner</a:t>
            </a:r>
          </a:p>
          <a:p>
            <a:endParaRPr lang="en-US" sz="1200" dirty="0">
              <a:solidFill>
                <a:prstClr val="black"/>
              </a:solidFill>
              <a:latin typeface="Tahoma" panose="020B0604030504040204" pitchFamily="34" charset="0"/>
            </a:endParaRPr>
          </a:p>
          <a:p>
            <a:r>
              <a:rPr lang="en-US" dirty="0">
                <a:solidFill>
                  <a:prstClr val="black"/>
                </a:solidFill>
                <a:latin typeface="Tahoma" panose="020B0604030504040204" pitchFamily="34" charset="0"/>
              </a:rPr>
              <a:t>Funding from, and online hosting of LITT by, the CDC Office of Advanced Molecular Detection</a:t>
            </a:r>
          </a:p>
          <a:p>
            <a:endParaRPr lang="en-US" sz="1200" dirty="0">
              <a:solidFill>
                <a:prstClr val="black"/>
              </a:solidFill>
              <a:latin typeface="Tahoma" panose="020B0604030504040204" pitchFamily="34" charset="0"/>
            </a:endParaRPr>
          </a:p>
          <a:p>
            <a:r>
              <a:rPr lang="en-US" dirty="0">
                <a:solidFill>
                  <a:prstClr val="black"/>
                </a:solidFill>
                <a:latin typeface="Tahoma" panose="020B0604030504040204" pitchFamily="34" charset="0"/>
              </a:rPr>
              <a:t>Icons used in this presentation from the Noun Project, the R Project for Statistical Computing</a:t>
            </a:r>
          </a:p>
        </p:txBody>
      </p:sp>
    </p:spTree>
    <p:extLst>
      <p:ext uri="{BB962C8B-B14F-4D97-AF65-F5344CB8AC3E}">
        <p14:creationId xmlns:p14="http://schemas.microsoft.com/office/powerpoint/2010/main" val="3278872889"/>
      </p:ext>
    </p:extLst>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AD6A8-F419-4A7F-8787-EC28BDE5B81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Additional slides</a:t>
            </a:r>
            <a:endParaRPr lang="en-US" sz="4000" dirty="0"/>
          </a:p>
        </p:txBody>
      </p:sp>
      <p:sp>
        <p:nvSpPr>
          <p:cNvPr id="8" name="Slide Number Placeholder 7">
            <a:extLst>
              <a:ext uri="{FF2B5EF4-FFF2-40B4-BE49-F238E27FC236}">
                <a16:creationId xmlns:a16="http://schemas.microsoft.com/office/drawing/2014/main" id="{6F3103D3-8E20-41A7-972E-50530F59C81B}"/>
              </a:ext>
            </a:extLst>
          </p:cNvPr>
          <p:cNvSpPr>
            <a:spLocks noGrp="1"/>
          </p:cNvSpPr>
          <p:nvPr>
            <p:ph type="sldNum" sz="quarter" idx="12"/>
          </p:nvPr>
        </p:nvSpPr>
        <p:spPr/>
        <p:txBody>
          <a:bodyPr/>
          <a:lstStyle/>
          <a:p>
            <a:fld id="{1B5DE891-BED3-4FCA-96F7-3F8A1588183F}" type="slidenum">
              <a:rPr lang="en-US" smtClean="0"/>
              <a:pPr/>
              <a:t>132</a:t>
            </a:fld>
            <a:endParaRPr lang="en-US" dirty="0"/>
          </a:p>
        </p:txBody>
      </p:sp>
    </p:spTree>
    <p:extLst>
      <p:ext uri="{BB962C8B-B14F-4D97-AF65-F5344CB8AC3E}">
        <p14:creationId xmlns:p14="http://schemas.microsoft.com/office/powerpoint/2010/main" val="9569218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DBCE3-4D1B-451F-80F2-9EC0B0B7A83F}"/>
              </a:ext>
            </a:extLst>
          </p:cNvPr>
          <p:cNvSpPr>
            <a:spLocks noGrp="1"/>
          </p:cNvSpPr>
          <p:nvPr>
            <p:ph type="title"/>
          </p:nvPr>
        </p:nvSpPr>
        <p:spPr>
          <a:xfrm>
            <a:off x="274320" y="-457200"/>
            <a:ext cx="10515600" cy="1325563"/>
          </a:xfrm>
        </p:spPr>
        <p:txBody>
          <a:bodyPr>
            <a:normAutofit/>
          </a:bodyPr>
          <a:lstStyle/>
          <a:p>
            <a:r>
              <a:rPr lang="en-US" sz="1600" dirty="0">
                <a:latin typeface="Tahoma" panose="020B0604030504040204" pitchFamily="34" charset="0"/>
              </a:rPr>
              <a:t>Timing ratings: Infection acquisition start and end are known</a:t>
            </a:r>
            <a:endParaRPr lang="en-US" sz="1600" dirty="0"/>
          </a:p>
        </p:txBody>
      </p:sp>
      <p:grpSp>
        <p:nvGrpSpPr>
          <p:cNvPr id="2" name="Group 1" descr="Diagram illustrating how LITT calculates timing ratings that utilizes shaded horizontal bars to illustrate timing of infectious periods of given and potential source cases.">
            <a:extLst>
              <a:ext uri="{FF2B5EF4-FFF2-40B4-BE49-F238E27FC236}">
                <a16:creationId xmlns:a16="http://schemas.microsoft.com/office/drawing/2014/main" id="{7EEED929-2ABB-4331-88F2-85BA34263C89}"/>
              </a:ext>
            </a:extLst>
          </p:cNvPr>
          <p:cNvGrpSpPr/>
          <p:nvPr/>
        </p:nvGrpSpPr>
        <p:grpSpPr>
          <a:xfrm>
            <a:off x="310859" y="180969"/>
            <a:ext cx="11536723" cy="6537271"/>
            <a:chOff x="310859" y="180969"/>
            <a:chExt cx="11536723" cy="6537271"/>
          </a:xfrm>
        </p:grpSpPr>
        <p:cxnSp>
          <p:nvCxnSpPr>
            <p:cNvPr id="42" name="Straight Connector 41"/>
            <p:cNvCxnSpPr/>
            <p:nvPr/>
          </p:nvCxnSpPr>
          <p:spPr>
            <a:xfrm>
              <a:off x="5167916" y="347472"/>
              <a:ext cx="1943" cy="603504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587353" y="348578"/>
              <a:ext cx="1943" cy="603504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9584217" y="3694729"/>
              <a:ext cx="54864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6080" y="364939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9587506" y="2002342"/>
              <a:ext cx="109728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589299" y="521281"/>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65" name="TextBox 64"/>
            <p:cNvSpPr txBox="1"/>
            <p:nvPr/>
          </p:nvSpPr>
          <p:spPr>
            <a:xfrm>
              <a:off x="7993775" y="180969"/>
              <a:ext cx="2162772"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(infectious)</a:t>
              </a:r>
            </a:p>
          </p:txBody>
        </p:sp>
        <p:sp>
          <p:nvSpPr>
            <p:cNvPr id="66" name="TextBox 65"/>
            <p:cNvSpPr txBox="1"/>
            <p:nvPr/>
          </p:nvSpPr>
          <p:spPr>
            <a:xfrm>
              <a:off x="7993775" y="929118"/>
              <a:ext cx="256192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(non-infectious)</a:t>
              </a:r>
            </a:p>
          </p:txBody>
        </p:sp>
        <p:sp>
          <p:nvSpPr>
            <p:cNvPr id="67" name="TextBox 66"/>
            <p:cNvSpPr txBox="1"/>
            <p:nvPr/>
          </p:nvSpPr>
          <p:spPr>
            <a:xfrm>
              <a:off x="7397675" y="830516"/>
              <a:ext cx="378630" cy="338554"/>
            </a:xfrm>
            <a:prstGeom prst="rect">
              <a:avLst/>
            </a:prstGeom>
            <a:noFill/>
          </p:spPr>
          <p:txBody>
            <a:bodyPr wrap="none" rtlCol="0">
              <a:spAutoFit/>
            </a:bodyPr>
            <a:lstStyle/>
            <a:p>
              <a:r>
                <a:rPr lang="en-US" sz="1600" i="1" dirty="0">
                  <a:latin typeface="Times New Roman" panose="02020603050405020304" pitchFamily="18" charset="0"/>
                  <a:cs typeface="Times New Roman" panose="02020603050405020304" pitchFamily="18" charset="0"/>
                </a:rPr>
                <a:t>or</a:t>
              </a:r>
            </a:p>
          </p:txBody>
        </p:sp>
        <p:cxnSp>
          <p:nvCxnSpPr>
            <p:cNvPr id="70" name="Straight Arrow Connector 69"/>
            <p:cNvCxnSpPr/>
            <p:nvPr/>
          </p:nvCxnSpPr>
          <p:spPr>
            <a:xfrm>
              <a:off x="1212228" y="6379686"/>
              <a:ext cx="10515600"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877411" y="6379686"/>
              <a:ext cx="6118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Time</a:t>
              </a:r>
            </a:p>
          </p:txBody>
        </p:sp>
        <p:sp>
          <p:nvSpPr>
            <p:cNvPr id="72" name="TextBox 71"/>
            <p:cNvSpPr txBox="1"/>
            <p:nvPr/>
          </p:nvSpPr>
          <p:spPr>
            <a:xfrm>
              <a:off x="9700547" y="1741283"/>
              <a:ext cx="819455"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3 months</a:t>
              </a:r>
            </a:p>
          </p:txBody>
        </p:sp>
        <p:sp>
          <p:nvSpPr>
            <p:cNvPr id="73" name="TextBox 72"/>
            <p:cNvSpPr txBox="1"/>
            <p:nvPr/>
          </p:nvSpPr>
          <p:spPr>
            <a:xfrm>
              <a:off x="10691952" y="2081006"/>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74" name="TextBox 73"/>
            <p:cNvSpPr txBox="1"/>
            <p:nvPr/>
          </p:nvSpPr>
          <p:spPr>
            <a:xfrm>
              <a:off x="9540190" y="3435399"/>
              <a:ext cx="81945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3 months</a:t>
              </a:r>
            </a:p>
          </p:txBody>
        </p:sp>
        <p:sp>
          <p:nvSpPr>
            <p:cNvPr id="78" name="TextBox 77"/>
            <p:cNvSpPr txBox="1"/>
            <p:nvPr/>
          </p:nvSpPr>
          <p:spPr>
            <a:xfrm>
              <a:off x="10137027" y="3773340"/>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92" name="TextBox 91"/>
            <p:cNvSpPr txBox="1"/>
            <p:nvPr/>
          </p:nvSpPr>
          <p:spPr>
            <a:xfrm>
              <a:off x="7290277" y="5381950"/>
              <a:ext cx="702436"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2 years</a:t>
              </a:r>
            </a:p>
          </p:txBody>
        </p:sp>
        <p:sp>
          <p:nvSpPr>
            <p:cNvPr id="93" name="TextBox 92"/>
            <p:cNvSpPr txBox="1"/>
            <p:nvPr/>
          </p:nvSpPr>
          <p:spPr>
            <a:xfrm>
              <a:off x="4715118" y="5719891"/>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94" name="TextBox 93"/>
            <p:cNvSpPr txBox="1"/>
            <p:nvPr/>
          </p:nvSpPr>
          <p:spPr>
            <a:xfrm>
              <a:off x="310859" y="1583704"/>
              <a:ext cx="1144031"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Time rating</a:t>
              </a:r>
            </a:p>
          </p:txBody>
        </p:sp>
        <p:sp>
          <p:nvSpPr>
            <p:cNvPr id="95" name="TextBox 94"/>
            <p:cNvSpPr txBox="1"/>
            <p:nvPr/>
          </p:nvSpPr>
          <p:spPr>
            <a:xfrm>
              <a:off x="320384" y="1267217"/>
              <a:ext cx="207730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Potential source case</a:t>
              </a:r>
            </a:p>
          </p:txBody>
        </p:sp>
        <p:grpSp>
          <p:nvGrpSpPr>
            <p:cNvPr id="96" name="Group 95"/>
            <p:cNvGrpSpPr/>
            <p:nvPr/>
          </p:nvGrpSpPr>
          <p:grpSpPr>
            <a:xfrm>
              <a:off x="433030" y="2051151"/>
              <a:ext cx="1299293" cy="339090"/>
              <a:chOff x="461605" y="2440680"/>
              <a:chExt cx="1299293" cy="339090"/>
            </a:xfrm>
          </p:grpSpPr>
          <p:sp>
            <p:nvSpPr>
              <p:cNvPr id="97" name="&quot;No&quot; Symbol 96"/>
              <p:cNvSpPr>
                <a:spLocks noChangeAspect="1"/>
              </p:cNvSpPr>
              <p:nvPr/>
            </p:nvSpPr>
            <p:spPr>
              <a:xfrm>
                <a:off x="461605" y="2440680"/>
                <a:ext cx="339090" cy="339090"/>
              </a:xfrm>
              <a:prstGeom prst="noSmoking">
                <a:avLst>
                  <a:gd name="adj" fmla="val 11014"/>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98" name="TextBox 97"/>
              <p:cNvSpPr txBox="1"/>
              <p:nvPr/>
            </p:nvSpPr>
            <p:spPr>
              <a:xfrm>
                <a:off x="797173" y="2441216"/>
                <a:ext cx="963725"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(Filtered)</a:t>
                </a:r>
              </a:p>
            </p:txBody>
          </p:sp>
        </p:grpSp>
        <p:sp>
          <p:nvSpPr>
            <p:cNvPr id="99" name="TextBox 98"/>
            <p:cNvSpPr txBox="1"/>
            <p:nvPr/>
          </p:nvSpPr>
          <p:spPr>
            <a:xfrm>
              <a:off x="433149" y="3663916"/>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2</a:t>
              </a:r>
            </a:p>
          </p:txBody>
        </p:sp>
        <p:sp>
          <p:nvSpPr>
            <p:cNvPr id="100" name="TextBox 99"/>
            <p:cNvSpPr txBox="1"/>
            <p:nvPr/>
          </p:nvSpPr>
          <p:spPr>
            <a:xfrm>
              <a:off x="433388" y="4657218"/>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1</a:t>
              </a:r>
            </a:p>
          </p:txBody>
        </p:sp>
        <p:sp>
          <p:nvSpPr>
            <p:cNvPr id="101" name="TextBox 100"/>
            <p:cNvSpPr txBox="1"/>
            <p:nvPr/>
          </p:nvSpPr>
          <p:spPr>
            <a:xfrm>
              <a:off x="432759" y="5611833"/>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0</a:t>
              </a:r>
            </a:p>
          </p:txBody>
        </p:sp>
        <p:cxnSp>
          <p:nvCxnSpPr>
            <p:cNvPr id="102" name="Straight Connector 101"/>
            <p:cNvCxnSpPr/>
            <p:nvPr/>
          </p:nvCxnSpPr>
          <p:spPr>
            <a:xfrm>
              <a:off x="10691952" y="1957005"/>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6473748" y="5642008"/>
              <a:ext cx="31089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471054" y="559758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166857" y="520109"/>
              <a:ext cx="4408591"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107" name="TextBox 106"/>
            <p:cNvSpPr txBox="1"/>
            <p:nvPr/>
          </p:nvSpPr>
          <p:spPr>
            <a:xfrm>
              <a:off x="5168967" y="1271368"/>
              <a:ext cx="4408591"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108" name="TextBox 107"/>
            <p:cNvSpPr txBox="1"/>
            <p:nvPr/>
          </p:nvSpPr>
          <p:spPr>
            <a:xfrm>
              <a:off x="3344033" y="3029191"/>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09" name="TextBox 108"/>
            <p:cNvSpPr txBox="1"/>
            <p:nvPr/>
          </p:nvSpPr>
          <p:spPr>
            <a:xfrm>
              <a:off x="1743833" y="3029191"/>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grpSp>
          <p:nvGrpSpPr>
            <p:cNvPr id="110" name="Group 109"/>
            <p:cNvGrpSpPr/>
            <p:nvPr/>
          </p:nvGrpSpPr>
          <p:grpSpPr>
            <a:xfrm>
              <a:off x="429545" y="2970233"/>
              <a:ext cx="1299293" cy="339090"/>
              <a:chOff x="461605" y="2440680"/>
              <a:chExt cx="1299293" cy="339090"/>
            </a:xfrm>
          </p:grpSpPr>
          <p:sp>
            <p:nvSpPr>
              <p:cNvPr id="111" name="&quot;No&quot; Symbol 110"/>
              <p:cNvSpPr>
                <a:spLocks noChangeAspect="1"/>
              </p:cNvSpPr>
              <p:nvPr/>
            </p:nvSpPr>
            <p:spPr>
              <a:xfrm>
                <a:off x="461605" y="2440680"/>
                <a:ext cx="339090" cy="339090"/>
              </a:xfrm>
              <a:prstGeom prst="noSmoking">
                <a:avLst>
                  <a:gd name="adj" fmla="val 11014"/>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112" name="TextBox 111"/>
              <p:cNvSpPr txBox="1"/>
              <p:nvPr/>
            </p:nvSpPr>
            <p:spPr>
              <a:xfrm>
                <a:off x="797173" y="2441216"/>
                <a:ext cx="963725"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(Filtered)</a:t>
                </a:r>
              </a:p>
            </p:txBody>
          </p:sp>
        </p:grpSp>
        <p:sp>
          <p:nvSpPr>
            <p:cNvPr id="113" name="TextBox 112"/>
            <p:cNvSpPr txBox="1"/>
            <p:nvPr/>
          </p:nvSpPr>
          <p:spPr>
            <a:xfrm>
              <a:off x="4571815" y="2673698"/>
              <a:ext cx="566181"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Earlier</a:t>
              </a:r>
            </a:p>
          </p:txBody>
        </p:sp>
        <p:cxnSp>
          <p:nvCxnSpPr>
            <p:cNvPr id="114" name="Straight Arrow Connector 113"/>
            <p:cNvCxnSpPr/>
            <p:nvPr/>
          </p:nvCxnSpPr>
          <p:spPr>
            <a:xfrm flipV="1">
              <a:off x="4515494" y="2933756"/>
              <a:ext cx="64008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515494" y="2888446"/>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108748" y="5720327"/>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117" name="TextBox 116"/>
            <p:cNvSpPr txBox="1"/>
            <p:nvPr/>
          </p:nvSpPr>
          <p:spPr>
            <a:xfrm>
              <a:off x="6830428" y="4413215"/>
              <a:ext cx="702436"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2 years</a:t>
              </a:r>
            </a:p>
          </p:txBody>
        </p:sp>
        <p:sp>
          <p:nvSpPr>
            <p:cNvPr id="118" name="TextBox 117"/>
            <p:cNvSpPr txBox="1"/>
            <p:nvPr/>
          </p:nvSpPr>
          <p:spPr>
            <a:xfrm>
              <a:off x="4255269" y="4751156"/>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cxnSp>
          <p:nvCxnSpPr>
            <p:cNvPr id="119" name="Straight Arrow Connector 118"/>
            <p:cNvCxnSpPr/>
            <p:nvPr/>
          </p:nvCxnSpPr>
          <p:spPr>
            <a:xfrm flipV="1">
              <a:off x="6013899" y="4673273"/>
              <a:ext cx="35661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011205" y="462885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648899" y="4751592"/>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cxnSp>
          <p:nvCxnSpPr>
            <p:cNvPr id="122" name="Straight Arrow Connector 121"/>
            <p:cNvCxnSpPr/>
            <p:nvPr/>
          </p:nvCxnSpPr>
          <p:spPr>
            <a:xfrm flipH="1" flipV="1">
              <a:off x="5181211" y="4674898"/>
              <a:ext cx="8229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flipV="1">
              <a:off x="5183221" y="5642008"/>
              <a:ext cx="12801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E55CA63B-EDEF-4CD0-B174-6D80EE92EBCD}"/>
              </a:ext>
            </a:extLst>
          </p:cNvPr>
          <p:cNvSpPr>
            <a:spLocks noGrp="1"/>
          </p:cNvSpPr>
          <p:nvPr>
            <p:ph type="sldNum" sz="quarter" idx="12"/>
          </p:nvPr>
        </p:nvSpPr>
        <p:spPr/>
        <p:txBody>
          <a:bodyPr/>
          <a:lstStyle/>
          <a:p>
            <a:fld id="{1B5DE891-BED3-4FCA-96F7-3F8A1588183F}" type="slidenum">
              <a:rPr lang="en-US" smtClean="0"/>
              <a:pPr/>
              <a:t>133</a:t>
            </a:fld>
            <a:endParaRPr lang="en-US" dirty="0"/>
          </a:p>
        </p:txBody>
      </p:sp>
    </p:spTree>
    <p:extLst>
      <p:ext uri="{BB962C8B-B14F-4D97-AF65-F5344CB8AC3E}">
        <p14:creationId xmlns:p14="http://schemas.microsoft.com/office/powerpoint/2010/main" val="39142757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3C2D23C7-D598-4140-8E78-8A56E752F6C3}"/>
              </a:ext>
            </a:extLst>
          </p:cNvPr>
          <p:cNvSpPr>
            <a:spLocks noGrp="1"/>
          </p:cNvSpPr>
          <p:nvPr>
            <p:ph type="title"/>
          </p:nvPr>
        </p:nvSpPr>
        <p:spPr>
          <a:xfrm>
            <a:off x="274320" y="-457200"/>
            <a:ext cx="10515600" cy="1325563"/>
          </a:xfrm>
        </p:spPr>
        <p:txBody>
          <a:bodyPr>
            <a:normAutofit/>
          </a:bodyPr>
          <a:lstStyle/>
          <a:p>
            <a:r>
              <a:rPr lang="en-US" sz="1800" dirty="0">
                <a:latin typeface="Tahoma" panose="020B0604030504040204" pitchFamily="34" charset="0"/>
              </a:rPr>
              <a:t>Time ratings: Infection acquisition start are not known</a:t>
            </a:r>
            <a:endParaRPr lang="en-US" sz="1800" dirty="0"/>
          </a:p>
        </p:txBody>
      </p:sp>
      <p:grpSp>
        <p:nvGrpSpPr>
          <p:cNvPr id="40" name="Group 39" descr="Diagram illustrating how LITT calculates timing ratings that utilizes shaded horizontal bars to illustrate timing of infectious periods of given and potential source cases.">
            <a:extLst>
              <a:ext uri="{FF2B5EF4-FFF2-40B4-BE49-F238E27FC236}">
                <a16:creationId xmlns:a16="http://schemas.microsoft.com/office/drawing/2014/main" id="{56ACE32C-00D9-4723-A6ED-7CE10ED25DB6}"/>
              </a:ext>
            </a:extLst>
          </p:cNvPr>
          <p:cNvGrpSpPr/>
          <p:nvPr/>
        </p:nvGrpSpPr>
        <p:grpSpPr>
          <a:xfrm>
            <a:off x="310859" y="180969"/>
            <a:ext cx="11536723" cy="6202649"/>
            <a:chOff x="310859" y="180969"/>
            <a:chExt cx="11536723" cy="6202649"/>
          </a:xfrm>
        </p:grpSpPr>
        <p:cxnSp>
          <p:nvCxnSpPr>
            <p:cNvPr id="2" name="Straight Connector 1"/>
            <p:cNvCxnSpPr/>
            <p:nvPr/>
          </p:nvCxnSpPr>
          <p:spPr>
            <a:xfrm>
              <a:off x="9587353" y="348578"/>
              <a:ext cx="1943" cy="603504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H="1" flipV="1">
              <a:off x="9584217" y="2963209"/>
              <a:ext cx="54864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0136080" y="291787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9587506" y="2002342"/>
              <a:ext cx="109728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89299" y="521281"/>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7" name="TextBox 6"/>
            <p:cNvSpPr txBox="1"/>
            <p:nvPr/>
          </p:nvSpPr>
          <p:spPr>
            <a:xfrm>
              <a:off x="7993775" y="180969"/>
              <a:ext cx="2162772"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(infectious)</a:t>
              </a:r>
            </a:p>
          </p:txBody>
        </p:sp>
        <p:sp>
          <p:nvSpPr>
            <p:cNvPr id="8" name="TextBox 7"/>
            <p:cNvSpPr txBox="1"/>
            <p:nvPr/>
          </p:nvSpPr>
          <p:spPr>
            <a:xfrm>
              <a:off x="7993775" y="929118"/>
              <a:ext cx="256192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(non-infectious)</a:t>
              </a:r>
            </a:p>
          </p:txBody>
        </p:sp>
        <p:sp>
          <p:nvSpPr>
            <p:cNvPr id="9" name="TextBox 8"/>
            <p:cNvSpPr txBox="1"/>
            <p:nvPr/>
          </p:nvSpPr>
          <p:spPr>
            <a:xfrm>
              <a:off x="7397675" y="830516"/>
              <a:ext cx="378630" cy="338554"/>
            </a:xfrm>
            <a:prstGeom prst="rect">
              <a:avLst/>
            </a:prstGeom>
            <a:noFill/>
          </p:spPr>
          <p:txBody>
            <a:bodyPr wrap="none" rtlCol="0">
              <a:spAutoFit/>
            </a:bodyPr>
            <a:lstStyle/>
            <a:p>
              <a:r>
                <a:rPr lang="en-US" sz="1600" i="1" dirty="0">
                  <a:latin typeface="Times New Roman" panose="02020603050405020304" pitchFamily="18" charset="0"/>
                  <a:cs typeface="Times New Roman" panose="02020603050405020304" pitchFamily="18" charset="0"/>
                </a:rPr>
                <a:t>or</a:t>
              </a:r>
            </a:p>
          </p:txBody>
        </p:sp>
        <p:cxnSp>
          <p:nvCxnSpPr>
            <p:cNvPr id="10" name="Straight Arrow Connector 9"/>
            <p:cNvCxnSpPr/>
            <p:nvPr/>
          </p:nvCxnSpPr>
          <p:spPr>
            <a:xfrm>
              <a:off x="1212228" y="5648166"/>
              <a:ext cx="10515600"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77411" y="5648166"/>
              <a:ext cx="6118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Time</a:t>
              </a:r>
            </a:p>
          </p:txBody>
        </p:sp>
        <p:sp>
          <p:nvSpPr>
            <p:cNvPr id="12" name="TextBox 11"/>
            <p:cNvSpPr txBox="1"/>
            <p:nvPr/>
          </p:nvSpPr>
          <p:spPr>
            <a:xfrm>
              <a:off x="9700547" y="1741283"/>
              <a:ext cx="819455"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3 months</a:t>
              </a:r>
            </a:p>
          </p:txBody>
        </p:sp>
        <p:sp>
          <p:nvSpPr>
            <p:cNvPr id="13" name="TextBox 12"/>
            <p:cNvSpPr txBox="1"/>
            <p:nvPr/>
          </p:nvSpPr>
          <p:spPr>
            <a:xfrm>
              <a:off x="10691952" y="2081006"/>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4" name="TextBox 13"/>
            <p:cNvSpPr txBox="1"/>
            <p:nvPr/>
          </p:nvSpPr>
          <p:spPr>
            <a:xfrm>
              <a:off x="9540190" y="2703879"/>
              <a:ext cx="81945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3 months</a:t>
              </a:r>
            </a:p>
          </p:txBody>
        </p:sp>
        <p:sp>
          <p:nvSpPr>
            <p:cNvPr id="15" name="TextBox 14"/>
            <p:cNvSpPr txBox="1"/>
            <p:nvPr/>
          </p:nvSpPr>
          <p:spPr>
            <a:xfrm>
              <a:off x="10137027" y="3041820"/>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6" name="TextBox 15"/>
            <p:cNvSpPr txBox="1"/>
            <p:nvPr/>
          </p:nvSpPr>
          <p:spPr>
            <a:xfrm>
              <a:off x="7290277" y="4650430"/>
              <a:ext cx="702436"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2 years</a:t>
              </a:r>
            </a:p>
          </p:txBody>
        </p:sp>
        <p:sp>
          <p:nvSpPr>
            <p:cNvPr id="17" name="TextBox 16"/>
            <p:cNvSpPr txBox="1"/>
            <p:nvPr/>
          </p:nvSpPr>
          <p:spPr>
            <a:xfrm>
              <a:off x="4715118" y="4988371"/>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8" name="TextBox 17"/>
            <p:cNvSpPr txBox="1"/>
            <p:nvPr/>
          </p:nvSpPr>
          <p:spPr>
            <a:xfrm>
              <a:off x="310859" y="1583704"/>
              <a:ext cx="1144031"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Time rating</a:t>
              </a:r>
            </a:p>
          </p:txBody>
        </p:sp>
        <p:sp>
          <p:nvSpPr>
            <p:cNvPr id="19" name="TextBox 18"/>
            <p:cNvSpPr txBox="1"/>
            <p:nvPr/>
          </p:nvSpPr>
          <p:spPr>
            <a:xfrm>
              <a:off x="320384" y="1267217"/>
              <a:ext cx="207730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Potential source case</a:t>
              </a:r>
            </a:p>
          </p:txBody>
        </p:sp>
        <p:grpSp>
          <p:nvGrpSpPr>
            <p:cNvPr id="20" name="Group 19"/>
            <p:cNvGrpSpPr/>
            <p:nvPr/>
          </p:nvGrpSpPr>
          <p:grpSpPr>
            <a:xfrm>
              <a:off x="433030" y="2051151"/>
              <a:ext cx="1299293" cy="339090"/>
              <a:chOff x="461605" y="2440680"/>
              <a:chExt cx="1299293" cy="339090"/>
            </a:xfrm>
          </p:grpSpPr>
          <p:sp>
            <p:nvSpPr>
              <p:cNvPr id="21" name="&quot;No&quot; Symbol 20"/>
              <p:cNvSpPr>
                <a:spLocks noChangeAspect="1"/>
              </p:cNvSpPr>
              <p:nvPr/>
            </p:nvSpPr>
            <p:spPr>
              <a:xfrm>
                <a:off x="461605" y="2440680"/>
                <a:ext cx="339090" cy="339090"/>
              </a:xfrm>
              <a:prstGeom prst="noSmoking">
                <a:avLst>
                  <a:gd name="adj" fmla="val 11014"/>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22" name="TextBox 21"/>
              <p:cNvSpPr txBox="1"/>
              <p:nvPr/>
            </p:nvSpPr>
            <p:spPr>
              <a:xfrm>
                <a:off x="797173" y="2441216"/>
                <a:ext cx="963725"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(Filtered)</a:t>
                </a:r>
              </a:p>
            </p:txBody>
          </p:sp>
        </p:grpSp>
        <p:sp>
          <p:nvSpPr>
            <p:cNvPr id="23" name="TextBox 22"/>
            <p:cNvSpPr txBox="1"/>
            <p:nvPr/>
          </p:nvSpPr>
          <p:spPr>
            <a:xfrm>
              <a:off x="433149" y="2932396"/>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2</a:t>
              </a:r>
            </a:p>
          </p:txBody>
        </p:sp>
        <p:sp>
          <p:nvSpPr>
            <p:cNvPr id="24" name="TextBox 23"/>
            <p:cNvSpPr txBox="1"/>
            <p:nvPr/>
          </p:nvSpPr>
          <p:spPr>
            <a:xfrm>
              <a:off x="433388" y="3925698"/>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1</a:t>
              </a:r>
            </a:p>
          </p:txBody>
        </p:sp>
        <p:sp>
          <p:nvSpPr>
            <p:cNvPr id="25" name="TextBox 24"/>
            <p:cNvSpPr txBox="1"/>
            <p:nvPr/>
          </p:nvSpPr>
          <p:spPr>
            <a:xfrm>
              <a:off x="432759" y="4880313"/>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0</a:t>
              </a:r>
            </a:p>
          </p:txBody>
        </p:sp>
        <p:cxnSp>
          <p:nvCxnSpPr>
            <p:cNvPr id="26" name="Straight Connector 25"/>
            <p:cNvCxnSpPr/>
            <p:nvPr/>
          </p:nvCxnSpPr>
          <p:spPr>
            <a:xfrm>
              <a:off x="10691952" y="1957005"/>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473748" y="4910488"/>
              <a:ext cx="31089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71054" y="486606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08748" y="4988807"/>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31" name="TextBox 30"/>
            <p:cNvSpPr txBox="1"/>
            <p:nvPr/>
          </p:nvSpPr>
          <p:spPr>
            <a:xfrm>
              <a:off x="6830428" y="3681695"/>
              <a:ext cx="702436"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2 years</a:t>
              </a:r>
            </a:p>
          </p:txBody>
        </p:sp>
        <p:sp>
          <p:nvSpPr>
            <p:cNvPr id="32" name="TextBox 31"/>
            <p:cNvSpPr txBox="1"/>
            <p:nvPr/>
          </p:nvSpPr>
          <p:spPr>
            <a:xfrm>
              <a:off x="4255269" y="4019636"/>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cxnSp>
          <p:nvCxnSpPr>
            <p:cNvPr id="33" name="Straight Arrow Connector 32"/>
            <p:cNvCxnSpPr/>
            <p:nvPr/>
          </p:nvCxnSpPr>
          <p:spPr>
            <a:xfrm flipV="1">
              <a:off x="6013899" y="3941753"/>
              <a:ext cx="35661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11205" y="389733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48899" y="4020072"/>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36" name="TextBox 35"/>
            <p:cNvSpPr txBox="1"/>
            <p:nvPr/>
          </p:nvSpPr>
          <p:spPr>
            <a:xfrm>
              <a:off x="9580790" y="1271060"/>
              <a:ext cx="18288"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endParaRPr lang="en-US" sz="11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7612930" y="1534616"/>
              <a:ext cx="1580882"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Infection acquisition end</a:t>
              </a:r>
            </a:p>
          </p:txBody>
        </p:sp>
        <p:cxnSp>
          <p:nvCxnSpPr>
            <p:cNvPr id="38" name="Straight Arrow Connector 37"/>
            <p:cNvCxnSpPr/>
            <p:nvPr/>
          </p:nvCxnSpPr>
          <p:spPr>
            <a:xfrm flipV="1">
              <a:off x="9155430" y="1538606"/>
              <a:ext cx="422041" cy="118656"/>
            </a:xfrm>
            <a:prstGeom prst="straightConnector1">
              <a:avLst/>
            </a:prstGeom>
            <a:ln w="127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grpSp>
      <p:sp>
        <p:nvSpPr>
          <p:cNvPr id="45" name="Slide Number Placeholder 44">
            <a:extLst>
              <a:ext uri="{FF2B5EF4-FFF2-40B4-BE49-F238E27FC236}">
                <a16:creationId xmlns:a16="http://schemas.microsoft.com/office/drawing/2014/main" id="{E141E9FC-2918-45FD-A793-2591E647EB35}"/>
              </a:ext>
            </a:extLst>
          </p:cNvPr>
          <p:cNvSpPr>
            <a:spLocks noGrp="1"/>
          </p:cNvSpPr>
          <p:nvPr>
            <p:ph type="sldNum" sz="quarter" idx="12"/>
          </p:nvPr>
        </p:nvSpPr>
        <p:spPr/>
        <p:txBody>
          <a:bodyPr/>
          <a:lstStyle/>
          <a:p>
            <a:fld id="{1B5DE891-BED3-4FCA-96F7-3F8A1588183F}" type="slidenum">
              <a:rPr lang="en-US" smtClean="0"/>
              <a:pPr/>
              <a:t>134</a:t>
            </a:fld>
            <a:endParaRPr lang="en-US" dirty="0"/>
          </a:p>
        </p:txBody>
      </p:sp>
    </p:spTree>
    <p:extLst>
      <p:ext uri="{BB962C8B-B14F-4D97-AF65-F5344CB8AC3E}">
        <p14:creationId xmlns:p14="http://schemas.microsoft.com/office/powerpoint/2010/main" val="179435803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57A74-1140-43AE-A653-6487AFB4823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Example of epi link strength definitions</a:t>
            </a:r>
            <a:endParaRPr lang="en-US" sz="4000" dirty="0"/>
          </a:p>
        </p:txBody>
      </p:sp>
      <p:sp>
        <p:nvSpPr>
          <p:cNvPr id="4" name="TextBox 3"/>
          <p:cNvSpPr txBox="1"/>
          <p:nvPr/>
        </p:nvSpPr>
        <p:spPr>
          <a:xfrm>
            <a:off x="256032" y="981497"/>
            <a:ext cx="11679936" cy="5509200"/>
          </a:xfrm>
          <a:prstGeom prst="rect">
            <a:avLst/>
          </a:prstGeom>
          <a:noFill/>
        </p:spPr>
        <p:txBody>
          <a:bodyPr wrap="square" rtlCol="0">
            <a:spAutoFit/>
          </a:bodyPr>
          <a:lstStyle/>
          <a:p>
            <a:pPr lvl="0"/>
            <a:r>
              <a:rPr lang="en-US" sz="1600" b="1" dirty="0">
                <a:latin typeface="Tahoma" panose="020B0604030504040204" pitchFamily="34" charset="0"/>
              </a:rPr>
              <a:t>“Definite” epi link:</a:t>
            </a:r>
          </a:p>
          <a:p>
            <a:pPr marL="742950" lvl="1" indent="-285750">
              <a:buFont typeface="Arial" panose="020B0604020202020204" pitchFamily="34" charset="0"/>
              <a:buChar char="•"/>
            </a:pPr>
            <a:r>
              <a:rPr lang="en-US" sz="1600" dirty="0">
                <a:latin typeface="Tahoma" panose="020B0604030504040204" pitchFamily="34" charset="0"/>
              </a:rPr>
              <a:t>Two cases where at least one named the other as a contact,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Two cases shared airspace at the same location (e.g., workplace, bar, shelter) at the same time.</a:t>
            </a:r>
          </a:p>
          <a:p>
            <a:r>
              <a:rPr lang="en-US" sz="1600" dirty="0">
                <a:latin typeface="Tahoma" panose="020B0604030504040204" pitchFamily="34" charset="0"/>
              </a:rPr>
              <a:t> </a:t>
            </a:r>
          </a:p>
          <a:p>
            <a:pPr lvl="0"/>
            <a:r>
              <a:rPr lang="en-US" sz="1600" b="1" dirty="0">
                <a:latin typeface="Tahoma" panose="020B0604030504040204" pitchFamily="34" charset="0"/>
              </a:rPr>
              <a:t>“Probable” epi link:</a:t>
            </a:r>
          </a:p>
          <a:p>
            <a:pPr marL="742950" lvl="1" indent="-285750">
              <a:buFont typeface="Arial" panose="020B0604020202020204" pitchFamily="34" charset="0"/>
              <a:buChar char="•"/>
            </a:pPr>
            <a:r>
              <a:rPr lang="en-US" sz="1600" dirty="0">
                <a:latin typeface="Tahoma" panose="020B0604030504040204" pitchFamily="34" charset="0"/>
              </a:rPr>
              <a:t>Two cases shared a common named contact but did not name each other as contacts,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Two cases shared airspace at the same location (e.g., workplace, bar, shelter) during the same general time period, but the health department was unable to document that they were there at the same time,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A person-search database (e.g., Accurint) or Internet search indicates the patients are relatives, associates, co-workers, or have shared a home address.</a:t>
            </a:r>
          </a:p>
          <a:p>
            <a:r>
              <a:rPr lang="en-US" sz="1600" dirty="0">
                <a:latin typeface="Tahoma" panose="020B0604030504040204" pitchFamily="34" charset="0"/>
              </a:rPr>
              <a:t> </a:t>
            </a:r>
          </a:p>
          <a:p>
            <a:pPr lvl="0"/>
            <a:r>
              <a:rPr lang="en-US" sz="1600" b="1" dirty="0">
                <a:latin typeface="Tahoma" panose="020B0604030504040204" pitchFamily="34" charset="0"/>
              </a:rPr>
              <a:t>“Possible” epi link:</a:t>
            </a:r>
          </a:p>
          <a:p>
            <a:pPr marL="742950" lvl="1" indent="-285750">
              <a:buFont typeface="Arial" panose="020B0604020202020204" pitchFamily="34" charset="0"/>
              <a:buChar char="•"/>
            </a:pPr>
            <a:r>
              <a:rPr lang="en-US" sz="1600" dirty="0">
                <a:latin typeface="Tahoma" panose="020B0604030504040204" pitchFamily="34" charset="0"/>
              </a:rPr>
              <a:t>Two cases lived or worked in the same neighborhood during the same general time period,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Two cases shared activities or social/behavioral traits that increase the chances that they were in contact with each other (e.g., were homeless and may have spent time in common locations for shelter or food),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The two patients are connected on a social network site (e.g., are Facebook friends, are contacts on LinkedIn, one or both patients follow the other on Twitter).</a:t>
            </a:r>
          </a:p>
        </p:txBody>
      </p:sp>
      <p:sp>
        <p:nvSpPr>
          <p:cNvPr id="9" name="Slide Number Placeholder 8">
            <a:extLst>
              <a:ext uri="{FF2B5EF4-FFF2-40B4-BE49-F238E27FC236}">
                <a16:creationId xmlns:a16="http://schemas.microsoft.com/office/drawing/2014/main" id="{27E25B1C-4270-42AB-9CED-A5AFA3210999}"/>
              </a:ext>
            </a:extLst>
          </p:cNvPr>
          <p:cNvSpPr>
            <a:spLocks noGrp="1"/>
          </p:cNvSpPr>
          <p:nvPr>
            <p:ph type="sldNum" sz="quarter" idx="12"/>
          </p:nvPr>
        </p:nvSpPr>
        <p:spPr/>
        <p:txBody>
          <a:bodyPr/>
          <a:lstStyle/>
          <a:p>
            <a:fld id="{1B5DE891-BED3-4FCA-96F7-3F8A1588183F}" type="slidenum">
              <a:rPr lang="en-US" smtClean="0"/>
              <a:pPr/>
              <a:t>135</a:t>
            </a:fld>
            <a:endParaRPr lang="en-US" dirty="0"/>
          </a:p>
        </p:txBody>
      </p:sp>
    </p:spTree>
    <p:extLst>
      <p:ext uri="{BB962C8B-B14F-4D97-AF65-F5344CB8AC3E}">
        <p14:creationId xmlns:p14="http://schemas.microsoft.com/office/powerpoint/2010/main" val="144268860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29A49F3-6C31-44C1-A7F1-51B9A39BF1A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SNPs and SNP distances</a:t>
            </a:r>
            <a:endParaRPr lang="en-US" sz="4000" dirty="0"/>
          </a:p>
        </p:txBody>
      </p:sp>
      <p:grpSp>
        <p:nvGrpSpPr>
          <p:cNvPr id="8" name="Group 7" descr="Image showing how SNP distances between pathogen isolates from cases are used to construct phylogenetic trees.">
            <a:extLst>
              <a:ext uri="{FF2B5EF4-FFF2-40B4-BE49-F238E27FC236}">
                <a16:creationId xmlns:a16="http://schemas.microsoft.com/office/drawing/2014/main" id="{CD563A0B-988E-4C2E-AB01-770EDB0AB86B}"/>
              </a:ext>
            </a:extLst>
          </p:cNvPr>
          <p:cNvGrpSpPr/>
          <p:nvPr/>
        </p:nvGrpSpPr>
        <p:grpSpPr>
          <a:xfrm>
            <a:off x="687752" y="980319"/>
            <a:ext cx="11245274" cy="5625031"/>
            <a:chOff x="687752" y="980319"/>
            <a:chExt cx="11245274" cy="5625031"/>
          </a:xfrm>
        </p:grpSpPr>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752" y="2324940"/>
              <a:ext cx="550334" cy="1188720"/>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167" y="980319"/>
              <a:ext cx="497504" cy="1188720"/>
            </a:xfrm>
            <a:prstGeom prst="rect">
              <a:avLst/>
            </a:prstGeom>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849" y="1123832"/>
              <a:ext cx="6015539" cy="233678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1181" y="1312835"/>
              <a:ext cx="365508" cy="401019"/>
            </a:xfrm>
            <a:prstGeom prst="rect">
              <a:avLst/>
            </a:prstGeom>
          </p:spPr>
        </p:pic>
        <p:sp>
          <p:nvSpPr>
            <p:cNvPr id="11" name="Circular Arrow 10"/>
            <p:cNvSpPr/>
            <p:nvPr/>
          </p:nvSpPr>
          <p:spPr>
            <a:xfrm rot="18525951">
              <a:off x="1125540" y="1201035"/>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1181" y="2535258"/>
              <a:ext cx="365508" cy="401019"/>
            </a:xfrm>
            <a:prstGeom prst="rect">
              <a:avLst/>
            </a:prstGeom>
          </p:spPr>
        </p:pic>
        <p:sp>
          <p:nvSpPr>
            <p:cNvPr id="40" name="Circular Arrow 39"/>
            <p:cNvSpPr/>
            <p:nvPr/>
          </p:nvSpPr>
          <p:spPr>
            <a:xfrm rot="18525951">
              <a:off x="1125540" y="2423458"/>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41" name="TextBox 40"/>
            <p:cNvSpPr txBox="1"/>
            <p:nvPr/>
          </p:nvSpPr>
          <p:spPr>
            <a:xfrm>
              <a:off x="4423148" y="3388420"/>
              <a:ext cx="5251135" cy="400110"/>
            </a:xfrm>
            <a:prstGeom prst="rect">
              <a:avLst/>
            </a:prstGeom>
            <a:noFill/>
          </p:spPr>
          <p:txBody>
            <a:bodyPr wrap="square" rtlCol="0">
              <a:spAutoFit/>
            </a:bodyPr>
            <a:lstStyle/>
            <a:p>
              <a:pPr algn="ctr"/>
              <a:r>
                <a:rPr lang="en-US" sz="2000" b="1" dirty="0">
                  <a:latin typeface="Tahoma" panose="020B0604030504040204" pitchFamily="34" charset="0"/>
                </a:rPr>
                <a:t>Single nucleotide polymorphism (SNP)</a:t>
              </a:r>
            </a:p>
          </p:txBody>
        </p:sp>
        <p:sp>
          <p:nvSpPr>
            <p:cNvPr id="42" name="TextBox 41"/>
            <p:cNvSpPr txBox="1"/>
            <p:nvPr/>
          </p:nvSpPr>
          <p:spPr>
            <a:xfrm>
              <a:off x="3639698" y="3926353"/>
              <a:ext cx="4776537" cy="400110"/>
            </a:xfrm>
            <a:prstGeom prst="rect">
              <a:avLst/>
            </a:prstGeom>
            <a:noFill/>
          </p:spPr>
          <p:txBody>
            <a:bodyPr wrap="square" rtlCol="0">
              <a:spAutoFit/>
            </a:bodyPr>
            <a:lstStyle/>
            <a:p>
              <a:pPr algn="ctr"/>
              <a:r>
                <a:rPr lang="en-US" sz="2000" dirty="0">
                  <a:latin typeface="Tahoma" panose="020B0604030504040204" pitchFamily="34" charset="0"/>
                </a:rPr>
                <a:t>Number of SNPs = SNP distance</a:t>
              </a:r>
            </a:p>
          </p:txBody>
        </p:sp>
        <p:grpSp>
          <p:nvGrpSpPr>
            <p:cNvPr id="10" name="Group 9"/>
            <p:cNvGrpSpPr/>
            <p:nvPr/>
          </p:nvGrpSpPr>
          <p:grpSpPr>
            <a:xfrm>
              <a:off x="7047965" y="4323313"/>
              <a:ext cx="1097280" cy="1217994"/>
              <a:chOff x="6679474" y="4377905"/>
              <a:chExt cx="1097280" cy="1217994"/>
            </a:xfrm>
          </p:grpSpPr>
          <p:cxnSp>
            <p:nvCxnSpPr>
              <p:cNvPr id="5" name="Straight Connector 4"/>
              <p:cNvCxnSpPr/>
              <p:nvPr/>
            </p:nvCxnSpPr>
            <p:spPr>
              <a:xfrm flipH="1">
                <a:off x="6696892" y="4377905"/>
                <a:ext cx="0" cy="1217994"/>
              </a:xfrm>
              <a:prstGeom prst="line">
                <a:avLst/>
              </a:prstGeom>
              <a:ln w="38100">
                <a:solidFill>
                  <a:srgbClr val="F6A01A"/>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79474" y="5578481"/>
                <a:ext cx="1097280" cy="0"/>
              </a:xfrm>
              <a:prstGeom prst="straightConnector1">
                <a:avLst/>
              </a:prstGeom>
              <a:ln w="38100">
                <a:solidFill>
                  <a:srgbClr val="F6A01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7885758" y="3941481"/>
              <a:ext cx="4047268" cy="2663869"/>
              <a:chOff x="5918734" y="2859019"/>
              <a:chExt cx="5890584" cy="3877120"/>
            </a:xfrm>
          </p:grpSpPr>
          <p:sp>
            <p:nvSpPr>
              <p:cNvPr id="44" name="Oval 43"/>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46" name="Oval 45"/>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48" name="Straight Connector 47"/>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54" name="Oval 53"/>
              <p:cNvSpPr/>
              <p:nvPr/>
            </p:nvSpPr>
            <p:spPr>
              <a:xfrm rot="19303055">
                <a:off x="11380864" y="2960378"/>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56" name="Straight Connector 55"/>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rot="19303055">
                <a:off x="6915168" y="6199234"/>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71" name="Oval 70"/>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72" name="Straight Connector 71"/>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74" name="Oval 73"/>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75" name="Straight Connector 74"/>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545147" y="4096306"/>
                <a:ext cx="268022" cy="276999"/>
              </a:xfrm>
              <a:prstGeom prst="rect">
                <a:avLst/>
              </a:prstGeom>
              <a:noFill/>
            </p:spPr>
            <p:txBody>
              <a:bodyPr wrap="none" rtlCol="0">
                <a:spAutoFit/>
              </a:bodyPr>
              <a:lstStyle/>
              <a:p>
                <a:r>
                  <a:rPr lang="en-US" sz="1200" dirty="0">
                    <a:latin typeface="Tahoma" panose="020B0604030504040204" pitchFamily="34" charset="0"/>
                  </a:rPr>
                  <a:t>1</a:t>
                </a:r>
              </a:p>
            </p:txBody>
          </p:sp>
          <p:cxnSp>
            <p:nvCxnSpPr>
              <p:cNvPr id="78" name="Straight Connector 77"/>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556805" y="3429969"/>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0" name="TextBox 79"/>
              <p:cNvSpPr txBox="1"/>
              <p:nvPr/>
            </p:nvSpPr>
            <p:spPr>
              <a:xfrm>
                <a:off x="7498897" y="4085881"/>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1" name="TextBox 80"/>
              <p:cNvSpPr txBox="1"/>
              <p:nvPr/>
            </p:nvSpPr>
            <p:spPr>
              <a:xfrm>
                <a:off x="8010804" y="4690599"/>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2" name="TextBox 81"/>
              <p:cNvSpPr txBox="1"/>
              <p:nvPr/>
            </p:nvSpPr>
            <p:spPr>
              <a:xfrm>
                <a:off x="8386332" y="5733448"/>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3" name="TextBox 82"/>
              <p:cNvSpPr txBox="1"/>
              <p:nvPr/>
            </p:nvSpPr>
            <p:spPr>
              <a:xfrm>
                <a:off x="7473985" y="5549966"/>
                <a:ext cx="268022" cy="276999"/>
              </a:xfrm>
              <a:prstGeom prst="rect">
                <a:avLst/>
              </a:prstGeom>
              <a:noFill/>
            </p:spPr>
            <p:txBody>
              <a:bodyPr wrap="none" rtlCol="0">
                <a:spAutoFit/>
              </a:bodyPr>
              <a:lstStyle/>
              <a:p>
                <a:r>
                  <a:rPr lang="en-US" sz="1200" dirty="0">
                    <a:latin typeface="Tahoma" panose="020B0604030504040204" pitchFamily="34" charset="0"/>
                  </a:rPr>
                  <a:t>2</a:t>
                </a:r>
              </a:p>
            </p:txBody>
          </p:sp>
          <p:cxnSp>
            <p:nvCxnSpPr>
              <p:cNvPr id="84" name="Straight Connector 83"/>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86" name="TextBox 85"/>
              <p:cNvSpPr txBox="1"/>
              <p:nvPr/>
            </p:nvSpPr>
            <p:spPr>
              <a:xfrm>
                <a:off x="7336769" y="3244867"/>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7" name="TextBox 86"/>
              <p:cNvSpPr txBox="1"/>
              <p:nvPr/>
            </p:nvSpPr>
            <p:spPr>
              <a:xfrm>
                <a:off x="8546724" y="5192012"/>
                <a:ext cx="585417" cy="276999"/>
              </a:xfrm>
              <a:prstGeom prst="rect">
                <a:avLst/>
              </a:prstGeom>
              <a:noFill/>
            </p:spPr>
            <p:txBody>
              <a:bodyPr wrap="none" rtlCol="0">
                <a:spAutoFit/>
              </a:bodyPr>
              <a:lstStyle/>
              <a:p>
                <a:r>
                  <a:rPr lang="en-US" sz="1200" dirty="0">
                    <a:latin typeface="Tahoma" panose="020B0604030504040204" pitchFamily="34" charset="0"/>
                  </a:rPr>
                  <a:t>MRCA</a:t>
                </a:r>
              </a:p>
            </p:txBody>
          </p:sp>
          <p:sp>
            <p:nvSpPr>
              <p:cNvPr id="88" name="TextBox 87"/>
              <p:cNvSpPr txBox="1"/>
              <p:nvPr/>
            </p:nvSpPr>
            <p:spPr>
              <a:xfrm>
                <a:off x="9892190" y="3300182"/>
                <a:ext cx="268022" cy="276999"/>
              </a:xfrm>
              <a:prstGeom prst="rect">
                <a:avLst/>
              </a:prstGeom>
              <a:noFill/>
            </p:spPr>
            <p:txBody>
              <a:bodyPr wrap="none" rtlCol="0">
                <a:spAutoFit/>
              </a:bodyPr>
              <a:lstStyle/>
              <a:p>
                <a:r>
                  <a:rPr lang="en-US" sz="1200" dirty="0">
                    <a:latin typeface="Tahoma" panose="020B0604030504040204" pitchFamily="34" charset="0"/>
                  </a:rPr>
                  <a:t>6</a:t>
                </a:r>
              </a:p>
            </p:txBody>
          </p:sp>
        </p:grpSp>
      </p:grpSp>
      <p:sp>
        <p:nvSpPr>
          <p:cNvPr id="17" name="Slide Number Placeholder 16">
            <a:extLst>
              <a:ext uri="{FF2B5EF4-FFF2-40B4-BE49-F238E27FC236}">
                <a16:creationId xmlns:a16="http://schemas.microsoft.com/office/drawing/2014/main" id="{F1C9AC0C-3354-4BBD-AB7B-24AAF0746A7E}"/>
              </a:ext>
            </a:extLst>
          </p:cNvPr>
          <p:cNvSpPr>
            <a:spLocks noGrp="1"/>
          </p:cNvSpPr>
          <p:nvPr>
            <p:ph type="sldNum" sz="quarter" idx="12"/>
          </p:nvPr>
        </p:nvSpPr>
        <p:spPr/>
        <p:txBody>
          <a:bodyPr/>
          <a:lstStyle/>
          <a:p>
            <a:fld id="{1B5DE891-BED3-4FCA-96F7-3F8A1588183F}" type="slidenum">
              <a:rPr lang="en-US" smtClean="0"/>
              <a:pPr/>
              <a:t>136</a:t>
            </a:fld>
            <a:endParaRPr lang="en-US" dirty="0"/>
          </a:p>
        </p:txBody>
      </p:sp>
    </p:spTree>
    <p:extLst>
      <p:ext uri="{BB962C8B-B14F-4D97-AF65-F5344CB8AC3E}">
        <p14:creationId xmlns:p14="http://schemas.microsoft.com/office/powerpoint/2010/main" val="34570411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DFB403-CB47-468E-8C65-C43ADF8A652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Tree </a:t>
            </a:r>
            <a:r>
              <a:rPr lang="en-US" sz="1000" dirty="0">
                <a:latin typeface="Tahoma" panose="020B0604030504040204" pitchFamily="34" charset="0"/>
                <a:ea typeface="Tahoma" panose="020B0604030504040204" pitchFamily="34" charset="0"/>
                <a:cs typeface="Tahoma" panose="020B0604030504040204" pitchFamily="34" charset="0"/>
              </a:rPr>
              <a:t>(1/3)</a:t>
            </a:r>
          </a:p>
        </p:txBody>
      </p:sp>
      <p:grpSp>
        <p:nvGrpSpPr>
          <p:cNvPr id="3" name="Group 2" descr="Hypothetical phylogenetic tree with 8 nodes showing two nodes highlighted orange separated by 1 SNP.">
            <a:extLst>
              <a:ext uri="{FF2B5EF4-FFF2-40B4-BE49-F238E27FC236}">
                <a16:creationId xmlns:a16="http://schemas.microsoft.com/office/drawing/2014/main" id="{9D40495C-613E-4C8C-BB28-83B1A0A1132D}"/>
              </a:ext>
            </a:extLst>
          </p:cNvPr>
          <p:cNvGrpSpPr/>
          <p:nvPr/>
        </p:nvGrpSpPr>
        <p:grpSpPr>
          <a:xfrm>
            <a:off x="1488558" y="712381"/>
            <a:ext cx="9207795" cy="5688419"/>
            <a:chOff x="1488558" y="712381"/>
            <a:chExt cx="9207795" cy="5688419"/>
          </a:xfrm>
        </p:grpSpPr>
        <p:sp>
          <p:nvSpPr>
            <p:cNvPr id="6" name="Oval 5"/>
            <p:cNvSpPr/>
            <p:nvPr/>
          </p:nvSpPr>
          <p:spPr>
            <a:xfrm>
              <a:off x="2567814" y="4622154"/>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5898401" y="4622154"/>
              <a:ext cx="649357" cy="64935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7905045" y="2300322"/>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735742" y="5443627"/>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1735741" y="3845284"/>
              <a:ext cx="649357" cy="649357"/>
            </a:xfrm>
            <a:prstGeom prst="ellipse">
              <a:avLst/>
            </a:prstGeom>
            <a:noFill/>
            <a:ln w="22225">
              <a:solidFill>
                <a:schemeClr val="tx1"/>
              </a:solidFill>
            </a:ln>
            <a:effectLst>
              <a:glow>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a:stCxn id="6" idx="6"/>
              <a:endCxn id="7" idx="2"/>
            </p:cNvCxnSpPr>
            <p:nvPr/>
          </p:nvCxnSpPr>
          <p:spPr>
            <a:xfrm>
              <a:off x="3217171" y="4946833"/>
              <a:ext cx="268123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8" idx="3"/>
            </p:cNvCxnSpPr>
            <p:nvPr/>
          </p:nvCxnSpPr>
          <p:spPr>
            <a:xfrm flipV="1">
              <a:off x="6452662" y="2854583"/>
              <a:ext cx="1547479" cy="18626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0" idx="5"/>
            </p:cNvCxnSpPr>
            <p:nvPr/>
          </p:nvCxnSpPr>
          <p:spPr>
            <a:xfrm flipH="1" flipV="1">
              <a:off x="2290002" y="4399545"/>
              <a:ext cx="372908" cy="317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9" idx="7"/>
            </p:cNvCxnSpPr>
            <p:nvPr/>
          </p:nvCxnSpPr>
          <p:spPr>
            <a:xfrm flipH="1">
              <a:off x="2290003" y="5176415"/>
              <a:ext cx="372907" cy="3623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6" idx="6"/>
            </p:cNvCxnSpPr>
            <p:nvPr/>
          </p:nvCxnSpPr>
          <p:spPr>
            <a:xfrm>
              <a:off x="2567814" y="4946833"/>
              <a:ext cx="64935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2662" y="5100838"/>
              <a:ext cx="649537"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MRCA</a:t>
              </a:r>
            </a:p>
          </p:txBody>
        </p:sp>
        <p:sp>
          <p:nvSpPr>
            <p:cNvPr id="19" name="TextBox 18"/>
            <p:cNvSpPr txBox="1"/>
            <p:nvPr/>
          </p:nvSpPr>
          <p:spPr>
            <a:xfrm>
              <a:off x="2469867" y="426566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p:cNvSpPr txBox="1"/>
            <p:nvPr/>
          </p:nvSpPr>
          <p:spPr>
            <a:xfrm>
              <a:off x="2476690" y="5334995"/>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p:cNvSpPr txBox="1"/>
            <p:nvPr/>
          </p:nvSpPr>
          <p:spPr>
            <a:xfrm>
              <a:off x="4322277" y="4622154"/>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3" name="TextBox 22"/>
            <p:cNvSpPr txBox="1"/>
            <p:nvPr/>
          </p:nvSpPr>
          <p:spPr>
            <a:xfrm>
              <a:off x="6941240" y="3435758"/>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4" name="Oval 23"/>
            <p:cNvSpPr/>
            <p:nvPr/>
          </p:nvSpPr>
          <p:spPr>
            <a:xfrm>
              <a:off x="7134422" y="1532926"/>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9121872" y="917648"/>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9818956" y="1648045"/>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Connector 27"/>
            <p:cNvCxnSpPr>
              <a:stCxn id="8" idx="1"/>
              <a:endCxn id="24" idx="5"/>
            </p:cNvCxnSpPr>
            <p:nvPr/>
          </p:nvCxnSpPr>
          <p:spPr>
            <a:xfrm flipH="1" flipV="1">
              <a:off x="7688683" y="2087187"/>
              <a:ext cx="311458" cy="3082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1"/>
              <a:endCxn id="26" idx="5"/>
            </p:cNvCxnSpPr>
            <p:nvPr/>
          </p:nvCxnSpPr>
          <p:spPr>
            <a:xfrm flipH="1" flipV="1">
              <a:off x="9676133" y="1471909"/>
              <a:ext cx="237919" cy="2712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3"/>
              <a:endCxn id="8" idx="7"/>
            </p:cNvCxnSpPr>
            <p:nvPr/>
          </p:nvCxnSpPr>
          <p:spPr>
            <a:xfrm flipH="1">
              <a:off x="8459306" y="1471909"/>
              <a:ext cx="757662" cy="9235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17803" y="2209502"/>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4" name="TextBox 43"/>
            <p:cNvSpPr txBox="1"/>
            <p:nvPr/>
          </p:nvSpPr>
          <p:spPr>
            <a:xfrm>
              <a:off x="9760888" y="131494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5" name="TextBox 44"/>
            <p:cNvSpPr txBox="1"/>
            <p:nvPr/>
          </p:nvSpPr>
          <p:spPr>
            <a:xfrm>
              <a:off x="8578256" y="1683054"/>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5</a:t>
              </a:r>
            </a:p>
          </p:txBody>
        </p:sp>
        <p:sp>
          <p:nvSpPr>
            <p:cNvPr id="46" name="TextBox 45"/>
            <p:cNvSpPr txBox="1"/>
            <p:nvPr/>
          </p:nvSpPr>
          <p:spPr>
            <a:xfrm>
              <a:off x="2289822" y="3660749"/>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5</a:t>
              </a:r>
            </a:p>
          </p:txBody>
        </p:sp>
        <p:sp>
          <p:nvSpPr>
            <p:cNvPr id="47" name="TextBox 46"/>
            <p:cNvSpPr txBox="1"/>
            <p:nvPr/>
          </p:nvSpPr>
          <p:spPr>
            <a:xfrm>
              <a:off x="2320723" y="593038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3</a:t>
              </a:r>
            </a:p>
          </p:txBody>
        </p:sp>
        <p:sp>
          <p:nvSpPr>
            <p:cNvPr id="56" name="Rectangle 55"/>
            <p:cNvSpPr/>
            <p:nvPr/>
          </p:nvSpPr>
          <p:spPr>
            <a:xfrm>
              <a:off x="2458742" y="534298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8" name="Straight Connector 57"/>
            <p:cNvCxnSpPr/>
            <p:nvPr/>
          </p:nvCxnSpPr>
          <p:spPr>
            <a:xfrm flipH="1">
              <a:off x="2273179" y="5116022"/>
              <a:ext cx="225181" cy="21377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9923" y="5069022"/>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2</a:t>
              </a:r>
            </a:p>
          </p:txBody>
        </p:sp>
        <p:sp>
          <p:nvSpPr>
            <p:cNvPr id="34" name="TextBox 33"/>
            <p:cNvSpPr txBox="1"/>
            <p:nvPr/>
          </p:nvSpPr>
          <p:spPr>
            <a:xfrm>
              <a:off x="3199923" y="446535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1</a:t>
              </a:r>
            </a:p>
          </p:txBody>
        </p:sp>
        <p:sp>
          <p:nvSpPr>
            <p:cNvPr id="35" name="TextBox 34"/>
            <p:cNvSpPr txBox="1"/>
            <p:nvPr/>
          </p:nvSpPr>
          <p:spPr>
            <a:xfrm>
              <a:off x="8122877" y="297142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4</a:t>
              </a:r>
            </a:p>
          </p:txBody>
        </p:sp>
        <p:sp>
          <p:nvSpPr>
            <p:cNvPr id="36" name="TextBox 35"/>
            <p:cNvSpPr txBox="1"/>
            <p:nvPr/>
          </p:nvSpPr>
          <p:spPr>
            <a:xfrm>
              <a:off x="6604862" y="214351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6</a:t>
              </a:r>
            </a:p>
          </p:txBody>
        </p:sp>
        <p:sp>
          <p:nvSpPr>
            <p:cNvPr id="37" name="TextBox 36"/>
            <p:cNvSpPr txBox="1"/>
            <p:nvPr/>
          </p:nvSpPr>
          <p:spPr>
            <a:xfrm>
              <a:off x="9461326" y="231722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8</a:t>
              </a:r>
            </a:p>
          </p:txBody>
        </p:sp>
        <p:sp>
          <p:nvSpPr>
            <p:cNvPr id="38" name="TextBox 37"/>
            <p:cNvSpPr txBox="1"/>
            <p:nvPr/>
          </p:nvSpPr>
          <p:spPr>
            <a:xfrm>
              <a:off x="8406612" y="961070"/>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7</a:t>
              </a:r>
            </a:p>
          </p:txBody>
        </p:sp>
        <p:sp>
          <p:nvSpPr>
            <p:cNvPr id="2" name="Rectangle 1"/>
            <p:cNvSpPr/>
            <p:nvPr/>
          </p:nvSpPr>
          <p:spPr>
            <a:xfrm>
              <a:off x="1488558" y="712381"/>
              <a:ext cx="9207795" cy="568841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Slide Number Placeholder 14">
            <a:extLst>
              <a:ext uri="{FF2B5EF4-FFF2-40B4-BE49-F238E27FC236}">
                <a16:creationId xmlns:a16="http://schemas.microsoft.com/office/drawing/2014/main" id="{3FB19803-111E-4188-86DB-88E6519F17D0}"/>
              </a:ext>
            </a:extLst>
          </p:cNvPr>
          <p:cNvSpPr>
            <a:spLocks noGrp="1"/>
          </p:cNvSpPr>
          <p:nvPr>
            <p:ph type="sldNum" sz="quarter" idx="12"/>
          </p:nvPr>
        </p:nvSpPr>
        <p:spPr/>
        <p:txBody>
          <a:bodyPr/>
          <a:lstStyle/>
          <a:p>
            <a:fld id="{1B5DE891-BED3-4FCA-96F7-3F8A1588183F}" type="slidenum">
              <a:rPr lang="en-US" smtClean="0"/>
              <a:pPr/>
              <a:t>137</a:t>
            </a:fld>
            <a:endParaRPr lang="en-US" dirty="0"/>
          </a:p>
        </p:txBody>
      </p:sp>
    </p:spTree>
    <p:extLst>
      <p:ext uri="{BB962C8B-B14F-4D97-AF65-F5344CB8AC3E}">
        <p14:creationId xmlns:p14="http://schemas.microsoft.com/office/powerpoint/2010/main" val="33603398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739F3-7EAB-40CC-89F3-AE5E1C36C5A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Tree </a:t>
            </a:r>
            <a:r>
              <a:rPr lang="en-US" sz="1000" dirty="0">
                <a:latin typeface="Tahoma" panose="020B0604030504040204" pitchFamily="34" charset="0"/>
                <a:ea typeface="Tahoma" panose="020B0604030504040204" pitchFamily="34" charset="0"/>
                <a:cs typeface="Tahoma" panose="020B0604030504040204" pitchFamily="34" charset="0"/>
              </a:rPr>
              <a:t>(2/3)</a:t>
            </a:r>
            <a:endParaRPr lang="en-US" sz="1000" dirty="0"/>
          </a:p>
        </p:txBody>
      </p:sp>
      <p:grpSp>
        <p:nvGrpSpPr>
          <p:cNvPr id="3" name="Group 2" descr="Hypothetical phylogenetic tree with 8 nodes showing two nodes highlighted orange separated by 2 SNPs.">
            <a:extLst>
              <a:ext uri="{FF2B5EF4-FFF2-40B4-BE49-F238E27FC236}">
                <a16:creationId xmlns:a16="http://schemas.microsoft.com/office/drawing/2014/main" id="{17D7849C-8D30-4039-8075-089FCB00524B}"/>
              </a:ext>
            </a:extLst>
          </p:cNvPr>
          <p:cNvGrpSpPr/>
          <p:nvPr/>
        </p:nvGrpSpPr>
        <p:grpSpPr>
          <a:xfrm>
            <a:off x="1488558" y="712381"/>
            <a:ext cx="9207795" cy="5688419"/>
            <a:chOff x="1488558" y="712381"/>
            <a:chExt cx="9207795" cy="5688419"/>
          </a:xfrm>
        </p:grpSpPr>
        <p:sp>
          <p:nvSpPr>
            <p:cNvPr id="6" name="Oval 5"/>
            <p:cNvSpPr/>
            <p:nvPr/>
          </p:nvSpPr>
          <p:spPr>
            <a:xfrm>
              <a:off x="2567814" y="4622154"/>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5898401" y="4622154"/>
              <a:ext cx="649357" cy="64935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7905045" y="2300322"/>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735742" y="5443627"/>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1735741" y="3845284"/>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a:stCxn id="6" idx="6"/>
              <a:endCxn id="7" idx="2"/>
            </p:cNvCxnSpPr>
            <p:nvPr/>
          </p:nvCxnSpPr>
          <p:spPr>
            <a:xfrm>
              <a:off x="3217171" y="4946833"/>
              <a:ext cx="268123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8" idx="3"/>
            </p:cNvCxnSpPr>
            <p:nvPr/>
          </p:nvCxnSpPr>
          <p:spPr>
            <a:xfrm flipV="1">
              <a:off x="6452662" y="2854583"/>
              <a:ext cx="1547479" cy="18626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0" idx="5"/>
            </p:cNvCxnSpPr>
            <p:nvPr/>
          </p:nvCxnSpPr>
          <p:spPr>
            <a:xfrm flipH="1" flipV="1">
              <a:off x="2290002" y="4399545"/>
              <a:ext cx="372908" cy="317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9" idx="7"/>
            </p:cNvCxnSpPr>
            <p:nvPr/>
          </p:nvCxnSpPr>
          <p:spPr>
            <a:xfrm flipH="1">
              <a:off x="2290003" y="5176415"/>
              <a:ext cx="372907" cy="3623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6" idx="6"/>
            </p:cNvCxnSpPr>
            <p:nvPr/>
          </p:nvCxnSpPr>
          <p:spPr>
            <a:xfrm>
              <a:off x="2567814" y="4946833"/>
              <a:ext cx="64935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2662" y="5100838"/>
              <a:ext cx="649537"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MRCA</a:t>
              </a:r>
            </a:p>
          </p:txBody>
        </p:sp>
        <p:sp>
          <p:nvSpPr>
            <p:cNvPr id="19" name="TextBox 18"/>
            <p:cNvSpPr txBox="1"/>
            <p:nvPr/>
          </p:nvSpPr>
          <p:spPr>
            <a:xfrm>
              <a:off x="2469867" y="426566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p:cNvSpPr txBox="1"/>
            <p:nvPr/>
          </p:nvSpPr>
          <p:spPr>
            <a:xfrm>
              <a:off x="2476690" y="5334995"/>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p:cNvSpPr txBox="1"/>
            <p:nvPr/>
          </p:nvSpPr>
          <p:spPr>
            <a:xfrm>
              <a:off x="4322277" y="4622154"/>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3" name="TextBox 22"/>
            <p:cNvSpPr txBox="1"/>
            <p:nvPr/>
          </p:nvSpPr>
          <p:spPr>
            <a:xfrm>
              <a:off x="6941240" y="3435758"/>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4" name="Oval 23"/>
            <p:cNvSpPr/>
            <p:nvPr/>
          </p:nvSpPr>
          <p:spPr>
            <a:xfrm>
              <a:off x="7134422" y="1532926"/>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9121872" y="917648"/>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9818956" y="1648045"/>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Connector 27"/>
            <p:cNvCxnSpPr>
              <a:stCxn id="8" idx="1"/>
              <a:endCxn id="24" idx="5"/>
            </p:cNvCxnSpPr>
            <p:nvPr/>
          </p:nvCxnSpPr>
          <p:spPr>
            <a:xfrm flipH="1" flipV="1">
              <a:off x="7688683" y="2087187"/>
              <a:ext cx="311458" cy="3082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1"/>
              <a:endCxn id="26" idx="5"/>
            </p:cNvCxnSpPr>
            <p:nvPr/>
          </p:nvCxnSpPr>
          <p:spPr>
            <a:xfrm flipH="1" flipV="1">
              <a:off x="9676133" y="1471909"/>
              <a:ext cx="237919" cy="2712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3"/>
              <a:endCxn id="8" idx="7"/>
            </p:cNvCxnSpPr>
            <p:nvPr/>
          </p:nvCxnSpPr>
          <p:spPr>
            <a:xfrm flipH="1">
              <a:off x="8459306" y="1471909"/>
              <a:ext cx="757662" cy="9235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17803" y="2209502"/>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4" name="TextBox 43"/>
            <p:cNvSpPr txBox="1"/>
            <p:nvPr/>
          </p:nvSpPr>
          <p:spPr>
            <a:xfrm>
              <a:off x="9760888" y="131494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5" name="TextBox 44"/>
            <p:cNvSpPr txBox="1"/>
            <p:nvPr/>
          </p:nvSpPr>
          <p:spPr>
            <a:xfrm>
              <a:off x="8578256" y="1683054"/>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5</a:t>
              </a:r>
            </a:p>
          </p:txBody>
        </p:sp>
        <p:sp>
          <p:nvSpPr>
            <p:cNvPr id="46" name="TextBox 45"/>
            <p:cNvSpPr txBox="1"/>
            <p:nvPr/>
          </p:nvSpPr>
          <p:spPr>
            <a:xfrm>
              <a:off x="2289822" y="3660749"/>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5</a:t>
              </a:r>
            </a:p>
          </p:txBody>
        </p:sp>
        <p:sp>
          <p:nvSpPr>
            <p:cNvPr id="47" name="TextBox 46"/>
            <p:cNvSpPr txBox="1"/>
            <p:nvPr/>
          </p:nvSpPr>
          <p:spPr>
            <a:xfrm>
              <a:off x="2320723" y="593038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3</a:t>
              </a:r>
            </a:p>
          </p:txBody>
        </p:sp>
        <p:sp>
          <p:nvSpPr>
            <p:cNvPr id="56" name="Rectangle 55"/>
            <p:cNvSpPr/>
            <p:nvPr/>
          </p:nvSpPr>
          <p:spPr>
            <a:xfrm>
              <a:off x="2458742" y="534298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2465283" y="427244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8" name="Straight Connector 57"/>
            <p:cNvCxnSpPr/>
            <p:nvPr/>
          </p:nvCxnSpPr>
          <p:spPr>
            <a:xfrm flipH="1">
              <a:off x="2273179" y="5116022"/>
              <a:ext cx="225181" cy="21377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190782" y="4594381"/>
              <a:ext cx="274422" cy="234817"/>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9923" y="5069022"/>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2</a:t>
              </a:r>
            </a:p>
          </p:txBody>
        </p:sp>
        <p:sp>
          <p:nvSpPr>
            <p:cNvPr id="34" name="TextBox 33"/>
            <p:cNvSpPr txBox="1"/>
            <p:nvPr/>
          </p:nvSpPr>
          <p:spPr>
            <a:xfrm>
              <a:off x="3199923" y="446535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1</a:t>
              </a:r>
            </a:p>
          </p:txBody>
        </p:sp>
        <p:sp>
          <p:nvSpPr>
            <p:cNvPr id="35" name="TextBox 34"/>
            <p:cNvSpPr txBox="1"/>
            <p:nvPr/>
          </p:nvSpPr>
          <p:spPr>
            <a:xfrm>
              <a:off x="8122877" y="297142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4</a:t>
              </a:r>
            </a:p>
          </p:txBody>
        </p:sp>
        <p:sp>
          <p:nvSpPr>
            <p:cNvPr id="36" name="TextBox 35"/>
            <p:cNvSpPr txBox="1"/>
            <p:nvPr/>
          </p:nvSpPr>
          <p:spPr>
            <a:xfrm>
              <a:off x="6604862" y="214351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6</a:t>
              </a:r>
            </a:p>
          </p:txBody>
        </p:sp>
        <p:sp>
          <p:nvSpPr>
            <p:cNvPr id="37" name="TextBox 36"/>
            <p:cNvSpPr txBox="1"/>
            <p:nvPr/>
          </p:nvSpPr>
          <p:spPr>
            <a:xfrm>
              <a:off x="9461326" y="231722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8</a:t>
              </a:r>
            </a:p>
          </p:txBody>
        </p:sp>
        <p:sp>
          <p:nvSpPr>
            <p:cNvPr id="38" name="TextBox 37"/>
            <p:cNvSpPr txBox="1"/>
            <p:nvPr/>
          </p:nvSpPr>
          <p:spPr>
            <a:xfrm>
              <a:off x="8406612" y="961070"/>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7</a:t>
              </a:r>
            </a:p>
          </p:txBody>
        </p:sp>
        <p:sp>
          <p:nvSpPr>
            <p:cNvPr id="2" name="Rectangle 1"/>
            <p:cNvSpPr/>
            <p:nvPr/>
          </p:nvSpPr>
          <p:spPr>
            <a:xfrm>
              <a:off x="1488558" y="712381"/>
              <a:ext cx="9207795" cy="568841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Slide Number Placeholder 14">
            <a:extLst>
              <a:ext uri="{FF2B5EF4-FFF2-40B4-BE49-F238E27FC236}">
                <a16:creationId xmlns:a16="http://schemas.microsoft.com/office/drawing/2014/main" id="{944BFB31-B7CC-42F2-9DBA-8F046A8C0267}"/>
              </a:ext>
            </a:extLst>
          </p:cNvPr>
          <p:cNvSpPr>
            <a:spLocks noGrp="1"/>
          </p:cNvSpPr>
          <p:nvPr>
            <p:ph type="sldNum" sz="quarter" idx="12"/>
          </p:nvPr>
        </p:nvSpPr>
        <p:spPr/>
        <p:txBody>
          <a:bodyPr/>
          <a:lstStyle/>
          <a:p>
            <a:fld id="{1B5DE891-BED3-4FCA-96F7-3F8A1588183F}" type="slidenum">
              <a:rPr lang="en-US" smtClean="0"/>
              <a:pPr/>
              <a:t>138</a:t>
            </a:fld>
            <a:endParaRPr lang="en-US" dirty="0"/>
          </a:p>
        </p:txBody>
      </p:sp>
    </p:spTree>
    <p:extLst>
      <p:ext uri="{BB962C8B-B14F-4D97-AF65-F5344CB8AC3E}">
        <p14:creationId xmlns:p14="http://schemas.microsoft.com/office/powerpoint/2010/main" val="215731788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17153A-1D79-4362-8D1B-406C562D173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Tree </a:t>
            </a:r>
            <a:r>
              <a:rPr lang="en-US" sz="1000" dirty="0">
                <a:latin typeface="Tahoma" panose="020B0604030504040204" pitchFamily="34" charset="0"/>
                <a:ea typeface="Tahoma" panose="020B0604030504040204" pitchFamily="34" charset="0"/>
                <a:cs typeface="Tahoma" panose="020B0604030504040204" pitchFamily="34" charset="0"/>
              </a:rPr>
              <a:t>(3/3)</a:t>
            </a:r>
            <a:endParaRPr lang="en-US" sz="1000" dirty="0"/>
          </a:p>
        </p:txBody>
      </p:sp>
      <p:grpSp>
        <p:nvGrpSpPr>
          <p:cNvPr id="3" name="Group 2" descr="Hypothetical phylogenetic tree with 8 nodes showing two nodes highlighted orange separated by 26 SNPs.">
            <a:extLst>
              <a:ext uri="{FF2B5EF4-FFF2-40B4-BE49-F238E27FC236}">
                <a16:creationId xmlns:a16="http://schemas.microsoft.com/office/drawing/2014/main" id="{21888F96-1264-442D-930A-39838785E780}"/>
              </a:ext>
            </a:extLst>
          </p:cNvPr>
          <p:cNvGrpSpPr/>
          <p:nvPr/>
        </p:nvGrpSpPr>
        <p:grpSpPr>
          <a:xfrm>
            <a:off x="1488558" y="712381"/>
            <a:ext cx="9207795" cy="5688419"/>
            <a:chOff x="1488558" y="712381"/>
            <a:chExt cx="9207795" cy="5688419"/>
          </a:xfrm>
        </p:grpSpPr>
        <p:sp>
          <p:nvSpPr>
            <p:cNvPr id="6" name="Oval 5"/>
            <p:cNvSpPr/>
            <p:nvPr/>
          </p:nvSpPr>
          <p:spPr>
            <a:xfrm>
              <a:off x="2567814" y="4622154"/>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5898401" y="4622154"/>
              <a:ext cx="649357" cy="64935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7905045" y="2300322"/>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735742" y="5443627"/>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1735741" y="3845284"/>
              <a:ext cx="649357" cy="649357"/>
            </a:xfrm>
            <a:prstGeom prst="ellipse">
              <a:avLst/>
            </a:prstGeom>
            <a:noFill/>
            <a:ln w="22225">
              <a:solidFill>
                <a:schemeClr val="tx1"/>
              </a:solidFill>
            </a:ln>
            <a:effectLst>
              <a:glow>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a:stCxn id="6" idx="6"/>
              <a:endCxn id="7" idx="2"/>
            </p:cNvCxnSpPr>
            <p:nvPr/>
          </p:nvCxnSpPr>
          <p:spPr>
            <a:xfrm>
              <a:off x="3217171" y="4946833"/>
              <a:ext cx="268123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8" idx="3"/>
            </p:cNvCxnSpPr>
            <p:nvPr/>
          </p:nvCxnSpPr>
          <p:spPr>
            <a:xfrm flipV="1">
              <a:off x="6452662" y="2854583"/>
              <a:ext cx="1547479" cy="18626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0" idx="5"/>
            </p:cNvCxnSpPr>
            <p:nvPr/>
          </p:nvCxnSpPr>
          <p:spPr>
            <a:xfrm flipH="1" flipV="1">
              <a:off x="2290002" y="4399545"/>
              <a:ext cx="372908" cy="317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9" idx="7"/>
            </p:cNvCxnSpPr>
            <p:nvPr/>
          </p:nvCxnSpPr>
          <p:spPr>
            <a:xfrm flipH="1">
              <a:off x="2290003" y="5176415"/>
              <a:ext cx="372907" cy="3623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6" idx="6"/>
            </p:cNvCxnSpPr>
            <p:nvPr/>
          </p:nvCxnSpPr>
          <p:spPr>
            <a:xfrm>
              <a:off x="2567814" y="4946833"/>
              <a:ext cx="64935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2662" y="5100838"/>
              <a:ext cx="649537"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MRCA</a:t>
              </a:r>
            </a:p>
          </p:txBody>
        </p:sp>
        <p:sp>
          <p:nvSpPr>
            <p:cNvPr id="19" name="TextBox 18"/>
            <p:cNvSpPr txBox="1"/>
            <p:nvPr/>
          </p:nvSpPr>
          <p:spPr>
            <a:xfrm>
              <a:off x="2469867" y="426566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p:cNvSpPr txBox="1"/>
            <p:nvPr/>
          </p:nvSpPr>
          <p:spPr>
            <a:xfrm>
              <a:off x="2476690" y="5334995"/>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p:cNvSpPr txBox="1"/>
            <p:nvPr/>
          </p:nvSpPr>
          <p:spPr>
            <a:xfrm>
              <a:off x="4322277" y="4622154"/>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3" name="TextBox 22"/>
            <p:cNvSpPr txBox="1"/>
            <p:nvPr/>
          </p:nvSpPr>
          <p:spPr>
            <a:xfrm>
              <a:off x="6941240" y="3435758"/>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4" name="Oval 23"/>
            <p:cNvSpPr/>
            <p:nvPr/>
          </p:nvSpPr>
          <p:spPr>
            <a:xfrm>
              <a:off x="7134422" y="1532926"/>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9121872" y="917648"/>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9818956" y="1648045"/>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Connector 27"/>
            <p:cNvCxnSpPr>
              <a:stCxn id="8" idx="1"/>
              <a:endCxn id="24" idx="5"/>
            </p:cNvCxnSpPr>
            <p:nvPr/>
          </p:nvCxnSpPr>
          <p:spPr>
            <a:xfrm flipH="1" flipV="1">
              <a:off x="7688683" y="2087187"/>
              <a:ext cx="311458" cy="3082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1"/>
              <a:endCxn id="26" idx="5"/>
            </p:cNvCxnSpPr>
            <p:nvPr/>
          </p:nvCxnSpPr>
          <p:spPr>
            <a:xfrm flipH="1" flipV="1">
              <a:off x="9676133" y="1471909"/>
              <a:ext cx="237919" cy="2712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3"/>
              <a:endCxn id="8" idx="7"/>
            </p:cNvCxnSpPr>
            <p:nvPr/>
          </p:nvCxnSpPr>
          <p:spPr>
            <a:xfrm flipH="1">
              <a:off x="8459306" y="1471909"/>
              <a:ext cx="757662" cy="9235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17803" y="2209502"/>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4" name="TextBox 43"/>
            <p:cNvSpPr txBox="1"/>
            <p:nvPr/>
          </p:nvSpPr>
          <p:spPr>
            <a:xfrm>
              <a:off x="9760888" y="131494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5" name="TextBox 44"/>
            <p:cNvSpPr txBox="1"/>
            <p:nvPr/>
          </p:nvSpPr>
          <p:spPr>
            <a:xfrm>
              <a:off x="8578256" y="1683054"/>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5</a:t>
              </a:r>
            </a:p>
          </p:txBody>
        </p:sp>
        <p:sp>
          <p:nvSpPr>
            <p:cNvPr id="46" name="TextBox 45"/>
            <p:cNvSpPr txBox="1"/>
            <p:nvPr/>
          </p:nvSpPr>
          <p:spPr>
            <a:xfrm>
              <a:off x="2289822" y="3660749"/>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5</a:t>
              </a:r>
            </a:p>
          </p:txBody>
        </p:sp>
        <p:sp>
          <p:nvSpPr>
            <p:cNvPr id="47" name="TextBox 46"/>
            <p:cNvSpPr txBox="1"/>
            <p:nvPr/>
          </p:nvSpPr>
          <p:spPr>
            <a:xfrm>
              <a:off x="2320723" y="593038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3</a:t>
              </a:r>
            </a:p>
          </p:txBody>
        </p:sp>
        <p:sp>
          <p:nvSpPr>
            <p:cNvPr id="56" name="Rectangle 55"/>
            <p:cNvSpPr/>
            <p:nvPr/>
          </p:nvSpPr>
          <p:spPr>
            <a:xfrm>
              <a:off x="2458742" y="534298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4354850" y="4622325"/>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8" name="Straight Connector 57"/>
            <p:cNvCxnSpPr/>
            <p:nvPr/>
          </p:nvCxnSpPr>
          <p:spPr>
            <a:xfrm flipH="1">
              <a:off x="2273179" y="5116022"/>
              <a:ext cx="225181" cy="21377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9923" y="5069022"/>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2</a:t>
              </a:r>
            </a:p>
          </p:txBody>
        </p:sp>
        <p:sp>
          <p:nvSpPr>
            <p:cNvPr id="34" name="TextBox 33"/>
            <p:cNvSpPr txBox="1"/>
            <p:nvPr/>
          </p:nvSpPr>
          <p:spPr>
            <a:xfrm>
              <a:off x="3199923" y="446535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1</a:t>
              </a:r>
            </a:p>
          </p:txBody>
        </p:sp>
        <p:sp>
          <p:nvSpPr>
            <p:cNvPr id="35" name="TextBox 34"/>
            <p:cNvSpPr txBox="1"/>
            <p:nvPr/>
          </p:nvSpPr>
          <p:spPr>
            <a:xfrm>
              <a:off x="8122877" y="297142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4</a:t>
              </a:r>
            </a:p>
          </p:txBody>
        </p:sp>
        <p:sp>
          <p:nvSpPr>
            <p:cNvPr id="36" name="TextBox 35"/>
            <p:cNvSpPr txBox="1"/>
            <p:nvPr/>
          </p:nvSpPr>
          <p:spPr>
            <a:xfrm>
              <a:off x="6604862" y="214351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6</a:t>
              </a:r>
            </a:p>
          </p:txBody>
        </p:sp>
        <p:sp>
          <p:nvSpPr>
            <p:cNvPr id="37" name="TextBox 36"/>
            <p:cNvSpPr txBox="1"/>
            <p:nvPr/>
          </p:nvSpPr>
          <p:spPr>
            <a:xfrm>
              <a:off x="9461326" y="231722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8</a:t>
              </a:r>
            </a:p>
          </p:txBody>
        </p:sp>
        <p:sp>
          <p:nvSpPr>
            <p:cNvPr id="38" name="TextBox 37"/>
            <p:cNvSpPr txBox="1"/>
            <p:nvPr/>
          </p:nvSpPr>
          <p:spPr>
            <a:xfrm>
              <a:off x="8406612" y="961070"/>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7</a:t>
              </a:r>
            </a:p>
          </p:txBody>
        </p:sp>
        <p:sp>
          <p:nvSpPr>
            <p:cNvPr id="2" name="Rectangle 1"/>
            <p:cNvSpPr/>
            <p:nvPr/>
          </p:nvSpPr>
          <p:spPr>
            <a:xfrm>
              <a:off x="1488558" y="712381"/>
              <a:ext cx="9207795" cy="568841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6973987" y="3439633"/>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0" name="Rectangle 39"/>
            <p:cNvSpPr/>
            <p:nvPr/>
          </p:nvSpPr>
          <p:spPr>
            <a:xfrm>
              <a:off x="8567945" y="1666943"/>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41" name="Straight Connector 40"/>
            <p:cNvCxnSpPr/>
            <p:nvPr/>
          </p:nvCxnSpPr>
          <p:spPr>
            <a:xfrm flipH="1">
              <a:off x="6704662" y="3082838"/>
              <a:ext cx="1344168" cy="1616416"/>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78863" y="5067301"/>
              <a:ext cx="2283828" cy="582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676951" y="1683054"/>
              <a:ext cx="585216" cy="710882"/>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grpSp>
      <p:sp>
        <p:nvSpPr>
          <p:cNvPr id="15" name="Slide Number Placeholder 14">
            <a:extLst>
              <a:ext uri="{FF2B5EF4-FFF2-40B4-BE49-F238E27FC236}">
                <a16:creationId xmlns:a16="http://schemas.microsoft.com/office/drawing/2014/main" id="{19855366-2DD6-48AB-942F-3BDA1D50B0E6}"/>
              </a:ext>
            </a:extLst>
          </p:cNvPr>
          <p:cNvSpPr>
            <a:spLocks noGrp="1"/>
          </p:cNvSpPr>
          <p:nvPr>
            <p:ph type="sldNum" sz="quarter" idx="12"/>
          </p:nvPr>
        </p:nvSpPr>
        <p:spPr/>
        <p:txBody>
          <a:bodyPr/>
          <a:lstStyle/>
          <a:p>
            <a:fld id="{1B5DE891-BED3-4FCA-96F7-3F8A1588183F}" type="slidenum">
              <a:rPr lang="en-US" smtClean="0"/>
              <a:pPr/>
              <a:t>139</a:t>
            </a:fld>
            <a:endParaRPr lang="en-US" dirty="0"/>
          </a:p>
        </p:txBody>
      </p:sp>
    </p:spTree>
    <p:extLst>
      <p:ext uri="{BB962C8B-B14F-4D97-AF65-F5344CB8AC3E}">
        <p14:creationId xmlns:p14="http://schemas.microsoft.com/office/powerpoint/2010/main" val="171300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A06665-8513-4F02-A108-9517D490D70F}"/>
              </a:ext>
            </a:extLst>
          </p:cNvPr>
          <p:cNvSpPr>
            <a:spLocks noGrp="1"/>
          </p:cNvSpPr>
          <p:nvPr>
            <p:ph type="title"/>
          </p:nvPr>
        </p:nvSpPr>
        <p:spPr>
          <a:xfrm>
            <a:off x="411480" y="0"/>
            <a:ext cx="10515600" cy="1325563"/>
          </a:xfrm>
        </p:spPr>
        <p:txBody>
          <a:bodyPr>
            <a:normAutofit/>
          </a:bodyPr>
          <a:lstStyle/>
          <a:p>
            <a:r>
              <a:rPr lang="en-US" dirty="0"/>
              <a:t>Challenges </a:t>
            </a:r>
            <a:r>
              <a:rPr lang="en-US" sz="1000" dirty="0"/>
              <a:t>(2/7)</a:t>
            </a:r>
          </a:p>
        </p:txBody>
      </p:sp>
      <p:sp>
        <p:nvSpPr>
          <p:cNvPr id="21" name="TextBox 20"/>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Cluster size</a:t>
            </a:r>
          </a:p>
        </p:txBody>
      </p:sp>
      <p:grpSp>
        <p:nvGrpSpPr>
          <p:cNvPr id="2" name="Group 1" descr="A hypothetical simple TB cluster involving 3 persons.">
            <a:extLst>
              <a:ext uri="{FF2B5EF4-FFF2-40B4-BE49-F238E27FC236}">
                <a16:creationId xmlns:a16="http://schemas.microsoft.com/office/drawing/2014/main" id="{88547D9D-F64B-4C23-AADC-B835BB1AB1AC}"/>
              </a:ext>
            </a:extLst>
          </p:cNvPr>
          <p:cNvGrpSpPr/>
          <p:nvPr/>
        </p:nvGrpSpPr>
        <p:grpSpPr>
          <a:xfrm>
            <a:off x="2403389" y="2081372"/>
            <a:ext cx="2670576" cy="2819312"/>
            <a:chOff x="2403389" y="2081372"/>
            <a:chExt cx="2670576" cy="2819312"/>
          </a:xfrm>
        </p:grpSpPr>
        <p:grpSp>
          <p:nvGrpSpPr>
            <p:cNvPr id="12" name="Group 11"/>
            <p:cNvGrpSpPr/>
            <p:nvPr/>
          </p:nvGrpSpPr>
          <p:grpSpPr>
            <a:xfrm>
              <a:off x="2403389" y="2081372"/>
              <a:ext cx="2670576" cy="2819312"/>
              <a:chOff x="2403389" y="2081372"/>
              <a:chExt cx="2670576" cy="2819312"/>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6461" y="2709978"/>
                <a:ext cx="497504" cy="118872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085" y="3711964"/>
                <a:ext cx="497504" cy="1188720"/>
              </a:xfrm>
              <a:prstGeom prst="rect">
                <a:avLst/>
              </a:prstGeom>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3389" y="2081372"/>
                <a:ext cx="550334" cy="1188720"/>
              </a:xfrm>
              <a:prstGeom prst="rect">
                <a:avLst/>
              </a:prstGeom>
            </p:spPr>
          </p:pic>
        </p:grpSp>
        <p:cxnSp>
          <p:nvCxnSpPr>
            <p:cNvPr id="17" name="Straight Connector 16"/>
            <p:cNvCxnSpPr/>
            <p:nvPr/>
          </p:nvCxnSpPr>
          <p:spPr>
            <a:xfrm flipH="1" flipV="1">
              <a:off x="2953723" y="3100797"/>
              <a:ext cx="281363" cy="48289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915465" y="3481797"/>
              <a:ext cx="544683" cy="4905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57071" y="2814654"/>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descr="Icon of a man with an idea about how infection is spreading in a cluster.">
            <a:extLst>
              <a:ext uri="{FF2B5EF4-FFF2-40B4-BE49-F238E27FC236}">
                <a16:creationId xmlns:a16="http://schemas.microsoft.com/office/drawing/2014/main" id="{13555F83-CAC2-4170-85FB-B22FBAF0F908}"/>
              </a:ext>
            </a:extLst>
          </p:cNvPr>
          <p:cNvGrpSpPr/>
          <p:nvPr/>
        </p:nvGrpSpPr>
        <p:grpSpPr>
          <a:xfrm>
            <a:off x="7274282" y="2462663"/>
            <a:ext cx="2047051" cy="4207588"/>
            <a:chOff x="7274282" y="2462663"/>
            <a:chExt cx="2047051" cy="4207588"/>
          </a:xfrm>
        </p:grpSpPr>
        <p:pic>
          <p:nvPicPr>
            <p:cNvPr id="23" name="Picture 22"/>
            <p:cNvPicPr>
              <a:picLocks noChangeAspect="1"/>
            </p:cNvPicPr>
            <p:nvPr/>
          </p:nvPicPr>
          <p:blipFill>
            <a:blip r:embed="rId5"/>
            <a:stretch>
              <a:fillRect/>
            </a:stretch>
          </p:blipFill>
          <p:spPr>
            <a:xfrm>
              <a:off x="7274282" y="3201852"/>
              <a:ext cx="2047051" cy="3468399"/>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2626" y="2462663"/>
              <a:ext cx="769064" cy="971006"/>
            </a:xfrm>
            <a:prstGeom prst="rect">
              <a:avLst/>
            </a:prstGeom>
            <a:effectLst>
              <a:glow rad="76200">
                <a:srgbClr val="FFFF66"/>
              </a:glow>
            </a:effectLst>
          </p:spPr>
        </p:pic>
      </p:grpSp>
      <p:sp>
        <p:nvSpPr>
          <p:cNvPr id="10" name="Slide Number Placeholder 9">
            <a:extLst>
              <a:ext uri="{FF2B5EF4-FFF2-40B4-BE49-F238E27FC236}">
                <a16:creationId xmlns:a16="http://schemas.microsoft.com/office/drawing/2014/main" id="{16EBF0FC-61A5-442F-9FB2-BAD89C623F22}"/>
              </a:ext>
            </a:extLst>
          </p:cNvPr>
          <p:cNvSpPr>
            <a:spLocks noGrp="1"/>
          </p:cNvSpPr>
          <p:nvPr>
            <p:ph type="sldNum" sz="quarter" idx="12"/>
          </p:nvPr>
        </p:nvSpPr>
        <p:spPr/>
        <p:txBody>
          <a:bodyPr/>
          <a:lstStyle/>
          <a:p>
            <a:fld id="{1B5DE891-BED3-4FCA-96F7-3F8A1588183F}" type="slidenum">
              <a:rPr lang="en-US" smtClean="0"/>
              <a:pPr/>
              <a:t>14</a:t>
            </a:fld>
            <a:endParaRPr lang="en-US" dirty="0"/>
          </a:p>
        </p:txBody>
      </p:sp>
    </p:spTree>
    <p:extLst>
      <p:ext uri="{BB962C8B-B14F-4D97-AF65-F5344CB8AC3E}">
        <p14:creationId xmlns:p14="http://schemas.microsoft.com/office/powerpoint/2010/main" val="370350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6093E2-88E7-4098-BDCD-6B49FCE20048}"/>
              </a:ext>
            </a:extLst>
          </p:cNvPr>
          <p:cNvSpPr>
            <a:spLocks noGrp="1"/>
          </p:cNvSpPr>
          <p:nvPr>
            <p:ph type="title"/>
          </p:nvPr>
        </p:nvSpPr>
        <p:spPr>
          <a:xfrm>
            <a:off x="411480" y="0"/>
            <a:ext cx="10515600" cy="1325563"/>
          </a:xfrm>
        </p:spPr>
        <p:txBody>
          <a:bodyPr>
            <a:normAutofit/>
          </a:bodyPr>
          <a:lstStyle/>
          <a:p>
            <a:r>
              <a:rPr lang="en-US" dirty="0"/>
              <a:t>Challenges </a:t>
            </a:r>
            <a:r>
              <a:rPr lang="en-US" sz="1000" dirty="0"/>
              <a:t>(3/7)</a:t>
            </a:r>
          </a:p>
        </p:txBody>
      </p:sp>
      <p:sp>
        <p:nvSpPr>
          <p:cNvPr id="55" name="TextBox 54"/>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Cluster size</a:t>
            </a:r>
          </a:p>
        </p:txBody>
      </p:sp>
      <p:grpSp>
        <p:nvGrpSpPr>
          <p:cNvPr id="2" name="Group 1" descr="A hypothetical complex TB cluster involving 8 persons.">
            <a:extLst>
              <a:ext uri="{FF2B5EF4-FFF2-40B4-BE49-F238E27FC236}">
                <a16:creationId xmlns:a16="http://schemas.microsoft.com/office/drawing/2014/main" id="{15FE5827-A970-4FF0-A76E-537C6FC8A012}"/>
              </a:ext>
            </a:extLst>
          </p:cNvPr>
          <p:cNvGrpSpPr/>
          <p:nvPr/>
        </p:nvGrpSpPr>
        <p:grpSpPr>
          <a:xfrm>
            <a:off x="1708443" y="1487012"/>
            <a:ext cx="3932754" cy="5223412"/>
            <a:chOff x="1708443" y="1487012"/>
            <a:chExt cx="3932754" cy="5223412"/>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0863" y="4306324"/>
              <a:ext cx="550334" cy="1188720"/>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8957" y="5521704"/>
              <a:ext cx="497504" cy="118872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2589" y="1487012"/>
              <a:ext cx="49750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6461" y="2709978"/>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8443" y="3287487"/>
              <a:ext cx="497504" cy="1188720"/>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085" y="3711964"/>
              <a:ext cx="497504" cy="1188720"/>
            </a:xfrm>
            <a:prstGeom prst="rect">
              <a:avLst/>
            </a:prstGeom>
            <a:effectLst/>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3389" y="2081372"/>
              <a:ext cx="550334" cy="118872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1128" y="5111530"/>
              <a:ext cx="550334" cy="1188720"/>
            </a:xfrm>
            <a:prstGeom prst="rect">
              <a:avLst/>
            </a:prstGeom>
          </p:spPr>
        </p:pic>
        <p:cxnSp>
          <p:nvCxnSpPr>
            <p:cNvPr id="43" name="Straight Connector 42"/>
            <p:cNvCxnSpPr/>
            <p:nvPr/>
          </p:nvCxnSpPr>
          <p:spPr>
            <a:xfrm flipH="1">
              <a:off x="2701463" y="4708229"/>
              <a:ext cx="468112" cy="6267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403389" y="3881847"/>
              <a:ext cx="648820" cy="16570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597867" y="2795997"/>
              <a:ext cx="233631" cy="75912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915465" y="4306324"/>
              <a:ext cx="1049508" cy="4019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707928" y="4966740"/>
              <a:ext cx="371029" cy="55496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2953723" y="3100797"/>
              <a:ext cx="281363" cy="48289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915465" y="3481797"/>
              <a:ext cx="544683" cy="4905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157071" y="2814654"/>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990107" y="2153972"/>
              <a:ext cx="606557" cy="30167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27490" y="2360334"/>
              <a:ext cx="278442" cy="3496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639176" y="5221891"/>
              <a:ext cx="484083" cy="48399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788724" y="4025655"/>
              <a:ext cx="1885353" cy="1655391"/>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67735" y="2797765"/>
              <a:ext cx="304559" cy="25492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160322" y="2856146"/>
              <a:ext cx="251786" cy="44498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930345" y="4565157"/>
              <a:ext cx="303703" cy="65151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66709" y="5829920"/>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042125" y="3619086"/>
              <a:ext cx="236598" cy="534838"/>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262444" y="3276761"/>
              <a:ext cx="2133789" cy="2624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273305" y="2602122"/>
              <a:ext cx="1437402" cy="113480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490651" y="2360334"/>
              <a:ext cx="1177865" cy="26286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397070" y="3331728"/>
              <a:ext cx="75690" cy="167441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701462" y="4988992"/>
              <a:ext cx="2262641" cy="4882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267845" y="4087290"/>
              <a:ext cx="1724551" cy="15872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952313" y="2974532"/>
              <a:ext cx="2012660" cy="15327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098517" y="2795997"/>
              <a:ext cx="917330" cy="209187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345770" y="4059915"/>
              <a:ext cx="412562" cy="1318717"/>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descr="Icon of a man frustrated by the process of trying to figure out how infection is spreading in a cluster.">
            <a:extLst>
              <a:ext uri="{FF2B5EF4-FFF2-40B4-BE49-F238E27FC236}">
                <a16:creationId xmlns:a16="http://schemas.microsoft.com/office/drawing/2014/main" id="{10C8798A-17E9-480D-B53B-51434B6CFCF5}"/>
              </a:ext>
            </a:extLst>
          </p:cNvPr>
          <p:cNvGrpSpPr/>
          <p:nvPr/>
        </p:nvGrpSpPr>
        <p:grpSpPr>
          <a:xfrm>
            <a:off x="7274282" y="2258973"/>
            <a:ext cx="2047051" cy="4411278"/>
            <a:chOff x="7274282" y="2258973"/>
            <a:chExt cx="2047051" cy="4411278"/>
          </a:xfrm>
        </p:grpSpPr>
        <p:pic>
          <p:nvPicPr>
            <p:cNvPr id="45" name="Picture 44"/>
            <p:cNvPicPr>
              <a:picLocks noChangeAspect="1"/>
            </p:cNvPicPr>
            <p:nvPr/>
          </p:nvPicPr>
          <p:blipFill>
            <a:blip r:embed="rId5"/>
            <a:stretch>
              <a:fillRect/>
            </a:stretch>
          </p:blipFill>
          <p:spPr>
            <a:xfrm>
              <a:off x="7274282" y="3201852"/>
              <a:ext cx="2047051" cy="3468399"/>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597019">
              <a:off x="7578768" y="2258973"/>
              <a:ext cx="1533151" cy="1322613"/>
            </a:xfrm>
            <a:prstGeom prst="rect">
              <a:avLst/>
            </a:prstGeom>
            <a:effectLst>
              <a:glow rad="76200">
                <a:srgbClr val="BF311A"/>
              </a:glow>
            </a:effectLst>
          </p:spPr>
        </p:pic>
      </p:grpSp>
      <p:sp>
        <p:nvSpPr>
          <p:cNvPr id="10" name="Slide Number Placeholder 9">
            <a:extLst>
              <a:ext uri="{FF2B5EF4-FFF2-40B4-BE49-F238E27FC236}">
                <a16:creationId xmlns:a16="http://schemas.microsoft.com/office/drawing/2014/main" id="{BA6E22D6-9F8D-44C0-BA40-C170676E9E05}"/>
              </a:ext>
            </a:extLst>
          </p:cNvPr>
          <p:cNvSpPr>
            <a:spLocks noGrp="1"/>
          </p:cNvSpPr>
          <p:nvPr>
            <p:ph type="sldNum" sz="quarter" idx="12"/>
          </p:nvPr>
        </p:nvSpPr>
        <p:spPr/>
        <p:txBody>
          <a:bodyPr/>
          <a:lstStyle/>
          <a:p>
            <a:fld id="{1B5DE891-BED3-4FCA-96F7-3F8A1588183F}" type="slidenum">
              <a:rPr lang="en-US" smtClean="0"/>
              <a:pPr/>
              <a:t>15</a:t>
            </a:fld>
            <a:endParaRPr lang="en-US" dirty="0"/>
          </a:p>
        </p:txBody>
      </p:sp>
    </p:spTree>
    <p:extLst>
      <p:ext uri="{BB962C8B-B14F-4D97-AF65-F5344CB8AC3E}">
        <p14:creationId xmlns:p14="http://schemas.microsoft.com/office/powerpoint/2010/main" val="214970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D16F1D-0ABD-4CB1-97F7-6BBF1AC8CFA3}"/>
              </a:ext>
            </a:extLst>
          </p:cNvPr>
          <p:cNvSpPr>
            <a:spLocks noGrp="1"/>
          </p:cNvSpPr>
          <p:nvPr>
            <p:ph type="title"/>
          </p:nvPr>
        </p:nvSpPr>
        <p:spPr>
          <a:xfrm>
            <a:off x="411480" y="0"/>
            <a:ext cx="10515600" cy="1325563"/>
          </a:xfrm>
        </p:spPr>
        <p:txBody>
          <a:bodyPr>
            <a:normAutofit/>
          </a:bodyPr>
          <a:lstStyle/>
          <a:p>
            <a:r>
              <a:rPr lang="en-US" dirty="0"/>
              <a:t>Challenges </a:t>
            </a:r>
            <a:r>
              <a:rPr lang="en-US" sz="1000" dirty="0"/>
              <a:t>(4/7)</a:t>
            </a:r>
          </a:p>
        </p:txBody>
      </p:sp>
      <p:sp>
        <p:nvSpPr>
          <p:cNvPr id="42" name="TextBox 41"/>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Data complexity</a:t>
            </a:r>
          </a:p>
        </p:txBody>
      </p:sp>
      <p:sp>
        <p:nvSpPr>
          <p:cNvPr id="34" name="TextBox 33"/>
          <p:cNvSpPr txBox="1"/>
          <p:nvPr/>
        </p:nvSpPr>
        <p:spPr>
          <a:xfrm>
            <a:off x="1294411" y="2288657"/>
            <a:ext cx="2558586" cy="461665"/>
          </a:xfrm>
          <a:prstGeom prst="rect">
            <a:avLst/>
          </a:prstGeom>
          <a:noFill/>
        </p:spPr>
        <p:txBody>
          <a:bodyPr wrap="square" rtlCol="0">
            <a:spAutoFit/>
          </a:bodyPr>
          <a:lstStyle/>
          <a:p>
            <a:r>
              <a:rPr lang="en-US" sz="2400" dirty="0">
                <a:latin typeface="Tahoma" panose="020B0604030504040204" pitchFamily="34" charset="0"/>
              </a:rPr>
              <a:t>Surveillance data</a:t>
            </a:r>
          </a:p>
        </p:txBody>
      </p:sp>
      <p:pic>
        <p:nvPicPr>
          <p:cNvPr id="2" name="Picture 1" descr="An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516" y="1544889"/>
            <a:ext cx="954826" cy="1330871"/>
          </a:xfrm>
          <a:prstGeom prst="rect">
            <a:avLst/>
          </a:prstGeom>
        </p:spPr>
      </p:pic>
      <p:sp>
        <p:nvSpPr>
          <p:cNvPr id="14" name="TextBox 13"/>
          <p:cNvSpPr txBox="1"/>
          <p:nvPr/>
        </p:nvSpPr>
        <p:spPr>
          <a:xfrm>
            <a:off x="545282" y="4099296"/>
            <a:ext cx="3258862" cy="461665"/>
          </a:xfrm>
          <a:prstGeom prst="rect">
            <a:avLst/>
          </a:prstGeom>
          <a:noFill/>
        </p:spPr>
        <p:txBody>
          <a:bodyPr wrap="square" rtlCol="0">
            <a:spAutoFit/>
          </a:bodyPr>
          <a:lstStyle/>
          <a:p>
            <a:r>
              <a:rPr lang="en-US" sz="2400" dirty="0">
                <a:latin typeface="Tahoma" panose="020B0604030504040204" pitchFamily="34" charset="0"/>
              </a:rPr>
              <a:t>Contact investigations</a:t>
            </a:r>
          </a:p>
        </p:txBody>
      </p:sp>
      <p:pic>
        <p:nvPicPr>
          <p:cNvPr id="41" name="Picture 40"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264" y="4582893"/>
            <a:ext cx="2322557" cy="2117857"/>
          </a:xfrm>
          <a:prstGeom prst="rect">
            <a:avLst/>
          </a:prstGeom>
        </p:spPr>
      </p:pic>
      <p:sp>
        <p:nvSpPr>
          <p:cNvPr id="16" name="TextBox 15"/>
          <p:cNvSpPr txBox="1"/>
          <p:nvPr/>
        </p:nvSpPr>
        <p:spPr>
          <a:xfrm>
            <a:off x="8536817" y="2169537"/>
            <a:ext cx="2559597" cy="461665"/>
          </a:xfrm>
          <a:prstGeom prst="rect">
            <a:avLst/>
          </a:prstGeom>
          <a:noFill/>
        </p:spPr>
        <p:txBody>
          <a:bodyPr wrap="square" rtlCol="0">
            <a:spAutoFit/>
          </a:bodyPr>
          <a:lstStyle/>
          <a:p>
            <a:r>
              <a:rPr lang="en-US" sz="2400" dirty="0">
                <a:latin typeface="Tahoma" panose="020B0604030504040204" pitchFamily="34" charset="0"/>
              </a:rPr>
              <a:t>Genomic data</a:t>
            </a:r>
          </a:p>
        </p:txBody>
      </p:sp>
      <p:pic>
        <p:nvPicPr>
          <p:cNvPr id="33" name="Picture 32" descr="An icon of a double helix representing genomic data."/>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2424" y="1199597"/>
            <a:ext cx="1688727" cy="1688727"/>
          </a:xfrm>
          <a:prstGeom prst="rect">
            <a:avLst/>
          </a:prstGeom>
        </p:spPr>
      </p:pic>
      <p:sp>
        <p:nvSpPr>
          <p:cNvPr id="15" name="TextBox 14"/>
          <p:cNvSpPr txBox="1"/>
          <p:nvPr/>
        </p:nvSpPr>
        <p:spPr>
          <a:xfrm>
            <a:off x="8536817" y="3761571"/>
            <a:ext cx="3301516" cy="461665"/>
          </a:xfrm>
          <a:prstGeom prst="rect">
            <a:avLst/>
          </a:prstGeom>
          <a:noFill/>
        </p:spPr>
        <p:txBody>
          <a:bodyPr wrap="square" rtlCol="0">
            <a:spAutoFit/>
          </a:bodyPr>
          <a:lstStyle/>
          <a:p>
            <a:r>
              <a:rPr lang="en-US" sz="2400" dirty="0">
                <a:latin typeface="Tahoma" panose="020B0604030504040204" pitchFamily="34" charset="0"/>
              </a:rPr>
              <a:t>Timing of symptoms</a:t>
            </a:r>
          </a:p>
        </p:txBody>
      </p:sp>
      <p:grpSp>
        <p:nvGrpSpPr>
          <p:cNvPr id="5" name="Group 4" descr="Icons of calendars and a coughing man representing data on timing of symptoms.">
            <a:extLst>
              <a:ext uri="{FF2B5EF4-FFF2-40B4-BE49-F238E27FC236}">
                <a16:creationId xmlns:a16="http://schemas.microsoft.com/office/drawing/2014/main" id="{5271AC0E-0D2B-482B-9E37-4C6E8CD193B8}"/>
              </a:ext>
            </a:extLst>
          </p:cNvPr>
          <p:cNvGrpSpPr/>
          <p:nvPr/>
        </p:nvGrpSpPr>
        <p:grpSpPr>
          <a:xfrm>
            <a:off x="7498809" y="4398188"/>
            <a:ext cx="3745413" cy="1895697"/>
            <a:chOff x="7498809" y="4398188"/>
            <a:chExt cx="3745413" cy="1895697"/>
          </a:xfrm>
        </p:grpSpPr>
        <p:grpSp>
          <p:nvGrpSpPr>
            <p:cNvPr id="35" name="Group 34"/>
            <p:cNvGrpSpPr/>
            <p:nvPr/>
          </p:nvGrpSpPr>
          <p:grpSpPr>
            <a:xfrm>
              <a:off x="7498809" y="4398188"/>
              <a:ext cx="2691349" cy="1895697"/>
              <a:chOff x="8647996" y="4636287"/>
              <a:chExt cx="2691349" cy="1895697"/>
            </a:xfrm>
          </p:grpSpPr>
          <p:grpSp>
            <p:nvGrpSpPr>
              <p:cNvPr id="19" name="Group 18"/>
              <p:cNvGrpSpPr/>
              <p:nvPr/>
            </p:nvGrpSpPr>
            <p:grpSpPr>
              <a:xfrm>
                <a:off x="9506533" y="4636287"/>
                <a:ext cx="1832812" cy="1523852"/>
                <a:chOff x="8258247" y="4401909"/>
                <a:chExt cx="1832812" cy="1523852"/>
              </a:xfrm>
            </p:grpSpPr>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24" name="Rectangle 2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TextBox 29"/>
                <p:cNvSpPr txBox="1"/>
                <p:nvPr/>
              </p:nvSpPr>
              <p:spPr>
                <a:xfrm>
                  <a:off x="9312311" y="4660720"/>
                  <a:ext cx="778748" cy="276999"/>
                </a:xfrm>
                <a:prstGeom prst="rect">
                  <a:avLst/>
                </a:prstGeom>
                <a:noFill/>
              </p:spPr>
              <p:txBody>
                <a:bodyPr wrap="square" rtlCol="0">
                  <a:spAutoFit/>
                </a:bodyPr>
                <a:lstStyle/>
                <a:p>
                  <a:r>
                    <a:rPr lang="en-US" sz="1200" b="1" dirty="0">
                      <a:latin typeface="Tahoma" panose="020B0604030504040204" pitchFamily="34" charset="0"/>
                    </a:rPr>
                    <a:t>Case 2</a:t>
                  </a:r>
                </a:p>
              </p:txBody>
            </p:sp>
          </p:grpSp>
          <p:grpSp>
            <p:nvGrpSpPr>
              <p:cNvPr id="32" name="Group 31"/>
              <p:cNvGrpSpPr/>
              <p:nvPr/>
            </p:nvGrpSpPr>
            <p:grpSpPr>
              <a:xfrm>
                <a:off x="8647996" y="5008132"/>
                <a:ext cx="1837830" cy="1523852"/>
                <a:chOff x="7383827" y="5017936"/>
                <a:chExt cx="1837830" cy="1523852"/>
              </a:xfrm>
            </p:grpSpPr>
            <p:sp>
              <p:nvSpPr>
                <p:cNvPr id="31" name="Rectangle 30"/>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8" name="Group 17"/>
                <p:cNvGrpSpPr/>
                <p:nvPr/>
              </p:nvGrpSpPr>
              <p:grpSpPr>
                <a:xfrm>
                  <a:off x="7383827" y="5017936"/>
                  <a:ext cx="1837830" cy="1523852"/>
                  <a:chOff x="6246902" y="3993276"/>
                  <a:chExt cx="1837830" cy="1523852"/>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20" name="Rectangle 1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TextBox 28"/>
                  <p:cNvSpPr txBox="1"/>
                  <p:nvPr/>
                </p:nvSpPr>
                <p:spPr>
                  <a:xfrm>
                    <a:off x="7305984" y="4253361"/>
                    <a:ext cx="778748" cy="276999"/>
                  </a:xfrm>
                  <a:prstGeom prst="rect">
                    <a:avLst/>
                  </a:prstGeom>
                  <a:noFill/>
                </p:spPr>
                <p:txBody>
                  <a:bodyPr wrap="square" rtlCol="0">
                    <a:spAutoFit/>
                  </a:bodyPr>
                  <a:lstStyle/>
                  <a:p>
                    <a:r>
                      <a:rPr lang="en-US" sz="1200" b="1" dirty="0">
                        <a:latin typeface="Tahoma" panose="020B0604030504040204" pitchFamily="34" charset="0"/>
                      </a:rPr>
                      <a:t>Case 1</a:t>
                    </a:r>
                  </a:p>
                </p:txBody>
              </p:sp>
            </p:grpSp>
          </p:grpSp>
        </p:gr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67206" y="4656999"/>
              <a:ext cx="877016" cy="1575478"/>
            </a:xfrm>
            <a:prstGeom prst="rect">
              <a:avLst/>
            </a:prstGeom>
          </p:spPr>
        </p:pic>
      </p:grpSp>
      <p:sp>
        <p:nvSpPr>
          <p:cNvPr id="10" name="Slide Number Placeholder 9">
            <a:extLst>
              <a:ext uri="{FF2B5EF4-FFF2-40B4-BE49-F238E27FC236}">
                <a16:creationId xmlns:a16="http://schemas.microsoft.com/office/drawing/2014/main" id="{C4F67C6B-1F9A-473F-90A5-3F677DA6ED53}"/>
              </a:ext>
            </a:extLst>
          </p:cNvPr>
          <p:cNvSpPr>
            <a:spLocks noGrp="1"/>
          </p:cNvSpPr>
          <p:nvPr>
            <p:ph type="sldNum" sz="quarter" idx="12"/>
          </p:nvPr>
        </p:nvSpPr>
        <p:spPr/>
        <p:txBody>
          <a:bodyPr/>
          <a:lstStyle/>
          <a:p>
            <a:fld id="{1B5DE891-BED3-4FCA-96F7-3F8A1588183F}" type="slidenum">
              <a:rPr lang="en-US" smtClean="0"/>
              <a:pPr/>
              <a:t>16</a:t>
            </a:fld>
            <a:endParaRPr lang="en-US" dirty="0"/>
          </a:p>
        </p:txBody>
      </p:sp>
    </p:spTree>
    <p:extLst>
      <p:ext uri="{BB962C8B-B14F-4D97-AF65-F5344CB8AC3E}">
        <p14:creationId xmlns:p14="http://schemas.microsoft.com/office/powerpoint/2010/main" val="231310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FBEE49-FCD8-4ECA-B468-D1EB3E9F0888}"/>
              </a:ext>
            </a:extLst>
          </p:cNvPr>
          <p:cNvSpPr>
            <a:spLocks noGrp="1"/>
          </p:cNvSpPr>
          <p:nvPr>
            <p:ph type="title"/>
          </p:nvPr>
        </p:nvSpPr>
        <p:spPr>
          <a:xfrm>
            <a:off x="411480" y="0"/>
            <a:ext cx="10515600" cy="1325563"/>
          </a:xfrm>
        </p:spPr>
        <p:txBody>
          <a:bodyPr>
            <a:normAutofit/>
          </a:bodyPr>
          <a:lstStyle/>
          <a:p>
            <a:r>
              <a:rPr lang="en-US" dirty="0"/>
              <a:t>Challenges </a:t>
            </a:r>
            <a:r>
              <a:rPr lang="en-US" sz="1000" dirty="0"/>
              <a:t>(5/7)</a:t>
            </a:r>
          </a:p>
        </p:txBody>
      </p:sp>
      <p:sp>
        <p:nvSpPr>
          <p:cNvPr id="42" name="TextBox 41"/>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Data complexity</a:t>
            </a:r>
          </a:p>
        </p:txBody>
      </p:sp>
      <p:sp>
        <p:nvSpPr>
          <p:cNvPr id="34" name="TextBox 33"/>
          <p:cNvSpPr txBox="1"/>
          <p:nvPr/>
        </p:nvSpPr>
        <p:spPr>
          <a:xfrm>
            <a:off x="1294411" y="2288657"/>
            <a:ext cx="2558586" cy="461665"/>
          </a:xfrm>
          <a:prstGeom prst="rect">
            <a:avLst/>
          </a:prstGeom>
          <a:noFill/>
        </p:spPr>
        <p:txBody>
          <a:bodyPr wrap="square" rtlCol="0">
            <a:spAutoFit/>
          </a:bodyPr>
          <a:lstStyle/>
          <a:p>
            <a:r>
              <a:rPr lang="en-US" sz="2400" dirty="0">
                <a:latin typeface="Tahoma" panose="020B0604030504040204" pitchFamily="34" charset="0"/>
              </a:rPr>
              <a:t>Surveillance data</a:t>
            </a:r>
          </a:p>
        </p:txBody>
      </p:sp>
      <p:pic>
        <p:nvPicPr>
          <p:cNvPr id="2" name="Picture 1" descr="An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516" y="1544889"/>
            <a:ext cx="954826" cy="1330871"/>
          </a:xfrm>
          <a:prstGeom prst="rect">
            <a:avLst/>
          </a:prstGeom>
        </p:spPr>
      </p:pic>
      <p:sp>
        <p:nvSpPr>
          <p:cNvPr id="14" name="TextBox 13"/>
          <p:cNvSpPr txBox="1"/>
          <p:nvPr/>
        </p:nvSpPr>
        <p:spPr>
          <a:xfrm>
            <a:off x="545282" y="4099296"/>
            <a:ext cx="3258862" cy="461665"/>
          </a:xfrm>
          <a:prstGeom prst="rect">
            <a:avLst/>
          </a:prstGeom>
          <a:noFill/>
        </p:spPr>
        <p:txBody>
          <a:bodyPr wrap="square" rtlCol="0">
            <a:spAutoFit/>
          </a:bodyPr>
          <a:lstStyle/>
          <a:p>
            <a:r>
              <a:rPr lang="en-US" sz="2400" dirty="0">
                <a:latin typeface="Tahoma" panose="020B0604030504040204" pitchFamily="34" charset="0"/>
              </a:rPr>
              <a:t>Contact investigations</a:t>
            </a:r>
          </a:p>
        </p:txBody>
      </p:sp>
      <p:pic>
        <p:nvPicPr>
          <p:cNvPr id="41" name="Picture 40"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264" y="4582893"/>
            <a:ext cx="2322557" cy="2117857"/>
          </a:xfrm>
          <a:prstGeom prst="rect">
            <a:avLst/>
          </a:prstGeom>
        </p:spPr>
      </p:pic>
      <p:sp>
        <p:nvSpPr>
          <p:cNvPr id="16" name="TextBox 15"/>
          <p:cNvSpPr txBox="1"/>
          <p:nvPr/>
        </p:nvSpPr>
        <p:spPr>
          <a:xfrm>
            <a:off x="8536817" y="2169537"/>
            <a:ext cx="2559597" cy="461665"/>
          </a:xfrm>
          <a:prstGeom prst="rect">
            <a:avLst/>
          </a:prstGeom>
          <a:noFill/>
        </p:spPr>
        <p:txBody>
          <a:bodyPr wrap="square" rtlCol="0">
            <a:spAutoFit/>
          </a:bodyPr>
          <a:lstStyle/>
          <a:p>
            <a:r>
              <a:rPr lang="en-US" sz="2400" dirty="0">
                <a:latin typeface="Tahoma" panose="020B0604030504040204" pitchFamily="34" charset="0"/>
              </a:rPr>
              <a:t>Genomic data</a:t>
            </a:r>
          </a:p>
        </p:txBody>
      </p:sp>
      <p:pic>
        <p:nvPicPr>
          <p:cNvPr id="33" name="Picture 32" descr="An icon of a double helix representing genomic data."/>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2424" y="1199597"/>
            <a:ext cx="1688727" cy="1688727"/>
          </a:xfrm>
          <a:prstGeom prst="rect">
            <a:avLst/>
          </a:prstGeom>
        </p:spPr>
      </p:pic>
      <p:sp>
        <p:nvSpPr>
          <p:cNvPr id="15" name="TextBox 14"/>
          <p:cNvSpPr txBox="1"/>
          <p:nvPr/>
        </p:nvSpPr>
        <p:spPr>
          <a:xfrm>
            <a:off x="8536817" y="3761571"/>
            <a:ext cx="3301516" cy="461665"/>
          </a:xfrm>
          <a:prstGeom prst="rect">
            <a:avLst/>
          </a:prstGeom>
          <a:noFill/>
        </p:spPr>
        <p:txBody>
          <a:bodyPr wrap="square" rtlCol="0">
            <a:spAutoFit/>
          </a:bodyPr>
          <a:lstStyle/>
          <a:p>
            <a:r>
              <a:rPr lang="en-US" sz="2400" dirty="0">
                <a:latin typeface="Tahoma" panose="020B0604030504040204" pitchFamily="34" charset="0"/>
              </a:rPr>
              <a:t>Timing of symptoms</a:t>
            </a:r>
          </a:p>
        </p:txBody>
      </p:sp>
      <p:grpSp>
        <p:nvGrpSpPr>
          <p:cNvPr id="5" name="Group 4" descr="Icons of calendars and a coughing man representing data on timing of symptoms.">
            <a:extLst>
              <a:ext uri="{FF2B5EF4-FFF2-40B4-BE49-F238E27FC236}">
                <a16:creationId xmlns:a16="http://schemas.microsoft.com/office/drawing/2014/main" id="{9EE4101E-8CB7-4287-A6F2-DEF1DF8E31A2}"/>
              </a:ext>
            </a:extLst>
          </p:cNvPr>
          <p:cNvGrpSpPr/>
          <p:nvPr/>
        </p:nvGrpSpPr>
        <p:grpSpPr>
          <a:xfrm>
            <a:off x="7498809" y="4398188"/>
            <a:ext cx="3745413" cy="1895697"/>
            <a:chOff x="7498809" y="4398188"/>
            <a:chExt cx="3745413" cy="1895697"/>
          </a:xfrm>
        </p:grpSpPr>
        <p:grpSp>
          <p:nvGrpSpPr>
            <p:cNvPr id="35" name="Group 34"/>
            <p:cNvGrpSpPr/>
            <p:nvPr/>
          </p:nvGrpSpPr>
          <p:grpSpPr>
            <a:xfrm>
              <a:off x="7498809" y="4398188"/>
              <a:ext cx="2691349" cy="1895697"/>
              <a:chOff x="8647996" y="4636287"/>
              <a:chExt cx="2691349" cy="1895697"/>
            </a:xfrm>
          </p:grpSpPr>
          <p:grpSp>
            <p:nvGrpSpPr>
              <p:cNvPr id="19" name="Group 18"/>
              <p:cNvGrpSpPr/>
              <p:nvPr/>
            </p:nvGrpSpPr>
            <p:grpSpPr>
              <a:xfrm>
                <a:off x="9506533" y="4636287"/>
                <a:ext cx="1832812" cy="1523852"/>
                <a:chOff x="8258247" y="4401909"/>
                <a:chExt cx="1832812" cy="1523852"/>
              </a:xfrm>
            </p:grpSpPr>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24" name="Rectangle 2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TextBox 29"/>
                <p:cNvSpPr txBox="1"/>
                <p:nvPr/>
              </p:nvSpPr>
              <p:spPr>
                <a:xfrm>
                  <a:off x="9312311" y="4660720"/>
                  <a:ext cx="778748" cy="276999"/>
                </a:xfrm>
                <a:prstGeom prst="rect">
                  <a:avLst/>
                </a:prstGeom>
                <a:noFill/>
              </p:spPr>
              <p:txBody>
                <a:bodyPr wrap="square" rtlCol="0">
                  <a:spAutoFit/>
                </a:bodyPr>
                <a:lstStyle/>
                <a:p>
                  <a:r>
                    <a:rPr lang="en-US" sz="1200" b="1" dirty="0">
                      <a:latin typeface="Tahoma" panose="020B0604030504040204" pitchFamily="34" charset="0"/>
                    </a:rPr>
                    <a:t>Case 2</a:t>
                  </a:r>
                </a:p>
              </p:txBody>
            </p:sp>
          </p:grpSp>
          <p:grpSp>
            <p:nvGrpSpPr>
              <p:cNvPr id="32" name="Group 31"/>
              <p:cNvGrpSpPr/>
              <p:nvPr/>
            </p:nvGrpSpPr>
            <p:grpSpPr>
              <a:xfrm>
                <a:off x="8647996" y="5008132"/>
                <a:ext cx="1837830" cy="1523852"/>
                <a:chOff x="7383827" y="5017936"/>
                <a:chExt cx="1837830" cy="1523852"/>
              </a:xfrm>
            </p:grpSpPr>
            <p:sp>
              <p:nvSpPr>
                <p:cNvPr id="31" name="Rectangle 30"/>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8" name="Group 17"/>
                <p:cNvGrpSpPr/>
                <p:nvPr/>
              </p:nvGrpSpPr>
              <p:grpSpPr>
                <a:xfrm>
                  <a:off x="7383827" y="5017936"/>
                  <a:ext cx="1837830" cy="1523852"/>
                  <a:chOff x="6246902" y="3993276"/>
                  <a:chExt cx="1837830" cy="1523852"/>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20" name="Rectangle 1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TextBox 28"/>
                  <p:cNvSpPr txBox="1"/>
                  <p:nvPr/>
                </p:nvSpPr>
                <p:spPr>
                  <a:xfrm>
                    <a:off x="7305984" y="4253361"/>
                    <a:ext cx="778748" cy="276999"/>
                  </a:xfrm>
                  <a:prstGeom prst="rect">
                    <a:avLst/>
                  </a:prstGeom>
                  <a:noFill/>
                </p:spPr>
                <p:txBody>
                  <a:bodyPr wrap="square" rtlCol="0">
                    <a:spAutoFit/>
                  </a:bodyPr>
                  <a:lstStyle/>
                  <a:p>
                    <a:r>
                      <a:rPr lang="en-US" sz="1200" b="1" dirty="0">
                        <a:latin typeface="Tahoma" panose="020B0604030504040204" pitchFamily="34" charset="0"/>
                      </a:rPr>
                      <a:t>Case 1</a:t>
                    </a:r>
                  </a:p>
                </p:txBody>
              </p:sp>
            </p:grpSp>
          </p:grpSp>
        </p:gr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67206" y="4656999"/>
              <a:ext cx="877016" cy="1575478"/>
            </a:xfrm>
            <a:prstGeom prst="rect">
              <a:avLst/>
            </a:prstGeom>
          </p:spPr>
        </p:pic>
      </p:grpSp>
      <p:grpSp>
        <p:nvGrpSpPr>
          <p:cNvPr id="6" name="Group 5" descr="Four arrows pointing towards the center of the slide representing data integration.">
            <a:extLst>
              <a:ext uri="{FF2B5EF4-FFF2-40B4-BE49-F238E27FC236}">
                <a16:creationId xmlns:a16="http://schemas.microsoft.com/office/drawing/2014/main" id="{FECD8E2C-B437-444E-9F7D-52A908CAEA21}"/>
              </a:ext>
            </a:extLst>
          </p:cNvPr>
          <p:cNvGrpSpPr/>
          <p:nvPr/>
        </p:nvGrpSpPr>
        <p:grpSpPr>
          <a:xfrm>
            <a:off x="5118241" y="3126820"/>
            <a:ext cx="1969793" cy="1687608"/>
            <a:chOff x="5118241" y="3126820"/>
            <a:chExt cx="1969793" cy="1687608"/>
          </a:xfrm>
        </p:grpSpPr>
        <p:sp>
          <p:nvSpPr>
            <p:cNvPr id="36" name="Down Arrow 35"/>
            <p:cNvSpPr/>
            <p:nvPr/>
          </p:nvSpPr>
          <p:spPr>
            <a:xfrm rot="18889542">
              <a:off x="5403890" y="2846501"/>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Down Arrow 36"/>
            <p:cNvSpPr/>
            <p:nvPr/>
          </p:nvSpPr>
          <p:spPr>
            <a:xfrm rot="2700000">
              <a:off x="6518958" y="2851030"/>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8" name="Down Arrow 37"/>
            <p:cNvSpPr/>
            <p:nvPr/>
          </p:nvSpPr>
          <p:spPr>
            <a:xfrm rot="13500000">
              <a:off x="5398560" y="3968401"/>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9" name="Down Arrow 38"/>
            <p:cNvSpPr/>
            <p:nvPr/>
          </p:nvSpPr>
          <p:spPr>
            <a:xfrm rot="8100000">
              <a:off x="6518960" y="3965033"/>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1" name="Slide Number Placeholder 10">
            <a:extLst>
              <a:ext uri="{FF2B5EF4-FFF2-40B4-BE49-F238E27FC236}">
                <a16:creationId xmlns:a16="http://schemas.microsoft.com/office/drawing/2014/main" id="{41FE5A4A-11CC-4F23-A5DB-BCE45BA9494C}"/>
              </a:ext>
            </a:extLst>
          </p:cNvPr>
          <p:cNvSpPr>
            <a:spLocks noGrp="1"/>
          </p:cNvSpPr>
          <p:nvPr>
            <p:ph type="sldNum" sz="quarter" idx="12"/>
          </p:nvPr>
        </p:nvSpPr>
        <p:spPr/>
        <p:txBody>
          <a:bodyPr/>
          <a:lstStyle/>
          <a:p>
            <a:fld id="{1B5DE891-BED3-4FCA-96F7-3F8A1588183F}" type="slidenum">
              <a:rPr lang="en-US" smtClean="0"/>
              <a:pPr/>
              <a:t>17</a:t>
            </a:fld>
            <a:endParaRPr lang="en-US" dirty="0"/>
          </a:p>
        </p:txBody>
      </p:sp>
    </p:spTree>
    <p:extLst>
      <p:ext uri="{BB962C8B-B14F-4D97-AF65-F5344CB8AC3E}">
        <p14:creationId xmlns:p14="http://schemas.microsoft.com/office/powerpoint/2010/main" val="286305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2E56E2-7236-47B8-9BA9-011401E440E0}"/>
              </a:ext>
            </a:extLst>
          </p:cNvPr>
          <p:cNvSpPr>
            <a:spLocks noGrp="1"/>
          </p:cNvSpPr>
          <p:nvPr>
            <p:ph type="title"/>
          </p:nvPr>
        </p:nvSpPr>
        <p:spPr>
          <a:xfrm>
            <a:off x="411480" y="0"/>
            <a:ext cx="10515600" cy="1325563"/>
          </a:xfrm>
        </p:spPr>
        <p:txBody>
          <a:bodyPr>
            <a:normAutofit/>
          </a:bodyPr>
          <a:lstStyle/>
          <a:p>
            <a:r>
              <a:rPr lang="en-US" dirty="0"/>
              <a:t>Challenges </a:t>
            </a:r>
            <a:r>
              <a:rPr lang="en-US" sz="1000" dirty="0"/>
              <a:t>(6/7)</a:t>
            </a:r>
          </a:p>
        </p:txBody>
      </p:sp>
      <p:sp>
        <p:nvSpPr>
          <p:cNvPr id="78" name="TextBox 77">
            <a:extLst>
              <a:ext uri="{FF2B5EF4-FFF2-40B4-BE49-F238E27FC236}">
                <a16:creationId xmlns:a16="http://schemas.microsoft.com/office/drawing/2014/main" id="{C2F5E41C-F8D3-450B-A225-B4BC0BCB92B0}"/>
              </a:ext>
            </a:extLst>
          </p:cNvPr>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Data complexity</a:t>
            </a:r>
          </a:p>
        </p:txBody>
      </p:sp>
      <p:sp>
        <p:nvSpPr>
          <p:cNvPr id="13" name="TextBox 12"/>
          <p:cNvSpPr txBox="1"/>
          <p:nvPr/>
        </p:nvSpPr>
        <p:spPr>
          <a:xfrm>
            <a:off x="1294411" y="2288657"/>
            <a:ext cx="2558586" cy="461665"/>
          </a:xfrm>
          <a:prstGeom prst="rect">
            <a:avLst/>
          </a:prstGeom>
          <a:noFill/>
        </p:spPr>
        <p:txBody>
          <a:bodyPr wrap="square" rtlCol="0">
            <a:spAutoFit/>
          </a:bodyPr>
          <a:lstStyle/>
          <a:p>
            <a:r>
              <a:rPr lang="en-US" sz="2400" dirty="0">
                <a:latin typeface="Tahoma" panose="020B0604030504040204" pitchFamily="34" charset="0"/>
              </a:rPr>
              <a:t>Surveillance data</a:t>
            </a:r>
          </a:p>
        </p:txBody>
      </p:sp>
      <p:pic>
        <p:nvPicPr>
          <p:cNvPr id="2" name="Picture 1" descr="An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516" y="1544889"/>
            <a:ext cx="954826" cy="1330871"/>
          </a:xfrm>
          <a:prstGeom prst="rect">
            <a:avLst/>
          </a:prstGeom>
        </p:spPr>
      </p:pic>
      <p:sp>
        <p:nvSpPr>
          <p:cNvPr id="77" name="TextBox 76"/>
          <p:cNvSpPr txBox="1"/>
          <p:nvPr/>
        </p:nvSpPr>
        <p:spPr>
          <a:xfrm>
            <a:off x="545282" y="4099296"/>
            <a:ext cx="3258862" cy="461665"/>
          </a:xfrm>
          <a:prstGeom prst="rect">
            <a:avLst/>
          </a:prstGeom>
          <a:noFill/>
        </p:spPr>
        <p:txBody>
          <a:bodyPr wrap="square" rtlCol="0">
            <a:spAutoFit/>
          </a:bodyPr>
          <a:lstStyle/>
          <a:p>
            <a:r>
              <a:rPr lang="en-US" sz="2400" dirty="0">
                <a:latin typeface="Tahoma" panose="020B0604030504040204" pitchFamily="34" charset="0"/>
              </a:rPr>
              <a:t>Contact investigations</a:t>
            </a:r>
          </a:p>
        </p:txBody>
      </p:sp>
      <p:pic>
        <p:nvPicPr>
          <p:cNvPr id="76" name="Picture 75"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264" y="4582893"/>
            <a:ext cx="2322557" cy="2117857"/>
          </a:xfrm>
          <a:prstGeom prst="rect">
            <a:avLst/>
          </a:prstGeom>
        </p:spPr>
      </p:pic>
      <p:sp>
        <p:nvSpPr>
          <p:cNvPr id="74" name="TextBox 73"/>
          <p:cNvSpPr txBox="1"/>
          <p:nvPr/>
        </p:nvSpPr>
        <p:spPr>
          <a:xfrm>
            <a:off x="8536817" y="2169537"/>
            <a:ext cx="2559597" cy="461665"/>
          </a:xfrm>
          <a:prstGeom prst="rect">
            <a:avLst/>
          </a:prstGeom>
          <a:noFill/>
        </p:spPr>
        <p:txBody>
          <a:bodyPr wrap="square" rtlCol="0">
            <a:spAutoFit/>
          </a:bodyPr>
          <a:lstStyle/>
          <a:p>
            <a:r>
              <a:rPr lang="en-US" sz="2400" dirty="0">
                <a:latin typeface="Tahoma" panose="020B0604030504040204" pitchFamily="34" charset="0"/>
              </a:rPr>
              <a:t>Genomic data</a:t>
            </a:r>
          </a:p>
        </p:txBody>
      </p:sp>
      <p:pic>
        <p:nvPicPr>
          <p:cNvPr id="75" name="Picture 74" descr="An icon of a double helix representing genomic data."/>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2424" y="1199597"/>
            <a:ext cx="1688727" cy="1688727"/>
          </a:xfrm>
          <a:prstGeom prst="rect">
            <a:avLst/>
          </a:prstGeom>
        </p:spPr>
      </p:pic>
      <p:sp>
        <p:nvSpPr>
          <p:cNvPr id="73" name="TextBox 72"/>
          <p:cNvSpPr txBox="1"/>
          <p:nvPr/>
        </p:nvSpPr>
        <p:spPr>
          <a:xfrm>
            <a:off x="8536817" y="3761571"/>
            <a:ext cx="3301516" cy="461665"/>
          </a:xfrm>
          <a:prstGeom prst="rect">
            <a:avLst/>
          </a:prstGeom>
          <a:noFill/>
        </p:spPr>
        <p:txBody>
          <a:bodyPr wrap="square" rtlCol="0">
            <a:spAutoFit/>
          </a:bodyPr>
          <a:lstStyle/>
          <a:p>
            <a:r>
              <a:rPr lang="en-US" sz="2400" dirty="0">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C1C4C5CD-EE40-4E75-AD21-2E1DFE1D3391}"/>
              </a:ext>
            </a:extLst>
          </p:cNvPr>
          <p:cNvGrpSpPr/>
          <p:nvPr/>
        </p:nvGrpSpPr>
        <p:grpSpPr>
          <a:xfrm>
            <a:off x="7498809" y="4398188"/>
            <a:ext cx="3745413" cy="1895697"/>
            <a:chOff x="7498809" y="4398188"/>
            <a:chExt cx="3745413" cy="1895697"/>
          </a:xfrm>
        </p:grpSpPr>
        <p:grpSp>
          <p:nvGrpSpPr>
            <p:cNvPr id="35" name="Group 34"/>
            <p:cNvGrpSpPr/>
            <p:nvPr/>
          </p:nvGrpSpPr>
          <p:grpSpPr>
            <a:xfrm>
              <a:off x="7498809" y="4398188"/>
              <a:ext cx="2691349" cy="1895697"/>
              <a:chOff x="8647996" y="4636287"/>
              <a:chExt cx="2691349" cy="1895697"/>
            </a:xfrm>
          </p:grpSpPr>
          <p:grpSp>
            <p:nvGrpSpPr>
              <p:cNvPr id="19" name="Group 18"/>
              <p:cNvGrpSpPr/>
              <p:nvPr/>
            </p:nvGrpSpPr>
            <p:grpSpPr>
              <a:xfrm>
                <a:off x="9506533" y="4636287"/>
                <a:ext cx="1832812" cy="1523852"/>
                <a:chOff x="8258247" y="4401909"/>
                <a:chExt cx="1832812" cy="1523852"/>
              </a:xfrm>
            </p:grpSpPr>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24" name="Rectangle 2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TextBox 29"/>
                <p:cNvSpPr txBox="1"/>
                <p:nvPr/>
              </p:nvSpPr>
              <p:spPr>
                <a:xfrm>
                  <a:off x="9312311" y="4660720"/>
                  <a:ext cx="778748" cy="276999"/>
                </a:xfrm>
                <a:prstGeom prst="rect">
                  <a:avLst/>
                </a:prstGeom>
                <a:noFill/>
              </p:spPr>
              <p:txBody>
                <a:bodyPr wrap="square" rtlCol="0">
                  <a:spAutoFit/>
                </a:bodyPr>
                <a:lstStyle/>
                <a:p>
                  <a:r>
                    <a:rPr lang="en-US" sz="1200" b="1" dirty="0">
                      <a:latin typeface="Tahoma" panose="020B0604030504040204" pitchFamily="34" charset="0"/>
                    </a:rPr>
                    <a:t>Case 2</a:t>
                  </a:r>
                </a:p>
              </p:txBody>
            </p:sp>
          </p:grpSp>
          <p:grpSp>
            <p:nvGrpSpPr>
              <p:cNvPr id="32" name="Group 31"/>
              <p:cNvGrpSpPr/>
              <p:nvPr/>
            </p:nvGrpSpPr>
            <p:grpSpPr>
              <a:xfrm>
                <a:off x="8647996" y="5008132"/>
                <a:ext cx="1837830" cy="1523852"/>
                <a:chOff x="7383827" y="5017936"/>
                <a:chExt cx="1837830" cy="1523852"/>
              </a:xfrm>
            </p:grpSpPr>
            <p:sp>
              <p:nvSpPr>
                <p:cNvPr id="31" name="Rectangle 30"/>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8" name="Group 17"/>
                <p:cNvGrpSpPr/>
                <p:nvPr/>
              </p:nvGrpSpPr>
              <p:grpSpPr>
                <a:xfrm>
                  <a:off x="7383827" y="5017936"/>
                  <a:ext cx="1837830" cy="1523852"/>
                  <a:chOff x="6246902" y="3993276"/>
                  <a:chExt cx="1837830" cy="1523852"/>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20" name="Rectangle 1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TextBox 28"/>
                  <p:cNvSpPr txBox="1"/>
                  <p:nvPr/>
                </p:nvSpPr>
                <p:spPr>
                  <a:xfrm>
                    <a:off x="7305984" y="4253361"/>
                    <a:ext cx="778748" cy="276999"/>
                  </a:xfrm>
                  <a:prstGeom prst="rect">
                    <a:avLst/>
                  </a:prstGeom>
                  <a:noFill/>
                </p:spPr>
                <p:txBody>
                  <a:bodyPr wrap="square" rtlCol="0">
                    <a:spAutoFit/>
                  </a:bodyPr>
                  <a:lstStyle/>
                  <a:p>
                    <a:r>
                      <a:rPr lang="en-US" sz="1200" b="1" dirty="0">
                        <a:latin typeface="Tahoma" panose="020B0604030504040204" pitchFamily="34" charset="0"/>
                      </a:rPr>
                      <a:t>Case 1</a:t>
                    </a:r>
                  </a:p>
                </p:txBody>
              </p:sp>
            </p:grpSp>
          </p:grpSp>
        </p:grpSp>
        <p:pic>
          <p:nvPicPr>
            <p:cNvPr id="72" name="Picture 7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67206" y="4656999"/>
              <a:ext cx="877016" cy="1575478"/>
            </a:xfrm>
            <a:prstGeom prst="rect">
              <a:avLst/>
            </a:prstGeom>
          </p:spPr>
        </p:pic>
      </p:grpSp>
      <p:grpSp>
        <p:nvGrpSpPr>
          <p:cNvPr id="5" name="Group 4" descr="A hypothetical TB cluster involving 8 persons and with arrows connecting persons to illustrate possible transmission networks.">
            <a:extLst>
              <a:ext uri="{FF2B5EF4-FFF2-40B4-BE49-F238E27FC236}">
                <a16:creationId xmlns:a16="http://schemas.microsoft.com/office/drawing/2014/main" id="{2EFC2C06-7D66-4747-9124-AF984B0334EF}"/>
              </a:ext>
            </a:extLst>
          </p:cNvPr>
          <p:cNvGrpSpPr/>
          <p:nvPr/>
        </p:nvGrpSpPr>
        <p:grpSpPr>
          <a:xfrm>
            <a:off x="4647746" y="2288657"/>
            <a:ext cx="3074096" cy="2941942"/>
            <a:chOff x="4647746" y="2288657"/>
            <a:chExt cx="3074096" cy="2941942"/>
          </a:xfrm>
        </p:grpSpPr>
        <p:sp>
          <p:nvSpPr>
            <p:cNvPr id="34" name="Oval 33"/>
            <p:cNvSpPr/>
            <p:nvPr/>
          </p:nvSpPr>
          <p:spPr>
            <a:xfrm>
              <a:off x="4647746" y="2288657"/>
              <a:ext cx="3074096" cy="2941942"/>
            </a:xfrm>
            <a:prstGeom prst="ellipse">
              <a:avLst/>
            </a:prstGeom>
            <a:solidFill>
              <a:srgbClr val="BF311A">
                <a:alpha val="42000"/>
              </a:srgbClr>
            </a:solidFill>
            <a:ln w="22225">
              <a:solidFill>
                <a:srgbClr val="BF3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36" name="Group 35"/>
            <p:cNvGrpSpPr/>
            <p:nvPr/>
          </p:nvGrpSpPr>
          <p:grpSpPr>
            <a:xfrm>
              <a:off x="5153016" y="2356897"/>
              <a:ext cx="2087399" cy="2772445"/>
              <a:chOff x="1708443" y="1487012"/>
              <a:chExt cx="3932754" cy="5223412"/>
            </a:xfrm>
          </p:grpSpPr>
          <p:grpSp>
            <p:nvGrpSpPr>
              <p:cNvPr id="37" name="Group 36"/>
              <p:cNvGrpSpPr/>
              <p:nvPr/>
            </p:nvGrpSpPr>
            <p:grpSpPr>
              <a:xfrm>
                <a:off x="1708443" y="1487012"/>
                <a:ext cx="3932754" cy="5223412"/>
                <a:chOff x="1708443" y="1487012"/>
                <a:chExt cx="3932754" cy="5223412"/>
              </a:xfrm>
            </p:grpSpPr>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0863" y="4306324"/>
                  <a:ext cx="550334" cy="1188720"/>
                </a:xfrm>
                <a:prstGeom prst="rect">
                  <a:avLst/>
                </a:prstGeom>
              </p:spPr>
            </p:pic>
            <p:pic>
              <p:nvPicPr>
                <p:cNvPr id="60" name="Picture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78957" y="5521704"/>
                  <a:ext cx="497504" cy="1188720"/>
                </a:xfrm>
                <a:prstGeom prst="rect">
                  <a:avLst/>
                </a:prstGeom>
              </p:spPr>
            </p:pic>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2589" y="1487012"/>
                  <a:ext cx="497504" cy="1188720"/>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6461" y="2709978"/>
                  <a:ext cx="497504" cy="1188720"/>
                </a:xfrm>
                <a:prstGeom prst="rect">
                  <a:avLst/>
                </a:prstGeom>
              </p:spPr>
            </p:pic>
            <p:pic>
              <p:nvPicPr>
                <p:cNvPr id="63" name="Picture 6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08443" y="3287487"/>
                  <a:ext cx="497504" cy="1188720"/>
                </a:xfrm>
                <a:prstGeom prst="rect">
                  <a:avLst/>
                </a:prstGeom>
              </p:spPr>
            </p:pic>
            <p:pic>
              <p:nvPicPr>
                <p:cNvPr id="64" name="Picture 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5085" y="3711964"/>
                  <a:ext cx="497504" cy="1188720"/>
                </a:xfrm>
                <a:prstGeom prst="rect">
                  <a:avLst/>
                </a:prstGeom>
                <a:effectLst/>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03389" y="2081372"/>
                  <a:ext cx="550334" cy="1188720"/>
                </a:xfrm>
                <a:prstGeom prst="rect">
                  <a:avLst/>
                </a:prstGeom>
              </p:spPr>
            </p:pic>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51128" y="5111530"/>
                  <a:ext cx="550334" cy="1188720"/>
                </a:xfrm>
                <a:prstGeom prst="rect">
                  <a:avLst/>
                </a:prstGeom>
              </p:spPr>
            </p:pic>
            <p:cxnSp>
              <p:nvCxnSpPr>
                <p:cNvPr id="67" name="Straight Connector 66"/>
                <p:cNvCxnSpPr/>
                <p:nvPr/>
              </p:nvCxnSpPr>
              <p:spPr>
                <a:xfrm flipH="1">
                  <a:off x="2701463" y="4708229"/>
                  <a:ext cx="468112" cy="62675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2403389" y="3881847"/>
                  <a:ext cx="648820" cy="165700"/>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597867" y="2795997"/>
                  <a:ext cx="233631" cy="759120"/>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15465" y="4306324"/>
                  <a:ext cx="1049508" cy="401905"/>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707928" y="4966740"/>
                  <a:ext cx="371029" cy="55496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flipH="1" flipV="1">
                <a:off x="2953723" y="3100797"/>
                <a:ext cx="281363" cy="48289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5465" y="3481797"/>
                <a:ext cx="544683" cy="490505"/>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57071" y="2814654"/>
                <a:ext cx="1214632" cy="28614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990107" y="2153972"/>
                <a:ext cx="606557" cy="30167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27490" y="2360334"/>
                <a:ext cx="278442" cy="34964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639176" y="5221891"/>
                <a:ext cx="484083" cy="483999"/>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788724" y="4025655"/>
                <a:ext cx="1885353" cy="1655391"/>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67735" y="2797765"/>
                <a:ext cx="304559" cy="2549259"/>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160322" y="2856146"/>
                <a:ext cx="251786" cy="444980"/>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30345" y="4565157"/>
                <a:ext cx="303703" cy="65151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66709" y="5829920"/>
                <a:ext cx="1214632" cy="28614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042125" y="3619086"/>
                <a:ext cx="236598" cy="534838"/>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262444" y="3276761"/>
                <a:ext cx="2133789" cy="262492"/>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273305" y="2602122"/>
                <a:ext cx="1437402" cy="113480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490651" y="2360334"/>
                <a:ext cx="1177865" cy="2628659"/>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397070" y="3331728"/>
                <a:ext cx="75690" cy="167441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01462" y="4988992"/>
                <a:ext cx="2262641" cy="488292"/>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267845" y="4087290"/>
                <a:ext cx="1724551" cy="158725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952313" y="2974532"/>
                <a:ext cx="2012660" cy="153274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098517" y="2795997"/>
                <a:ext cx="917330" cy="2091872"/>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345770" y="4059915"/>
                <a:ext cx="412562" cy="1318717"/>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10" name="Slide Number Placeholder 9">
            <a:extLst>
              <a:ext uri="{FF2B5EF4-FFF2-40B4-BE49-F238E27FC236}">
                <a16:creationId xmlns:a16="http://schemas.microsoft.com/office/drawing/2014/main" id="{54CA9289-4B84-46B6-B18C-5E1ED575D733}"/>
              </a:ext>
            </a:extLst>
          </p:cNvPr>
          <p:cNvSpPr>
            <a:spLocks noGrp="1"/>
          </p:cNvSpPr>
          <p:nvPr>
            <p:ph type="sldNum" sz="quarter" idx="12"/>
          </p:nvPr>
        </p:nvSpPr>
        <p:spPr/>
        <p:txBody>
          <a:bodyPr/>
          <a:lstStyle/>
          <a:p>
            <a:fld id="{1B5DE891-BED3-4FCA-96F7-3F8A1588183F}" type="slidenum">
              <a:rPr lang="en-US" smtClean="0"/>
              <a:pPr/>
              <a:t>18</a:t>
            </a:fld>
            <a:endParaRPr lang="en-US" dirty="0"/>
          </a:p>
        </p:txBody>
      </p:sp>
    </p:spTree>
    <p:extLst>
      <p:ext uri="{BB962C8B-B14F-4D97-AF65-F5344CB8AC3E}">
        <p14:creationId xmlns:p14="http://schemas.microsoft.com/office/powerpoint/2010/main" val="200166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CE76386F-0A85-4FCC-9C98-E8F24892BF45}"/>
              </a:ext>
            </a:extLst>
          </p:cNvPr>
          <p:cNvSpPr txBox="1">
            <a:spLocks noGrp="1"/>
          </p:cNvSpPr>
          <p:nvPr>
            <p:ph type="title" idx="4294967295"/>
          </p:nvPr>
        </p:nvSpPr>
        <p:spPr>
          <a:xfrm>
            <a:off x="411480" y="0"/>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6"/>
                </a:solidFill>
                <a:effectLst/>
                <a:uLnTx/>
                <a:uFillTx/>
                <a:latin typeface="Tahoma" panose="020B0604030504040204" pitchFamily="34" charset="0"/>
                <a:ea typeface="Tahoma" panose="020B0604030504040204" pitchFamily="34" charset="0"/>
                <a:cs typeface="Tahoma" panose="020B0604030504040204" pitchFamily="34" charset="0"/>
              </a:rPr>
              <a:t>Challenges </a:t>
            </a:r>
            <a:r>
              <a:rPr kumimoji="0" lang="en-US" sz="1000" b="0" i="0" u="none" strike="noStrike" kern="1200" cap="none" spc="0" normalizeH="0" baseline="0" noProof="0" dirty="0">
                <a:ln>
                  <a:noFill/>
                </a:ln>
                <a:solidFill>
                  <a:schemeClr val="accent6"/>
                </a:solidFill>
                <a:effectLst/>
                <a:uLnTx/>
                <a:uFillTx/>
                <a:latin typeface="Tahoma" panose="020B0604030504040204" pitchFamily="34" charset="0"/>
                <a:ea typeface="Tahoma" panose="020B0604030504040204" pitchFamily="34" charset="0"/>
                <a:cs typeface="Tahoma" panose="020B0604030504040204" pitchFamily="34" charset="0"/>
              </a:rPr>
              <a:t>(7/7)</a:t>
            </a:r>
          </a:p>
        </p:txBody>
      </p:sp>
      <p:grpSp>
        <p:nvGrpSpPr>
          <p:cNvPr id="2" name="Group 1" descr="Icon of a frustrated man with his head on a desk and cursing.">
            <a:extLst>
              <a:ext uri="{FF2B5EF4-FFF2-40B4-BE49-F238E27FC236}">
                <a16:creationId xmlns:a16="http://schemas.microsoft.com/office/drawing/2014/main" id="{A46B9F8F-1B66-412D-8A9B-767652909D32}"/>
              </a:ext>
            </a:extLst>
          </p:cNvPr>
          <p:cNvGrpSpPr/>
          <p:nvPr/>
        </p:nvGrpSpPr>
        <p:grpSpPr>
          <a:xfrm>
            <a:off x="4647746" y="2288657"/>
            <a:ext cx="3074096" cy="2941942"/>
            <a:chOff x="4647746" y="2288657"/>
            <a:chExt cx="3074096" cy="2941942"/>
          </a:xfrm>
        </p:grpSpPr>
        <p:pic>
          <p:nvPicPr>
            <p:cNvPr id="72" name="Picture 71"/>
            <p:cNvPicPr>
              <a:picLocks noChangeAspect="1"/>
            </p:cNvPicPr>
            <p:nvPr/>
          </p:nvPicPr>
          <p:blipFill>
            <a:blip r:embed="rId3"/>
            <a:stretch>
              <a:fillRect/>
            </a:stretch>
          </p:blipFill>
          <p:spPr>
            <a:xfrm>
              <a:off x="5373749" y="3514012"/>
              <a:ext cx="1403721" cy="982556"/>
            </a:xfrm>
            <a:prstGeom prst="rect">
              <a:avLst/>
            </a:prstGeom>
          </p:spPr>
        </p:pic>
        <p:sp>
          <p:nvSpPr>
            <p:cNvPr id="75" name="Rounded Rectangular Callout 74"/>
            <p:cNvSpPr/>
            <p:nvPr/>
          </p:nvSpPr>
          <p:spPr>
            <a:xfrm>
              <a:off x="5873386" y="3057100"/>
              <a:ext cx="1223448" cy="349156"/>
            </a:xfrm>
            <a:prstGeom prst="wedgeRoundRectCallout">
              <a:avLst>
                <a:gd name="adj1" fmla="val -38618"/>
                <a:gd name="adj2" fmla="val 75834"/>
                <a:gd name="adj3" fmla="val 16667"/>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000000"/>
                  </a:solidFill>
                  <a:latin typeface="Tahoma" panose="020B0604030504040204" pitchFamily="34" charset="0"/>
                  <a:cs typeface="Calibri Light" panose="020F0302020204030204" pitchFamily="34" charset="0"/>
                </a:rPr>
                <a:t>$%@&amp;#*</a:t>
              </a:r>
              <a:endParaRPr kumimoji="0" lang="en-US" sz="1400" b="1" i="0" u="none" strike="noStrike" kern="1200" cap="none" spc="0" normalizeH="0" baseline="0" noProof="0" dirty="0">
                <a:ln>
                  <a:noFill/>
                </a:ln>
                <a:solidFill>
                  <a:srgbClr val="000000"/>
                </a:solidFill>
                <a:effectLst/>
                <a:uLnTx/>
                <a:uFillTx/>
                <a:latin typeface="Tahoma" panose="020B0604030504040204" pitchFamily="34" charset="0"/>
                <a:cs typeface="Calibri Light" panose="020F0302020204030204" pitchFamily="34" charset="0"/>
              </a:endParaRPr>
            </a:p>
          </p:txBody>
        </p:sp>
        <p:sp>
          <p:nvSpPr>
            <p:cNvPr id="7" name="Oval 6"/>
            <p:cNvSpPr/>
            <p:nvPr/>
          </p:nvSpPr>
          <p:spPr>
            <a:xfrm>
              <a:off x="4647746" y="2288657"/>
              <a:ext cx="3074096" cy="2941942"/>
            </a:xfrm>
            <a:prstGeom prst="ellipse">
              <a:avLst/>
            </a:prstGeom>
            <a:solidFill>
              <a:srgbClr val="BF311A">
                <a:alpha val="42000"/>
              </a:srgbClr>
            </a:solidFill>
            <a:ln w="22225">
              <a:solidFill>
                <a:srgbClr val="BF3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9" name="Slide Number Placeholder 8">
            <a:extLst>
              <a:ext uri="{FF2B5EF4-FFF2-40B4-BE49-F238E27FC236}">
                <a16:creationId xmlns:a16="http://schemas.microsoft.com/office/drawing/2014/main" id="{231DD125-78D5-411C-8A0C-07C13C315789}"/>
              </a:ext>
            </a:extLst>
          </p:cNvPr>
          <p:cNvSpPr>
            <a:spLocks noGrp="1"/>
          </p:cNvSpPr>
          <p:nvPr>
            <p:ph type="sldNum" sz="quarter" idx="12"/>
          </p:nvPr>
        </p:nvSpPr>
        <p:spPr/>
        <p:txBody>
          <a:bodyPr/>
          <a:lstStyle/>
          <a:p>
            <a:fld id="{1B5DE891-BED3-4FCA-96F7-3F8A1588183F}" type="slidenum">
              <a:rPr lang="en-US" smtClean="0"/>
              <a:pPr/>
              <a:t>19</a:t>
            </a:fld>
            <a:endParaRPr lang="en-US" dirty="0"/>
          </a:p>
        </p:txBody>
      </p:sp>
    </p:spTree>
    <p:extLst>
      <p:ext uri="{BB962C8B-B14F-4D97-AF65-F5344CB8AC3E}">
        <p14:creationId xmlns:p14="http://schemas.microsoft.com/office/powerpoint/2010/main" val="411742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8707114-5006-45EB-85D4-A3665854D3FB}"/>
              </a:ext>
            </a:extLst>
          </p:cNvPr>
          <p:cNvSpPr>
            <a:spLocks noGrp="1"/>
          </p:cNvSpPr>
          <p:nvPr>
            <p:ph type="title"/>
          </p:nvPr>
        </p:nvSpPr>
        <p:spPr>
          <a:xfrm>
            <a:off x="411480" y="0"/>
            <a:ext cx="20193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Outline</a:t>
            </a:r>
          </a:p>
        </p:txBody>
      </p:sp>
      <p:sp>
        <p:nvSpPr>
          <p:cNvPr id="4" name="TextBox 3"/>
          <p:cNvSpPr txBox="1"/>
          <p:nvPr/>
        </p:nvSpPr>
        <p:spPr>
          <a:xfrm>
            <a:off x="731087" y="1066270"/>
            <a:ext cx="10823605" cy="4832092"/>
          </a:xfrm>
          <a:prstGeom prst="rect">
            <a:avLst/>
          </a:prstGeom>
          <a:noFill/>
        </p:spPr>
        <p:txBody>
          <a:bodyPr wrap="square" rtlCol="0">
            <a:spAutoFit/>
          </a:bodyPr>
          <a:lstStyle/>
          <a:p>
            <a:r>
              <a:rPr lang="en-US" sz="2800" dirty="0">
                <a:latin typeface="Tahoma" panose="020B0604030504040204" pitchFamily="34" charset="0"/>
              </a:rPr>
              <a:t>Motivations – characterizing tuberculosis transmission networks</a:t>
            </a:r>
          </a:p>
          <a:p>
            <a:pPr marL="171450" indent="-171450">
              <a:buFont typeface="Wingdings" panose="05000000000000000000" pitchFamily="2" charset="2"/>
              <a:buChar char="ü"/>
            </a:pPr>
            <a:endParaRPr lang="en-US" sz="2800" dirty="0">
              <a:latin typeface="Tahoma" panose="020B0604030504040204" pitchFamily="34" charset="0"/>
            </a:endParaRPr>
          </a:p>
          <a:p>
            <a:r>
              <a:rPr lang="en-US" sz="2800" dirty="0">
                <a:latin typeface="Tahoma" panose="020B0604030504040204" pitchFamily="34" charset="0"/>
              </a:rPr>
              <a:t>What is LITT and how does it work</a:t>
            </a:r>
          </a:p>
          <a:p>
            <a:endParaRPr lang="en-US" sz="2800" dirty="0">
              <a:latin typeface="Tahoma" panose="020B0604030504040204" pitchFamily="34" charset="0"/>
            </a:endParaRPr>
          </a:p>
          <a:p>
            <a:r>
              <a:rPr lang="en-US" sz="2800" dirty="0">
                <a:latin typeface="Tahoma" panose="020B0604030504040204" pitchFamily="34" charset="0"/>
              </a:rPr>
              <a:t>Using LITT</a:t>
            </a:r>
          </a:p>
          <a:p>
            <a:endParaRPr lang="en-US" sz="2800" dirty="0">
              <a:latin typeface="Tahoma" panose="020B0604030504040204" pitchFamily="34" charset="0"/>
            </a:endParaRPr>
          </a:p>
          <a:p>
            <a:r>
              <a:rPr lang="en-US" sz="2800" dirty="0">
                <a:latin typeface="Tahoma" panose="020B0604030504040204" pitchFamily="34" charset="0"/>
              </a:rPr>
              <a:t>	Data inputs</a:t>
            </a:r>
          </a:p>
          <a:p>
            <a:endParaRPr lang="en-US" sz="2800" dirty="0">
              <a:latin typeface="Tahoma" panose="020B0604030504040204" pitchFamily="34" charset="0"/>
            </a:endParaRPr>
          </a:p>
          <a:p>
            <a:r>
              <a:rPr lang="en-US" sz="2800" dirty="0">
                <a:latin typeface="Tahoma" panose="020B0604030504040204" pitchFamily="34" charset="0"/>
              </a:rPr>
              <a:t>	Analytic outputs</a:t>
            </a:r>
          </a:p>
          <a:p>
            <a:endParaRPr lang="en-US" sz="2800" dirty="0">
              <a:latin typeface="Tahoma" panose="020B0604030504040204" pitchFamily="34" charset="0"/>
            </a:endParaRPr>
          </a:p>
          <a:p>
            <a:endParaRPr lang="en-US" sz="2800" dirty="0">
              <a:latin typeface="Tahoma" panose="020B0604030504040204" pitchFamily="34" charset="0"/>
            </a:endParaRPr>
          </a:p>
        </p:txBody>
      </p:sp>
      <p:sp>
        <p:nvSpPr>
          <p:cNvPr id="14" name="Slide Number Placeholder 13">
            <a:extLst>
              <a:ext uri="{FF2B5EF4-FFF2-40B4-BE49-F238E27FC236}">
                <a16:creationId xmlns:a16="http://schemas.microsoft.com/office/drawing/2014/main" id="{192964CD-E312-4F03-BE22-355AC0C42D99}"/>
              </a:ext>
            </a:extLst>
          </p:cNvPr>
          <p:cNvSpPr>
            <a:spLocks noGrp="1"/>
          </p:cNvSpPr>
          <p:nvPr>
            <p:ph type="sldNum" sz="quarter" idx="12"/>
          </p:nvPr>
        </p:nvSpPr>
        <p:spPr/>
        <p:txBody>
          <a:bodyPr/>
          <a:lstStyle/>
          <a:p>
            <a:fld id="{1B5DE891-BED3-4FCA-96F7-3F8A1588183F}" type="slidenum">
              <a:rPr lang="en-US" smtClean="0"/>
              <a:pPr/>
              <a:t>2</a:t>
            </a:fld>
            <a:endParaRPr lang="en-US" dirty="0"/>
          </a:p>
        </p:txBody>
      </p:sp>
    </p:spTree>
    <p:extLst>
      <p:ext uri="{BB962C8B-B14F-4D97-AF65-F5344CB8AC3E}">
        <p14:creationId xmlns:p14="http://schemas.microsoft.com/office/powerpoint/2010/main" val="319382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126949-8BDB-4F6A-95F2-0155E67018D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endParaRPr lang="en-US" sz="4000" dirty="0"/>
          </a:p>
        </p:txBody>
      </p:sp>
      <p:sp>
        <p:nvSpPr>
          <p:cNvPr id="4" name="TextBox 3"/>
          <p:cNvSpPr txBox="1"/>
          <p:nvPr/>
        </p:nvSpPr>
        <p:spPr>
          <a:xfrm>
            <a:off x="953255" y="1450011"/>
            <a:ext cx="10260706" cy="1384995"/>
          </a:xfrm>
          <a:prstGeom prst="rect">
            <a:avLst/>
          </a:prstGeom>
          <a:noFill/>
        </p:spPr>
        <p:txBody>
          <a:bodyPr wrap="square" rtlCol="0">
            <a:spAutoFit/>
          </a:bodyPr>
          <a:lstStyle/>
          <a:p>
            <a:r>
              <a:rPr lang="en-US" sz="4800" dirty="0">
                <a:solidFill>
                  <a:srgbClr val="F6A01A"/>
                </a:solidFill>
                <a:latin typeface="Tahoma" panose="020B0604030504040204" pitchFamily="34" charset="0"/>
              </a:rPr>
              <a:t>L</a:t>
            </a:r>
            <a:r>
              <a:rPr lang="en-US" sz="3600" dirty="0">
                <a:latin typeface="Tahoma" panose="020B0604030504040204" pitchFamily="34" charset="0"/>
              </a:rPr>
              <a:t>ogically </a:t>
            </a:r>
            <a:r>
              <a:rPr lang="en-US" sz="4800" dirty="0">
                <a:solidFill>
                  <a:srgbClr val="F6A01A"/>
                </a:solidFill>
                <a:latin typeface="Tahoma" panose="020B0604030504040204" pitchFamily="34" charset="0"/>
              </a:rPr>
              <a:t>I</a:t>
            </a:r>
            <a:r>
              <a:rPr lang="en-US" sz="3600" dirty="0">
                <a:latin typeface="Tahoma" panose="020B0604030504040204" pitchFamily="34" charset="0"/>
              </a:rPr>
              <a:t>nferred </a:t>
            </a:r>
            <a:r>
              <a:rPr lang="en-US" sz="4800" dirty="0">
                <a:solidFill>
                  <a:srgbClr val="F6A01A"/>
                </a:solidFill>
                <a:latin typeface="Tahoma" panose="020B0604030504040204" pitchFamily="34" charset="0"/>
              </a:rPr>
              <a:t>T</a:t>
            </a:r>
            <a:r>
              <a:rPr lang="en-US" sz="3600" dirty="0">
                <a:latin typeface="Tahoma" panose="020B0604030504040204" pitchFamily="34" charset="0"/>
              </a:rPr>
              <a:t>uberculosis </a:t>
            </a:r>
            <a:r>
              <a:rPr lang="en-US" sz="4800" dirty="0">
                <a:solidFill>
                  <a:srgbClr val="F6A01A"/>
                </a:solidFill>
                <a:latin typeface="Tahoma" panose="020B0604030504040204" pitchFamily="34" charset="0"/>
              </a:rPr>
              <a:t>T</a:t>
            </a:r>
            <a:r>
              <a:rPr lang="en-US" sz="3600" dirty="0">
                <a:latin typeface="Tahoma" panose="020B0604030504040204" pitchFamily="34" charset="0"/>
              </a:rPr>
              <a:t>ransmission algorithm</a:t>
            </a:r>
          </a:p>
        </p:txBody>
      </p:sp>
      <p:sp>
        <p:nvSpPr>
          <p:cNvPr id="9" name="Slide Number Placeholder 8">
            <a:extLst>
              <a:ext uri="{FF2B5EF4-FFF2-40B4-BE49-F238E27FC236}">
                <a16:creationId xmlns:a16="http://schemas.microsoft.com/office/drawing/2014/main" id="{8C2FB2AA-DF6A-4C90-8BE2-BC4CADA27864}"/>
              </a:ext>
            </a:extLst>
          </p:cNvPr>
          <p:cNvSpPr>
            <a:spLocks noGrp="1"/>
          </p:cNvSpPr>
          <p:nvPr>
            <p:ph type="sldNum" sz="quarter" idx="12"/>
          </p:nvPr>
        </p:nvSpPr>
        <p:spPr/>
        <p:txBody>
          <a:bodyPr/>
          <a:lstStyle/>
          <a:p>
            <a:fld id="{1B5DE891-BED3-4FCA-96F7-3F8A1588183F}" type="slidenum">
              <a:rPr lang="en-US" smtClean="0"/>
              <a:pPr/>
              <a:t>20</a:t>
            </a:fld>
            <a:endParaRPr lang="en-US" dirty="0"/>
          </a:p>
        </p:txBody>
      </p:sp>
    </p:spTree>
    <p:extLst>
      <p:ext uri="{BB962C8B-B14F-4D97-AF65-F5344CB8AC3E}">
        <p14:creationId xmlns:p14="http://schemas.microsoft.com/office/powerpoint/2010/main" val="327408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3F0FDC-AAF9-4539-B2CC-F7A2B943F70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 </a:t>
            </a:r>
            <a:r>
              <a:rPr lang="en-US" sz="1000" dirty="0">
                <a:latin typeface="Tahoma" panose="020B0604030504040204" pitchFamily="34" charset="0"/>
              </a:rPr>
              <a:t>(1/3)</a:t>
            </a:r>
            <a:endParaRPr lang="en-US" sz="1000" dirty="0"/>
          </a:p>
        </p:txBody>
      </p:sp>
      <p:grpSp>
        <p:nvGrpSpPr>
          <p:cNvPr id="7" name="Group 6" descr="Icon of a computer running the R program."/>
          <p:cNvGrpSpPr/>
          <p:nvPr/>
        </p:nvGrpSpPr>
        <p:grpSpPr>
          <a:xfrm>
            <a:off x="5619393" y="2679687"/>
            <a:ext cx="2243226" cy="2154465"/>
            <a:chOff x="4744598" y="2351767"/>
            <a:chExt cx="2243226" cy="215446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
        <p:nvSpPr>
          <p:cNvPr id="11" name="Slide Number Placeholder 10">
            <a:extLst>
              <a:ext uri="{FF2B5EF4-FFF2-40B4-BE49-F238E27FC236}">
                <a16:creationId xmlns:a16="http://schemas.microsoft.com/office/drawing/2014/main" id="{DD5FC009-B473-4194-87C4-36E75119F2B4}"/>
              </a:ext>
            </a:extLst>
          </p:cNvPr>
          <p:cNvSpPr>
            <a:spLocks noGrp="1"/>
          </p:cNvSpPr>
          <p:nvPr>
            <p:ph type="sldNum" sz="quarter" idx="12"/>
          </p:nvPr>
        </p:nvSpPr>
        <p:spPr/>
        <p:txBody>
          <a:bodyPr/>
          <a:lstStyle/>
          <a:p>
            <a:fld id="{1B5DE891-BED3-4FCA-96F7-3F8A1588183F}" type="slidenum">
              <a:rPr lang="en-US" smtClean="0"/>
              <a:pPr/>
              <a:t>21</a:t>
            </a:fld>
            <a:endParaRPr lang="en-US" dirty="0"/>
          </a:p>
        </p:txBody>
      </p:sp>
    </p:spTree>
    <p:extLst>
      <p:ext uri="{BB962C8B-B14F-4D97-AF65-F5344CB8AC3E}">
        <p14:creationId xmlns:p14="http://schemas.microsoft.com/office/powerpoint/2010/main" val="3475793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DD31B1-B4DE-45F6-904B-D14A43CBEC5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r>
              <a:rPr lang="en-US" dirty="0"/>
              <a:t>? </a:t>
            </a:r>
            <a:r>
              <a:rPr lang="en-US" sz="1000" dirty="0"/>
              <a:t>(2/3)</a:t>
            </a:r>
          </a:p>
        </p:txBody>
      </p:sp>
      <p:sp>
        <p:nvSpPr>
          <p:cNvPr id="27" name="TextBox 26"/>
          <p:cNvSpPr txBox="1"/>
          <p:nvPr/>
        </p:nvSpPr>
        <p:spPr>
          <a:xfrm>
            <a:off x="398614"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9" name="Picture 8" descr="An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5721" y="1316068"/>
            <a:ext cx="638224" cy="889578"/>
          </a:xfrm>
          <a:prstGeom prst="rect">
            <a:avLst/>
          </a:prstGeom>
        </p:spPr>
      </p:pic>
      <p:sp>
        <p:nvSpPr>
          <p:cNvPr id="28" name="TextBox 27"/>
          <p:cNvSpPr txBox="1"/>
          <p:nvPr/>
        </p:nvSpPr>
        <p:spPr>
          <a:xfrm>
            <a:off x="-1"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10" name="Picture 9"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739" y="2428326"/>
            <a:ext cx="1452638" cy="1324608"/>
          </a:xfrm>
          <a:prstGeom prst="rect">
            <a:avLst/>
          </a:prstGeom>
        </p:spPr>
      </p:pic>
      <p:sp>
        <p:nvSpPr>
          <p:cNvPr id="74" name="TextBox 73"/>
          <p:cNvSpPr txBox="1"/>
          <p:nvPr/>
        </p:nvSpPr>
        <p:spPr>
          <a:xfrm>
            <a:off x="76911"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11" name="Group 10" descr="Icons of calendars and a coughing man representing data on timing of symptoms.">
            <a:extLst>
              <a:ext uri="{FF2B5EF4-FFF2-40B4-BE49-F238E27FC236}">
                <a16:creationId xmlns:a16="http://schemas.microsoft.com/office/drawing/2014/main" id="{DD05C574-AA4E-4809-B4D3-10FE50671E43}"/>
              </a:ext>
            </a:extLst>
          </p:cNvPr>
          <p:cNvGrpSpPr/>
          <p:nvPr/>
        </p:nvGrpSpPr>
        <p:grpSpPr>
          <a:xfrm>
            <a:off x="2774399" y="4064371"/>
            <a:ext cx="1583776" cy="881344"/>
            <a:chOff x="2774399" y="4064371"/>
            <a:chExt cx="1583776" cy="881344"/>
          </a:xfrm>
        </p:grpSpPr>
        <p:grpSp>
          <p:nvGrpSpPr>
            <p:cNvPr id="72" name="Group 71"/>
            <p:cNvGrpSpPr/>
            <p:nvPr/>
          </p:nvGrpSpPr>
          <p:grpSpPr>
            <a:xfrm>
              <a:off x="2774399" y="4064371"/>
              <a:ext cx="1189364" cy="881344"/>
              <a:chOff x="8647996" y="4636287"/>
              <a:chExt cx="2558218" cy="1895697"/>
            </a:xfrm>
          </p:grpSpPr>
          <p:grpSp>
            <p:nvGrpSpPr>
              <p:cNvPr id="75" name="Group 74"/>
              <p:cNvGrpSpPr/>
              <p:nvPr/>
            </p:nvGrpSpPr>
            <p:grpSpPr>
              <a:xfrm>
                <a:off x="9506533" y="4636287"/>
                <a:ext cx="1699681" cy="1523852"/>
                <a:chOff x="8258247" y="4401909"/>
                <a:chExt cx="1699681" cy="1523852"/>
              </a:xfrm>
            </p:grpSpPr>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84" name="Rectangle 8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5" name="Rectangle 84"/>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6" name="Group 75"/>
              <p:cNvGrpSpPr/>
              <p:nvPr/>
            </p:nvGrpSpPr>
            <p:grpSpPr>
              <a:xfrm>
                <a:off x="8647996" y="5008132"/>
                <a:ext cx="1699681" cy="1523852"/>
                <a:chOff x="7383827" y="5017936"/>
                <a:chExt cx="1699681" cy="1523852"/>
              </a:xfrm>
            </p:grpSpPr>
            <p:sp>
              <p:nvSpPr>
                <p:cNvPr id="77" name="Rectangle 76"/>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78" name="Group 77"/>
                <p:cNvGrpSpPr/>
                <p:nvPr/>
              </p:nvGrpSpPr>
              <p:grpSpPr>
                <a:xfrm>
                  <a:off x="7383827" y="5017936"/>
                  <a:ext cx="1699681" cy="1523852"/>
                  <a:chOff x="6246902" y="3993276"/>
                  <a:chExt cx="1699681" cy="1523852"/>
                </a:xfrm>
              </p:grpSpPr>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80" name="Rectangle 7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1" name="Rectangle 8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2" name="Rectangle 8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8806" y="4324798"/>
              <a:ext cx="329369" cy="591681"/>
            </a:xfrm>
            <a:prstGeom prst="rect">
              <a:avLst/>
            </a:prstGeom>
          </p:spPr>
        </p:pic>
      </p:grpSp>
      <p:sp>
        <p:nvSpPr>
          <p:cNvPr id="88" name="TextBox 87"/>
          <p:cNvSpPr txBox="1"/>
          <p:nvPr/>
        </p:nvSpPr>
        <p:spPr>
          <a:xfrm>
            <a:off x="400310"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87" name="Picture 86"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0459" y="5212108"/>
            <a:ext cx="1032248" cy="1032248"/>
          </a:xfrm>
          <a:prstGeom prst="rect">
            <a:avLst/>
          </a:prstGeom>
        </p:spPr>
      </p:pic>
      <p:sp>
        <p:nvSpPr>
          <p:cNvPr id="8" name="Right Brace 7" descr="Bracket representing surveillance data, data from contact investigations, data on timing of symptoms, and genomic data being combined."/>
          <p:cNvSpPr/>
          <p:nvPr/>
        </p:nvSpPr>
        <p:spPr>
          <a:xfrm>
            <a:off x="4386989" y="1138987"/>
            <a:ext cx="642712" cy="5277851"/>
          </a:xfrm>
          <a:prstGeom prst="rightBrace">
            <a:avLst/>
          </a:prstGeom>
          <a:ln w="381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grpSp>
        <p:nvGrpSpPr>
          <p:cNvPr id="7" name="Group 6" descr="Icon of a computer running the R program."/>
          <p:cNvGrpSpPr/>
          <p:nvPr/>
        </p:nvGrpSpPr>
        <p:grpSpPr>
          <a:xfrm>
            <a:off x="5619393" y="2679687"/>
            <a:ext cx="2243226" cy="2154465"/>
            <a:chOff x="4744598" y="2351767"/>
            <a:chExt cx="2243226" cy="2154465"/>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
        <p:nvSpPr>
          <p:cNvPr id="15" name="Slide Number Placeholder 14">
            <a:extLst>
              <a:ext uri="{FF2B5EF4-FFF2-40B4-BE49-F238E27FC236}">
                <a16:creationId xmlns:a16="http://schemas.microsoft.com/office/drawing/2014/main" id="{AD680E82-2CD2-4A66-9F74-874833E3281B}"/>
              </a:ext>
            </a:extLst>
          </p:cNvPr>
          <p:cNvSpPr>
            <a:spLocks noGrp="1"/>
          </p:cNvSpPr>
          <p:nvPr>
            <p:ph type="sldNum" sz="quarter" idx="12"/>
          </p:nvPr>
        </p:nvSpPr>
        <p:spPr/>
        <p:txBody>
          <a:bodyPr/>
          <a:lstStyle/>
          <a:p>
            <a:fld id="{1B5DE891-BED3-4FCA-96F7-3F8A1588183F}" type="slidenum">
              <a:rPr lang="en-US" smtClean="0"/>
              <a:pPr/>
              <a:t>22</a:t>
            </a:fld>
            <a:endParaRPr lang="en-US" dirty="0"/>
          </a:p>
        </p:txBody>
      </p:sp>
    </p:spTree>
    <p:extLst>
      <p:ext uri="{BB962C8B-B14F-4D97-AF65-F5344CB8AC3E}">
        <p14:creationId xmlns:p14="http://schemas.microsoft.com/office/powerpoint/2010/main" val="557709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C224E85-5E06-4421-BBD8-303A2FF7D2B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r>
              <a:rPr lang="en-US" dirty="0"/>
              <a:t>? </a:t>
            </a:r>
            <a:r>
              <a:rPr lang="en-US" sz="1000" dirty="0"/>
              <a:t>(3/3)</a:t>
            </a:r>
          </a:p>
        </p:txBody>
      </p:sp>
      <p:sp>
        <p:nvSpPr>
          <p:cNvPr id="27" name="TextBox 26"/>
          <p:cNvSpPr txBox="1"/>
          <p:nvPr/>
        </p:nvSpPr>
        <p:spPr>
          <a:xfrm>
            <a:off x="398614"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9" name="Picture 8" descr="An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5721" y="1316068"/>
            <a:ext cx="638224" cy="889578"/>
          </a:xfrm>
          <a:prstGeom prst="rect">
            <a:avLst/>
          </a:prstGeom>
        </p:spPr>
      </p:pic>
      <p:sp>
        <p:nvSpPr>
          <p:cNvPr id="28" name="TextBox 27"/>
          <p:cNvSpPr txBox="1"/>
          <p:nvPr/>
        </p:nvSpPr>
        <p:spPr>
          <a:xfrm>
            <a:off x="-1"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10" name="Picture 9"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739" y="2428326"/>
            <a:ext cx="1452638" cy="1324608"/>
          </a:xfrm>
          <a:prstGeom prst="rect">
            <a:avLst/>
          </a:prstGeom>
        </p:spPr>
      </p:pic>
      <p:sp>
        <p:nvSpPr>
          <p:cNvPr id="74" name="TextBox 73"/>
          <p:cNvSpPr txBox="1"/>
          <p:nvPr/>
        </p:nvSpPr>
        <p:spPr>
          <a:xfrm>
            <a:off x="76911"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12" name="Group 11" descr="Icons of calendars and a coughing man representing data on timing of symptoms.">
            <a:extLst>
              <a:ext uri="{FF2B5EF4-FFF2-40B4-BE49-F238E27FC236}">
                <a16:creationId xmlns:a16="http://schemas.microsoft.com/office/drawing/2014/main" id="{988A7E7D-D8E6-4617-9BE0-895258F8F53C}"/>
              </a:ext>
            </a:extLst>
          </p:cNvPr>
          <p:cNvGrpSpPr/>
          <p:nvPr/>
        </p:nvGrpSpPr>
        <p:grpSpPr>
          <a:xfrm>
            <a:off x="2774399" y="4064371"/>
            <a:ext cx="1583776" cy="881344"/>
            <a:chOff x="2774399" y="4064371"/>
            <a:chExt cx="1583776" cy="881344"/>
          </a:xfrm>
        </p:grpSpPr>
        <p:grpSp>
          <p:nvGrpSpPr>
            <p:cNvPr id="72" name="Group 71"/>
            <p:cNvGrpSpPr/>
            <p:nvPr/>
          </p:nvGrpSpPr>
          <p:grpSpPr>
            <a:xfrm>
              <a:off x="2774399" y="4064371"/>
              <a:ext cx="1189364" cy="881344"/>
              <a:chOff x="8647996" y="4636287"/>
              <a:chExt cx="2558218" cy="1895697"/>
            </a:xfrm>
          </p:grpSpPr>
          <p:grpSp>
            <p:nvGrpSpPr>
              <p:cNvPr id="75" name="Group 74"/>
              <p:cNvGrpSpPr/>
              <p:nvPr/>
            </p:nvGrpSpPr>
            <p:grpSpPr>
              <a:xfrm>
                <a:off x="9506533" y="4636287"/>
                <a:ext cx="1699681" cy="1523852"/>
                <a:chOff x="8258247" y="4401909"/>
                <a:chExt cx="1699681" cy="1523852"/>
              </a:xfrm>
            </p:grpSpPr>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84" name="Rectangle 8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5" name="Rectangle 84"/>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6" name="Group 75"/>
              <p:cNvGrpSpPr/>
              <p:nvPr/>
            </p:nvGrpSpPr>
            <p:grpSpPr>
              <a:xfrm>
                <a:off x="8647996" y="5008132"/>
                <a:ext cx="1699681" cy="1523852"/>
                <a:chOff x="7383827" y="5017936"/>
                <a:chExt cx="1699681" cy="1523852"/>
              </a:xfrm>
            </p:grpSpPr>
            <p:sp>
              <p:nvSpPr>
                <p:cNvPr id="77" name="Rectangle 76"/>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78" name="Group 77"/>
                <p:cNvGrpSpPr/>
                <p:nvPr/>
              </p:nvGrpSpPr>
              <p:grpSpPr>
                <a:xfrm>
                  <a:off x="7383827" y="5017936"/>
                  <a:ext cx="1699681" cy="1523852"/>
                  <a:chOff x="6246902" y="3993276"/>
                  <a:chExt cx="1699681" cy="1523852"/>
                </a:xfrm>
              </p:grpSpPr>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80" name="Rectangle 7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1" name="Rectangle 8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2" name="Rectangle 8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8806" y="4324798"/>
              <a:ext cx="329369" cy="591681"/>
            </a:xfrm>
            <a:prstGeom prst="rect">
              <a:avLst/>
            </a:prstGeom>
          </p:spPr>
        </p:pic>
      </p:grpSp>
      <p:sp>
        <p:nvSpPr>
          <p:cNvPr id="88" name="TextBox 87"/>
          <p:cNvSpPr txBox="1"/>
          <p:nvPr/>
        </p:nvSpPr>
        <p:spPr>
          <a:xfrm>
            <a:off x="400310"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87" name="Picture 86"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0459" y="5212108"/>
            <a:ext cx="1032248" cy="1032248"/>
          </a:xfrm>
          <a:prstGeom prst="rect">
            <a:avLst/>
          </a:prstGeom>
        </p:spPr>
      </p:pic>
      <p:sp>
        <p:nvSpPr>
          <p:cNvPr id="8" name="Right Brace 7" descr="Bracket representing surveillance data, data from contact investigations, data on timing of symptoms, and genomic data being combined."/>
          <p:cNvSpPr/>
          <p:nvPr/>
        </p:nvSpPr>
        <p:spPr>
          <a:xfrm>
            <a:off x="4386989" y="1138987"/>
            <a:ext cx="642712" cy="5277851"/>
          </a:xfrm>
          <a:prstGeom prst="rightBrace">
            <a:avLst/>
          </a:prstGeom>
          <a:ln w="381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grpSp>
        <p:nvGrpSpPr>
          <p:cNvPr id="7" name="Group 6" descr="Icon of a computer running the R program."/>
          <p:cNvGrpSpPr/>
          <p:nvPr/>
        </p:nvGrpSpPr>
        <p:grpSpPr>
          <a:xfrm>
            <a:off x="5619393" y="2679687"/>
            <a:ext cx="2243226" cy="2154465"/>
            <a:chOff x="4744598" y="2351767"/>
            <a:chExt cx="2243226" cy="2154465"/>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
        <p:nvSpPr>
          <p:cNvPr id="34" name="Down Arrow 33" descr="Arrow connecting icons of computer and hypothetical TB cluster."/>
          <p:cNvSpPr/>
          <p:nvPr/>
        </p:nvSpPr>
        <p:spPr>
          <a:xfrm rot="16200000">
            <a:off x="8434106" y="3353214"/>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5" name="Group 4" descr="A hypothetical TB cluster involving 8 persons and with arrows connecting persons to illustrate possible transmission links."/>
          <p:cNvGrpSpPr/>
          <p:nvPr/>
        </p:nvGrpSpPr>
        <p:grpSpPr>
          <a:xfrm>
            <a:off x="9204129" y="2031810"/>
            <a:ext cx="2670654" cy="3547114"/>
            <a:chOff x="9204129" y="2031810"/>
            <a:chExt cx="2670654" cy="3547114"/>
          </a:xfrm>
        </p:grpSpPr>
        <p:pic>
          <p:nvPicPr>
            <p:cNvPr id="58" name="Picture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01062" y="3946348"/>
              <a:ext cx="373721" cy="807236"/>
            </a:xfrm>
            <a:prstGeom prst="rect">
              <a:avLst/>
            </a:prstGeom>
          </p:spPr>
        </p:pic>
        <p:pic>
          <p:nvPicPr>
            <p:cNvPr id="59" name="Picture 5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13897" y="4771688"/>
              <a:ext cx="337845" cy="807236"/>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78686" y="2031810"/>
              <a:ext cx="337845" cy="807236"/>
            </a:xfrm>
            <a:prstGeom prst="rect">
              <a:avLst/>
            </a:prstGeom>
          </p:spPr>
        </p:pic>
        <p:pic>
          <p:nvPicPr>
            <p:cNvPr id="61" name="Picture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51742" y="2862302"/>
              <a:ext cx="337845" cy="807236"/>
            </a:xfrm>
            <a:prstGeom prst="rect">
              <a:avLst/>
            </a:prstGeom>
          </p:spPr>
        </p:pic>
        <p:pic>
          <p:nvPicPr>
            <p:cNvPr id="62" name="Picture 6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04129" y="3254476"/>
              <a:ext cx="337845" cy="807236"/>
            </a:xfrm>
            <a:prstGeom prst="rect">
              <a:avLst/>
            </a:prstGeom>
          </p:spPr>
        </p:pic>
        <p:pic>
          <p:nvPicPr>
            <p:cNvPr id="63" name="Picture 6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40841" y="3542730"/>
              <a:ext cx="337845" cy="807236"/>
            </a:xfrm>
            <a:prstGeom prst="rect">
              <a:avLst/>
            </a:prstGeom>
            <a:effectLst/>
          </p:spPr>
        </p:pic>
        <p:pic>
          <p:nvPicPr>
            <p:cNvPr id="64" name="Picture 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76053" y="2435428"/>
              <a:ext cx="373721" cy="807236"/>
            </a:xfrm>
            <a:prstGeom prst="rect">
              <a:avLst/>
            </a:prstGeom>
          </p:spPr>
        </p:pic>
        <p:pic>
          <p:nvPicPr>
            <p:cNvPr id="65" name="Picture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04747" y="4493147"/>
              <a:ext cx="373721" cy="807236"/>
            </a:xfrm>
            <a:prstGeom prst="rect">
              <a:avLst/>
            </a:prstGeom>
          </p:spPr>
        </p:pic>
        <p:cxnSp>
          <p:nvCxnSpPr>
            <p:cNvPr id="68" name="Straight Connector 67"/>
            <p:cNvCxnSpPr/>
            <p:nvPr/>
          </p:nvCxnSpPr>
          <p:spPr>
            <a:xfrm flipV="1">
              <a:off x="10487199" y="2920715"/>
              <a:ext cx="158654" cy="5155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702873" y="3946348"/>
              <a:ext cx="712700" cy="27292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561939" y="4394823"/>
              <a:ext cx="251958" cy="37686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10049774" y="3127699"/>
              <a:ext cx="191068" cy="32792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0702873" y="3386428"/>
              <a:ext cx="369883" cy="3330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187863" y="2933385"/>
              <a:ext cx="824832" cy="1943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1194331" y="4568091"/>
              <a:ext cx="328731" cy="3286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9937726" y="3755751"/>
              <a:ext cx="1280305" cy="1124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738369" y="2921916"/>
              <a:ext cx="206820" cy="173115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510991" y="2961561"/>
              <a:ext cx="170983" cy="302177"/>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354818" y="4122116"/>
              <a:ext cx="206239" cy="44243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580340" y="3247193"/>
              <a:ext cx="1449013" cy="17825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9587715" y="2789059"/>
              <a:ext cx="976111" cy="77062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9735311" y="2624865"/>
              <a:ext cx="799864" cy="178506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9671762" y="3284520"/>
              <a:ext cx="51400" cy="113706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878468" y="4409934"/>
              <a:ext cx="1536514" cy="33158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584008" y="3797606"/>
              <a:ext cx="1171108" cy="10778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048816" y="3041955"/>
              <a:ext cx="1366757" cy="10408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827180" y="2920715"/>
              <a:ext cx="622940" cy="142054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995085" y="3779017"/>
              <a:ext cx="280163" cy="8955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9878469" y="4219274"/>
              <a:ext cx="317885" cy="425617"/>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9676053" y="3658094"/>
              <a:ext cx="440601" cy="11252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0074481" y="2484729"/>
              <a:ext cx="411901" cy="204860"/>
            </a:xfrm>
            <a:prstGeom prst="line">
              <a:avLst/>
            </a:prstGeom>
            <a:ln w="38100">
              <a:solidFill>
                <a:srgbClr val="BF311A"/>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982671" y="2624865"/>
              <a:ext cx="189084" cy="237436"/>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922776" y="4980991"/>
              <a:ext cx="824832" cy="19431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1467965" y="3479659"/>
              <a:ext cx="160669" cy="363198"/>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6" name="Slide Number Placeholder 15">
            <a:extLst>
              <a:ext uri="{FF2B5EF4-FFF2-40B4-BE49-F238E27FC236}">
                <a16:creationId xmlns:a16="http://schemas.microsoft.com/office/drawing/2014/main" id="{72E5E1AA-E040-43CF-86CC-661B940B32D7}"/>
              </a:ext>
            </a:extLst>
          </p:cNvPr>
          <p:cNvSpPr>
            <a:spLocks noGrp="1"/>
          </p:cNvSpPr>
          <p:nvPr>
            <p:ph type="sldNum" sz="quarter" idx="12"/>
          </p:nvPr>
        </p:nvSpPr>
        <p:spPr/>
        <p:txBody>
          <a:bodyPr/>
          <a:lstStyle/>
          <a:p>
            <a:fld id="{1B5DE891-BED3-4FCA-96F7-3F8A1588183F}" type="slidenum">
              <a:rPr lang="en-US" smtClean="0"/>
              <a:pPr/>
              <a:t>23</a:t>
            </a:fld>
            <a:endParaRPr lang="en-US" dirty="0"/>
          </a:p>
        </p:txBody>
      </p:sp>
    </p:spTree>
    <p:extLst>
      <p:ext uri="{BB962C8B-B14F-4D97-AF65-F5344CB8AC3E}">
        <p14:creationId xmlns:p14="http://schemas.microsoft.com/office/powerpoint/2010/main" val="1690385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991303-06F0-49DA-90B1-74C00671EA8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 </a:t>
            </a:r>
            <a:r>
              <a:rPr lang="en-US" sz="1000" dirty="0">
                <a:latin typeface="Tahoma" panose="020B0604030504040204" pitchFamily="34" charset="0"/>
              </a:rPr>
              <a:t>(1/12)</a:t>
            </a:r>
            <a:endParaRPr lang="en-US" sz="1000" dirty="0"/>
          </a:p>
        </p:txBody>
      </p:sp>
      <p:sp>
        <p:nvSpPr>
          <p:cNvPr id="8" name="Slide Number Placeholder 7">
            <a:extLst>
              <a:ext uri="{FF2B5EF4-FFF2-40B4-BE49-F238E27FC236}">
                <a16:creationId xmlns:a16="http://schemas.microsoft.com/office/drawing/2014/main" id="{593072E4-1957-4679-9AD5-8CE78551B466}"/>
              </a:ext>
            </a:extLst>
          </p:cNvPr>
          <p:cNvSpPr>
            <a:spLocks noGrp="1"/>
          </p:cNvSpPr>
          <p:nvPr>
            <p:ph type="sldNum" sz="quarter" idx="12"/>
          </p:nvPr>
        </p:nvSpPr>
        <p:spPr/>
        <p:txBody>
          <a:bodyPr/>
          <a:lstStyle/>
          <a:p>
            <a:fld id="{1B5DE891-BED3-4FCA-96F7-3F8A1588183F}" type="slidenum">
              <a:rPr lang="en-US" smtClean="0"/>
              <a:pPr/>
              <a:t>24</a:t>
            </a:fld>
            <a:endParaRPr lang="en-US" dirty="0"/>
          </a:p>
        </p:txBody>
      </p:sp>
    </p:spTree>
    <p:extLst>
      <p:ext uri="{BB962C8B-B14F-4D97-AF65-F5344CB8AC3E}">
        <p14:creationId xmlns:p14="http://schemas.microsoft.com/office/powerpoint/2010/main" val="1340251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049FCD-B4F2-4BBB-A0C4-C775E64F53F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(2/12)</a:t>
            </a:r>
          </a:p>
        </p:txBody>
      </p:sp>
      <p:grpSp>
        <p:nvGrpSpPr>
          <p:cNvPr id="4" name="Group 3" descr="A hypothetical TB cluster involving 8 persons."/>
          <p:cNvGrpSpPr/>
          <p:nvPr/>
        </p:nvGrpSpPr>
        <p:grpSpPr>
          <a:xfrm>
            <a:off x="4389120" y="1435651"/>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chemeClr val="bg1"/>
              </a:glow>
            </a:effec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grpSp>
      <p:sp>
        <p:nvSpPr>
          <p:cNvPr id="9" name="Slide Number Placeholder 8">
            <a:extLst>
              <a:ext uri="{FF2B5EF4-FFF2-40B4-BE49-F238E27FC236}">
                <a16:creationId xmlns:a16="http://schemas.microsoft.com/office/drawing/2014/main" id="{63804F21-76A5-43DC-BE34-7B65CF005729}"/>
              </a:ext>
            </a:extLst>
          </p:cNvPr>
          <p:cNvSpPr>
            <a:spLocks noGrp="1"/>
          </p:cNvSpPr>
          <p:nvPr>
            <p:ph type="sldNum" sz="quarter" idx="12"/>
          </p:nvPr>
        </p:nvSpPr>
        <p:spPr/>
        <p:txBody>
          <a:bodyPr/>
          <a:lstStyle/>
          <a:p>
            <a:fld id="{1B5DE891-BED3-4FCA-96F7-3F8A1588183F}" type="slidenum">
              <a:rPr lang="en-US" smtClean="0"/>
              <a:pPr/>
              <a:t>25</a:t>
            </a:fld>
            <a:endParaRPr lang="en-US" dirty="0"/>
          </a:p>
        </p:txBody>
      </p:sp>
    </p:spTree>
    <p:extLst>
      <p:ext uri="{BB962C8B-B14F-4D97-AF65-F5344CB8AC3E}">
        <p14:creationId xmlns:p14="http://schemas.microsoft.com/office/powerpoint/2010/main" val="4023796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168256-B14B-4285-9032-6733BE55D8E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(3/12)</a:t>
            </a:r>
          </a:p>
        </p:txBody>
      </p:sp>
      <p:grpSp>
        <p:nvGrpSpPr>
          <p:cNvPr id="4" name="Group 3" descr="A hypothetical TB cluster involving 8 persons with one person in the center highlighted orange."/>
          <p:cNvGrpSpPr/>
          <p:nvPr/>
        </p:nvGrpSpPr>
        <p:grpSpPr>
          <a:xfrm>
            <a:off x="4389120" y="1435651"/>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grpSp>
      <p:sp>
        <p:nvSpPr>
          <p:cNvPr id="26" name="TextBox 25"/>
          <p:cNvSpPr txBox="1"/>
          <p:nvPr/>
        </p:nvSpPr>
        <p:spPr>
          <a:xfrm>
            <a:off x="8468231" y="463659"/>
            <a:ext cx="3288341" cy="2246769"/>
          </a:xfrm>
          <a:prstGeom prst="rect">
            <a:avLst/>
          </a:prstGeom>
          <a:noFill/>
          <a:ln w="38100" cmpd="sng">
            <a:solidFill>
              <a:srgbClr val="F6A01A"/>
            </a:solidFill>
          </a:ln>
        </p:spPr>
        <p:txBody>
          <a:bodyPr wrap="square" rtlCol="0">
            <a:spAutoFit/>
          </a:bodyPr>
          <a:lstStyle/>
          <a:p>
            <a:pPr algn="ctr"/>
            <a:r>
              <a:rPr lang="en-US" sz="2800" dirty="0">
                <a:latin typeface="Tahoma" panose="020B0604030504040204" pitchFamily="34" charset="0"/>
              </a:rPr>
              <a:t>For a given case within a cluster, which case is the most likely source of infection?</a:t>
            </a:r>
          </a:p>
        </p:txBody>
      </p:sp>
      <p:sp>
        <p:nvSpPr>
          <p:cNvPr id="9" name="Slide Number Placeholder 8">
            <a:extLst>
              <a:ext uri="{FF2B5EF4-FFF2-40B4-BE49-F238E27FC236}">
                <a16:creationId xmlns:a16="http://schemas.microsoft.com/office/drawing/2014/main" id="{F61E71AC-A1C0-478D-8454-35B729722E9F}"/>
              </a:ext>
            </a:extLst>
          </p:cNvPr>
          <p:cNvSpPr>
            <a:spLocks noGrp="1"/>
          </p:cNvSpPr>
          <p:nvPr>
            <p:ph type="sldNum" sz="quarter" idx="12"/>
          </p:nvPr>
        </p:nvSpPr>
        <p:spPr/>
        <p:txBody>
          <a:bodyPr/>
          <a:lstStyle/>
          <a:p>
            <a:fld id="{1B5DE891-BED3-4FCA-96F7-3F8A1588183F}" type="slidenum">
              <a:rPr lang="en-US" smtClean="0"/>
              <a:pPr/>
              <a:t>26</a:t>
            </a:fld>
            <a:endParaRPr lang="en-US" dirty="0"/>
          </a:p>
        </p:txBody>
      </p:sp>
    </p:spTree>
    <p:extLst>
      <p:ext uri="{BB962C8B-B14F-4D97-AF65-F5344CB8AC3E}">
        <p14:creationId xmlns:p14="http://schemas.microsoft.com/office/powerpoint/2010/main" val="76632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191CAA-73DE-4298-9944-F2DEA76F2B1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(4/12)</a:t>
            </a:r>
          </a:p>
        </p:txBody>
      </p:sp>
      <p:sp>
        <p:nvSpPr>
          <p:cNvPr id="16" name="TextBox 15"/>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5" name="Group 4" descr="A hypothetical TB cluster involving 8 persons with one person in the center highlighted orange and connected to another person highlighted blue by an arrow.">
            <a:extLst>
              <a:ext uri="{FF2B5EF4-FFF2-40B4-BE49-F238E27FC236}">
                <a16:creationId xmlns:a16="http://schemas.microsoft.com/office/drawing/2014/main" id="{457570D4-D51F-4F00-B480-FC44EFE85CA1}"/>
              </a:ext>
            </a:extLst>
          </p:cNvPr>
          <p:cNvGrpSpPr/>
          <p:nvPr/>
        </p:nvGrpSpPr>
        <p:grpSpPr>
          <a:xfrm>
            <a:off x="4389120" y="1435651"/>
            <a:ext cx="3932754" cy="5223412"/>
            <a:chOff x="4389120" y="1424765"/>
            <a:chExt cx="3932754" cy="5223412"/>
          </a:xfrm>
        </p:grpSpPr>
        <p:grpSp>
          <p:nvGrpSpPr>
            <p:cNvPr id="4" name="Group 3"/>
            <p:cNvGrpSpPr/>
            <p:nvPr/>
          </p:nvGrpSpPr>
          <p:grpSpPr>
            <a:xfrm>
              <a:off x="4389120" y="1424765"/>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86B2D8"/>
                </a:glow>
              </a:effectLst>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8" name="Straight Connector 27"/>
              <p:cNvCxnSpPr/>
              <p:nvPr/>
            </p:nvCxnSpPr>
            <p:spPr>
              <a:xfrm flipV="1">
                <a:off x="2728644" y="2343150"/>
                <a:ext cx="233631" cy="759120"/>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649717"/>
              <a:ext cx="497504" cy="1188720"/>
            </a:xfrm>
            <a:prstGeom prst="rect">
              <a:avLst/>
            </a:prstGeom>
            <a:effectLst>
              <a:glow rad="76200">
                <a:srgbClr val="F6A01A"/>
              </a:glow>
            </a:effectLst>
          </p:spPr>
        </p:pic>
      </p:grpSp>
      <p:sp>
        <p:nvSpPr>
          <p:cNvPr id="10" name="Slide Number Placeholder 9">
            <a:extLst>
              <a:ext uri="{FF2B5EF4-FFF2-40B4-BE49-F238E27FC236}">
                <a16:creationId xmlns:a16="http://schemas.microsoft.com/office/drawing/2014/main" id="{71A3D00D-CFB8-4B20-BA89-CD8A59763625}"/>
              </a:ext>
            </a:extLst>
          </p:cNvPr>
          <p:cNvSpPr>
            <a:spLocks noGrp="1"/>
          </p:cNvSpPr>
          <p:nvPr>
            <p:ph type="sldNum" sz="quarter" idx="12"/>
          </p:nvPr>
        </p:nvSpPr>
        <p:spPr/>
        <p:txBody>
          <a:bodyPr/>
          <a:lstStyle/>
          <a:p>
            <a:fld id="{1B5DE891-BED3-4FCA-96F7-3F8A1588183F}" type="slidenum">
              <a:rPr lang="en-US" smtClean="0"/>
              <a:pPr/>
              <a:t>27</a:t>
            </a:fld>
            <a:endParaRPr lang="en-US" dirty="0"/>
          </a:p>
        </p:txBody>
      </p:sp>
    </p:spTree>
    <p:extLst>
      <p:ext uri="{BB962C8B-B14F-4D97-AF65-F5344CB8AC3E}">
        <p14:creationId xmlns:p14="http://schemas.microsoft.com/office/powerpoint/2010/main" val="2594461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86398B-5FFE-42A3-AD9E-4A37DAA06B7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(5/12)</a:t>
            </a:r>
          </a:p>
        </p:txBody>
      </p:sp>
      <p:sp>
        <p:nvSpPr>
          <p:cNvPr id="22" name="TextBox 21">
            <a:extLst>
              <a:ext uri="{FF2B5EF4-FFF2-40B4-BE49-F238E27FC236}">
                <a16:creationId xmlns:a16="http://schemas.microsoft.com/office/drawing/2014/main" id="{A2061152-6C59-4E34-AEAC-F04FC4766768}"/>
              </a:ext>
            </a:extLst>
          </p:cNvPr>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5" name="Group 4" descr="A hypothetical TB cluster involving 8 persons with one person in the center highlighted orange and connected to another person highlighted blue by an arrow.">
            <a:extLst>
              <a:ext uri="{FF2B5EF4-FFF2-40B4-BE49-F238E27FC236}">
                <a16:creationId xmlns:a16="http://schemas.microsoft.com/office/drawing/2014/main" id="{4955600A-6E1C-4992-BD74-774B7A66123A}"/>
              </a:ext>
            </a:extLst>
          </p:cNvPr>
          <p:cNvGrpSpPr/>
          <p:nvPr/>
        </p:nvGrpSpPr>
        <p:grpSpPr>
          <a:xfrm>
            <a:off x="4389120" y="1435651"/>
            <a:ext cx="3932754" cy="5223412"/>
            <a:chOff x="4389120" y="1424765"/>
            <a:chExt cx="3932754" cy="5223412"/>
          </a:xfrm>
        </p:grpSpPr>
        <p:grpSp>
          <p:nvGrpSpPr>
            <p:cNvPr id="4" name="Group 3"/>
            <p:cNvGrpSpPr/>
            <p:nvPr/>
          </p:nvGrpSpPr>
          <p:grpSpPr>
            <a:xfrm>
              <a:off x="4389120" y="1424765"/>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a:effectLst>
                <a:glow rad="76200">
                  <a:srgbClr val="86B2D8"/>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9" name="Straight Connector 28"/>
              <p:cNvCxnSpPr/>
              <p:nvPr/>
            </p:nvCxnSpPr>
            <p:spPr>
              <a:xfrm flipV="1">
                <a:off x="3046242" y="3028950"/>
                <a:ext cx="544683" cy="4905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649717"/>
              <a:ext cx="497504" cy="1188720"/>
            </a:xfrm>
            <a:prstGeom prst="rect">
              <a:avLst/>
            </a:prstGeom>
            <a:effectLst>
              <a:glow rad="76200">
                <a:srgbClr val="F6A01A"/>
              </a:glow>
            </a:effectLst>
          </p:spPr>
        </p:pic>
      </p:grpSp>
      <p:sp>
        <p:nvSpPr>
          <p:cNvPr id="10" name="Slide Number Placeholder 9">
            <a:extLst>
              <a:ext uri="{FF2B5EF4-FFF2-40B4-BE49-F238E27FC236}">
                <a16:creationId xmlns:a16="http://schemas.microsoft.com/office/drawing/2014/main" id="{10EBBA9B-A36F-48B2-AAEC-4BA60365D6AD}"/>
              </a:ext>
            </a:extLst>
          </p:cNvPr>
          <p:cNvSpPr>
            <a:spLocks noGrp="1"/>
          </p:cNvSpPr>
          <p:nvPr>
            <p:ph type="sldNum" sz="quarter" idx="12"/>
          </p:nvPr>
        </p:nvSpPr>
        <p:spPr/>
        <p:txBody>
          <a:bodyPr/>
          <a:lstStyle/>
          <a:p>
            <a:fld id="{1B5DE891-BED3-4FCA-96F7-3F8A1588183F}" type="slidenum">
              <a:rPr lang="en-US" smtClean="0"/>
              <a:pPr/>
              <a:t>28</a:t>
            </a:fld>
            <a:endParaRPr lang="en-US" dirty="0"/>
          </a:p>
        </p:txBody>
      </p:sp>
    </p:spTree>
    <p:extLst>
      <p:ext uri="{BB962C8B-B14F-4D97-AF65-F5344CB8AC3E}">
        <p14:creationId xmlns:p14="http://schemas.microsoft.com/office/powerpoint/2010/main" val="479337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577961-3054-47DA-BDE4-5F79C7DA1F2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(6/12)</a:t>
            </a:r>
          </a:p>
        </p:txBody>
      </p:sp>
      <p:sp>
        <p:nvSpPr>
          <p:cNvPr id="22" name="TextBox 21">
            <a:extLst>
              <a:ext uri="{FF2B5EF4-FFF2-40B4-BE49-F238E27FC236}">
                <a16:creationId xmlns:a16="http://schemas.microsoft.com/office/drawing/2014/main" id="{306270E9-DF67-43F9-9641-14F59E6CFA5D}"/>
              </a:ext>
            </a:extLst>
          </p:cNvPr>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5" name="Group 4" descr="A hypothetical TB cluster involving 8 persons with one person in the center highlighted orange and connected to another person highlighted blue by an arrow.">
            <a:extLst>
              <a:ext uri="{FF2B5EF4-FFF2-40B4-BE49-F238E27FC236}">
                <a16:creationId xmlns:a16="http://schemas.microsoft.com/office/drawing/2014/main" id="{E05712D8-DC9C-4AD9-A265-D152054661A3}"/>
              </a:ext>
            </a:extLst>
          </p:cNvPr>
          <p:cNvGrpSpPr/>
          <p:nvPr/>
        </p:nvGrpSpPr>
        <p:grpSpPr>
          <a:xfrm>
            <a:off x="4389120" y="1435651"/>
            <a:ext cx="3932754" cy="5223412"/>
            <a:chOff x="4389120" y="1424765"/>
            <a:chExt cx="3932754" cy="5223412"/>
          </a:xfrm>
        </p:grpSpPr>
        <p:grpSp>
          <p:nvGrpSpPr>
            <p:cNvPr id="4" name="Group 3"/>
            <p:cNvGrpSpPr/>
            <p:nvPr/>
          </p:nvGrpSpPr>
          <p:grpSpPr>
            <a:xfrm>
              <a:off x="4389120" y="1424765"/>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a:effectLst>
                <a:glow rad="76200">
                  <a:srgbClr val="86B2D8"/>
                </a:glow>
              </a:effec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30" name="Straight Connector 29"/>
              <p:cNvCxnSpPr/>
              <p:nvPr/>
            </p:nvCxnSpPr>
            <p:spPr>
              <a:xfrm>
                <a:off x="3046242" y="3853477"/>
                <a:ext cx="1049508" cy="4019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649717"/>
              <a:ext cx="497504" cy="1188720"/>
            </a:xfrm>
            <a:prstGeom prst="rect">
              <a:avLst/>
            </a:prstGeom>
            <a:effectLst>
              <a:glow rad="76200">
                <a:srgbClr val="F6A01A"/>
              </a:glow>
            </a:effectLst>
          </p:spPr>
        </p:pic>
      </p:grpSp>
      <p:sp>
        <p:nvSpPr>
          <p:cNvPr id="10" name="Slide Number Placeholder 9">
            <a:extLst>
              <a:ext uri="{FF2B5EF4-FFF2-40B4-BE49-F238E27FC236}">
                <a16:creationId xmlns:a16="http://schemas.microsoft.com/office/drawing/2014/main" id="{9CB32808-FC3D-467B-99A9-DF05228169CE}"/>
              </a:ext>
            </a:extLst>
          </p:cNvPr>
          <p:cNvSpPr>
            <a:spLocks noGrp="1"/>
          </p:cNvSpPr>
          <p:nvPr>
            <p:ph type="sldNum" sz="quarter" idx="12"/>
          </p:nvPr>
        </p:nvSpPr>
        <p:spPr/>
        <p:txBody>
          <a:bodyPr/>
          <a:lstStyle/>
          <a:p>
            <a:fld id="{1B5DE891-BED3-4FCA-96F7-3F8A1588183F}" type="slidenum">
              <a:rPr lang="en-US" smtClean="0"/>
              <a:pPr/>
              <a:t>29</a:t>
            </a:fld>
            <a:endParaRPr lang="en-US" dirty="0"/>
          </a:p>
        </p:txBody>
      </p:sp>
    </p:spTree>
    <p:extLst>
      <p:ext uri="{BB962C8B-B14F-4D97-AF65-F5344CB8AC3E}">
        <p14:creationId xmlns:p14="http://schemas.microsoft.com/office/powerpoint/2010/main" val="73835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EABDFA-A01A-4AB9-BCC3-5DFEB1FBCA8C}"/>
              </a:ext>
            </a:extLst>
          </p:cNvPr>
          <p:cNvSpPr>
            <a:spLocks noGrp="1"/>
          </p:cNvSpPr>
          <p:nvPr>
            <p:ph type="title"/>
          </p:nvPr>
        </p:nvSpPr>
        <p:spPr>
          <a:xfrm>
            <a:off x="411480" y="0"/>
            <a:ext cx="10320688"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TB cluster investigation </a:t>
            </a:r>
            <a:r>
              <a:rPr lang="en-US" sz="1000" dirty="0">
                <a:latin typeface="Tahoma" panose="020B0604030504040204" pitchFamily="34" charset="0"/>
                <a:ea typeface="Tahoma" panose="020B0604030504040204" pitchFamily="34" charset="0"/>
                <a:cs typeface="Tahoma" panose="020B0604030504040204" pitchFamily="34" charset="0"/>
              </a:rPr>
              <a:t>(1/3)</a:t>
            </a:r>
          </a:p>
        </p:txBody>
      </p:sp>
      <p:grpSp>
        <p:nvGrpSpPr>
          <p:cNvPr id="4" name="Group 3" descr="Icons of 8 persons representing a hypothetical TB cluster.">
            <a:extLst>
              <a:ext uri="{FF2B5EF4-FFF2-40B4-BE49-F238E27FC236}">
                <a16:creationId xmlns:a16="http://schemas.microsoft.com/office/drawing/2014/main" id="{631B4F76-CB70-4072-8E8F-10E0BE6F109B}"/>
              </a:ext>
            </a:extLst>
          </p:cNvPr>
          <p:cNvGrpSpPr/>
          <p:nvPr/>
        </p:nvGrpSpPr>
        <p:grpSpPr>
          <a:xfrm>
            <a:off x="1044718" y="1067931"/>
            <a:ext cx="3932754" cy="5223412"/>
            <a:chOff x="1044718" y="1067931"/>
            <a:chExt cx="3932754" cy="5223412"/>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138" y="3887243"/>
              <a:ext cx="550334" cy="1188720"/>
            </a:xfrm>
            <a:prstGeom prst="rect">
              <a:avLst/>
            </a:prstGeom>
            <a:effectLst>
              <a:glow rad="76200">
                <a:schemeClr val="bg1"/>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5232" y="5102623"/>
              <a:ext cx="497504" cy="1188720"/>
            </a:xfrm>
            <a:prstGeom prst="rect">
              <a:avLst/>
            </a:prstGeom>
            <a:effectLst>
              <a:glow rad="76200">
                <a:schemeClr val="bg1"/>
              </a:glow>
            </a:effec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864" y="1067931"/>
              <a:ext cx="497504" cy="1188720"/>
            </a:xfrm>
            <a:prstGeom prst="rect">
              <a:avLst/>
            </a:prstGeom>
            <a:effectLst>
              <a:glow rad="76200">
                <a:schemeClr val="bg1"/>
              </a:glow>
            </a:effec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2736" y="2290897"/>
              <a:ext cx="497504" cy="1188720"/>
            </a:xfrm>
            <a:prstGeom prst="rect">
              <a:avLst/>
            </a:prstGeom>
            <a:effectLst>
              <a:glow rad="76200">
                <a:schemeClr val="bg1"/>
              </a:glo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718" y="2868406"/>
              <a:ext cx="497504" cy="1188720"/>
            </a:xfrm>
            <a:prstGeom prst="rect">
              <a:avLst/>
            </a:prstGeom>
            <a:effectLst>
              <a:glow rad="76200">
                <a:schemeClr val="bg1"/>
              </a:glow>
            </a:effectLst>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664" y="1662291"/>
              <a:ext cx="550334" cy="1188720"/>
            </a:xfrm>
            <a:prstGeom prst="rect">
              <a:avLst/>
            </a:prstGeom>
            <a:effectLst>
              <a:glow rad="76200">
                <a:schemeClr val="bg1"/>
              </a:glow>
            </a:effectLst>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403" y="4692449"/>
              <a:ext cx="550334" cy="1188720"/>
            </a:xfrm>
            <a:prstGeom prst="rect">
              <a:avLst/>
            </a:prstGeom>
            <a:effectLst>
              <a:glow rad="76200">
                <a:schemeClr val="bg1"/>
              </a:glow>
            </a:effectLst>
          </p:spPr>
        </p:pic>
      </p:grpSp>
      <p:sp>
        <p:nvSpPr>
          <p:cNvPr id="9" name="Slide Number Placeholder 8">
            <a:extLst>
              <a:ext uri="{FF2B5EF4-FFF2-40B4-BE49-F238E27FC236}">
                <a16:creationId xmlns:a16="http://schemas.microsoft.com/office/drawing/2014/main" id="{F9706E01-8A2E-4AA0-956D-0774516815BA}"/>
              </a:ext>
            </a:extLst>
          </p:cNvPr>
          <p:cNvSpPr>
            <a:spLocks noGrp="1"/>
          </p:cNvSpPr>
          <p:nvPr>
            <p:ph type="sldNum" sz="quarter" idx="12"/>
          </p:nvPr>
        </p:nvSpPr>
        <p:spPr/>
        <p:txBody>
          <a:bodyPr/>
          <a:lstStyle/>
          <a:p>
            <a:fld id="{1B5DE891-BED3-4FCA-96F7-3F8A1588183F}" type="slidenum">
              <a:rPr lang="en-US" smtClean="0"/>
              <a:pPr/>
              <a:t>3</a:t>
            </a:fld>
            <a:endParaRPr lang="en-US" dirty="0"/>
          </a:p>
        </p:txBody>
      </p:sp>
    </p:spTree>
    <p:extLst>
      <p:ext uri="{BB962C8B-B14F-4D97-AF65-F5344CB8AC3E}">
        <p14:creationId xmlns:p14="http://schemas.microsoft.com/office/powerpoint/2010/main" val="2224774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4815C8-A6F5-4E44-8EB9-29F995A1CBC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(7/12)</a:t>
            </a:r>
          </a:p>
        </p:txBody>
      </p:sp>
      <p:sp>
        <p:nvSpPr>
          <p:cNvPr id="23" name="TextBox 22">
            <a:extLst>
              <a:ext uri="{FF2B5EF4-FFF2-40B4-BE49-F238E27FC236}">
                <a16:creationId xmlns:a16="http://schemas.microsoft.com/office/drawing/2014/main" id="{03AC6696-E25E-4A31-B82F-4983810E656E}"/>
              </a:ext>
            </a:extLst>
          </p:cNvPr>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4" name="Group 3" descr="A hypothetical TB cluster involving 8 persons with one person in the center highlighted orange and connected to 7 persons highlighted blue by arrows."/>
          <p:cNvGrpSpPr/>
          <p:nvPr/>
        </p:nvGrpSpPr>
        <p:grpSpPr>
          <a:xfrm>
            <a:off x="4389120" y="1435651"/>
            <a:ext cx="3932754" cy="5223412"/>
            <a:chOff x="4389120" y="1371600"/>
            <a:chExt cx="3932754" cy="5223412"/>
          </a:xfrm>
        </p:grpSpPr>
        <p:grpSp>
          <p:nvGrpSpPr>
            <p:cNvPr id="5" name="Group 4"/>
            <p:cNvGrpSpPr/>
            <p:nvPr/>
          </p:nvGrpSpPr>
          <p:grpSpPr>
            <a:xfrm>
              <a:off x="4389120" y="1371600"/>
              <a:ext cx="3932754" cy="5223412"/>
              <a:chOff x="4389120" y="1033272"/>
              <a:chExt cx="3932754" cy="5223412"/>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540" y="3852584"/>
                <a:ext cx="550334" cy="1188720"/>
              </a:xfrm>
              <a:prstGeom prst="rect">
                <a:avLst/>
              </a:prstGeom>
              <a:effectLst>
                <a:glow rad="76200">
                  <a:srgbClr val="86B2D8"/>
                </a:glow>
              </a:effectLst>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9634" y="5067964"/>
                <a:ext cx="497504" cy="1188720"/>
              </a:xfrm>
              <a:prstGeom prst="rect">
                <a:avLst/>
              </a:prstGeom>
              <a:effectLst>
                <a:glow rad="76200">
                  <a:srgbClr val="86B2D8"/>
                </a:glow>
              </a:effectLst>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66" y="1033272"/>
                <a:ext cx="497504" cy="1188720"/>
              </a:xfrm>
              <a:prstGeom prst="rect">
                <a:avLst/>
              </a:prstGeom>
              <a:effectLst>
                <a:glow rad="76200">
                  <a:srgbClr val="86B2D8"/>
                </a:glow>
              </a:effectLst>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38" y="2256238"/>
                <a:ext cx="497504" cy="1188720"/>
              </a:xfrm>
              <a:prstGeom prst="rect">
                <a:avLst/>
              </a:prstGeom>
              <a:effectLst>
                <a:glow rad="76200">
                  <a:srgbClr val="86B2D8"/>
                </a:glow>
              </a:effectLst>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120" y="2833747"/>
                <a:ext cx="497504" cy="1188720"/>
              </a:xfrm>
              <a:prstGeom prst="rect">
                <a:avLst/>
              </a:prstGeom>
              <a:effectLst>
                <a:glow rad="76200">
                  <a:srgbClr val="86B2D8"/>
                </a:glow>
              </a:effectLst>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066" y="1627632"/>
                <a:ext cx="550334" cy="1188720"/>
              </a:xfrm>
              <a:prstGeom prst="rect">
                <a:avLst/>
              </a:prstGeom>
              <a:effectLst>
                <a:glow rad="76200">
                  <a:srgbClr val="86B2D8"/>
                </a:glow>
              </a:effectLst>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805" y="4657790"/>
                <a:ext cx="550334" cy="1188720"/>
              </a:xfrm>
              <a:prstGeom prst="rect">
                <a:avLst/>
              </a:prstGeom>
              <a:effectLst>
                <a:glow rad="76200">
                  <a:srgbClr val="86B2D8"/>
                </a:glow>
              </a:effectLst>
            </p:spPr>
          </p:pic>
          <p:cxnSp>
            <p:nvCxnSpPr>
              <p:cNvPr id="57" name="Straight Connector 56"/>
              <p:cNvCxnSpPr/>
              <p:nvPr/>
            </p:nvCxnSpPr>
            <p:spPr>
              <a:xfrm flipH="1">
                <a:off x="5382140" y="4254489"/>
                <a:ext cx="468112" cy="62675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5084066" y="3428107"/>
                <a:ext cx="648820" cy="16570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278544" y="2342257"/>
                <a:ext cx="233631" cy="75912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96142" y="3852584"/>
                <a:ext cx="1049508" cy="4019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388605" y="4513000"/>
                <a:ext cx="371029" cy="554964"/>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5634400" y="2647057"/>
                <a:ext cx="281363" cy="48289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596142" y="3028057"/>
                <a:ext cx="544683" cy="4905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6552"/>
              <a:ext cx="497504" cy="1188720"/>
            </a:xfrm>
            <a:prstGeom prst="rect">
              <a:avLst/>
            </a:prstGeom>
            <a:effectLst>
              <a:glow rad="76200">
                <a:srgbClr val="F6A01A"/>
              </a:glow>
            </a:effectLst>
          </p:spPr>
        </p:pic>
      </p:grpSp>
      <p:sp>
        <p:nvSpPr>
          <p:cNvPr id="10" name="Slide Number Placeholder 9">
            <a:extLst>
              <a:ext uri="{FF2B5EF4-FFF2-40B4-BE49-F238E27FC236}">
                <a16:creationId xmlns:a16="http://schemas.microsoft.com/office/drawing/2014/main" id="{79F9F6A1-F6BC-451D-94EF-1C037AF6C92B}"/>
              </a:ext>
            </a:extLst>
          </p:cNvPr>
          <p:cNvSpPr>
            <a:spLocks noGrp="1"/>
          </p:cNvSpPr>
          <p:nvPr>
            <p:ph type="sldNum" sz="quarter" idx="12"/>
          </p:nvPr>
        </p:nvSpPr>
        <p:spPr/>
        <p:txBody>
          <a:bodyPr/>
          <a:lstStyle/>
          <a:p>
            <a:fld id="{1B5DE891-BED3-4FCA-96F7-3F8A1588183F}" type="slidenum">
              <a:rPr lang="en-US" smtClean="0"/>
              <a:pPr/>
              <a:t>30</a:t>
            </a:fld>
            <a:endParaRPr lang="en-US" dirty="0"/>
          </a:p>
        </p:txBody>
      </p:sp>
    </p:spTree>
    <p:extLst>
      <p:ext uri="{BB962C8B-B14F-4D97-AF65-F5344CB8AC3E}">
        <p14:creationId xmlns:p14="http://schemas.microsoft.com/office/powerpoint/2010/main" val="3281250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5A39A4-C49F-4A2F-A447-AC7EEA2C233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(8/12)</a:t>
            </a:r>
          </a:p>
        </p:txBody>
      </p:sp>
      <p:sp>
        <p:nvSpPr>
          <p:cNvPr id="26" name="TextBox 25"/>
          <p:cNvSpPr txBox="1"/>
          <p:nvPr/>
        </p:nvSpPr>
        <p:spPr>
          <a:xfrm>
            <a:off x="1175940" y="884144"/>
            <a:ext cx="11016060" cy="523220"/>
          </a:xfrm>
          <a:prstGeom prst="rect">
            <a:avLst/>
          </a:prstGeom>
          <a:noFill/>
        </p:spPr>
        <p:txBody>
          <a:bodyPr wrap="square" rtlCol="0">
            <a:spAutoFit/>
          </a:bodyPr>
          <a:lstStyle/>
          <a:p>
            <a:r>
              <a:rPr lang="en-US" sz="2800" dirty="0">
                <a:latin typeface="Tahoma" panose="020B0604030504040204" pitchFamily="34" charset="0"/>
              </a:rPr>
              <a:t>2. Filters out cases that could not have been the source of infection</a:t>
            </a:r>
          </a:p>
        </p:txBody>
      </p:sp>
      <p:grpSp>
        <p:nvGrpSpPr>
          <p:cNvPr id="6" name="Group 5" descr="A hypothetical TB cluster involving 8 persons with one person in the center highlighted orange and 3 of 7 persons shown in grey to represent filtering.">
            <a:extLst>
              <a:ext uri="{FF2B5EF4-FFF2-40B4-BE49-F238E27FC236}">
                <a16:creationId xmlns:a16="http://schemas.microsoft.com/office/drawing/2014/main" id="{35EB63CA-D1D0-43BB-BFE9-C45C06CAE884}"/>
              </a:ext>
            </a:extLst>
          </p:cNvPr>
          <p:cNvGrpSpPr/>
          <p:nvPr/>
        </p:nvGrpSpPr>
        <p:grpSpPr>
          <a:xfrm>
            <a:off x="4291152" y="1435651"/>
            <a:ext cx="4026152" cy="5343427"/>
            <a:chOff x="4291152" y="1511853"/>
            <a:chExt cx="4026152" cy="5343427"/>
          </a:xfrm>
        </p:grpSpPr>
        <p:grpSp>
          <p:nvGrpSpPr>
            <p:cNvPr id="5" name="Group 4"/>
            <p:cNvGrpSpPr/>
            <p:nvPr/>
          </p:nvGrpSpPr>
          <p:grpSpPr>
            <a:xfrm>
              <a:off x="4291152" y="1511853"/>
              <a:ext cx="4026152" cy="5343427"/>
              <a:chOff x="745822" y="1034165"/>
              <a:chExt cx="4026152" cy="534342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5" name="Straight Connector 24"/>
              <p:cNvCxnSpPr/>
              <p:nvPr/>
            </p:nvCxnSpPr>
            <p:spPr>
              <a:xfrm flipH="1">
                <a:off x="1832240" y="4255382"/>
                <a:ext cx="468112" cy="62675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84500" y="2647950"/>
                <a:ext cx="281363" cy="48289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28644" y="2343150"/>
                <a:ext cx="233631" cy="759120"/>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42" y="3853477"/>
                <a:ext cx="1049508" cy="4019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736805"/>
              <a:ext cx="497504" cy="1188720"/>
            </a:xfrm>
            <a:prstGeom prst="rect">
              <a:avLst/>
            </a:prstGeom>
            <a:effectLst>
              <a:glow rad="76200">
                <a:srgbClr val="F6A01A"/>
              </a:glow>
            </a:effectLst>
          </p:spPr>
        </p:pic>
      </p:grpSp>
      <p:sp>
        <p:nvSpPr>
          <p:cNvPr id="11" name="Slide Number Placeholder 10">
            <a:extLst>
              <a:ext uri="{FF2B5EF4-FFF2-40B4-BE49-F238E27FC236}">
                <a16:creationId xmlns:a16="http://schemas.microsoft.com/office/drawing/2014/main" id="{FB012C3B-3D7D-4C44-AE41-D13C850E2089}"/>
              </a:ext>
            </a:extLst>
          </p:cNvPr>
          <p:cNvSpPr>
            <a:spLocks noGrp="1"/>
          </p:cNvSpPr>
          <p:nvPr>
            <p:ph type="sldNum" sz="quarter" idx="12"/>
          </p:nvPr>
        </p:nvSpPr>
        <p:spPr/>
        <p:txBody>
          <a:bodyPr/>
          <a:lstStyle/>
          <a:p>
            <a:fld id="{1B5DE891-BED3-4FCA-96F7-3F8A1588183F}" type="slidenum">
              <a:rPr lang="en-US" smtClean="0"/>
              <a:pPr/>
              <a:t>31</a:t>
            </a:fld>
            <a:endParaRPr lang="en-US" dirty="0"/>
          </a:p>
        </p:txBody>
      </p:sp>
    </p:spTree>
    <p:extLst>
      <p:ext uri="{BB962C8B-B14F-4D97-AF65-F5344CB8AC3E}">
        <p14:creationId xmlns:p14="http://schemas.microsoft.com/office/powerpoint/2010/main" val="1834557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435E81-ADBC-47AE-949F-48728020182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(9/12)</a:t>
            </a:r>
          </a:p>
        </p:txBody>
      </p:sp>
      <p:sp>
        <p:nvSpPr>
          <p:cNvPr id="35" name="TextBox 3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3. Ranks potential sources of infection</a:t>
            </a:r>
          </a:p>
        </p:txBody>
      </p:sp>
      <p:grpSp>
        <p:nvGrpSpPr>
          <p:cNvPr id="6" name="Group 5"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91146" y="1435651"/>
            <a:ext cx="4026152" cy="5343427"/>
            <a:chOff x="4291146" y="1371600"/>
            <a:chExt cx="4026152" cy="5343427"/>
          </a:xfrm>
        </p:grpSpPr>
        <p:grpSp>
          <p:nvGrpSpPr>
            <p:cNvPr id="5" name="Group 4"/>
            <p:cNvGrpSpPr/>
            <p:nvPr/>
          </p:nvGrpSpPr>
          <p:grpSpPr>
            <a:xfrm>
              <a:off x="4291146" y="1371600"/>
              <a:ext cx="4026152" cy="5343427"/>
              <a:chOff x="745822" y="1034165"/>
              <a:chExt cx="4026152" cy="534342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BF311A"/>
                </a:glow>
              </a:effectLst>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5" name="Straight Connector 24"/>
              <p:cNvCxnSpPr/>
              <p:nvPr/>
            </p:nvCxnSpPr>
            <p:spPr>
              <a:xfrm flipH="1">
                <a:off x="1832240" y="4255382"/>
                <a:ext cx="468112" cy="62675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84500" y="2647950"/>
                <a:ext cx="281363" cy="48289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28644" y="2343150"/>
                <a:ext cx="233631" cy="759120"/>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42" y="3853477"/>
                <a:ext cx="1049508" cy="4019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TextBox 25"/>
              <p:cNvSpPr txBox="1"/>
              <p:nvPr/>
            </p:nvSpPr>
            <p:spPr>
              <a:xfrm>
                <a:off x="2953324" y="1250860"/>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1</a:t>
                </a:r>
              </a:p>
            </p:txBody>
          </p:sp>
          <p:sp>
            <p:nvSpPr>
              <p:cNvPr id="29" name="TextBox 28"/>
              <p:cNvSpPr txBox="1"/>
              <p:nvPr/>
            </p:nvSpPr>
            <p:spPr>
              <a:xfrm>
                <a:off x="4342523" y="4182645"/>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3</a:t>
                </a:r>
              </a:p>
            </p:txBody>
          </p:sp>
          <p:sp>
            <p:nvSpPr>
              <p:cNvPr id="31" name="TextBox 30"/>
              <p:cNvSpPr txBox="1"/>
              <p:nvPr/>
            </p:nvSpPr>
            <p:spPr>
              <a:xfrm>
                <a:off x="1650915" y="1956251"/>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2</a:t>
                </a:r>
              </a:p>
            </p:txBody>
          </p:sp>
          <p:sp>
            <p:nvSpPr>
              <p:cNvPr id="34" name="TextBox 33"/>
              <p:cNvSpPr txBox="1"/>
              <p:nvPr/>
            </p:nvSpPr>
            <p:spPr>
              <a:xfrm>
                <a:off x="1396533" y="4985402"/>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4</a:t>
                </a:r>
              </a:p>
            </p:txBody>
          </p:sp>
        </p:gr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6552"/>
              <a:ext cx="497504" cy="1188720"/>
            </a:xfrm>
            <a:prstGeom prst="rect">
              <a:avLst/>
            </a:prstGeom>
            <a:effectLst>
              <a:glow rad="76200">
                <a:srgbClr val="F6A01A"/>
              </a:glow>
            </a:effectLst>
          </p:spPr>
        </p:pic>
      </p:grpSp>
      <p:sp>
        <p:nvSpPr>
          <p:cNvPr id="11" name="Slide Number Placeholder 10">
            <a:extLst>
              <a:ext uri="{FF2B5EF4-FFF2-40B4-BE49-F238E27FC236}">
                <a16:creationId xmlns:a16="http://schemas.microsoft.com/office/drawing/2014/main" id="{30B2C7EB-BADF-40BA-94B2-FD8DB576C02E}"/>
              </a:ext>
            </a:extLst>
          </p:cNvPr>
          <p:cNvSpPr>
            <a:spLocks noGrp="1"/>
          </p:cNvSpPr>
          <p:nvPr>
            <p:ph type="sldNum" sz="quarter" idx="12"/>
          </p:nvPr>
        </p:nvSpPr>
        <p:spPr/>
        <p:txBody>
          <a:bodyPr/>
          <a:lstStyle/>
          <a:p>
            <a:fld id="{1B5DE891-BED3-4FCA-96F7-3F8A1588183F}" type="slidenum">
              <a:rPr lang="en-US" smtClean="0"/>
              <a:pPr/>
              <a:t>32</a:t>
            </a:fld>
            <a:endParaRPr lang="en-US" dirty="0"/>
          </a:p>
        </p:txBody>
      </p:sp>
    </p:spTree>
    <p:extLst>
      <p:ext uri="{BB962C8B-B14F-4D97-AF65-F5344CB8AC3E}">
        <p14:creationId xmlns:p14="http://schemas.microsoft.com/office/powerpoint/2010/main" val="3038380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160227-A662-460C-B1A0-ADA9F17725E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(10/12)</a:t>
            </a:r>
          </a:p>
        </p:txBody>
      </p:sp>
      <p:sp>
        <p:nvSpPr>
          <p:cNvPr id="16" name="TextBox 15"/>
          <p:cNvSpPr txBox="1"/>
          <p:nvPr/>
        </p:nvSpPr>
        <p:spPr>
          <a:xfrm>
            <a:off x="1175939" y="884144"/>
            <a:ext cx="7577649" cy="523220"/>
          </a:xfrm>
          <a:prstGeom prst="rect">
            <a:avLst/>
          </a:prstGeom>
          <a:noFill/>
        </p:spPr>
        <p:txBody>
          <a:bodyPr wrap="square" rtlCol="0">
            <a:spAutoFit/>
          </a:bodyPr>
          <a:lstStyle/>
          <a:p>
            <a:r>
              <a:rPr lang="en-US" sz="2800" dirty="0">
                <a:latin typeface="Tahoma" panose="020B0604030504040204" pitchFamily="34" charset="0"/>
              </a:rPr>
              <a:t>4. Repeats sequence for all cases in the cluster</a:t>
            </a:r>
          </a:p>
        </p:txBody>
      </p:sp>
      <p:grpSp>
        <p:nvGrpSpPr>
          <p:cNvPr id="5" name="Group 4" descr="A hypothetical TB cluster involving 8 persons with one person in the center highlighted orange and connected to 7 persons highlighted blue by arrows.">
            <a:extLst>
              <a:ext uri="{FF2B5EF4-FFF2-40B4-BE49-F238E27FC236}">
                <a16:creationId xmlns:a16="http://schemas.microsoft.com/office/drawing/2014/main" id="{292620AA-8D46-45C9-BCAB-2CC62A1AD83C}"/>
              </a:ext>
            </a:extLst>
          </p:cNvPr>
          <p:cNvGrpSpPr/>
          <p:nvPr/>
        </p:nvGrpSpPr>
        <p:grpSpPr>
          <a:xfrm>
            <a:off x="414896" y="1294157"/>
            <a:ext cx="5087920" cy="5386513"/>
            <a:chOff x="414896" y="1294157"/>
            <a:chExt cx="5087920" cy="5386513"/>
          </a:xfrm>
        </p:grpSpPr>
        <p:grpSp>
          <p:nvGrpSpPr>
            <p:cNvPr id="39" name="Group 38"/>
            <p:cNvGrpSpPr/>
            <p:nvPr/>
          </p:nvGrpSpPr>
          <p:grpSpPr>
            <a:xfrm>
              <a:off x="1059295" y="1403837"/>
              <a:ext cx="3932754" cy="5223412"/>
              <a:chOff x="4389120" y="1371600"/>
              <a:chExt cx="3932754" cy="5223412"/>
            </a:xfrm>
          </p:grpSpPr>
          <p:grpSp>
            <p:nvGrpSpPr>
              <p:cNvPr id="40" name="Group 39"/>
              <p:cNvGrpSpPr/>
              <p:nvPr/>
            </p:nvGrpSpPr>
            <p:grpSpPr>
              <a:xfrm>
                <a:off x="4389120" y="1371600"/>
                <a:ext cx="3932754" cy="5223412"/>
                <a:chOff x="4389120" y="1033272"/>
                <a:chExt cx="3932754" cy="5223412"/>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540" y="3852584"/>
                  <a:ext cx="550334" cy="1188720"/>
                </a:xfrm>
                <a:prstGeom prst="rect">
                  <a:avLst/>
                </a:prstGeom>
                <a:effectLst>
                  <a:glow rad="76200">
                    <a:srgbClr val="86B2D8"/>
                  </a:glow>
                </a:effectLst>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9634" y="5067964"/>
                  <a:ext cx="497504" cy="1188720"/>
                </a:xfrm>
                <a:prstGeom prst="rect">
                  <a:avLst/>
                </a:prstGeom>
                <a:effectLst>
                  <a:glow rad="76200">
                    <a:srgbClr val="86B2D8"/>
                  </a:glow>
                </a:effectLst>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66" y="1033272"/>
                  <a:ext cx="497504" cy="1188720"/>
                </a:xfrm>
                <a:prstGeom prst="rect">
                  <a:avLst/>
                </a:prstGeom>
                <a:effectLst>
                  <a:glow rad="76200">
                    <a:srgbClr val="86B2D8"/>
                  </a:glow>
                </a:effectLst>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38" y="2256238"/>
                  <a:ext cx="497504" cy="1188720"/>
                </a:xfrm>
                <a:prstGeom prst="rect">
                  <a:avLst/>
                </a:prstGeom>
                <a:effectLst>
                  <a:glow rad="76200">
                    <a:srgbClr val="86B2D8"/>
                  </a:glow>
                </a:effectLst>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120" y="2833747"/>
                  <a:ext cx="497504" cy="1188720"/>
                </a:xfrm>
                <a:prstGeom prst="rect">
                  <a:avLst/>
                </a:prstGeom>
                <a:effectLst>
                  <a:glow rad="76200">
                    <a:srgbClr val="86B2D8"/>
                  </a:glow>
                </a:effectLst>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066" y="1627632"/>
                  <a:ext cx="550334" cy="1188720"/>
                </a:xfrm>
                <a:prstGeom prst="rect">
                  <a:avLst/>
                </a:prstGeom>
                <a:effectLst>
                  <a:glow rad="76200">
                    <a:srgbClr val="86B2D8"/>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805" y="4657790"/>
                  <a:ext cx="550334" cy="1188720"/>
                </a:xfrm>
                <a:prstGeom prst="rect">
                  <a:avLst/>
                </a:prstGeom>
                <a:effectLst>
                  <a:glow rad="76200">
                    <a:srgbClr val="86B2D8"/>
                  </a:glow>
                </a:effectLst>
              </p:spPr>
            </p:pic>
            <p:cxnSp>
              <p:nvCxnSpPr>
                <p:cNvPr id="54" name="Straight Connector 53"/>
                <p:cNvCxnSpPr/>
                <p:nvPr/>
              </p:nvCxnSpPr>
              <p:spPr>
                <a:xfrm flipH="1">
                  <a:off x="5382140" y="4254489"/>
                  <a:ext cx="468112" cy="62675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5084066" y="3428107"/>
                  <a:ext cx="648820" cy="16570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278544" y="2342257"/>
                  <a:ext cx="233631" cy="75912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596142" y="3852584"/>
                  <a:ext cx="1049508" cy="4019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388605" y="4513000"/>
                  <a:ext cx="371029" cy="554964"/>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634400" y="2647057"/>
                  <a:ext cx="281363" cy="48289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596142" y="3028057"/>
                  <a:ext cx="544683" cy="4905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6552"/>
                <a:ext cx="497504" cy="1188720"/>
              </a:xfrm>
              <a:prstGeom prst="rect">
                <a:avLst/>
              </a:prstGeom>
              <a:effectLst>
                <a:glow rad="76200">
                  <a:srgbClr val="F6A01A"/>
                </a:glow>
              </a:effectLst>
            </p:spPr>
          </p:pic>
        </p:grpSp>
        <p:sp>
          <p:nvSpPr>
            <p:cNvPr id="4" name="Rectangle 3" descr="A hypothetical TB cluster involving 8 persons with one person in the center highlighted orange and connected to 7 persons highlighted blue by arrows."/>
            <p:cNvSpPr/>
            <p:nvPr/>
          </p:nvSpPr>
          <p:spPr>
            <a:xfrm>
              <a:off x="414896" y="1294157"/>
              <a:ext cx="5087920" cy="538651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71" name="Down Arrow 70" descr="Arrow connecting two hypothetical TB clusters"/>
          <p:cNvSpPr/>
          <p:nvPr/>
        </p:nvSpPr>
        <p:spPr>
          <a:xfrm rot="16200000">
            <a:off x="6037312" y="334543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2" name="Group 11" descr="A hypothetical TB cluster involving 8 persons with one person at the top highlighted orange and connected to 7 persons highlighted blue by arrows."/>
          <p:cNvGrpSpPr/>
          <p:nvPr/>
        </p:nvGrpSpPr>
        <p:grpSpPr>
          <a:xfrm>
            <a:off x="7467600" y="1401400"/>
            <a:ext cx="3932754" cy="5223412"/>
            <a:chOff x="4389120" y="1371600"/>
            <a:chExt cx="3932754" cy="5223412"/>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540" y="4190912"/>
              <a:ext cx="550334" cy="1188720"/>
            </a:xfrm>
            <a:prstGeom prst="rect">
              <a:avLst/>
            </a:prstGeom>
            <a:effectLst>
              <a:glow rad="76200">
                <a:srgbClr val="86B2D8"/>
              </a:glow>
            </a:effectLst>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9634" y="5406292"/>
              <a:ext cx="497504" cy="1188720"/>
            </a:xfrm>
            <a:prstGeom prst="rect">
              <a:avLst/>
            </a:prstGeom>
            <a:effectLst>
              <a:glow rad="76200">
                <a:srgbClr val="86B2D8"/>
              </a:glow>
            </a:effectLst>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66" y="1371600"/>
              <a:ext cx="497504" cy="1188720"/>
            </a:xfrm>
            <a:prstGeom prst="rect">
              <a:avLst/>
            </a:prstGeom>
            <a:effectLst>
              <a:glow rad="76200">
                <a:srgbClr val="F6A01A"/>
              </a:glow>
            </a:effectLst>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38" y="2594566"/>
              <a:ext cx="497504" cy="1188720"/>
            </a:xfrm>
            <a:prstGeom prst="rect">
              <a:avLst/>
            </a:prstGeom>
            <a:effectLst>
              <a:glow rad="76200">
                <a:srgbClr val="86B2D8"/>
              </a:glow>
            </a:effectLst>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120" y="3172075"/>
              <a:ext cx="497504" cy="1188720"/>
            </a:xfrm>
            <a:prstGeom prst="rect">
              <a:avLst/>
            </a:prstGeom>
            <a:effectLst>
              <a:glow rad="76200">
                <a:srgbClr val="86B2D8"/>
              </a:glow>
            </a:effectLst>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066" y="1965960"/>
              <a:ext cx="550334" cy="1188720"/>
            </a:xfrm>
            <a:prstGeom prst="rect">
              <a:avLst/>
            </a:prstGeom>
            <a:effectLst>
              <a:glow rad="76200">
                <a:srgbClr val="86B2D8"/>
              </a:glow>
            </a:effectLst>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805" y="4996118"/>
              <a:ext cx="550334" cy="1188720"/>
            </a:xfrm>
            <a:prstGeom prst="rect">
              <a:avLst/>
            </a:prstGeom>
            <a:effectLst>
              <a:glow rad="76200">
                <a:srgbClr val="86B2D8"/>
              </a:glow>
            </a:effectLst>
          </p:spPr>
        </p:pic>
        <p:cxnSp>
          <p:nvCxnSpPr>
            <p:cNvPr id="57" name="Straight Connector 56"/>
            <p:cNvCxnSpPr/>
            <p:nvPr/>
          </p:nvCxnSpPr>
          <p:spPr>
            <a:xfrm flipH="1">
              <a:off x="5142248" y="2594566"/>
              <a:ext cx="1156893" cy="2284752"/>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084066" y="2206869"/>
              <a:ext cx="1194478" cy="155956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278544" y="2680585"/>
              <a:ext cx="233631" cy="759120"/>
            </a:xfrm>
            <a:prstGeom prst="line">
              <a:avLst/>
            </a:prstGeom>
            <a:ln w="3175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817057" y="2745748"/>
              <a:ext cx="828593" cy="1847069"/>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662018" y="2809840"/>
              <a:ext cx="316259" cy="2489123"/>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675109" y="1932261"/>
              <a:ext cx="603435" cy="386611"/>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909850" y="2186940"/>
              <a:ext cx="347288" cy="49364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7445"/>
              <a:ext cx="497504" cy="1188720"/>
            </a:xfrm>
            <a:prstGeom prst="rect">
              <a:avLst/>
            </a:prstGeom>
            <a:effectLst>
              <a:glow rad="76200">
                <a:srgbClr val="86B2D8"/>
              </a:glow>
            </a:effectLst>
          </p:spPr>
        </p:pic>
      </p:grpSp>
      <p:sp>
        <p:nvSpPr>
          <p:cNvPr id="10" name="Slide Number Placeholder 9">
            <a:extLst>
              <a:ext uri="{FF2B5EF4-FFF2-40B4-BE49-F238E27FC236}">
                <a16:creationId xmlns:a16="http://schemas.microsoft.com/office/drawing/2014/main" id="{D8DA3B8C-BF5A-45DA-8FD5-E2CB06722F6E}"/>
              </a:ext>
            </a:extLst>
          </p:cNvPr>
          <p:cNvSpPr>
            <a:spLocks noGrp="1"/>
          </p:cNvSpPr>
          <p:nvPr>
            <p:ph type="sldNum" sz="quarter" idx="12"/>
          </p:nvPr>
        </p:nvSpPr>
        <p:spPr/>
        <p:txBody>
          <a:bodyPr/>
          <a:lstStyle/>
          <a:p>
            <a:fld id="{1B5DE891-BED3-4FCA-96F7-3F8A1588183F}" type="slidenum">
              <a:rPr lang="en-US" smtClean="0"/>
              <a:pPr/>
              <a:t>33</a:t>
            </a:fld>
            <a:endParaRPr lang="en-US" dirty="0"/>
          </a:p>
        </p:txBody>
      </p:sp>
    </p:spTree>
    <p:extLst>
      <p:ext uri="{BB962C8B-B14F-4D97-AF65-F5344CB8AC3E}">
        <p14:creationId xmlns:p14="http://schemas.microsoft.com/office/powerpoint/2010/main" val="6490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B0E2F9-CA20-49BB-92B5-74E30E01793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(11/12)</a:t>
            </a:r>
          </a:p>
        </p:txBody>
      </p:sp>
      <p:sp>
        <p:nvSpPr>
          <p:cNvPr id="69" name="TextBox 68"/>
          <p:cNvSpPr txBox="1"/>
          <p:nvPr/>
        </p:nvSpPr>
        <p:spPr>
          <a:xfrm>
            <a:off x="1814024" y="1565850"/>
            <a:ext cx="5132975" cy="2985433"/>
          </a:xfrm>
          <a:prstGeom prst="rect">
            <a:avLst/>
          </a:prstGeom>
          <a:noFill/>
          <a:ln cmpd="thickThin">
            <a:noFill/>
          </a:ln>
        </p:spPr>
        <p:txBody>
          <a:bodyPr wrap="square" rtlCol="0">
            <a:spAutoFit/>
          </a:bodyPr>
          <a:lstStyle/>
          <a:p>
            <a:r>
              <a:rPr lang="en-US" sz="2400" dirty="0">
                <a:latin typeface="Tahoma" panose="020B0604030504040204" pitchFamily="34" charset="0"/>
              </a:rPr>
              <a:t>Applies: </a:t>
            </a:r>
          </a:p>
          <a:p>
            <a:endParaRPr lang="en-US" sz="10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A hierarchy of evaluation criteria, including filtering, scoring, and weighting of input data</a:t>
            </a:r>
          </a:p>
          <a:p>
            <a:pPr marL="342900" indent="-342900">
              <a:buFont typeface="Arial" panose="020B0604020202020204" pitchFamily="34" charset="0"/>
              <a:buChar char="•"/>
            </a:pPr>
            <a:endParaRPr lang="en-US" sz="10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Decision rules modelled on those applied by public health practitioners in the field</a:t>
            </a:r>
          </a:p>
        </p:txBody>
      </p:sp>
      <p:sp>
        <p:nvSpPr>
          <p:cNvPr id="72" name="Down Arrow 71" descr="Arrow connecting text box to hypothetical TB cluster."/>
          <p:cNvSpPr/>
          <p:nvPr/>
        </p:nvSpPr>
        <p:spPr>
          <a:xfrm rot="16200000">
            <a:off x="7277172" y="2633868"/>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11" name="Group 110" descr="A hypothetical TB cluster involving 8 persons and with arrows connecting persons to illustrate possible transmission links."/>
          <p:cNvGrpSpPr/>
          <p:nvPr/>
        </p:nvGrpSpPr>
        <p:grpSpPr>
          <a:xfrm>
            <a:off x="8322385" y="1274443"/>
            <a:ext cx="2670654" cy="3547114"/>
            <a:chOff x="9204129" y="2031810"/>
            <a:chExt cx="2670654" cy="3547114"/>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1062" y="3946348"/>
              <a:ext cx="373721" cy="807236"/>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3897" y="4771688"/>
              <a:ext cx="337845" cy="807236"/>
            </a:xfrm>
            <a:prstGeom prst="rect">
              <a:avLst/>
            </a:prstGeom>
          </p:spPr>
        </p:pic>
        <p:pic>
          <p:nvPicPr>
            <p:cNvPr id="114" name="Picture 1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8686" y="2031810"/>
              <a:ext cx="337845" cy="807236"/>
            </a:xfrm>
            <a:prstGeom prst="rect">
              <a:avLst/>
            </a:prstGeom>
          </p:spPr>
        </p:pic>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1742" y="2862302"/>
              <a:ext cx="337845" cy="807236"/>
            </a:xfrm>
            <a:prstGeom prst="rect">
              <a:avLst/>
            </a:prstGeom>
          </p:spPr>
        </p:pic>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4129" y="3254476"/>
              <a:ext cx="337845" cy="807236"/>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0841" y="3542730"/>
              <a:ext cx="337845" cy="807236"/>
            </a:xfrm>
            <a:prstGeom prst="rect">
              <a:avLst/>
            </a:prstGeom>
            <a:effectLst/>
          </p:spPr>
        </p:pic>
        <p:pic>
          <p:nvPicPr>
            <p:cNvPr id="118" name="Picture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6053" y="2435428"/>
              <a:ext cx="373721" cy="807236"/>
            </a:xfrm>
            <a:prstGeom prst="rect">
              <a:avLst/>
            </a:prstGeom>
          </p:spPr>
        </p:pic>
        <p:pic>
          <p:nvPicPr>
            <p:cNvPr id="119" name="Picture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4747" y="4493147"/>
              <a:ext cx="373721" cy="807236"/>
            </a:xfrm>
            <a:prstGeom prst="rect">
              <a:avLst/>
            </a:prstGeom>
          </p:spPr>
        </p:pic>
        <p:cxnSp>
          <p:nvCxnSpPr>
            <p:cNvPr id="120" name="Straight Connector 119"/>
            <p:cNvCxnSpPr/>
            <p:nvPr/>
          </p:nvCxnSpPr>
          <p:spPr>
            <a:xfrm flipV="1">
              <a:off x="10487199" y="2920715"/>
              <a:ext cx="158654" cy="5155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0702873" y="3946348"/>
              <a:ext cx="712700" cy="27292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561939" y="4394823"/>
              <a:ext cx="251958" cy="37686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10049774" y="3127699"/>
              <a:ext cx="191068" cy="32792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10702873" y="3386428"/>
              <a:ext cx="369883" cy="3330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0187863" y="2933385"/>
              <a:ext cx="824832" cy="1943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1194331" y="4568091"/>
              <a:ext cx="328731" cy="3286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9937726" y="3755751"/>
              <a:ext cx="1280305" cy="1124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0738369" y="2921916"/>
              <a:ext cx="206820" cy="173115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9510991" y="2961561"/>
              <a:ext cx="170983" cy="302177"/>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9354818" y="4122116"/>
              <a:ext cx="206239" cy="44243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9580340" y="3247193"/>
              <a:ext cx="1449013" cy="17825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9587715" y="2789059"/>
              <a:ext cx="976111" cy="77062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9735311" y="2624865"/>
              <a:ext cx="799864" cy="178506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9671762" y="3284520"/>
              <a:ext cx="51400" cy="113706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9878468" y="4409934"/>
              <a:ext cx="1536514" cy="33158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584008" y="3797606"/>
              <a:ext cx="1171108" cy="10778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048816" y="3041955"/>
              <a:ext cx="1366757" cy="10408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0827180" y="2920715"/>
              <a:ext cx="622940" cy="142054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10995085" y="3779017"/>
              <a:ext cx="280163" cy="8955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9878469" y="4219274"/>
              <a:ext cx="317885" cy="425617"/>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9676053" y="3658094"/>
              <a:ext cx="440601" cy="11252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074481" y="2484729"/>
              <a:ext cx="411901" cy="204860"/>
            </a:xfrm>
            <a:prstGeom prst="line">
              <a:avLst/>
            </a:prstGeom>
            <a:ln w="38100">
              <a:solidFill>
                <a:srgbClr val="BF311A"/>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0982671" y="2624865"/>
              <a:ext cx="189084" cy="237436"/>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922776" y="4980991"/>
              <a:ext cx="824832" cy="19431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1467965" y="3479659"/>
              <a:ext cx="160669" cy="363198"/>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8" name="Slide Number Placeholder 7">
            <a:extLst>
              <a:ext uri="{FF2B5EF4-FFF2-40B4-BE49-F238E27FC236}">
                <a16:creationId xmlns:a16="http://schemas.microsoft.com/office/drawing/2014/main" id="{563437A0-21EF-42DD-A02C-9B52C6C39C4E}"/>
              </a:ext>
            </a:extLst>
          </p:cNvPr>
          <p:cNvSpPr>
            <a:spLocks noGrp="1"/>
          </p:cNvSpPr>
          <p:nvPr>
            <p:ph type="sldNum" sz="quarter" idx="12"/>
          </p:nvPr>
        </p:nvSpPr>
        <p:spPr/>
        <p:txBody>
          <a:bodyPr/>
          <a:lstStyle/>
          <a:p>
            <a:fld id="{1B5DE891-BED3-4FCA-96F7-3F8A1588183F}" type="slidenum">
              <a:rPr lang="en-US" smtClean="0"/>
              <a:pPr/>
              <a:t>34</a:t>
            </a:fld>
            <a:endParaRPr lang="en-US" dirty="0"/>
          </a:p>
        </p:txBody>
      </p:sp>
    </p:spTree>
    <p:extLst>
      <p:ext uri="{BB962C8B-B14F-4D97-AF65-F5344CB8AC3E}">
        <p14:creationId xmlns:p14="http://schemas.microsoft.com/office/powerpoint/2010/main" val="65706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BF6D8F-D85E-4FA2-9599-7491D1E5D72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a:t>
            </a:r>
            <a:r>
              <a:rPr lang="en-US" dirty="0"/>
              <a:t>works </a:t>
            </a:r>
            <a:r>
              <a:rPr lang="en-US" sz="1000" dirty="0"/>
              <a:t>(12/12)</a:t>
            </a:r>
          </a:p>
        </p:txBody>
      </p:sp>
      <p:sp>
        <p:nvSpPr>
          <p:cNvPr id="42" name="TextBox 41"/>
          <p:cNvSpPr txBox="1"/>
          <p:nvPr/>
        </p:nvSpPr>
        <p:spPr>
          <a:xfrm>
            <a:off x="2428778" y="2452385"/>
            <a:ext cx="4740521" cy="1200329"/>
          </a:xfrm>
          <a:prstGeom prst="rect">
            <a:avLst/>
          </a:prstGeom>
          <a:noFill/>
          <a:ln cmpd="thickThin">
            <a:noFill/>
          </a:ln>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rPr>
              <a:t>Case filtering</a:t>
            </a:r>
          </a:p>
          <a:p>
            <a:pPr marL="342900" indent="-342900">
              <a:buFont typeface="Arial" panose="020B0604020202020204" pitchFamily="34" charset="0"/>
              <a:buChar char="•"/>
            </a:pPr>
            <a:endParaRPr lang="en-US" sz="24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Potential source case ranking</a:t>
            </a:r>
          </a:p>
        </p:txBody>
      </p:sp>
      <p:sp>
        <p:nvSpPr>
          <p:cNvPr id="72" name="Down Arrow 71" descr="Arrow connecting text box to hypothetical TB cluster."/>
          <p:cNvSpPr/>
          <p:nvPr/>
        </p:nvSpPr>
        <p:spPr>
          <a:xfrm rot="16200000">
            <a:off x="7277172" y="2633868"/>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11" name="Group 110" descr="A hypothetical TB cluster involving 8 persons and with arrows connecting persons to illustrate possible transmission links."/>
          <p:cNvGrpSpPr/>
          <p:nvPr/>
        </p:nvGrpSpPr>
        <p:grpSpPr>
          <a:xfrm>
            <a:off x="8322385" y="1274443"/>
            <a:ext cx="2670654" cy="3547114"/>
            <a:chOff x="9204129" y="2031810"/>
            <a:chExt cx="2670654" cy="3547114"/>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1062" y="3946348"/>
              <a:ext cx="373721" cy="807236"/>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3897" y="4771688"/>
              <a:ext cx="337845" cy="807236"/>
            </a:xfrm>
            <a:prstGeom prst="rect">
              <a:avLst/>
            </a:prstGeom>
          </p:spPr>
        </p:pic>
        <p:pic>
          <p:nvPicPr>
            <p:cNvPr id="114" name="Picture 1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8686" y="2031810"/>
              <a:ext cx="337845" cy="807236"/>
            </a:xfrm>
            <a:prstGeom prst="rect">
              <a:avLst/>
            </a:prstGeom>
          </p:spPr>
        </p:pic>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1742" y="2862302"/>
              <a:ext cx="337845" cy="807236"/>
            </a:xfrm>
            <a:prstGeom prst="rect">
              <a:avLst/>
            </a:prstGeom>
          </p:spPr>
        </p:pic>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4129" y="3254476"/>
              <a:ext cx="337845" cy="807236"/>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0841" y="3542730"/>
              <a:ext cx="337845" cy="807236"/>
            </a:xfrm>
            <a:prstGeom prst="rect">
              <a:avLst/>
            </a:prstGeom>
            <a:effectLst/>
          </p:spPr>
        </p:pic>
        <p:pic>
          <p:nvPicPr>
            <p:cNvPr id="118" name="Picture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6053" y="2435428"/>
              <a:ext cx="373721" cy="807236"/>
            </a:xfrm>
            <a:prstGeom prst="rect">
              <a:avLst/>
            </a:prstGeom>
          </p:spPr>
        </p:pic>
        <p:pic>
          <p:nvPicPr>
            <p:cNvPr id="119" name="Picture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4747" y="4493147"/>
              <a:ext cx="373721" cy="807236"/>
            </a:xfrm>
            <a:prstGeom prst="rect">
              <a:avLst/>
            </a:prstGeom>
          </p:spPr>
        </p:pic>
        <p:cxnSp>
          <p:nvCxnSpPr>
            <p:cNvPr id="120" name="Straight Connector 119"/>
            <p:cNvCxnSpPr/>
            <p:nvPr/>
          </p:nvCxnSpPr>
          <p:spPr>
            <a:xfrm flipV="1">
              <a:off x="10487199" y="2920715"/>
              <a:ext cx="158654" cy="5155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0702873" y="3946348"/>
              <a:ext cx="712700" cy="27292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561939" y="4394823"/>
              <a:ext cx="251958" cy="37686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10049774" y="3127699"/>
              <a:ext cx="191068" cy="32792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10702873" y="3386428"/>
              <a:ext cx="369883" cy="3330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0187863" y="2933385"/>
              <a:ext cx="824832" cy="1943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1194331" y="4568091"/>
              <a:ext cx="328731" cy="3286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9937726" y="3755751"/>
              <a:ext cx="1280305" cy="1124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0738369" y="2921916"/>
              <a:ext cx="206820" cy="173115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9510991" y="2961561"/>
              <a:ext cx="170983" cy="302177"/>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9354818" y="4122116"/>
              <a:ext cx="206239" cy="44243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9580340" y="3247193"/>
              <a:ext cx="1449013" cy="17825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9587715" y="2789059"/>
              <a:ext cx="976111" cy="77062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9735311" y="2624865"/>
              <a:ext cx="799864" cy="178506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9671762" y="3284520"/>
              <a:ext cx="51400" cy="113706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9878468" y="4409934"/>
              <a:ext cx="1536514" cy="33158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584008" y="3797606"/>
              <a:ext cx="1171108" cy="10778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048816" y="3041955"/>
              <a:ext cx="1366757" cy="10408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0827180" y="2920715"/>
              <a:ext cx="622940" cy="142054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10995085" y="3779017"/>
              <a:ext cx="280163" cy="8955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9878469" y="4219274"/>
              <a:ext cx="317885" cy="425617"/>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9676053" y="3658094"/>
              <a:ext cx="440601" cy="11252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074481" y="2484729"/>
              <a:ext cx="411901" cy="204860"/>
            </a:xfrm>
            <a:prstGeom prst="line">
              <a:avLst/>
            </a:prstGeom>
            <a:ln w="38100">
              <a:solidFill>
                <a:srgbClr val="BF311A"/>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0982671" y="2624865"/>
              <a:ext cx="189084" cy="237436"/>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922776" y="4980991"/>
              <a:ext cx="824832" cy="19431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1467965" y="3479659"/>
              <a:ext cx="160669" cy="363198"/>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8" name="Slide Number Placeholder 7">
            <a:extLst>
              <a:ext uri="{FF2B5EF4-FFF2-40B4-BE49-F238E27FC236}">
                <a16:creationId xmlns:a16="http://schemas.microsoft.com/office/drawing/2014/main" id="{259AAACE-C7ED-4B33-BA26-589497954D11}"/>
              </a:ext>
            </a:extLst>
          </p:cNvPr>
          <p:cNvSpPr>
            <a:spLocks noGrp="1"/>
          </p:cNvSpPr>
          <p:nvPr>
            <p:ph type="sldNum" sz="quarter" idx="12"/>
          </p:nvPr>
        </p:nvSpPr>
        <p:spPr/>
        <p:txBody>
          <a:bodyPr/>
          <a:lstStyle/>
          <a:p>
            <a:fld id="{1B5DE891-BED3-4FCA-96F7-3F8A1588183F}" type="slidenum">
              <a:rPr lang="en-US" smtClean="0"/>
              <a:pPr/>
              <a:t>35</a:t>
            </a:fld>
            <a:endParaRPr lang="en-US" dirty="0"/>
          </a:p>
        </p:txBody>
      </p:sp>
    </p:spTree>
    <p:extLst>
      <p:ext uri="{BB962C8B-B14F-4D97-AF65-F5344CB8AC3E}">
        <p14:creationId xmlns:p14="http://schemas.microsoft.com/office/powerpoint/2010/main" val="3383427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7CAEF1-514C-4E1E-8ABE-BC443C69328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a:t>
            </a:r>
            <a:r>
              <a:rPr lang="en-US" dirty="0"/>
              <a:t>cases </a:t>
            </a:r>
            <a:r>
              <a:rPr lang="en-US" sz="1000" dirty="0"/>
              <a:t>(1/8)</a:t>
            </a:r>
          </a:p>
        </p:txBody>
      </p:sp>
      <p:grpSp>
        <p:nvGrpSpPr>
          <p:cNvPr id="6" name="Group 5" descr="A hypothetical TB cluster involving 8 persons with one person in the center highlighted orange, 3 of 7 persons shown in grey to represent filtering, and an orange circle around the central person and 1 of the 3 persons shown in grey."/>
          <p:cNvGrpSpPr/>
          <p:nvPr/>
        </p:nvGrpSpPr>
        <p:grpSpPr>
          <a:xfrm>
            <a:off x="428626" y="1166186"/>
            <a:ext cx="2386580" cy="2971800"/>
            <a:chOff x="428626" y="1166186"/>
            <a:chExt cx="2386580" cy="2971800"/>
          </a:xfrm>
        </p:grpSpPr>
        <p:grpSp>
          <p:nvGrpSpPr>
            <p:cNvPr id="5" name="Group 4"/>
            <p:cNvGrpSpPr>
              <a:grpSpLocks noChangeAspect="1"/>
            </p:cNvGrpSpPr>
            <p:nvPr/>
          </p:nvGrpSpPr>
          <p:grpSpPr>
            <a:xfrm>
              <a:off x="428626" y="1166186"/>
              <a:ext cx="2247277" cy="2971800"/>
              <a:chOff x="745822" y="1034165"/>
              <a:chExt cx="4026152" cy="534342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5" name="Straight Connector 24"/>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Oval 30"/>
            <p:cNvSpPr/>
            <p:nvPr/>
          </p:nvSpPr>
          <p:spPr>
            <a:xfrm rot="19008016">
              <a:off x="896542" y="1992699"/>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6" name="TextBox 25">
            <a:extLst>
              <a:ext uri="{FF2B5EF4-FFF2-40B4-BE49-F238E27FC236}">
                <a16:creationId xmlns:a16="http://schemas.microsoft.com/office/drawing/2014/main" id="{54CA99B4-9F5A-44CB-9AD6-28197656B394}"/>
              </a:ext>
            </a:extLst>
          </p:cNvPr>
          <p:cNvSpPr txBox="1"/>
          <p:nvPr/>
        </p:nvSpPr>
        <p:spPr>
          <a:xfrm>
            <a:off x="3256941" y="854553"/>
            <a:ext cx="8485880" cy="954107"/>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Was pediatric (&lt; 10 years old)</a:t>
            </a:r>
            <a:endParaRPr lang="en-US" sz="2400" b="1" dirty="0">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Did not have pulmonary or laryngeal disease</a:t>
            </a:r>
          </a:p>
        </p:txBody>
      </p:sp>
      <p:sp>
        <p:nvSpPr>
          <p:cNvPr id="11" name="Slide Number Placeholder 10">
            <a:extLst>
              <a:ext uri="{FF2B5EF4-FFF2-40B4-BE49-F238E27FC236}">
                <a16:creationId xmlns:a16="http://schemas.microsoft.com/office/drawing/2014/main" id="{4BA21BFE-91E8-4C21-98D1-5BA68053D81B}"/>
              </a:ext>
            </a:extLst>
          </p:cNvPr>
          <p:cNvSpPr>
            <a:spLocks noGrp="1"/>
          </p:cNvSpPr>
          <p:nvPr>
            <p:ph type="sldNum" sz="quarter" idx="12"/>
          </p:nvPr>
        </p:nvSpPr>
        <p:spPr/>
        <p:txBody>
          <a:bodyPr/>
          <a:lstStyle/>
          <a:p>
            <a:fld id="{1B5DE891-BED3-4FCA-96F7-3F8A1588183F}" type="slidenum">
              <a:rPr lang="en-US" smtClean="0"/>
              <a:pPr/>
              <a:t>36</a:t>
            </a:fld>
            <a:endParaRPr lang="en-US" dirty="0"/>
          </a:p>
        </p:txBody>
      </p:sp>
    </p:spTree>
    <p:extLst>
      <p:ext uri="{BB962C8B-B14F-4D97-AF65-F5344CB8AC3E}">
        <p14:creationId xmlns:p14="http://schemas.microsoft.com/office/powerpoint/2010/main" val="2304084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712556-1530-4ECA-92F7-AE89B037384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 </a:t>
            </a:r>
            <a:r>
              <a:rPr lang="en-US" sz="1000" dirty="0">
                <a:latin typeface="Tahoma" panose="020B0604030504040204" pitchFamily="34" charset="0"/>
              </a:rPr>
              <a:t>(2/8)</a:t>
            </a:r>
            <a:endParaRPr lang="en-US" sz="1000" dirty="0"/>
          </a:p>
        </p:txBody>
      </p:sp>
      <p:grpSp>
        <p:nvGrpSpPr>
          <p:cNvPr id="67" name="Group 66" descr="A hypothetical TB cluster involving 8 persons with one person in the center highlighted orange, 3 of 7 persons shown in grey to represent filtering, and an orange circle around the central person and 1 of the 3 persons shown in grey."/>
          <p:cNvGrpSpPr/>
          <p:nvPr/>
        </p:nvGrpSpPr>
        <p:grpSpPr>
          <a:xfrm>
            <a:off x="428626" y="1166186"/>
            <a:ext cx="2247277" cy="3079777"/>
            <a:chOff x="428626" y="1166186"/>
            <a:chExt cx="2247277" cy="3079777"/>
          </a:xfrm>
        </p:grpSpPr>
        <p:grpSp>
          <p:nvGrpSpPr>
            <p:cNvPr id="68" name="Group 67"/>
            <p:cNvGrpSpPr>
              <a:grpSpLocks noChangeAspect="1"/>
            </p:cNvGrpSpPr>
            <p:nvPr/>
          </p:nvGrpSpPr>
          <p:grpSpPr>
            <a:xfrm>
              <a:off x="428626" y="1166186"/>
              <a:ext cx="2247277" cy="2971800"/>
              <a:chOff x="745822" y="1034165"/>
              <a:chExt cx="4026152" cy="5343427"/>
            </a:xfrm>
          </p:grpSpPr>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78" name="Straight Connector 77"/>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3" name="Rectangle 82"/>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4" name="Rectangle 83"/>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9" name="Oval 6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4" name="TextBox 23">
            <a:extLst>
              <a:ext uri="{FF2B5EF4-FFF2-40B4-BE49-F238E27FC236}">
                <a16:creationId xmlns:a16="http://schemas.microsoft.com/office/drawing/2014/main" id="{7557327B-D3AE-49C0-AD8C-3C32FDA86B0F}"/>
              </a:ext>
            </a:extLst>
          </p:cNvPr>
          <p:cNvSpPr txBox="1"/>
          <p:nvPr/>
        </p:nvSpPr>
        <p:spPr>
          <a:xfrm>
            <a:off x="3256941" y="854553"/>
            <a:ext cx="8485880" cy="1569660"/>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Was pediatric (&lt; 10 years old)</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p:txBody>
      </p:sp>
      <p:sp>
        <p:nvSpPr>
          <p:cNvPr id="8" name="Slide Number Placeholder 7">
            <a:extLst>
              <a:ext uri="{FF2B5EF4-FFF2-40B4-BE49-F238E27FC236}">
                <a16:creationId xmlns:a16="http://schemas.microsoft.com/office/drawing/2014/main" id="{1220C53F-CED2-4D57-A9FB-AF5B9FD478AC}"/>
              </a:ext>
            </a:extLst>
          </p:cNvPr>
          <p:cNvSpPr>
            <a:spLocks noGrp="1"/>
          </p:cNvSpPr>
          <p:nvPr>
            <p:ph type="sldNum" sz="quarter" idx="12"/>
          </p:nvPr>
        </p:nvSpPr>
        <p:spPr/>
        <p:txBody>
          <a:bodyPr/>
          <a:lstStyle/>
          <a:p>
            <a:fld id="{1B5DE891-BED3-4FCA-96F7-3F8A1588183F}" type="slidenum">
              <a:rPr lang="en-US" smtClean="0"/>
              <a:pPr/>
              <a:t>37</a:t>
            </a:fld>
            <a:endParaRPr lang="en-US" dirty="0"/>
          </a:p>
        </p:txBody>
      </p:sp>
    </p:spTree>
    <p:extLst>
      <p:ext uri="{BB962C8B-B14F-4D97-AF65-F5344CB8AC3E}">
        <p14:creationId xmlns:p14="http://schemas.microsoft.com/office/powerpoint/2010/main" val="2558068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D0DB91-FC69-4C63-8E44-E154F002500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a:t>
            </a:r>
            <a:r>
              <a:rPr lang="en-US" dirty="0"/>
              <a:t>cases </a:t>
            </a:r>
            <a:r>
              <a:rPr lang="en-US" sz="1000" dirty="0"/>
              <a:t>(3/8)</a:t>
            </a:r>
          </a:p>
        </p:txBody>
      </p:sp>
      <p:grpSp>
        <p:nvGrpSpPr>
          <p:cNvPr id="7" name="Group 6"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614B86A2-D2A0-4760-A8F7-2F8CBB118027}"/>
              </a:ext>
            </a:extLst>
          </p:cNvPr>
          <p:cNvGrpSpPr/>
          <p:nvPr/>
        </p:nvGrpSpPr>
        <p:grpSpPr>
          <a:xfrm>
            <a:off x="428626" y="1166186"/>
            <a:ext cx="2247277" cy="3079777"/>
            <a:chOff x="428626" y="1166186"/>
            <a:chExt cx="2247277" cy="3079777"/>
          </a:xfrm>
        </p:grpSpPr>
        <p:grpSp>
          <p:nvGrpSpPr>
            <p:cNvPr id="72" name="Group 71" descr="A hypothetical TB cluster involving 8 persons with one person in the center highlighted orange, 3 of 7 persons shown in grey to represent filtering, and an orange circle around the central person and 1 of the 3 persons shown in grey."/>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4" name="TextBox 33">
            <a:extLst>
              <a:ext uri="{FF2B5EF4-FFF2-40B4-BE49-F238E27FC236}">
                <a16:creationId xmlns:a16="http://schemas.microsoft.com/office/drawing/2014/main" id="{A30576BF-DB65-4D74-86B5-A2306F8E88AE}"/>
              </a:ext>
            </a:extLst>
          </p:cNvPr>
          <p:cNvSpPr txBox="1"/>
          <p:nvPr/>
        </p:nvSpPr>
        <p:spPr>
          <a:xfrm>
            <a:off x="3256941" y="854553"/>
            <a:ext cx="8485880" cy="1569660"/>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Was pediatric (&lt; 10 years old)</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4" name="Group 3" descr="Image showing DNA extracted from a microbe isolated from a man highlighted orange.">
            <a:extLst>
              <a:ext uri="{FF2B5EF4-FFF2-40B4-BE49-F238E27FC236}">
                <a16:creationId xmlns:a16="http://schemas.microsoft.com/office/drawing/2014/main" id="{F04240A4-FB9E-44EF-9EE1-1B9C40658CF7}"/>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8" name="Group 7" descr="Image showing DNA extracted from a microbe isolated from a man shaded grey.">
            <a:extLst>
              <a:ext uri="{FF2B5EF4-FFF2-40B4-BE49-F238E27FC236}">
                <a16:creationId xmlns:a16="http://schemas.microsoft.com/office/drawing/2014/main" id="{E1E2BBA8-98D4-491E-BBF0-AE43058D3E3F}"/>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sp>
        <p:nvSpPr>
          <p:cNvPr id="105" name="Right Brace 104" descr="Bracket representing comparison of whole genome sequencing data to generate SNP distance. "/>
          <p:cNvSpPr/>
          <p:nvPr/>
        </p:nvSpPr>
        <p:spPr>
          <a:xfrm>
            <a:off x="4906223" y="4179818"/>
            <a:ext cx="175058" cy="173736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04" name="TextBox 103"/>
          <p:cNvSpPr txBox="1"/>
          <p:nvPr/>
        </p:nvSpPr>
        <p:spPr>
          <a:xfrm>
            <a:off x="5274645" y="4690097"/>
            <a:ext cx="6222695" cy="707886"/>
          </a:xfrm>
          <a:prstGeom prst="rect">
            <a:avLst/>
          </a:prstGeom>
          <a:noFill/>
        </p:spPr>
        <p:txBody>
          <a:bodyPr wrap="square" rtlCol="0">
            <a:spAutoFit/>
          </a:bodyPr>
          <a:lstStyle/>
          <a:p>
            <a:r>
              <a:rPr lang="en-US" sz="2000" dirty="0">
                <a:latin typeface="Tahoma" panose="020B0604030504040204" pitchFamily="34" charset="0"/>
              </a:rPr>
              <a:t>Number of single nucleotide polymorphisms (SNPs) = SNP distance</a:t>
            </a:r>
          </a:p>
        </p:txBody>
      </p:sp>
      <p:sp>
        <p:nvSpPr>
          <p:cNvPr id="14" name="Slide Number Placeholder 13">
            <a:extLst>
              <a:ext uri="{FF2B5EF4-FFF2-40B4-BE49-F238E27FC236}">
                <a16:creationId xmlns:a16="http://schemas.microsoft.com/office/drawing/2014/main" id="{341D624C-9B52-4011-9953-BC5C5DAC70E6}"/>
              </a:ext>
            </a:extLst>
          </p:cNvPr>
          <p:cNvSpPr>
            <a:spLocks noGrp="1"/>
          </p:cNvSpPr>
          <p:nvPr>
            <p:ph type="sldNum" sz="quarter" idx="12"/>
          </p:nvPr>
        </p:nvSpPr>
        <p:spPr/>
        <p:txBody>
          <a:bodyPr/>
          <a:lstStyle/>
          <a:p>
            <a:fld id="{1B5DE891-BED3-4FCA-96F7-3F8A1588183F}" type="slidenum">
              <a:rPr lang="en-US" smtClean="0"/>
              <a:pPr/>
              <a:t>38</a:t>
            </a:fld>
            <a:endParaRPr lang="en-US" dirty="0"/>
          </a:p>
        </p:txBody>
      </p:sp>
    </p:spTree>
    <p:extLst>
      <p:ext uri="{BB962C8B-B14F-4D97-AF65-F5344CB8AC3E}">
        <p14:creationId xmlns:p14="http://schemas.microsoft.com/office/powerpoint/2010/main" val="1600101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CFB63C7-9AC1-4516-9277-40C47533879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a:t>
            </a:r>
            <a:r>
              <a:rPr lang="en-US" dirty="0"/>
              <a:t>cases </a:t>
            </a:r>
            <a:r>
              <a:rPr lang="en-US" sz="1000" dirty="0"/>
              <a:t>(4/8)</a:t>
            </a:r>
          </a:p>
        </p:txBody>
      </p:sp>
      <p:grpSp>
        <p:nvGrpSpPr>
          <p:cNvPr id="12" name="Group 11"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3CFE181C-1E06-4226-A38D-14183A07D9AD}"/>
              </a:ext>
            </a:extLst>
          </p:cNvPr>
          <p:cNvGrpSpPr/>
          <p:nvPr/>
        </p:nvGrpSpPr>
        <p:grpSpPr>
          <a:xfrm>
            <a:off x="428626" y="1166186"/>
            <a:ext cx="2247277" cy="3079777"/>
            <a:chOff x="428626" y="1166186"/>
            <a:chExt cx="2247277" cy="3079777"/>
          </a:xfrm>
        </p:grpSpPr>
        <p:grpSp>
          <p:nvGrpSpPr>
            <p:cNvPr id="72" name="Group 71"/>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8" name="TextBox 67">
            <a:extLst>
              <a:ext uri="{FF2B5EF4-FFF2-40B4-BE49-F238E27FC236}">
                <a16:creationId xmlns:a16="http://schemas.microsoft.com/office/drawing/2014/main" id="{423D5831-3745-408C-9C29-5BDE83F74DA3}"/>
              </a:ext>
            </a:extLst>
          </p:cNvPr>
          <p:cNvSpPr txBox="1"/>
          <p:nvPr/>
        </p:nvSpPr>
        <p:spPr>
          <a:xfrm>
            <a:off x="3256941" y="854553"/>
            <a:ext cx="8485880" cy="1569660"/>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Was pediatric (&lt; 10 years old)</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7" name="Group 6" descr="Image showing DNA extracted from a microbe isolated from a man highlighted orange.">
            <a:extLst>
              <a:ext uri="{FF2B5EF4-FFF2-40B4-BE49-F238E27FC236}">
                <a16:creationId xmlns:a16="http://schemas.microsoft.com/office/drawing/2014/main" id="{F837DE4D-C864-4C6D-ADC8-16A0FAC779BD}"/>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9" name="Group 8" descr="Image showing DNA extracted from a microbe isolated from a man shaded grey.">
            <a:extLst>
              <a:ext uri="{FF2B5EF4-FFF2-40B4-BE49-F238E27FC236}">
                <a16:creationId xmlns:a16="http://schemas.microsoft.com/office/drawing/2014/main" id="{D825DA77-A193-45D5-BB10-DEBA6EB96B50}"/>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grpSp>
        <p:nvGrpSpPr>
          <p:cNvPr id="10" name="Group 9" descr="Hypothetical phylogenetic tree with 8 nodes.">
            <a:extLst>
              <a:ext uri="{FF2B5EF4-FFF2-40B4-BE49-F238E27FC236}">
                <a16:creationId xmlns:a16="http://schemas.microsoft.com/office/drawing/2014/main" id="{711E6CE6-EB70-4DA4-9179-C434C240F624}"/>
              </a:ext>
            </a:extLst>
          </p:cNvPr>
          <p:cNvGrpSpPr/>
          <p:nvPr/>
        </p:nvGrpSpPr>
        <p:grpSpPr>
          <a:xfrm>
            <a:off x="5918734" y="2859019"/>
            <a:ext cx="5890584" cy="3877120"/>
            <a:chOff x="5918734" y="2859019"/>
            <a:chExt cx="5890584" cy="3877120"/>
          </a:xfrm>
        </p:grpSpPr>
        <p:sp>
          <p:nvSpPr>
            <p:cNvPr id="57" name="Oval 56"/>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2" name="Oval 61"/>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8" name="Straight Connector 7"/>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Oval 54"/>
            <p:cNvSpPr/>
            <p:nvPr/>
          </p:nvSpPr>
          <p:spPr>
            <a:xfrm rot="19303055">
              <a:off x="11380864" y="2960378"/>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63" name="Straight Connector 62"/>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19303055">
              <a:off x="6915168" y="6199234"/>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0" name="Oval 89"/>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91" name="Straight Connector 90"/>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2" name="Oval 51"/>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3" name="Straight Connector 52"/>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04738" y="4136034"/>
              <a:ext cx="284052" cy="307777"/>
            </a:xfrm>
            <a:prstGeom prst="rect">
              <a:avLst/>
            </a:prstGeom>
            <a:noFill/>
          </p:spPr>
          <p:txBody>
            <a:bodyPr wrap="none" rtlCol="0">
              <a:spAutoFit/>
            </a:bodyPr>
            <a:lstStyle/>
            <a:p>
              <a:r>
                <a:rPr lang="en-US" sz="1400" dirty="0">
                  <a:latin typeface="Tahoma" panose="020B0604030504040204" pitchFamily="34" charset="0"/>
                </a:rPr>
                <a:t>1</a:t>
              </a:r>
            </a:p>
          </p:txBody>
        </p:sp>
        <p:cxnSp>
          <p:nvCxnSpPr>
            <p:cNvPr id="96" name="Straight Connector 95"/>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636261" y="3429969"/>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8" name="TextBox 97"/>
            <p:cNvSpPr txBox="1"/>
            <p:nvPr/>
          </p:nvSpPr>
          <p:spPr>
            <a:xfrm>
              <a:off x="7608148" y="4105745"/>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9" name="TextBox 98"/>
            <p:cNvSpPr txBox="1"/>
            <p:nvPr/>
          </p:nvSpPr>
          <p:spPr>
            <a:xfrm>
              <a:off x="8080328" y="472039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0" name="TextBox 99"/>
            <p:cNvSpPr txBox="1"/>
            <p:nvPr/>
          </p:nvSpPr>
          <p:spPr>
            <a:xfrm>
              <a:off x="8426060" y="581290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1" name="TextBox 100"/>
            <p:cNvSpPr txBox="1"/>
            <p:nvPr/>
          </p:nvSpPr>
          <p:spPr>
            <a:xfrm>
              <a:off x="7523645" y="5629422"/>
              <a:ext cx="284052" cy="307777"/>
            </a:xfrm>
            <a:prstGeom prst="rect">
              <a:avLst/>
            </a:prstGeom>
            <a:noFill/>
          </p:spPr>
          <p:txBody>
            <a:bodyPr wrap="none" rtlCol="0">
              <a:spAutoFit/>
            </a:bodyPr>
            <a:lstStyle/>
            <a:p>
              <a:r>
                <a:rPr lang="en-US" sz="1400" dirty="0">
                  <a:latin typeface="Tahoma" panose="020B0604030504040204" pitchFamily="34" charset="0"/>
                </a:rPr>
                <a:t>2</a:t>
              </a:r>
            </a:p>
          </p:txBody>
        </p:sp>
        <p:cxnSp>
          <p:nvCxnSpPr>
            <p:cNvPr id="60" name="Straight Connector 59"/>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TextBox 65"/>
            <p:cNvSpPr txBox="1"/>
            <p:nvPr/>
          </p:nvSpPr>
          <p:spPr>
            <a:xfrm>
              <a:off x="7386428" y="3324322"/>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5" name="TextBox 4"/>
            <p:cNvSpPr txBox="1"/>
            <p:nvPr/>
          </p:nvSpPr>
          <p:spPr>
            <a:xfrm>
              <a:off x="8556656" y="5251603"/>
              <a:ext cx="649537" cy="307777"/>
            </a:xfrm>
            <a:prstGeom prst="rect">
              <a:avLst/>
            </a:prstGeom>
            <a:noFill/>
          </p:spPr>
          <p:txBody>
            <a:bodyPr wrap="none" rtlCol="0">
              <a:spAutoFit/>
            </a:bodyPr>
            <a:lstStyle/>
            <a:p>
              <a:r>
                <a:rPr lang="en-US" sz="1400" dirty="0">
                  <a:latin typeface="Tahoma" panose="020B0604030504040204" pitchFamily="34" charset="0"/>
                </a:rPr>
                <a:t>MRCA</a:t>
              </a:r>
            </a:p>
          </p:txBody>
        </p:sp>
        <p:sp>
          <p:nvSpPr>
            <p:cNvPr id="67" name="TextBox 66"/>
            <p:cNvSpPr txBox="1"/>
            <p:nvPr/>
          </p:nvSpPr>
          <p:spPr>
            <a:xfrm>
              <a:off x="9892190" y="3329978"/>
              <a:ext cx="284052" cy="307777"/>
            </a:xfrm>
            <a:prstGeom prst="rect">
              <a:avLst/>
            </a:prstGeom>
            <a:noFill/>
          </p:spPr>
          <p:txBody>
            <a:bodyPr wrap="none" rtlCol="0">
              <a:spAutoFit/>
            </a:bodyPr>
            <a:lstStyle/>
            <a:p>
              <a:r>
                <a:rPr lang="en-US" sz="1400" dirty="0">
                  <a:latin typeface="Tahoma" panose="020B0604030504040204" pitchFamily="34" charset="0"/>
                </a:rPr>
                <a:t>6</a:t>
              </a:r>
            </a:p>
          </p:txBody>
        </p:sp>
      </p:grpSp>
      <p:sp>
        <p:nvSpPr>
          <p:cNvPr id="18" name="Slide Number Placeholder 17">
            <a:extLst>
              <a:ext uri="{FF2B5EF4-FFF2-40B4-BE49-F238E27FC236}">
                <a16:creationId xmlns:a16="http://schemas.microsoft.com/office/drawing/2014/main" id="{E8979E5D-19E3-4249-B68D-333D4C54EE28}"/>
              </a:ext>
            </a:extLst>
          </p:cNvPr>
          <p:cNvSpPr>
            <a:spLocks noGrp="1"/>
          </p:cNvSpPr>
          <p:nvPr>
            <p:ph type="sldNum" sz="quarter" idx="12"/>
          </p:nvPr>
        </p:nvSpPr>
        <p:spPr/>
        <p:txBody>
          <a:bodyPr/>
          <a:lstStyle/>
          <a:p>
            <a:fld id="{1B5DE891-BED3-4FCA-96F7-3F8A1588183F}" type="slidenum">
              <a:rPr lang="en-US" smtClean="0"/>
              <a:pPr/>
              <a:t>39</a:t>
            </a:fld>
            <a:endParaRPr lang="en-US" dirty="0"/>
          </a:p>
        </p:txBody>
      </p:sp>
    </p:spTree>
    <p:extLst>
      <p:ext uri="{BB962C8B-B14F-4D97-AF65-F5344CB8AC3E}">
        <p14:creationId xmlns:p14="http://schemas.microsoft.com/office/powerpoint/2010/main" val="367820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FD0362-60BE-41F8-92A3-284C9D3B577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TB cluster investigation </a:t>
            </a:r>
            <a:r>
              <a:rPr lang="en-US" sz="1000" dirty="0">
                <a:latin typeface="Tahoma" panose="020B0604030504040204" pitchFamily="34" charset="0"/>
                <a:ea typeface="Tahoma" panose="020B0604030504040204" pitchFamily="34" charset="0"/>
                <a:cs typeface="Tahoma" panose="020B0604030504040204" pitchFamily="34" charset="0"/>
              </a:rPr>
              <a:t>(2/3)</a:t>
            </a:r>
            <a:endParaRPr lang="en-US" sz="1000" dirty="0"/>
          </a:p>
        </p:txBody>
      </p:sp>
      <p:grpSp>
        <p:nvGrpSpPr>
          <p:cNvPr id="2" name="Group 1" descr="Icons of 8 persons with icons of medication representing persons in a hypothetical TB cluster receiving medication.&#10;&#10;">
            <a:extLst>
              <a:ext uri="{FF2B5EF4-FFF2-40B4-BE49-F238E27FC236}">
                <a16:creationId xmlns:a16="http://schemas.microsoft.com/office/drawing/2014/main" id="{879EAB9F-C5F7-4C44-9C30-A57C3BAF2736}"/>
              </a:ext>
            </a:extLst>
          </p:cNvPr>
          <p:cNvGrpSpPr/>
          <p:nvPr/>
        </p:nvGrpSpPr>
        <p:grpSpPr>
          <a:xfrm>
            <a:off x="1044718" y="1067931"/>
            <a:ext cx="4414008" cy="5223412"/>
            <a:chOff x="1044718" y="1067931"/>
            <a:chExt cx="4414008" cy="5223412"/>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138" y="3887243"/>
              <a:ext cx="550334" cy="1188720"/>
            </a:xfrm>
            <a:prstGeom prst="rect">
              <a:avLst/>
            </a:prstGeom>
            <a:effectLst>
              <a:glow rad="127000">
                <a:schemeClr val="bg1"/>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5232" y="5102623"/>
              <a:ext cx="497504" cy="1188720"/>
            </a:xfrm>
            <a:prstGeom prst="rect">
              <a:avLst/>
            </a:prstGeom>
            <a:effectLst>
              <a:glow rad="127000">
                <a:schemeClr val="bg1"/>
              </a:glow>
            </a:effec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864" y="1067931"/>
              <a:ext cx="497504" cy="1188720"/>
            </a:xfrm>
            <a:prstGeom prst="rect">
              <a:avLst/>
            </a:prstGeom>
            <a:effectLst>
              <a:glow rad="127000">
                <a:schemeClr val="bg1"/>
              </a:glow>
            </a:effec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2736" y="2290897"/>
              <a:ext cx="497504" cy="1188720"/>
            </a:xfrm>
            <a:prstGeom prst="rect">
              <a:avLst/>
            </a:prstGeom>
            <a:effectLst>
              <a:glow rad="127000">
                <a:schemeClr val="bg1"/>
              </a:glo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718" y="2868406"/>
              <a:ext cx="497504" cy="1188720"/>
            </a:xfrm>
            <a:prstGeom prst="rect">
              <a:avLst/>
            </a:prstGeom>
            <a:effectLst>
              <a:glow rad="127000">
                <a:schemeClr val="bg1"/>
              </a:glow>
            </a:effectLst>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127000">
                <a:schemeClr val="bg1"/>
              </a:glow>
            </a:effectLst>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664" y="1662291"/>
              <a:ext cx="550334" cy="1188720"/>
            </a:xfrm>
            <a:prstGeom prst="rect">
              <a:avLst/>
            </a:prstGeom>
            <a:effectLst>
              <a:glow rad="127000">
                <a:schemeClr val="bg1"/>
              </a:glow>
            </a:effectLst>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403" y="4692449"/>
              <a:ext cx="550334" cy="1188720"/>
            </a:xfrm>
            <a:prstGeom prst="rect">
              <a:avLst/>
            </a:prstGeom>
            <a:effectLst>
              <a:glow rad="127000">
                <a:schemeClr val="bg1"/>
              </a:glow>
            </a:effectLst>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6968" y="5336459"/>
              <a:ext cx="405941" cy="320040"/>
            </a:xfrm>
            <a:prstGeom prst="rect">
              <a:avLst/>
            </a:prstGeom>
            <a:effectLst>
              <a:glow rad="76200">
                <a:schemeClr val="accent1"/>
              </a:glow>
            </a:effectLst>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0592" y="3534262"/>
              <a:ext cx="405941" cy="320040"/>
            </a:xfrm>
            <a:prstGeom prst="rect">
              <a:avLst/>
            </a:prstGeom>
            <a:effectLst>
              <a:glow rad="76200">
                <a:schemeClr val="accent1"/>
              </a:glow>
            </a:effectLst>
          </p:spPr>
        </p:pic>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3950" y="3101872"/>
              <a:ext cx="405941" cy="320040"/>
            </a:xfrm>
            <a:prstGeom prst="rect">
              <a:avLst/>
            </a:prstGeom>
            <a:effectLst>
              <a:glow rad="76200">
                <a:schemeClr val="accent1"/>
              </a:glow>
            </a:effectLst>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3050" y="4961827"/>
              <a:ext cx="405941" cy="320040"/>
            </a:xfrm>
            <a:prstGeom prst="rect">
              <a:avLst/>
            </a:prstGeom>
            <a:effectLst>
              <a:glow rad="76200">
                <a:schemeClr val="accent1"/>
              </a:glow>
            </a:effectLst>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2785" y="4158884"/>
              <a:ext cx="405941" cy="320040"/>
            </a:xfrm>
            <a:prstGeom prst="rect">
              <a:avLst/>
            </a:prstGeom>
            <a:effectLst>
              <a:glow rad="76200">
                <a:schemeClr val="accent1"/>
              </a:glow>
            </a:effectLst>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1968" y="2531419"/>
              <a:ext cx="405941" cy="320040"/>
            </a:xfrm>
            <a:prstGeom prst="rect">
              <a:avLst/>
            </a:prstGeom>
            <a:effectLst>
              <a:glow rad="76200">
                <a:schemeClr val="accent1"/>
              </a:glow>
            </a:effectLst>
          </p:spPr>
        </p:pic>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8096" y="1305381"/>
              <a:ext cx="405941" cy="320040"/>
            </a:xfrm>
            <a:prstGeom prst="rect">
              <a:avLst/>
            </a:prstGeom>
            <a:effectLst>
              <a:glow rad="76200">
                <a:schemeClr val="accent1"/>
              </a:glow>
            </a:effectLst>
          </p:spPr>
        </p:pic>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5311" y="1932372"/>
              <a:ext cx="405941" cy="320040"/>
            </a:xfrm>
            <a:prstGeom prst="rect">
              <a:avLst/>
            </a:prstGeom>
            <a:effectLst>
              <a:glow rad="76200">
                <a:schemeClr val="accent1"/>
              </a:glow>
            </a:effectLst>
          </p:spPr>
        </p:pic>
      </p:grpSp>
      <p:sp>
        <p:nvSpPr>
          <p:cNvPr id="50" name="TextBox 49"/>
          <p:cNvSpPr txBox="1"/>
          <p:nvPr/>
        </p:nvSpPr>
        <p:spPr>
          <a:xfrm>
            <a:off x="6092794" y="1481905"/>
            <a:ext cx="5177219"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p:txBody>
      </p:sp>
      <p:sp>
        <p:nvSpPr>
          <p:cNvPr id="8" name="Slide Number Placeholder 7">
            <a:extLst>
              <a:ext uri="{FF2B5EF4-FFF2-40B4-BE49-F238E27FC236}">
                <a16:creationId xmlns:a16="http://schemas.microsoft.com/office/drawing/2014/main" id="{712D8E7D-C7C1-4BD8-97EE-147400E5A5E9}"/>
              </a:ext>
            </a:extLst>
          </p:cNvPr>
          <p:cNvSpPr>
            <a:spLocks noGrp="1"/>
          </p:cNvSpPr>
          <p:nvPr>
            <p:ph type="sldNum" sz="quarter" idx="12"/>
          </p:nvPr>
        </p:nvSpPr>
        <p:spPr/>
        <p:txBody>
          <a:bodyPr/>
          <a:lstStyle/>
          <a:p>
            <a:fld id="{1B5DE891-BED3-4FCA-96F7-3F8A1588183F}" type="slidenum">
              <a:rPr lang="en-US" smtClean="0"/>
              <a:pPr/>
              <a:t>4</a:t>
            </a:fld>
            <a:endParaRPr lang="en-US" dirty="0"/>
          </a:p>
        </p:txBody>
      </p:sp>
    </p:spTree>
    <p:extLst>
      <p:ext uri="{BB962C8B-B14F-4D97-AF65-F5344CB8AC3E}">
        <p14:creationId xmlns:p14="http://schemas.microsoft.com/office/powerpoint/2010/main" val="1305943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7F03205-365B-477E-BDC9-4EC93F64E6F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a:t>
            </a:r>
            <a:r>
              <a:rPr lang="en-US" dirty="0"/>
              <a:t>cases </a:t>
            </a:r>
            <a:r>
              <a:rPr lang="en-US" sz="1000" dirty="0"/>
              <a:t>(5/8)</a:t>
            </a:r>
          </a:p>
        </p:txBody>
      </p:sp>
      <p:grpSp>
        <p:nvGrpSpPr>
          <p:cNvPr id="12" name="Group 11"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42BAD6B2-52D6-4B2A-8D4C-F32BE263395C}"/>
              </a:ext>
            </a:extLst>
          </p:cNvPr>
          <p:cNvGrpSpPr/>
          <p:nvPr/>
        </p:nvGrpSpPr>
        <p:grpSpPr>
          <a:xfrm>
            <a:off x="428626" y="1166186"/>
            <a:ext cx="2247277" cy="3079777"/>
            <a:chOff x="428626" y="1166186"/>
            <a:chExt cx="2247277" cy="3079777"/>
          </a:xfrm>
        </p:grpSpPr>
        <p:grpSp>
          <p:nvGrpSpPr>
            <p:cNvPr id="72" name="Group 71"/>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8" name="TextBox 67">
            <a:extLst>
              <a:ext uri="{FF2B5EF4-FFF2-40B4-BE49-F238E27FC236}">
                <a16:creationId xmlns:a16="http://schemas.microsoft.com/office/drawing/2014/main" id="{423D5831-3745-408C-9C29-5BDE83F74DA3}"/>
              </a:ext>
            </a:extLst>
          </p:cNvPr>
          <p:cNvSpPr txBox="1"/>
          <p:nvPr/>
        </p:nvSpPr>
        <p:spPr>
          <a:xfrm>
            <a:off x="3256941" y="854553"/>
            <a:ext cx="8485880" cy="1938992"/>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Was pediatric (&lt; 10 years old)</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 </a:t>
            </a:r>
            <a:r>
              <a:rPr lang="en-US" sz="2400" dirty="0">
                <a:solidFill>
                  <a:srgbClr val="F6A01A"/>
                </a:solidFill>
                <a:latin typeface="Tahoma" panose="020B0604030504040204" pitchFamily="34" charset="0"/>
              </a:rPr>
              <a:t>Default SNP distance threshold in LITT = 5 SNPs</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9" name="Group 8" descr="Image showing DNA extracted from a microbe isolated from a man highlighted orange.">
            <a:extLst>
              <a:ext uri="{FF2B5EF4-FFF2-40B4-BE49-F238E27FC236}">
                <a16:creationId xmlns:a16="http://schemas.microsoft.com/office/drawing/2014/main" id="{DC47C439-D37F-484E-9E34-2C269DD456C8}"/>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7" name="Group 6" descr="Image showing DNA extracted from a microbe isolated from a man shaded grey.">
            <a:extLst>
              <a:ext uri="{FF2B5EF4-FFF2-40B4-BE49-F238E27FC236}">
                <a16:creationId xmlns:a16="http://schemas.microsoft.com/office/drawing/2014/main" id="{BAEC7515-A6EF-4631-B1EE-AF6EEF4B1A89}"/>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grpSp>
        <p:nvGrpSpPr>
          <p:cNvPr id="10" name="Group 9" descr="Hypothetical phylogenetic tree with 8 nodes.">
            <a:extLst>
              <a:ext uri="{FF2B5EF4-FFF2-40B4-BE49-F238E27FC236}">
                <a16:creationId xmlns:a16="http://schemas.microsoft.com/office/drawing/2014/main" id="{306A6149-7DB9-4FEB-970F-CAF49BE37149}"/>
              </a:ext>
            </a:extLst>
          </p:cNvPr>
          <p:cNvGrpSpPr/>
          <p:nvPr/>
        </p:nvGrpSpPr>
        <p:grpSpPr>
          <a:xfrm>
            <a:off x="5918734" y="2859019"/>
            <a:ext cx="5890584" cy="3877120"/>
            <a:chOff x="5918734" y="2859019"/>
            <a:chExt cx="5890584" cy="3877120"/>
          </a:xfrm>
        </p:grpSpPr>
        <p:sp>
          <p:nvSpPr>
            <p:cNvPr id="57" name="Oval 56"/>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2" name="Oval 61"/>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8" name="Straight Connector 7"/>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Oval 54"/>
            <p:cNvSpPr/>
            <p:nvPr/>
          </p:nvSpPr>
          <p:spPr>
            <a:xfrm rot="19303055">
              <a:off x="11380864" y="2960378"/>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63" name="Straight Connector 62"/>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19303055">
              <a:off x="6915168" y="6199234"/>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0" name="Oval 89"/>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91" name="Straight Connector 90"/>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2" name="Oval 51"/>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3" name="Straight Connector 52"/>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04738" y="4136034"/>
              <a:ext cx="284052" cy="307777"/>
            </a:xfrm>
            <a:prstGeom prst="rect">
              <a:avLst/>
            </a:prstGeom>
            <a:noFill/>
          </p:spPr>
          <p:txBody>
            <a:bodyPr wrap="none" rtlCol="0">
              <a:spAutoFit/>
            </a:bodyPr>
            <a:lstStyle/>
            <a:p>
              <a:r>
                <a:rPr lang="en-US" sz="1400" dirty="0">
                  <a:latin typeface="Tahoma" panose="020B0604030504040204" pitchFamily="34" charset="0"/>
                </a:rPr>
                <a:t>1</a:t>
              </a:r>
            </a:p>
          </p:txBody>
        </p:sp>
        <p:cxnSp>
          <p:nvCxnSpPr>
            <p:cNvPr id="96" name="Straight Connector 95"/>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636261" y="3429969"/>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8" name="TextBox 97"/>
            <p:cNvSpPr txBox="1"/>
            <p:nvPr/>
          </p:nvSpPr>
          <p:spPr>
            <a:xfrm>
              <a:off x="7608148" y="4105745"/>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9" name="TextBox 98"/>
            <p:cNvSpPr txBox="1"/>
            <p:nvPr/>
          </p:nvSpPr>
          <p:spPr>
            <a:xfrm>
              <a:off x="8080328" y="472039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0" name="TextBox 99"/>
            <p:cNvSpPr txBox="1"/>
            <p:nvPr/>
          </p:nvSpPr>
          <p:spPr>
            <a:xfrm>
              <a:off x="8426060" y="581290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1" name="TextBox 100"/>
            <p:cNvSpPr txBox="1"/>
            <p:nvPr/>
          </p:nvSpPr>
          <p:spPr>
            <a:xfrm>
              <a:off x="7523645" y="5629422"/>
              <a:ext cx="284052" cy="307777"/>
            </a:xfrm>
            <a:prstGeom prst="rect">
              <a:avLst/>
            </a:prstGeom>
            <a:noFill/>
          </p:spPr>
          <p:txBody>
            <a:bodyPr wrap="none" rtlCol="0">
              <a:spAutoFit/>
            </a:bodyPr>
            <a:lstStyle/>
            <a:p>
              <a:r>
                <a:rPr lang="en-US" sz="1400" dirty="0">
                  <a:latin typeface="Tahoma" panose="020B0604030504040204" pitchFamily="34" charset="0"/>
                </a:rPr>
                <a:t>2</a:t>
              </a:r>
            </a:p>
          </p:txBody>
        </p:sp>
        <p:cxnSp>
          <p:nvCxnSpPr>
            <p:cNvPr id="60" name="Straight Connector 59"/>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TextBox 65"/>
            <p:cNvSpPr txBox="1"/>
            <p:nvPr/>
          </p:nvSpPr>
          <p:spPr>
            <a:xfrm>
              <a:off x="7386428" y="3324322"/>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5" name="TextBox 4"/>
            <p:cNvSpPr txBox="1"/>
            <p:nvPr/>
          </p:nvSpPr>
          <p:spPr>
            <a:xfrm>
              <a:off x="8556656" y="5251603"/>
              <a:ext cx="649537" cy="307777"/>
            </a:xfrm>
            <a:prstGeom prst="rect">
              <a:avLst/>
            </a:prstGeom>
            <a:noFill/>
          </p:spPr>
          <p:txBody>
            <a:bodyPr wrap="none" rtlCol="0">
              <a:spAutoFit/>
            </a:bodyPr>
            <a:lstStyle/>
            <a:p>
              <a:r>
                <a:rPr lang="en-US" sz="1400" dirty="0">
                  <a:latin typeface="Tahoma" panose="020B0604030504040204" pitchFamily="34" charset="0"/>
                </a:rPr>
                <a:t>MRCA</a:t>
              </a:r>
            </a:p>
          </p:txBody>
        </p:sp>
        <p:sp>
          <p:nvSpPr>
            <p:cNvPr id="67" name="TextBox 66"/>
            <p:cNvSpPr txBox="1"/>
            <p:nvPr/>
          </p:nvSpPr>
          <p:spPr>
            <a:xfrm>
              <a:off x="9892190" y="3329978"/>
              <a:ext cx="284052" cy="307777"/>
            </a:xfrm>
            <a:prstGeom prst="rect">
              <a:avLst/>
            </a:prstGeom>
            <a:noFill/>
          </p:spPr>
          <p:txBody>
            <a:bodyPr wrap="none" rtlCol="0">
              <a:spAutoFit/>
            </a:bodyPr>
            <a:lstStyle/>
            <a:p>
              <a:r>
                <a:rPr lang="en-US" sz="1400" dirty="0">
                  <a:latin typeface="Tahoma" panose="020B0604030504040204" pitchFamily="34" charset="0"/>
                </a:rPr>
                <a:t>6</a:t>
              </a:r>
            </a:p>
          </p:txBody>
        </p:sp>
      </p:grpSp>
      <p:sp>
        <p:nvSpPr>
          <p:cNvPr id="18" name="Slide Number Placeholder 17">
            <a:extLst>
              <a:ext uri="{FF2B5EF4-FFF2-40B4-BE49-F238E27FC236}">
                <a16:creationId xmlns:a16="http://schemas.microsoft.com/office/drawing/2014/main" id="{83A2128B-A0FB-4606-9DBE-22F71F6BDE2E}"/>
              </a:ext>
            </a:extLst>
          </p:cNvPr>
          <p:cNvSpPr>
            <a:spLocks noGrp="1"/>
          </p:cNvSpPr>
          <p:nvPr>
            <p:ph type="sldNum" sz="quarter" idx="12"/>
          </p:nvPr>
        </p:nvSpPr>
        <p:spPr/>
        <p:txBody>
          <a:bodyPr/>
          <a:lstStyle/>
          <a:p>
            <a:fld id="{1B5DE891-BED3-4FCA-96F7-3F8A1588183F}" type="slidenum">
              <a:rPr lang="en-US" smtClean="0"/>
              <a:pPr/>
              <a:t>40</a:t>
            </a:fld>
            <a:endParaRPr lang="en-US" dirty="0"/>
          </a:p>
        </p:txBody>
      </p:sp>
    </p:spTree>
    <p:extLst>
      <p:ext uri="{BB962C8B-B14F-4D97-AF65-F5344CB8AC3E}">
        <p14:creationId xmlns:p14="http://schemas.microsoft.com/office/powerpoint/2010/main" val="3479634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3188F15-7BC0-480C-9129-1969D188152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a:t>
            </a:r>
            <a:r>
              <a:rPr lang="en-US" dirty="0"/>
              <a:t>cases </a:t>
            </a:r>
            <a:r>
              <a:rPr lang="en-US" sz="1000" dirty="0"/>
              <a:t>(6/8)</a:t>
            </a:r>
          </a:p>
        </p:txBody>
      </p:sp>
      <p:grpSp>
        <p:nvGrpSpPr>
          <p:cNvPr id="8" name="Group 7"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CA841741-A51D-453F-8DB1-9586582CA41C}"/>
              </a:ext>
            </a:extLst>
          </p:cNvPr>
          <p:cNvGrpSpPr/>
          <p:nvPr/>
        </p:nvGrpSpPr>
        <p:grpSpPr>
          <a:xfrm>
            <a:off x="428626" y="1166186"/>
            <a:ext cx="2247277" cy="3079777"/>
            <a:chOff x="428626" y="1166186"/>
            <a:chExt cx="2247277" cy="3079777"/>
          </a:xfrm>
        </p:grpSpPr>
        <p:grpSp>
          <p:nvGrpSpPr>
            <p:cNvPr id="72" name="Group 71"/>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5" name="TextBox 64">
            <a:extLst>
              <a:ext uri="{FF2B5EF4-FFF2-40B4-BE49-F238E27FC236}">
                <a16:creationId xmlns:a16="http://schemas.microsoft.com/office/drawing/2014/main" id="{D5E0380F-4E7B-4E79-979B-0CFFDD212B5B}"/>
              </a:ext>
            </a:extLst>
          </p:cNvPr>
          <p:cNvSpPr txBox="1"/>
          <p:nvPr/>
        </p:nvSpPr>
        <p:spPr>
          <a:xfrm>
            <a:off x="3256941" y="854553"/>
            <a:ext cx="8485880" cy="1938992"/>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Was pediatric (&lt; 10 years old)</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 </a:t>
            </a:r>
            <a:r>
              <a:rPr lang="en-US" sz="2400" dirty="0">
                <a:solidFill>
                  <a:srgbClr val="F6A01A"/>
                </a:solidFill>
                <a:latin typeface="Tahoma" panose="020B0604030504040204" pitchFamily="34" charset="0"/>
              </a:rPr>
              <a:t>Default SNP distance threshold in LITT = 5 SNPs</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4" name="Group 3" descr="Image showing DNA extracted from a microbe isolated from a man highlighted orange.">
            <a:extLst>
              <a:ext uri="{FF2B5EF4-FFF2-40B4-BE49-F238E27FC236}">
                <a16:creationId xmlns:a16="http://schemas.microsoft.com/office/drawing/2014/main" id="{DDCAD89F-B44F-485F-9F59-0BB91762BD38}"/>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9" name="Group 8" descr="Image showing DNA extracted from a microbe isolated from a man shaded grey.">
            <a:extLst>
              <a:ext uri="{FF2B5EF4-FFF2-40B4-BE49-F238E27FC236}">
                <a16:creationId xmlns:a16="http://schemas.microsoft.com/office/drawing/2014/main" id="{1EB5B3F6-43EE-4FBC-BE37-46EDE6ABF316}"/>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grpSp>
        <p:nvGrpSpPr>
          <p:cNvPr id="5" name="Group 4" descr="Hypothetical phylogenetic tree with 8 nodes showing a node highlighted orange and a node shaded grey separated by 9 SNPs.">
            <a:extLst>
              <a:ext uri="{FF2B5EF4-FFF2-40B4-BE49-F238E27FC236}">
                <a16:creationId xmlns:a16="http://schemas.microsoft.com/office/drawing/2014/main" id="{000B8865-7B3A-487F-BFE1-4FE8E679A59A}"/>
              </a:ext>
            </a:extLst>
          </p:cNvPr>
          <p:cNvGrpSpPr/>
          <p:nvPr/>
        </p:nvGrpSpPr>
        <p:grpSpPr>
          <a:xfrm>
            <a:off x="5918734" y="2859019"/>
            <a:ext cx="5890584" cy="3877120"/>
            <a:chOff x="5918734" y="2859019"/>
            <a:chExt cx="5890584" cy="3877120"/>
          </a:xfrm>
        </p:grpSpPr>
        <p:sp>
          <p:nvSpPr>
            <p:cNvPr id="68" name="Oval 67"/>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9" name="Oval 68"/>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70" name="Straight Connector 69"/>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3" name="Oval 72"/>
            <p:cNvSpPr/>
            <p:nvPr/>
          </p:nvSpPr>
          <p:spPr>
            <a:xfrm rot="19303055">
              <a:off x="11380864" y="2960378"/>
              <a:ext cx="428454" cy="428454"/>
            </a:xfrm>
            <a:prstGeom prst="ellipse">
              <a:avLst/>
            </a:prstGeom>
            <a:noFill/>
            <a:ln w="19050">
              <a:solidFill>
                <a:schemeClr val="tx1"/>
              </a:solidFill>
            </a:ln>
            <a:effectLst>
              <a:glow rad="127000">
                <a:schemeClr val="bg1">
                  <a:lumMod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104" name="Straight Connector 103"/>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rot="19303055">
              <a:off x="6915168" y="6199234"/>
              <a:ext cx="428454" cy="428454"/>
            </a:xfrm>
            <a:prstGeom prst="ellipse">
              <a:avLst/>
            </a:prstGeom>
            <a:noFill/>
            <a:ln w="19050">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7" name="Oval 106"/>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108" name="Straight Connector 107"/>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0" name="Oval 109"/>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111" name="Straight Connector 110"/>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604738" y="4136034"/>
              <a:ext cx="284052" cy="307777"/>
            </a:xfrm>
            <a:prstGeom prst="rect">
              <a:avLst/>
            </a:prstGeom>
            <a:noFill/>
          </p:spPr>
          <p:txBody>
            <a:bodyPr wrap="none" rtlCol="0">
              <a:spAutoFit/>
            </a:bodyPr>
            <a:lstStyle/>
            <a:p>
              <a:r>
                <a:rPr lang="en-US" sz="1400" dirty="0">
                  <a:latin typeface="Tahoma" panose="020B0604030504040204" pitchFamily="34" charset="0"/>
                </a:rPr>
                <a:t>1</a:t>
              </a:r>
            </a:p>
          </p:txBody>
        </p:sp>
        <p:cxnSp>
          <p:nvCxnSpPr>
            <p:cNvPr id="114" name="Straight Connector 113"/>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636261" y="3429969"/>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6" name="TextBox 115"/>
            <p:cNvSpPr txBox="1"/>
            <p:nvPr/>
          </p:nvSpPr>
          <p:spPr>
            <a:xfrm>
              <a:off x="7608148" y="4105745"/>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7" name="TextBox 116"/>
            <p:cNvSpPr txBox="1"/>
            <p:nvPr/>
          </p:nvSpPr>
          <p:spPr>
            <a:xfrm>
              <a:off x="8080328" y="472039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8" name="TextBox 117"/>
            <p:cNvSpPr txBox="1"/>
            <p:nvPr/>
          </p:nvSpPr>
          <p:spPr>
            <a:xfrm>
              <a:off x="8426060" y="581290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9" name="TextBox 118"/>
            <p:cNvSpPr txBox="1"/>
            <p:nvPr/>
          </p:nvSpPr>
          <p:spPr>
            <a:xfrm>
              <a:off x="7523645" y="5629422"/>
              <a:ext cx="284052" cy="307777"/>
            </a:xfrm>
            <a:prstGeom prst="rect">
              <a:avLst/>
            </a:prstGeom>
            <a:noFill/>
          </p:spPr>
          <p:txBody>
            <a:bodyPr wrap="none" rtlCol="0">
              <a:spAutoFit/>
            </a:bodyPr>
            <a:lstStyle/>
            <a:p>
              <a:r>
                <a:rPr lang="en-US" sz="1400" dirty="0">
                  <a:latin typeface="Tahoma" panose="020B0604030504040204" pitchFamily="34" charset="0"/>
                </a:rPr>
                <a:t>2</a:t>
              </a:r>
            </a:p>
          </p:txBody>
        </p:sp>
        <p:sp>
          <p:nvSpPr>
            <p:cNvPr id="120" name="TextBox 119"/>
            <p:cNvSpPr txBox="1"/>
            <p:nvPr/>
          </p:nvSpPr>
          <p:spPr>
            <a:xfrm>
              <a:off x="9892190" y="3329978"/>
              <a:ext cx="284052" cy="307777"/>
            </a:xfrm>
            <a:prstGeom prst="rect">
              <a:avLst/>
            </a:prstGeom>
            <a:noFill/>
          </p:spPr>
          <p:txBody>
            <a:bodyPr wrap="none" rtlCol="0">
              <a:spAutoFit/>
            </a:bodyPr>
            <a:lstStyle/>
            <a:p>
              <a:r>
                <a:rPr lang="en-US" sz="1400" dirty="0">
                  <a:latin typeface="Tahoma" panose="020B0604030504040204" pitchFamily="34" charset="0"/>
                </a:rPr>
                <a:t>6</a:t>
              </a:r>
            </a:p>
          </p:txBody>
        </p:sp>
        <p:cxnSp>
          <p:nvCxnSpPr>
            <p:cNvPr id="121" name="Straight Connector 120"/>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3" name="TextBox 122"/>
            <p:cNvSpPr txBox="1"/>
            <p:nvPr/>
          </p:nvSpPr>
          <p:spPr>
            <a:xfrm>
              <a:off x="7386428" y="3324322"/>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7" name="Rectangle 6"/>
            <p:cNvSpPr/>
            <p:nvPr/>
          </p:nvSpPr>
          <p:spPr>
            <a:xfrm>
              <a:off x="9873140" y="3323628"/>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5" name="Rectangle 124"/>
            <p:cNvSpPr/>
            <p:nvPr/>
          </p:nvSpPr>
          <p:spPr>
            <a:xfrm>
              <a:off x="8068630" y="4722150"/>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6" name="Rectangle 125"/>
            <p:cNvSpPr/>
            <p:nvPr/>
          </p:nvSpPr>
          <p:spPr>
            <a:xfrm>
              <a:off x="7499881" y="5629044"/>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1" name="TextBox 60"/>
            <p:cNvSpPr txBox="1"/>
            <p:nvPr/>
          </p:nvSpPr>
          <p:spPr>
            <a:xfrm>
              <a:off x="8556656" y="5251603"/>
              <a:ext cx="649537" cy="307777"/>
            </a:xfrm>
            <a:prstGeom prst="rect">
              <a:avLst/>
            </a:prstGeom>
            <a:noFill/>
          </p:spPr>
          <p:txBody>
            <a:bodyPr wrap="none" rtlCol="0">
              <a:spAutoFit/>
            </a:bodyPr>
            <a:lstStyle/>
            <a:p>
              <a:r>
                <a:rPr lang="en-US" sz="1400" dirty="0">
                  <a:latin typeface="Tahoma" panose="020B0604030504040204" pitchFamily="34" charset="0"/>
                </a:rPr>
                <a:t>MRCA</a:t>
              </a:r>
            </a:p>
          </p:txBody>
        </p:sp>
        <p:cxnSp>
          <p:nvCxnSpPr>
            <p:cNvPr id="90" name="Straight Connector 89"/>
            <p:cNvCxnSpPr/>
            <p:nvPr/>
          </p:nvCxnSpPr>
          <p:spPr>
            <a:xfrm flipH="1">
              <a:off x="8626993" y="3498278"/>
              <a:ext cx="2737551" cy="892851"/>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532971" y="4518024"/>
              <a:ext cx="57497" cy="577274"/>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7468377" y="5699758"/>
              <a:ext cx="782772" cy="651317"/>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grpSp>
      <p:sp>
        <p:nvSpPr>
          <p:cNvPr id="16" name="Slide Number Placeholder 15">
            <a:extLst>
              <a:ext uri="{FF2B5EF4-FFF2-40B4-BE49-F238E27FC236}">
                <a16:creationId xmlns:a16="http://schemas.microsoft.com/office/drawing/2014/main" id="{03485815-1DC4-4D38-84D1-E1EE1224C373}"/>
              </a:ext>
            </a:extLst>
          </p:cNvPr>
          <p:cNvSpPr>
            <a:spLocks noGrp="1"/>
          </p:cNvSpPr>
          <p:nvPr>
            <p:ph type="sldNum" sz="quarter" idx="12"/>
          </p:nvPr>
        </p:nvSpPr>
        <p:spPr/>
        <p:txBody>
          <a:bodyPr/>
          <a:lstStyle/>
          <a:p>
            <a:fld id="{1B5DE891-BED3-4FCA-96F7-3F8A1588183F}" type="slidenum">
              <a:rPr lang="en-US" smtClean="0"/>
              <a:pPr/>
              <a:t>41</a:t>
            </a:fld>
            <a:endParaRPr lang="en-US" dirty="0"/>
          </a:p>
        </p:txBody>
      </p:sp>
    </p:spTree>
    <p:extLst>
      <p:ext uri="{BB962C8B-B14F-4D97-AF65-F5344CB8AC3E}">
        <p14:creationId xmlns:p14="http://schemas.microsoft.com/office/powerpoint/2010/main" val="308001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FF648A-C2BC-414C-840A-665AC89F9DB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a:t>
            </a:r>
            <a:r>
              <a:rPr lang="en-US" dirty="0"/>
              <a:t>cases </a:t>
            </a:r>
            <a:r>
              <a:rPr lang="en-US" sz="1000" dirty="0"/>
              <a:t>(7/8)</a:t>
            </a:r>
          </a:p>
        </p:txBody>
      </p:sp>
      <p:grpSp>
        <p:nvGrpSpPr>
          <p:cNvPr id="4" name="Group 3"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C2884151-9B3E-46EE-BA50-9E7BEDDF7CDF}"/>
              </a:ext>
            </a:extLst>
          </p:cNvPr>
          <p:cNvGrpSpPr/>
          <p:nvPr/>
        </p:nvGrpSpPr>
        <p:grpSpPr>
          <a:xfrm>
            <a:off x="126893" y="1166186"/>
            <a:ext cx="2549010" cy="2971800"/>
            <a:chOff x="126893" y="1166186"/>
            <a:chExt cx="2549010" cy="2971800"/>
          </a:xfrm>
        </p:grpSpPr>
        <p:grpSp>
          <p:nvGrpSpPr>
            <p:cNvPr id="42" name="Group 41" descr="A hypothetical TB cluster involving 8 persons with one person in the center highlighted orange, 3 of 7 persons shown in grey to represent filtering, and an orange circle around the central person and 1 of the 3 persons shown in grey."/>
            <p:cNvGrpSpPr>
              <a:grpSpLocks noChangeAspect="1"/>
            </p:cNvGrpSpPr>
            <p:nvPr/>
          </p:nvGrpSpPr>
          <p:grpSpPr>
            <a:xfrm>
              <a:off x="428626" y="1166186"/>
              <a:ext cx="2247277" cy="2971800"/>
              <a:chOff x="745822" y="1034165"/>
              <a:chExt cx="4026152" cy="5343427"/>
            </a:xfrm>
          </p:grpSpPr>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69" name="Straight Connector 68"/>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4" name="Rectangle 73"/>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5" name="Rectangle 74"/>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76" name="Oval 75"/>
            <p:cNvSpPr/>
            <p:nvPr/>
          </p:nvSpPr>
          <p:spPr>
            <a:xfrm rot="11689541">
              <a:off x="126893" y="2126705"/>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3" name="TextBox 22">
            <a:extLst>
              <a:ext uri="{FF2B5EF4-FFF2-40B4-BE49-F238E27FC236}">
                <a16:creationId xmlns:a16="http://schemas.microsoft.com/office/drawing/2014/main" id="{31DC91C3-4F8C-4B4D-9401-83D6BC1ADDA2}"/>
              </a:ext>
            </a:extLst>
          </p:cNvPr>
          <p:cNvSpPr txBox="1"/>
          <p:nvPr/>
        </p:nvSpPr>
        <p:spPr>
          <a:xfrm>
            <a:off x="3256941" y="854553"/>
            <a:ext cx="8485880" cy="2677656"/>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Was pediatric (&lt; 10 years old)</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Was infectious much earlier or later in time than when the given case likely became infected based on infectious period estimates</a:t>
            </a:r>
          </a:p>
        </p:txBody>
      </p:sp>
      <p:sp>
        <p:nvSpPr>
          <p:cNvPr id="9" name="Slide Number Placeholder 8">
            <a:extLst>
              <a:ext uri="{FF2B5EF4-FFF2-40B4-BE49-F238E27FC236}">
                <a16:creationId xmlns:a16="http://schemas.microsoft.com/office/drawing/2014/main" id="{D2D1C1D4-52D3-4AFF-84E5-0B3AF6FC4B09}"/>
              </a:ext>
            </a:extLst>
          </p:cNvPr>
          <p:cNvSpPr>
            <a:spLocks noGrp="1"/>
          </p:cNvSpPr>
          <p:nvPr>
            <p:ph type="sldNum" sz="quarter" idx="12"/>
          </p:nvPr>
        </p:nvSpPr>
        <p:spPr/>
        <p:txBody>
          <a:bodyPr/>
          <a:lstStyle/>
          <a:p>
            <a:fld id="{1B5DE891-BED3-4FCA-96F7-3F8A1588183F}" type="slidenum">
              <a:rPr lang="en-US" smtClean="0"/>
              <a:pPr/>
              <a:t>42</a:t>
            </a:fld>
            <a:endParaRPr lang="en-US" dirty="0"/>
          </a:p>
        </p:txBody>
      </p:sp>
    </p:spTree>
    <p:extLst>
      <p:ext uri="{BB962C8B-B14F-4D97-AF65-F5344CB8AC3E}">
        <p14:creationId xmlns:p14="http://schemas.microsoft.com/office/powerpoint/2010/main" val="3509062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21F303-A435-4F87-AAEC-96DFC0C68D7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a:t>
            </a:r>
            <a:r>
              <a:rPr lang="en-US" dirty="0"/>
              <a:t>cases </a:t>
            </a:r>
            <a:r>
              <a:rPr lang="en-US" sz="1000" dirty="0"/>
              <a:t>(8/8)</a:t>
            </a:r>
          </a:p>
        </p:txBody>
      </p:sp>
      <p:grpSp>
        <p:nvGrpSpPr>
          <p:cNvPr id="5" name="Group 4"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75DB279C-3A77-440B-83FC-19EE26889844}"/>
              </a:ext>
            </a:extLst>
          </p:cNvPr>
          <p:cNvGrpSpPr/>
          <p:nvPr/>
        </p:nvGrpSpPr>
        <p:grpSpPr>
          <a:xfrm>
            <a:off x="126893" y="1166186"/>
            <a:ext cx="2549010" cy="2971800"/>
            <a:chOff x="126893" y="1166186"/>
            <a:chExt cx="2549010" cy="2971800"/>
          </a:xfrm>
        </p:grpSpPr>
        <p:grpSp>
          <p:nvGrpSpPr>
            <p:cNvPr id="66" name="Group 65" descr="A hypothetical TB cluster involving 8 persons with one person in the center highlighted orange, 3 of 7 persons shown in grey to represent filtering, and an orange circle around the central person and 1 of the 3 persons shown in grey."/>
            <p:cNvGrpSpPr>
              <a:grpSpLocks noChangeAspect="1"/>
            </p:cNvGrpSpPr>
            <p:nvPr/>
          </p:nvGrpSpPr>
          <p:grpSpPr>
            <a:xfrm>
              <a:off x="428626" y="1166186"/>
              <a:ext cx="2247277" cy="2971800"/>
              <a:chOff x="745822" y="1034165"/>
              <a:chExt cx="4026152" cy="5343427"/>
            </a:xfrm>
          </p:grpSpPr>
          <p:pic>
            <p:nvPicPr>
              <p:cNvPr id="68" name="Picture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69"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76" name="Straight Connector 75"/>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1" name="Rectangle 80"/>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2" name="Rectangle 81"/>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9" name="Oval 28"/>
            <p:cNvSpPr/>
            <p:nvPr/>
          </p:nvSpPr>
          <p:spPr>
            <a:xfrm rot="11689541">
              <a:off x="126893" y="2126705"/>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8" name="Picture 7" descr="Image showing timelines of two infectious period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5003" y="3265117"/>
            <a:ext cx="6669035" cy="3573596"/>
          </a:xfrm>
          <a:prstGeom prst="rect">
            <a:avLst/>
          </a:prstGeom>
        </p:spPr>
      </p:pic>
      <p:sp>
        <p:nvSpPr>
          <p:cNvPr id="28" name="TextBox 27">
            <a:extLst>
              <a:ext uri="{FF2B5EF4-FFF2-40B4-BE49-F238E27FC236}">
                <a16:creationId xmlns:a16="http://schemas.microsoft.com/office/drawing/2014/main" id="{AE7EA808-D190-410C-B5B0-8FE831BC544A}"/>
              </a:ext>
            </a:extLst>
          </p:cNvPr>
          <p:cNvSpPr txBox="1"/>
          <p:nvPr/>
        </p:nvSpPr>
        <p:spPr>
          <a:xfrm>
            <a:off x="3256941" y="854553"/>
            <a:ext cx="8485880" cy="2677656"/>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Was pediatric (&lt; 10 years old)</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Was infectious much earlier or later in time than when the given case likely became infected based on infectious period estimates</a:t>
            </a:r>
          </a:p>
        </p:txBody>
      </p:sp>
      <p:pic>
        <p:nvPicPr>
          <p:cNvPr id="51" name="Picture 50" descr="Man highlighted oran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2700" y="3630132"/>
            <a:ext cx="497504" cy="1188720"/>
          </a:xfrm>
          <a:prstGeom prst="rect">
            <a:avLst/>
          </a:prstGeom>
          <a:effectLst>
            <a:glow rad="76200">
              <a:srgbClr val="F6A01A"/>
            </a:glow>
          </a:effectLst>
        </p:spPr>
      </p:pic>
      <p:grpSp>
        <p:nvGrpSpPr>
          <p:cNvPr id="4" name="Group 3" descr="Man shaded grey.">
            <a:extLst>
              <a:ext uri="{FF2B5EF4-FFF2-40B4-BE49-F238E27FC236}">
                <a16:creationId xmlns:a16="http://schemas.microsoft.com/office/drawing/2014/main" id="{BF21AB22-1486-41D5-8597-47ED33B39932}"/>
              </a:ext>
            </a:extLst>
          </p:cNvPr>
          <p:cNvGrpSpPr/>
          <p:nvPr/>
        </p:nvGrpSpPr>
        <p:grpSpPr>
          <a:xfrm>
            <a:off x="3453022" y="4915698"/>
            <a:ext cx="752475" cy="1428750"/>
            <a:chOff x="3453022" y="4915698"/>
            <a:chExt cx="752475" cy="1428750"/>
          </a:xfrm>
        </p:grpSpPr>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2700" y="4989267"/>
              <a:ext cx="497504" cy="1188720"/>
            </a:xfrm>
            <a:prstGeom prst="rect">
              <a:avLst/>
            </a:prstGeom>
          </p:spPr>
        </p:pic>
        <p:sp>
          <p:nvSpPr>
            <p:cNvPr id="50" name="Rectangle 49"/>
            <p:cNvSpPr/>
            <p:nvPr/>
          </p:nvSpPr>
          <p:spPr>
            <a:xfrm>
              <a:off x="3453022" y="4915698"/>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1" name="Slide Number Placeholder 10">
            <a:extLst>
              <a:ext uri="{FF2B5EF4-FFF2-40B4-BE49-F238E27FC236}">
                <a16:creationId xmlns:a16="http://schemas.microsoft.com/office/drawing/2014/main" id="{7FD7B40A-9F5B-4C42-AA61-7B78F5DC0E43}"/>
              </a:ext>
            </a:extLst>
          </p:cNvPr>
          <p:cNvSpPr>
            <a:spLocks noGrp="1"/>
          </p:cNvSpPr>
          <p:nvPr>
            <p:ph type="sldNum" sz="quarter" idx="12"/>
          </p:nvPr>
        </p:nvSpPr>
        <p:spPr/>
        <p:txBody>
          <a:bodyPr/>
          <a:lstStyle/>
          <a:p>
            <a:fld id="{1B5DE891-BED3-4FCA-96F7-3F8A1588183F}" type="slidenum">
              <a:rPr lang="en-US" smtClean="0"/>
              <a:pPr/>
              <a:t>43</a:t>
            </a:fld>
            <a:endParaRPr lang="en-US" dirty="0"/>
          </a:p>
        </p:txBody>
      </p:sp>
    </p:spTree>
    <p:extLst>
      <p:ext uri="{BB962C8B-B14F-4D97-AF65-F5344CB8AC3E}">
        <p14:creationId xmlns:p14="http://schemas.microsoft.com/office/powerpoint/2010/main" val="4082066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90A9F-EC4C-49D8-B938-F6FF1EC5CFD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 </a:t>
            </a:r>
            <a:r>
              <a:rPr lang="en-US" sz="1000" dirty="0">
                <a:latin typeface="Tahoma" panose="020B0604030504040204" pitchFamily="34" charset="0"/>
              </a:rPr>
              <a:t>(1/15)</a:t>
            </a:r>
            <a:endParaRPr lang="en-US" sz="1000" dirty="0"/>
          </a:p>
        </p:txBody>
      </p:sp>
      <p:grpSp>
        <p:nvGrpSpPr>
          <p:cNvPr id="35" name="Group 34"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36" name="Group 35"/>
            <p:cNvGrpSpPr>
              <a:grpSpLocks noChangeAspect="1"/>
            </p:cNvGrpSpPr>
            <p:nvPr/>
          </p:nvGrpSpPr>
          <p:grpSpPr>
            <a:xfrm>
              <a:off x="428626" y="1166186"/>
              <a:ext cx="2247277" cy="2971800"/>
              <a:chOff x="745822" y="1034165"/>
              <a:chExt cx="4026152" cy="5343427"/>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49" name="Straight Connector 48"/>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4" name="Rectangle 53"/>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7" name="TextBox 3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8" name="TextBox 37"/>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9" name="TextBox 38"/>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40" name="TextBox 39"/>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8" name="Slide Number Placeholder 7">
            <a:extLst>
              <a:ext uri="{FF2B5EF4-FFF2-40B4-BE49-F238E27FC236}">
                <a16:creationId xmlns:a16="http://schemas.microsoft.com/office/drawing/2014/main" id="{406B1AE5-EF68-448F-B4F7-516BBD60B60C}"/>
              </a:ext>
            </a:extLst>
          </p:cNvPr>
          <p:cNvSpPr>
            <a:spLocks noGrp="1"/>
          </p:cNvSpPr>
          <p:nvPr>
            <p:ph type="sldNum" sz="quarter" idx="12"/>
          </p:nvPr>
        </p:nvSpPr>
        <p:spPr/>
        <p:txBody>
          <a:bodyPr/>
          <a:lstStyle/>
          <a:p>
            <a:fld id="{1B5DE891-BED3-4FCA-96F7-3F8A1588183F}" type="slidenum">
              <a:rPr lang="en-US" smtClean="0"/>
              <a:pPr/>
              <a:t>44</a:t>
            </a:fld>
            <a:endParaRPr lang="en-US" dirty="0"/>
          </a:p>
        </p:txBody>
      </p:sp>
    </p:spTree>
    <p:extLst>
      <p:ext uri="{BB962C8B-B14F-4D97-AF65-F5344CB8AC3E}">
        <p14:creationId xmlns:p14="http://schemas.microsoft.com/office/powerpoint/2010/main" val="3081744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CFBA41-72FA-41B5-B65B-3DAA2C4E75C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(2/15)</a:t>
            </a:r>
          </a:p>
        </p:txBody>
      </p:sp>
      <p:grpSp>
        <p:nvGrpSpPr>
          <p:cNvPr id="26" name="Group 25"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27" name="Group 26"/>
            <p:cNvGrpSpPr>
              <a:grpSpLocks noChangeAspect="1"/>
            </p:cNvGrpSpPr>
            <p:nvPr/>
          </p:nvGrpSpPr>
          <p:grpSpPr>
            <a:xfrm>
              <a:off x="428626" y="1166186"/>
              <a:ext cx="2247277" cy="2971800"/>
              <a:chOff x="745822" y="1034165"/>
              <a:chExt cx="4026152" cy="5343427"/>
            </a:xfrm>
          </p:grpSpPr>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61" name="Straight Connector 60"/>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Rectangle 65"/>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7" name="Rectangle 66"/>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8" name="TextBox 27"/>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29" name="TextBox 28"/>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0" name="TextBox 29"/>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1" name="TextBox 30"/>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5" name="TextBox 54"/>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Infectious rating </a:t>
            </a:r>
            <a:endParaRPr lang="en-US" sz="2400" b="1" dirty="0">
              <a:solidFill>
                <a:srgbClr val="F6A01A"/>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SNP rating </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Epi and risk factor rating</a:t>
            </a:r>
          </a:p>
        </p:txBody>
      </p:sp>
      <p:sp>
        <p:nvSpPr>
          <p:cNvPr id="8" name="Slide Number Placeholder 7">
            <a:extLst>
              <a:ext uri="{FF2B5EF4-FFF2-40B4-BE49-F238E27FC236}">
                <a16:creationId xmlns:a16="http://schemas.microsoft.com/office/drawing/2014/main" id="{3DF17B6F-1A85-4798-B270-60F1C01A0129}"/>
              </a:ext>
            </a:extLst>
          </p:cNvPr>
          <p:cNvSpPr>
            <a:spLocks noGrp="1"/>
          </p:cNvSpPr>
          <p:nvPr>
            <p:ph type="sldNum" sz="quarter" idx="12"/>
          </p:nvPr>
        </p:nvSpPr>
        <p:spPr/>
        <p:txBody>
          <a:bodyPr/>
          <a:lstStyle/>
          <a:p>
            <a:fld id="{1B5DE891-BED3-4FCA-96F7-3F8A1588183F}" type="slidenum">
              <a:rPr lang="en-US" smtClean="0"/>
              <a:pPr/>
              <a:t>45</a:t>
            </a:fld>
            <a:endParaRPr lang="en-US" dirty="0"/>
          </a:p>
        </p:txBody>
      </p:sp>
    </p:spTree>
    <p:extLst>
      <p:ext uri="{BB962C8B-B14F-4D97-AF65-F5344CB8AC3E}">
        <p14:creationId xmlns:p14="http://schemas.microsoft.com/office/powerpoint/2010/main" val="323373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843100-3EA6-433D-BA15-DCE96C0CD27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(3/15)</a:t>
            </a:r>
          </a:p>
        </p:txBody>
      </p:sp>
      <p:grpSp>
        <p:nvGrpSpPr>
          <p:cNvPr id="29" name="Group 28"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30" name="Group 29"/>
            <p:cNvGrpSpPr>
              <a:grpSpLocks noChangeAspect="1"/>
            </p:cNvGrpSpPr>
            <p:nvPr/>
          </p:nvGrpSpPr>
          <p:grpSpPr>
            <a:xfrm>
              <a:off x="428626" y="1166186"/>
              <a:ext cx="2247277" cy="2971800"/>
              <a:chOff x="745822" y="1034165"/>
              <a:chExt cx="4026152" cy="5343427"/>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43" name="Straight Connector 4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8" name="Rectangle 4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9" name="Rectangle 4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TextBox 3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2" name="TextBox 3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3" name="TextBox 3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4" name="TextBox 3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27" name="TextBox 26"/>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Infectious rating </a:t>
            </a:r>
            <a:r>
              <a:rPr lang="en-US" sz="2400" b="1" dirty="0">
                <a:solidFill>
                  <a:srgbClr val="F6A01A"/>
                </a:solidFill>
                <a:latin typeface="Tahoma" panose="020B0604030504040204" pitchFamily="34" charset="0"/>
              </a:rPr>
              <a:t>+</a:t>
            </a:r>
            <a:r>
              <a:rPr lang="en-US" sz="2400" dirty="0">
                <a:latin typeface="Tahoma" panose="020B0604030504040204" pitchFamily="34" charset="0"/>
              </a:rPr>
              <a:t> </a:t>
            </a:r>
            <a:endParaRPr lang="en-US" sz="2400" b="1" dirty="0">
              <a:solidFill>
                <a:srgbClr val="F6A01A"/>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SNP rating </a:t>
            </a:r>
            <a:r>
              <a:rPr lang="en-US" sz="2400" b="1" dirty="0">
                <a:solidFill>
                  <a:srgbClr val="F6A01A"/>
                </a:solidFill>
                <a:latin typeface="Tahoma" panose="020B0604030504040204" pitchFamily="34" charset="0"/>
              </a:rPr>
              <a:t>+</a:t>
            </a:r>
            <a:endParaRPr lang="en-US" sz="2400" dirty="0">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rgbClr val="F6A01A"/>
                </a:solidFill>
                <a:latin typeface="Tahoma" panose="020B0604030504040204" pitchFamily="34" charset="0"/>
              </a:rPr>
              <a:t>+</a:t>
            </a:r>
            <a:endParaRPr lang="en-US" sz="2400" dirty="0">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Epi and risk factor rating </a:t>
            </a:r>
            <a:r>
              <a:rPr lang="en-US" sz="2400" b="1" dirty="0">
                <a:solidFill>
                  <a:srgbClr val="F6A01A"/>
                </a:solidFill>
                <a:latin typeface="Tahoma" panose="020B0604030504040204" pitchFamily="34" charset="0"/>
              </a:rPr>
              <a:t>= Score</a:t>
            </a:r>
            <a:endParaRPr lang="en-US" sz="2400" dirty="0">
              <a:latin typeface="Tahoma" panose="020B0604030504040204" pitchFamily="34" charset="0"/>
            </a:endParaRPr>
          </a:p>
        </p:txBody>
      </p:sp>
      <p:sp>
        <p:nvSpPr>
          <p:cNvPr id="28" name="TextBox 27"/>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8" name="Slide Number Placeholder 7">
            <a:extLst>
              <a:ext uri="{FF2B5EF4-FFF2-40B4-BE49-F238E27FC236}">
                <a16:creationId xmlns:a16="http://schemas.microsoft.com/office/drawing/2014/main" id="{6F496C1B-608E-4E24-91F1-5D1E1DF2593B}"/>
              </a:ext>
            </a:extLst>
          </p:cNvPr>
          <p:cNvSpPr>
            <a:spLocks noGrp="1"/>
          </p:cNvSpPr>
          <p:nvPr>
            <p:ph type="sldNum" sz="quarter" idx="12"/>
          </p:nvPr>
        </p:nvSpPr>
        <p:spPr/>
        <p:txBody>
          <a:bodyPr/>
          <a:lstStyle/>
          <a:p>
            <a:fld id="{1B5DE891-BED3-4FCA-96F7-3F8A1588183F}" type="slidenum">
              <a:rPr lang="en-US" smtClean="0"/>
              <a:pPr/>
              <a:t>46</a:t>
            </a:fld>
            <a:endParaRPr lang="en-US" dirty="0"/>
          </a:p>
        </p:txBody>
      </p:sp>
    </p:spTree>
    <p:extLst>
      <p:ext uri="{BB962C8B-B14F-4D97-AF65-F5344CB8AC3E}">
        <p14:creationId xmlns:p14="http://schemas.microsoft.com/office/powerpoint/2010/main" val="3251686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3CF29E-801F-490D-86E2-9265B30F557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(4/15)</a:t>
            </a: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
            <a:extLst>
              <a:ext uri="{FF2B5EF4-FFF2-40B4-BE49-F238E27FC236}">
                <a16:creationId xmlns:a16="http://schemas.microsoft.com/office/drawing/2014/main" id="{CAAC1807-1C7A-41B1-B3AD-4F864533A512}"/>
              </a:ext>
            </a:extLst>
          </p:cNvPr>
          <p:cNvGrpSpPr/>
          <p:nvPr/>
        </p:nvGrpSpPr>
        <p:grpSpPr>
          <a:xfrm>
            <a:off x="428626" y="1166186"/>
            <a:ext cx="2490818" cy="2971800"/>
            <a:chOff x="428626" y="1166186"/>
            <a:chExt cx="2490818" cy="2971800"/>
          </a:xfrm>
        </p:grpSpPr>
        <p:grpSp>
          <p:nvGrpSpPr>
            <p:cNvPr id="33" name="Group 32"/>
            <p:cNvGrpSpPr/>
            <p:nvPr/>
          </p:nvGrpSpPr>
          <p:grpSpPr>
            <a:xfrm>
              <a:off x="428626" y="1166186"/>
              <a:ext cx="2247277" cy="2971800"/>
              <a:chOff x="428626" y="1166186"/>
              <a:chExt cx="2247277" cy="2971800"/>
            </a:xfrm>
          </p:grpSpPr>
          <p:grpSp>
            <p:nvGrpSpPr>
              <p:cNvPr id="39" name="Group 38"/>
              <p:cNvGrpSpPr>
                <a:grpSpLocks noChangeAspect="1"/>
              </p:cNvGrpSpPr>
              <p:nvPr/>
            </p:nvGrpSpPr>
            <p:grpSpPr>
              <a:xfrm>
                <a:off x="428626" y="1166186"/>
                <a:ext cx="2247277" cy="2971800"/>
                <a:chOff x="745822" y="1034165"/>
                <a:chExt cx="4026152" cy="5343427"/>
              </a:xfrm>
            </p:grpSpPr>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2" name="Straight Connector 5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8" name="Rectangle 5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0" name="TextBox 39"/>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41" name="TextBox 40"/>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42" name="TextBox 41"/>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43" name="TextBox 42"/>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36" name="Oval 35"/>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2" name="TextBox 31"/>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 Score</a:t>
            </a:r>
            <a:endParaRPr lang="en-US" sz="2400" dirty="0">
              <a:solidFill>
                <a:schemeClr val="bg1">
                  <a:lumMod val="50000"/>
                </a:schemeClr>
              </a:solidFill>
              <a:latin typeface="Tahoma" panose="020B0604030504040204" pitchFamily="34" charset="0"/>
            </a:endParaRPr>
          </a:p>
        </p:txBody>
      </p:sp>
      <p:grpSp>
        <p:nvGrpSpPr>
          <p:cNvPr id="4" name="Group 3" descr="Icon of a woman coughing."/>
          <p:cNvGrpSpPr/>
          <p:nvPr/>
        </p:nvGrpSpPr>
        <p:grpSpPr>
          <a:xfrm>
            <a:off x="3175760" y="4269042"/>
            <a:ext cx="680555" cy="1241214"/>
            <a:chOff x="3194810" y="4730673"/>
            <a:chExt cx="680555" cy="1241214"/>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4810" y="4783167"/>
              <a:ext cx="550334" cy="118872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4922" y="4730673"/>
              <a:ext cx="260443" cy="346943"/>
            </a:xfrm>
            <a:prstGeom prst="rect">
              <a:avLst/>
            </a:prstGeom>
          </p:spPr>
        </p:pic>
      </p:grpSp>
      <p:graphicFrame>
        <p:nvGraphicFramePr>
          <p:cNvPr id="38" name="Table 37"/>
          <p:cNvGraphicFramePr>
            <a:graphicFrameLocks noGrp="1"/>
          </p:cNvGraphicFramePr>
          <p:nvPr>
            <p:extLst>
              <p:ext uri="{D42A27DB-BD31-4B8C-83A1-F6EECF244321}">
                <p14:modId xmlns:p14="http://schemas.microsoft.com/office/powerpoint/2010/main" val="3370826179"/>
              </p:ext>
            </p:extLst>
          </p:nvPr>
        </p:nvGraphicFramePr>
        <p:xfrm>
          <a:off x="4499255" y="4137174"/>
          <a:ext cx="6143944" cy="1447800"/>
        </p:xfrm>
        <a:graphic>
          <a:graphicData uri="http://schemas.openxmlformats.org/drawingml/2006/table">
            <a:tbl>
              <a:tblPr firstRow="1" bandRow="1">
                <a:solidFill>
                  <a:srgbClr val="F6A01A"/>
                </a:solidFill>
                <a:tableStyleId>{00A15C55-8517-42AA-B614-E9B94910E393}</a:tableStyleId>
              </a:tblPr>
              <a:tblGrid>
                <a:gridCol w="3513957">
                  <a:extLst>
                    <a:ext uri="{9D8B030D-6E8A-4147-A177-3AD203B41FA5}">
                      <a16:colId xmlns:a16="http://schemas.microsoft.com/office/drawing/2014/main" val="2238493706"/>
                    </a:ext>
                  </a:extLst>
                </a:gridCol>
                <a:gridCol w="2629987">
                  <a:extLst>
                    <a:ext uri="{9D8B030D-6E8A-4147-A177-3AD203B41FA5}">
                      <a16:colId xmlns:a16="http://schemas.microsoft.com/office/drawing/2014/main" val="2901422268"/>
                    </a:ext>
                  </a:extLst>
                </a:gridCol>
              </a:tblGrid>
              <a:tr h="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Infectious</a:t>
                      </a:r>
                      <a:r>
                        <a:rPr lang="en-US" sz="1600" baseline="0" dirty="0">
                          <a:solidFill>
                            <a:schemeClr val="tx1"/>
                          </a:solidFill>
                          <a:latin typeface="Tahoma" panose="020B0604030504040204" pitchFamily="34" charset="0"/>
                          <a:ea typeface="Tahoma" panose="020B0604030504040204" pitchFamily="34" charset="0"/>
                          <a:cs typeface="Tahoma" panose="020B0604030504040204" pitchFamily="34" charset="0"/>
                        </a:rPr>
                        <a:t> c</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haracteristic</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Infectious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Cavitary disease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a:t>
                      </a:r>
                      <a:r>
                        <a:rPr lang="en-US" sz="1600" baseline="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cavitary disease, smear positive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 cavitary disease, smear negative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78157"/>
                  </a:ext>
                </a:extLst>
              </a:tr>
            </a:tbl>
          </a:graphicData>
        </a:graphic>
      </p:graphicFrame>
      <p:sp>
        <p:nvSpPr>
          <p:cNvPr id="34" name="TextBox 33"/>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10" name="Slide Number Placeholder 9">
            <a:extLst>
              <a:ext uri="{FF2B5EF4-FFF2-40B4-BE49-F238E27FC236}">
                <a16:creationId xmlns:a16="http://schemas.microsoft.com/office/drawing/2014/main" id="{6ACA5970-188D-4DA4-B38E-98A69A66A245}"/>
              </a:ext>
            </a:extLst>
          </p:cNvPr>
          <p:cNvSpPr>
            <a:spLocks noGrp="1"/>
          </p:cNvSpPr>
          <p:nvPr>
            <p:ph type="sldNum" sz="quarter" idx="12"/>
          </p:nvPr>
        </p:nvSpPr>
        <p:spPr/>
        <p:txBody>
          <a:bodyPr/>
          <a:lstStyle/>
          <a:p>
            <a:fld id="{1B5DE891-BED3-4FCA-96F7-3F8A1588183F}" type="slidenum">
              <a:rPr lang="en-US" smtClean="0"/>
              <a:pPr/>
              <a:t>47</a:t>
            </a:fld>
            <a:endParaRPr lang="en-US" dirty="0"/>
          </a:p>
        </p:txBody>
      </p:sp>
    </p:spTree>
    <p:extLst>
      <p:ext uri="{BB962C8B-B14F-4D97-AF65-F5344CB8AC3E}">
        <p14:creationId xmlns:p14="http://schemas.microsoft.com/office/powerpoint/2010/main" val="519676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DA582F-73B4-4191-9A2A-D2C739CBEEB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(5/15)</a:t>
            </a:r>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E317FAC1-F926-47C3-A548-9994186E1A93}"/>
              </a:ext>
            </a:extLst>
          </p:cNvPr>
          <p:cNvGrpSpPr/>
          <p:nvPr/>
        </p:nvGrpSpPr>
        <p:grpSpPr>
          <a:xfrm>
            <a:off x="428626" y="1166186"/>
            <a:ext cx="2490818" cy="2971800"/>
            <a:chOff x="428626" y="1166186"/>
            <a:chExt cx="2490818" cy="2971800"/>
          </a:xfrm>
        </p:grpSpPr>
        <p:grpSp>
          <p:nvGrpSpPr>
            <p:cNvPr id="78" name="Group 77"/>
            <p:cNvGrpSpPr/>
            <p:nvPr/>
          </p:nvGrpSpPr>
          <p:grpSpPr>
            <a:xfrm>
              <a:off x="428626" y="1166186"/>
              <a:ext cx="2247277" cy="2971800"/>
              <a:chOff x="428626" y="1166186"/>
              <a:chExt cx="2247277" cy="2971800"/>
            </a:xfrm>
          </p:grpSpPr>
          <p:grpSp>
            <p:nvGrpSpPr>
              <p:cNvPr id="90" name="Group 89"/>
              <p:cNvGrpSpPr>
                <a:grpSpLocks noChangeAspect="1"/>
              </p:cNvGrpSpPr>
              <p:nvPr/>
            </p:nvGrpSpPr>
            <p:grpSpPr>
              <a:xfrm>
                <a:off x="428626" y="1166186"/>
                <a:ext cx="2247277" cy="2971800"/>
                <a:chOff x="745822" y="1034165"/>
                <a:chExt cx="4026152" cy="5343427"/>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98" name="Picture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99" name="Picture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102"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103" name="Straight Connector 10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8" name="Rectangle 10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9" name="Rectangle 10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91" name="TextBox 9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92" name="TextBox 9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93" name="TextBox 9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94" name="TextBox 9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110" name="Oval 109"/>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0" name="TextBox 39"/>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 Score</a:t>
            </a:r>
            <a:endParaRPr lang="en-US" sz="2400" dirty="0">
              <a:solidFill>
                <a:schemeClr val="bg1">
                  <a:lumMod val="50000"/>
                </a:schemeClr>
              </a:solidFill>
              <a:latin typeface="Tahoma" panose="020B0604030504040204" pitchFamily="34" charset="0"/>
            </a:endParaRPr>
          </a:p>
        </p:txBody>
      </p:sp>
      <p:grpSp>
        <p:nvGrpSpPr>
          <p:cNvPr id="5" name="Group 4" descr="Image showing DNA extracted from a microbe isolated from a man highlighted orange.">
            <a:extLst>
              <a:ext uri="{FF2B5EF4-FFF2-40B4-BE49-F238E27FC236}">
                <a16:creationId xmlns:a16="http://schemas.microsoft.com/office/drawing/2014/main" id="{77E93B88-713C-4087-9AF2-2063FC235B0C}"/>
              </a:ext>
            </a:extLst>
          </p:cNvPr>
          <p:cNvGrpSpPr/>
          <p:nvPr/>
        </p:nvGrpSpPr>
        <p:grpSpPr>
          <a:xfrm>
            <a:off x="3049826" y="3767414"/>
            <a:ext cx="2279757" cy="1199124"/>
            <a:chOff x="3049826" y="3767414"/>
            <a:chExt cx="2279757" cy="1199124"/>
          </a:xfrm>
        </p:grpSpPr>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22564">
              <a:off x="4728811" y="3941270"/>
              <a:ext cx="600772" cy="600772"/>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9826" y="3767414"/>
              <a:ext cx="497504" cy="1188720"/>
            </a:xfrm>
            <a:prstGeom prst="rect">
              <a:avLst/>
            </a:prstGeom>
            <a:effectLst>
              <a:glow rad="76200">
                <a:srgbClr val="F6A01A"/>
              </a:glow>
            </a:effectLst>
          </p:spPr>
        </p:pic>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6840" y="4099930"/>
              <a:ext cx="365508" cy="401019"/>
            </a:xfrm>
            <a:prstGeom prst="rect">
              <a:avLst/>
            </a:prstGeom>
          </p:spPr>
        </p:pic>
        <p:sp>
          <p:nvSpPr>
            <p:cNvPr id="72" name="Circular Arrow 71"/>
            <p:cNvSpPr/>
            <p:nvPr/>
          </p:nvSpPr>
          <p:spPr>
            <a:xfrm rot="18525951">
              <a:off x="3461199" y="3988130"/>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grpSp>
      <p:grpSp>
        <p:nvGrpSpPr>
          <p:cNvPr id="6" name="Group 5" descr="Image showing DNA extracted from a microbe isolated from a woman.">
            <a:extLst>
              <a:ext uri="{FF2B5EF4-FFF2-40B4-BE49-F238E27FC236}">
                <a16:creationId xmlns:a16="http://schemas.microsoft.com/office/drawing/2014/main" id="{EFB43934-BFB6-4EFF-A495-2EAD9325F9A2}"/>
              </a:ext>
            </a:extLst>
          </p:cNvPr>
          <p:cNvGrpSpPr/>
          <p:nvPr/>
        </p:nvGrpSpPr>
        <p:grpSpPr>
          <a:xfrm>
            <a:off x="3024884" y="5096791"/>
            <a:ext cx="2304700" cy="1188720"/>
            <a:chOff x="3024884" y="5096791"/>
            <a:chExt cx="2304700" cy="1188720"/>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4884" y="5096791"/>
              <a:ext cx="550334" cy="1188720"/>
            </a:xfrm>
            <a:prstGeom prst="rect">
              <a:avLst/>
            </a:prstGeom>
          </p:spPr>
        </p:pic>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22564">
              <a:off x="4728812" y="5276015"/>
              <a:ext cx="600772" cy="600772"/>
            </a:xfrm>
            <a:prstGeom prst="rect">
              <a:avLst/>
            </a:prstGeom>
          </p:spPr>
        </p:pic>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6840" y="5322353"/>
              <a:ext cx="365508" cy="401019"/>
            </a:xfrm>
            <a:prstGeom prst="rect">
              <a:avLst/>
            </a:prstGeom>
          </p:spPr>
        </p:pic>
        <p:sp>
          <p:nvSpPr>
            <p:cNvPr id="74" name="Circular Arrow 73"/>
            <p:cNvSpPr/>
            <p:nvPr/>
          </p:nvSpPr>
          <p:spPr>
            <a:xfrm rot="18525951">
              <a:off x="3461199" y="5210553"/>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grpSp>
      <p:graphicFrame>
        <p:nvGraphicFramePr>
          <p:cNvPr id="38" name="Table 37"/>
          <p:cNvGraphicFramePr>
            <a:graphicFrameLocks noGrp="1"/>
          </p:cNvGraphicFramePr>
          <p:nvPr>
            <p:extLst>
              <p:ext uri="{D42A27DB-BD31-4B8C-83A1-F6EECF244321}">
                <p14:modId xmlns:p14="http://schemas.microsoft.com/office/powerpoint/2010/main" val="2125421046"/>
              </p:ext>
            </p:extLst>
          </p:nvPr>
        </p:nvGraphicFramePr>
        <p:xfrm>
          <a:off x="5567770" y="3810753"/>
          <a:ext cx="6143944" cy="2560320"/>
        </p:xfrm>
        <a:graphic>
          <a:graphicData uri="http://schemas.openxmlformats.org/drawingml/2006/table">
            <a:tbl>
              <a:tblPr firstRow="1" bandRow="1">
                <a:tableStyleId>{00A15C55-8517-42AA-B614-E9B94910E393}</a:tableStyleId>
              </a:tblPr>
              <a:tblGrid>
                <a:gridCol w="3826601">
                  <a:extLst>
                    <a:ext uri="{9D8B030D-6E8A-4147-A177-3AD203B41FA5}">
                      <a16:colId xmlns:a16="http://schemas.microsoft.com/office/drawing/2014/main" val="2238493706"/>
                    </a:ext>
                  </a:extLst>
                </a:gridCol>
                <a:gridCol w="2317343">
                  <a:extLst>
                    <a:ext uri="{9D8B030D-6E8A-4147-A177-3AD203B41FA5}">
                      <a16:colId xmlns:a16="http://schemas.microsoft.com/office/drawing/2014/main" val="2901422268"/>
                    </a:ext>
                  </a:extLst>
                </a:gridCol>
              </a:tblGrid>
              <a:tr h="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SNP distance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SNP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 SNPs (genetically</a:t>
                      </a:r>
                      <a:r>
                        <a:rPr lang="en-US" sz="1600" baseline="0" dirty="0">
                          <a:latin typeface="Tahoma" panose="020B0604030504040204" pitchFamily="34" charset="0"/>
                          <a:ea typeface="Tahoma" panose="020B0604030504040204" pitchFamily="34" charset="0"/>
                          <a:cs typeface="Tahoma" panose="020B0604030504040204" pitchFamily="34" charset="0"/>
                        </a:rPr>
                        <a:t> indistinguishable)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 SNP</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 SNPs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3759644"/>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 SNPs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5880411"/>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 SNPs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535781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 SNPs (genetically more distant)</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134543"/>
                  </a:ext>
                </a:extLst>
              </a:tr>
            </a:tbl>
          </a:graphicData>
        </a:graphic>
      </p:graphicFrame>
      <p:sp>
        <p:nvSpPr>
          <p:cNvPr id="48" name="TextBox 47"/>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11" name="Slide Number Placeholder 10">
            <a:extLst>
              <a:ext uri="{FF2B5EF4-FFF2-40B4-BE49-F238E27FC236}">
                <a16:creationId xmlns:a16="http://schemas.microsoft.com/office/drawing/2014/main" id="{03416AAC-3F7F-4CD1-A625-107B0632C78B}"/>
              </a:ext>
            </a:extLst>
          </p:cNvPr>
          <p:cNvSpPr>
            <a:spLocks noGrp="1"/>
          </p:cNvSpPr>
          <p:nvPr>
            <p:ph type="sldNum" sz="quarter" idx="12"/>
          </p:nvPr>
        </p:nvSpPr>
        <p:spPr/>
        <p:txBody>
          <a:bodyPr/>
          <a:lstStyle/>
          <a:p>
            <a:fld id="{1B5DE891-BED3-4FCA-96F7-3F8A1588183F}" type="slidenum">
              <a:rPr lang="en-US" smtClean="0"/>
              <a:pPr/>
              <a:t>48</a:t>
            </a:fld>
            <a:endParaRPr lang="en-US" dirty="0"/>
          </a:p>
        </p:txBody>
      </p:sp>
    </p:spTree>
    <p:extLst>
      <p:ext uri="{BB962C8B-B14F-4D97-AF65-F5344CB8AC3E}">
        <p14:creationId xmlns:p14="http://schemas.microsoft.com/office/powerpoint/2010/main" val="656558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D907BF-B215-4012-A119-BD475CBE3A4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(6/15)</a:t>
            </a: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7D4C8280-D321-4BA4-B51F-AB8DD1EFC3BC}"/>
              </a:ext>
            </a:extLst>
          </p:cNvPr>
          <p:cNvGrpSpPr/>
          <p:nvPr/>
        </p:nvGrpSpPr>
        <p:grpSpPr>
          <a:xfrm>
            <a:off x="428626" y="1166186"/>
            <a:ext cx="2490818" cy="2971800"/>
            <a:chOff x="428626" y="1166186"/>
            <a:chExt cx="2490818" cy="2971800"/>
          </a:xfrm>
        </p:grpSpPr>
        <p:grpSp>
          <p:nvGrpSpPr>
            <p:cNvPr id="42" name="Group 41"/>
            <p:cNvGrpSpPr/>
            <p:nvPr/>
          </p:nvGrpSpPr>
          <p:grpSpPr>
            <a:xfrm>
              <a:off x="428626" y="1166186"/>
              <a:ext cx="2247277" cy="2971800"/>
              <a:chOff x="428626" y="1166186"/>
              <a:chExt cx="2247277" cy="2971800"/>
            </a:xfrm>
          </p:grpSpPr>
          <p:grpSp>
            <p:nvGrpSpPr>
              <p:cNvPr id="59" name="Group 58"/>
              <p:cNvGrpSpPr>
                <a:grpSpLocks noChangeAspect="1"/>
              </p:cNvGrpSpPr>
              <p:nvPr/>
            </p:nvGrpSpPr>
            <p:grpSpPr>
              <a:xfrm>
                <a:off x="428626" y="1166186"/>
                <a:ext cx="2247277" cy="2971800"/>
                <a:chOff x="745822" y="1034165"/>
                <a:chExt cx="4026152" cy="5343427"/>
              </a:xfrm>
            </p:grpSpPr>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90" name="Straight Connector 8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5" name="Rectangle 9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6" name="Rectangle 9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0" name="TextBox 59"/>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63" name="TextBox 62"/>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64" name="TextBox 63"/>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65" name="TextBox 64"/>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7" name="Oval 9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 Score</a:t>
            </a:r>
            <a:endParaRPr lang="en-US" sz="2400" dirty="0">
              <a:solidFill>
                <a:schemeClr val="bg1">
                  <a:lumMod val="50000"/>
                </a:schemeClr>
              </a:solidFill>
              <a:latin typeface="Tahoma" panose="020B0604030504040204" pitchFamily="34" charset="0"/>
            </a:endParaRPr>
          </a:p>
        </p:txBody>
      </p:sp>
      <p:grpSp>
        <p:nvGrpSpPr>
          <p:cNvPr id="6" name="Group 5" descr="Image showing a man highlighted orange next to an icon of a calendar.">
            <a:extLst>
              <a:ext uri="{FF2B5EF4-FFF2-40B4-BE49-F238E27FC236}">
                <a16:creationId xmlns:a16="http://schemas.microsoft.com/office/drawing/2014/main" id="{06DD3A90-8563-4ADE-B02F-46A55EBC39C5}"/>
              </a:ext>
            </a:extLst>
          </p:cNvPr>
          <p:cNvGrpSpPr/>
          <p:nvPr/>
        </p:nvGrpSpPr>
        <p:grpSpPr>
          <a:xfrm>
            <a:off x="3049826" y="3760617"/>
            <a:ext cx="1638372" cy="1188720"/>
            <a:chOff x="3049826" y="3760617"/>
            <a:chExt cx="1638372" cy="1188720"/>
          </a:xfrm>
        </p:grpSpPr>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9826" y="3760617"/>
              <a:ext cx="497504" cy="1188720"/>
            </a:xfrm>
            <a:prstGeom prst="rect">
              <a:avLst/>
            </a:prstGeom>
            <a:effectLst>
              <a:glow rad="76200">
                <a:srgbClr val="F6A01A"/>
              </a:glow>
            </a:effectLst>
          </p:spPr>
        </p:pic>
        <p:grpSp>
          <p:nvGrpSpPr>
            <p:cNvPr id="52" name="Group 51"/>
            <p:cNvGrpSpPr/>
            <p:nvPr/>
          </p:nvGrpSpPr>
          <p:grpSpPr>
            <a:xfrm>
              <a:off x="3897984" y="4059759"/>
              <a:ext cx="790214" cy="708466"/>
              <a:chOff x="7383827" y="5017936"/>
              <a:chExt cx="1699681" cy="1523852"/>
            </a:xfrm>
          </p:grpSpPr>
          <p:sp>
            <p:nvSpPr>
              <p:cNvPr id="53" name="Rectangle 52"/>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54" name="Group 53"/>
              <p:cNvGrpSpPr/>
              <p:nvPr/>
            </p:nvGrpSpPr>
            <p:grpSpPr>
              <a:xfrm>
                <a:off x="7383827" y="5017936"/>
                <a:ext cx="1699681" cy="1523852"/>
                <a:chOff x="6246902" y="3993276"/>
                <a:chExt cx="1699681" cy="1523852"/>
              </a:xfrm>
            </p:grpSpPr>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56" name="Rectangle 55"/>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8" name="Rectangle 57"/>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grpSp>
        <p:nvGrpSpPr>
          <p:cNvPr id="7" name="Group 6" descr="Image showing a woman next to an icon of a calendar.">
            <a:extLst>
              <a:ext uri="{FF2B5EF4-FFF2-40B4-BE49-F238E27FC236}">
                <a16:creationId xmlns:a16="http://schemas.microsoft.com/office/drawing/2014/main" id="{05AB4667-5A26-4186-941E-6D01B9C70F61}"/>
              </a:ext>
            </a:extLst>
          </p:cNvPr>
          <p:cNvGrpSpPr/>
          <p:nvPr/>
        </p:nvGrpSpPr>
        <p:grpSpPr>
          <a:xfrm>
            <a:off x="3024884" y="5089994"/>
            <a:ext cx="1648236" cy="1188720"/>
            <a:chOff x="3024884" y="5089994"/>
            <a:chExt cx="1648236" cy="1188720"/>
          </a:xfrm>
        </p:grpSpPr>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4884" y="5089994"/>
              <a:ext cx="550334" cy="1188720"/>
            </a:xfrm>
            <a:prstGeom prst="rect">
              <a:avLst/>
            </a:prstGeom>
          </p:spPr>
        </p:pic>
        <p:grpSp>
          <p:nvGrpSpPr>
            <p:cNvPr id="48" name="Group 47"/>
            <p:cNvGrpSpPr/>
            <p:nvPr/>
          </p:nvGrpSpPr>
          <p:grpSpPr>
            <a:xfrm>
              <a:off x="3882906" y="5398753"/>
              <a:ext cx="790214" cy="708466"/>
              <a:chOff x="8258247" y="4401909"/>
              <a:chExt cx="1699681" cy="1523852"/>
            </a:xfrm>
          </p:grpSpPr>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50" name="Rectangle 49"/>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1" name="Rectangle 50"/>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11" name="Slide Number Placeholder 10">
            <a:extLst>
              <a:ext uri="{FF2B5EF4-FFF2-40B4-BE49-F238E27FC236}">
                <a16:creationId xmlns:a16="http://schemas.microsoft.com/office/drawing/2014/main" id="{87A4E78F-1E45-4E4F-86C6-A14F852E140D}"/>
              </a:ext>
            </a:extLst>
          </p:cNvPr>
          <p:cNvSpPr>
            <a:spLocks noGrp="1"/>
          </p:cNvSpPr>
          <p:nvPr>
            <p:ph type="sldNum" sz="quarter" idx="12"/>
          </p:nvPr>
        </p:nvSpPr>
        <p:spPr/>
        <p:txBody>
          <a:bodyPr/>
          <a:lstStyle/>
          <a:p>
            <a:fld id="{1B5DE891-BED3-4FCA-96F7-3F8A1588183F}" type="slidenum">
              <a:rPr lang="en-US" smtClean="0"/>
              <a:pPr/>
              <a:t>49</a:t>
            </a:fld>
            <a:endParaRPr lang="en-US" dirty="0"/>
          </a:p>
        </p:txBody>
      </p:sp>
    </p:spTree>
    <p:extLst>
      <p:ext uri="{BB962C8B-B14F-4D97-AF65-F5344CB8AC3E}">
        <p14:creationId xmlns:p14="http://schemas.microsoft.com/office/powerpoint/2010/main" val="74179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E35E0D-173A-4175-B43E-479F40609FA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TB cluster investigation </a:t>
            </a:r>
            <a:r>
              <a:rPr lang="en-US" sz="1000" dirty="0">
                <a:latin typeface="Tahoma" panose="020B0604030504040204" pitchFamily="34" charset="0"/>
                <a:ea typeface="Tahoma" panose="020B0604030504040204" pitchFamily="34" charset="0"/>
                <a:cs typeface="Tahoma" panose="020B0604030504040204" pitchFamily="34" charset="0"/>
              </a:rPr>
              <a:t>(3/3)</a:t>
            </a:r>
            <a:endParaRPr lang="en-US" sz="1000" dirty="0"/>
          </a:p>
        </p:txBody>
      </p:sp>
      <p:grpSp>
        <p:nvGrpSpPr>
          <p:cNvPr id="2" name="Group 1" descr="Icons of 8 persons representing a hypothetical TB cluster with outward arrows representing potential for additional transmission to persons outside the cluster.">
            <a:extLst>
              <a:ext uri="{FF2B5EF4-FFF2-40B4-BE49-F238E27FC236}">
                <a16:creationId xmlns:a16="http://schemas.microsoft.com/office/drawing/2014/main" id="{B1B896A0-75DE-4884-ADF8-600CEEB30B29}"/>
              </a:ext>
            </a:extLst>
          </p:cNvPr>
          <p:cNvGrpSpPr/>
          <p:nvPr/>
        </p:nvGrpSpPr>
        <p:grpSpPr>
          <a:xfrm>
            <a:off x="166423" y="1067931"/>
            <a:ext cx="5998922" cy="5337881"/>
            <a:chOff x="166423" y="1067931"/>
            <a:chExt cx="5998922" cy="5337881"/>
          </a:xfrm>
        </p:grpSpPr>
        <p:cxnSp>
          <p:nvCxnSpPr>
            <p:cNvPr id="61" name="Straight Connector 60"/>
            <p:cNvCxnSpPr/>
            <p:nvPr/>
          </p:nvCxnSpPr>
          <p:spPr>
            <a:xfrm flipH="1">
              <a:off x="5433825" y="3440730"/>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138" y="3887243"/>
              <a:ext cx="550334" cy="1188720"/>
            </a:xfrm>
            <a:prstGeom prst="rect">
              <a:avLst/>
            </a:prstGeom>
            <a:effectLst>
              <a:glow rad="76200">
                <a:schemeClr val="bg1"/>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5232" y="5102623"/>
              <a:ext cx="497504" cy="1188720"/>
            </a:xfrm>
            <a:prstGeom prst="rect">
              <a:avLst/>
            </a:prstGeom>
            <a:effectLst>
              <a:glow rad="76200">
                <a:schemeClr val="bg1"/>
              </a:glow>
            </a:effec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864" y="1067931"/>
              <a:ext cx="497504" cy="1188720"/>
            </a:xfrm>
            <a:prstGeom prst="rect">
              <a:avLst/>
            </a:prstGeom>
            <a:effectLst>
              <a:glow rad="76200">
                <a:schemeClr val="bg1"/>
              </a:glow>
            </a:effec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2736" y="2290897"/>
              <a:ext cx="497504" cy="1188720"/>
            </a:xfrm>
            <a:prstGeom prst="rect">
              <a:avLst/>
            </a:prstGeom>
            <a:effectLst>
              <a:glow rad="76200">
                <a:schemeClr val="bg1"/>
              </a:glo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718" y="2868406"/>
              <a:ext cx="497504" cy="1188720"/>
            </a:xfrm>
            <a:prstGeom prst="rect">
              <a:avLst/>
            </a:prstGeom>
            <a:effectLst>
              <a:glow rad="76200">
                <a:schemeClr val="bg1"/>
              </a:glow>
            </a:effectLst>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664" y="1662291"/>
              <a:ext cx="550334" cy="1188720"/>
            </a:xfrm>
            <a:prstGeom prst="rect">
              <a:avLst/>
            </a:prstGeom>
            <a:effectLst>
              <a:glow rad="76200">
                <a:schemeClr val="bg1"/>
              </a:glow>
            </a:effectLst>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403" y="4692449"/>
              <a:ext cx="550334" cy="1188720"/>
            </a:xfrm>
            <a:prstGeom prst="rect">
              <a:avLst/>
            </a:prstGeom>
            <a:effectLst>
              <a:glow rad="76200">
                <a:schemeClr val="bg1"/>
              </a:glow>
            </a:effectLst>
          </p:spPr>
        </p:pic>
        <p:cxnSp>
          <p:nvCxnSpPr>
            <p:cNvPr id="46" name="Straight Connector 45"/>
            <p:cNvCxnSpPr/>
            <p:nvPr/>
          </p:nvCxnSpPr>
          <p:spPr>
            <a:xfrm flipH="1">
              <a:off x="4702305" y="3440730"/>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206406" y="3224680"/>
              <a:ext cx="432100" cy="432100"/>
              <a:chOff x="7354957" y="4155803"/>
              <a:chExt cx="432100" cy="432100"/>
            </a:xfrm>
          </p:grpSpPr>
          <p:sp>
            <p:nvSpPr>
              <p:cNvPr id="48" name="Rectangle 47"/>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9" name="Cross 48"/>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8" name="Group 67"/>
            <p:cNvGrpSpPr/>
            <p:nvPr/>
          </p:nvGrpSpPr>
          <p:grpSpPr>
            <a:xfrm>
              <a:off x="166423" y="4254205"/>
              <a:ext cx="1470991" cy="432100"/>
              <a:chOff x="6646722" y="4660823"/>
              <a:chExt cx="1470991" cy="432100"/>
            </a:xfrm>
          </p:grpSpPr>
          <p:cxnSp>
            <p:nvCxnSpPr>
              <p:cNvPr id="69" name="Straight Connector 68"/>
              <p:cNvCxnSpPr/>
              <p:nvPr/>
            </p:nvCxnSpPr>
            <p:spPr>
              <a:xfrm rot="10800000" flipH="1">
                <a:off x="6646722" y="4876873"/>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flipH="1">
                <a:off x="7386193" y="4876873"/>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0800000">
                <a:off x="7173561" y="466082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2" name="Cross 71"/>
              <p:cNvSpPr>
                <a:spLocks noChangeAspect="1"/>
              </p:cNvSpPr>
              <p:nvPr/>
            </p:nvSpPr>
            <p:spPr>
              <a:xfrm rot="13522437">
                <a:off x="7214682" y="4699123"/>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3" name="Group 52"/>
            <p:cNvGrpSpPr/>
            <p:nvPr/>
          </p:nvGrpSpPr>
          <p:grpSpPr>
            <a:xfrm>
              <a:off x="3853134" y="1267608"/>
              <a:ext cx="1254405" cy="522884"/>
              <a:chOff x="7370658" y="3752018"/>
              <a:chExt cx="1254405" cy="522884"/>
            </a:xfrm>
          </p:grpSpPr>
          <p:cxnSp>
            <p:nvCxnSpPr>
              <p:cNvPr id="79" name="Straight Connector 78"/>
              <p:cNvCxnSpPr/>
              <p:nvPr/>
            </p:nvCxnSpPr>
            <p:spPr>
              <a:xfrm rot="18900000" flipH="1">
                <a:off x="7893543" y="3752018"/>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8900000" flipH="1">
                <a:off x="7370658" y="4274902"/>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760271" y="3794843"/>
                <a:ext cx="432100" cy="432100"/>
                <a:chOff x="7354957" y="4155803"/>
                <a:chExt cx="432100" cy="432100"/>
              </a:xfrm>
            </p:grpSpPr>
            <p:sp>
              <p:nvSpPr>
                <p:cNvPr id="39" name="Rectangle 38"/>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1" name="Cross 40"/>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nvGrpSpPr>
            <p:cNvPr id="104" name="Group 103"/>
            <p:cNvGrpSpPr/>
            <p:nvPr/>
          </p:nvGrpSpPr>
          <p:grpSpPr>
            <a:xfrm>
              <a:off x="718139" y="1416358"/>
              <a:ext cx="522885" cy="1254404"/>
              <a:chOff x="6215806" y="3522033"/>
              <a:chExt cx="522885" cy="1254404"/>
            </a:xfrm>
          </p:grpSpPr>
          <p:cxnSp>
            <p:nvCxnSpPr>
              <p:cNvPr id="89" name="Straight Connector 88"/>
              <p:cNvCxnSpPr/>
              <p:nvPr/>
            </p:nvCxnSpPr>
            <p:spPr>
              <a:xfrm rot="13500000" flipH="1">
                <a:off x="5850046" y="3887793"/>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3500000" flipH="1">
                <a:off x="6372931" y="4410677"/>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6254648" y="3938326"/>
                <a:ext cx="432100" cy="432100"/>
                <a:chOff x="7354957" y="4155803"/>
                <a:chExt cx="432100" cy="432100"/>
              </a:xfrm>
            </p:grpSpPr>
            <p:sp>
              <p:nvSpPr>
                <p:cNvPr id="94" name="Rectangle 93"/>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5" name="Cross 94"/>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nvGrpSpPr>
            <p:cNvPr id="103" name="Group 102"/>
            <p:cNvGrpSpPr/>
            <p:nvPr/>
          </p:nvGrpSpPr>
          <p:grpSpPr>
            <a:xfrm>
              <a:off x="291006" y="5814956"/>
              <a:ext cx="1258943" cy="518308"/>
              <a:chOff x="6089516" y="5020457"/>
              <a:chExt cx="1258943" cy="518308"/>
            </a:xfrm>
          </p:grpSpPr>
          <p:cxnSp>
            <p:nvCxnSpPr>
              <p:cNvPr id="74" name="Straight Connector 73"/>
              <p:cNvCxnSpPr/>
              <p:nvPr/>
            </p:nvCxnSpPr>
            <p:spPr>
              <a:xfrm rot="8129966" flipH="1">
                <a:off x="6089516" y="5538765"/>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8129966" flipH="1">
                <a:off x="6616939" y="5020457"/>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6498788" y="5057961"/>
                <a:ext cx="432100" cy="432100"/>
                <a:chOff x="7354957" y="4155803"/>
                <a:chExt cx="432100" cy="432100"/>
              </a:xfrm>
            </p:grpSpPr>
            <p:sp>
              <p:nvSpPr>
                <p:cNvPr id="97" name="Rectangle 96"/>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8" name="Cross 97"/>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nvGrpSpPr>
            <p:cNvPr id="102" name="Group 101"/>
            <p:cNvGrpSpPr/>
            <p:nvPr/>
          </p:nvGrpSpPr>
          <p:grpSpPr>
            <a:xfrm>
              <a:off x="4553721" y="5151408"/>
              <a:ext cx="522885" cy="1254404"/>
              <a:chOff x="8665807" y="4577564"/>
              <a:chExt cx="522885" cy="1254404"/>
            </a:xfrm>
          </p:grpSpPr>
          <p:cxnSp>
            <p:nvCxnSpPr>
              <p:cNvPr id="84" name="Straight Connector 83"/>
              <p:cNvCxnSpPr/>
              <p:nvPr/>
            </p:nvCxnSpPr>
            <p:spPr>
              <a:xfrm rot="2700000" flipH="1">
                <a:off x="8822932" y="5466208"/>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2700000" flipH="1">
                <a:off x="8300047" y="4943324"/>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714994" y="4991565"/>
                <a:ext cx="432100" cy="432100"/>
                <a:chOff x="7354957" y="4155803"/>
                <a:chExt cx="432100" cy="432100"/>
              </a:xfrm>
            </p:grpSpPr>
            <p:sp>
              <p:nvSpPr>
                <p:cNvPr id="100" name="Rectangle 99"/>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1" name="Cross 100"/>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sp>
        <p:nvSpPr>
          <p:cNvPr id="62" name="TextBox 61"/>
          <p:cNvSpPr txBox="1"/>
          <p:nvPr/>
        </p:nvSpPr>
        <p:spPr>
          <a:xfrm>
            <a:off x="6092794" y="1481905"/>
            <a:ext cx="5177219" cy="1107996"/>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a:p>
            <a:pPr marL="171450" indent="-171450">
              <a:buFont typeface="Wingdings" panose="05000000000000000000" pitchFamily="2" charset="2"/>
              <a:buChar char="ü"/>
            </a:pPr>
            <a:endParaRPr lang="en-US" sz="1000" dirty="0">
              <a:latin typeface="Tahoma" panose="020B0604030504040204" pitchFamily="34" charset="0"/>
            </a:endParaRPr>
          </a:p>
          <a:p>
            <a:pPr marL="457200" indent="-457200">
              <a:buFont typeface="Wingdings" panose="05000000000000000000" pitchFamily="2" charset="2"/>
              <a:buChar char="ü"/>
            </a:pPr>
            <a:r>
              <a:rPr lang="en-US" sz="2800" dirty="0">
                <a:latin typeface="Tahoma" panose="020B0604030504040204" pitchFamily="34" charset="0"/>
              </a:rPr>
              <a:t>Prevent additional cases</a:t>
            </a:r>
          </a:p>
        </p:txBody>
      </p:sp>
      <p:sp>
        <p:nvSpPr>
          <p:cNvPr id="8" name="Slide Number Placeholder 7">
            <a:extLst>
              <a:ext uri="{FF2B5EF4-FFF2-40B4-BE49-F238E27FC236}">
                <a16:creationId xmlns:a16="http://schemas.microsoft.com/office/drawing/2014/main" id="{3D3C9E51-AC17-4473-BBDC-A0F2111330B6}"/>
              </a:ext>
            </a:extLst>
          </p:cNvPr>
          <p:cNvSpPr>
            <a:spLocks noGrp="1"/>
          </p:cNvSpPr>
          <p:nvPr>
            <p:ph type="sldNum" sz="quarter" idx="12"/>
          </p:nvPr>
        </p:nvSpPr>
        <p:spPr/>
        <p:txBody>
          <a:bodyPr/>
          <a:lstStyle/>
          <a:p>
            <a:fld id="{1B5DE891-BED3-4FCA-96F7-3F8A1588183F}" type="slidenum">
              <a:rPr lang="en-US" smtClean="0"/>
              <a:pPr/>
              <a:t>5</a:t>
            </a:fld>
            <a:endParaRPr lang="en-US" dirty="0"/>
          </a:p>
        </p:txBody>
      </p:sp>
    </p:spTree>
    <p:extLst>
      <p:ext uri="{BB962C8B-B14F-4D97-AF65-F5344CB8AC3E}">
        <p14:creationId xmlns:p14="http://schemas.microsoft.com/office/powerpoint/2010/main" val="2851400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DEEF04-EEDD-402C-AA14-47D63F48755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(7/15)</a:t>
            </a:r>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D0847576-670E-4D5F-A7D8-615E487A489C}"/>
              </a:ext>
            </a:extLst>
          </p:cNvPr>
          <p:cNvGrpSpPr/>
          <p:nvPr/>
        </p:nvGrpSpPr>
        <p:grpSpPr>
          <a:xfrm>
            <a:off x="428626" y="1166186"/>
            <a:ext cx="2490818" cy="2971800"/>
            <a:chOff x="428626" y="1166186"/>
            <a:chExt cx="2490818" cy="2971800"/>
          </a:xfrm>
        </p:grpSpPr>
        <p:grpSp>
          <p:nvGrpSpPr>
            <p:cNvPr id="34" name="Group 33"/>
            <p:cNvGrpSpPr/>
            <p:nvPr/>
          </p:nvGrpSpPr>
          <p:grpSpPr>
            <a:xfrm>
              <a:off x="428626" y="1166186"/>
              <a:ext cx="2247277" cy="2971800"/>
              <a:chOff x="428626" y="1166186"/>
              <a:chExt cx="2247277" cy="2971800"/>
            </a:xfrm>
          </p:grpSpPr>
          <p:grpSp>
            <p:nvGrpSpPr>
              <p:cNvPr id="35" name="Group 34"/>
              <p:cNvGrpSpPr>
                <a:grpSpLocks noChangeAspect="1"/>
              </p:cNvGrpSpPr>
              <p:nvPr/>
            </p:nvGrpSpPr>
            <p:grpSpPr>
              <a:xfrm>
                <a:off x="428626" y="1166186"/>
                <a:ext cx="2247277" cy="2971800"/>
                <a:chOff x="745822" y="1034165"/>
                <a:chExt cx="4026152" cy="5343427"/>
              </a:xfrm>
            </p:grpSpPr>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3" name="Straight Connector 5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8" name="Rectangle 5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9" name="Rectangle 5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6" name="TextBox 35"/>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7" name="TextBox 36"/>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8" name="TextBox 37"/>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9" name="TextBox 38"/>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60" name="Oval 59"/>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grpSp>
        <p:nvGrpSpPr>
          <p:cNvPr id="5" name="Group 4" descr="Image showing timing of infectious period for a man highlighted in orange.">
            <a:extLst>
              <a:ext uri="{FF2B5EF4-FFF2-40B4-BE49-F238E27FC236}">
                <a16:creationId xmlns:a16="http://schemas.microsoft.com/office/drawing/2014/main" id="{49BB248E-5CB7-434E-8B31-20E5D932CE1F}"/>
              </a:ext>
            </a:extLst>
          </p:cNvPr>
          <p:cNvGrpSpPr/>
          <p:nvPr/>
        </p:nvGrpSpPr>
        <p:grpSpPr>
          <a:xfrm>
            <a:off x="3181350" y="2631363"/>
            <a:ext cx="8127494" cy="4206240"/>
            <a:chOff x="3181350" y="2631363"/>
            <a:chExt cx="8127494" cy="4206240"/>
          </a:xfrm>
        </p:grpSpPr>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10" name="Rectangle 9"/>
            <p:cNvSpPr/>
            <p:nvPr/>
          </p:nvSpPr>
          <p:spPr>
            <a:xfrm>
              <a:off x="9136135" y="4486642"/>
              <a:ext cx="2170119" cy="200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3" name="Rectangle 62"/>
            <p:cNvSpPr/>
            <p:nvPr/>
          </p:nvSpPr>
          <p:spPr>
            <a:xfrm>
              <a:off x="3181350" y="4486642"/>
              <a:ext cx="5910211" cy="200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4" name="Rectangle 63"/>
            <p:cNvSpPr/>
            <p:nvPr/>
          </p:nvSpPr>
          <p:spPr>
            <a:xfrm>
              <a:off x="9136134" y="3775629"/>
              <a:ext cx="2170119" cy="644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5" name="Rectangle 64"/>
            <p:cNvSpPr/>
            <p:nvPr/>
          </p:nvSpPr>
          <p:spPr>
            <a:xfrm>
              <a:off x="3183440" y="4070425"/>
              <a:ext cx="2170119" cy="36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Rectangle 65"/>
            <p:cNvSpPr/>
            <p:nvPr/>
          </p:nvSpPr>
          <p:spPr>
            <a:xfrm>
              <a:off x="3193775" y="3625230"/>
              <a:ext cx="2170119" cy="36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11" name="Slide Number Placeholder 10">
            <a:extLst>
              <a:ext uri="{FF2B5EF4-FFF2-40B4-BE49-F238E27FC236}">
                <a16:creationId xmlns:a16="http://schemas.microsoft.com/office/drawing/2014/main" id="{270FCF4D-6C29-48A0-A008-1371DF1E19AC}"/>
              </a:ext>
            </a:extLst>
          </p:cNvPr>
          <p:cNvSpPr>
            <a:spLocks noGrp="1"/>
          </p:cNvSpPr>
          <p:nvPr>
            <p:ph type="sldNum" sz="quarter" idx="12"/>
          </p:nvPr>
        </p:nvSpPr>
        <p:spPr/>
        <p:txBody>
          <a:bodyPr/>
          <a:lstStyle/>
          <a:p>
            <a:fld id="{1B5DE891-BED3-4FCA-96F7-3F8A1588183F}" type="slidenum">
              <a:rPr lang="en-US" smtClean="0"/>
              <a:pPr/>
              <a:t>50</a:t>
            </a:fld>
            <a:endParaRPr lang="en-US" dirty="0"/>
          </a:p>
        </p:txBody>
      </p:sp>
    </p:spTree>
    <p:extLst>
      <p:ext uri="{BB962C8B-B14F-4D97-AF65-F5344CB8AC3E}">
        <p14:creationId xmlns:p14="http://schemas.microsoft.com/office/powerpoint/2010/main" val="2568252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0B5913-B1A3-4A84-8317-A99E60DFE3E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(8/15)</a:t>
            </a:r>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F6BF40CB-C8C3-4F14-A802-8B6172463BF3}"/>
              </a:ext>
            </a:extLst>
          </p:cNvPr>
          <p:cNvGrpSpPr/>
          <p:nvPr/>
        </p:nvGrpSpPr>
        <p:grpSpPr>
          <a:xfrm>
            <a:off x="428626" y="1166186"/>
            <a:ext cx="2490818" cy="2971800"/>
            <a:chOff x="428626" y="1166186"/>
            <a:chExt cx="2490818" cy="2971800"/>
          </a:xfrm>
        </p:grpSpPr>
        <p:grpSp>
          <p:nvGrpSpPr>
            <p:cNvPr id="29" name="Group 28"/>
            <p:cNvGrpSpPr/>
            <p:nvPr/>
          </p:nvGrpSpPr>
          <p:grpSpPr>
            <a:xfrm>
              <a:off x="428626" y="1166186"/>
              <a:ext cx="2247277" cy="2971800"/>
              <a:chOff x="428626" y="1166186"/>
              <a:chExt cx="2247277" cy="2971800"/>
            </a:xfrm>
          </p:grpSpPr>
          <p:grpSp>
            <p:nvGrpSpPr>
              <p:cNvPr id="30" name="Group 29"/>
              <p:cNvGrpSpPr>
                <a:grpSpLocks noChangeAspect="1"/>
              </p:cNvGrpSpPr>
              <p:nvPr/>
            </p:nvGrpSpPr>
            <p:grpSpPr>
              <a:xfrm>
                <a:off x="428626" y="1166186"/>
                <a:ext cx="2247277" cy="2971800"/>
                <a:chOff x="745822" y="1034165"/>
                <a:chExt cx="4026152" cy="5343427"/>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48" name="Straight Connector 47"/>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3" name="Rectangle 52"/>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4" name="Rectangle 53"/>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TextBox 3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2" name="TextBox 3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3" name="TextBox 3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4" name="TextBox 3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5" name="Oval 54"/>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s for a man highlighted in orange and a woman that results in filtering.">
            <a:extLst>
              <a:ext uri="{FF2B5EF4-FFF2-40B4-BE49-F238E27FC236}">
                <a16:creationId xmlns:a16="http://schemas.microsoft.com/office/drawing/2014/main" id="{1A760955-F066-48EF-A6D2-9229B126FEB4}"/>
              </a:ext>
            </a:extLst>
          </p:cNvPr>
          <p:cNvGrpSpPr/>
          <p:nvPr/>
        </p:nvGrpSpPr>
        <p:grpSpPr>
          <a:xfrm>
            <a:off x="3192373" y="2631363"/>
            <a:ext cx="8116471" cy="4206240"/>
            <a:chOff x="3192373" y="2631363"/>
            <a:chExt cx="8116471" cy="4206240"/>
          </a:xfrm>
        </p:grpSpPr>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43" name="Rectangle 42"/>
            <p:cNvSpPr/>
            <p:nvPr/>
          </p:nvSpPr>
          <p:spPr>
            <a:xfrm>
              <a:off x="3261735" y="4562241"/>
              <a:ext cx="5815832" cy="193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4" name="Rectangle 43"/>
            <p:cNvSpPr/>
            <p:nvPr/>
          </p:nvSpPr>
          <p:spPr>
            <a:xfrm>
              <a:off x="3192373" y="3277176"/>
              <a:ext cx="1593369" cy="71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5" name="Rectangle 44"/>
            <p:cNvSpPr/>
            <p:nvPr/>
          </p:nvSpPr>
          <p:spPr>
            <a:xfrm>
              <a:off x="9129487" y="4562241"/>
              <a:ext cx="1885245" cy="53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 Score</a:t>
            </a:r>
            <a:endParaRPr lang="en-US" sz="2400" dirty="0">
              <a:solidFill>
                <a:schemeClr val="bg1">
                  <a:lumMod val="50000"/>
                </a:schemeClr>
              </a:solidFill>
              <a:latin typeface="Tahoma" panose="020B0604030504040204" pitchFamily="34" charset="0"/>
            </a:endParaRPr>
          </a:p>
        </p:txBody>
      </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10" name="Slide Number Placeholder 9">
            <a:extLst>
              <a:ext uri="{FF2B5EF4-FFF2-40B4-BE49-F238E27FC236}">
                <a16:creationId xmlns:a16="http://schemas.microsoft.com/office/drawing/2014/main" id="{62710DCD-70CA-4D69-B68C-81B1E1CF9ED2}"/>
              </a:ext>
            </a:extLst>
          </p:cNvPr>
          <p:cNvSpPr>
            <a:spLocks noGrp="1"/>
          </p:cNvSpPr>
          <p:nvPr>
            <p:ph type="sldNum" sz="quarter" idx="12"/>
          </p:nvPr>
        </p:nvSpPr>
        <p:spPr/>
        <p:txBody>
          <a:bodyPr/>
          <a:lstStyle/>
          <a:p>
            <a:fld id="{1B5DE891-BED3-4FCA-96F7-3F8A1588183F}" type="slidenum">
              <a:rPr lang="en-US" smtClean="0"/>
              <a:pPr/>
              <a:t>51</a:t>
            </a:fld>
            <a:endParaRPr lang="en-US" dirty="0"/>
          </a:p>
        </p:txBody>
      </p:sp>
    </p:spTree>
    <p:extLst>
      <p:ext uri="{BB962C8B-B14F-4D97-AF65-F5344CB8AC3E}">
        <p14:creationId xmlns:p14="http://schemas.microsoft.com/office/powerpoint/2010/main" val="594031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484346-A808-4C91-BF76-5DBC2CC0FCE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(9/15)</a:t>
            </a:r>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68F795D7-7CF4-49DF-9DD5-C4030B590EF6}"/>
              </a:ext>
            </a:extLst>
          </p:cNvPr>
          <p:cNvGrpSpPr/>
          <p:nvPr/>
        </p:nvGrpSpPr>
        <p:grpSpPr>
          <a:xfrm>
            <a:off x="428626" y="1166186"/>
            <a:ext cx="2490818" cy="2971800"/>
            <a:chOff x="428626" y="1166186"/>
            <a:chExt cx="2490818" cy="2971800"/>
          </a:xfrm>
        </p:grpSpPr>
        <p:grpSp>
          <p:nvGrpSpPr>
            <p:cNvPr id="31" name="Group 30"/>
            <p:cNvGrpSpPr/>
            <p:nvPr/>
          </p:nvGrpSpPr>
          <p:grpSpPr>
            <a:xfrm>
              <a:off x="428626" y="1166186"/>
              <a:ext cx="2247277" cy="2971800"/>
              <a:chOff x="428626" y="1166186"/>
              <a:chExt cx="2247277" cy="2971800"/>
            </a:xfrm>
          </p:grpSpPr>
          <p:grpSp>
            <p:nvGrpSpPr>
              <p:cNvPr id="32" name="Group 31"/>
              <p:cNvGrpSpPr>
                <a:grpSpLocks noChangeAspect="1"/>
              </p:cNvGrpSpPr>
              <p:nvPr/>
            </p:nvGrpSpPr>
            <p:grpSpPr>
              <a:xfrm>
                <a:off x="428626" y="1166186"/>
                <a:ext cx="2247277" cy="2971800"/>
                <a:chOff x="745822" y="1034165"/>
                <a:chExt cx="4026152" cy="5343427"/>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0" name="Straight Connector 4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6" name="Rectangle 5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3" name="TextBox 32"/>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4" name="TextBox 33"/>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5" name="TextBox 34"/>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6" name="TextBox 35"/>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7" name="Oval 5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s for a man highlighted in orange and a woman that results in a time rating of 2.">
            <a:extLst>
              <a:ext uri="{FF2B5EF4-FFF2-40B4-BE49-F238E27FC236}">
                <a16:creationId xmlns:a16="http://schemas.microsoft.com/office/drawing/2014/main" id="{421F30E3-D5F1-4E9B-8F48-0C661F19C745}"/>
              </a:ext>
            </a:extLst>
          </p:cNvPr>
          <p:cNvGrpSpPr/>
          <p:nvPr/>
        </p:nvGrpSpPr>
        <p:grpSpPr>
          <a:xfrm>
            <a:off x="3181350" y="2631363"/>
            <a:ext cx="8127494" cy="4206240"/>
            <a:chOff x="3181350" y="2631363"/>
            <a:chExt cx="8127494" cy="4206240"/>
          </a:xfrm>
        </p:grpSpPr>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43" name="Rectangle 42"/>
            <p:cNvSpPr/>
            <p:nvPr/>
          </p:nvSpPr>
          <p:spPr>
            <a:xfrm>
              <a:off x="3181350" y="5154804"/>
              <a:ext cx="5910211" cy="134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 Score</a:t>
            </a:r>
            <a:endParaRPr lang="en-US" sz="2400" dirty="0">
              <a:solidFill>
                <a:schemeClr val="bg1">
                  <a:lumMod val="50000"/>
                </a:schemeClr>
              </a:solidFill>
              <a:latin typeface="Tahoma" panose="020B0604030504040204" pitchFamily="34" charset="0"/>
            </a:endParaRPr>
          </a:p>
        </p:txBody>
      </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10" name="Slide Number Placeholder 9">
            <a:extLst>
              <a:ext uri="{FF2B5EF4-FFF2-40B4-BE49-F238E27FC236}">
                <a16:creationId xmlns:a16="http://schemas.microsoft.com/office/drawing/2014/main" id="{E389AB4D-B9D9-472A-BCB6-75F180AC0637}"/>
              </a:ext>
            </a:extLst>
          </p:cNvPr>
          <p:cNvSpPr>
            <a:spLocks noGrp="1"/>
          </p:cNvSpPr>
          <p:nvPr>
            <p:ph type="sldNum" sz="quarter" idx="12"/>
          </p:nvPr>
        </p:nvSpPr>
        <p:spPr/>
        <p:txBody>
          <a:bodyPr/>
          <a:lstStyle/>
          <a:p>
            <a:fld id="{1B5DE891-BED3-4FCA-96F7-3F8A1588183F}" type="slidenum">
              <a:rPr lang="en-US" smtClean="0"/>
              <a:pPr/>
              <a:t>52</a:t>
            </a:fld>
            <a:endParaRPr lang="en-US" dirty="0"/>
          </a:p>
        </p:txBody>
      </p:sp>
    </p:spTree>
    <p:extLst>
      <p:ext uri="{BB962C8B-B14F-4D97-AF65-F5344CB8AC3E}">
        <p14:creationId xmlns:p14="http://schemas.microsoft.com/office/powerpoint/2010/main" val="1230045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C3C125-7548-4A33-9B82-3B3E3F08A46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(10/15)</a:t>
            </a:r>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616D3762-F3E6-4401-899C-5FFE5E3E5A2D}"/>
              </a:ext>
            </a:extLst>
          </p:cNvPr>
          <p:cNvGrpSpPr/>
          <p:nvPr/>
        </p:nvGrpSpPr>
        <p:grpSpPr>
          <a:xfrm>
            <a:off x="428626" y="1166186"/>
            <a:ext cx="2490818" cy="2971800"/>
            <a:chOff x="428626" y="1166186"/>
            <a:chExt cx="2490818" cy="2971800"/>
          </a:xfrm>
        </p:grpSpPr>
        <p:grpSp>
          <p:nvGrpSpPr>
            <p:cNvPr id="31" name="Group 30"/>
            <p:cNvGrpSpPr/>
            <p:nvPr/>
          </p:nvGrpSpPr>
          <p:grpSpPr>
            <a:xfrm>
              <a:off x="428626" y="1166186"/>
              <a:ext cx="2247277" cy="2971800"/>
              <a:chOff x="428626" y="1166186"/>
              <a:chExt cx="2247277" cy="2971800"/>
            </a:xfrm>
          </p:grpSpPr>
          <p:grpSp>
            <p:nvGrpSpPr>
              <p:cNvPr id="32" name="Group 31"/>
              <p:cNvGrpSpPr>
                <a:grpSpLocks noChangeAspect="1"/>
              </p:cNvGrpSpPr>
              <p:nvPr/>
            </p:nvGrpSpPr>
            <p:grpSpPr>
              <a:xfrm>
                <a:off x="428626" y="1166186"/>
                <a:ext cx="2247277" cy="2971800"/>
                <a:chOff x="745822" y="1034165"/>
                <a:chExt cx="4026152" cy="5343427"/>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0" name="Straight Connector 4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6" name="Rectangle 5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3" name="TextBox 32"/>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4" name="TextBox 33"/>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5" name="TextBox 34"/>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6" name="TextBox 35"/>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7" name="Oval 5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s for a man highlighted in orange and a woman that results in a time rating of 1.">
            <a:extLst>
              <a:ext uri="{FF2B5EF4-FFF2-40B4-BE49-F238E27FC236}">
                <a16:creationId xmlns:a16="http://schemas.microsoft.com/office/drawing/2014/main" id="{1B01C858-6E13-40E4-9821-884651857047}"/>
              </a:ext>
            </a:extLst>
          </p:cNvPr>
          <p:cNvGrpSpPr/>
          <p:nvPr/>
        </p:nvGrpSpPr>
        <p:grpSpPr>
          <a:xfrm>
            <a:off x="3181350" y="2631363"/>
            <a:ext cx="8127494" cy="4206240"/>
            <a:chOff x="3181350" y="2631363"/>
            <a:chExt cx="8127494" cy="4206240"/>
          </a:xfrm>
        </p:grpSpPr>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43" name="Rectangle 42"/>
            <p:cNvSpPr/>
            <p:nvPr/>
          </p:nvSpPr>
          <p:spPr>
            <a:xfrm>
              <a:off x="3181350" y="5884144"/>
              <a:ext cx="5910211" cy="611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 Score</a:t>
            </a:r>
            <a:endParaRPr lang="en-US" sz="2400" dirty="0">
              <a:solidFill>
                <a:schemeClr val="bg1">
                  <a:lumMod val="50000"/>
                </a:schemeClr>
              </a:solidFill>
              <a:latin typeface="Tahoma" panose="020B0604030504040204" pitchFamily="34" charset="0"/>
            </a:endParaRPr>
          </a:p>
        </p:txBody>
      </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10" name="Slide Number Placeholder 9">
            <a:extLst>
              <a:ext uri="{FF2B5EF4-FFF2-40B4-BE49-F238E27FC236}">
                <a16:creationId xmlns:a16="http://schemas.microsoft.com/office/drawing/2014/main" id="{85FA9E3D-8456-4FC1-B1B4-5DCE61B30EA0}"/>
              </a:ext>
            </a:extLst>
          </p:cNvPr>
          <p:cNvSpPr>
            <a:spLocks noGrp="1"/>
          </p:cNvSpPr>
          <p:nvPr>
            <p:ph type="sldNum" sz="quarter" idx="12"/>
          </p:nvPr>
        </p:nvSpPr>
        <p:spPr/>
        <p:txBody>
          <a:bodyPr/>
          <a:lstStyle/>
          <a:p>
            <a:fld id="{1B5DE891-BED3-4FCA-96F7-3F8A1588183F}" type="slidenum">
              <a:rPr lang="en-US" smtClean="0"/>
              <a:pPr/>
              <a:t>53</a:t>
            </a:fld>
            <a:endParaRPr lang="en-US" dirty="0"/>
          </a:p>
        </p:txBody>
      </p:sp>
    </p:spTree>
    <p:extLst>
      <p:ext uri="{BB962C8B-B14F-4D97-AF65-F5344CB8AC3E}">
        <p14:creationId xmlns:p14="http://schemas.microsoft.com/office/powerpoint/2010/main" val="1480130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513FAD-57C6-409C-A690-D8F656E392D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(11/15)</a:t>
            </a: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E8E672BD-5090-4453-98A7-9D40C5006723}"/>
              </a:ext>
            </a:extLst>
          </p:cNvPr>
          <p:cNvGrpSpPr/>
          <p:nvPr/>
        </p:nvGrpSpPr>
        <p:grpSpPr>
          <a:xfrm>
            <a:off x="428626" y="1166186"/>
            <a:ext cx="2490818" cy="2971800"/>
            <a:chOff x="428626" y="1166186"/>
            <a:chExt cx="2490818" cy="2971800"/>
          </a:xfrm>
        </p:grpSpPr>
        <p:grpSp>
          <p:nvGrpSpPr>
            <p:cNvPr id="31" name="Group 30"/>
            <p:cNvGrpSpPr/>
            <p:nvPr/>
          </p:nvGrpSpPr>
          <p:grpSpPr>
            <a:xfrm>
              <a:off x="428626" y="1166186"/>
              <a:ext cx="2247277" cy="2971800"/>
              <a:chOff x="428626" y="1166186"/>
              <a:chExt cx="2247277" cy="2971800"/>
            </a:xfrm>
          </p:grpSpPr>
          <p:grpSp>
            <p:nvGrpSpPr>
              <p:cNvPr id="32" name="Group 31"/>
              <p:cNvGrpSpPr>
                <a:grpSpLocks noChangeAspect="1"/>
              </p:cNvGrpSpPr>
              <p:nvPr/>
            </p:nvGrpSpPr>
            <p:grpSpPr>
              <a:xfrm>
                <a:off x="428626" y="1166186"/>
                <a:ext cx="2247277" cy="2971800"/>
                <a:chOff x="745822" y="1034165"/>
                <a:chExt cx="4026152" cy="5343427"/>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0" name="Straight Connector 4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6" name="Rectangle 5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3" name="TextBox 32"/>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4" name="TextBox 33"/>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5" name="TextBox 34"/>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6" name="TextBox 35"/>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7" name="Oval 5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4" name="Picture 3" descr="Image showing timing of infectious periods for a man highlighted in orange and a woman that results in a time rating of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 Score</a:t>
            </a:r>
            <a:endParaRPr lang="en-US" sz="2400" dirty="0">
              <a:solidFill>
                <a:schemeClr val="bg1">
                  <a:lumMod val="50000"/>
                </a:schemeClr>
              </a:solidFill>
              <a:latin typeface="Tahoma" panose="020B0604030504040204" pitchFamily="34" charset="0"/>
            </a:endParaRPr>
          </a:p>
        </p:txBody>
      </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10" name="Slide Number Placeholder 9">
            <a:extLst>
              <a:ext uri="{FF2B5EF4-FFF2-40B4-BE49-F238E27FC236}">
                <a16:creationId xmlns:a16="http://schemas.microsoft.com/office/drawing/2014/main" id="{F255330D-1C6A-40A0-83BB-1810DE9965F9}"/>
              </a:ext>
            </a:extLst>
          </p:cNvPr>
          <p:cNvSpPr>
            <a:spLocks noGrp="1"/>
          </p:cNvSpPr>
          <p:nvPr>
            <p:ph type="sldNum" sz="quarter" idx="12"/>
          </p:nvPr>
        </p:nvSpPr>
        <p:spPr/>
        <p:txBody>
          <a:bodyPr/>
          <a:lstStyle/>
          <a:p>
            <a:fld id="{1B5DE891-BED3-4FCA-96F7-3F8A1588183F}" type="slidenum">
              <a:rPr lang="en-US" smtClean="0"/>
              <a:pPr/>
              <a:t>54</a:t>
            </a:fld>
            <a:endParaRPr lang="en-US" dirty="0"/>
          </a:p>
        </p:txBody>
      </p:sp>
    </p:spTree>
    <p:extLst>
      <p:ext uri="{BB962C8B-B14F-4D97-AF65-F5344CB8AC3E}">
        <p14:creationId xmlns:p14="http://schemas.microsoft.com/office/powerpoint/2010/main" val="2535877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FDA95C-2953-4F72-B6FC-0C7E72FCE45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(12/15)</a:t>
            </a: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F724F74F-9A1B-460B-848A-731092D6EDB9}"/>
              </a:ext>
            </a:extLst>
          </p:cNvPr>
          <p:cNvGrpSpPr/>
          <p:nvPr/>
        </p:nvGrpSpPr>
        <p:grpSpPr>
          <a:xfrm>
            <a:off x="428626" y="1166186"/>
            <a:ext cx="2490818" cy="2971800"/>
            <a:chOff x="428626" y="1166186"/>
            <a:chExt cx="2490818" cy="2971800"/>
          </a:xfrm>
        </p:grpSpPr>
        <p:grpSp>
          <p:nvGrpSpPr>
            <p:cNvPr id="55" name="Group 54"/>
            <p:cNvGrpSpPr/>
            <p:nvPr/>
          </p:nvGrpSpPr>
          <p:grpSpPr>
            <a:xfrm>
              <a:off x="428626" y="1166186"/>
              <a:ext cx="2247277" cy="2971800"/>
              <a:chOff x="428626" y="1166186"/>
              <a:chExt cx="2247277" cy="2971800"/>
            </a:xfrm>
          </p:grpSpPr>
          <p:grpSp>
            <p:nvGrpSpPr>
              <p:cNvPr id="56" name="Group 55"/>
              <p:cNvGrpSpPr>
                <a:grpSpLocks noChangeAspect="1"/>
              </p:cNvGrpSpPr>
              <p:nvPr/>
            </p:nvGrpSpPr>
            <p:grpSpPr>
              <a:xfrm>
                <a:off x="428626" y="1166186"/>
                <a:ext cx="2247277" cy="2971800"/>
                <a:chOff x="745822" y="1034165"/>
                <a:chExt cx="4026152" cy="5343427"/>
              </a:xfrm>
            </p:grpSpPr>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66" name="Picture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78" name="Straight Connector 77"/>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4" name="Rectangle 93"/>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5" name="Rectangle 94"/>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57" name="TextBox 5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58" name="TextBox 57"/>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59" name="TextBox 58"/>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64" name="TextBox 6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6" name="Oval 95"/>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6" name="TextBox 35"/>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 Score</a:t>
            </a:r>
            <a:endParaRPr lang="en-US" sz="2400" dirty="0">
              <a:solidFill>
                <a:schemeClr val="bg1">
                  <a:lumMod val="50000"/>
                </a:schemeClr>
              </a:solidFill>
              <a:latin typeface="Tahoma" panose="020B0604030504040204" pitchFamily="34" charset="0"/>
            </a:endParaRPr>
          </a:p>
        </p:txBody>
      </p:sp>
      <p:grpSp>
        <p:nvGrpSpPr>
          <p:cNvPr id="6" name="Group 5" descr="Image showing a man highlighted orange next to an icon of a social network.">
            <a:extLst>
              <a:ext uri="{FF2B5EF4-FFF2-40B4-BE49-F238E27FC236}">
                <a16:creationId xmlns:a16="http://schemas.microsoft.com/office/drawing/2014/main" id="{3F5A64C1-F24E-427C-BC7D-F045636472E8}"/>
              </a:ext>
            </a:extLst>
          </p:cNvPr>
          <p:cNvGrpSpPr/>
          <p:nvPr/>
        </p:nvGrpSpPr>
        <p:grpSpPr>
          <a:xfrm>
            <a:off x="3053527" y="3766864"/>
            <a:ext cx="1655355" cy="1188720"/>
            <a:chOff x="3053527" y="3766864"/>
            <a:chExt cx="1655355" cy="1188720"/>
          </a:xfrm>
        </p:grpSpPr>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3527" y="3766864"/>
              <a:ext cx="497504" cy="1188720"/>
            </a:xfrm>
            <a:prstGeom prst="rect">
              <a:avLst/>
            </a:prstGeom>
            <a:effectLst>
              <a:glow rad="76200">
                <a:srgbClr val="F6A01A"/>
              </a:glow>
            </a:effectLst>
          </p:spPr>
        </p:pic>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7818" y="3882623"/>
              <a:ext cx="951064" cy="867240"/>
            </a:xfrm>
            <a:prstGeom prst="rect">
              <a:avLst/>
            </a:prstGeom>
          </p:spPr>
        </p:pic>
      </p:grpSp>
      <p:grpSp>
        <p:nvGrpSpPr>
          <p:cNvPr id="7" name="Group 6" descr="Image showing a woman next to an icon of a social network.">
            <a:extLst>
              <a:ext uri="{FF2B5EF4-FFF2-40B4-BE49-F238E27FC236}">
                <a16:creationId xmlns:a16="http://schemas.microsoft.com/office/drawing/2014/main" id="{7E609CBA-65F5-424F-8DC1-2A6F65395007}"/>
              </a:ext>
            </a:extLst>
          </p:cNvPr>
          <p:cNvGrpSpPr/>
          <p:nvPr/>
        </p:nvGrpSpPr>
        <p:grpSpPr>
          <a:xfrm>
            <a:off x="3028585" y="5096241"/>
            <a:ext cx="1680297" cy="1188720"/>
            <a:chOff x="3028585" y="5096241"/>
            <a:chExt cx="1680297" cy="1188720"/>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585" y="5096241"/>
              <a:ext cx="550334" cy="1188720"/>
            </a:xfrm>
            <a:prstGeom prst="rect">
              <a:avLst/>
            </a:prstGeom>
          </p:spPr>
        </p:pic>
        <p:pic>
          <p:nvPicPr>
            <p:cNvPr id="62" name="Pictur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7818" y="5328492"/>
              <a:ext cx="951064" cy="867240"/>
            </a:xfrm>
            <a:prstGeom prst="rect">
              <a:avLst/>
            </a:prstGeom>
          </p:spPr>
        </p:pic>
      </p:grpSp>
      <p:graphicFrame>
        <p:nvGraphicFramePr>
          <p:cNvPr id="63" name="Table 62"/>
          <p:cNvGraphicFramePr>
            <a:graphicFrameLocks noGrp="1"/>
          </p:cNvGraphicFramePr>
          <p:nvPr>
            <p:extLst>
              <p:ext uri="{D42A27DB-BD31-4B8C-83A1-F6EECF244321}">
                <p14:modId xmlns:p14="http://schemas.microsoft.com/office/powerpoint/2010/main" val="1801078594"/>
              </p:ext>
            </p:extLst>
          </p:nvPr>
        </p:nvGraphicFramePr>
        <p:xfrm>
          <a:off x="5312159" y="3809032"/>
          <a:ext cx="6572026" cy="2189480"/>
        </p:xfrm>
        <a:graphic>
          <a:graphicData uri="http://schemas.openxmlformats.org/drawingml/2006/table">
            <a:tbl>
              <a:tblPr firstRow="1" bandRow="1">
                <a:tableStyleId>{00A15C55-8517-42AA-B614-E9B94910E393}</a:tableStyleId>
              </a:tblPr>
              <a:tblGrid>
                <a:gridCol w="3758793">
                  <a:extLst>
                    <a:ext uri="{9D8B030D-6E8A-4147-A177-3AD203B41FA5}">
                      <a16:colId xmlns:a16="http://schemas.microsoft.com/office/drawing/2014/main" val="2238493706"/>
                    </a:ext>
                  </a:extLst>
                </a:gridCol>
                <a:gridCol w="2813233">
                  <a:extLst>
                    <a:ext uri="{9D8B030D-6E8A-4147-A177-3AD203B41FA5}">
                      <a16:colId xmlns:a16="http://schemas.microsoft.com/office/drawing/2014/main" val="2901422268"/>
                    </a:ext>
                  </a:extLst>
                </a:gridCol>
              </a:tblGrid>
              <a:tr h="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Epi and</a:t>
                      </a:r>
                      <a:r>
                        <a:rPr lang="en-US" sz="1600" baseline="0" dirty="0">
                          <a:solidFill>
                            <a:schemeClr val="tx1"/>
                          </a:solidFill>
                          <a:latin typeface="Tahoma" panose="020B0604030504040204" pitchFamily="34" charset="0"/>
                          <a:ea typeface="Tahoma" panose="020B0604030504040204" pitchFamily="34" charset="0"/>
                          <a:cs typeface="Tahoma" panose="020B0604030504040204" pitchFamily="34" charset="0"/>
                        </a:rPr>
                        <a:t> risk factor characteristic</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Epi and risk factor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Definite epi link</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Probable epi link</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Possible epi link</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3759644"/>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 epi link, shared risk factor(s)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5880411"/>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 epi link, no shared risk factor(s)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78157"/>
                  </a:ext>
                </a:extLst>
              </a:tr>
            </a:tbl>
          </a:graphicData>
        </a:graphic>
      </p:graphicFrame>
      <p:sp>
        <p:nvSpPr>
          <p:cNvPr id="37" name="TextBox 36"/>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11" name="Slide Number Placeholder 10">
            <a:extLst>
              <a:ext uri="{FF2B5EF4-FFF2-40B4-BE49-F238E27FC236}">
                <a16:creationId xmlns:a16="http://schemas.microsoft.com/office/drawing/2014/main" id="{C7885FC0-6D78-47BC-BC3E-11EE2A5F2BA7}"/>
              </a:ext>
            </a:extLst>
          </p:cNvPr>
          <p:cNvSpPr>
            <a:spLocks noGrp="1"/>
          </p:cNvSpPr>
          <p:nvPr>
            <p:ph type="sldNum" sz="quarter" idx="12"/>
          </p:nvPr>
        </p:nvSpPr>
        <p:spPr/>
        <p:txBody>
          <a:bodyPr/>
          <a:lstStyle/>
          <a:p>
            <a:fld id="{1B5DE891-BED3-4FCA-96F7-3F8A1588183F}" type="slidenum">
              <a:rPr lang="en-US" smtClean="0"/>
              <a:pPr/>
              <a:t>55</a:t>
            </a:fld>
            <a:endParaRPr lang="en-US" dirty="0"/>
          </a:p>
        </p:txBody>
      </p:sp>
    </p:spTree>
    <p:extLst>
      <p:ext uri="{BB962C8B-B14F-4D97-AF65-F5344CB8AC3E}">
        <p14:creationId xmlns:p14="http://schemas.microsoft.com/office/powerpoint/2010/main" val="2938591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4A4E62-5C8E-49D0-BC47-4A8B59A52A4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(13/15)</a:t>
            </a:r>
          </a:p>
        </p:txBody>
      </p:sp>
      <p:grpSp>
        <p:nvGrpSpPr>
          <p:cNvPr id="39" name="Group 38"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40" name="Group 39"/>
            <p:cNvGrpSpPr>
              <a:grpSpLocks noChangeAspect="1"/>
            </p:cNvGrpSpPr>
            <p:nvPr/>
          </p:nvGrpSpPr>
          <p:grpSpPr>
            <a:xfrm>
              <a:off x="428626" y="1166186"/>
              <a:ext cx="2247277" cy="2971800"/>
              <a:chOff x="745822" y="1034165"/>
              <a:chExt cx="4026152" cy="5343427"/>
            </a:xfrm>
          </p:grpSpPr>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3" name="Straight Connector 5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8" name="Rectangle 6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9" name="Rectangle 6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1" name="TextBox 4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42" name="TextBox 4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43" name="TextBox 4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44" name="TextBox 4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36" name="TextBox 35"/>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a:t>
            </a:r>
            <a:r>
              <a:rPr lang="en-US" sz="2400" b="1" dirty="0">
                <a:solidFill>
                  <a:schemeClr val="bg1">
                    <a:lumMod val="85000"/>
                  </a:schemeClr>
                </a:solidFill>
                <a:latin typeface="Tahoma" panose="020B0604030504040204" pitchFamily="34" charset="0"/>
              </a:rPr>
              <a:t> </a:t>
            </a:r>
            <a:r>
              <a:rPr lang="en-US" sz="2400" b="1" dirty="0">
                <a:solidFill>
                  <a:srgbClr val="F6A01A"/>
                </a:solidFill>
                <a:latin typeface="Tahoma" panose="020B0604030504040204" pitchFamily="34" charset="0"/>
              </a:rPr>
              <a:t>Score</a:t>
            </a:r>
            <a:endParaRPr lang="en-US" sz="2400" dirty="0">
              <a:solidFill>
                <a:srgbClr val="F6A01A"/>
              </a:solidFill>
              <a:latin typeface="Tahoma" panose="020B0604030504040204" pitchFamily="34" charset="0"/>
            </a:endParaRPr>
          </a:p>
        </p:txBody>
      </p:sp>
      <p:sp>
        <p:nvSpPr>
          <p:cNvPr id="70" name="Rectangle 69"/>
          <p:cNvSpPr/>
          <p:nvPr/>
        </p:nvSpPr>
        <p:spPr>
          <a:xfrm>
            <a:off x="3256941" y="3207404"/>
            <a:ext cx="8254775" cy="461665"/>
          </a:xfrm>
          <a:prstGeom prst="rect">
            <a:avLst/>
          </a:prstGeom>
          <a:noFill/>
          <a:ln w="38100">
            <a:noFill/>
          </a:ln>
        </p:spPr>
        <p:txBody>
          <a:bodyPr wrap="square">
            <a:spAutoFit/>
          </a:bodyPr>
          <a:lstStyle/>
          <a:p>
            <a:r>
              <a:rPr lang="en-US" sz="2400" dirty="0">
                <a:latin typeface="Tahoma" panose="020B0604030504040204" pitchFamily="34" charset="0"/>
              </a:rPr>
              <a:t>Ranks the potential source cases based on their scores</a:t>
            </a:r>
          </a:p>
        </p:txBody>
      </p:sp>
      <p:sp>
        <p:nvSpPr>
          <p:cNvPr id="38" name="TextBox 37"/>
          <p:cNvSpPr txBox="1"/>
          <p:nvPr/>
        </p:nvSpPr>
        <p:spPr>
          <a:xfrm>
            <a:off x="8760106" y="994300"/>
            <a:ext cx="3124079" cy="1200329"/>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rank as a potential source case</a:t>
            </a:r>
          </a:p>
        </p:txBody>
      </p:sp>
      <p:sp>
        <p:nvSpPr>
          <p:cNvPr id="8" name="Slide Number Placeholder 7">
            <a:extLst>
              <a:ext uri="{FF2B5EF4-FFF2-40B4-BE49-F238E27FC236}">
                <a16:creationId xmlns:a16="http://schemas.microsoft.com/office/drawing/2014/main" id="{BF3D50C8-9C80-448B-B0F1-1D5CD504FF26}"/>
              </a:ext>
            </a:extLst>
          </p:cNvPr>
          <p:cNvSpPr>
            <a:spLocks noGrp="1"/>
          </p:cNvSpPr>
          <p:nvPr>
            <p:ph type="sldNum" sz="quarter" idx="12"/>
          </p:nvPr>
        </p:nvSpPr>
        <p:spPr/>
        <p:txBody>
          <a:bodyPr/>
          <a:lstStyle/>
          <a:p>
            <a:fld id="{1B5DE891-BED3-4FCA-96F7-3F8A1588183F}" type="slidenum">
              <a:rPr lang="en-US" smtClean="0"/>
              <a:pPr/>
              <a:t>56</a:t>
            </a:fld>
            <a:endParaRPr lang="en-US" dirty="0"/>
          </a:p>
        </p:txBody>
      </p:sp>
    </p:spTree>
    <p:extLst>
      <p:ext uri="{BB962C8B-B14F-4D97-AF65-F5344CB8AC3E}">
        <p14:creationId xmlns:p14="http://schemas.microsoft.com/office/powerpoint/2010/main" val="298335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48695-CA46-4F01-817F-96CDFD3DF21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(14/15)</a:t>
            </a:r>
          </a:p>
        </p:txBody>
      </p:sp>
      <p:grpSp>
        <p:nvGrpSpPr>
          <p:cNvPr id="2" name="Group 1" descr="A hypothetical TB cluster involving 8 persons with one person in the center highlighted orange, 3 of 7 persons shown in grey to represent filtering, 4 of 7 persons each with a number representing ranking, with the person with a ranking of 1 highlighted red, and a letter next to each person.">
            <a:extLst>
              <a:ext uri="{FF2B5EF4-FFF2-40B4-BE49-F238E27FC236}">
                <a16:creationId xmlns:a16="http://schemas.microsoft.com/office/drawing/2014/main" id="{624EE28C-4F3A-454E-B246-619BF0F7FA37}"/>
              </a:ext>
            </a:extLst>
          </p:cNvPr>
          <p:cNvGrpSpPr/>
          <p:nvPr/>
        </p:nvGrpSpPr>
        <p:grpSpPr>
          <a:xfrm>
            <a:off x="317930" y="1166186"/>
            <a:ext cx="2487355" cy="3085713"/>
            <a:chOff x="317930" y="1166186"/>
            <a:chExt cx="2487355" cy="3085713"/>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723" y="2734174"/>
              <a:ext cx="307180" cy="661118"/>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3908" y="3410120"/>
              <a:ext cx="277692" cy="661118"/>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0575" y="1166186"/>
              <a:ext cx="277692" cy="661118"/>
            </a:xfrm>
            <a:prstGeom prst="rect">
              <a:avLst/>
            </a:prstGeom>
            <a:effectLst>
              <a:glow rad="76200">
                <a:srgbClr val="FF0000"/>
              </a:glow>
            </a:effectLst>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1599" y="1846351"/>
              <a:ext cx="277692" cy="661118"/>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758" y="2167538"/>
              <a:ext cx="277692" cy="661118"/>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884" y="2403615"/>
              <a:ext cx="277692" cy="661118"/>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56" y="1496745"/>
              <a:ext cx="307180" cy="661118"/>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851" y="3181998"/>
              <a:ext cx="307180" cy="661118"/>
            </a:xfrm>
            <a:prstGeom prst="rect">
              <a:avLst/>
            </a:prstGeom>
          </p:spPr>
        </p:pic>
        <p:cxnSp>
          <p:nvCxnSpPr>
            <p:cNvPr id="82" name="Straight Connector 81"/>
            <p:cNvCxnSpPr/>
            <p:nvPr/>
          </p:nvCxnSpPr>
          <p:spPr>
            <a:xfrm flipH="1">
              <a:off x="1035032" y="2957698"/>
              <a:ext cx="261286" cy="348577"/>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1175836" y="2063709"/>
              <a:ext cx="157048" cy="268567"/>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1535378" y="1894191"/>
              <a:ext cx="130406" cy="422192"/>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712651" y="2734174"/>
              <a:ext cx="585804" cy="223523"/>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2021994" y="1777648"/>
              <a:ext cx="420009" cy="7946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428626" y="2100791"/>
              <a:ext cx="420009" cy="7946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1732749" y="3343372"/>
              <a:ext cx="420009" cy="7946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7" name="TextBox 6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71" name="TextBox 70"/>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72" name="TextBox 71"/>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73" name="TextBox 72"/>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sp>
          <p:nvSpPr>
            <p:cNvPr id="9" name="TextBox 8"/>
            <p:cNvSpPr txBox="1"/>
            <p:nvPr/>
          </p:nvSpPr>
          <p:spPr>
            <a:xfrm>
              <a:off x="1790733" y="1687445"/>
              <a:ext cx="292068" cy="307777"/>
            </a:xfrm>
            <a:prstGeom prst="rect">
              <a:avLst/>
            </a:prstGeom>
            <a:noFill/>
          </p:spPr>
          <p:txBody>
            <a:bodyPr wrap="none" rtlCol="0">
              <a:spAutoFit/>
            </a:bodyPr>
            <a:lstStyle/>
            <a:p>
              <a:r>
                <a:rPr lang="en-US" sz="1400" dirty="0">
                  <a:latin typeface="Tahoma" panose="020B0604030504040204" pitchFamily="34" charset="0"/>
                </a:rPr>
                <a:t>A</a:t>
              </a:r>
            </a:p>
          </p:txBody>
        </p:sp>
        <p:sp>
          <p:nvSpPr>
            <p:cNvPr id="47" name="TextBox 46"/>
            <p:cNvSpPr txBox="1"/>
            <p:nvPr/>
          </p:nvSpPr>
          <p:spPr>
            <a:xfrm>
              <a:off x="2242353" y="2373240"/>
              <a:ext cx="29046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B</a:t>
              </a:r>
            </a:p>
          </p:txBody>
        </p:sp>
        <p:sp>
          <p:nvSpPr>
            <p:cNvPr id="48" name="TextBox 47"/>
            <p:cNvSpPr txBox="1"/>
            <p:nvPr/>
          </p:nvSpPr>
          <p:spPr>
            <a:xfrm>
              <a:off x="2513217" y="3289868"/>
              <a:ext cx="292068" cy="307777"/>
            </a:xfrm>
            <a:prstGeom prst="rect">
              <a:avLst/>
            </a:prstGeom>
            <a:noFill/>
          </p:spPr>
          <p:txBody>
            <a:bodyPr wrap="none" rtlCol="0">
              <a:spAutoFit/>
            </a:bodyPr>
            <a:lstStyle/>
            <a:p>
              <a:r>
                <a:rPr lang="en-US" sz="1400" dirty="0">
                  <a:latin typeface="Tahoma" panose="020B0604030504040204" pitchFamily="34" charset="0"/>
                </a:rPr>
                <a:t>C</a:t>
              </a:r>
            </a:p>
          </p:txBody>
        </p:sp>
        <p:sp>
          <p:nvSpPr>
            <p:cNvPr id="49" name="TextBox 48"/>
            <p:cNvSpPr txBox="1"/>
            <p:nvPr/>
          </p:nvSpPr>
          <p:spPr>
            <a:xfrm>
              <a:off x="1963938" y="3944122"/>
              <a:ext cx="30649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D</a:t>
              </a:r>
            </a:p>
          </p:txBody>
        </p:sp>
        <p:sp>
          <p:nvSpPr>
            <p:cNvPr id="50" name="TextBox 49"/>
            <p:cNvSpPr txBox="1"/>
            <p:nvPr/>
          </p:nvSpPr>
          <p:spPr>
            <a:xfrm>
              <a:off x="580773" y="3743259"/>
              <a:ext cx="285656" cy="307777"/>
            </a:xfrm>
            <a:prstGeom prst="rect">
              <a:avLst/>
            </a:prstGeom>
            <a:noFill/>
          </p:spPr>
          <p:txBody>
            <a:bodyPr wrap="none" rtlCol="0">
              <a:spAutoFit/>
            </a:bodyPr>
            <a:lstStyle/>
            <a:p>
              <a:r>
                <a:rPr lang="en-US" sz="1400" dirty="0">
                  <a:latin typeface="Tahoma" panose="020B0604030504040204" pitchFamily="34" charset="0"/>
                </a:rPr>
                <a:t>E</a:t>
              </a:r>
            </a:p>
          </p:txBody>
        </p:sp>
        <p:sp>
          <p:nvSpPr>
            <p:cNvPr id="51" name="TextBox 50"/>
            <p:cNvSpPr txBox="1"/>
            <p:nvPr/>
          </p:nvSpPr>
          <p:spPr>
            <a:xfrm>
              <a:off x="317930" y="2695239"/>
              <a:ext cx="277640"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F</a:t>
              </a:r>
            </a:p>
          </p:txBody>
        </p:sp>
        <p:sp>
          <p:nvSpPr>
            <p:cNvPr id="52" name="TextBox 51"/>
            <p:cNvSpPr txBox="1"/>
            <p:nvPr/>
          </p:nvSpPr>
          <p:spPr>
            <a:xfrm>
              <a:off x="691805" y="2009137"/>
              <a:ext cx="304892" cy="307777"/>
            </a:xfrm>
            <a:prstGeom prst="rect">
              <a:avLst/>
            </a:prstGeom>
            <a:noFill/>
          </p:spPr>
          <p:txBody>
            <a:bodyPr wrap="none" rtlCol="0">
              <a:spAutoFit/>
            </a:bodyPr>
            <a:lstStyle/>
            <a:p>
              <a:r>
                <a:rPr lang="en-US" sz="1400" dirty="0">
                  <a:latin typeface="Tahoma" panose="020B0604030504040204" pitchFamily="34" charset="0"/>
                </a:rPr>
                <a:t>G</a:t>
              </a:r>
            </a:p>
          </p:txBody>
        </p:sp>
        <p:sp>
          <p:nvSpPr>
            <p:cNvPr id="53" name="TextBox 52"/>
            <p:cNvSpPr txBox="1"/>
            <p:nvPr/>
          </p:nvSpPr>
          <p:spPr>
            <a:xfrm>
              <a:off x="1528566" y="2985032"/>
              <a:ext cx="306494" cy="307777"/>
            </a:xfrm>
            <a:prstGeom prst="rect">
              <a:avLst/>
            </a:prstGeom>
            <a:noFill/>
          </p:spPr>
          <p:txBody>
            <a:bodyPr wrap="none" rtlCol="0">
              <a:spAutoFit/>
            </a:bodyPr>
            <a:lstStyle/>
            <a:p>
              <a:r>
                <a:rPr lang="en-US" sz="1400" dirty="0">
                  <a:latin typeface="Tahoma" panose="020B0604030504040204" pitchFamily="34" charset="0"/>
                </a:rPr>
                <a:t>H</a:t>
              </a:r>
            </a:p>
          </p:txBody>
        </p:sp>
      </p:grpSp>
      <p:sp>
        <p:nvSpPr>
          <p:cNvPr id="69" name="TextBox 68"/>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a:t>
            </a:r>
            <a:r>
              <a:rPr lang="en-US" sz="2400" b="1" dirty="0">
                <a:solidFill>
                  <a:schemeClr val="bg1">
                    <a:lumMod val="85000"/>
                  </a:schemeClr>
                </a:solidFill>
                <a:latin typeface="Tahoma" panose="020B0604030504040204" pitchFamily="34" charset="0"/>
              </a:rPr>
              <a:t> </a:t>
            </a:r>
            <a:r>
              <a:rPr lang="en-US" sz="2400" b="1" dirty="0">
                <a:solidFill>
                  <a:srgbClr val="F6A01A"/>
                </a:solidFill>
                <a:latin typeface="Tahoma" panose="020B0604030504040204" pitchFamily="34" charset="0"/>
              </a:rPr>
              <a:t>Score</a:t>
            </a:r>
            <a:endParaRPr lang="en-US" sz="2400" dirty="0">
              <a:solidFill>
                <a:srgbClr val="F6A01A"/>
              </a:solidFill>
              <a:latin typeface="Tahoma" panose="020B0604030504040204" pitchFamily="34" charset="0"/>
            </a:endParaRPr>
          </a:p>
        </p:txBody>
      </p:sp>
      <p:sp>
        <p:nvSpPr>
          <p:cNvPr id="68" name="Rectangle 67"/>
          <p:cNvSpPr/>
          <p:nvPr/>
        </p:nvSpPr>
        <p:spPr>
          <a:xfrm>
            <a:off x="3256941" y="3207404"/>
            <a:ext cx="8254775" cy="461665"/>
          </a:xfrm>
          <a:prstGeom prst="rect">
            <a:avLst/>
          </a:prstGeom>
          <a:noFill/>
          <a:ln w="38100">
            <a:noFill/>
          </a:ln>
        </p:spPr>
        <p:txBody>
          <a:bodyPr wrap="square">
            <a:spAutoFit/>
          </a:bodyPr>
          <a:lstStyle/>
          <a:p>
            <a:r>
              <a:rPr lang="en-US" sz="2400" dirty="0">
                <a:latin typeface="Tahoma" panose="020B0604030504040204" pitchFamily="34" charset="0"/>
              </a:rPr>
              <a:t>Ranks the potential source cases based on their scores</a:t>
            </a:r>
          </a:p>
        </p:txBody>
      </p:sp>
      <p:sp>
        <p:nvSpPr>
          <p:cNvPr id="70" name="TextBox 69"/>
          <p:cNvSpPr txBox="1"/>
          <p:nvPr/>
        </p:nvSpPr>
        <p:spPr>
          <a:xfrm>
            <a:off x="8760106" y="994300"/>
            <a:ext cx="3124079" cy="1200329"/>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rank as a potential source case</a:t>
            </a:r>
          </a:p>
        </p:txBody>
      </p:sp>
      <p:sp>
        <p:nvSpPr>
          <p:cNvPr id="8" name="Slide Number Placeholder 7">
            <a:extLst>
              <a:ext uri="{FF2B5EF4-FFF2-40B4-BE49-F238E27FC236}">
                <a16:creationId xmlns:a16="http://schemas.microsoft.com/office/drawing/2014/main" id="{DB3300D2-4337-46D9-BBB1-AEE79D8FFB75}"/>
              </a:ext>
            </a:extLst>
          </p:cNvPr>
          <p:cNvSpPr>
            <a:spLocks noGrp="1"/>
          </p:cNvSpPr>
          <p:nvPr>
            <p:ph type="sldNum" sz="quarter" idx="12"/>
          </p:nvPr>
        </p:nvSpPr>
        <p:spPr/>
        <p:txBody>
          <a:bodyPr/>
          <a:lstStyle/>
          <a:p>
            <a:fld id="{1B5DE891-BED3-4FCA-96F7-3F8A1588183F}" type="slidenum">
              <a:rPr lang="en-US" smtClean="0"/>
              <a:pPr/>
              <a:t>57</a:t>
            </a:fld>
            <a:endParaRPr lang="en-US" dirty="0"/>
          </a:p>
        </p:txBody>
      </p:sp>
    </p:spTree>
    <p:extLst>
      <p:ext uri="{BB962C8B-B14F-4D97-AF65-F5344CB8AC3E}">
        <p14:creationId xmlns:p14="http://schemas.microsoft.com/office/powerpoint/2010/main" val="22599464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48695-CA46-4F01-817F-96CDFD3DF21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a:t>
            </a:r>
            <a:r>
              <a:rPr lang="en-US" dirty="0"/>
              <a:t>cases </a:t>
            </a:r>
            <a:r>
              <a:rPr lang="en-US" sz="1000" dirty="0"/>
              <a:t>(15/15)</a:t>
            </a:r>
          </a:p>
        </p:txBody>
      </p:sp>
      <p:grpSp>
        <p:nvGrpSpPr>
          <p:cNvPr id="37" name="Group 36" descr="A hypothetical TB cluster involving 8 persons with one person in the center highlighted orange, 3 of 7 persons shown in grey to represent filtering, 4 of 7 persons each with a number representing ranking, with the person with a ranking of 1 highlighted red, and a letter next to each person.">
            <a:extLst>
              <a:ext uri="{FF2B5EF4-FFF2-40B4-BE49-F238E27FC236}">
                <a16:creationId xmlns:a16="http://schemas.microsoft.com/office/drawing/2014/main" id="{84666F6B-97C5-42E4-B207-201E5256C15A}"/>
              </a:ext>
            </a:extLst>
          </p:cNvPr>
          <p:cNvGrpSpPr/>
          <p:nvPr/>
        </p:nvGrpSpPr>
        <p:grpSpPr>
          <a:xfrm>
            <a:off x="317930" y="1166186"/>
            <a:ext cx="2487355" cy="3085713"/>
            <a:chOff x="317930" y="1166186"/>
            <a:chExt cx="2487355" cy="3085713"/>
          </a:xfrm>
        </p:grpSpPr>
        <p:pic>
          <p:nvPicPr>
            <p:cNvPr id="40" name="Picture 39">
              <a:extLst>
                <a:ext uri="{FF2B5EF4-FFF2-40B4-BE49-F238E27FC236}">
                  <a16:creationId xmlns:a16="http://schemas.microsoft.com/office/drawing/2014/main" id="{2D312E74-A60F-46EA-8D40-9139229DF7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723" y="2734174"/>
              <a:ext cx="307180" cy="661118"/>
            </a:xfrm>
            <a:prstGeom prst="rect">
              <a:avLst/>
            </a:prstGeom>
          </p:spPr>
        </p:pic>
        <p:pic>
          <p:nvPicPr>
            <p:cNvPr id="41" name="Picture 40">
              <a:extLst>
                <a:ext uri="{FF2B5EF4-FFF2-40B4-BE49-F238E27FC236}">
                  <a16:creationId xmlns:a16="http://schemas.microsoft.com/office/drawing/2014/main" id="{A3D6F98D-6311-427C-A2BF-F65CDBB4B8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3908" y="3410120"/>
              <a:ext cx="277692" cy="661118"/>
            </a:xfrm>
            <a:prstGeom prst="rect">
              <a:avLst/>
            </a:prstGeom>
          </p:spPr>
        </p:pic>
        <p:pic>
          <p:nvPicPr>
            <p:cNvPr id="42" name="Picture 41">
              <a:extLst>
                <a:ext uri="{FF2B5EF4-FFF2-40B4-BE49-F238E27FC236}">
                  <a16:creationId xmlns:a16="http://schemas.microsoft.com/office/drawing/2014/main" id="{7F88490A-C862-4A64-962C-4463E5BE93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0575" y="1166186"/>
              <a:ext cx="277692" cy="661118"/>
            </a:xfrm>
            <a:prstGeom prst="rect">
              <a:avLst/>
            </a:prstGeom>
            <a:effectLst>
              <a:glow rad="76200">
                <a:srgbClr val="FF0000"/>
              </a:glow>
            </a:effectLst>
          </p:spPr>
        </p:pic>
        <p:pic>
          <p:nvPicPr>
            <p:cNvPr id="43" name="Picture 42">
              <a:extLst>
                <a:ext uri="{FF2B5EF4-FFF2-40B4-BE49-F238E27FC236}">
                  <a16:creationId xmlns:a16="http://schemas.microsoft.com/office/drawing/2014/main" id="{7D310CC2-C838-4F59-80F8-2635F2F970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1599" y="1846351"/>
              <a:ext cx="277692" cy="661118"/>
            </a:xfrm>
            <a:prstGeom prst="rect">
              <a:avLst/>
            </a:prstGeom>
          </p:spPr>
        </p:pic>
        <p:pic>
          <p:nvPicPr>
            <p:cNvPr id="44" name="Picture 43">
              <a:extLst>
                <a:ext uri="{FF2B5EF4-FFF2-40B4-BE49-F238E27FC236}">
                  <a16:creationId xmlns:a16="http://schemas.microsoft.com/office/drawing/2014/main" id="{1C6C24B5-5478-440B-90C8-BF2180975C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758" y="2167538"/>
              <a:ext cx="277692" cy="661118"/>
            </a:xfrm>
            <a:prstGeom prst="rect">
              <a:avLst/>
            </a:prstGeom>
          </p:spPr>
        </p:pic>
        <p:pic>
          <p:nvPicPr>
            <p:cNvPr id="45" name="Picture 44">
              <a:extLst>
                <a:ext uri="{FF2B5EF4-FFF2-40B4-BE49-F238E27FC236}">
                  <a16:creationId xmlns:a16="http://schemas.microsoft.com/office/drawing/2014/main" id="{B9B6EC00-D04F-4966-971A-9022C801FC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884" y="2403615"/>
              <a:ext cx="277692" cy="661118"/>
            </a:xfrm>
            <a:prstGeom prst="rect">
              <a:avLst/>
            </a:prstGeom>
            <a:effectLst>
              <a:glow rad="76200">
                <a:srgbClr val="F6A01A"/>
              </a:glow>
            </a:effectLst>
          </p:spPr>
        </p:pic>
        <p:pic>
          <p:nvPicPr>
            <p:cNvPr id="46" name="Picture 45">
              <a:extLst>
                <a:ext uri="{FF2B5EF4-FFF2-40B4-BE49-F238E27FC236}">
                  <a16:creationId xmlns:a16="http://schemas.microsoft.com/office/drawing/2014/main" id="{140BE479-0C20-4292-BA08-6784DC4547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56" y="1496745"/>
              <a:ext cx="307180" cy="661118"/>
            </a:xfrm>
            <a:prstGeom prst="rect">
              <a:avLst/>
            </a:prstGeom>
          </p:spPr>
        </p:pic>
        <p:pic>
          <p:nvPicPr>
            <p:cNvPr id="54" name="Picture 53">
              <a:extLst>
                <a:ext uri="{FF2B5EF4-FFF2-40B4-BE49-F238E27FC236}">
                  <a16:creationId xmlns:a16="http://schemas.microsoft.com/office/drawing/2014/main" id="{ACEBADED-4615-4246-B298-DE90785FEC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851" y="3181998"/>
              <a:ext cx="307180" cy="661118"/>
            </a:xfrm>
            <a:prstGeom prst="rect">
              <a:avLst/>
            </a:prstGeom>
          </p:spPr>
        </p:pic>
        <p:cxnSp>
          <p:nvCxnSpPr>
            <p:cNvPr id="55" name="Straight Connector 54">
              <a:extLst>
                <a:ext uri="{FF2B5EF4-FFF2-40B4-BE49-F238E27FC236}">
                  <a16:creationId xmlns:a16="http://schemas.microsoft.com/office/drawing/2014/main" id="{D2CC3194-1B31-4A36-BE74-AB4975774767}"/>
                </a:ext>
              </a:extLst>
            </p:cNvPr>
            <p:cNvCxnSpPr/>
            <p:nvPr/>
          </p:nvCxnSpPr>
          <p:spPr>
            <a:xfrm flipH="1">
              <a:off x="1035032" y="2957698"/>
              <a:ext cx="261286" cy="348577"/>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6EFF9D9-1E48-43C3-9012-F5E7303D704D}"/>
                </a:ext>
              </a:extLst>
            </p:cNvPr>
            <p:cNvCxnSpPr/>
            <p:nvPr/>
          </p:nvCxnSpPr>
          <p:spPr>
            <a:xfrm flipH="1" flipV="1">
              <a:off x="1175836" y="2063709"/>
              <a:ext cx="157048" cy="268567"/>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A7206D4-0369-4A6A-81F3-442F54BA718C}"/>
                </a:ext>
              </a:extLst>
            </p:cNvPr>
            <p:cNvCxnSpPr/>
            <p:nvPr/>
          </p:nvCxnSpPr>
          <p:spPr>
            <a:xfrm flipV="1">
              <a:off x="1535378" y="1894191"/>
              <a:ext cx="130406" cy="422192"/>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101F057-E284-40AD-984A-65FC61FA34CC}"/>
                </a:ext>
              </a:extLst>
            </p:cNvPr>
            <p:cNvCxnSpPr/>
            <p:nvPr/>
          </p:nvCxnSpPr>
          <p:spPr>
            <a:xfrm>
              <a:off x="1712651" y="2734174"/>
              <a:ext cx="585804" cy="223523"/>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595BEE3-2C3A-4DCB-96C0-A3689DA97E32}"/>
                </a:ext>
              </a:extLst>
            </p:cNvPr>
            <p:cNvSpPr/>
            <p:nvPr/>
          </p:nvSpPr>
          <p:spPr>
            <a:xfrm>
              <a:off x="2021994" y="1777648"/>
              <a:ext cx="420009" cy="7946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0" name="Rectangle 59">
              <a:extLst>
                <a:ext uri="{FF2B5EF4-FFF2-40B4-BE49-F238E27FC236}">
                  <a16:creationId xmlns:a16="http://schemas.microsoft.com/office/drawing/2014/main" id="{6F24892F-00E3-414A-A079-4039611CD3B9}"/>
                </a:ext>
              </a:extLst>
            </p:cNvPr>
            <p:cNvSpPr/>
            <p:nvPr/>
          </p:nvSpPr>
          <p:spPr>
            <a:xfrm>
              <a:off x="428626" y="2100791"/>
              <a:ext cx="420009" cy="7946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1" name="Rectangle 60">
              <a:extLst>
                <a:ext uri="{FF2B5EF4-FFF2-40B4-BE49-F238E27FC236}">
                  <a16:creationId xmlns:a16="http://schemas.microsoft.com/office/drawing/2014/main" id="{40BF7B62-4980-4269-82A2-FAA780A65AAD}"/>
                </a:ext>
              </a:extLst>
            </p:cNvPr>
            <p:cNvSpPr/>
            <p:nvPr/>
          </p:nvSpPr>
          <p:spPr>
            <a:xfrm>
              <a:off x="1732749" y="3343372"/>
              <a:ext cx="420009" cy="7946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2" name="TextBox 61">
              <a:extLst>
                <a:ext uri="{FF2B5EF4-FFF2-40B4-BE49-F238E27FC236}">
                  <a16:creationId xmlns:a16="http://schemas.microsoft.com/office/drawing/2014/main" id="{7B669FD7-DB52-4BE9-914B-51B97F7E5096}"/>
                </a:ext>
              </a:extLst>
            </p:cNvPr>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63" name="TextBox 62">
              <a:extLst>
                <a:ext uri="{FF2B5EF4-FFF2-40B4-BE49-F238E27FC236}">
                  <a16:creationId xmlns:a16="http://schemas.microsoft.com/office/drawing/2014/main" id="{6615D6E2-006D-48F9-8194-F613C641E652}"/>
                </a:ext>
              </a:extLst>
            </p:cNvPr>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64" name="TextBox 63">
              <a:extLst>
                <a:ext uri="{FF2B5EF4-FFF2-40B4-BE49-F238E27FC236}">
                  <a16:creationId xmlns:a16="http://schemas.microsoft.com/office/drawing/2014/main" id="{5F6BF728-7222-468F-B47D-6B89B777B699}"/>
                </a:ext>
              </a:extLst>
            </p:cNvPr>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65" name="TextBox 64">
              <a:extLst>
                <a:ext uri="{FF2B5EF4-FFF2-40B4-BE49-F238E27FC236}">
                  <a16:creationId xmlns:a16="http://schemas.microsoft.com/office/drawing/2014/main" id="{27C793E1-4D94-4E92-94A5-F1192DAA5B85}"/>
                </a:ext>
              </a:extLst>
            </p:cNvPr>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sp>
          <p:nvSpPr>
            <p:cNvPr id="89" name="TextBox 88">
              <a:extLst>
                <a:ext uri="{FF2B5EF4-FFF2-40B4-BE49-F238E27FC236}">
                  <a16:creationId xmlns:a16="http://schemas.microsoft.com/office/drawing/2014/main" id="{4E1008D1-FAD8-4F65-BF65-D060E274F140}"/>
                </a:ext>
              </a:extLst>
            </p:cNvPr>
            <p:cNvSpPr txBox="1"/>
            <p:nvPr/>
          </p:nvSpPr>
          <p:spPr>
            <a:xfrm>
              <a:off x="1790733" y="1687445"/>
              <a:ext cx="292068" cy="307777"/>
            </a:xfrm>
            <a:prstGeom prst="rect">
              <a:avLst/>
            </a:prstGeom>
            <a:noFill/>
          </p:spPr>
          <p:txBody>
            <a:bodyPr wrap="none" rtlCol="0">
              <a:spAutoFit/>
            </a:bodyPr>
            <a:lstStyle/>
            <a:p>
              <a:r>
                <a:rPr lang="en-US" sz="1400" dirty="0">
                  <a:latin typeface="Tahoma" panose="020B0604030504040204" pitchFamily="34" charset="0"/>
                </a:rPr>
                <a:t>A</a:t>
              </a:r>
            </a:p>
          </p:txBody>
        </p:sp>
        <p:sp>
          <p:nvSpPr>
            <p:cNvPr id="90" name="TextBox 89">
              <a:extLst>
                <a:ext uri="{FF2B5EF4-FFF2-40B4-BE49-F238E27FC236}">
                  <a16:creationId xmlns:a16="http://schemas.microsoft.com/office/drawing/2014/main" id="{834C2BE6-89AE-4A76-9251-D47AF81794A4}"/>
                </a:ext>
              </a:extLst>
            </p:cNvPr>
            <p:cNvSpPr txBox="1"/>
            <p:nvPr/>
          </p:nvSpPr>
          <p:spPr>
            <a:xfrm>
              <a:off x="2242353" y="2373240"/>
              <a:ext cx="29046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B</a:t>
              </a:r>
            </a:p>
          </p:txBody>
        </p:sp>
        <p:sp>
          <p:nvSpPr>
            <p:cNvPr id="91" name="TextBox 90">
              <a:extLst>
                <a:ext uri="{FF2B5EF4-FFF2-40B4-BE49-F238E27FC236}">
                  <a16:creationId xmlns:a16="http://schemas.microsoft.com/office/drawing/2014/main" id="{CC7BCB70-091D-4A5D-B714-208F62261FED}"/>
                </a:ext>
              </a:extLst>
            </p:cNvPr>
            <p:cNvSpPr txBox="1"/>
            <p:nvPr/>
          </p:nvSpPr>
          <p:spPr>
            <a:xfrm>
              <a:off x="2513217" y="3289868"/>
              <a:ext cx="292068" cy="307777"/>
            </a:xfrm>
            <a:prstGeom prst="rect">
              <a:avLst/>
            </a:prstGeom>
            <a:noFill/>
          </p:spPr>
          <p:txBody>
            <a:bodyPr wrap="none" rtlCol="0">
              <a:spAutoFit/>
            </a:bodyPr>
            <a:lstStyle/>
            <a:p>
              <a:r>
                <a:rPr lang="en-US" sz="1400" dirty="0">
                  <a:latin typeface="Tahoma" panose="020B0604030504040204" pitchFamily="34" charset="0"/>
                </a:rPr>
                <a:t>C</a:t>
              </a:r>
            </a:p>
          </p:txBody>
        </p:sp>
        <p:sp>
          <p:nvSpPr>
            <p:cNvPr id="92" name="TextBox 91">
              <a:extLst>
                <a:ext uri="{FF2B5EF4-FFF2-40B4-BE49-F238E27FC236}">
                  <a16:creationId xmlns:a16="http://schemas.microsoft.com/office/drawing/2014/main" id="{734E85FD-D924-4759-9C3C-41BCBE7CD7D6}"/>
                </a:ext>
              </a:extLst>
            </p:cNvPr>
            <p:cNvSpPr txBox="1"/>
            <p:nvPr/>
          </p:nvSpPr>
          <p:spPr>
            <a:xfrm>
              <a:off x="1963938" y="3944122"/>
              <a:ext cx="30649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D</a:t>
              </a:r>
            </a:p>
          </p:txBody>
        </p:sp>
        <p:sp>
          <p:nvSpPr>
            <p:cNvPr id="93" name="TextBox 92">
              <a:extLst>
                <a:ext uri="{FF2B5EF4-FFF2-40B4-BE49-F238E27FC236}">
                  <a16:creationId xmlns:a16="http://schemas.microsoft.com/office/drawing/2014/main" id="{BFF63F9C-035B-40FB-87FE-EB03C8BA60BC}"/>
                </a:ext>
              </a:extLst>
            </p:cNvPr>
            <p:cNvSpPr txBox="1"/>
            <p:nvPr/>
          </p:nvSpPr>
          <p:spPr>
            <a:xfrm>
              <a:off x="580773" y="3743259"/>
              <a:ext cx="285656" cy="307777"/>
            </a:xfrm>
            <a:prstGeom prst="rect">
              <a:avLst/>
            </a:prstGeom>
            <a:noFill/>
          </p:spPr>
          <p:txBody>
            <a:bodyPr wrap="none" rtlCol="0">
              <a:spAutoFit/>
            </a:bodyPr>
            <a:lstStyle/>
            <a:p>
              <a:r>
                <a:rPr lang="en-US" sz="1400" dirty="0">
                  <a:latin typeface="Tahoma" panose="020B0604030504040204" pitchFamily="34" charset="0"/>
                </a:rPr>
                <a:t>E</a:t>
              </a:r>
            </a:p>
          </p:txBody>
        </p:sp>
        <p:sp>
          <p:nvSpPr>
            <p:cNvPr id="94" name="TextBox 93">
              <a:extLst>
                <a:ext uri="{FF2B5EF4-FFF2-40B4-BE49-F238E27FC236}">
                  <a16:creationId xmlns:a16="http://schemas.microsoft.com/office/drawing/2014/main" id="{486585B4-6686-47E9-948C-303738327A02}"/>
                </a:ext>
              </a:extLst>
            </p:cNvPr>
            <p:cNvSpPr txBox="1"/>
            <p:nvPr/>
          </p:nvSpPr>
          <p:spPr>
            <a:xfrm>
              <a:off x="317930" y="2695239"/>
              <a:ext cx="277640"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F</a:t>
              </a:r>
            </a:p>
          </p:txBody>
        </p:sp>
        <p:sp>
          <p:nvSpPr>
            <p:cNvPr id="95" name="TextBox 94">
              <a:extLst>
                <a:ext uri="{FF2B5EF4-FFF2-40B4-BE49-F238E27FC236}">
                  <a16:creationId xmlns:a16="http://schemas.microsoft.com/office/drawing/2014/main" id="{EDE537CA-98AF-496C-839F-734FDC6A3A04}"/>
                </a:ext>
              </a:extLst>
            </p:cNvPr>
            <p:cNvSpPr txBox="1"/>
            <p:nvPr/>
          </p:nvSpPr>
          <p:spPr>
            <a:xfrm>
              <a:off x="691805" y="2009137"/>
              <a:ext cx="304892" cy="307777"/>
            </a:xfrm>
            <a:prstGeom prst="rect">
              <a:avLst/>
            </a:prstGeom>
            <a:noFill/>
          </p:spPr>
          <p:txBody>
            <a:bodyPr wrap="none" rtlCol="0">
              <a:spAutoFit/>
            </a:bodyPr>
            <a:lstStyle/>
            <a:p>
              <a:r>
                <a:rPr lang="en-US" sz="1400" dirty="0">
                  <a:latin typeface="Tahoma" panose="020B0604030504040204" pitchFamily="34" charset="0"/>
                </a:rPr>
                <a:t>G</a:t>
              </a:r>
            </a:p>
          </p:txBody>
        </p:sp>
        <p:sp>
          <p:nvSpPr>
            <p:cNvPr id="96" name="TextBox 95">
              <a:extLst>
                <a:ext uri="{FF2B5EF4-FFF2-40B4-BE49-F238E27FC236}">
                  <a16:creationId xmlns:a16="http://schemas.microsoft.com/office/drawing/2014/main" id="{CC52982B-C03E-4675-957D-A7CA5D460E4B}"/>
                </a:ext>
              </a:extLst>
            </p:cNvPr>
            <p:cNvSpPr txBox="1"/>
            <p:nvPr/>
          </p:nvSpPr>
          <p:spPr>
            <a:xfrm>
              <a:off x="1528566" y="2985032"/>
              <a:ext cx="306494" cy="307777"/>
            </a:xfrm>
            <a:prstGeom prst="rect">
              <a:avLst/>
            </a:prstGeom>
            <a:noFill/>
          </p:spPr>
          <p:txBody>
            <a:bodyPr wrap="none" rtlCol="0">
              <a:spAutoFit/>
            </a:bodyPr>
            <a:lstStyle/>
            <a:p>
              <a:r>
                <a:rPr lang="en-US" sz="1400" dirty="0">
                  <a:latin typeface="Tahoma" panose="020B0604030504040204" pitchFamily="34" charset="0"/>
                </a:rPr>
                <a:t>H</a:t>
              </a:r>
            </a:p>
          </p:txBody>
        </p:sp>
      </p:grpSp>
      <p:sp>
        <p:nvSpPr>
          <p:cNvPr id="69" name="TextBox 68"/>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Infectious rating </a:t>
            </a:r>
            <a:r>
              <a:rPr lang="en-US" sz="2400" b="1" dirty="0">
                <a:solidFill>
                  <a:schemeClr val="bg1">
                    <a:lumMod val="50000"/>
                  </a:schemeClr>
                </a:solidFill>
                <a:latin typeface="Tahoma" panose="020B0604030504040204" pitchFamily="34" charset="0"/>
              </a:rPr>
              <a:t>+</a:t>
            </a:r>
            <a:r>
              <a:rPr lang="en-US" sz="2400" dirty="0">
                <a:solidFill>
                  <a:schemeClr val="bg1">
                    <a:lumMod val="50000"/>
                  </a:schemeClr>
                </a:solidFill>
                <a:latin typeface="Tahoma" panose="020B0604030504040204" pitchFamily="34" charset="0"/>
              </a:rPr>
              <a:t> </a:t>
            </a:r>
            <a:endParaRPr lang="en-US" sz="2400" b="1"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SNP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Time rating </a:t>
            </a:r>
            <a:r>
              <a:rPr lang="en-US" sz="2400" b="1" dirty="0">
                <a:solidFill>
                  <a:schemeClr val="bg1">
                    <a:lumMod val="50000"/>
                  </a:schemeClr>
                </a:solidFill>
                <a:latin typeface="Tahoma" panose="020B0604030504040204" pitchFamily="34" charset="0"/>
              </a:rPr>
              <a:t>+</a:t>
            </a:r>
            <a:endParaRPr lang="en-US" sz="24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50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50000"/>
                  </a:schemeClr>
                </a:solidFill>
                <a:latin typeface="Tahoma" panose="020B0604030504040204" pitchFamily="34" charset="0"/>
              </a:rPr>
              <a:t>Epi and risk factor rating </a:t>
            </a:r>
            <a:r>
              <a:rPr lang="en-US" sz="2400" b="1" dirty="0">
                <a:solidFill>
                  <a:schemeClr val="bg1">
                    <a:lumMod val="50000"/>
                  </a:schemeClr>
                </a:solidFill>
                <a:latin typeface="Tahoma" panose="020B0604030504040204" pitchFamily="34" charset="0"/>
              </a:rPr>
              <a:t>=</a:t>
            </a:r>
            <a:r>
              <a:rPr lang="en-US" sz="2400" b="1" dirty="0">
                <a:solidFill>
                  <a:schemeClr val="bg1">
                    <a:lumMod val="85000"/>
                  </a:schemeClr>
                </a:solidFill>
                <a:latin typeface="Tahoma" panose="020B0604030504040204" pitchFamily="34" charset="0"/>
              </a:rPr>
              <a:t> </a:t>
            </a:r>
            <a:r>
              <a:rPr lang="en-US" sz="2400" b="1" dirty="0">
                <a:solidFill>
                  <a:srgbClr val="F6A01A"/>
                </a:solidFill>
                <a:latin typeface="Tahoma" panose="020B0604030504040204" pitchFamily="34" charset="0"/>
              </a:rPr>
              <a:t>Score</a:t>
            </a:r>
            <a:endParaRPr lang="en-US" sz="2400" dirty="0">
              <a:solidFill>
                <a:srgbClr val="F6A01A"/>
              </a:solidFill>
              <a:latin typeface="Tahoma" panose="020B0604030504040204" pitchFamily="34" charset="0"/>
            </a:endParaRPr>
          </a:p>
        </p:txBody>
      </p:sp>
      <p:sp>
        <p:nvSpPr>
          <p:cNvPr id="68" name="Rectangle 67"/>
          <p:cNvSpPr/>
          <p:nvPr/>
        </p:nvSpPr>
        <p:spPr>
          <a:xfrm>
            <a:off x="3256941" y="3207404"/>
            <a:ext cx="8254775" cy="461665"/>
          </a:xfrm>
          <a:prstGeom prst="rect">
            <a:avLst/>
          </a:prstGeom>
          <a:noFill/>
          <a:ln w="38100">
            <a:noFill/>
          </a:ln>
        </p:spPr>
        <p:txBody>
          <a:bodyPr wrap="square">
            <a:spAutoFit/>
          </a:bodyPr>
          <a:lstStyle/>
          <a:p>
            <a:r>
              <a:rPr lang="en-US" sz="2400" dirty="0">
                <a:latin typeface="Tahoma" panose="020B0604030504040204" pitchFamily="34" charset="0"/>
              </a:rPr>
              <a:t>Ranks the potential source cases based on their scores</a:t>
            </a:r>
          </a:p>
        </p:txBody>
      </p:sp>
      <p:graphicFrame>
        <p:nvGraphicFramePr>
          <p:cNvPr id="39" name="Table 38"/>
          <p:cNvGraphicFramePr>
            <a:graphicFrameLocks noGrp="1"/>
          </p:cNvGraphicFramePr>
          <p:nvPr/>
        </p:nvGraphicFramePr>
        <p:xfrm>
          <a:off x="3119278" y="4264748"/>
          <a:ext cx="6143944" cy="1788160"/>
        </p:xfrm>
        <a:graphic>
          <a:graphicData uri="http://schemas.openxmlformats.org/drawingml/2006/table">
            <a:tbl>
              <a:tblPr firstRow="1" bandRow="1">
                <a:tableStyleId>{00A15C55-8517-42AA-B614-E9B94910E393}</a:tableStyleId>
              </a:tblPr>
              <a:tblGrid>
                <a:gridCol w="1639067">
                  <a:extLst>
                    <a:ext uri="{9D8B030D-6E8A-4147-A177-3AD203B41FA5}">
                      <a16:colId xmlns:a16="http://schemas.microsoft.com/office/drawing/2014/main" val="3489443450"/>
                    </a:ext>
                  </a:extLst>
                </a:gridCol>
                <a:gridCol w="2195348">
                  <a:extLst>
                    <a:ext uri="{9D8B030D-6E8A-4147-A177-3AD203B41FA5}">
                      <a16:colId xmlns:a16="http://schemas.microsoft.com/office/drawing/2014/main" val="1469010724"/>
                    </a:ext>
                  </a:extLst>
                </a:gridCol>
                <a:gridCol w="1082786">
                  <a:extLst>
                    <a:ext uri="{9D8B030D-6E8A-4147-A177-3AD203B41FA5}">
                      <a16:colId xmlns:a16="http://schemas.microsoft.com/office/drawing/2014/main" val="2238493706"/>
                    </a:ext>
                  </a:extLst>
                </a:gridCol>
                <a:gridCol w="1226743">
                  <a:extLst>
                    <a:ext uri="{9D8B030D-6E8A-4147-A177-3AD203B41FA5}">
                      <a16:colId xmlns:a16="http://schemas.microsoft.com/office/drawing/2014/main" val="2901422268"/>
                    </a:ext>
                  </a:extLst>
                </a:gridCol>
              </a:tblGrid>
              <a:tr h="0">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Given case</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Potential source case</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Score</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Rank</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A</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B w="12700" cmpd="sng">
                      <a:noFill/>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1</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1</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C</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4.5</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mpd="sng">
                      <a:noFill/>
                    </a:lnL>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3</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E</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T w="12700" cmpd="sng">
                      <a:noFill/>
                    </a:lnT>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7</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4</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3759644"/>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G</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3</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2</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880411"/>
                  </a:ext>
                </a:extLst>
              </a:tr>
            </a:tbl>
          </a:graphicData>
        </a:graphic>
      </p:graphicFrame>
      <p:sp>
        <p:nvSpPr>
          <p:cNvPr id="70" name="TextBox 69"/>
          <p:cNvSpPr txBox="1"/>
          <p:nvPr/>
        </p:nvSpPr>
        <p:spPr>
          <a:xfrm>
            <a:off x="8760106" y="994300"/>
            <a:ext cx="3124079" cy="1200329"/>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rank as a potential source case</a:t>
            </a:r>
          </a:p>
        </p:txBody>
      </p:sp>
      <p:sp>
        <p:nvSpPr>
          <p:cNvPr id="8" name="Slide Number Placeholder 7">
            <a:extLst>
              <a:ext uri="{FF2B5EF4-FFF2-40B4-BE49-F238E27FC236}">
                <a16:creationId xmlns:a16="http://schemas.microsoft.com/office/drawing/2014/main" id="{DB3300D2-4337-46D9-BBB1-AEE79D8FFB75}"/>
              </a:ext>
            </a:extLst>
          </p:cNvPr>
          <p:cNvSpPr>
            <a:spLocks noGrp="1"/>
          </p:cNvSpPr>
          <p:nvPr>
            <p:ph type="sldNum" sz="quarter" idx="12"/>
          </p:nvPr>
        </p:nvSpPr>
        <p:spPr/>
        <p:txBody>
          <a:bodyPr/>
          <a:lstStyle/>
          <a:p>
            <a:fld id="{1B5DE891-BED3-4FCA-96F7-3F8A1588183F}" type="slidenum">
              <a:rPr lang="en-US" smtClean="0"/>
              <a:pPr/>
              <a:t>58</a:t>
            </a:fld>
            <a:endParaRPr lang="en-US" dirty="0"/>
          </a:p>
        </p:txBody>
      </p:sp>
    </p:spTree>
    <p:extLst>
      <p:ext uri="{BB962C8B-B14F-4D97-AF65-F5344CB8AC3E}">
        <p14:creationId xmlns:p14="http://schemas.microsoft.com/office/powerpoint/2010/main" val="1584412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2E7258-CDA6-4024-A272-A259A20D46E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use LITT? </a:t>
            </a:r>
            <a:r>
              <a:rPr lang="en-US" sz="1000" dirty="0">
                <a:latin typeface="Tahoma" panose="020B0604030504040204" pitchFamily="34" charset="0"/>
              </a:rPr>
              <a:t>(1/2)</a:t>
            </a:r>
            <a:endParaRPr lang="en-US" sz="1000" dirty="0"/>
          </a:p>
        </p:txBody>
      </p:sp>
      <p:grpSp>
        <p:nvGrpSpPr>
          <p:cNvPr id="25" name="Group 24" descr="Icon of a computer running the R program."/>
          <p:cNvGrpSpPr/>
          <p:nvPr/>
        </p:nvGrpSpPr>
        <p:grpSpPr>
          <a:xfrm>
            <a:off x="226978" y="2360911"/>
            <a:ext cx="2243226" cy="2154465"/>
            <a:chOff x="4744598" y="2351767"/>
            <a:chExt cx="2243226" cy="2154465"/>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
        <p:nvSpPr>
          <p:cNvPr id="8" name="Slide Number Placeholder 7">
            <a:extLst>
              <a:ext uri="{FF2B5EF4-FFF2-40B4-BE49-F238E27FC236}">
                <a16:creationId xmlns:a16="http://schemas.microsoft.com/office/drawing/2014/main" id="{0F680CFB-8605-496D-BCBE-2655BEDCB99B}"/>
              </a:ext>
            </a:extLst>
          </p:cNvPr>
          <p:cNvSpPr>
            <a:spLocks noGrp="1"/>
          </p:cNvSpPr>
          <p:nvPr>
            <p:ph type="sldNum" sz="quarter" idx="12"/>
          </p:nvPr>
        </p:nvSpPr>
        <p:spPr/>
        <p:txBody>
          <a:bodyPr/>
          <a:lstStyle/>
          <a:p>
            <a:fld id="{1B5DE891-BED3-4FCA-96F7-3F8A1588183F}" type="slidenum">
              <a:rPr lang="en-US" smtClean="0"/>
              <a:pPr/>
              <a:t>59</a:t>
            </a:fld>
            <a:endParaRPr lang="en-US" dirty="0"/>
          </a:p>
        </p:txBody>
      </p:sp>
    </p:spTree>
    <p:extLst>
      <p:ext uri="{BB962C8B-B14F-4D97-AF65-F5344CB8AC3E}">
        <p14:creationId xmlns:p14="http://schemas.microsoft.com/office/powerpoint/2010/main" val="243338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89417E-CD22-45CB-9CDA-A8101CF47EA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 </a:t>
            </a:r>
            <a:r>
              <a:rPr lang="en-US" sz="1000" dirty="0">
                <a:latin typeface="Tahoma" panose="020B0604030504040204" pitchFamily="34" charset="0"/>
              </a:rPr>
              <a:t>(1/7)</a:t>
            </a:r>
            <a:endParaRPr lang="en-US" sz="1000" dirty="0"/>
          </a:p>
        </p:txBody>
      </p:sp>
      <p:grpSp>
        <p:nvGrpSpPr>
          <p:cNvPr id="2" name="Group 1" descr="Icons of 8 persons all connected by dotted arrows representing possible transmission pathways within a TB cluster.">
            <a:extLst>
              <a:ext uri="{FF2B5EF4-FFF2-40B4-BE49-F238E27FC236}">
                <a16:creationId xmlns:a16="http://schemas.microsoft.com/office/drawing/2014/main" id="{3953DB0C-2C9A-48F6-8713-AB49D1B996D9}"/>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p:spPr>
        </p:pic>
        <p:cxnSp>
          <p:nvCxnSpPr>
            <p:cNvPr id="165" name="Straight Connector 164"/>
            <p:cNvCxnSpPr/>
            <p:nvPr/>
          </p:nvCxnSpPr>
          <p:spPr>
            <a:xfrm flipH="1">
              <a:off x="2036543" y="4288487"/>
              <a:ext cx="468112" cy="6267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6092794" y="1481905"/>
            <a:ext cx="5177219" cy="1107996"/>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a:p>
            <a:pPr marL="171450" indent="-171450">
              <a:buFont typeface="Wingdings" panose="05000000000000000000" pitchFamily="2" charset="2"/>
              <a:buChar char="ü"/>
            </a:pPr>
            <a:endParaRPr lang="en-US" sz="1000" dirty="0">
              <a:latin typeface="Tahoma" panose="020B0604030504040204" pitchFamily="34" charset="0"/>
            </a:endParaRPr>
          </a:p>
          <a:p>
            <a:pPr marL="457200" indent="-457200">
              <a:buFont typeface="Wingdings" panose="05000000000000000000" pitchFamily="2" charset="2"/>
              <a:buChar char="ü"/>
            </a:pPr>
            <a:r>
              <a:rPr lang="en-US" sz="2800" dirty="0">
                <a:latin typeface="Tahoma" panose="020B0604030504040204" pitchFamily="34" charset="0"/>
              </a:rPr>
              <a:t>Prevent additional cases</a:t>
            </a:r>
          </a:p>
        </p:txBody>
      </p:sp>
      <p:sp>
        <p:nvSpPr>
          <p:cNvPr id="8" name="Slide Number Placeholder 7">
            <a:extLst>
              <a:ext uri="{FF2B5EF4-FFF2-40B4-BE49-F238E27FC236}">
                <a16:creationId xmlns:a16="http://schemas.microsoft.com/office/drawing/2014/main" id="{7000A48E-F876-4205-992D-074ED4B71517}"/>
              </a:ext>
            </a:extLst>
          </p:cNvPr>
          <p:cNvSpPr>
            <a:spLocks noGrp="1"/>
          </p:cNvSpPr>
          <p:nvPr>
            <p:ph type="sldNum" sz="quarter" idx="12"/>
          </p:nvPr>
        </p:nvSpPr>
        <p:spPr/>
        <p:txBody>
          <a:bodyPr/>
          <a:lstStyle/>
          <a:p>
            <a:fld id="{1B5DE891-BED3-4FCA-96F7-3F8A1588183F}" type="slidenum">
              <a:rPr lang="en-US" smtClean="0"/>
              <a:pPr/>
              <a:t>6</a:t>
            </a:fld>
            <a:endParaRPr lang="en-US" dirty="0"/>
          </a:p>
        </p:txBody>
      </p:sp>
    </p:spTree>
    <p:extLst>
      <p:ext uri="{BB962C8B-B14F-4D97-AF65-F5344CB8AC3E}">
        <p14:creationId xmlns:p14="http://schemas.microsoft.com/office/powerpoint/2010/main" val="791748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097190-C1DE-4421-B667-7938937BB9A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use LITT? </a:t>
            </a:r>
            <a:r>
              <a:rPr lang="en-US" sz="1000" dirty="0">
                <a:latin typeface="Tahoma" panose="020B0604030504040204" pitchFamily="34" charset="0"/>
              </a:rPr>
              <a:t>(2/2)</a:t>
            </a:r>
            <a:endParaRPr lang="en-US" sz="1000" dirty="0"/>
          </a:p>
        </p:txBody>
      </p:sp>
      <p:grpSp>
        <p:nvGrpSpPr>
          <p:cNvPr id="25" name="Group 24" descr="Icon of a computer running the R program."/>
          <p:cNvGrpSpPr/>
          <p:nvPr/>
        </p:nvGrpSpPr>
        <p:grpSpPr>
          <a:xfrm>
            <a:off x="226978" y="2360911"/>
            <a:ext cx="2243226" cy="2154465"/>
            <a:chOff x="4744598" y="2351767"/>
            <a:chExt cx="2243226" cy="2154465"/>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grpSp>
        <p:nvGrpSpPr>
          <p:cNvPr id="5" name="Group 4">
            <a:extLst>
              <a:ext uri="{FF2B5EF4-FFF2-40B4-BE49-F238E27FC236}">
                <a16:creationId xmlns:a16="http://schemas.microsoft.com/office/drawing/2014/main" id="{78218866-0450-4736-9CB0-46C4A46AF903}"/>
              </a:ext>
              <a:ext uri="{C183D7F6-B498-43B3-948B-1728B52AA6E4}">
                <adec:decorative xmlns:adec="http://schemas.microsoft.com/office/drawing/2017/decorative" val="1"/>
              </a:ext>
            </a:extLst>
          </p:cNvPr>
          <p:cNvGrpSpPr/>
          <p:nvPr/>
        </p:nvGrpSpPr>
        <p:grpSpPr>
          <a:xfrm>
            <a:off x="2593760" y="1902017"/>
            <a:ext cx="3427916" cy="3090672"/>
            <a:chOff x="2593760" y="1902017"/>
            <a:chExt cx="3427916" cy="3090672"/>
          </a:xfrm>
        </p:grpSpPr>
        <p:cxnSp>
          <p:nvCxnSpPr>
            <p:cNvPr id="10" name="Straight Connector 9"/>
            <p:cNvCxnSpPr/>
            <p:nvPr/>
          </p:nvCxnSpPr>
          <p:spPr>
            <a:xfrm flipV="1">
              <a:off x="2593760" y="3438143"/>
              <a:ext cx="794084" cy="0"/>
            </a:xfrm>
            <a:prstGeom prst="line">
              <a:avLst/>
            </a:prstGeom>
            <a:ln w="38100">
              <a:solidFill>
                <a:srgbClr val="F6A01A"/>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387844" y="1902017"/>
              <a:ext cx="0" cy="3090672"/>
            </a:xfrm>
            <a:prstGeom prst="line">
              <a:avLst/>
            </a:prstGeom>
            <a:ln w="38100">
              <a:solidFill>
                <a:srgbClr val="F6A01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369916" y="1910919"/>
              <a:ext cx="2651760" cy="0"/>
            </a:xfrm>
            <a:prstGeom prst="line">
              <a:avLst/>
            </a:prstGeom>
            <a:ln w="38100">
              <a:solidFill>
                <a:srgbClr val="F6A01A"/>
              </a:solidFill>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369916" y="4975104"/>
              <a:ext cx="2651760" cy="0"/>
            </a:xfrm>
            <a:prstGeom prst="line">
              <a:avLst/>
            </a:prstGeom>
            <a:ln w="38100">
              <a:solidFill>
                <a:srgbClr val="F6A01A"/>
              </a:solidFill>
              <a:head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392954" y="1264588"/>
            <a:ext cx="2675665" cy="646331"/>
          </a:xfrm>
          <a:prstGeom prst="rect">
            <a:avLst/>
          </a:prstGeom>
          <a:noFill/>
          <a:ln cmpd="thickThin">
            <a:noFill/>
          </a:ln>
        </p:spPr>
        <p:txBody>
          <a:bodyPr wrap="square" rtlCol="0">
            <a:spAutoFit/>
          </a:bodyPr>
          <a:lstStyle/>
          <a:p>
            <a:r>
              <a:rPr lang="en-US" dirty="0">
                <a:latin typeface="Tahoma" panose="020B0604030504040204" pitchFamily="34" charset="0"/>
              </a:rPr>
              <a:t>Online user interface, runs on a CDC server</a:t>
            </a:r>
          </a:p>
        </p:txBody>
      </p:sp>
      <p:pic>
        <p:nvPicPr>
          <p:cNvPr id="3" name="Picture 2" descr="Screenshot of the LITT online user interface.">
            <a:extLst>
              <a:ext uri="{FF2B5EF4-FFF2-40B4-BE49-F238E27FC236}">
                <a16:creationId xmlns:a16="http://schemas.microsoft.com/office/drawing/2014/main" id="{0931901A-132B-430E-9403-9ABC5F540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5080" y="502392"/>
            <a:ext cx="5435989" cy="2953512"/>
          </a:xfrm>
          <a:prstGeom prst="rect">
            <a:avLst/>
          </a:prstGeom>
          <a:ln w="6350">
            <a:solidFill>
              <a:schemeClr val="tx1">
                <a:lumMod val="65000"/>
                <a:lumOff val="35000"/>
              </a:schemeClr>
            </a:solidFill>
          </a:ln>
        </p:spPr>
      </p:pic>
      <p:sp>
        <p:nvSpPr>
          <p:cNvPr id="18" name="TextBox 17"/>
          <p:cNvSpPr txBox="1"/>
          <p:nvPr/>
        </p:nvSpPr>
        <p:spPr>
          <a:xfrm>
            <a:off x="3388808" y="4975172"/>
            <a:ext cx="2824100" cy="646331"/>
          </a:xfrm>
          <a:prstGeom prst="rect">
            <a:avLst/>
          </a:prstGeom>
          <a:noFill/>
          <a:ln cmpd="thickThin">
            <a:noFill/>
          </a:ln>
        </p:spPr>
        <p:txBody>
          <a:bodyPr wrap="square" rtlCol="0">
            <a:spAutoFit/>
          </a:bodyPr>
          <a:lstStyle/>
          <a:p>
            <a:r>
              <a:rPr lang="en-US" dirty="0">
                <a:latin typeface="Tahoma" panose="020B0604030504040204" pitchFamily="34" charset="0"/>
              </a:rPr>
              <a:t>Source code, runs on your local computer</a:t>
            </a:r>
          </a:p>
        </p:txBody>
      </p:sp>
      <p:pic>
        <p:nvPicPr>
          <p:cNvPr id="4" name="Picture 3" descr="Screenshot of the LITT code in 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5080" y="3621306"/>
            <a:ext cx="5486400" cy="2812486"/>
          </a:xfrm>
          <a:prstGeom prst="rect">
            <a:avLst/>
          </a:prstGeom>
          <a:ln w="6350">
            <a:solidFill>
              <a:schemeClr val="tx1"/>
            </a:solidFill>
          </a:ln>
        </p:spPr>
      </p:pic>
      <p:sp>
        <p:nvSpPr>
          <p:cNvPr id="13" name="Slide Number Placeholder 12">
            <a:extLst>
              <a:ext uri="{FF2B5EF4-FFF2-40B4-BE49-F238E27FC236}">
                <a16:creationId xmlns:a16="http://schemas.microsoft.com/office/drawing/2014/main" id="{0A4016C6-8DC5-4E34-BB5C-0C80B2C214C6}"/>
              </a:ext>
            </a:extLst>
          </p:cNvPr>
          <p:cNvSpPr>
            <a:spLocks noGrp="1"/>
          </p:cNvSpPr>
          <p:nvPr>
            <p:ph type="sldNum" sz="quarter" idx="12"/>
          </p:nvPr>
        </p:nvSpPr>
        <p:spPr/>
        <p:txBody>
          <a:bodyPr/>
          <a:lstStyle/>
          <a:p>
            <a:fld id="{1B5DE891-BED3-4FCA-96F7-3F8A1588183F}" type="slidenum">
              <a:rPr lang="en-US" smtClean="0"/>
              <a:pPr/>
              <a:t>60</a:t>
            </a:fld>
            <a:endParaRPr lang="en-US" dirty="0"/>
          </a:p>
        </p:txBody>
      </p:sp>
    </p:spTree>
    <p:extLst>
      <p:ext uri="{BB962C8B-B14F-4D97-AF65-F5344CB8AC3E}">
        <p14:creationId xmlns:p14="http://schemas.microsoft.com/office/powerpoint/2010/main" val="2537814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B8F59-E771-4507-994D-83B0E221603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 </a:t>
            </a:r>
            <a:r>
              <a:rPr lang="en-US" sz="1000" dirty="0">
                <a:latin typeface="Tahoma" panose="020B0604030504040204" pitchFamily="34" charset="0"/>
              </a:rPr>
              <a:t>(1/3)</a:t>
            </a:r>
            <a:endParaRPr lang="en-US" sz="1000" dirty="0"/>
          </a:p>
        </p:txBody>
      </p:sp>
      <p:pic>
        <p:nvPicPr>
          <p:cNvPr id="5" name="Picture 4" descr="Screenshot of the LITT online user interface.">
            <a:extLst>
              <a:ext uri="{FF2B5EF4-FFF2-40B4-BE49-F238E27FC236}">
                <a16:creationId xmlns:a16="http://schemas.microsoft.com/office/drawing/2014/main" id="{3481C12B-F83D-409A-B8DF-C9225EF15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sp>
        <p:nvSpPr>
          <p:cNvPr id="9" name="Slide Number Placeholder 8">
            <a:extLst>
              <a:ext uri="{FF2B5EF4-FFF2-40B4-BE49-F238E27FC236}">
                <a16:creationId xmlns:a16="http://schemas.microsoft.com/office/drawing/2014/main" id="{5A0C4C1E-E585-4CC9-AC3D-6D51A7F09173}"/>
              </a:ext>
            </a:extLst>
          </p:cNvPr>
          <p:cNvSpPr>
            <a:spLocks noGrp="1"/>
          </p:cNvSpPr>
          <p:nvPr>
            <p:ph type="sldNum" sz="quarter" idx="12"/>
          </p:nvPr>
        </p:nvSpPr>
        <p:spPr/>
        <p:txBody>
          <a:bodyPr/>
          <a:lstStyle/>
          <a:p>
            <a:fld id="{1B5DE891-BED3-4FCA-96F7-3F8A1588183F}" type="slidenum">
              <a:rPr lang="en-US" smtClean="0"/>
              <a:pPr/>
              <a:t>61</a:t>
            </a:fld>
            <a:endParaRPr lang="en-US" dirty="0"/>
          </a:p>
        </p:txBody>
      </p:sp>
    </p:spTree>
    <p:extLst>
      <p:ext uri="{BB962C8B-B14F-4D97-AF65-F5344CB8AC3E}">
        <p14:creationId xmlns:p14="http://schemas.microsoft.com/office/powerpoint/2010/main" val="3894738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B8F59-E771-4507-994D-83B0E221603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 </a:t>
            </a:r>
            <a:r>
              <a:rPr lang="en-US" sz="1000" dirty="0">
                <a:latin typeface="Tahoma" panose="020B0604030504040204" pitchFamily="34" charset="0"/>
              </a:rPr>
              <a:t>(2/3)</a:t>
            </a:r>
            <a:endParaRPr lang="en-US" sz="1000" dirty="0"/>
          </a:p>
        </p:txBody>
      </p:sp>
      <p:pic>
        <p:nvPicPr>
          <p:cNvPr id="15" name="Picture 14" descr="Screenshot of the LITT online user interface.">
            <a:extLst>
              <a:ext uri="{FF2B5EF4-FFF2-40B4-BE49-F238E27FC236}">
                <a16:creationId xmlns:a16="http://schemas.microsoft.com/office/drawing/2014/main" id="{37BCDB78-403D-4830-AD6C-BC4229E11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sp>
        <p:nvSpPr>
          <p:cNvPr id="5" name="Down Arrow 10" descr="Arrow pointing to the upload button for the case data table in the LITT online user interface.">
            <a:extLst>
              <a:ext uri="{FF2B5EF4-FFF2-40B4-BE49-F238E27FC236}">
                <a16:creationId xmlns:a16="http://schemas.microsoft.com/office/drawing/2014/main" id="{527F95A1-6752-4F5B-83EF-3D647D41ABBC}"/>
              </a:ext>
            </a:extLst>
          </p:cNvPr>
          <p:cNvSpPr/>
          <p:nvPr/>
        </p:nvSpPr>
        <p:spPr>
          <a:xfrm rot="16200000">
            <a:off x="955269" y="244398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Down Arrow 10" descr="Arrow pointing to the upload button for the epi link table in the LITT online user interface.">
            <a:extLst>
              <a:ext uri="{FF2B5EF4-FFF2-40B4-BE49-F238E27FC236}">
                <a16:creationId xmlns:a16="http://schemas.microsoft.com/office/drawing/2014/main" id="{BDE58B28-D26F-44A0-A68F-27C953470589}"/>
              </a:ext>
            </a:extLst>
          </p:cNvPr>
          <p:cNvSpPr/>
          <p:nvPr/>
        </p:nvSpPr>
        <p:spPr>
          <a:xfrm rot="16200000">
            <a:off x="961937" y="3702752"/>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Down Arrow 10" descr="Arrow pointing to the upload button for the SNP distance matrix in the LITT online user interface.">
            <a:extLst>
              <a:ext uri="{FF2B5EF4-FFF2-40B4-BE49-F238E27FC236}">
                <a16:creationId xmlns:a16="http://schemas.microsoft.com/office/drawing/2014/main" id="{7C47448A-8937-48A4-92D5-15B5737FE960}"/>
              </a:ext>
            </a:extLst>
          </p:cNvPr>
          <p:cNvSpPr/>
          <p:nvPr/>
        </p:nvSpPr>
        <p:spPr>
          <a:xfrm rot="16200000">
            <a:off x="954318" y="449836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Down Arrow 10" descr="Arrow pointing to the upload button for the table of risk factor weights in the LITT online user interface.">
            <a:extLst>
              <a:ext uri="{FF2B5EF4-FFF2-40B4-BE49-F238E27FC236}">
                <a16:creationId xmlns:a16="http://schemas.microsoft.com/office/drawing/2014/main" id="{8C5BA888-9EAB-4025-91F6-B03F897982D1}"/>
              </a:ext>
            </a:extLst>
          </p:cNvPr>
          <p:cNvSpPr/>
          <p:nvPr/>
        </p:nvSpPr>
        <p:spPr>
          <a:xfrm rot="5400000">
            <a:off x="10470572" y="204687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Slide Number Placeholder 8">
            <a:extLst>
              <a:ext uri="{FF2B5EF4-FFF2-40B4-BE49-F238E27FC236}">
                <a16:creationId xmlns:a16="http://schemas.microsoft.com/office/drawing/2014/main" id="{5A0C4C1E-E585-4CC9-AC3D-6D51A7F09173}"/>
              </a:ext>
            </a:extLst>
          </p:cNvPr>
          <p:cNvSpPr>
            <a:spLocks noGrp="1"/>
          </p:cNvSpPr>
          <p:nvPr>
            <p:ph type="sldNum" sz="quarter" idx="12"/>
          </p:nvPr>
        </p:nvSpPr>
        <p:spPr/>
        <p:txBody>
          <a:bodyPr/>
          <a:lstStyle/>
          <a:p>
            <a:fld id="{1B5DE891-BED3-4FCA-96F7-3F8A1588183F}" type="slidenum">
              <a:rPr lang="en-US" smtClean="0"/>
              <a:pPr/>
              <a:t>62</a:t>
            </a:fld>
            <a:endParaRPr lang="en-US" dirty="0"/>
          </a:p>
        </p:txBody>
      </p:sp>
    </p:spTree>
    <p:extLst>
      <p:ext uri="{BB962C8B-B14F-4D97-AF65-F5344CB8AC3E}">
        <p14:creationId xmlns:p14="http://schemas.microsoft.com/office/powerpoint/2010/main" val="3303484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B8F59-E771-4507-994D-83B0E221603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 </a:t>
            </a:r>
            <a:r>
              <a:rPr lang="en-US" sz="1000" dirty="0">
                <a:latin typeface="Tahoma" panose="020B0604030504040204" pitchFamily="34" charset="0"/>
              </a:rPr>
              <a:t>(3/3)</a:t>
            </a:r>
            <a:endParaRPr lang="en-US" sz="1000" dirty="0"/>
          </a:p>
        </p:txBody>
      </p:sp>
      <p:pic>
        <p:nvPicPr>
          <p:cNvPr id="3" name="Picture 2" descr="Screenshot of the LITT online user interface.">
            <a:extLst>
              <a:ext uri="{FF2B5EF4-FFF2-40B4-BE49-F238E27FC236}">
                <a16:creationId xmlns:a16="http://schemas.microsoft.com/office/drawing/2014/main" id="{253A422D-3F22-41F7-9CF0-E69A10EB6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296" y="1032763"/>
            <a:ext cx="10417578" cy="5660136"/>
          </a:xfrm>
          <a:prstGeom prst="rect">
            <a:avLst/>
          </a:prstGeom>
          <a:ln w="6350">
            <a:solidFill>
              <a:schemeClr val="tx1"/>
            </a:solidFill>
          </a:ln>
        </p:spPr>
      </p:pic>
      <p:sp>
        <p:nvSpPr>
          <p:cNvPr id="10" name="Down Arrow 10" descr="Screenshot of the with date data tab of the LITT online user interface.">
            <a:extLst>
              <a:ext uri="{FF2B5EF4-FFF2-40B4-BE49-F238E27FC236}">
                <a16:creationId xmlns:a16="http://schemas.microsoft.com/office/drawing/2014/main" id="{79D10C2C-A691-4D78-9C2F-38A237BCEC31}"/>
              </a:ext>
            </a:extLst>
          </p:cNvPr>
          <p:cNvSpPr/>
          <p:nvPr/>
        </p:nvSpPr>
        <p:spPr>
          <a:xfrm rot="5400000">
            <a:off x="11069342" y="1039562"/>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Slide Number Placeholder 8">
            <a:extLst>
              <a:ext uri="{FF2B5EF4-FFF2-40B4-BE49-F238E27FC236}">
                <a16:creationId xmlns:a16="http://schemas.microsoft.com/office/drawing/2014/main" id="{5A0C4C1E-E585-4CC9-AC3D-6D51A7F09173}"/>
              </a:ext>
            </a:extLst>
          </p:cNvPr>
          <p:cNvSpPr>
            <a:spLocks noGrp="1"/>
          </p:cNvSpPr>
          <p:nvPr>
            <p:ph type="sldNum" sz="quarter" idx="12"/>
          </p:nvPr>
        </p:nvSpPr>
        <p:spPr/>
        <p:txBody>
          <a:bodyPr/>
          <a:lstStyle/>
          <a:p>
            <a:fld id="{1B5DE891-BED3-4FCA-96F7-3F8A1588183F}" type="slidenum">
              <a:rPr lang="en-US" smtClean="0"/>
              <a:pPr/>
              <a:t>63</a:t>
            </a:fld>
            <a:endParaRPr lang="en-US" dirty="0"/>
          </a:p>
        </p:txBody>
      </p:sp>
    </p:spTree>
    <p:extLst>
      <p:ext uri="{BB962C8B-B14F-4D97-AF65-F5344CB8AC3E}">
        <p14:creationId xmlns:p14="http://schemas.microsoft.com/office/powerpoint/2010/main" val="110579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9E2FAE-B575-4373-A69F-50F7933C3F3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 </a:t>
            </a:r>
            <a:r>
              <a:rPr lang="en-US" sz="1000" dirty="0">
                <a:latin typeface="Tahoma" panose="020B0604030504040204" pitchFamily="34" charset="0"/>
              </a:rPr>
              <a:t>(1/12)</a:t>
            </a:r>
            <a:endParaRPr lang="en-US" sz="1000" dirty="0"/>
          </a:p>
        </p:txBody>
      </p:sp>
      <p:pic>
        <p:nvPicPr>
          <p:cNvPr id="12" name="Picture 11" descr="Screenshot of the LITT online user interface.">
            <a:extLst>
              <a:ext uri="{FF2B5EF4-FFF2-40B4-BE49-F238E27FC236}">
                <a16:creationId xmlns:a16="http://schemas.microsoft.com/office/drawing/2014/main" id="{7EB930CF-F779-447A-B8AF-8D83C500DEE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0" name="Group 19">
            <a:extLst>
              <a:ext uri="{FF2B5EF4-FFF2-40B4-BE49-F238E27FC236}">
                <a16:creationId xmlns:a16="http://schemas.microsoft.com/office/drawing/2014/main" id="{AF1C9DAA-A536-4916-ADDC-6BB02E3B5FBE}"/>
              </a:ext>
              <a:ext uri="{C183D7F6-B498-43B3-948B-1728B52AA6E4}">
                <adec:decorative xmlns:adec="http://schemas.microsoft.com/office/drawing/2017/decorative" val="1"/>
              </a:ext>
            </a:extLst>
          </p:cNvPr>
          <p:cNvGrpSpPr/>
          <p:nvPr/>
        </p:nvGrpSpPr>
        <p:grpSpPr>
          <a:xfrm>
            <a:off x="682388" y="978527"/>
            <a:ext cx="10799304" cy="5742949"/>
            <a:chOff x="682388" y="978527"/>
            <a:chExt cx="10799304" cy="5742949"/>
          </a:xfrm>
        </p:grpSpPr>
        <p:sp>
          <p:nvSpPr>
            <p:cNvPr id="21" name="Rectangle 20">
              <a:extLst>
                <a:ext uri="{FF2B5EF4-FFF2-40B4-BE49-F238E27FC236}">
                  <a16:creationId xmlns:a16="http://schemas.microsoft.com/office/drawing/2014/main" id="{A826984F-21F7-4D06-B1B5-4D384C2F7660}"/>
                </a:ext>
              </a:extLst>
            </p:cNvPr>
            <p:cNvSpPr/>
            <p:nvPr/>
          </p:nvSpPr>
          <p:spPr>
            <a:xfrm>
              <a:off x="682388" y="978527"/>
              <a:ext cx="10799304" cy="1379799"/>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a:extLst>
                <a:ext uri="{FF2B5EF4-FFF2-40B4-BE49-F238E27FC236}">
                  <a16:creationId xmlns:a16="http://schemas.microsoft.com/office/drawing/2014/main" id="{6797B6A0-59E8-4D00-B2E2-0AF509856FB5}"/>
                </a:ext>
              </a:extLst>
            </p:cNvPr>
            <p:cNvSpPr/>
            <p:nvPr/>
          </p:nvSpPr>
          <p:spPr>
            <a:xfrm>
              <a:off x="682388" y="3130232"/>
              <a:ext cx="10799304" cy="3591244"/>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a:extLst>
                <a:ext uri="{FF2B5EF4-FFF2-40B4-BE49-F238E27FC236}">
                  <a16:creationId xmlns:a16="http://schemas.microsoft.com/office/drawing/2014/main" id="{0E6C6D7B-1952-4A0F-BE22-FC457514B612}"/>
                </a:ext>
              </a:extLst>
            </p:cNvPr>
            <p:cNvSpPr/>
            <p:nvPr/>
          </p:nvSpPr>
          <p:spPr>
            <a:xfrm>
              <a:off x="4067174" y="2358327"/>
              <a:ext cx="7414517" cy="771906"/>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Rectangle 25">
              <a:extLst>
                <a:ext uri="{FF2B5EF4-FFF2-40B4-BE49-F238E27FC236}">
                  <a16:creationId xmlns:a16="http://schemas.microsoft.com/office/drawing/2014/main" id="{41448C08-0857-4514-9F65-F6DA949863A0}"/>
                </a:ext>
              </a:extLst>
            </p:cNvPr>
            <p:cNvSpPr/>
            <p:nvPr/>
          </p:nvSpPr>
          <p:spPr>
            <a:xfrm>
              <a:off x="682388" y="2358325"/>
              <a:ext cx="636823" cy="771906"/>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7" name="Down Arrow 10" descr="Arrow pointing to the upload button for the case data table in the LITT online user interface.">
            <a:extLst>
              <a:ext uri="{FF2B5EF4-FFF2-40B4-BE49-F238E27FC236}">
                <a16:creationId xmlns:a16="http://schemas.microsoft.com/office/drawing/2014/main" id="{1079A010-C53E-4609-AE83-3E8AC2F642FC}"/>
              </a:ext>
            </a:extLst>
          </p:cNvPr>
          <p:cNvSpPr/>
          <p:nvPr/>
        </p:nvSpPr>
        <p:spPr>
          <a:xfrm rot="16200000">
            <a:off x="955269" y="244398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15" name="Picture 14" descr="Screenshot of case data table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0" y="3243801"/>
            <a:ext cx="11978640" cy="2426585"/>
          </a:xfrm>
          <a:prstGeom prst="rect">
            <a:avLst/>
          </a:prstGeom>
          <a:ln w="6350">
            <a:solidFill>
              <a:schemeClr val="tx1"/>
            </a:solidFill>
          </a:ln>
        </p:spPr>
      </p:pic>
      <p:sp>
        <p:nvSpPr>
          <p:cNvPr id="17" name="Slide Number Placeholder 16">
            <a:extLst>
              <a:ext uri="{FF2B5EF4-FFF2-40B4-BE49-F238E27FC236}">
                <a16:creationId xmlns:a16="http://schemas.microsoft.com/office/drawing/2014/main" id="{056AB094-2A35-4906-BC3C-2F680D9134FF}"/>
              </a:ext>
            </a:extLst>
          </p:cNvPr>
          <p:cNvSpPr>
            <a:spLocks noGrp="1"/>
          </p:cNvSpPr>
          <p:nvPr>
            <p:ph type="sldNum" sz="quarter" idx="12"/>
          </p:nvPr>
        </p:nvSpPr>
        <p:spPr/>
        <p:txBody>
          <a:bodyPr/>
          <a:lstStyle/>
          <a:p>
            <a:fld id="{1B5DE891-BED3-4FCA-96F7-3F8A1588183F}" type="slidenum">
              <a:rPr lang="en-US" smtClean="0"/>
              <a:pPr/>
              <a:t>64</a:t>
            </a:fld>
            <a:endParaRPr lang="en-US" dirty="0"/>
          </a:p>
        </p:txBody>
      </p:sp>
    </p:spTree>
    <p:extLst>
      <p:ext uri="{BB962C8B-B14F-4D97-AF65-F5344CB8AC3E}">
        <p14:creationId xmlns:p14="http://schemas.microsoft.com/office/powerpoint/2010/main" val="41298292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3830C9-E52B-4174-B33A-D4D3B8C0A33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(2/12)</a:t>
            </a:r>
          </a:p>
        </p:txBody>
      </p:sp>
      <p:pic>
        <p:nvPicPr>
          <p:cNvPr id="20" name="Picture 19" descr="Screenshot of the LITT online user interface.">
            <a:extLst>
              <a:ext uri="{FF2B5EF4-FFF2-40B4-BE49-F238E27FC236}">
                <a16:creationId xmlns:a16="http://schemas.microsoft.com/office/drawing/2014/main" id="{F06C38C4-B700-4D99-8288-5F75D8C63B6E}"/>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3" name="Group 22">
            <a:extLst>
              <a:ext uri="{FF2B5EF4-FFF2-40B4-BE49-F238E27FC236}">
                <a16:creationId xmlns:a16="http://schemas.microsoft.com/office/drawing/2014/main" id="{2AC29421-1B59-45C5-BA20-3F64E5B38425}"/>
              </a:ext>
              <a:ext uri="{C183D7F6-B498-43B3-948B-1728B52AA6E4}">
                <adec:decorative xmlns:adec="http://schemas.microsoft.com/office/drawing/2017/decorative" val="1"/>
              </a:ext>
            </a:extLst>
          </p:cNvPr>
          <p:cNvGrpSpPr/>
          <p:nvPr/>
        </p:nvGrpSpPr>
        <p:grpSpPr>
          <a:xfrm>
            <a:off x="682388" y="978527"/>
            <a:ext cx="10799304" cy="5742949"/>
            <a:chOff x="682388" y="978527"/>
            <a:chExt cx="10799304" cy="5742949"/>
          </a:xfrm>
        </p:grpSpPr>
        <p:sp>
          <p:nvSpPr>
            <p:cNvPr id="24" name="Rectangle 23">
              <a:extLst>
                <a:ext uri="{FF2B5EF4-FFF2-40B4-BE49-F238E27FC236}">
                  <a16:creationId xmlns:a16="http://schemas.microsoft.com/office/drawing/2014/main" id="{A77DBF53-24EE-4D94-BFE5-9C94F756DFEC}"/>
                </a:ext>
              </a:extLst>
            </p:cNvPr>
            <p:cNvSpPr/>
            <p:nvPr/>
          </p:nvSpPr>
          <p:spPr>
            <a:xfrm>
              <a:off x="682388" y="978527"/>
              <a:ext cx="10799304" cy="1379799"/>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a:extLst>
                <a:ext uri="{FF2B5EF4-FFF2-40B4-BE49-F238E27FC236}">
                  <a16:creationId xmlns:a16="http://schemas.microsoft.com/office/drawing/2014/main" id="{7DFF02B1-3D71-479B-9606-D5F5B9A1B0FB}"/>
                </a:ext>
              </a:extLst>
            </p:cNvPr>
            <p:cNvSpPr/>
            <p:nvPr/>
          </p:nvSpPr>
          <p:spPr>
            <a:xfrm>
              <a:off x="682388" y="3130232"/>
              <a:ext cx="10799304" cy="3591244"/>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Rectangle 25">
              <a:extLst>
                <a:ext uri="{FF2B5EF4-FFF2-40B4-BE49-F238E27FC236}">
                  <a16:creationId xmlns:a16="http://schemas.microsoft.com/office/drawing/2014/main" id="{FA7FA13B-0066-4F50-878D-9D4AA3AC44B7}"/>
                </a:ext>
              </a:extLst>
            </p:cNvPr>
            <p:cNvSpPr/>
            <p:nvPr/>
          </p:nvSpPr>
          <p:spPr>
            <a:xfrm>
              <a:off x="4067174" y="2358327"/>
              <a:ext cx="7414517" cy="771906"/>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a:extLst>
                <a:ext uri="{FF2B5EF4-FFF2-40B4-BE49-F238E27FC236}">
                  <a16:creationId xmlns:a16="http://schemas.microsoft.com/office/drawing/2014/main" id="{557C86F3-6841-4703-95DF-1C682D217A22}"/>
                </a:ext>
              </a:extLst>
            </p:cNvPr>
            <p:cNvSpPr/>
            <p:nvPr/>
          </p:nvSpPr>
          <p:spPr>
            <a:xfrm>
              <a:off x="682388" y="2358325"/>
              <a:ext cx="636823" cy="771906"/>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4" name="Down Arrow 10" descr="Arrow pointing to the upload button for the case data table in the LITT online user interface.">
            <a:extLst>
              <a:ext uri="{FF2B5EF4-FFF2-40B4-BE49-F238E27FC236}">
                <a16:creationId xmlns:a16="http://schemas.microsoft.com/office/drawing/2014/main" id="{2386C816-7257-45D4-B922-6BCC2DA775B3}"/>
              </a:ext>
            </a:extLst>
          </p:cNvPr>
          <p:cNvSpPr/>
          <p:nvPr/>
        </p:nvSpPr>
        <p:spPr>
          <a:xfrm rot="16200000">
            <a:off x="955269" y="244398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4" name="Group 3" descr="Screenshot of case data table populated with hypothetical data and with column headers highlighted.">
            <a:extLst>
              <a:ext uri="{FF2B5EF4-FFF2-40B4-BE49-F238E27FC236}">
                <a16:creationId xmlns:a16="http://schemas.microsoft.com/office/drawing/2014/main" id="{09457AC9-1BFE-4BF4-A8B5-8F86639E2593}"/>
              </a:ext>
            </a:extLst>
          </p:cNvPr>
          <p:cNvGrpSpPr/>
          <p:nvPr/>
        </p:nvGrpSpPr>
        <p:grpSpPr>
          <a:xfrm>
            <a:off x="113010" y="3243801"/>
            <a:ext cx="11978640" cy="2426585"/>
            <a:chOff x="113010" y="3243801"/>
            <a:chExt cx="11978640" cy="2426585"/>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0" y="3243801"/>
              <a:ext cx="11978640" cy="2426585"/>
            </a:xfrm>
            <a:prstGeom prst="rect">
              <a:avLst/>
            </a:prstGeom>
            <a:ln w="6350">
              <a:solidFill>
                <a:schemeClr val="tx1"/>
              </a:solidFill>
            </a:ln>
          </p:spPr>
        </p:pic>
        <p:sp>
          <p:nvSpPr>
            <p:cNvPr id="14" name="Rectangle 13"/>
            <p:cNvSpPr/>
            <p:nvPr/>
          </p:nvSpPr>
          <p:spPr>
            <a:xfrm>
              <a:off x="3153198" y="3421983"/>
              <a:ext cx="731520" cy="464217"/>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p:cNvSpPr/>
            <p:nvPr/>
          </p:nvSpPr>
          <p:spPr>
            <a:xfrm>
              <a:off x="802919" y="3418694"/>
              <a:ext cx="516293" cy="464217"/>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380084" y="3418694"/>
              <a:ext cx="777240" cy="464217"/>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1" name="Slide Number Placeholder 20">
            <a:extLst>
              <a:ext uri="{FF2B5EF4-FFF2-40B4-BE49-F238E27FC236}">
                <a16:creationId xmlns:a16="http://schemas.microsoft.com/office/drawing/2014/main" id="{53BB3DBC-48AC-49F3-B92D-F3B41FBEA9CA}"/>
              </a:ext>
            </a:extLst>
          </p:cNvPr>
          <p:cNvSpPr>
            <a:spLocks noGrp="1"/>
          </p:cNvSpPr>
          <p:nvPr>
            <p:ph type="sldNum" sz="quarter" idx="12"/>
          </p:nvPr>
        </p:nvSpPr>
        <p:spPr/>
        <p:txBody>
          <a:bodyPr/>
          <a:lstStyle/>
          <a:p>
            <a:fld id="{1B5DE891-BED3-4FCA-96F7-3F8A1588183F}" type="slidenum">
              <a:rPr lang="en-US" smtClean="0"/>
              <a:pPr/>
              <a:t>65</a:t>
            </a:fld>
            <a:endParaRPr lang="en-US" dirty="0"/>
          </a:p>
        </p:txBody>
      </p:sp>
    </p:spTree>
    <p:extLst>
      <p:ext uri="{BB962C8B-B14F-4D97-AF65-F5344CB8AC3E}">
        <p14:creationId xmlns:p14="http://schemas.microsoft.com/office/powerpoint/2010/main" val="1928923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41C0295F-D848-40D0-896C-9757514CEC8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(3/12)</a:t>
            </a:r>
          </a:p>
        </p:txBody>
      </p:sp>
      <p:pic>
        <p:nvPicPr>
          <p:cNvPr id="25" name="Picture 24" descr="Screenshot of the LITT online user interface.">
            <a:extLst>
              <a:ext uri="{FF2B5EF4-FFF2-40B4-BE49-F238E27FC236}">
                <a16:creationId xmlns:a16="http://schemas.microsoft.com/office/drawing/2014/main" id="{56A3D5DB-2138-4079-AAB5-27AC69A4B19D}"/>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40" name="Group 39">
            <a:extLst>
              <a:ext uri="{FF2B5EF4-FFF2-40B4-BE49-F238E27FC236}">
                <a16:creationId xmlns:a16="http://schemas.microsoft.com/office/drawing/2014/main" id="{93C55A25-7B6A-43C9-906F-9D51AB2EF9DD}"/>
              </a:ext>
              <a:ext uri="{C183D7F6-B498-43B3-948B-1728B52AA6E4}">
                <adec:decorative xmlns:adec="http://schemas.microsoft.com/office/drawing/2017/decorative" val="1"/>
              </a:ext>
            </a:extLst>
          </p:cNvPr>
          <p:cNvGrpSpPr/>
          <p:nvPr/>
        </p:nvGrpSpPr>
        <p:grpSpPr>
          <a:xfrm>
            <a:off x="682388" y="978527"/>
            <a:ext cx="10799304" cy="5742949"/>
            <a:chOff x="682388" y="978527"/>
            <a:chExt cx="10799304" cy="5742949"/>
          </a:xfrm>
        </p:grpSpPr>
        <p:sp>
          <p:nvSpPr>
            <p:cNvPr id="41" name="Rectangle 40">
              <a:extLst>
                <a:ext uri="{FF2B5EF4-FFF2-40B4-BE49-F238E27FC236}">
                  <a16:creationId xmlns:a16="http://schemas.microsoft.com/office/drawing/2014/main" id="{2E4C3122-6F61-4FEA-A3F5-57EF6AF3F2D9}"/>
                </a:ext>
              </a:extLst>
            </p:cNvPr>
            <p:cNvSpPr/>
            <p:nvPr/>
          </p:nvSpPr>
          <p:spPr>
            <a:xfrm>
              <a:off x="682388" y="978527"/>
              <a:ext cx="10799304" cy="1379799"/>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2" name="Rectangle 41">
              <a:extLst>
                <a:ext uri="{FF2B5EF4-FFF2-40B4-BE49-F238E27FC236}">
                  <a16:creationId xmlns:a16="http://schemas.microsoft.com/office/drawing/2014/main" id="{F5266B3B-155F-4F95-9584-131FA6690E3C}"/>
                </a:ext>
              </a:extLst>
            </p:cNvPr>
            <p:cNvSpPr/>
            <p:nvPr/>
          </p:nvSpPr>
          <p:spPr>
            <a:xfrm>
              <a:off x="682388" y="3130232"/>
              <a:ext cx="10799304" cy="3591244"/>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3" name="Rectangle 42">
              <a:extLst>
                <a:ext uri="{FF2B5EF4-FFF2-40B4-BE49-F238E27FC236}">
                  <a16:creationId xmlns:a16="http://schemas.microsoft.com/office/drawing/2014/main" id="{650ABB17-E927-4DF3-879D-D8C5C44C44DC}"/>
                </a:ext>
              </a:extLst>
            </p:cNvPr>
            <p:cNvSpPr/>
            <p:nvPr/>
          </p:nvSpPr>
          <p:spPr>
            <a:xfrm>
              <a:off x="4067174" y="2358327"/>
              <a:ext cx="7414517" cy="771906"/>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4" name="Rectangle 43">
              <a:extLst>
                <a:ext uri="{FF2B5EF4-FFF2-40B4-BE49-F238E27FC236}">
                  <a16:creationId xmlns:a16="http://schemas.microsoft.com/office/drawing/2014/main" id="{5A9F0C67-422B-4826-B479-A3E212F344C8}"/>
                </a:ext>
              </a:extLst>
            </p:cNvPr>
            <p:cNvSpPr/>
            <p:nvPr/>
          </p:nvSpPr>
          <p:spPr>
            <a:xfrm>
              <a:off x="682388" y="2358325"/>
              <a:ext cx="636823" cy="771906"/>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5" name="Down Arrow 10" descr="Arrow pointing to the upload button for the case data table in the LITT online user interface.">
            <a:extLst>
              <a:ext uri="{FF2B5EF4-FFF2-40B4-BE49-F238E27FC236}">
                <a16:creationId xmlns:a16="http://schemas.microsoft.com/office/drawing/2014/main" id="{A59A4AD8-AE83-431D-A413-1C681ACB039A}"/>
              </a:ext>
            </a:extLst>
          </p:cNvPr>
          <p:cNvSpPr/>
          <p:nvPr/>
        </p:nvSpPr>
        <p:spPr>
          <a:xfrm rot="16200000">
            <a:off x="955269" y="244398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6" name="Group 5" descr="Screenshot of case data table populated with hypothetical data and indicating general sources of data.">
            <a:extLst>
              <a:ext uri="{FF2B5EF4-FFF2-40B4-BE49-F238E27FC236}">
                <a16:creationId xmlns:a16="http://schemas.microsoft.com/office/drawing/2014/main" id="{2DFA003C-B795-4BE3-805B-B4D86E5DDC2D}"/>
              </a:ext>
            </a:extLst>
          </p:cNvPr>
          <p:cNvGrpSpPr/>
          <p:nvPr/>
        </p:nvGrpSpPr>
        <p:grpSpPr>
          <a:xfrm>
            <a:off x="113010" y="3243801"/>
            <a:ext cx="11978640" cy="3361304"/>
            <a:chOff x="113010" y="3243801"/>
            <a:chExt cx="11978640" cy="3361304"/>
          </a:xfrm>
        </p:grpSpPr>
        <p:sp>
          <p:nvSpPr>
            <p:cNvPr id="14" name="Right Brace 13"/>
            <p:cNvSpPr/>
            <p:nvPr/>
          </p:nvSpPr>
          <p:spPr>
            <a:xfrm rot="5400000">
              <a:off x="1859191" y="4796974"/>
              <a:ext cx="175058" cy="2133601"/>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5" name="Right Brace 14"/>
            <p:cNvSpPr/>
            <p:nvPr/>
          </p:nvSpPr>
          <p:spPr>
            <a:xfrm rot="5400000">
              <a:off x="4979961" y="4080695"/>
              <a:ext cx="175058" cy="356616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6" name="Right Brace 15"/>
            <p:cNvSpPr/>
            <p:nvPr/>
          </p:nvSpPr>
          <p:spPr>
            <a:xfrm rot="5400000">
              <a:off x="7764503" y="5273120"/>
              <a:ext cx="175058" cy="118872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7" name="Right Brace 16"/>
            <p:cNvSpPr/>
            <p:nvPr/>
          </p:nvSpPr>
          <p:spPr>
            <a:xfrm rot="5400000">
              <a:off x="9362794" y="5187792"/>
              <a:ext cx="175058" cy="137160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8" name="Right Brace 17"/>
            <p:cNvSpPr/>
            <p:nvPr/>
          </p:nvSpPr>
          <p:spPr>
            <a:xfrm rot="5400000">
              <a:off x="11108156" y="5100762"/>
              <a:ext cx="175058" cy="155448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9" name="TextBox 18"/>
            <p:cNvSpPr txBox="1"/>
            <p:nvPr/>
          </p:nvSpPr>
          <p:spPr>
            <a:xfrm>
              <a:off x="1154683" y="6020330"/>
              <a:ext cx="1620649"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Infectiousness</a:t>
              </a:r>
            </a:p>
          </p:txBody>
        </p:sp>
        <p:sp>
          <p:nvSpPr>
            <p:cNvPr id="20" name="TextBox 19"/>
            <p:cNvSpPr txBox="1"/>
            <p:nvPr/>
          </p:nvSpPr>
          <p:spPr>
            <a:xfrm>
              <a:off x="3755136" y="6020330"/>
              <a:ext cx="2621945" cy="584775"/>
            </a:xfrm>
            <a:prstGeom prst="rect">
              <a:avLst/>
            </a:prstGeom>
            <a:noFill/>
            <a:ln cmpd="thickThin">
              <a:noFill/>
            </a:ln>
          </p:spPr>
          <p:txBody>
            <a:bodyPr wrap="square" rtlCol="0">
              <a:spAutoFit/>
            </a:bodyPr>
            <a:lstStyle/>
            <a:p>
              <a:pPr algn="ctr"/>
              <a:r>
                <a:rPr lang="en-US" sz="1600" dirty="0">
                  <a:latin typeface="Tahoma" panose="020B0604030504040204" pitchFamily="34" charset="0"/>
                </a:rPr>
                <a:t>Timing of symptom onset and infectious periods</a:t>
              </a:r>
            </a:p>
          </p:txBody>
        </p:sp>
        <p:sp>
          <p:nvSpPr>
            <p:cNvPr id="21" name="TextBox 20"/>
            <p:cNvSpPr txBox="1"/>
            <p:nvPr/>
          </p:nvSpPr>
          <p:spPr>
            <a:xfrm>
              <a:off x="6691435" y="6020330"/>
              <a:ext cx="2339481" cy="584775"/>
            </a:xfrm>
            <a:prstGeom prst="rect">
              <a:avLst/>
            </a:prstGeom>
            <a:noFill/>
            <a:ln cmpd="thickThin">
              <a:noFill/>
            </a:ln>
          </p:spPr>
          <p:txBody>
            <a:bodyPr wrap="square" rtlCol="0">
              <a:spAutoFit/>
            </a:bodyPr>
            <a:lstStyle/>
            <a:p>
              <a:pPr algn="ctr"/>
              <a:r>
                <a:rPr lang="en-US" sz="1600" dirty="0">
                  <a:latin typeface="Tahoma" panose="020B0604030504040204" pitchFamily="34" charset="0"/>
                </a:rPr>
                <a:t>User transmission hypotheses</a:t>
              </a:r>
            </a:p>
          </p:txBody>
        </p:sp>
        <p:sp>
          <p:nvSpPr>
            <p:cNvPr id="22" name="TextBox 21"/>
            <p:cNvSpPr txBox="1"/>
            <p:nvPr/>
          </p:nvSpPr>
          <p:spPr>
            <a:xfrm>
              <a:off x="8720591" y="6022026"/>
              <a:ext cx="146160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Risk factors</a:t>
              </a:r>
            </a:p>
          </p:txBody>
        </p:sp>
        <p:sp>
          <p:nvSpPr>
            <p:cNvPr id="23" name="TextBox 22"/>
            <p:cNvSpPr txBox="1"/>
            <p:nvPr/>
          </p:nvSpPr>
          <p:spPr>
            <a:xfrm>
              <a:off x="10432649" y="6019079"/>
              <a:ext cx="1524521" cy="584775"/>
            </a:xfrm>
            <a:prstGeom prst="rect">
              <a:avLst/>
            </a:prstGeom>
            <a:noFill/>
            <a:ln cmpd="thickThin">
              <a:noFill/>
            </a:ln>
          </p:spPr>
          <p:txBody>
            <a:bodyPr wrap="square" rtlCol="0">
              <a:spAutoFit/>
            </a:bodyPr>
            <a:lstStyle/>
            <a:p>
              <a:pPr algn="ctr"/>
              <a:r>
                <a:rPr lang="en-US" sz="1600" dirty="0">
                  <a:latin typeface="Tahoma" panose="020B0604030504040204" pitchFamily="34" charset="0"/>
                </a:rPr>
                <a:t>Other case characteristics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0" y="3243801"/>
              <a:ext cx="11978640" cy="2426585"/>
            </a:xfrm>
            <a:prstGeom prst="rect">
              <a:avLst/>
            </a:prstGeom>
            <a:ln w="6350">
              <a:solidFill>
                <a:schemeClr val="tx1"/>
              </a:solidFill>
            </a:ln>
          </p:spPr>
        </p:pic>
      </p:grpSp>
      <p:sp>
        <p:nvSpPr>
          <p:cNvPr id="28" name="Slide Number Placeholder 27">
            <a:extLst>
              <a:ext uri="{FF2B5EF4-FFF2-40B4-BE49-F238E27FC236}">
                <a16:creationId xmlns:a16="http://schemas.microsoft.com/office/drawing/2014/main" id="{1B96DC7F-EE4A-4208-8607-8A4D834E54FA}"/>
              </a:ext>
            </a:extLst>
          </p:cNvPr>
          <p:cNvSpPr>
            <a:spLocks noGrp="1"/>
          </p:cNvSpPr>
          <p:nvPr>
            <p:ph type="sldNum" sz="quarter" idx="12"/>
          </p:nvPr>
        </p:nvSpPr>
        <p:spPr/>
        <p:txBody>
          <a:bodyPr/>
          <a:lstStyle/>
          <a:p>
            <a:fld id="{1B5DE891-BED3-4FCA-96F7-3F8A1588183F}" type="slidenum">
              <a:rPr lang="en-US" smtClean="0"/>
              <a:pPr/>
              <a:t>66</a:t>
            </a:fld>
            <a:endParaRPr lang="en-US" dirty="0"/>
          </a:p>
        </p:txBody>
      </p:sp>
    </p:spTree>
    <p:extLst>
      <p:ext uri="{BB962C8B-B14F-4D97-AF65-F5344CB8AC3E}">
        <p14:creationId xmlns:p14="http://schemas.microsoft.com/office/powerpoint/2010/main" val="34024248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0A6E6C-8836-408C-95C8-462DB6CAC72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(4/12)</a:t>
            </a:r>
          </a:p>
        </p:txBody>
      </p:sp>
      <p:pic>
        <p:nvPicPr>
          <p:cNvPr id="12" name="Picture 11" descr="Screenshot of the LITT online user interface.">
            <a:extLst>
              <a:ext uri="{FF2B5EF4-FFF2-40B4-BE49-F238E27FC236}">
                <a16:creationId xmlns:a16="http://schemas.microsoft.com/office/drawing/2014/main" id="{7F9B7D0A-144F-47C0-905A-BDE65ED3171E}"/>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 name="Group 1">
            <a:extLst>
              <a:ext uri="{FF2B5EF4-FFF2-40B4-BE49-F238E27FC236}">
                <a16:creationId xmlns:a16="http://schemas.microsoft.com/office/drawing/2014/main" id="{DF64A505-0C10-4F8B-923C-1CD0F98F3D84}"/>
              </a:ext>
              <a:ext uri="{C183D7F6-B498-43B3-948B-1728B52AA6E4}">
                <adec:decorative xmlns:adec="http://schemas.microsoft.com/office/drawing/2017/decorative" val="1"/>
              </a:ext>
            </a:extLst>
          </p:cNvPr>
          <p:cNvGrpSpPr/>
          <p:nvPr/>
        </p:nvGrpSpPr>
        <p:grpSpPr>
          <a:xfrm>
            <a:off x="682388" y="978527"/>
            <a:ext cx="10799304" cy="5797540"/>
            <a:chOff x="682388" y="978527"/>
            <a:chExt cx="10799304" cy="5797540"/>
          </a:xfrm>
        </p:grpSpPr>
        <p:sp>
          <p:nvSpPr>
            <p:cNvPr id="32" name="Rectangle 31">
              <a:extLst>
                <a:ext uri="{FF2B5EF4-FFF2-40B4-BE49-F238E27FC236}">
                  <a16:creationId xmlns:a16="http://schemas.microsoft.com/office/drawing/2014/main" id="{539E956A-B90D-4697-8358-02DBD7738049}"/>
                </a:ext>
              </a:extLst>
            </p:cNvPr>
            <p:cNvSpPr/>
            <p:nvPr/>
          </p:nvSpPr>
          <p:spPr>
            <a:xfrm>
              <a:off x="682388" y="978527"/>
              <a:ext cx="10799304" cy="2597051"/>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a:extLst>
                <a:ext uri="{FF2B5EF4-FFF2-40B4-BE49-F238E27FC236}">
                  <a16:creationId xmlns:a16="http://schemas.microsoft.com/office/drawing/2014/main" id="{D2118287-A2E4-417F-B419-4AE9DD33F0B1}"/>
                </a:ext>
              </a:extLst>
            </p:cNvPr>
            <p:cNvSpPr/>
            <p:nvPr/>
          </p:nvSpPr>
          <p:spPr>
            <a:xfrm>
              <a:off x="682388" y="4215660"/>
              <a:ext cx="10799304" cy="2560407"/>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4" name="Rectangle 33">
              <a:extLst>
                <a:ext uri="{FF2B5EF4-FFF2-40B4-BE49-F238E27FC236}">
                  <a16:creationId xmlns:a16="http://schemas.microsoft.com/office/drawing/2014/main" id="{344E9A19-E788-4F2E-8FF5-A74E1593ECE2}"/>
                </a:ext>
              </a:extLst>
            </p:cNvPr>
            <p:cNvSpPr/>
            <p:nvPr/>
          </p:nvSpPr>
          <p:spPr>
            <a:xfrm>
              <a:off x="4067175" y="3575580"/>
              <a:ext cx="7414517" cy="640080"/>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FDC934B4-C5E3-4DED-9AB9-2DD90085EACD}"/>
                </a:ext>
              </a:extLst>
            </p:cNvPr>
            <p:cNvSpPr/>
            <p:nvPr/>
          </p:nvSpPr>
          <p:spPr>
            <a:xfrm>
              <a:off x="682388" y="3575579"/>
              <a:ext cx="636823" cy="640080"/>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6" name="Down Arrow 10" descr="Arrow pointing to the upload button for the epi link table in the LITT online user interface.">
            <a:extLst>
              <a:ext uri="{FF2B5EF4-FFF2-40B4-BE49-F238E27FC236}">
                <a16:creationId xmlns:a16="http://schemas.microsoft.com/office/drawing/2014/main" id="{30C48565-A349-4D7A-9627-9E286647B023}"/>
              </a:ext>
            </a:extLst>
          </p:cNvPr>
          <p:cNvSpPr/>
          <p:nvPr/>
        </p:nvSpPr>
        <p:spPr>
          <a:xfrm rot="16200000">
            <a:off x="961937" y="3702752"/>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8" name="Picture 7" descr="Screenshot of epi link table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557" y="4301552"/>
            <a:ext cx="9896475" cy="1819275"/>
          </a:xfrm>
          <a:prstGeom prst="rect">
            <a:avLst/>
          </a:prstGeom>
          <a:ln w="6350">
            <a:solidFill>
              <a:schemeClr val="tx1"/>
            </a:solidFill>
          </a:ln>
        </p:spPr>
      </p:pic>
      <p:sp>
        <p:nvSpPr>
          <p:cNvPr id="17" name="Slide Number Placeholder 16">
            <a:extLst>
              <a:ext uri="{FF2B5EF4-FFF2-40B4-BE49-F238E27FC236}">
                <a16:creationId xmlns:a16="http://schemas.microsoft.com/office/drawing/2014/main" id="{D7B654E3-900B-465F-9A9B-6B56153D984C}"/>
              </a:ext>
            </a:extLst>
          </p:cNvPr>
          <p:cNvSpPr>
            <a:spLocks noGrp="1"/>
          </p:cNvSpPr>
          <p:nvPr>
            <p:ph type="sldNum" sz="quarter" idx="12"/>
          </p:nvPr>
        </p:nvSpPr>
        <p:spPr/>
        <p:txBody>
          <a:bodyPr/>
          <a:lstStyle/>
          <a:p>
            <a:fld id="{1B5DE891-BED3-4FCA-96F7-3F8A1588183F}" type="slidenum">
              <a:rPr lang="en-US" smtClean="0"/>
              <a:pPr/>
              <a:t>67</a:t>
            </a:fld>
            <a:endParaRPr lang="en-US" dirty="0"/>
          </a:p>
        </p:txBody>
      </p:sp>
    </p:spTree>
    <p:extLst>
      <p:ext uri="{BB962C8B-B14F-4D97-AF65-F5344CB8AC3E}">
        <p14:creationId xmlns:p14="http://schemas.microsoft.com/office/powerpoint/2010/main" val="3681462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825EFF-350C-45E5-AF76-D20500EA1F2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(5/12)</a:t>
            </a:r>
          </a:p>
        </p:txBody>
      </p:sp>
      <p:pic>
        <p:nvPicPr>
          <p:cNvPr id="28" name="Picture 27" descr="Screenshot of the LITT online user interface.">
            <a:extLst>
              <a:ext uri="{FF2B5EF4-FFF2-40B4-BE49-F238E27FC236}">
                <a16:creationId xmlns:a16="http://schemas.microsoft.com/office/drawing/2014/main" id="{2760476E-0F30-4C13-985F-76DADB85E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30" name="Group 29">
            <a:extLst>
              <a:ext uri="{FF2B5EF4-FFF2-40B4-BE49-F238E27FC236}">
                <a16:creationId xmlns:a16="http://schemas.microsoft.com/office/drawing/2014/main" id="{5513B6B9-0460-4ECD-9AAE-4635F8A99FA8}"/>
              </a:ext>
              <a:ext uri="{C183D7F6-B498-43B3-948B-1728B52AA6E4}">
                <adec:decorative xmlns:adec="http://schemas.microsoft.com/office/drawing/2017/decorative" val="1"/>
              </a:ext>
            </a:extLst>
          </p:cNvPr>
          <p:cNvGrpSpPr/>
          <p:nvPr/>
        </p:nvGrpSpPr>
        <p:grpSpPr>
          <a:xfrm>
            <a:off x="682388" y="978527"/>
            <a:ext cx="10799304" cy="5797540"/>
            <a:chOff x="682388" y="978527"/>
            <a:chExt cx="10799304" cy="5797540"/>
          </a:xfrm>
        </p:grpSpPr>
        <p:sp>
          <p:nvSpPr>
            <p:cNvPr id="31" name="Rectangle 30">
              <a:extLst>
                <a:ext uri="{FF2B5EF4-FFF2-40B4-BE49-F238E27FC236}">
                  <a16:creationId xmlns:a16="http://schemas.microsoft.com/office/drawing/2014/main" id="{9CB45AB1-BB9F-48DA-9A98-4F1662CE556F}"/>
                </a:ext>
              </a:extLst>
            </p:cNvPr>
            <p:cNvSpPr/>
            <p:nvPr/>
          </p:nvSpPr>
          <p:spPr>
            <a:xfrm>
              <a:off x="682388" y="978527"/>
              <a:ext cx="10799304" cy="2597051"/>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a:extLst>
                <a:ext uri="{FF2B5EF4-FFF2-40B4-BE49-F238E27FC236}">
                  <a16:creationId xmlns:a16="http://schemas.microsoft.com/office/drawing/2014/main" id="{962CF447-57E5-473C-BD34-D9CBF6D4DCD1}"/>
                </a:ext>
              </a:extLst>
            </p:cNvPr>
            <p:cNvSpPr/>
            <p:nvPr/>
          </p:nvSpPr>
          <p:spPr>
            <a:xfrm>
              <a:off x="682388" y="4215660"/>
              <a:ext cx="10799304" cy="2560407"/>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a:extLst>
                <a:ext uri="{FF2B5EF4-FFF2-40B4-BE49-F238E27FC236}">
                  <a16:creationId xmlns:a16="http://schemas.microsoft.com/office/drawing/2014/main" id="{CD1754D2-1EA6-46DF-87BB-1B885E67B388}"/>
                </a:ext>
              </a:extLst>
            </p:cNvPr>
            <p:cNvSpPr/>
            <p:nvPr/>
          </p:nvSpPr>
          <p:spPr>
            <a:xfrm>
              <a:off x="4067175" y="3575580"/>
              <a:ext cx="7414517" cy="640080"/>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4" name="Rectangle 33">
              <a:extLst>
                <a:ext uri="{FF2B5EF4-FFF2-40B4-BE49-F238E27FC236}">
                  <a16:creationId xmlns:a16="http://schemas.microsoft.com/office/drawing/2014/main" id="{779412D1-357E-4AC1-BFC1-0CF6F90296CD}"/>
                </a:ext>
              </a:extLst>
            </p:cNvPr>
            <p:cNvSpPr/>
            <p:nvPr/>
          </p:nvSpPr>
          <p:spPr>
            <a:xfrm>
              <a:off x="682388" y="3575579"/>
              <a:ext cx="636823" cy="640080"/>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5" name="Down Arrow 10" descr="Arrow pointing to the upload button for the epi link table in the LITT online user interface.">
            <a:extLst>
              <a:ext uri="{FF2B5EF4-FFF2-40B4-BE49-F238E27FC236}">
                <a16:creationId xmlns:a16="http://schemas.microsoft.com/office/drawing/2014/main" id="{F7B0D5EE-E0F7-4D2B-A45D-3F2DD13F1D05}"/>
              </a:ext>
            </a:extLst>
          </p:cNvPr>
          <p:cNvSpPr/>
          <p:nvPr/>
        </p:nvSpPr>
        <p:spPr>
          <a:xfrm rot="16200000">
            <a:off x="961937" y="3702752"/>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4" name="Group 3" descr="Screenshot of epi link table populated with hypothetical data and indicating general sources of data.">
            <a:extLst>
              <a:ext uri="{FF2B5EF4-FFF2-40B4-BE49-F238E27FC236}">
                <a16:creationId xmlns:a16="http://schemas.microsoft.com/office/drawing/2014/main" id="{AFD44AF7-3C7D-4A22-948A-FB0BB941586A}"/>
              </a:ext>
            </a:extLst>
          </p:cNvPr>
          <p:cNvGrpSpPr/>
          <p:nvPr/>
        </p:nvGrpSpPr>
        <p:grpSpPr>
          <a:xfrm>
            <a:off x="1155557" y="4301552"/>
            <a:ext cx="9896475" cy="2499512"/>
            <a:chOff x="1155557" y="4301552"/>
            <a:chExt cx="9896475" cy="2499512"/>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557" y="4301552"/>
              <a:ext cx="9896475" cy="1819275"/>
            </a:xfrm>
            <a:prstGeom prst="rect">
              <a:avLst/>
            </a:prstGeom>
            <a:ln w="6350">
              <a:solidFill>
                <a:schemeClr val="tx1"/>
              </a:solidFill>
            </a:ln>
          </p:spPr>
        </p:pic>
        <p:sp>
          <p:nvSpPr>
            <p:cNvPr id="15" name="Right Brace 14"/>
            <p:cNvSpPr/>
            <p:nvPr/>
          </p:nvSpPr>
          <p:spPr>
            <a:xfrm rot="5400000">
              <a:off x="7312694" y="5540170"/>
              <a:ext cx="175058" cy="1547812"/>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7" name="Right Brace 16"/>
            <p:cNvSpPr/>
            <p:nvPr/>
          </p:nvSpPr>
          <p:spPr>
            <a:xfrm rot="5400000">
              <a:off x="9786086" y="5441595"/>
              <a:ext cx="149908" cy="1728632"/>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8" name="TextBox 17"/>
            <p:cNvSpPr txBox="1"/>
            <p:nvPr/>
          </p:nvSpPr>
          <p:spPr>
            <a:xfrm>
              <a:off x="6667157" y="6462510"/>
              <a:ext cx="146160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Link strength</a:t>
              </a:r>
            </a:p>
          </p:txBody>
        </p:sp>
        <p:sp>
          <p:nvSpPr>
            <p:cNvPr id="19" name="TextBox 18"/>
            <p:cNvSpPr txBox="1"/>
            <p:nvPr/>
          </p:nvSpPr>
          <p:spPr>
            <a:xfrm>
              <a:off x="8855478" y="6459563"/>
              <a:ext cx="200483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Link characteristic</a:t>
              </a:r>
            </a:p>
          </p:txBody>
        </p:sp>
      </p:grpSp>
      <p:sp>
        <p:nvSpPr>
          <p:cNvPr id="22" name="Slide Number Placeholder 21">
            <a:extLst>
              <a:ext uri="{FF2B5EF4-FFF2-40B4-BE49-F238E27FC236}">
                <a16:creationId xmlns:a16="http://schemas.microsoft.com/office/drawing/2014/main" id="{DD4D8FF5-B197-4DEE-96FF-8E79628D19A9}"/>
              </a:ext>
            </a:extLst>
          </p:cNvPr>
          <p:cNvSpPr>
            <a:spLocks noGrp="1"/>
          </p:cNvSpPr>
          <p:nvPr>
            <p:ph type="sldNum" sz="quarter" idx="12"/>
          </p:nvPr>
        </p:nvSpPr>
        <p:spPr/>
        <p:txBody>
          <a:bodyPr/>
          <a:lstStyle/>
          <a:p>
            <a:fld id="{1B5DE891-BED3-4FCA-96F7-3F8A1588183F}" type="slidenum">
              <a:rPr lang="en-US" smtClean="0"/>
              <a:pPr/>
              <a:t>68</a:t>
            </a:fld>
            <a:endParaRPr lang="en-US" dirty="0"/>
          </a:p>
        </p:txBody>
      </p:sp>
    </p:spTree>
    <p:extLst>
      <p:ext uri="{BB962C8B-B14F-4D97-AF65-F5344CB8AC3E}">
        <p14:creationId xmlns:p14="http://schemas.microsoft.com/office/powerpoint/2010/main" val="32381193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E2E6C5-BC3B-4B45-8CFE-14312D0DAE0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(6/12)</a:t>
            </a:r>
          </a:p>
        </p:txBody>
      </p:sp>
      <p:pic>
        <p:nvPicPr>
          <p:cNvPr id="12" name="Picture 11" descr="Screenshot of the LITT online user interface.">
            <a:extLst>
              <a:ext uri="{FF2B5EF4-FFF2-40B4-BE49-F238E27FC236}">
                <a16:creationId xmlns:a16="http://schemas.microsoft.com/office/drawing/2014/main" id="{5F4FCE99-50FB-43D4-A2BB-64258303C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 name="Group 1">
            <a:extLst>
              <a:ext uri="{FF2B5EF4-FFF2-40B4-BE49-F238E27FC236}">
                <a16:creationId xmlns:a16="http://schemas.microsoft.com/office/drawing/2014/main" id="{88D8F07A-EE5C-47CB-8048-00D30F44AE06}"/>
              </a:ext>
              <a:ext uri="{C183D7F6-B498-43B3-948B-1728B52AA6E4}">
                <adec:decorative xmlns:adec="http://schemas.microsoft.com/office/drawing/2017/decorative" val="1"/>
              </a:ext>
            </a:extLst>
          </p:cNvPr>
          <p:cNvGrpSpPr/>
          <p:nvPr/>
        </p:nvGrpSpPr>
        <p:grpSpPr>
          <a:xfrm>
            <a:off x="682388" y="978527"/>
            <a:ext cx="10799304" cy="5797540"/>
            <a:chOff x="682388" y="978527"/>
            <a:chExt cx="10799304" cy="5797540"/>
          </a:xfrm>
        </p:grpSpPr>
        <p:sp>
          <p:nvSpPr>
            <p:cNvPr id="20" name="Rectangle 19">
              <a:extLst>
                <a:ext uri="{FF2B5EF4-FFF2-40B4-BE49-F238E27FC236}">
                  <a16:creationId xmlns:a16="http://schemas.microsoft.com/office/drawing/2014/main" id="{2402D3A4-EEB5-484A-94B4-5A07EC69FF5A}"/>
                </a:ext>
              </a:extLst>
            </p:cNvPr>
            <p:cNvSpPr/>
            <p:nvPr/>
          </p:nvSpPr>
          <p:spPr>
            <a:xfrm>
              <a:off x="682388" y="978527"/>
              <a:ext cx="10799304" cy="3320514"/>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a:extLst>
                <a:ext uri="{FF2B5EF4-FFF2-40B4-BE49-F238E27FC236}">
                  <a16:creationId xmlns:a16="http://schemas.microsoft.com/office/drawing/2014/main" id="{F1BC96E3-84C0-48C5-8399-72201DDAAEBE}"/>
                </a:ext>
              </a:extLst>
            </p:cNvPr>
            <p:cNvSpPr/>
            <p:nvPr/>
          </p:nvSpPr>
          <p:spPr>
            <a:xfrm>
              <a:off x="682388" y="5131558"/>
              <a:ext cx="10799304" cy="1644509"/>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a:extLst>
                <a:ext uri="{FF2B5EF4-FFF2-40B4-BE49-F238E27FC236}">
                  <a16:creationId xmlns:a16="http://schemas.microsoft.com/office/drawing/2014/main" id="{42D28AC5-C93E-4F0C-BA90-863D13DA9253}"/>
                </a:ext>
              </a:extLst>
            </p:cNvPr>
            <p:cNvSpPr/>
            <p:nvPr/>
          </p:nvSpPr>
          <p:spPr>
            <a:xfrm>
              <a:off x="4067175" y="4299044"/>
              <a:ext cx="7414517" cy="832513"/>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a:extLst>
                <a:ext uri="{FF2B5EF4-FFF2-40B4-BE49-F238E27FC236}">
                  <a16:creationId xmlns:a16="http://schemas.microsoft.com/office/drawing/2014/main" id="{C2438307-7210-475D-B411-AED4EEC336DC}"/>
                </a:ext>
              </a:extLst>
            </p:cNvPr>
            <p:cNvSpPr/>
            <p:nvPr/>
          </p:nvSpPr>
          <p:spPr>
            <a:xfrm>
              <a:off x="682388" y="4299045"/>
              <a:ext cx="636823" cy="832510"/>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7" name="Down Arrow 10" descr="Arrow pointing to the upload button for the SNP distance matrix in the LITT online user interface.">
            <a:extLst>
              <a:ext uri="{FF2B5EF4-FFF2-40B4-BE49-F238E27FC236}">
                <a16:creationId xmlns:a16="http://schemas.microsoft.com/office/drawing/2014/main" id="{38815C3C-79CC-4618-AAF7-8A6102CFF8D6}"/>
              </a:ext>
            </a:extLst>
          </p:cNvPr>
          <p:cNvSpPr/>
          <p:nvPr/>
        </p:nvSpPr>
        <p:spPr>
          <a:xfrm rot="16200000">
            <a:off x="954318" y="449836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19" name="Picture 18" descr="Screenshot of SNP distance matrix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16" name="Slide Number Placeholder 15">
            <a:extLst>
              <a:ext uri="{FF2B5EF4-FFF2-40B4-BE49-F238E27FC236}">
                <a16:creationId xmlns:a16="http://schemas.microsoft.com/office/drawing/2014/main" id="{61F65003-8C80-46B6-B38A-2EA9CB444CC0}"/>
              </a:ext>
            </a:extLst>
          </p:cNvPr>
          <p:cNvSpPr>
            <a:spLocks noGrp="1"/>
          </p:cNvSpPr>
          <p:nvPr>
            <p:ph type="sldNum" sz="quarter" idx="12"/>
          </p:nvPr>
        </p:nvSpPr>
        <p:spPr/>
        <p:txBody>
          <a:bodyPr/>
          <a:lstStyle/>
          <a:p>
            <a:fld id="{1B5DE891-BED3-4FCA-96F7-3F8A1588183F}" type="slidenum">
              <a:rPr lang="en-US" smtClean="0"/>
              <a:pPr/>
              <a:t>69</a:t>
            </a:fld>
            <a:endParaRPr lang="en-US" dirty="0"/>
          </a:p>
        </p:txBody>
      </p:sp>
    </p:spTree>
    <p:extLst>
      <p:ext uri="{BB962C8B-B14F-4D97-AF65-F5344CB8AC3E}">
        <p14:creationId xmlns:p14="http://schemas.microsoft.com/office/powerpoint/2010/main" val="369922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770023-C420-4167-A6CB-A7DC072B82F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a:t>
            </a:r>
            <a:r>
              <a:rPr lang="en-US" dirty="0"/>
              <a:t>networks </a:t>
            </a:r>
            <a:r>
              <a:rPr lang="en-US" sz="1000" dirty="0"/>
              <a:t>(2/7)</a:t>
            </a:r>
          </a:p>
        </p:txBody>
      </p:sp>
      <p:grpSp>
        <p:nvGrpSpPr>
          <p:cNvPr id="2" name="Group 1" descr="Icons of 8 persons all connected by dotted arrows and bold arrows representing possible and likely transmission pathways within a TB cluster.">
            <a:extLst>
              <a:ext uri="{FF2B5EF4-FFF2-40B4-BE49-F238E27FC236}">
                <a16:creationId xmlns:a16="http://schemas.microsoft.com/office/drawing/2014/main" id="{851309B9-E16F-4AB8-AEF8-9906A21572B9}"/>
              </a:ext>
            </a:extLst>
          </p:cNvPr>
          <p:cNvGrpSpPr/>
          <p:nvPr/>
        </p:nvGrpSpPr>
        <p:grpSpPr>
          <a:xfrm>
            <a:off x="1043523" y="1067270"/>
            <a:ext cx="3932754" cy="5223412"/>
            <a:chOff x="1043523" y="1067270"/>
            <a:chExt cx="3932754" cy="5223412"/>
          </a:xfrm>
        </p:grpSpPr>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p:spPr>
        </p:pic>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p:spPr>
        </p:pic>
        <p:cxnSp>
          <p:nvCxnSpPr>
            <p:cNvPr id="81" name="Straight Connector 80"/>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6092794" y="1481905"/>
            <a:ext cx="5177219" cy="1107996"/>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a:p>
            <a:pPr marL="171450" indent="-171450">
              <a:buFont typeface="Wingdings" panose="05000000000000000000" pitchFamily="2" charset="2"/>
              <a:buChar char="ü"/>
            </a:pPr>
            <a:endParaRPr lang="en-US" sz="1000" dirty="0">
              <a:latin typeface="Tahoma" panose="020B0604030504040204" pitchFamily="34" charset="0"/>
            </a:endParaRPr>
          </a:p>
          <a:p>
            <a:pPr marL="457200" indent="-457200">
              <a:buFont typeface="Wingdings" panose="05000000000000000000" pitchFamily="2" charset="2"/>
              <a:buChar char="ü"/>
            </a:pPr>
            <a:r>
              <a:rPr lang="en-US" sz="2800" dirty="0">
                <a:latin typeface="Tahoma" panose="020B0604030504040204" pitchFamily="34" charset="0"/>
              </a:rPr>
              <a:t>Prevent additional cases</a:t>
            </a:r>
          </a:p>
        </p:txBody>
      </p:sp>
      <p:sp>
        <p:nvSpPr>
          <p:cNvPr id="8" name="Slide Number Placeholder 7">
            <a:extLst>
              <a:ext uri="{FF2B5EF4-FFF2-40B4-BE49-F238E27FC236}">
                <a16:creationId xmlns:a16="http://schemas.microsoft.com/office/drawing/2014/main" id="{19C11745-CF21-4D27-BB4E-CEAEA2984693}"/>
              </a:ext>
            </a:extLst>
          </p:cNvPr>
          <p:cNvSpPr>
            <a:spLocks noGrp="1"/>
          </p:cNvSpPr>
          <p:nvPr>
            <p:ph type="sldNum" sz="quarter" idx="12"/>
          </p:nvPr>
        </p:nvSpPr>
        <p:spPr/>
        <p:txBody>
          <a:bodyPr/>
          <a:lstStyle/>
          <a:p>
            <a:fld id="{1B5DE891-BED3-4FCA-96F7-3F8A1588183F}" type="slidenum">
              <a:rPr lang="en-US" smtClean="0"/>
              <a:pPr/>
              <a:t>7</a:t>
            </a:fld>
            <a:endParaRPr lang="en-US" dirty="0"/>
          </a:p>
        </p:txBody>
      </p:sp>
    </p:spTree>
    <p:extLst>
      <p:ext uri="{BB962C8B-B14F-4D97-AF65-F5344CB8AC3E}">
        <p14:creationId xmlns:p14="http://schemas.microsoft.com/office/powerpoint/2010/main" val="3593473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EBEDBC-9F64-4968-97D2-32BA44A33F1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(7/12)</a:t>
            </a:r>
          </a:p>
        </p:txBody>
      </p:sp>
      <p:pic>
        <p:nvPicPr>
          <p:cNvPr id="24" name="Picture 23" descr="Screenshot of the LITT online user interface.">
            <a:extLst>
              <a:ext uri="{FF2B5EF4-FFF2-40B4-BE49-F238E27FC236}">
                <a16:creationId xmlns:a16="http://schemas.microsoft.com/office/drawing/2014/main" id="{64F94219-CB36-4834-ACBD-283A8224B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6" name="Group 25">
            <a:extLst>
              <a:ext uri="{FF2B5EF4-FFF2-40B4-BE49-F238E27FC236}">
                <a16:creationId xmlns:a16="http://schemas.microsoft.com/office/drawing/2014/main" id="{95EFD01E-6E21-407E-8AC5-C3E2A1158EE0}"/>
              </a:ext>
              <a:ext uri="{C183D7F6-B498-43B3-948B-1728B52AA6E4}">
                <adec:decorative xmlns:adec="http://schemas.microsoft.com/office/drawing/2017/decorative" val="1"/>
              </a:ext>
            </a:extLst>
          </p:cNvPr>
          <p:cNvGrpSpPr/>
          <p:nvPr/>
        </p:nvGrpSpPr>
        <p:grpSpPr>
          <a:xfrm>
            <a:off x="682388" y="978527"/>
            <a:ext cx="10799304" cy="5797540"/>
            <a:chOff x="682388" y="978527"/>
            <a:chExt cx="10799304" cy="5797540"/>
          </a:xfrm>
        </p:grpSpPr>
        <p:sp>
          <p:nvSpPr>
            <p:cNvPr id="27" name="Rectangle 26">
              <a:extLst>
                <a:ext uri="{FF2B5EF4-FFF2-40B4-BE49-F238E27FC236}">
                  <a16:creationId xmlns:a16="http://schemas.microsoft.com/office/drawing/2014/main" id="{4E72D8B3-1D9A-4C72-A671-2B778A6983A2}"/>
                </a:ext>
              </a:extLst>
            </p:cNvPr>
            <p:cNvSpPr/>
            <p:nvPr/>
          </p:nvSpPr>
          <p:spPr>
            <a:xfrm>
              <a:off x="682388" y="978527"/>
              <a:ext cx="10799304" cy="3320514"/>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a:extLst>
                <a:ext uri="{FF2B5EF4-FFF2-40B4-BE49-F238E27FC236}">
                  <a16:creationId xmlns:a16="http://schemas.microsoft.com/office/drawing/2014/main" id="{8975D23F-3256-4D23-A8C6-C719D33B9B76}"/>
                </a:ext>
              </a:extLst>
            </p:cNvPr>
            <p:cNvSpPr/>
            <p:nvPr/>
          </p:nvSpPr>
          <p:spPr>
            <a:xfrm>
              <a:off x="682388" y="5131558"/>
              <a:ext cx="10799304" cy="1644509"/>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Rectangle 28">
              <a:extLst>
                <a:ext uri="{FF2B5EF4-FFF2-40B4-BE49-F238E27FC236}">
                  <a16:creationId xmlns:a16="http://schemas.microsoft.com/office/drawing/2014/main" id="{0BBA16BE-C367-4962-A601-786CC24BED6F}"/>
                </a:ext>
              </a:extLst>
            </p:cNvPr>
            <p:cNvSpPr/>
            <p:nvPr/>
          </p:nvSpPr>
          <p:spPr>
            <a:xfrm>
              <a:off x="4067175" y="4299044"/>
              <a:ext cx="7414517" cy="832513"/>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Rectangle 29">
              <a:extLst>
                <a:ext uri="{FF2B5EF4-FFF2-40B4-BE49-F238E27FC236}">
                  <a16:creationId xmlns:a16="http://schemas.microsoft.com/office/drawing/2014/main" id="{5AB96FB4-7DC3-44D8-8BFC-F2265D395270}"/>
                </a:ext>
              </a:extLst>
            </p:cNvPr>
            <p:cNvSpPr/>
            <p:nvPr/>
          </p:nvSpPr>
          <p:spPr>
            <a:xfrm>
              <a:off x="682388" y="4299045"/>
              <a:ext cx="636823" cy="832510"/>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Down Arrow 10" descr="Arrow pointing to the upload button for the SNP distance matrix in the LITT online user interface.">
            <a:extLst>
              <a:ext uri="{FF2B5EF4-FFF2-40B4-BE49-F238E27FC236}">
                <a16:creationId xmlns:a16="http://schemas.microsoft.com/office/drawing/2014/main" id="{92F58304-308E-4862-80B7-8D6BEE14D8E5}"/>
              </a:ext>
            </a:extLst>
          </p:cNvPr>
          <p:cNvSpPr/>
          <p:nvPr/>
        </p:nvSpPr>
        <p:spPr>
          <a:xfrm rot="16200000">
            <a:off x="954318" y="449836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3" name="Group 2" descr="Screenshot of SNP distance matrix populated with hypothetical data and with the SNP distances between two cases highlighted.">
            <a:extLst>
              <a:ext uri="{FF2B5EF4-FFF2-40B4-BE49-F238E27FC236}">
                <a16:creationId xmlns:a16="http://schemas.microsoft.com/office/drawing/2014/main" id="{64099703-F0CA-43F3-89D5-48AEEC74C1C6}"/>
              </a:ext>
            </a:extLst>
          </p:cNvPr>
          <p:cNvGrpSpPr/>
          <p:nvPr/>
        </p:nvGrpSpPr>
        <p:grpSpPr>
          <a:xfrm>
            <a:off x="1631999" y="978524"/>
            <a:ext cx="8671327" cy="2911386"/>
            <a:chOff x="1631999" y="978524"/>
            <a:chExt cx="8671327" cy="2911386"/>
          </a:xfrm>
        </p:grpSpPr>
        <p:pic>
          <p:nvPicPr>
            <p:cNvPr id="32" name="Picture 31" descr="Screenshot of SNP distance matrix populated with hypothetical data and which the SNP distances between two cases highlighted.">
              <a:extLst>
                <a:ext uri="{FF2B5EF4-FFF2-40B4-BE49-F238E27FC236}">
                  <a16:creationId xmlns:a16="http://schemas.microsoft.com/office/drawing/2014/main" id="{DBFDC0B8-BAFF-4677-8895-F30090214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34" name="Rectangle 33">
              <a:extLst>
                <a:ext uri="{FF2B5EF4-FFF2-40B4-BE49-F238E27FC236}">
                  <a16:creationId xmlns:a16="http://schemas.microsoft.com/office/drawing/2014/main" id="{4DEE9DC3-606C-4C55-AA44-A582C2821E83}"/>
                </a:ext>
              </a:extLst>
            </p:cNvPr>
            <p:cNvSpPr/>
            <p:nvPr/>
          </p:nvSpPr>
          <p:spPr>
            <a:xfrm>
              <a:off x="1846428" y="1434062"/>
              <a:ext cx="3368335" cy="29260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A875F906-F91E-44CB-BDA1-EDB3F4CFEA06}"/>
                </a:ext>
              </a:extLst>
            </p:cNvPr>
            <p:cNvSpPr/>
            <p:nvPr/>
          </p:nvSpPr>
          <p:spPr>
            <a:xfrm>
              <a:off x="4371674" y="1152645"/>
              <a:ext cx="843089" cy="574025"/>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6" name="Rectangle 35">
              <a:extLst>
                <a:ext uri="{FF2B5EF4-FFF2-40B4-BE49-F238E27FC236}">
                  <a16:creationId xmlns:a16="http://schemas.microsoft.com/office/drawing/2014/main" id="{8914E060-E681-48DE-89DD-FB595574F977}"/>
                </a:ext>
              </a:extLst>
            </p:cNvPr>
            <p:cNvSpPr/>
            <p:nvPr/>
          </p:nvSpPr>
          <p:spPr>
            <a:xfrm>
              <a:off x="4371674" y="1434062"/>
              <a:ext cx="843089" cy="292608"/>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1" name="Slide Number Placeholder 20">
            <a:extLst>
              <a:ext uri="{FF2B5EF4-FFF2-40B4-BE49-F238E27FC236}">
                <a16:creationId xmlns:a16="http://schemas.microsoft.com/office/drawing/2014/main" id="{FAD26AB5-762D-42E7-A61B-EF3A46B9C52D}"/>
              </a:ext>
            </a:extLst>
          </p:cNvPr>
          <p:cNvSpPr>
            <a:spLocks noGrp="1"/>
          </p:cNvSpPr>
          <p:nvPr>
            <p:ph type="sldNum" sz="quarter" idx="12"/>
          </p:nvPr>
        </p:nvSpPr>
        <p:spPr/>
        <p:txBody>
          <a:bodyPr/>
          <a:lstStyle/>
          <a:p>
            <a:fld id="{1B5DE891-BED3-4FCA-96F7-3F8A1588183F}" type="slidenum">
              <a:rPr lang="en-US" smtClean="0"/>
              <a:pPr/>
              <a:t>70</a:t>
            </a:fld>
            <a:endParaRPr lang="en-US" dirty="0"/>
          </a:p>
        </p:txBody>
      </p:sp>
    </p:spTree>
    <p:extLst>
      <p:ext uri="{BB962C8B-B14F-4D97-AF65-F5344CB8AC3E}">
        <p14:creationId xmlns:p14="http://schemas.microsoft.com/office/powerpoint/2010/main" val="7999877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1198C8-0693-45D5-9CE1-CEC8A8CA3C1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(8/12)</a:t>
            </a:r>
          </a:p>
        </p:txBody>
      </p:sp>
      <p:pic>
        <p:nvPicPr>
          <p:cNvPr id="21" name="Picture 20" descr="Screenshot of the LITT online user interface.">
            <a:extLst>
              <a:ext uri="{FF2B5EF4-FFF2-40B4-BE49-F238E27FC236}">
                <a16:creationId xmlns:a16="http://schemas.microsoft.com/office/drawing/2014/main" id="{731031C2-B1D3-4B4B-BEA0-DDF4CB02B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4" name="Group 23">
            <a:extLst>
              <a:ext uri="{FF2B5EF4-FFF2-40B4-BE49-F238E27FC236}">
                <a16:creationId xmlns:a16="http://schemas.microsoft.com/office/drawing/2014/main" id="{9F995B88-189D-4CC8-B5E0-8B3857772752}"/>
              </a:ext>
              <a:ext uri="{C183D7F6-B498-43B3-948B-1728B52AA6E4}">
                <adec:decorative xmlns:adec="http://schemas.microsoft.com/office/drawing/2017/decorative" val="1"/>
              </a:ext>
            </a:extLst>
          </p:cNvPr>
          <p:cNvGrpSpPr/>
          <p:nvPr/>
        </p:nvGrpSpPr>
        <p:grpSpPr>
          <a:xfrm>
            <a:off x="682388" y="978527"/>
            <a:ext cx="10799304" cy="5797540"/>
            <a:chOff x="682388" y="978527"/>
            <a:chExt cx="10799304" cy="5797540"/>
          </a:xfrm>
        </p:grpSpPr>
        <p:sp>
          <p:nvSpPr>
            <p:cNvPr id="25" name="Rectangle 24">
              <a:extLst>
                <a:ext uri="{FF2B5EF4-FFF2-40B4-BE49-F238E27FC236}">
                  <a16:creationId xmlns:a16="http://schemas.microsoft.com/office/drawing/2014/main" id="{848CC522-D88D-45A1-8E01-591753505679}"/>
                </a:ext>
              </a:extLst>
            </p:cNvPr>
            <p:cNvSpPr/>
            <p:nvPr/>
          </p:nvSpPr>
          <p:spPr>
            <a:xfrm>
              <a:off x="682388" y="978527"/>
              <a:ext cx="10799304" cy="3320514"/>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Rectangle 25">
              <a:extLst>
                <a:ext uri="{FF2B5EF4-FFF2-40B4-BE49-F238E27FC236}">
                  <a16:creationId xmlns:a16="http://schemas.microsoft.com/office/drawing/2014/main" id="{DA6236D1-117A-4B78-9C13-75F95398C843}"/>
                </a:ext>
              </a:extLst>
            </p:cNvPr>
            <p:cNvSpPr/>
            <p:nvPr/>
          </p:nvSpPr>
          <p:spPr>
            <a:xfrm>
              <a:off x="682388" y="5131558"/>
              <a:ext cx="10799304" cy="1644509"/>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7" name="Rectangle 26">
              <a:extLst>
                <a:ext uri="{FF2B5EF4-FFF2-40B4-BE49-F238E27FC236}">
                  <a16:creationId xmlns:a16="http://schemas.microsoft.com/office/drawing/2014/main" id="{99B40512-AF90-43AA-A8CE-F94AEA6FBC9C}"/>
                </a:ext>
              </a:extLst>
            </p:cNvPr>
            <p:cNvSpPr/>
            <p:nvPr/>
          </p:nvSpPr>
          <p:spPr>
            <a:xfrm>
              <a:off x="4067175" y="4299044"/>
              <a:ext cx="7414517" cy="832513"/>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DAFE1F2B-6513-4FE3-98D1-BE03F19C8A63}"/>
                </a:ext>
              </a:extLst>
            </p:cNvPr>
            <p:cNvSpPr/>
            <p:nvPr/>
          </p:nvSpPr>
          <p:spPr>
            <a:xfrm>
              <a:off x="682388" y="4299045"/>
              <a:ext cx="636823" cy="832510"/>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3" name="Group 2" descr="Screenshot of SNP distance matrix populated with hypothetical data and with the SNP distances between two cases highlighted.">
            <a:extLst>
              <a:ext uri="{FF2B5EF4-FFF2-40B4-BE49-F238E27FC236}">
                <a16:creationId xmlns:a16="http://schemas.microsoft.com/office/drawing/2014/main" id="{5761892E-CFAE-423E-A3DE-6862D43DEE87}"/>
              </a:ext>
            </a:extLst>
          </p:cNvPr>
          <p:cNvGrpSpPr/>
          <p:nvPr/>
        </p:nvGrpSpPr>
        <p:grpSpPr>
          <a:xfrm>
            <a:off x="1631999" y="978524"/>
            <a:ext cx="8671327" cy="2911386"/>
            <a:chOff x="1631999" y="978524"/>
            <a:chExt cx="8671327" cy="2911386"/>
          </a:xfrm>
        </p:grpSpPr>
        <p:pic>
          <p:nvPicPr>
            <p:cNvPr id="28" name="Picture 27" descr="Screenshot of SNP distance matrix populated with hypothetical data and which the SNP distances between two cases highlighted.">
              <a:extLst>
                <a:ext uri="{FF2B5EF4-FFF2-40B4-BE49-F238E27FC236}">
                  <a16:creationId xmlns:a16="http://schemas.microsoft.com/office/drawing/2014/main" id="{6552E002-43F5-4E5A-AA84-2A2E39D2C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29" name="Rectangle 28">
              <a:extLst>
                <a:ext uri="{FF2B5EF4-FFF2-40B4-BE49-F238E27FC236}">
                  <a16:creationId xmlns:a16="http://schemas.microsoft.com/office/drawing/2014/main" id="{C32876BC-771A-497F-BF8A-4922E89C9F98}"/>
                </a:ext>
              </a:extLst>
            </p:cNvPr>
            <p:cNvSpPr/>
            <p:nvPr/>
          </p:nvSpPr>
          <p:spPr>
            <a:xfrm>
              <a:off x="1846428" y="1434062"/>
              <a:ext cx="3368335" cy="29260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Rectangle 29">
              <a:extLst>
                <a:ext uri="{FF2B5EF4-FFF2-40B4-BE49-F238E27FC236}">
                  <a16:creationId xmlns:a16="http://schemas.microsoft.com/office/drawing/2014/main" id="{E27BFDDC-D182-4276-A058-B75D113A6DB3}"/>
                </a:ext>
              </a:extLst>
            </p:cNvPr>
            <p:cNvSpPr/>
            <p:nvPr/>
          </p:nvSpPr>
          <p:spPr>
            <a:xfrm>
              <a:off x="4371674" y="1152645"/>
              <a:ext cx="843089" cy="574025"/>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85ACD409-5A79-4203-9AAF-241921EE25E5}"/>
                </a:ext>
              </a:extLst>
            </p:cNvPr>
            <p:cNvSpPr/>
            <p:nvPr/>
          </p:nvSpPr>
          <p:spPr>
            <a:xfrm>
              <a:off x="4371674" y="1434062"/>
              <a:ext cx="843089" cy="292608"/>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6" name="Down Arrow 10" descr="Arrow pointing to the upload button for the SNP distance matrix in the LITT online user interface.">
            <a:extLst>
              <a:ext uri="{FF2B5EF4-FFF2-40B4-BE49-F238E27FC236}">
                <a16:creationId xmlns:a16="http://schemas.microsoft.com/office/drawing/2014/main" id="{2070351C-1959-4C10-ABE0-94C20CA74F58}"/>
              </a:ext>
            </a:extLst>
          </p:cNvPr>
          <p:cNvSpPr/>
          <p:nvPr/>
        </p:nvSpPr>
        <p:spPr>
          <a:xfrm rot="16200000">
            <a:off x="954318" y="449836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4" name="Picture 3" descr="Hypothetical phylogenetic tree with 8 nodes showing two nodes highlighted orange separated by 1 SN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187" y="2507980"/>
            <a:ext cx="6656832" cy="4109750"/>
          </a:xfrm>
          <a:prstGeom prst="rect">
            <a:avLst/>
          </a:prstGeom>
          <a:ln w="6350">
            <a:solidFill>
              <a:schemeClr val="tx1"/>
            </a:solidFill>
          </a:ln>
        </p:spPr>
      </p:pic>
      <p:sp>
        <p:nvSpPr>
          <p:cNvPr id="22" name="Slide Number Placeholder 21">
            <a:extLst>
              <a:ext uri="{FF2B5EF4-FFF2-40B4-BE49-F238E27FC236}">
                <a16:creationId xmlns:a16="http://schemas.microsoft.com/office/drawing/2014/main" id="{2A83F25B-27FE-4E79-9883-E4E71ED09BD2}"/>
              </a:ext>
            </a:extLst>
          </p:cNvPr>
          <p:cNvSpPr>
            <a:spLocks noGrp="1"/>
          </p:cNvSpPr>
          <p:nvPr>
            <p:ph type="sldNum" sz="quarter" idx="12"/>
          </p:nvPr>
        </p:nvSpPr>
        <p:spPr/>
        <p:txBody>
          <a:bodyPr/>
          <a:lstStyle/>
          <a:p>
            <a:fld id="{1B5DE891-BED3-4FCA-96F7-3F8A1588183F}" type="slidenum">
              <a:rPr lang="en-US" smtClean="0"/>
              <a:pPr/>
              <a:t>71</a:t>
            </a:fld>
            <a:endParaRPr lang="en-US" dirty="0"/>
          </a:p>
        </p:txBody>
      </p:sp>
    </p:spTree>
    <p:extLst>
      <p:ext uri="{BB962C8B-B14F-4D97-AF65-F5344CB8AC3E}">
        <p14:creationId xmlns:p14="http://schemas.microsoft.com/office/powerpoint/2010/main" val="467583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4106E8-C2D0-4D02-B947-905AE578A5A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(9/12)</a:t>
            </a:r>
          </a:p>
        </p:txBody>
      </p:sp>
      <p:pic>
        <p:nvPicPr>
          <p:cNvPr id="22" name="Picture 21" descr="Screenshot of the LITT online user interface.">
            <a:extLst>
              <a:ext uri="{FF2B5EF4-FFF2-40B4-BE49-F238E27FC236}">
                <a16:creationId xmlns:a16="http://schemas.microsoft.com/office/drawing/2014/main" id="{8E250110-28E8-4B86-9D55-218604943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5" name="Group 24">
            <a:extLst>
              <a:ext uri="{FF2B5EF4-FFF2-40B4-BE49-F238E27FC236}">
                <a16:creationId xmlns:a16="http://schemas.microsoft.com/office/drawing/2014/main" id="{32FF4221-21A1-487F-A3A8-14BFBBD04E58}"/>
              </a:ext>
              <a:ext uri="{C183D7F6-B498-43B3-948B-1728B52AA6E4}">
                <adec:decorative xmlns:adec="http://schemas.microsoft.com/office/drawing/2017/decorative" val="1"/>
              </a:ext>
            </a:extLst>
          </p:cNvPr>
          <p:cNvGrpSpPr/>
          <p:nvPr/>
        </p:nvGrpSpPr>
        <p:grpSpPr>
          <a:xfrm>
            <a:off x="682388" y="978527"/>
            <a:ext cx="10799304" cy="5797540"/>
            <a:chOff x="682388" y="978527"/>
            <a:chExt cx="10799304" cy="5797540"/>
          </a:xfrm>
        </p:grpSpPr>
        <p:sp>
          <p:nvSpPr>
            <p:cNvPr id="26" name="Rectangle 25">
              <a:extLst>
                <a:ext uri="{FF2B5EF4-FFF2-40B4-BE49-F238E27FC236}">
                  <a16:creationId xmlns:a16="http://schemas.microsoft.com/office/drawing/2014/main" id="{23DC6D4B-CAE7-4D7B-A8DB-356829E362E9}"/>
                </a:ext>
              </a:extLst>
            </p:cNvPr>
            <p:cNvSpPr/>
            <p:nvPr/>
          </p:nvSpPr>
          <p:spPr>
            <a:xfrm>
              <a:off x="682388" y="978527"/>
              <a:ext cx="10799304" cy="3320514"/>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7" name="Rectangle 26">
              <a:extLst>
                <a:ext uri="{FF2B5EF4-FFF2-40B4-BE49-F238E27FC236}">
                  <a16:creationId xmlns:a16="http://schemas.microsoft.com/office/drawing/2014/main" id="{CC623757-D264-43AD-8378-E5BBA34551B0}"/>
                </a:ext>
              </a:extLst>
            </p:cNvPr>
            <p:cNvSpPr/>
            <p:nvPr/>
          </p:nvSpPr>
          <p:spPr>
            <a:xfrm>
              <a:off x="682388" y="5131558"/>
              <a:ext cx="10799304" cy="1644509"/>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a:extLst>
                <a:ext uri="{FF2B5EF4-FFF2-40B4-BE49-F238E27FC236}">
                  <a16:creationId xmlns:a16="http://schemas.microsoft.com/office/drawing/2014/main" id="{AB335FFD-735D-4DD1-997D-CBD45B564362}"/>
                </a:ext>
              </a:extLst>
            </p:cNvPr>
            <p:cNvSpPr/>
            <p:nvPr/>
          </p:nvSpPr>
          <p:spPr>
            <a:xfrm>
              <a:off x="4067175" y="4299044"/>
              <a:ext cx="7414517" cy="832513"/>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0B2C1CE8-C1FE-48FC-9C26-7922040EFAA6}"/>
                </a:ext>
              </a:extLst>
            </p:cNvPr>
            <p:cNvSpPr/>
            <p:nvPr/>
          </p:nvSpPr>
          <p:spPr>
            <a:xfrm>
              <a:off x="682388" y="4299045"/>
              <a:ext cx="636823" cy="832510"/>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3" name="Group 2" descr="Screenshot of SNP distance matrix populated with hypothetical data and with the SNP distances between two cases highlighted.">
            <a:extLst>
              <a:ext uri="{FF2B5EF4-FFF2-40B4-BE49-F238E27FC236}">
                <a16:creationId xmlns:a16="http://schemas.microsoft.com/office/drawing/2014/main" id="{5FA07B0E-D10F-474C-8FD2-D59CB94FD2DB}"/>
              </a:ext>
            </a:extLst>
          </p:cNvPr>
          <p:cNvGrpSpPr/>
          <p:nvPr/>
        </p:nvGrpSpPr>
        <p:grpSpPr>
          <a:xfrm>
            <a:off x="1631999" y="978524"/>
            <a:ext cx="8671327" cy="2911386"/>
            <a:chOff x="1631999" y="978524"/>
            <a:chExt cx="8671327" cy="2911386"/>
          </a:xfrm>
        </p:grpSpPr>
        <p:pic>
          <p:nvPicPr>
            <p:cNvPr id="29" name="Picture 28" descr="Screenshot of SNP distance matrix populated with hypothetical data and which the SNP distances between two cases highlighted.">
              <a:extLst>
                <a:ext uri="{FF2B5EF4-FFF2-40B4-BE49-F238E27FC236}">
                  <a16:creationId xmlns:a16="http://schemas.microsoft.com/office/drawing/2014/main" id="{FF864B6F-2F32-473D-B0A8-6726A2220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30" name="Rectangle 29">
              <a:extLst>
                <a:ext uri="{FF2B5EF4-FFF2-40B4-BE49-F238E27FC236}">
                  <a16:creationId xmlns:a16="http://schemas.microsoft.com/office/drawing/2014/main" id="{9B9FF147-B5CC-41BF-A6DA-B2C7AFAF573A}"/>
                </a:ext>
              </a:extLst>
            </p:cNvPr>
            <p:cNvSpPr/>
            <p:nvPr/>
          </p:nvSpPr>
          <p:spPr>
            <a:xfrm>
              <a:off x="1846428" y="2498300"/>
              <a:ext cx="3368335" cy="29260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4DEAC90A-7ABC-4799-8CB5-A15B3805BAF2}"/>
                </a:ext>
              </a:extLst>
            </p:cNvPr>
            <p:cNvSpPr/>
            <p:nvPr/>
          </p:nvSpPr>
          <p:spPr>
            <a:xfrm>
              <a:off x="4371674" y="1152645"/>
              <a:ext cx="843089" cy="163826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a:extLst>
                <a:ext uri="{FF2B5EF4-FFF2-40B4-BE49-F238E27FC236}">
                  <a16:creationId xmlns:a16="http://schemas.microsoft.com/office/drawing/2014/main" id="{E012ADCF-D096-44BC-B25B-EC5B834197F2}"/>
                </a:ext>
              </a:extLst>
            </p:cNvPr>
            <p:cNvSpPr/>
            <p:nvPr/>
          </p:nvSpPr>
          <p:spPr>
            <a:xfrm>
              <a:off x="4371674" y="2498298"/>
              <a:ext cx="843089" cy="292609"/>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6" name="Down Arrow 10" descr="Arrow pointing to the upload button for the SNP distance matrix in the LITT online user interface.">
            <a:extLst>
              <a:ext uri="{FF2B5EF4-FFF2-40B4-BE49-F238E27FC236}">
                <a16:creationId xmlns:a16="http://schemas.microsoft.com/office/drawing/2014/main" id="{09886C35-7818-459D-816C-7201C76C618D}"/>
              </a:ext>
            </a:extLst>
          </p:cNvPr>
          <p:cNvSpPr/>
          <p:nvPr/>
        </p:nvSpPr>
        <p:spPr>
          <a:xfrm rot="16200000">
            <a:off x="954318" y="449836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5" name="Picture 4" descr="Hypothetical phylogenetic tree with 8 nodes showing two nodes highlighted orange separated by 2 SN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187" y="2502493"/>
            <a:ext cx="6656832" cy="4112382"/>
          </a:xfrm>
          <a:prstGeom prst="rect">
            <a:avLst/>
          </a:prstGeom>
          <a:ln w="6350">
            <a:solidFill>
              <a:schemeClr val="tx1"/>
            </a:solidFill>
          </a:ln>
        </p:spPr>
      </p:pic>
      <p:sp>
        <p:nvSpPr>
          <p:cNvPr id="24" name="Slide Number Placeholder 23">
            <a:extLst>
              <a:ext uri="{FF2B5EF4-FFF2-40B4-BE49-F238E27FC236}">
                <a16:creationId xmlns:a16="http://schemas.microsoft.com/office/drawing/2014/main" id="{4C7D6332-781A-4243-9973-7D25652DC76F}"/>
              </a:ext>
            </a:extLst>
          </p:cNvPr>
          <p:cNvSpPr>
            <a:spLocks noGrp="1"/>
          </p:cNvSpPr>
          <p:nvPr>
            <p:ph type="sldNum" sz="quarter" idx="12"/>
          </p:nvPr>
        </p:nvSpPr>
        <p:spPr/>
        <p:txBody>
          <a:bodyPr/>
          <a:lstStyle/>
          <a:p>
            <a:fld id="{1B5DE891-BED3-4FCA-96F7-3F8A1588183F}" type="slidenum">
              <a:rPr lang="en-US" smtClean="0"/>
              <a:pPr/>
              <a:t>72</a:t>
            </a:fld>
            <a:endParaRPr lang="en-US" dirty="0"/>
          </a:p>
        </p:txBody>
      </p:sp>
    </p:spTree>
    <p:extLst>
      <p:ext uri="{BB962C8B-B14F-4D97-AF65-F5344CB8AC3E}">
        <p14:creationId xmlns:p14="http://schemas.microsoft.com/office/powerpoint/2010/main" val="10551403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13373F-B2D6-4F1C-B833-DC57E4B5A0F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(10/12)</a:t>
            </a:r>
          </a:p>
        </p:txBody>
      </p:sp>
      <p:pic>
        <p:nvPicPr>
          <p:cNvPr id="22" name="Picture 21" descr="Screenshot of the LITT online user interface.">
            <a:extLst>
              <a:ext uri="{FF2B5EF4-FFF2-40B4-BE49-F238E27FC236}">
                <a16:creationId xmlns:a16="http://schemas.microsoft.com/office/drawing/2014/main" id="{61DF78F4-56AA-453E-8C0D-6DBD22B4F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5" name="Group 24">
            <a:extLst>
              <a:ext uri="{FF2B5EF4-FFF2-40B4-BE49-F238E27FC236}">
                <a16:creationId xmlns:a16="http://schemas.microsoft.com/office/drawing/2014/main" id="{E94323C6-B7DC-4814-877C-D1877C1FA49D}"/>
              </a:ext>
              <a:ext uri="{C183D7F6-B498-43B3-948B-1728B52AA6E4}">
                <adec:decorative xmlns:adec="http://schemas.microsoft.com/office/drawing/2017/decorative" val="1"/>
              </a:ext>
            </a:extLst>
          </p:cNvPr>
          <p:cNvGrpSpPr/>
          <p:nvPr/>
        </p:nvGrpSpPr>
        <p:grpSpPr>
          <a:xfrm>
            <a:off x="682388" y="978527"/>
            <a:ext cx="10799304" cy="5797540"/>
            <a:chOff x="682388" y="978527"/>
            <a:chExt cx="10799304" cy="5797540"/>
          </a:xfrm>
        </p:grpSpPr>
        <p:sp>
          <p:nvSpPr>
            <p:cNvPr id="26" name="Rectangle 25">
              <a:extLst>
                <a:ext uri="{FF2B5EF4-FFF2-40B4-BE49-F238E27FC236}">
                  <a16:creationId xmlns:a16="http://schemas.microsoft.com/office/drawing/2014/main" id="{FA77F11D-8B9D-4C03-B687-EFEB94F56215}"/>
                </a:ext>
              </a:extLst>
            </p:cNvPr>
            <p:cNvSpPr/>
            <p:nvPr/>
          </p:nvSpPr>
          <p:spPr>
            <a:xfrm>
              <a:off x="682388" y="978527"/>
              <a:ext cx="10799304" cy="3320514"/>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7" name="Rectangle 26">
              <a:extLst>
                <a:ext uri="{FF2B5EF4-FFF2-40B4-BE49-F238E27FC236}">
                  <a16:creationId xmlns:a16="http://schemas.microsoft.com/office/drawing/2014/main" id="{BA8BCBD9-7D3A-4A6B-A586-552269ECDFBF}"/>
                </a:ext>
              </a:extLst>
            </p:cNvPr>
            <p:cNvSpPr/>
            <p:nvPr/>
          </p:nvSpPr>
          <p:spPr>
            <a:xfrm>
              <a:off x="682388" y="5131558"/>
              <a:ext cx="10799304" cy="1644509"/>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a:extLst>
                <a:ext uri="{FF2B5EF4-FFF2-40B4-BE49-F238E27FC236}">
                  <a16:creationId xmlns:a16="http://schemas.microsoft.com/office/drawing/2014/main" id="{7F7C1D4B-809E-4C09-8051-4049EB94BCF4}"/>
                </a:ext>
              </a:extLst>
            </p:cNvPr>
            <p:cNvSpPr/>
            <p:nvPr/>
          </p:nvSpPr>
          <p:spPr>
            <a:xfrm>
              <a:off x="4067175" y="4299044"/>
              <a:ext cx="7414517" cy="832513"/>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A99B5253-38C5-4895-9324-3EAEED275B79}"/>
                </a:ext>
              </a:extLst>
            </p:cNvPr>
            <p:cNvSpPr/>
            <p:nvPr/>
          </p:nvSpPr>
          <p:spPr>
            <a:xfrm>
              <a:off x="682388" y="4299045"/>
              <a:ext cx="636823" cy="832510"/>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3" name="Group 2" descr="Screenshot of SNP distance matrix populated with hypothetical data and with the SNP distances between two cases highlighted.">
            <a:extLst>
              <a:ext uri="{FF2B5EF4-FFF2-40B4-BE49-F238E27FC236}">
                <a16:creationId xmlns:a16="http://schemas.microsoft.com/office/drawing/2014/main" id="{B06F9A22-35EA-4258-876B-EBEA5C9F00A4}"/>
              </a:ext>
            </a:extLst>
          </p:cNvPr>
          <p:cNvGrpSpPr/>
          <p:nvPr/>
        </p:nvGrpSpPr>
        <p:grpSpPr>
          <a:xfrm>
            <a:off x="1631999" y="978524"/>
            <a:ext cx="8671327" cy="2911386"/>
            <a:chOff x="1631999" y="978524"/>
            <a:chExt cx="8671327" cy="2911386"/>
          </a:xfrm>
        </p:grpSpPr>
        <p:pic>
          <p:nvPicPr>
            <p:cNvPr id="29" name="Picture 28" descr="Screenshot of SNP distance matrix populated with hypothetical data and which the SNP distances between two cases highlighted.">
              <a:extLst>
                <a:ext uri="{FF2B5EF4-FFF2-40B4-BE49-F238E27FC236}">
                  <a16:creationId xmlns:a16="http://schemas.microsoft.com/office/drawing/2014/main" id="{A61DB7E7-2424-4E04-92BC-1C6934CD3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30" name="Rectangle 29">
              <a:extLst>
                <a:ext uri="{FF2B5EF4-FFF2-40B4-BE49-F238E27FC236}">
                  <a16:creationId xmlns:a16="http://schemas.microsoft.com/office/drawing/2014/main" id="{2A273241-175C-4D09-9EB8-7E7A891F3571}"/>
                </a:ext>
              </a:extLst>
            </p:cNvPr>
            <p:cNvSpPr/>
            <p:nvPr/>
          </p:nvSpPr>
          <p:spPr>
            <a:xfrm>
              <a:off x="1846428" y="3059286"/>
              <a:ext cx="3368335" cy="274320"/>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D55544A9-A0D3-45AC-A9D2-C3161F3866EB}"/>
                </a:ext>
              </a:extLst>
            </p:cNvPr>
            <p:cNvSpPr/>
            <p:nvPr/>
          </p:nvSpPr>
          <p:spPr>
            <a:xfrm>
              <a:off x="4371674" y="1152645"/>
              <a:ext cx="843089" cy="2180960"/>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a:extLst>
                <a:ext uri="{FF2B5EF4-FFF2-40B4-BE49-F238E27FC236}">
                  <a16:creationId xmlns:a16="http://schemas.microsoft.com/office/drawing/2014/main" id="{890F6AB5-72C0-4132-96EA-73EEE20E22AB}"/>
                </a:ext>
              </a:extLst>
            </p:cNvPr>
            <p:cNvSpPr/>
            <p:nvPr/>
          </p:nvSpPr>
          <p:spPr>
            <a:xfrm>
              <a:off x="4371674" y="3059284"/>
              <a:ext cx="843089" cy="274321"/>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6" name="Down Arrow 10" descr="Arrow pointing to the upload button for the SNP distance matrix in the LITT online user interface.">
            <a:extLst>
              <a:ext uri="{FF2B5EF4-FFF2-40B4-BE49-F238E27FC236}">
                <a16:creationId xmlns:a16="http://schemas.microsoft.com/office/drawing/2014/main" id="{F2110202-560C-40CE-9DFE-2C79E1B406B7}"/>
              </a:ext>
            </a:extLst>
          </p:cNvPr>
          <p:cNvSpPr/>
          <p:nvPr/>
        </p:nvSpPr>
        <p:spPr>
          <a:xfrm rot="16200000">
            <a:off x="954318" y="4498367"/>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4" name="Picture 3" descr="Hypothetical phylogenetic tree with 8 nodes showing two nodes highlighted orange separated by 26 SN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7830" y="2503629"/>
            <a:ext cx="6656832" cy="4114005"/>
          </a:xfrm>
          <a:prstGeom prst="rect">
            <a:avLst/>
          </a:prstGeom>
          <a:ln w="6350">
            <a:solidFill>
              <a:schemeClr val="tx1"/>
            </a:solidFill>
          </a:ln>
        </p:spPr>
      </p:pic>
      <p:sp>
        <p:nvSpPr>
          <p:cNvPr id="24" name="Slide Number Placeholder 23">
            <a:extLst>
              <a:ext uri="{FF2B5EF4-FFF2-40B4-BE49-F238E27FC236}">
                <a16:creationId xmlns:a16="http://schemas.microsoft.com/office/drawing/2014/main" id="{866FB7EF-360F-458F-AADC-A28FDD4AA156}"/>
              </a:ext>
            </a:extLst>
          </p:cNvPr>
          <p:cNvSpPr>
            <a:spLocks noGrp="1"/>
          </p:cNvSpPr>
          <p:nvPr>
            <p:ph type="sldNum" sz="quarter" idx="12"/>
          </p:nvPr>
        </p:nvSpPr>
        <p:spPr/>
        <p:txBody>
          <a:bodyPr/>
          <a:lstStyle/>
          <a:p>
            <a:fld id="{1B5DE891-BED3-4FCA-96F7-3F8A1588183F}" type="slidenum">
              <a:rPr lang="en-US" smtClean="0"/>
              <a:pPr/>
              <a:t>73</a:t>
            </a:fld>
            <a:endParaRPr lang="en-US" dirty="0"/>
          </a:p>
        </p:txBody>
      </p:sp>
    </p:spTree>
    <p:extLst>
      <p:ext uri="{BB962C8B-B14F-4D97-AF65-F5344CB8AC3E}">
        <p14:creationId xmlns:p14="http://schemas.microsoft.com/office/powerpoint/2010/main" val="30574165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1940CD-5256-42D1-8491-8C31B91B50E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(11/12)</a:t>
            </a:r>
          </a:p>
        </p:txBody>
      </p:sp>
      <p:pic>
        <p:nvPicPr>
          <p:cNvPr id="12" name="Picture 11" descr="Screenshot of the LITT online user interface.">
            <a:extLst>
              <a:ext uri="{FF2B5EF4-FFF2-40B4-BE49-F238E27FC236}">
                <a16:creationId xmlns:a16="http://schemas.microsoft.com/office/drawing/2014/main" id="{96AE8014-1337-45DD-A659-699049A5F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 name="Group 1">
            <a:extLst>
              <a:ext uri="{FF2B5EF4-FFF2-40B4-BE49-F238E27FC236}">
                <a16:creationId xmlns:a16="http://schemas.microsoft.com/office/drawing/2014/main" id="{DCF304A2-3461-4B57-B880-3A4D52730895}"/>
              </a:ext>
              <a:ext uri="{C183D7F6-B498-43B3-948B-1728B52AA6E4}">
                <adec:decorative xmlns:adec="http://schemas.microsoft.com/office/drawing/2017/decorative" val="1"/>
              </a:ext>
            </a:extLst>
          </p:cNvPr>
          <p:cNvGrpSpPr/>
          <p:nvPr/>
        </p:nvGrpSpPr>
        <p:grpSpPr>
          <a:xfrm>
            <a:off x="682388" y="978527"/>
            <a:ext cx="10799304" cy="5797540"/>
            <a:chOff x="682388" y="978527"/>
            <a:chExt cx="10799304" cy="5797540"/>
          </a:xfrm>
        </p:grpSpPr>
        <p:sp>
          <p:nvSpPr>
            <p:cNvPr id="21" name="Rectangle 20">
              <a:extLst>
                <a:ext uri="{FF2B5EF4-FFF2-40B4-BE49-F238E27FC236}">
                  <a16:creationId xmlns:a16="http://schemas.microsoft.com/office/drawing/2014/main" id="{F17692E6-F4AC-4D51-B153-E9F1C6008B55}"/>
                </a:ext>
              </a:extLst>
            </p:cNvPr>
            <p:cNvSpPr/>
            <p:nvPr/>
          </p:nvSpPr>
          <p:spPr>
            <a:xfrm>
              <a:off x="682388" y="2674960"/>
              <a:ext cx="10799304" cy="4101107"/>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a:extLst>
                <a:ext uri="{FF2B5EF4-FFF2-40B4-BE49-F238E27FC236}">
                  <a16:creationId xmlns:a16="http://schemas.microsoft.com/office/drawing/2014/main" id="{AB71C131-5974-4A87-9ED7-FA5EFF64486C}"/>
                </a:ext>
              </a:extLst>
            </p:cNvPr>
            <p:cNvSpPr/>
            <p:nvPr/>
          </p:nvSpPr>
          <p:spPr>
            <a:xfrm>
              <a:off x="682388" y="978527"/>
              <a:ext cx="10799304" cy="1000398"/>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a:extLst>
                <a:ext uri="{FF2B5EF4-FFF2-40B4-BE49-F238E27FC236}">
                  <a16:creationId xmlns:a16="http://schemas.microsoft.com/office/drawing/2014/main" id="{26B4FBC7-857E-4A87-9291-62CA69929144}"/>
                </a:ext>
              </a:extLst>
            </p:cNvPr>
            <p:cNvSpPr/>
            <p:nvPr/>
          </p:nvSpPr>
          <p:spPr>
            <a:xfrm>
              <a:off x="10314661" y="1978926"/>
              <a:ext cx="1167031" cy="696035"/>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Rectangle 25">
              <a:extLst>
                <a:ext uri="{FF2B5EF4-FFF2-40B4-BE49-F238E27FC236}">
                  <a16:creationId xmlns:a16="http://schemas.microsoft.com/office/drawing/2014/main" id="{527696D6-B707-4620-89ED-1FA3B2100C17}"/>
                </a:ext>
              </a:extLst>
            </p:cNvPr>
            <p:cNvSpPr/>
            <p:nvPr/>
          </p:nvSpPr>
          <p:spPr>
            <a:xfrm>
              <a:off x="682388" y="1978925"/>
              <a:ext cx="6960358" cy="696035"/>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8" name="Down Arrow 10" descr="Arrow pointing to the upload button for the table of risk factor weights in the LITT online user interface.">
            <a:extLst>
              <a:ext uri="{FF2B5EF4-FFF2-40B4-BE49-F238E27FC236}">
                <a16:creationId xmlns:a16="http://schemas.microsoft.com/office/drawing/2014/main" id="{6C481646-8A61-45DC-828C-87A51CD06859}"/>
              </a:ext>
            </a:extLst>
          </p:cNvPr>
          <p:cNvSpPr/>
          <p:nvPr/>
        </p:nvSpPr>
        <p:spPr>
          <a:xfrm rot="5400000">
            <a:off x="10470572" y="204687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5" name="Picture 4" descr="Screenshot of table of risk factor weights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694" y="2787928"/>
            <a:ext cx="4181475" cy="1828800"/>
          </a:xfrm>
          <a:prstGeom prst="rect">
            <a:avLst/>
          </a:prstGeom>
          <a:ln w="6350">
            <a:solidFill>
              <a:schemeClr val="tx1"/>
            </a:solidFill>
          </a:ln>
        </p:spPr>
      </p:pic>
      <p:sp>
        <p:nvSpPr>
          <p:cNvPr id="17" name="Slide Number Placeholder 16">
            <a:extLst>
              <a:ext uri="{FF2B5EF4-FFF2-40B4-BE49-F238E27FC236}">
                <a16:creationId xmlns:a16="http://schemas.microsoft.com/office/drawing/2014/main" id="{79434C6C-D6F6-4D48-B950-3381B0F11512}"/>
              </a:ext>
            </a:extLst>
          </p:cNvPr>
          <p:cNvSpPr>
            <a:spLocks noGrp="1"/>
          </p:cNvSpPr>
          <p:nvPr>
            <p:ph type="sldNum" sz="quarter" idx="12"/>
          </p:nvPr>
        </p:nvSpPr>
        <p:spPr/>
        <p:txBody>
          <a:bodyPr/>
          <a:lstStyle/>
          <a:p>
            <a:fld id="{1B5DE891-BED3-4FCA-96F7-3F8A1588183F}" type="slidenum">
              <a:rPr lang="en-US" smtClean="0"/>
              <a:pPr/>
              <a:t>74</a:t>
            </a:fld>
            <a:endParaRPr lang="en-US" dirty="0"/>
          </a:p>
        </p:txBody>
      </p:sp>
    </p:spTree>
    <p:extLst>
      <p:ext uri="{BB962C8B-B14F-4D97-AF65-F5344CB8AC3E}">
        <p14:creationId xmlns:p14="http://schemas.microsoft.com/office/powerpoint/2010/main" val="990235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2BA298C-6868-403E-A818-9D3FBF9D667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a:t>
            </a:r>
            <a:r>
              <a:rPr lang="en-US" dirty="0"/>
              <a:t>files </a:t>
            </a:r>
            <a:r>
              <a:rPr lang="en-US" sz="1000" dirty="0"/>
              <a:t>(12/12)</a:t>
            </a:r>
          </a:p>
        </p:txBody>
      </p:sp>
      <p:pic>
        <p:nvPicPr>
          <p:cNvPr id="19" name="Picture 18" descr="Screenshot of the LITT online user interface.">
            <a:extLst>
              <a:ext uri="{FF2B5EF4-FFF2-40B4-BE49-F238E27FC236}">
                <a16:creationId xmlns:a16="http://schemas.microsoft.com/office/drawing/2014/main" id="{0878DC44-898E-4630-9EB9-067C93533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48" y="1032763"/>
            <a:ext cx="10417577" cy="5660136"/>
          </a:xfrm>
          <a:prstGeom prst="rect">
            <a:avLst/>
          </a:prstGeom>
          <a:ln w="6350">
            <a:solidFill>
              <a:schemeClr val="tx1">
                <a:lumMod val="65000"/>
                <a:lumOff val="35000"/>
              </a:schemeClr>
            </a:solidFill>
          </a:ln>
        </p:spPr>
      </p:pic>
      <p:grpSp>
        <p:nvGrpSpPr>
          <p:cNvPr id="24" name="Group 23">
            <a:extLst>
              <a:ext uri="{FF2B5EF4-FFF2-40B4-BE49-F238E27FC236}">
                <a16:creationId xmlns:a16="http://schemas.microsoft.com/office/drawing/2014/main" id="{71081729-3089-4696-AD57-AAC31D1DCD09}"/>
              </a:ext>
              <a:ext uri="{C183D7F6-B498-43B3-948B-1728B52AA6E4}">
                <adec:decorative xmlns:adec="http://schemas.microsoft.com/office/drawing/2017/decorative" val="1"/>
              </a:ext>
            </a:extLst>
          </p:cNvPr>
          <p:cNvGrpSpPr/>
          <p:nvPr/>
        </p:nvGrpSpPr>
        <p:grpSpPr>
          <a:xfrm>
            <a:off x="682388" y="978527"/>
            <a:ext cx="10799304" cy="5797540"/>
            <a:chOff x="682388" y="978527"/>
            <a:chExt cx="10799304" cy="5797540"/>
          </a:xfrm>
        </p:grpSpPr>
        <p:sp>
          <p:nvSpPr>
            <p:cNvPr id="25" name="Rectangle 24">
              <a:extLst>
                <a:ext uri="{FF2B5EF4-FFF2-40B4-BE49-F238E27FC236}">
                  <a16:creationId xmlns:a16="http://schemas.microsoft.com/office/drawing/2014/main" id="{30263A5B-DBD1-415E-8B58-45A03CAD6363}"/>
                </a:ext>
              </a:extLst>
            </p:cNvPr>
            <p:cNvSpPr/>
            <p:nvPr/>
          </p:nvSpPr>
          <p:spPr>
            <a:xfrm>
              <a:off x="682388" y="978527"/>
              <a:ext cx="10799304" cy="1000398"/>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Rectangle 25">
              <a:extLst>
                <a:ext uri="{FF2B5EF4-FFF2-40B4-BE49-F238E27FC236}">
                  <a16:creationId xmlns:a16="http://schemas.microsoft.com/office/drawing/2014/main" id="{4057375A-7989-4249-8CC7-DC7A4EA1625A}"/>
                </a:ext>
              </a:extLst>
            </p:cNvPr>
            <p:cNvSpPr/>
            <p:nvPr/>
          </p:nvSpPr>
          <p:spPr>
            <a:xfrm>
              <a:off x="682388" y="2674960"/>
              <a:ext cx="10799304" cy="4101107"/>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4" name="Rectangle 33">
              <a:extLst>
                <a:ext uri="{FF2B5EF4-FFF2-40B4-BE49-F238E27FC236}">
                  <a16:creationId xmlns:a16="http://schemas.microsoft.com/office/drawing/2014/main" id="{A278F843-E0E3-440A-A227-C26C51F40C22}"/>
                </a:ext>
              </a:extLst>
            </p:cNvPr>
            <p:cNvSpPr/>
            <p:nvPr/>
          </p:nvSpPr>
          <p:spPr>
            <a:xfrm>
              <a:off x="10314661" y="1978926"/>
              <a:ext cx="1167031" cy="696035"/>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89A41554-A73A-4724-89FB-8583AEFE5518}"/>
                </a:ext>
              </a:extLst>
            </p:cNvPr>
            <p:cNvSpPr/>
            <p:nvPr/>
          </p:nvSpPr>
          <p:spPr>
            <a:xfrm>
              <a:off x="682388" y="1978925"/>
              <a:ext cx="6960358" cy="696035"/>
            </a:xfrm>
            <a:prstGeom prst="rect">
              <a:avLst/>
            </a:prstGeom>
            <a:solidFill>
              <a:schemeClr val="bg1">
                <a:alpha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3" name="Down Arrow 10" descr="Arrow pointing to the upload button for the table of risk factor weights in the LITT online user interface.">
            <a:extLst>
              <a:ext uri="{FF2B5EF4-FFF2-40B4-BE49-F238E27FC236}">
                <a16:creationId xmlns:a16="http://schemas.microsoft.com/office/drawing/2014/main" id="{1C1D0787-9CEB-4361-B9A8-51960E04DF4C}"/>
              </a:ext>
            </a:extLst>
          </p:cNvPr>
          <p:cNvSpPr/>
          <p:nvPr/>
        </p:nvSpPr>
        <p:spPr>
          <a:xfrm rot="5400000">
            <a:off x="10470572" y="2046879"/>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4" name="Group 3" descr="Screenshot of table of risk factor weights populated with hypothetical data and indicating general sources of data.">
            <a:extLst>
              <a:ext uri="{FF2B5EF4-FFF2-40B4-BE49-F238E27FC236}">
                <a16:creationId xmlns:a16="http://schemas.microsoft.com/office/drawing/2014/main" id="{F6C21D49-90E7-4026-9006-03B5CB6255CE}"/>
              </a:ext>
            </a:extLst>
          </p:cNvPr>
          <p:cNvGrpSpPr/>
          <p:nvPr/>
        </p:nvGrpSpPr>
        <p:grpSpPr>
          <a:xfrm>
            <a:off x="4004694" y="2787928"/>
            <a:ext cx="4564412" cy="2582467"/>
            <a:chOff x="4004694" y="2787928"/>
            <a:chExt cx="4564412" cy="2582467"/>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694" y="2787928"/>
              <a:ext cx="4181475" cy="1828800"/>
            </a:xfrm>
            <a:prstGeom prst="rect">
              <a:avLst/>
            </a:prstGeom>
            <a:ln w="6350">
              <a:solidFill>
                <a:schemeClr val="tx1"/>
              </a:solidFill>
            </a:ln>
          </p:spPr>
        </p:pic>
        <p:sp>
          <p:nvSpPr>
            <p:cNvPr id="14" name="Right Brace 13"/>
            <p:cNvSpPr/>
            <p:nvPr/>
          </p:nvSpPr>
          <p:spPr>
            <a:xfrm rot="5400000">
              <a:off x="7480882" y="4331364"/>
              <a:ext cx="159433" cy="109728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6" name="TextBox 15"/>
            <p:cNvSpPr txBox="1"/>
            <p:nvPr/>
          </p:nvSpPr>
          <p:spPr>
            <a:xfrm>
              <a:off x="4398299" y="5031841"/>
              <a:ext cx="2351751"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Factor characteristic</a:t>
              </a:r>
            </a:p>
          </p:txBody>
        </p:sp>
        <p:sp>
          <p:nvSpPr>
            <p:cNvPr id="17" name="TextBox 16"/>
            <p:cNvSpPr txBox="1"/>
            <p:nvPr/>
          </p:nvSpPr>
          <p:spPr>
            <a:xfrm>
              <a:off x="6564276" y="5028894"/>
              <a:ext cx="200483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Factor weight</a:t>
              </a:r>
            </a:p>
          </p:txBody>
        </p:sp>
        <p:sp>
          <p:nvSpPr>
            <p:cNvPr id="18" name="Right Brace 17"/>
            <p:cNvSpPr/>
            <p:nvPr/>
          </p:nvSpPr>
          <p:spPr>
            <a:xfrm rot="5400000">
              <a:off x="5487870" y="3737004"/>
              <a:ext cx="159436" cy="228600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grpSp>
      <p:sp>
        <p:nvSpPr>
          <p:cNvPr id="22" name="Slide Number Placeholder 21">
            <a:extLst>
              <a:ext uri="{FF2B5EF4-FFF2-40B4-BE49-F238E27FC236}">
                <a16:creationId xmlns:a16="http://schemas.microsoft.com/office/drawing/2014/main" id="{5E15342A-8525-439D-A296-1B23BED168AD}"/>
              </a:ext>
            </a:extLst>
          </p:cNvPr>
          <p:cNvSpPr>
            <a:spLocks noGrp="1"/>
          </p:cNvSpPr>
          <p:nvPr>
            <p:ph type="sldNum" sz="quarter" idx="12"/>
          </p:nvPr>
        </p:nvSpPr>
        <p:spPr/>
        <p:txBody>
          <a:bodyPr/>
          <a:lstStyle/>
          <a:p>
            <a:fld id="{1B5DE891-BED3-4FCA-96F7-3F8A1588183F}" type="slidenum">
              <a:rPr lang="en-US" smtClean="0"/>
              <a:pPr/>
              <a:t>75</a:t>
            </a:fld>
            <a:endParaRPr lang="en-US" dirty="0"/>
          </a:p>
        </p:txBody>
      </p:sp>
    </p:spTree>
    <p:extLst>
      <p:ext uri="{BB962C8B-B14F-4D97-AF65-F5344CB8AC3E}">
        <p14:creationId xmlns:p14="http://schemas.microsoft.com/office/powerpoint/2010/main" val="29415188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0EF97A6-6E60-49DD-BD14-AE62A8625FB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a:t>
            </a:r>
            <a:endParaRPr lang="en-US" sz="4000" dirty="0"/>
          </a:p>
        </p:txBody>
      </p:sp>
      <p:pic>
        <p:nvPicPr>
          <p:cNvPr id="3" name="Picture 2" descr="Screenshot of the LITT online user interface.">
            <a:extLst>
              <a:ext uri="{FF2B5EF4-FFF2-40B4-BE49-F238E27FC236}">
                <a16:creationId xmlns:a16="http://schemas.microsoft.com/office/drawing/2014/main" id="{3779A481-1B3F-406B-B298-B751EBE7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71" y="1031483"/>
            <a:ext cx="10417578" cy="5660136"/>
          </a:xfrm>
          <a:prstGeom prst="rect">
            <a:avLst/>
          </a:prstGeom>
          <a:ln w="6350">
            <a:solidFill>
              <a:schemeClr val="tx1"/>
            </a:solidFill>
          </a:ln>
        </p:spPr>
      </p:pic>
      <p:sp>
        <p:nvSpPr>
          <p:cNvPr id="18" name="Down Arrow 10" descr="Arrow pointing to the set up outputs section of the LITT online user interface.">
            <a:extLst>
              <a:ext uri="{FF2B5EF4-FFF2-40B4-BE49-F238E27FC236}">
                <a16:creationId xmlns:a16="http://schemas.microsoft.com/office/drawing/2014/main" id="{89CC11ED-6FB5-4DE9-9479-50D704848BB5}"/>
              </a:ext>
            </a:extLst>
          </p:cNvPr>
          <p:cNvSpPr/>
          <p:nvPr/>
        </p:nvSpPr>
        <p:spPr>
          <a:xfrm rot="5400000">
            <a:off x="7287101" y="2044641"/>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6" name="Down Arrow 10" descr="Arrow pointing to the set up outputs section of the LITT online user interface.">
            <a:extLst>
              <a:ext uri="{FF2B5EF4-FFF2-40B4-BE49-F238E27FC236}">
                <a16:creationId xmlns:a16="http://schemas.microsoft.com/office/drawing/2014/main" id="{4F6B10E3-703C-4EF2-AE22-61A1ED5E7281}"/>
              </a:ext>
            </a:extLst>
          </p:cNvPr>
          <p:cNvSpPr/>
          <p:nvPr/>
        </p:nvSpPr>
        <p:spPr>
          <a:xfrm rot="5400000">
            <a:off x="7287101" y="3102252"/>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Down Arrow 10" descr="Arrow pointing to the run button in the LITT online user interface.">
            <a:extLst>
              <a:ext uri="{FF2B5EF4-FFF2-40B4-BE49-F238E27FC236}">
                <a16:creationId xmlns:a16="http://schemas.microsoft.com/office/drawing/2014/main" id="{1B93F62E-2226-40A9-85DF-31CE7D3EDC28}"/>
              </a:ext>
            </a:extLst>
          </p:cNvPr>
          <p:cNvSpPr/>
          <p:nvPr/>
        </p:nvSpPr>
        <p:spPr>
          <a:xfrm rot="5400000">
            <a:off x="6752002" y="5946518"/>
            <a:ext cx="288758" cy="600579"/>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Slide Number Placeholder 12">
            <a:extLst>
              <a:ext uri="{FF2B5EF4-FFF2-40B4-BE49-F238E27FC236}">
                <a16:creationId xmlns:a16="http://schemas.microsoft.com/office/drawing/2014/main" id="{B32FF413-0461-4876-A799-2378900D53ED}"/>
              </a:ext>
            </a:extLst>
          </p:cNvPr>
          <p:cNvSpPr>
            <a:spLocks noGrp="1"/>
          </p:cNvSpPr>
          <p:nvPr>
            <p:ph type="sldNum" sz="quarter" idx="12"/>
          </p:nvPr>
        </p:nvSpPr>
        <p:spPr/>
        <p:txBody>
          <a:bodyPr/>
          <a:lstStyle/>
          <a:p>
            <a:fld id="{1B5DE891-BED3-4FCA-96F7-3F8A1588183F}" type="slidenum">
              <a:rPr lang="en-US" smtClean="0"/>
              <a:pPr/>
              <a:t>76</a:t>
            </a:fld>
            <a:endParaRPr lang="en-US" dirty="0"/>
          </a:p>
        </p:txBody>
      </p:sp>
    </p:spTree>
    <p:extLst>
      <p:ext uri="{BB962C8B-B14F-4D97-AF65-F5344CB8AC3E}">
        <p14:creationId xmlns:p14="http://schemas.microsoft.com/office/powerpoint/2010/main" val="8617776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D8CA1-62D2-443B-9BEE-5E03A28E8F9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 </a:t>
            </a:r>
            <a:r>
              <a:rPr lang="en-US" sz="1000" dirty="0">
                <a:latin typeface="Tahoma" panose="020B0604030504040204" pitchFamily="34" charset="0"/>
              </a:rPr>
              <a:t>(1/44)</a:t>
            </a:r>
            <a:endParaRPr lang="en-US" sz="1000" dirty="0"/>
          </a:p>
        </p:txBody>
      </p:sp>
      <p:pic>
        <p:nvPicPr>
          <p:cNvPr id="6" name="Picture 5" descr="Screenshot of the contents of the folder containing output files from a LITT analy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1783080"/>
            <a:ext cx="7059168" cy="3273592"/>
          </a:xfrm>
          <a:prstGeom prst="rect">
            <a:avLst/>
          </a:prstGeom>
          <a:ln w="6350">
            <a:solidFill>
              <a:schemeClr val="tx1">
                <a:lumMod val="65000"/>
                <a:lumOff val="35000"/>
              </a:schemeClr>
            </a:solidFill>
          </a:ln>
        </p:spPr>
      </p:pic>
      <p:sp>
        <p:nvSpPr>
          <p:cNvPr id="9" name="Slide Number Placeholder 8">
            <a:extLst>
              <a:ext uri="{FF2B5EF4-FFF2-40B4-BE49-F238E27FC236}">
                <a16:creationId xmlns:a16="http://schemas.microsoft.com/office/drawing/2014/main" id="{637C553B-2271-4F97-B7A6-E2F21E0812D3}"/>
              </a:ext>
            </a:extLst>
          </p:cNvPr>
          <p:cNvSpPr>
            <a:spLocks noGrp="1"/>
          </p:cNvSpPr>
          <p:nvPr>
            <p:ph type="sldNum" sz="quarter" idx="12"/>
          </p:nvPr>
        </p:nvSpPr>
        <p:spPr/>
        <p:txBody>
          <a:bodyPr/>
          <a:lstStyle/>
          <a:p>
            <a:fld id="{1B5DE891-BED3-4FCA-96F7-3F8A1588183F}" type="slidenum">
              <a:rPr lang="en-US" smtClean="0"/>
              <a:pPr/>
              <a:t>77</a:t>
            </a:fld>
            <a:endParaRPr lang="en-US" dirty="0"/>
          </a:p>
        </p:txBody>
      </p:sp>
    </p:spTree>
    <p:extLst>
      <p:ext uri="{BB962C8B-B14F-4D97-AF65-F5344CB8AC3E}">
        <p14:creationId xmlns:p14="http://schemas.microsoft.com/office/powerpoint/2010/main" val="26681748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9E69FB-ED7B-463A-ACF7-E4055CC4904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(2/44)</a:t>
            </a:r>
          </a:p>
        </p:txBody>
      </p:sp>
      <p:grpSp>
        <p:nvGrpSpPr>
          <p:cNvPr id="2" name="Group 1" descr="Screenshot of the contents of the folder containing output files from a LITT analysis with select files highlighted.">
            <a:extLst>
              <a:ext uri="{FF2B5EF4-FFF2-40B4-BE49-F238E27FC236}">
                <a16:creationId xmlns:a16="http://schemas.microsoft.com/office/drawing/2014/main" id="{5BE938C2-7C1F-46A5-A34A-26CEEEA88441}"/>
              </a:ext>
            </a:extLst>
          </p:cNvPr>
          <p:cNvGrpSpPr/>
          <p:nvPr/>
        </p:nvGrpSpPr>
        <p:grpSpPr>
          <a:xfrm>
            <a:off x="422715" y="1783080"/>
            <a:ext cx="7065078" cy="3273592"/>
            <a:chOff x="422715" y="1783080"/>
            <a:chExt cx="7065078" cy="3273592"/>
          </a:xfrm>
        </p:grpSpPr>
        <p:pic>
          <p:nvPicPr>
            <p:cNvPr id="8" name="Picture 7" descr="Screenshot of the contents of the folder containing output files from a LITT analysis.">
              <a:extLst>
                <a:ext uri="{FF2B5EF4-FFF2-40B4-BE49-F238E27FC236}">
                  <a16:creationId xmlns:a16="http://schemas.microsoft.com/office/drawing/2014/main" id="{3D36F541-2D97-4FFA-95FA-A6B4FA930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1783080"/>
              <a:ext cx="7059168" cy="3273592"/>
            </a:xfrm>
            <a:prstGeom prst="rect">
              <a:avLst/>
            </a:prstGeom>
            <a:ln w="6350">
              <a:solidFill>
                <a:schemeClr val="tx1">
                  <a:lumMod val="65000"/>
                  <a:lumOff val="35000"/>
                </a:schemeClr>
              </a:solidFill>
            </a:ln>
          </p:spPr>
        </p:pic>
        <p:sp>
          <p:nvSpPr>
            <p:cNvPr id="9" name="Rectangle 8">
              <a:extLst>
                <a:ext uri="{FF2B5EF4-FFF2-40B4-BE49-F238E27FC236}">
                  <a16:creationId xmlns:a16="http://schemas.microsoft.com/office/drawing/2014/main" id="{84F0A0D5-7CA5-41B0-84C0-B1F9084696C7}"/>
                </a:ext>
              </a:extLst>
            </p:cNvPr>
            <p:cNvSpPr/>
            <p:nvPr/>
          </p:nvSpPr>
          <p:spPr>
            <a:xfrm flipH="1">
              <a:off x="422715" y="2310785"/>
              <a:ext cx="7065078" cy="1325880"/>
            </a:xfrm>
            <a:prstGeom prst="rect">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1" name="Slide Number Placeholder 10">
            <a:extLst>
              <a:ext uri="{FF2B5EF4-FFF2-40B4-BE49-F238E27FC236}">
                <a16:creationId xmlns:a16="http://schemas.microsoft.com/office/drawing/2014/main" id="{8A769826-1112-4938-BF82-25BA39622508}"/>
              </a:ext>
            </a:extLst>
          </p:cNvPr>
          <p:cNvSpPr>
            <a:spLocks noGrp="1"/>
          </p:cNvSpPr>
          <p:nvPr>
            <p:ph type="sldNum" sz="quarter" idx="12"/>
          </p:nvPr>
        </p:nvSpPr>
        <p:spPr/>
        <p:txBody>
          <a:bodyPr/>
          <a:lstStyle/>
          <a:p>
            <a:fld id="{1B5DE891-BED3-4FCA-96F7-3F8A1588183F}" type="slidenum">
              <a:rPr lang="en-US" smtClean="0"/>
              <a:pPr/>
              <a:t>78</a:t>
            </a:fld>
            <a:endParaRPr lang="en-US" dirty="0"/>
          </a:p>
        </p:txBody>
      </p:sp>
    </p:spTree>
    <p:extLst>
      <p:ext uri="{BB962C8B-B14F-4D97-AF65-F5344CB8AC3E}">
        <p14:creationId xmlns:p14="http://schemas.microsoft.com/office/powerpoint/2010/main" val="14556482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E5774-683F-447A-93C1-1370B6D2BE0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(3/44)</a:t>
            </a:r>
          </a:p>
        </p:txBody>
      </p:sp>
      <p:grpSp>
        <p:nvGrpSpPr>
          <p:cNvPr id="2" name="Group 1" descr="Screenshot of the contents of the folder containing output files from a LITT analysis with select files highlighted.">
            <a:extLst>
              <a:ext uri="{FF2B5EF4-FFF2-40B4-BE49-F238E27FC236}">
                <a16:creationId xmlns:a16="http://schemas.microsoft.com/office/drawing/2014/main" id="{1C255C1D-188A-4C0D-81C8-76C7F9566DB3}"/>
              </a:ext>
            </a:extLst>
          </p:cNvPr>
          <p:cNvGrpSpPr/>
          <p:nvPr/>
        </p:nvGrpSpPr>
        <p:grpSpPr>
          <a:xfrm>
            <a:off x="422715" y="1783080"/>
            <a:ext cx="7065078" cy="3273592"/>
            <a:chOff x="422715" y="1783080"/>
            <a:chExt cx="7065078" cy="3273592"/>
          </a:xfrm>
        </p:grpSpPr>
        <p:pic>
          <p:nvPicPr>
            <p:cNvPr id="11" name="Picture 10" descr="Screenshot of the contents of the folder containing output files from a LITT analysis.">
              <a:extLst>
                <a:ext uri="{FF2B5EF4-FFF2-40B4-BE49-F238E27FC236}">
                  <a16:creationId xmlns:a16="http://schemas.microsoft.com/office/drawing/2014/main" id="{2DEABCB1-5AD7-429C-B92D-78E604F50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1783080"/>
              <a:ext cx="7059168" cy="3273592"/>
            </a:xfrm>
            <a:prstGeom prst="rect">
              <a:avLst/>
            </a:prstGeom>
            <a:ln w="6350">
              <a:solidFill>
                <a:schemeClr val="tx1">
                  <a:lumMod val="65000"/>
                  <a:lumOff val="35000"/>
                </a:schemeClr>
              </a:solidFill>
            </a:ln>
          </p:spPr>
        </p:pic>
        <p:sp>
          <p:nvSpPr>
            <p:cNvPr id="9" name="Rectangle 8">
              <a:extLst>
                <a:ext uri="{FF2B5EF4-FFF2-40B4-BE49-F238E27FC236}">
                  <a16:creationId xmlns:a16="http://schemas.microsoft.com/office/drawing/2014/main" id="{055FC05B-B9D9-4DE0-9461-F62A465E8B62}"/>
                </a:ext>
              </a:extLst>
            </p:cNvPr>
            <p:cNvSpPr/>
            <p:nvPr/>
          </p:nvSpPr>
          <p:spPr>
            <a:xfrm flipH="1">
              <a:off x="422715" y="2297137"/>
              <a:ext cx="7065078" cy="365760"/>
            </a:xfrm>
            <a:prstGeom prst="rect">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12" name="Straight Arrow Connector 11">
            <a:extLst>
              <a:ext uri="{FF2B5EF4-FFF2-40B4-BE49-F238E27FC236}">
                <a16:creationId xmlns:a16="http://schemas.microsoft.com/office/drawing/2014/main" id="{A23719B5-24FE-4C1C-A3C4-7F121D0E1B29}"/>
              </a:ext>
              <a:ext uri="{C183D7F6-B498-43B3-948B-1728B52AA6E4}">
                <adec:decorative xmlns:adec="http://schemas.microsoft.com/office/drawing/2017/decorative" val="1"/>
              </a:ext>
            </a:extLst>
          </p:cNvPr>
          <p:cNvCxnSpPr>
            <a:cxnSpLocks/>
          </p:cNvCxnSpPr>
          <p:nvPr/>
        </p:nvCxnSpPr>
        <p:spPr>
          <a:xfrm flipH="1">
            <a:off x="7573289" y="2462750"/>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B5C449D-D47D-4092-8FD0-B71312BEAD20}"/>
              </a:ext>
            </a:extLst>
          </p:cNvPr>
          <p:cNvSpPr txBox="1"/>
          <p:nvPr/>
        </p:nvSpPr>
        <p:spPr>
          <a:xfrm>
            <a:off x="8418121" y="1837800"/>
            <a:ext cx="3316680" cy="2677656"/>
          </a:xfrm>
          <a:prstGeom prst="rect">
            <a:avLst/>
          </a:prstGeom>
          <a:noFill/>
          <a:ln w="38100" cmpd="sng">
            <a:noFill/>
          </a:ln>
        </p:spPr>
        <p:txBody>
          <a:bodyPr wrap="square" rtlCol="0">
            <a:spAutoFit/>
          </a:bodyPr>
          <a:lstStyle/>
          <a:p>
            <a:r>
              <a:rPr lang="en-US" sz="2400" dirty="0">
                <a:latin typeface="Tahoma" panose="020B0604030504040204" pitchFamily="34" charset="0"/>
              </a:rPr>
              <a:t>Summary statistics for input files and analysis parameters</a:t>
            </a:r>
          </a:p>
          <a:p>
            <a:endParaRPr lang="en-US" sz="2400" dirty="0">
              <a:latin typeface="Tahoma" panose="020B0604030504040204" pitchFamily="34" charset="0"/>
            </a:endParaRPr>
          </a:p>
          <a:p>
            <a:r>
              <a:rPr lang="en-US" sz="2400" dirty="0">
                <a:latin typeface="Tahoma" panose="020B0604030504040204" pitchFamily="34" charset="0"/>
              </a:rPr>
              <a:t>Computational issues encountered during analysis </a:t>
            </a:r>
          </a:p>
        </p:txBody>
      </p:sp>
      <p:sp>
        <p:nvSpPr>
          <p:cNvPr id="13" name="Slide Number Placeholder 12">
            <a:extLst>
              <a:ext uri="{FF2B5EF4-FFF2-40B4-BE49-F238E27FC236}">
                <a16:creationId xmlns:a16="http://schemas.microsoft.com/office/drawing/2014/main" id="{21194316-E53A-498F-95CE-AC59F497954F}"/>
              </a:ext>
            </a:extLst>
          </p:cNvPr>
          <p:cNvSpPr>
            <a:spLocks noGrp="1"/>
          </p:cNvSpPr>
          <p:nvPr>
            <p:ph type="sldNum" sz="quarter" idx="12"/>
          </p:nvPr>
        </p:nvSpPr>
        <p:spPr/>
        <p:txBody>
          <a:bodyPr/>
          <a:lstStyle/>
          <a:p>
            <a:fld id="{1B5DE891-BED3-4FCA-96F7-3F8A1588183F}" type="slidenum">
              <a:rPr lang="en-US" smtClean="0"/>
              <a:pPr/>
              <a:t>79</a:t>
            </a:fld>
            <a:endParaRPr lang="en-US" dirty="0"/>
          </a:p>
        </p:txBody>
      </p:sp>
    </p:spTree>
    <p:extLst>
      <p:ext uri="{BB962C8B-B14F-4D97-AF65-F5344CB8AC3E}">
        <p14:creationId xmlns:p14="http://schemas.microsoft.com/office/powerpoint/2010/main" val="59508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39F7A-7116-410E-BD9B-9B55FBD6097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a:t>
            </a:r>
            <a:r>
              <a:rPr lang="en-US" dirty="0"/>
              <a:t>networks </a:t>
            </a:r>
            <a:r>
              <a:rPr lang="en-US" sz="1000" dirty="0"/>
              <a:t>(3/7)</a:t>
            </a:r>
          </a:p>
        </p:txBody>
      </p:sp>
      <p:grpSp>
        <p:nvGrpSpPr>
          <p:cNvPr id="2" name="Group 1" descr="Icons of 8 persons all connected by dotted arrows and bold arrows representing possible and likely transmission pathways within a TB cluster and with one person associated with 5 transmission links highlighted.">
            <a:extLst>
              <a:ext uri="{FF2B5EF4-FFF2-40B4-BE49-F238E27FC236}">
                <a16:creationId xmlns:a16="http://schemas.microsoft.com/office/drawing/2014/main" id="{606D8363-7A1D-401E-B3A6-7DB99E00C6DD}"/>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a:glow rad="76200">
                <a:srgbClr val="F6A01A"/>
              </a:glow>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6116852" y="1479799"/>
            <a:ext cx="5810988" cy="1107996"/>
          </a:xfrm>
          <a:prstGeom prst="rect">
            <a:avLst/>
          </a:prstGeom>
          <a:noFill/>
        </p:spPr>
        <p:txBody>
          <a:bodyPr wrap="square" rtlCol="0">
            <a:spAutoFit/>
          </a:bodyPr>
          <a:lstStyle/>
          <a:p>
            <a:r>
              <a:rPr lang="en-US" sz="2800" dirty="0">
                <a:latin typeface="Tahoma" panose="020B0604030504040204" pitchFamily="34" charset="0"/>
              </a:rPr>
              <a:t>Reconsider or expand investigation</a:t>
            </a:r>
          </a:p>
          <a:p>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Around particular cases</a:t>
            </a:r>
          </a:p>
        </p:txBody>
      </p:sp>
      <p:sp>
        <p:nvSpPr>
          <p:cNvPr id="8" name="Slide Number Placeholder 7">
            <a:extLst>
              <a:ext uri="{FF2B5EF4-FFF2-40B4-BE49-F238E27FC236}">
                <a16:creationId xmlns:a16="http://schemas.microsoft.com/office/drawing/2014/main" id="{CFA4A4E9-56B7-4909-9C89-FBA3934D3D87}"/>
              </a:ext>
            </a:extLst>
          </p:cNvPr>
          <p:cNvSpPr>
            <a:spLocks noGrp="1"/>
          </p:cNvSpPr>
          <p:nvPr>
            <p:ph type="sldNum" sz="quarter" idx="12"/>
          </p:nvPr>
        </p:nvSpPr>
        <p:spPr/>
        <p:txBody>
          <a:bodyPr/>
          <a:lstStyle/>
          <a:p>
            <a:fld id="{1B5DE891-BED3-4FCA-96F7-3F8A1588183F}" type="slidenum">
              <a:rPr lang="en-US" smtClean="0"/>
              <a:pPr/>
              <a:t>8</a:t>
            </a:fld>
            <a:endParaRPr lang="en-US" dirty="0"/>
          </a:p>
        </p:txBody>
      </p:sp>
    </p:spTree>
    <p:extLst>
      <p:ext uri="{BB962C8B-B14F-4D97-AF65-F5344CB8AC3E}">
        <p14:creationId xmlns:p14="http://schemas.microsoft.com/office/powerpoint/2010/main" val="19141185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A075B9-885A-48B7-AA5F-72EDF664C1C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(4/44)</a:t>
            </a:r>
          </a:p>
        </p:txBody>
      </p:sp>
      <p:grpSp>
        <p:nvGrpSpPr>
          <p:cNvPr id="2" name="Group 1" descr="Screenshot of the contents of the folder containing output files from a LITT analysis with select files highlighted.">
            <a:extLst>
              <a:ext uri="{FF2B5EF4-FFF2-40B4-BE49-F238E27FC236}">
                <a16:creationId xmlns:a16="http://schemas.microsoft.com/office/drawing/2014/main" id="{987768C3-5501-4584-AB55-821411EBCDE3}"/>
              </a:ext>
            </a:extLst>
          </p:cNvPr>
          <p:cNvGrpSpPr/>
          <p:nvPr/>
        </p:nvGrpSpPr>
        <p:grpSpPr>
          <a:xfrm>
            <a:off x="422715" y="1783080"/>
            <a:ext cx="7065078" cy="3273592"/>
            <a:chOff x="422715" y="1783080"/>
            <a:chExt cx="7065078" cy="3273592"/>
          </a:xfrm>
        </p:grpSpPr>
        <p:pic>
          <p:nvPicPr>
            <p:cNvPr id="9" name="Picture 8" descr="Screenshot of the contents of the folder containing output files from a LITT analysis.">
              <a:extLst>
                <a:ext uri="{FF2B5EF4-FFF2-40B4-BE49-F238E27FC236}">
                  <a16:creationId xmlns:a16="http://schemas.microsoft.com/office/drawing/2014/main" id="{E445B3D3-1A97-4C1A-9C28-00783E4A7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1783080"/>
              <a:ext cx="7059168" cy="3273592"/>
            </a:xfrm>
            <a:prstGeom prst="rect">
              <a:avLst/>
            </a:prstGeom>
            <a:ln w="6350">
              <a:solidFill>
                <a:schemeClr val="tx1">
                  <a:lumMod val="65000"/>
                  <a:lumOff val="35000"/>
                </a:schemeClr>
              </a:solidFill>
            </a:ln>
          </p:spPr>
        </p:pic>
        <p:sp>
          <p:nvSpPr>
            <p:cNvPr id="11" name="Rectangle 10">
              <a:extLst>
                <a:ext uri="{FF2B5EF4-FFF2-40B4-BE49-F238E27FC236}">
                  <a16:creationId xmlns:a16="http://schemas.microsoft.com/office/drawing/2014/main" id="{DAA52811-DCCA-4087-9347-7DF2BED37BC4}"/>
                </a:ext>
              </a:extLst>
            </p:cNvPr>
            <p:cNvSpPr/>
            <p:nvPr/>
          </p:nvSpPr>
          <p:spPr>
            <a:xfrm flipH="1">
              <a:off x="422715" y="2624686"/>
              <a:ext cx="7065078" cy="365760"/>
            </a:xfrm>
            <a:prstGeom prst="rect">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12" name="Straight Arrow Connector 11">
            <a:extLst>
              <a:ext uri="{FF2B5EF4-FFF2-40B4-BE49-F238E27FC236}">
                <a16:creationId xmlns:a16="http://schemas.microsoft.com/office/drawing/2014/main" id="{0153DB1B-EFEB-4230-98B6-02D13410CB9A}"/>
              </a:ext>
              <a:ext uri="{C183D7F6-B498-43B3-948B-1728B52AA6E4}">
                <adec:decorative xmlns:adec="http://schemas.microsoft.com/office/drawing/2017/decorative" val="1"/>
              </a:ext>
            </a:extLst>
          </p:cNvPr>
          <p:cNvCxnSpPr>
            <a:cxnSpLocks/>
          </p:cNvCxnSpPr>
          <p:nvPr/>
        </p:nvCxnSpPr>
        <p:spPr>
          <a:xfrm flipH="1">
            <a:off x="7573289" y="2790297"/>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35F716-1022-4D33-BB0A-A8370F11AA4A}"/>
              </a:ext>
            </a:extLst>
          </p:cNvPr>
          <p:cNvSpPr txBox="1"/>
          <p:nvPr/>
        </p:nvSpPr>
        <p:spPr>
          <a:xfrm>
            <a:off x="8418121" y="2165347"/>
            <a:ext cx="3316680" cy="2677656"/>
          </a:xfrm>
          <a:prstGeom prst="rect">
            <a:avLst/>
          </a:prstGeom>
          <a:noFill/>
          <a:ln w="38100" cmpd="sng">
            <a:noFill/>
          </a:ln>
        </p:spPr>
        <p:txBody>
          <a:bodyPr wrap="square" rtlCol="0">
            <a:spAutoFit/>
          </a:bodyPr>
          <a:lstStyle/>
          <a:p>
            <a:r>
              <a:rPr lang="en-US" sz="2400" dirty="0">
                <a:latin typeface="Tahoma" panose="020B0604030504040204" pitchFamily="34" charset="0"/>
              </a:rPr>
              <a:t>Information about rating, scoring and ranking of potential source cases</a:t>
            </a:r>
          </a:p>
          <a:p>
            <a:endParaRPr lang="en-US" sz="2400" dirty="0">
              <a:latin typeface="Tahoma" panose="020B0604030504040204" pitchFamily="34" charset="0"/>
            </a:endParaRPr>
          </a:p>
          <a:p>
            <a:r>
              <a:rPr lang="en-US" sz="2400" dirty="0">
                <a:latin typeface="Tahoma" panose="020B0604030504040204" pitchFamily="34" charset="0"/>
              </a:rPr>
              <a:t>Reasons for excluding filtered cases</a:t>
            </a:r>
          </a:p>
        </p:txBody>
      </p:sp>
      <p:sp>
        <p:nvSpPr>
          <p:cNvPr id="13" name="Slide Number Placeholder 12">
            <a:extLst>
              <a:ext uri="{FF2B5EF4-FFF2-40B4-BE49-F238E27FC236}">
                <a16:creationId xmlns:a16="http://schemas.microsoft.com/office/drawing/2014/main" id="{70EB91AF-5E1A-4077-AD27-D56C7E40871D}"/>
              </a:ext>
            </a:extLst>
          </p:cNvPr>
          <p:cNvSpPr>
            <a:spLocks noGrp="1"/>
          </p:cNvSpPr>
          <p:nvPr>
            <p:ph type="sldNum" sz="quarter" idx="12"/>
          </p:nvPr>
        </p:nvSpPr>
        <p:spPr/>
        <p:txBody>
          <a:bodyPr/>
          <a:lstStyle/>
          <a:p>
            <a:fld id="{1B5DE891-BED3-4FCA-96F7-3F8A1588183F}" type="slidenum">
              <a:rPr lang="en-US" smtClean="0"/>
              <a:pPr/>
              <a:t>80</a:t>
            </a:fld>
            <a:endParaRPr lang="en-US" dirty="0"/>
          </a:p>
        </p:txBody>
      </p:sp>
    </p:spTree>
    <p:extLst>
      <p:ext uri="{BB962C8B-B14F-4D97-AF65-F5344CB8AC3E}">
        <p14:creationId xmlns:p14="http://schemas.microsoft.com/office/powerpoint/2010/main" val="2798838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BE5A82-3C8B-4B3F-860B-B66A2752418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(5/44)</a:t>
            </a:r>
          </a:p>
        </p:txBody>
      </p:sp>
      <p:grpSp>
        <p:nvGrpSpPr>
          <p:cNvPr id="2" name="Group 1" descr="Screenshot of the contents of the folder containing output files from a LITT analysis with select files highlighted.">
            <a:extLst>
              <a:ext uri="{FF2B5EF4-FFF2-40B4-BE49-F238E27FC236}">
                <a16:creationId xmlns:a16="http://schemas.microsoft.com/office/drawing/2014/main" id="{7D621016-A3F7-437A-9E7F-483742752F0E}"/>
              </a:ext>
            </a:extLst>
          </p:cNvPr>
          <p:cNvGrpSpPr/>
          <p:nvPr/>
        </p:nvGrpSpPr>
        <p:grpSpPr>
          <a:xfrm>
            <a:off x="422715" y="1783080"/>
            <a:ext cx="7065078" cy="3273592"/>
            <a:chOff x="422715" y="1783080"/>
            <a:chExt cx="7065078" cy="3273592"/>
          </a:xfrm>
        </p:grpSpPr>
        <p:pic>
          <p:nvPicPr>
            <p:cNvPr id="9" name="Picture 8" descr="Screenshot of the contents of the folder containing output files from a LITT analysis.">
              <a:extLst>
                <a:ext uri="{FF2B5EF4-FFF2-40B4-BE49-F238E27FC236}">
                  <a16:creationId xmlns:a16="http://schemas.microsoft.com/office/drawing/2014/main" id="{85FC7814-67CE-4B5E-84B0-82F197D8A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1783080"/>
              <a:ext cx="7059168" cy="3273592"/>
            </a:xfrm>
            <a:prstGeom prst="rect">
              <a:avLst/>
            </a:prstGeom>
            <a:ln w="6350">
              <a:solidFill>
                <a:schemeClr val="tx1">
                  <a:lumMod val="65000"/>
                  <a:lumOff val="35000"/>
                </a:schemeClr>
              </a:solidFill>
            </a:ln>
          </p:spPr>
        </p:pic>
        <p:sp>
          <p:nvSpPr>
            <p:cNvPr id="11" name="Rectangle 10">
              <a:extLst>
                <a:ext uri="{FF2B5EF4-FFF2-40B4-BE49-F238E27FC236}">
                  <a16:creationId xmlns:a16="http://schemas.microsoft.com/office/drawing/2014/main" id="{5595E6B7-6234-4FF6-8CBA-BAB66CA3DF02}"/>
                </a:ext>
              </a:extLst>
            </p:cNvPr>
            <p:cNvSpPr/>
            <p:nvPr/>
          </p:nvSpPr>
          <p:spPr>
            <a:xfrm flipH="1">
              <a:off x="422715" y="2952235"/>
              <a:ext cx="7065078" cy="365760"/>
            </a:xfrm>
            <a:prstGeom prst="rect">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12" name="Straight Arrow Connector 11">
            <a:extLst>
              <a:ext uri="{FF2B5EF4-FFF2-40B4-BE49-F238E27FC236}">
                <a16:creationId xmlns:a16="http://schemas.microsoft.com/office/drawing/2014/main" id="{7561159A-1107-4698-9F85-64543CDC6BDC}"/>
              </a:ext>
              <a:ext uri="{C183D7F6-B498-43B3-948B-1728B52AA6E4}">
                <adec:decorative xmlns:adec="http://schemas.microsoft.com/office/drawing/2017/decorative" val="1"/>
              </a:ext>
            </a:extLst>
          </p:cNvPr>
          <p:cNvCxnSpPr>
            <a:cxnSpLocks/>
          </p:cNvCxnSpPr>
          <p:nvPr/>
        </p:nvCxnSpPr>
        <p:spPr>
          <a:xfrm flipH="1">
            <a:off x="7573289" y="3117844"/>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59D8288-DF49-45B7-8071-65A9B6DDBAE0}"/>
              </a:ext>
            </a:extLst>
          </p:cNvPr>
          <p:cNvSpPr txBox="1"/>
          <p:nvPr/>
        </p:nvSpPr>
        <p:spPr>
          <a:xfrm>
            <a:off x="8418121" y="2683964"/>
            <a:ext cx="3316680" cy="830997"/>
          </a:xfrm>
          <a:prstGeom prst="rect">
            <a:avLst/>
          </a:prstGeom>
          <a:noFill/>
          <a:ln w="38100" cmpd="sng">
            <a:noFill/>
          </a:ln>
        </p:spPr>
        <p:txBody>
          <a:bodyPr wrap="square" rtlCol="0">
            <a:spAutoFit/>
          </a:bodyPr>
          <a:lstStyle/>
          <a:p>
            <a:r>
              <a:rPr lang="en-US" sz="2400" dirty="0">
                <a:latin typeface="Tahoma" panose="020B0604030504040204" pitchFamily="34" charset="0"/>
              </a:rPr>
              <a:t>Scores and ranks in matrix format</a:t>
            </a:r>
          </a:p>
        </p:txBody>
      </p:sp>
      <p:sp>
        <p:nvSpPr>
          <p:cNvPr id="13" name="Slide Number Placeholder 12">
            <a:extLst>
              <a:ext uri="{FF2B5EF4-FFF2-40B4-BE49-F238E27FC236}">
                <a16:creationId xmlns:a16="http://schemas.microsoft.com/office/drawing/2014/main" id="{03C0CD11-0375-4B8B-B2BF-FFADFDD4D198}"/>
              </a:ext>
            </a:extLst>
          </p:cNvPr>
          <p:cNvSpPr>
            <a:spLocks noGrp="1"/>
          </p:cNvSpPr>
          <p:nvPr>
            <p:ph type="sldNum" sz="quarter" idx="12"/>
          </p:nvPr>
        </p:nvSpPr>
        <p:spPr/>
        <p:txBody>
          <a:bodyPr/>
          <a:lstStyle/>
          <a:p>
            <a:fld id="{1B5DE891-BED3-4FCA-96F7-3F8A1588183F}" type="slidenum">
              <a:rPr lang="en-US" smtClean="0"/>
              <a:pPr/>
              <a:t>81</a:t>
            </a:fld>
            <a:endParaRPr lang="en-US" dirty="0"/>
          </a:p>
        </p:txBody>
      </p:sp>
    </p:spTree>
    <p:extLst>
      <p:ext uri="{BB962C8B-B14F-4D97-AF65-F5344CB8AC3E}">
        <p14:creationId xmlns:p14="http://schemas.microsoft.com/office/powerpoint/2010/main" val="25447613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50AAA9-8488-44D8-A251-BAFE523F45B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(6/44)</a:t>
            </a:r>
          </a:p>
        </p:txBody>
      </p:sp>
      <p:grpSp>
        <p:nvGrpSpPr>
          <p:cNvPr id="2" name="Group 1" descr="Screenshot of the contents of the folder containing output files from a LITT analysis with select files highlighted.">
            <a:extLst>
              <a:ext uri="{FF2B5EF4-FFF2-40B4-BE49-F238E27FC236}">
                <a16:creationId xmlns:a16="http://schemas.microsoft.com/office/drawing/2014/main" id="{F7BE0D6D-77AA-4879-AF5D-8905A7B4CD36}"/>
              </a:ext>
            </a:extLst>
          </p:cNvPr>
          <p:cNvGrpSpPr/>
          <p:nvPr/>
        </p:nvGrpSpPr>
        <p:grpSpPr>
          <a:xfrm>
            <a:off x="422715" y="1783080"/>
            <a:ext cx="7065078" cy="3273592"/>
            <a:chOff x="422715" y="1783080"/>
            <a:chExt cx="7065078" cy="3273592"/>
          </a:xfrm>
        </p:grpSpPr>
        <p:pic>
          <p:nvPicPr>
            <p:cNvPr id="9" name="Picture 8" descr="Screenshot of the contents of the folder containing output files from a LITT analysis.">
              <a:extLst>
                <a:ext uri="{FF2B5EF4-FFF2-40B4-BE49-F238E27FC236}">
                  <a16:creationId xmlns:a16="http://schemas.microsoft.com/office/drawing/2014/main" id="{8C56DC0F-0734-4B2E-A21A-753FEEA68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1783080"/>
              <a:ext cx="7059168" cy="3273592"/>
            </a:xfrm>
            <a:prstGeom prst="rect">
              <a:avLst/>
            </a:prstGeom>
            <a:ln w="6350">
              <a:solidFill>
                <a:schemeClr val="tx1">
                  <a:lumMod val="65000"/>
                  <a:lumOff val="35000"/>
                </a:schemeClr>
              </a:solidFill>
            </a:ln>
          </p:spPr>
        </p:pic>
        <p:sp>
          <p:nvSpPr>
            <p:cNvPr id="11" name="Rectangle 10">
              <a:extLst>
                <a:ext uri="{FF2B5EF4-FFF2-40B4-BE49-F238E27FC236}">
                  <a16:creationId xmlns:a16="http://schemas.microsoft.com/office/drawing/2014/main" id="{EA24A18F-D144-46BC-9F65-02F44EC0F9D3}"/>
                </a:ext>
              </a:extLst>
            </p:cNvPr>
            <p:cNvSpPr/>
            <p:nvPr/>
          </p:nvSpPr>
          <p:spPr>
            <a:xfrm flipH="1">
              <a:off x="422715" y="3279777"/>
              <a:ext cx="7065078" cy="365760"/>
            </a:xfrm>
            <a:prstGeom prst="rect">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12" name="Straight Arrow Connector 11">
            <a:extLst>
              <a:ext uri="{FF2B5EF4-FFF2-40B4-BE49-F238E27FC236}">
                <a16:creationId xmlns:a16="http://schemas.microsoft.com/office/drawing/2014/main" id="{C12965FB-77AD-41A1-82C4-AFE9E13821B9}"/>
              </a:ext>
              <a:ext uri="{C183D7F6-B498-43B3-948B-1728B52AA6E4}">
                <adec:decorative xmlns:adec="http://schemas.microsoft.com/office/drawing/2017/decorative" val="1"/>
              </a:ext>
            </a:extLst>
          </p:cNvPr>
          <p:cNvCxnSpPr>
            <a:cxnSpLocks/>
          </p:cNvCxnSpPr>
          <p:nvPr/>
        </p:nvCxnSpPr>
        <p:spPr>
          <a:xfrm flipH="1">
            <a:off x="7573289" y="3431744"/>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1DA6C3D-AA66-4817-8BBC-8F31A02A8821}"/>
              </a:ext>
            </a:extLst>
          </p:cNvPr>
          <p:cNvSpPr txBox="1"/>
          <p:nvPr/>
        </p:nvSpPr>
        <p:spPr>
          <a:xfrm>
            <a:off x="8418121" y="2820442"/>
            <a:ext cx="3316680" cy="1200329"/>
          </a:xfrm>
          <a:prstGeom prst="rect">
            <a:avLst/>
          </a:prstGeom>
          <a:noFill/>
          <a:ln w="38100" cmpd="sng">
            <a:noFill/>
          </a:ln>
        </p:spPr>
        <p:txBody>
          <a:bodyPr wrap="square" rtlCol="0">
            <a:spAutoFit/>
          </a:bodyPr>
          <a:lstStyle/>
          <a:p>
            <a:r>
              <a:rPr lang="en-US" sz="2400" dirty="0">
                <a:latin typeface="Tahoma" panose="020B0604030504040204" pitchFamily="34" charset="0"/>
              </a:rPr>
              <a:t>Identifies top ranked potential source case for each given case</a:t>
            </a:r>
          </a:p>
        </p:txBody>
      </p:sp>
      <p:sp>
        <p:nvSpPr>
          <p:cNvPr id="13" name="Slide Number Placeholder 12">
            <a:extLst>
              <a:ext uri="{FF2B5EF4-FFF2-40B4-BE49-F238E27FC236}">
                <a16:creationId xmlns:a16="http://schemas.microsoft.com/office/drawing/2014/main" id="{2C5D0EB3-6604-4B02-96A8-10B2FC841D7B}"/>
              </a:ext>
            </a:extLst>
          </p:cNvPr>
          <p:cNvSpPr>
            <a:spLocks noGrp="1"/>
          </p:cNvSpPr>
          <p:nvPr>
            <p:ph type="sldNum" sz="quarter" idx="12"/>
          </p:nvPr>
        </p:nvSpPr>
        <p:spPr/>
        <p:txBody>
          <a:bodyPr/>
          <a:lstStyle/>
          <a:p>
            <a:fld id="{1B5DE891-BED3-4FCA-96F7-3F8A1588183F}" type="slidenum">
              <a:rPr lang="en-US" smtClean="0"/>
              <a:pPr/>
              <a:t>82</a:t>
            </a:fld>
            <a:endParaRPr lang="en-US" dirty="0"/>
          </a:p>
        </p:txBody>
      </p:sp>
    </p:spTree>
    <p:extLst>
      <p:ext uri="{BB962C8B-B14F-4D97-AF65-F5344CB8AC3E}">
        <p14:creationId xmlns:p14="http://schemas.microsoft.com/office/powerpoint/2010/main" val="28575480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AB6798-E75E-48F6-9A3A-86D003325FE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(7/44)</a:t>
            </a:r>
          </a:p>
        </p:txBody>
      </p:sp>
      <p:grpSp>
        <p:nvGrpSpPr>
          <p:cNvPr id="2" name="Group 1" descr="Screenshot of the contents of the folder containing output files from a LITT analysis with select files highlighted.">
            <a:extLst>
              <a:ext uri="{FF2B5EF4-FFF2-40B4-BE49-F238E27FC236}">
                <a16:creationId xmlns:a16="http://schemas.microsoft.com/office/drawing/2014/main" id="{3A0ED731-4497-41DE-B6B2-C68EC7137067}"/>
              </a:ext>
            </a:extLst>
          </p:cNvPr>
          <p:cNvGrpSpPr/>
          <p:nvPr/>
        </p:nvGrpSpPr>
        <p:grpSpPr>
          <a:xfrm>
            <a:off x="422715" y="1783080"/>
            <a:ext cx="7065078" cy="3273592"/>
            <a:chOff x="422715" y="1783080"/>
            <a:chExt cx="7065078" cy="3273592"/>
          </a:xfrm>
        </p:grpSpPr>
        <p:pic>
          <p:nvPicPr>
            <p:cNvPr id="8" name="Picture 7" descr="Screenshot of the contents of the folder containing output files from a LITT analysis.">
              <a:extLst>
                <a:ext uri="{FF2B5EF4-FFF2-40B4-BE49-F238E27FC236}">
                  <a16:creationId xmlns:a16="http://schemas.microsoft.com/office/drawing/2014/main" id="{6F9A5FC0-34C7-4DBD-B7F2-2EFF8D72C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1783080"/>
              <a:ext cx="7059168" cy="3273592"/>
            </a:xfrm>
            <a:prstGeom prst="rect">
              <a:avLst/>
            </a:prstGeom>
            <a:ln w="6350">
              <a:solidFill>
                <a:schemeClr val="tx1">
                  <a:lumMod val="65000"/>
                  <a:lumOff val="35000"/>
                </a:schemeClr>
              </a:solidFill>
            </a:ln>
          </p:spPr>
        </p:pic>
        <p:sp>
          <p:nvSpPr>
            <p:cNvPr id="9" name="Rectangle 8">
              <a:extLst>
                <a:ext uri="{FF2B5EF4-FFF2-40B4-BE49-F238E27FC236}">
                  <a16:creationId xmlns:a16="http://schemas.microsoft.com/office/drawing/2014/main" id="{7DFE393E-12CF-4ADF-8C76-FAE8A728A3BA}"/>
                </a:ext>
              </a:extLst>
            </p:cNvPr>
            <p:cNvSpPr/>
            <p:nvPr/>
          </p:nvSpPr>
          <p:spPr>
            <a:xfrm flipH="1">
              <a:off x="422715" y="3634621"/>
              <a:ext cx="7065078" cy="1325880"/>
            </a:xfrm>
            <a:prstGeom prst="rect">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1" name="Slide Number Placeholder 10">
            <a:extLst>
              <a:ext uri="{FF2B5EF4-FFF2-40B4-BE49-F238E27FC236}">
                <a16:creationId xmlns:a16="http://schemas.microsoft.com/office/drawing/2014/main" id="{FFB2ABFF-F2AF-442E-908B-6CA53DD4A1D7}"/>
              </a:ext>
            </a:extLst>
          </p:cNvPr>
          <p:cNvSpPr>
            <a:spLocks noGrp="1"/>
          </p:cNvSpPr>
          <p:nvPr>
            <p:ph type="sldNum" sz="quarter" idx="12"/>
          </p:nvPr>
        </p:nvSpPr>
        <p:spPr/>
        <p:txBody>
          <a:bodyPr/>
          <a:lstStyle/>
          <a:p>
            <a:fld id="{1B5DE891-BED3-4FCA-96F7-3F8A1588183F}" type="slidenum">
              <a:rPr lang="en-US" smtClean="0"/>
              <a:pPr/>
              <a:t>83</a:t>
            </a:fld>
            <a:endParaRPr lang="en-US" dirty="0"/>
          </a:p>
        </p:txBody>
      </p:sp>
    </p:spTree>
    <p:extLst>
      <p:ext uri="{BB962C8B-B14F-4D97-AF65-F5344CB8AC3E}">
        <p14:creationId xmlns:p14="http://schemas.microsoft.com/office/powerpoint/2010/main" val="17811722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9EB8C2-3B99-4243-81B3-7977A37A7D7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(8/44)</a:t>
            </a:r>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Log</a:t>
            </a:r>
          </a:p>
        </p:txBody>
      </p:sp>
      <p:pic>
        <p:nvPicPr>
          <p:cNvPr id="8" name="Picture 7" descr="Screenshot of the log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512" y="1521489"/>
            <a:ext cx="3971925" cy="1676400"/>
          </a:xfrm>
          <a:prstGeom prst="rect">
            <a:avLst/>
          </a:prstGeom>
          <a:ln w="6350">
            <a:solidFill>
              <a:schemeClr val="tx1"/>
            </a:solidFill>
          </a:ln>
        </p:spPr>
      </p:pic>
      <p:sp>
        <p:nvSpPr>
          <p:cNvPr id="10" name="Slide Number Placeholder 9">
            <a:extLst>
              <a:ext uri="{FF2B5EF4-FFF2-40B4-BE49-F238E27FC236}">
                <a16:creationId xmlns:a16="http://schemas.microsoft.com/office/drawing/2014/main" id="{30B8BC90-F811-49D0-9172-9B0105F05425}"/>
              </a:ext>
            </a:extLst>
          </p:cNvPr>
          <p:cNvSpPr>
            <a:spLocks noGrp="1"/>
          </p:cNvSpPr>
          <p:nvPr>
            <p:ph type="sldNum" sz="quarter" idx="12"/>
          </p:nvPr>
        </p:nvSpPr>
        <p:spPr/>
        <p:txBody>
          <a:bodyPr/>
          <a:lstStyle/>
          <a:p>
            <a:fld id="{1B5DE891-BED3-4FCA-96F7-3F8A1588183F}" type="slidenum">
              <a:rPr lang="en-US" smtClean="0"/>
              <a:pPr/>
              <a:t>84</a:t>
            </a:fld>
            <a:endParaRPr lang="en-US" dirty="0"/>
          </a:p>
        </p:txBody>
      </p:sp>
    </p:spTree>
    <p:extLst>
      <p:ext uri="{BB962C8B-B14F-4D97-AF65-F5344CB8AC3E}">
        <p14:creationId xmlns:p14="http://schemas.microsoft.com/office/powerpoint/2010/main" val="4485950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4F0D4F-102C-493D-AFF5-7392EEE5843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(9/44)</a:t>
            </a:r>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Log</a:t>
            </a:r>
          </a:p>
        </p:txBody>
      </p:sp>
      <p:pic>
        <p:nvPicPr>
          <p:cNvPr id="8" name="Picture 7" descr="Screenshot of the log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512" y="1521489"/>
            <a:ext cx="3971925" cy="1676400"/>
          </a:xfrm>
          <a:prstGeom prst="rect">
            <a:avLst/>
          </a:prstGeom>
          <a:ln w="6350">
            <a:solidFill>
              <a:schemeClr val="tx1"/>
            </a:solidFill>
          </a:ln>
        </p:spPr>
      </p:pic>
      <p:grpSp>
        <p:nvGrpSpPr>
          <p:cNvPr id="2" name="Group 1" descr="Screenshot of the log output file with select content highlighted.">
            <a:extLst>
              <a:ext uri="{FF2B5EF4-FFF2-40B4-BE49-F238E27FC236}">
                <a16:creationId xmlns:a16="http://schemas.microsoft.com/office/drawing/2014/main" id="{BA380E99-4E45-4FCE-8374-0C56C215F184}"/>
              </a:ext>
            </a:extLst>
          </p:cNvPr>
          <p:cNvGrpSpPr/>
          <p:nvPr/>
        </p:nvGrpSpPr>
        <p:grpSpPr>
          <a:xfrm>
            <a:off x="452280" y="3906249"/>
            <a:ext cx="11308155" cy="1238512"/>
            <a:chOff x="452280" y="3906249"/>
            <a:chExt cx="11308155" cy="1238512"/>
          </a:xfrm>
        </p:grpSpPr>
        <p:pic>
          <p:nvPicPr>
            <p:cNvPr id="4" name="Picture 3" descr="Screenshot of the log output fi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282" y="3906249"/>
              <a:ext cx="11308153" cy="1238512"/>
            </a:xfrm>
            <a:prstGeom prst="rect">
              <a:avLst/>
            </a:prstGeom>
            <a:ln w="6350">
              <a:solidFill>
                <a:schemeClr val="tx1"/>
              </a:solidFill>
            </a:ln>
          </p:spPr>
        </p:pic>
        <p:sp>
          <p:nvSpPr>
            <p:cNvPr id="7" name="Rectangle 6">
              <a:extLst>
                <a:ext uri="{FF2B5EF4-FFF2-40B4-BE49-F238E27FC236}">
                  <a16:creationId xmlns:a16="http://schemas.microsoft.com/office/drawing/2014/main" id="{68D422F4-79C3-4285-9588-048664081D3C}"/>
                </a:ext>
              </a:extLst>
            </p:cNvPr>
            <p:cNvSpPr/>
            <p:nvPr/>
          </p:nvSpPr>
          <p:spPr>
            <a:xfrm flipH="1">
              <a:off x="452280" y="4475747"/>
              <a:ext cx="11308153" cy="252663"/>
            </a:xfrm>
            <a:prstGeom prst="rect">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1" name="Slide Number Placeholder 10">
            <a:extLst>
              <a:ext uri="{FF2B5EF4-FFF2-40B4-BE49-F238E27FC236}">
                <a16:creationId xmlns:a16="http://schemas.microsoft.com/office/drawing/2014/main" id="{357D470A-D7A9-4086-88D0-EDC6E16E32C5}"/>
              </a:ext>
            </a:extLst>
          </p:cNvPr>
          <p:cNvSpPr>
            <a:spLocks noGrp="1"/>
          </p:cNvSpPr>
          <p:nvPr>
            <p:ph type="sldNum" sz="quarter" idx="12"/>
          </p:nvPr>
        </p:nvSpPr>
        <p:spPr/>
        <p:txBody>
          <a:bodyPr/>
          <a:lstStyle/>
          <a:p>
            <a:fld id="{1B5DE891-BED3-4FCA-96F7-3F8A1588183F}" type="slidenum">
              <a:rPr lang="en-US" smtClean="0"/>
              <a:pPr/>
              <a:t>85</a:t>
            </a:fld>
            <a:endParaRPr lang="en-US" dirty="0"/>
          </a:p>
        </p:txBody>
      </p:sp>
    </p:spTree>
    <p:extLst>
      <p:ext uri="{BB962C8B-B14F-4D97-AF65-F5344CB8AC3E}">
        <p14:creationId xmlns:p14="http://schemas.microsoft.com/office/powerpoint/2010/main" val="2908159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3903C0-85AF-4D99-89A1-E2A9A5412BB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(10/44)</a:t>
            </a:r>
          </a:p>
        </p:txBody>
      </p:sp>
      <p:sp>
        <p:nvSpPr>
          <p:cNvPr id="6" name="TextBox 5"/>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pic>
        <p:nvPicPr>
          <p:cNvPr id="4" name="Picture 3" descr="Screenshot of the all potential sources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0" name="Slide Number Placeholder 9">
            <a:extLst>
              <a:ext uri="{FF2B5EF4-FFF2-40B4-BE49-F238E27FC236}">
                <a16:creationId xmlns:a16="http://schemas.microsoft.com/office/drawing/2014/main" id="{2FBDBACF-7F1A-4026-8069-E85FFF5B0787}"/>
              </a:ext>
            </a:extLst>
          </p:cNvPr>
          <p:cNvSpPr>
            <a:spLocks noGrp="1"/>
          </p:cNvSpPr>
          <p:nvPr>
            <p:ph type="sldNum" sz="quarter" idx="12"/>
          </p:nvPr>
        </p:nvSpPr>
        <p:spPr/>
        <p:txBody>
          <a:bodyPr/>
          <a:lstStyle/>
          <a:p>
            <a:fld id="{1B5DE891-BED3-4FCA-96F7-3F8A1588183F}" type="slidenum">
              <a:rPr lang="en-US" smtClean="0"/>
              <a:pPr/>
              <a:t>86</a:t>
            </a:fld>
            <a:endParaRPr lang="en-US" dirty="0"/>
          </a:p>
        </p:txBody>
      </p:sp>
    </p:spTree>
    <p:extLst>
      <p:ext uri="{BB962C8B-B14F-4D97-AF65-F5344CB8AC3E}">
        <p14:creationId xmlns:p14="http://schemas.microsoft.com/office/powerpoint/2010/main" val="32501669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948F271-769F-472F-9D90-93ACF68BCF1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(11/44)</a:t>
            </a:r>
          </a:p>
        </p:txBody>
      </p:sp>
      <p:sp>
        <p:nvSpPr>
          <p:cNvPr id="14" name="TextBox 13"/>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6" name="Group 5" descr="Screenshot of the all potential sources output file with select content highlighted.">
            <a:extLst>
              <a:ext uri="{FF2B5EF4-FFF2-40B4-BE49-F238E27FC236}">
                <a16:creationId xmlns:a16="http://schemas.microsoft.com/office/drawing/2014/main" id="{2F98818C-701E-4F79-B262-C7FDC96B710C}"/>
              </a:ext>
            </a:extLst>
          </p:cNvPr>
          <p:cNvGrpSpPr/>
          <p:nvPr/>
        </p:nvGrpSpPr>
        <p:grpSpPr>
          <a:xfrm>
            <a:off x="219894" y="1393344"/>
            <a:ext cx="11826910" cy="1508761"/>
            <a:chOff x="219894" y="1393344"/>
            <a:chExt cx="11826910" cy="1508761"/>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1" name="Rectangle 10"/>
            <p:cNvSpPr/>
            <p:nvPr/>
          </p:nvSpPr>
          <p:spPr>
            <a:xfrm>
              <a:off x="3710764" y="1393344"/>
              <a:ext cx="4986669" cy="1508760"/>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a:off x="219894" y="1393344"/>
              <a:ext cx="3490869" cy="1508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p:cNvSpPr/>
            <p:nvPr/>
          </p:nvSpPr>
          <p:spPr>
            <a:xfrm>
              <a:off x="8697433" y="1393345"/>
              <a:ext cx="3349371" cy="1508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8" name="Group 7" descr="Magnified screenshot of the all potential sources output file showing contents of select rows and columns.">
            <a:extLst>
              <a:ext uri="{FF2B5EF4-FFF2-40B4-BE49-F238E27FC236}">
                <a16:creationId xmlns:a16="http://schemas.microsoft.com/office/drawing/2014/main" id="{10A97905-6DB6-4A29-9653-DA921FE203F8}"/>
              </a:ext>
            </a:extLst>
          </p:cNvPr>
          <p:cNvGrpSpPr/>
          <p:nvPr/>
        </p:nvGrpSpPr>
        <p:grpSpPr>
          <a:xfrm>
            <a:off x="585510" y="3202701"/>
            <a:ext cx="11020979" cy="3318544"/>
            <a:chOff x="586039" y="3202701"/>
            <a:chExt cx="11020979" cy="3318544"/>
          </a:xfrm>
        </p:grpSpPr>
        <p:sp>
          <p:nvSpPr>
            <p:cNvPr id="9" name="Right Brace 8"/>
            <p:cNvSpPr/>
            <p:nvPr/>
          </p:nvSpPr>
          <p:spPr>
            <a:xfrm rot="5400000">
              <a:off x="7255657" y="1739224"/>
              <a:ext cx="274320" cy="813816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0" name="TextBox 9"/>
            <p:cNvSpPr txBox="1"/>
            <p:nvPr/>
          </p:nvSpPr>
          <p:spPr>
            <a:xfrm>
              <a:off x="6110096" y="6059580"/>
              <a:ext cx="2541305" cy="461665"/>
            </a:xfrm>
            <a:prstGeom prst="rect">
              <a:avLst/>
            </a:prstGeom>
            <a:noFill/>
            <a:ln cmpd="thickThin">
              <a:noFill/>
            </a:ln>
          </p:spPr>
          <p:txBody>
            <a:bodyPr wrap="square" rtlCol="0">
              <a:spAutoFit/>
            </a:bodyPr>
            <a:lstStyle/>
            <a:p>
              <a:pPr algn="ctr"/>
              <a:r>
                <a:rPr lang="en-US" sz="2400" dirty="0">
                  <a:latin typeface="Tahoma" panose="020B0604030504040204" pitchFamily="34" charset="0"/>
                </a:rPr>
                <a:t>Score calculation </a:t>
              </a:r>
            </a:p>
          </p:txBody>
        </p:sp>
        <p:grpSp>
          <p:nvGrpSpPr>
            <p:cNvPr id="7" name="Group 6"/>
            <p:cNvGrpSpPr/>
            <p:nvPr/>
          </p:nvGrpSpPr>
          <p:grpSpPr>
            <a:xfrm>
              <a:off x="586039" y="3202701"/>
              <a:ext cx="11020979" cy="2286001"/>
              <a:chOff x="-859989" y="3202701"/>
              <a:chExt cx="11020979" cy="228600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989" y="3202702"/>
                <a:ext cx="2398259" cy="2286000"/>
              </a:xfrm>
              <a:prstGeom prst="rect">
                <a:avLst/>
              </a:prstGeom>
              <a:ln w="12700">
                <a:solidFill>
                  <a:schemeClr val="tx1"/>
                </a:solid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445" y="3202701"/>
                <a:ext cx="8276545" cy="2286000"/>
              </a:xfrm>
              <a:prstGeom prst="rect">
                <a:avLst/>
              </a:prstGeom>
              <a:ln w="12700">
                <a:solidFill>
                  <a:schemeClr val="tx1"/>
                </a:solidFill>
              </a:ln>
            </p:spPr>
          </p:pic>
        </p:grpSp>
      </p:grpSp>
      <p:sp>
        <p:nvSpPr>
          <p:cNvPr id="20" name="Slide Number Placeholder 19">
            <a:extLst>
              <a:ext uri="{FF2B5EF4-FFF2-40B4-BE49-F238E27FC236}">
                <a16:creationId xmlns:a16="http://schemas.microsoft.com/office/drawing/2014/main" id="{2700E781-ED68-4126-9E1E-7FEE30DF7952}"/>
              </a:ext>
            </a:extLst>
          </p:cNvPr>
          <p:cNvSpPr>
            <a:spLocks noGrp="1"/>
          </p:cNvSpPr>
          <p:nvPr>
            <p:ph type="sldNum" sz="quarter" idx="12"/>
          </p:nvPr>
        </p:nvSpPr>
        <p:spPr/>
        <p:txBody>
          <a:bodyPr/>
          <a:lstStyle/>
          <a:p>
            <a:fld id="{1B5DE891-BED3-4FCA-96F7-3F8A1588183F}" type="slidenum">
              <a:rPr lang="en-US" smtClean="0"/>
              <a:pPr/>
              <a:t>87</a:t>
            </a:fld>
            <a:endParaRPr lang="en-US" dirty="0"/>
          </a:p>
        </p:txBody>
      </p:sp>
    </p:spTree>
    <p:extLst>
      <p:ext uri="{BB962C8B-B14F-4D97-AF65-F5344CB8AC3E}">
        <p14:creationId xmlns:p14="http://schemas.microsoft.com/office/powerpoint/2010/main" val="20538017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538145-2D88-4EC0-B2A6-574E49D0F10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(12/44)</a:t>
            </a:r>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0B9CC644-106B-40A1-80E4-3C8D6914DD38}"/>
              </a:ext>
            </a:extLst>
          </p:cNvPr>
          <p:cNvGrpSpPr/>
          <p:nvPr/>
        </p:nvGrpSpPr>
        <p:grpSpPr>
          <a:xfrm>
            <a:off x="219893" y="1458279"/>
            <a:ext cx="11750040" cy="1465459"/>
            <a:chOff x="219893" y="1458279"/>
            <a:chExt cx="11750040" cy="146545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Magnified screenshot of the all potential sources output file showing contents of select rows and columns.">
            <a:extLst>
              <a:ext uri="{FF2B5EF4-FFF2-40B4-BE49-F238E27FC236}">
                <a16:creationId xmlns:a16="http://schemas.microsoft.com/office/drawing/2014/main" id="{7BF1C761-D53A-4961-97DE-5F109B8180D8}"/>
              </a:ext>
            </a:extLst>
          </p:cNvPr>
          <p:cNvGrpSpPr/>
          <p:nvPr/>
        </p:nvGrpSpPr>
        <p:grpSpPr>
          <a:xfrm>
            <a:off x="2479869" y="3199169"/>
            <a:ext cx="3892356" cy="1737360"/>
            <a:chOff x="2479869" y="3199169"/>
            <a:chExt cx="3892356" cy="1737360"/>
          </a:xfrm>
        </p:grpSpPr>
        <p:pic>
          <p:nvPicPr>
            <p:cNvPr id="22" name="Picture 21" descr="Magnified screenshot of the all potential sources output file showing contents of select rows and colum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9869" y="3199169"/>
              <a:ext cx="3892356" cy="1737360"/>
            </a:xfrm>
            <a:prstGeom prst="rect">
              <a:avLst/>
            </a:prstGeom>
            <a:ln w="12700">
              <a:solidFill>
                <a:schemeClr val="tx1"/>
              </a:solidFill>
            </a:ln>
          </p:spPr>
        </p:pic>
        <p:sp>
          <p:nvSpPr>
            <p:cNvPr id="23" name="Rectangle 22"/>
            <p:cNvSpPr/>
            <p:nvPr/>
          </p:nvSpPr>
          <p:spPr>
            <a:xfrm>
              <a:off x="2498920" y="3901124"/>
              <a:ext cx="3873305" cy="350153"/>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0" name="Slide Number Placeholder 9">
            <a:extLst>
              <a:ext uri="{FF2B5EF4-FFF2-40B4-BE49-F238E27FC236}">
                <a16:creationId xmlns:a16="http://schemas.microsoft.com/office/drawing/2014/main" id="{3021FD9D-17E5-496E-B6EE-C7C71EAEF796}"/>
              </a:ext>
            </a:extLst>
          </p:cNvPr>
          <p:cNvSpPr>
            <a:spLocks noGrp="1"/>
          </p:cNvSpPr>
          <p:nvPr>
            <p:ph type="sldNum" sz="quarter" idx="12"/>
          </p:nvPr>
        </p:nvSpPr>
        <p:spPr/>
        <p:txBody>
          <a:bodyPr/>
          <a:lstStyle/>
          <a:p>
            <a:fld id="{1B5DE891-BED3-4FCA-96F7-3F8A1588183F}" type="slidenum">
              <a:rPr lang="en-US" smtClean="0"/>
              <a:pPr/>
              <a:t>88</a:t>
            </a:fld>
            <a:endParaRPr lang="en-US" dirty="0"/>
          </a:p>
        </p:txBody>
      </p:sp>
    </p:spTree>
    <p:extLst>
      <p:ext uri="{BB962C8B-B14F-4D97-AF65-F5344CB8AC3E}">
        <p14:creationId xmlns:p14="http://schemas.microsoft.com/office/powerpoint/2010/main" val="3661581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FBBCF-7E5C-4433-96B0-45F3A2AE72B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(13/44)</a:t>
            </a:r>
          </a:p>
        </p:txBody>
      </p:sp>
      <p:sp>
        <p:nvSpPr>
          <p:cNvPr id="12" name="TextBox 1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F0B0672D-4FCE-47F1-8B03-B6D64894CD25}"/>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3710762" y="1367027"/>
              <a:ext cx="458629"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9" name="Slide Number Placeholder 8">
            <a:extLst>
              <a:ext uri="{FF2B5EF4-FFF2-40B4-BE49-F238E27FC236}">
                <a16:creationId xmlns:a16="http://schemas.microsoft.com/office/drawing/2014/main" id="{27506C82-8729-4686-84B4-5CEC84788AAF}"/>
              </a:ext>
            </a:extLst>
          </p:cNvPr>
          <p:cNvSpPr>
            <a:spLocks noGrp="1"/>
          </p:cNvSpPr>
          <p:nvPr>
            <p:ph type="sldNum" sz="quarter" idx="12"/>
          </p:nvPr>
        </p:nvSpPr>
        <p:spPr/>
        <p:txBody>
          <a:bodyPr/>
          <a:lstStyle/>
          <a:p>
            <a:fld id="{1B5DE891-BED3-4FCA-96F7-3F8A1588183F}" type="slidenum">
              <a:rPr lang="en-US" smtClean="0"/>
              <a:pPr/>
              <a:t>89</a:t>
            </a:fld>
            <a:endParaRPr lang="en-US" dirty="0"/>
          </a:p>
        </p:txBody>
      </p:sp>
    </p:spTree>
    <p:extLst>
      <p:ext uri="{BB962C8B-B14F-4D97-AF65-F5344CB8AC3E}">
        <p14:creationId xmlns:p14="http://schemas.microsoft.com/office/powerpoint/2010/main" val="352482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9E92FA-8E67-4125-B252-9E36E25CC91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a:t>
            </a:r>
            <a:r>
              <a:rPr lang="en-US" dirty="0"/>
              <a:t>networks </a:t>
            </a:r>
            <a:r>
              <a:rPr lang="en-US" sz="1000" dirty="0"/>
              <a:t>(4/7)</a:t>
            </a:r>
          </a:p>
        </p:txBody>
      </p:sp>
      <p:grpSp>
        <p:nvGrpSpPr>
          <p:cNvPr id="4" name="Group 3" descr="Icons of 8 persons all connected by dotted arrows and bold arrows representing possible and likely transmission pathways within a TB cluster and with 5 persons associated with transmission links and a healthcare facility highlighted.">
            <a:extLst>
              <a:ext uri="{FF2B5EF4-FFF2-40B4-BE49-F238E27FC236}">
                <a16:creationId xmlns:a16="http://schemas.microsoft.com/office/drawing/2014/main" id="{83ABB8F3-A7F8-4FFC-A3D4-86A71CB83465}"/>
              </a:ext>
            </a:extLst>
          </p:cNvPr>
          <p:cNvGrpSpPr/>
          <p:nvPr/>
        </p:nvGrpSpPr>
        <p:grpSpPr>
          <a:xfrm>
            <a:off x="498866" y="1067270"/>
            <a:ext cx="4988028" cy="5223412"/>
            <a:chOff x="498866" y="1067270"/>
            <a:chExt cx="4988028"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rgbClr val="F6A01A"/>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a:glow rad="76200">
                <a:srgbClr val="F6A01A"/>
              </a:glow>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a:glow rad="76200">
                <a:srgbClr val="F6A01A"/>
              </a:glow>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a:glow rad="76200">
                <a:srgbClr val="F6A01A"/>
              </a:glow>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a:glow rad="76200">
                <a:srgbClr val="F6A01A"/>
              </a:glow>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a:glow rad="76200">
                <a:srgbClr val="F6A01A"/>
              </a:glow>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080045" y="5602195"/>
              <a:ext cx="411147" cy="424662"/>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075747" y="3788864"/>
              <a:ext cx="411147" cy="424662"/>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565130" y="2163924"/>
              <a:ext cx="411147" cy="424662"/>
            </a:xfrm>
            <a:prstGeom prst="rect">
              <a:avLst/>
            </a:prstGeom>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185250" y="3402362"/>
              <a:ext cx="411147" cy="424662"/>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98866" y="2886579"/>
              <a:ext cx="411147" cy="424662"/>
            </a:xfrm>
            <a:prstGeom prst="rect">
              <a:avLst/>
            </a:prstGeom>
          </p:spPr>
        </p:pic>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83765" y="4746559"/>
              <a:ext cx="411147" cy="424662"/>
            </a:xfrm>
            <a:prstGeom prst="rect">
              <a:avLst/>
            </a:prstGeom>
          </p:spPr>
        </p:pic>
      </p:grpSp>
      <p:sp>
        <p:nvSpPr>
          <p:cNvPr id="41" name="TextBox 40"/>
          <p:cNvSpPr txBox="1"/>
          <p:nvPr/>
        </p:nvSpPr>
        <p:spPr>
          <a:xfrm>
            <a:off x="6116852" y="1479799"/>
            <a:ext cx="5831308" cy="1846659"/>
          </a:xfrm>
          <a:prstGeom prst="rect">
            <a:avLst/>
          </a:prstGeom>
          <a:noFill/>
        </p:spPr>
        <p:txBody>
          <a:bodyPr wrap="square" rtlCol="0">
            <a:spAutoFit/>
          </a:bodyPr>
          <a:lstStyle/>
          <a:p>
            <a:r>
              <a:rPr lang="en-US" sz="2800" dirty="0">
                <a:latin typeface="Tahoma" panose="020B0604030504040204" pitchFamily="34" charset="0"/>
              </a:rPr>
              <a:t>Reconsider or expand investigation</a:t>
            </a:r>
            <a:endParaRPr lang="en-US" sz="1000" dirty="0">
              <a:latin typeface="Tahoma" panose="020B0604030504040204" pitchFamily="34" charset="0"/>
            </a:endParaRPr>
          </a:p>
          <a:p>
            <a:r>
              <a:rPr lang="en-US" sz="1000" dirty="0">
                <a:latin typeface="Tahoma" panose="020B0604030504040204" pitchFamily="34" charset="0"/>
              </a:rPr>
              <a:t> </a:t>
            </a:r>
          </a:p>
          <a:p>
            <a:pPr marL="914400" lvl="1" indent="-457200">
              <a:buFont typeface="Arial" panose="020B0604020202020204" pitchFamily="34" charset="0"/>
              <a:buChar char="•"/>
            </a:pPr>
            <a:r>
              <a:rPr lang="en-US" sz="2800" dirty="0">
                <a:latin typeface="Tahoma" panose="020B0604030504040204" pitchFamily="34" charset="0"/>
              </a:rPr>
              <a:t>Around particular cases</a:t>
            </a:r>
          </a:p>
          <a:p>
            <a:pPr lvl="1"/>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In particular settings</a:t>
            </a:r>
          </a:p>
          <a:p>
            <a:pPr lvl="1"/>
            <a:endParaRPr lang="en-US" sz="1000" dirty="0">
              <a:latin typeface="Tahoma" panose="020B0604030504040204" pitchFamily="34" charset="0"/>
            </a:endParaRPr>
          </a:p>
        </p:txBody>
      </p:sp>
      <p:sp>
        <p:nvSpPr>
          <p:cNvPr id="9" name="Slide Number Placeholder 8">
            <a:extLst>
              <a:ext uri="{FF2B5EF4-FFF2-40B4-BE49-F238E27FC236}">
                <a16:creationId xmlns:a16="http://schemas.microsoft.com/office/drawing/2014/main" id="{3F622C8B-FBB6-436A-8DD7-230DC74048D2}"/>
              </a:ext>
            </a:extLst>
          </p:cNvPr>
          <p:cNvSpPr>
            <a:spLocks noGrp="1"/>
          </p:cNvSpPr>
          <p:nvPr>
            <p:ph type="sldNum" sz="quarter" idx="12"/>
          </p:nvPr>
        </p:nvSpPr>
        <p:spPr/>
        <p:txBody>
          <a:bodyPr/>
          <a:lstStyle/>
          <a:p>
            <a:fld id="{1B5DE891-BED3-4FCA-96F7-3F8A1588183F}" type="slidenum">
              <a:rPr lang="en-US" smtClean="0"/>
              <a:pPr/>
              <a:t>9</a:t>
            </a:fld>
            <a:endParaRPr lang="en-US" dirty="0"/>
          </a:p>
        </p:txBody>
      </p:sp>
    </p:spTree>
    <p:extLst>
      <p:ext uri="{BB962C8B-B14F-4D97-AF65-F5344CB8AC3E}">
        <p14:creationId xmlns:p14="http://schemas.microsoft.com/office/powerpoint/2010/main" val="31131562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3089F2-01D3-4F43-AC6C-C0364EBDF09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(14/44)</a:t>
            </a:r>
          </a:p>
        </p:txBody>
      </p:sp>
      <p:sp>
        <p:nvSpPr>
          <p:cNvPr id="23" name="TextBox 2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BDE14385-3A58-422D-8313-429D4C51D749}"/>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p:cNvSpPr/>
            <p:nvPr/>
          </p:nvSpPr>
          <p:spPr>
            <a:xfrm>
              <a:off x="3710762" y="1367027"/>
              <a:ext cx="458629"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8" name="Group 7" descr="Magnified screenshot of the all potential sources output file showing contents of select rows and columns."/>
          <p:cNvGrpSpPr/>
          <p:nvPr/>
        </p:nvGrpSpPr>
        <p:grpSpPr>
          <a:xfrm>
            <a:off x="3426170" y="3226879"/>
            <a:ext cx="5632774" cy="1753453"/>
            <a:chOff x="3426170" y="3199169"/>
            <a:chExt cx="5632774" cy="1753453"/>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795" y="3199777"/>
              <a:ext cx="1238423" cy="1752845"/>
            </a:xfrm>
            <a:prstGeom prst="rect">
              <a:avLst/>
            </a:prstGeom>
            <a:ln w="6350">
              <a:solidFill>
                <a:schemeClr val="tx1"/>
              </a:solidFill>
            </a:ln>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6170" y="3199169"/>
              <a:ext cx="3892356" cy="1737360"/>
            </a:xfrm>
            <a:prstGeom prst="rect">
              <a:avLst/>
            </a:prstGeom>
            <a:ln w="12700">
              <a:solidFill>
                <a:schemeClr val="tx1"/>
              </a:solidFill>
            </a:ln>
          </p:spPr>
        </p:pic>
        <p:sp>
          <p:nvSpPr>
            <p:cNvPr id="27" name="Rectangle 26"/>
            <p:cNvSpPr/>
            <p:nvPr/>
          </p:nvSpPr>
          <p:spPr>
            <a:xfrm>
              <a:off x="3455586" y="3901124"/>
              <a:ext cx="5603358" cy="350153"/>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7540795" y="3596640"/>
              <a:ext cx="1232770" cy="1339889"/>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5" name="TextBox 14"/>
          <p:cNvSpPr txBox="1"/>
          <p:nvPr/>
        </p:nvSpPr>
        <p:spPr>
          <a:xfrm>
            <a:off x="2564556" y="5303520"/>
            <a:ext cx="7076712" cy="923330"/>
          </a:xfrm>
          <a:prstGeom prst="rect">
            <a:avLst/>
          </a:prstGeom>
          <a:noFill/>
          <a:ln cmpd="thickThin">
            <a:noFill/>
          </a:ln>
        </p:spPr>
        <p:txBody>
          <a:bodyPr wrap="square" rtlCol="0">
            <a:spAutoFit/>
          </a:bodyPr>
          <a:lstStyle/>
          <a:p>
            <a:r>
              <a:rPr lang="en-US" sz="2400" dirty="0">
                <a:latin typeface="Tahoma" panose="020B0604030504040204" pitchFamily="34" charset="0"/>
              </a:rPr>
              <a:t>Both Case 3 and Case 5:</a:t>
            </a:r>
          </a:p>
          <a:p>
            <a:endParaRPr lang="en-US" sz="6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Are closely related to Case 2 (SNP distance = 1)</a:t>
            </a:r>
          </a:p>
        </p:txBody>
      </p:sp>
      <p:sp>
        <p:nvSpPr>
          <p:cNvPr id="11" name="Slide Number Placeholder 10">
            <a:extLst>
              <a:ext uri="{FF2B5EF4-FFF2-40B4-BE49-F238E27FC236}">
                <a16:creationId xmlns:a16="http://schemas.microsoft.com/office/drawing/2014/main" id="{93FE5F86-32DF-48CB-8B81-EEDC19731783}"/>
              </a:ext>
            </a:extLst>
          </p:cNvPr>
          <p:cNvSpPr>
            <a:spLocks noGrp="1"/>
          </p:cNvSpPr>
          <p:nvPr>
            <p:ph type="sldNum" sz="quarter" idx="12"/>
          </p:nvPr>
        </p:nvSpPr>
        <p:spPr/>
        <p:txBody>
          <a:bodyPr/>
          <a:lstStyle/>
          <a:p>
            <a:fld id="{1B5DE891-BED3-4FCA-96F7-3F8A1588183F}" type="slidenum">
              <a:rPr lang="en-US" smtClean="0"/>
              <a:pPr/>
              <a:t>90</a:t>
            </a:fld>
            <a:endParaRPr lang="en-US" dirty="0"/>
          </a:p>
        </p:txBody>
      </p:sp>
    </p:spTree>
    <p:extLst>
      <p:ext uri="{BB962C8B-B14F-4D97-AF65-F5344CB8AC3E}">
        <p14:creationId xmlns:p14="http://schemas.microsoft.com/office/powerpoint/2010/main" val="16711945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F2D586-3858-4979-B9FC-D25DD009D7D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(15/44)</a:t>
            </a:r>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40B03C8A-E142-432E-A075-5BD6143A1929}"/>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flipH="1">
              <a:off x="4159045" y="1367027"/>
              <a:ext cx="689402"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9" name="Slide Number Placeholder 8">
            <a:extLst>
              <a:ext uri="{FF2B5EF4-FFF2-40B4-BE49-F238E27FC236}">
                <a16:creationId xmlns:a16="http://schemas.microsoft.com/office/drawing/2014/main" id="{25273A94-9719-445C-AC71-D949C0B099A6}"/>
              </a:ext>
            </a:extLst>
          </p:cNvPr>
          <p:cNvSpPr>
            <a:spLocks noGrp="1"/>
          </p:cNvSpPr>
          <p:nvPr>
            <p:ph type="sldNum" sz="quarter" idx="12"/>
          </p:nvPr>
        </p:nvSpPr>
        <p:spPr/>
        <p:txBody>
          <a:bodyPr/>
          <a:lstStyle/>
          <a:p>
            <a:fld id="{1B5DE891-BED3-4FCA-96F7-3F8A1588183F}" type="slidenum">
              <a:rPr lang="en-US" smtClean="0"/>
              <a:pPr/>
              <a:t>91</a:t>
            </a:fld>
            <a:endParaRPr lang="en-US" dirty="0"/>
          </a:p>
        </p:txBody>
      </p:sp>
    </p:spTree>
    <p:extLst>
      <p:ext uri="{BB962C8B-B14F-4D97-AF65-F5344CB8AC3E}">
        <p14:creationId xmlns:p14="http://schemas.microsoft.com/office/powerpoint/2010/main" val="9937490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F77BD8-EB80-4BE4-8E9B-77EE6F37F26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(16/44)</a:t>
            </a:r>
          </a:p>
        </p:txBody>
      </p:sp>
      <p:sp>
        <p:nvSpPr>
          <p:cNvPr id="24" name="TextBox 23"/>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6" name="Group 5" descr="Screenshot of the all potential sources output file with select content highlighted.">
            <a:extLst>
              <a:ext uri="{FF2B5EF4-FFF2-40B4-BE49-F238E27FC236}">
                <a16:creationId xmlns:a16="http://schemas.microsoft.com/office/drawing/2014/main" id="{BF81ED3B-772D-42FD-8FC9-2E56D50D4787}"/>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flipH="1">
              <a:off x="4159045" y="1367027"/>
              <a:ext cx="689402"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Magnified screenshot of the all potential sources output file showing contents of select rows and columns."/>
          <p:cNvGrpSpPr/>
          <p:nvPr/>
        </p:nvGrpSpPr>
        <p:grpSpPr>
          <a:xfrm>
            <a:off x="3032769" y="3199169"/>
            <a:ext cx="6122710" cy="1753331"/>
            <a:chOff x="2479869" y="3199169"/>
            <a:chExt cx="6122710" cy="175333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494" y="3199900"/>
              <a:ext cx="1914525" cy="1752600"/>
            </a:xfrm>
            <a:prstGeom prst="rect">
              <a:avLst/>
            </a:prstGeom>
            <a:ln w="6350">
              <a:solidFill>
                <a:schemeClr val="tx1"/>
              </a:solidFill>
            </a:ln>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9869" y="3199169"/>
              <a:ext cx="3892356" cy="1737360"/>
            </a:xfrm>
            <a:prstGeom prst="rect">
              <a:avLst/>
            </a:prstGeom>
            <a:ln w="12700">
              <a:solidFill>
                <a:schemeClr val="tx1"/>
              </a:solidFill>
            </a:ln>
          </p:spPr>
        </p:pic>
        <p:sp>
          <p:nvSpPr>
            <p:cNvPr id="22" name="Rectangle 21"/>
            <p:cNvSpPr/>
            <p:nvPr/>
          </p:nvSpPr>
          <p:spPr>
            <a:xfrm>
              <a:off x="2498920" y="3901124"/>
              <a:ext cx="6103659" cy="350153"/>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p:cNvSpPr/>
            <p:nvPr/>
          </p:nvSpPr>
          <p:spPr>
            <a:xfrm>
              <a:off x="6594494" y="3596640"/>
              <a:ext cx="1914525" cy="1339889"/>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5" name="TextBox 14"/>
          <p:cNvSpPr txBox="1"/>
          <p:nvPr/>
        </p:nvSpPr>
        <p:spPr>
          <a:xfrm>
            <a:off x="2564559" y="5303520"/>
            <a:ext cx="7076712" cy="923330"/>
          </a:xfrm>
          <a:prstGeom prst="rect">
            <a:avLst/>
          </a:prstGeom>
          <a:noFill/>
          <a:ln cmpd="thickThin">
            <a:noFill/>
          </a:ln>
        </p:spPr>
        <p:txBody>
          <a:bodyPr wrap="square" rtlCol="0">
            <a:spAutoFit/>
          </a:bodyPr>
          <a:lstStyle/>
          <a:p>
            <a:r>
              <a:rPr lang="en-US" sz="2400" dirty="0">
                <a:latin typeface="Tahoma" panose="020B0604030504040204" pitchFamily="34" charset="0"/>
              </a:rPr>
              <a:t>Both Case 3 and Case 5:</a:t>
            </a:r>
          </a:p>
          <a:p>
            <a:endParaRPr lang="en-US" sz="6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Are highly infectious (cavitary disease)</a:t>
            </a:r>
          </a:p>
        </p:txBody>
      </p:sp>
      <p:sp>
        <p:nvSpPr>
          <p:cNvPr id="12" name="Slide Number Placeholder 11">
            <a:extLst>
              <a:ext uri="{FF2B5EF4-FFF2-40B4-BE49-F238E27FC236}">
                <a16:creationId xmlns:a16="http://schemas.microsoft.com/office/drawing/2014/main" id="{EEBBBA56-33AD-4028-9297-F2173D0898EC}"/>
              </a:ext>
            </a:extLst>
          </p:cNvPr>
          <p:cNvSpPr>
            <a:spLocks noGrp="1"/>
          </p:cNvSpPr>
          <p:nvPr>
            <p:ph type="sldNum" sz="quarter" idx="12"/>
          </p:nvPr>
        </p:nvSpPr>
        <p:spPr/>
        <p:txBody>
          <a:bodyPr/>
          <a:lstStyle/>
          <a:p>
            <a:fld id="{1B5DE891-BED3-4FCA-96F7-3F8A1588183F}" type="slidenum">
              <a:rPr lang="en-US" smtClean="0"/>
              <a:pPr/>
              <a:t>92</a:t>
            </a:fld>
            <a:endParaRPr lang="en-US" dirty="0"/>
          </a:p>
        </p:txBody>
      </p:sp>
    </p:spTree>
    <p:extLst>
      <p:ext uri="{BB962C8B-B14F-4D97-AF65-F5344CB8AC3E}">
        <p14:creationId xmlns:p14="http://schemas.microsoft.com/office/powerpoint/2010/main" val="34720649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1C5C64-6495-4DFB-8170-49D2BA6D543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(17/44)</a:t>
            </a:r>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DDDA937E-A65A-4A36-B6C0-E765575E7C75}"/>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a:off x="4841073" y="1367027"/>
              <a:ext cx="2142288"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9" name="Slide Number Placeholder 8">
            <a:extLst>
              <a:ext uri="{FF2B5EF4-FFF2-40B4-BE49-F238E27FC236}">
                <a16:creationId xmlns:a16="http://schemas.microsoft.com/office/drawing/2014/main" id="{8B61B00E-8701-456A-8003-7E53E8B3BD6C}"/>
              </a:ext>
            </a:extLst>
          </p:cNvPr>
          <p:cNvSpPr>
            <a:spLocks noGrp="1"/>
          </p:cNvSpPr>
          <p:nvPr>
            <p:ph type="sldNum" sz="quarter" idx="12"/>
          </p:nvPr>
        </p:nvSpPr>
        <p:spPr/>
        <p:txBody>
          <a:bodyPr/>
          <a:lstStyle/>
          <a:p>
            <a:fld id="{1B5DE891-BED3-4FCA-96F7-3F8A1588183F}" type="slidenum">
              <a:rPr lang="en-US" smtClean="0"/>
              <a:pPr/>
              <a:t>93</a:t>
            </a:fld>
            <a:endParaRPr lang="en-US" dirty="0"/>
          </a:p>
        </p:txBody>
      </p:sp>
    </p:spTree>
    <p:extLst>
      <p:ext uri="{BB962C8B-B14F-4D97-AF65-F5344CB8AC3E}">
        <p14:creationId xmlns:p14="http://schemas.microsoft.com/office/powerpoint/2010/main" val="4932819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855839-4494-4C9C-906B-F8B788CD5C3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(18/44)</a:t>
            </a:r>
          </a:p>
        </p:txBody>
      </p:sp>
      <p:sp>
        <p:nvSpPr>
          <p:cNvPr id="22" name="TextBox 2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4ECCBB5D-0440-49AC-86B8-B42C47D4A9F2}"/>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a:off x="4841073" y="1367027"/>
              <a:ext cx="2142288"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8" name="Group 7" descr="Magnified screenshot of the all potential sources output file showing contents of select rows and columns."/>
          <p:cNvGrpSpPr/>
          <p:nvPr/>
        </p:nvGrpSpPr>
        <p:grpSpPr>
          <a:xfrm>
            <a:off x="995788" y="3199169"/>
            <a:ext cx="10216236" cy="1753402"/>
            <a:chOff x="963889" y="3199169"/>
            <a:chExt cx="10216236" cy="175340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7317" y="3200400"/>
              <a:ext cx="5972175" cy="1737360"/>
            </a:xfrm>
            <a:prstGeom prst="rect">
              <a:avLst/>
            </a:prstGeom>
            <a:ln w="635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889" y="3199169"/>
              <a:ext cx="3892356" cy="1737360"/>
            </a:xfrm>
            <a:prstGeom prst="rect">
              <a:avLst/>
            </a:prstGeom>
            <a:ln w="12700">
              <a:solidFill>
                <a:schemeClr val="tx1"/>
              </a:solidFill>
            </a:ln>
          </p:spPr>
        </p:pic>
        <p:sp>
          <p:nvSpPr>
            <p:cNvPr id="25" name="Rectangle 24"/>
            <p:cNvSpPr/>
            <p:nvPr/>
          </p:nvSpPr>
          <p:spPr>
            <a:xfrm>
              <a:off x="993577" y="3913155"/>
              <a:ext cx="10186548"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p:cNvSpPr/>
            <p:nvPr/>
          </p:nvSpPr>
          <p:spPr>
            <a:xfrm>
              <a:off x="5185284" y="3603873"/>
              <a:ext cx="5984207" cy="1348698"/>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6" name="TextBox 25"/>
          <p:cNvSpPr txBox="1"/>
          <p:nvPr/>
        </p:nvSpPr>
        <p:spPr>
          <a:xfrm>
            <a:off x="2564558" y="5301972"/>
            <a:ext cx="7076712" cy="830997"/>
          </a:xfrm>
          <a:prstGeom prst="rect">
            <a:avLst/>
          </a:prstGeom>
          <a:noFill/>
          <a:ln cmpd="thickThin">
            <a:noFill/>
          </a:ln>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rPr>
              <a:t>Case 3 was infectious earlier in time than Case 2</a:t>
            </a:r>
          </a:p>
          <a:p>
            <a:pPr marL="342900" indent="-342900">
              <a:buFont typeface="Arial" panose="020B0604020202020204" pitchFamily="34" charset="0"/>
              <a:buChar char="•"/>
            </a:pPr>
            <a:r>
              <a:rPr lang="en-US" sz="2400" dirty="0">
                <a:latin typeface="Tahoma" panose="020B0604030504040204" pitchFamily="34" charset="0"/>
              </a:rPr>
              <a:t>Case 5 was infectious later in time than Case 2</a:t>
            </a:r>
          </a:p>
        </p:txBody>
      </p:sp>
      <p:sp>
        <p:nvSpPr>
          <p:cNvPr id="11" name="Slide Number Placeholder 10">
            <a:extLst>
              <a:ext uri="{FF2B5EF4-FFF2-40B4-BE49-F238E27FC236}">
                <a16:creationId xmlns:a16="http://schemas.microsoft.com/office/drawing/2014/main" id="{016D41F1-BABA-46FD-B769-43F7F5E9A5F8}"/>
              </a:ext>
            </a:extLst>
          </p:cNvPr>
          <p:cNvSpPr>
            <a:spLocks noGrp="1"/>
          </p:cNvSpPr>
          <p:nvPr>
            <p:ph type="sldNum" sz="quarter" idx="12"/>
          </p:nvPr>
        </p:nvSpPr>
        <p:spPr/>
        <p:txBody>
          <a:bodyPr/>
          <a:lstStyle/>
          <a:p>
            <a:fld id="{1B5DE891-BED3-4FCA-96F7-3F8A1588183F}" type="slidenum">
              <a:rPr lang="en-US" smtClean="0"/>
              <a:pPr/>
              <a:t>94</a:t>
            </a:fld>
            <a:endParaRPr lang="en-US" dirty="0"/>
          </a:p>
        </p:txBody>
      </p:sp>
    </p:spTree>
    <p:extLst>
      <p:ext uri="{BB962C8B-B14F-4D97-AF65-F5344CB8AC3E}">
        <p14:creationId xmlns:p14="http://schemas.microsoft.com/office/powerpoint/2010/main" val="41870602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9468F1-97F7-4158-A8F6-16B9939AAA1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(19/44)</a:t>
            </a:r>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72FE7E6E-98F0-4A5D-9EAD-85E4B99858E0}"/>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flipH="1">
              <a:off x="6965950" y="1367027"/>
              <a:ext cx="1737833"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9" name="Slide Number Placeholder 8">
            <a:extLst>
              <a:ext uri="{FF2B5EF4-FFF2-40B4-BE49-F238E27FC236}">
                <a16:creationId xmlns:a16="http://schemas.microsoft.com/office/drawing/2014/main" id="{9E88B04A-51B5-41A1-9A61-7E1DE4CE676D}"/>
              </a:ext>
            </a:extLst>
          </p:cNvPr>
          <p:cNvSpPr>
            <a:spLocks noGrp="1"/>
          </p:cNvSpPr>
          <p:nvPr>
            <p:ph type="sldNum" sz="quarter" idx="12"/>
          </p:nvPr>
        </p:nvSpPr>
        <p:spPr/>
        <p:txBody>
          <a:bodyPr/>
          <a:lstStyle/>
          <a:p>
            <a:fld id="{1B5DE891-BED3-4FCA-96F7-3F8A1588183F}" type="slidenum">
              <a:rPr lang="en-US" smtClean="0"/>
              <a:pPr/>
              <a:t>95</a:t>
            </a:fld>
            <a:endParaRPr lang="en-US" dirty="0"/>
          </a:p>
        </p:txBody>
      </p:sp>
    </p:spTree>
    <p:extLst>
      <p:ext uri="{BB962C8B-B14F-4D97-AF65-F5344CB8AC3E}">
        <p14:creationId xmlns:p14="http://schemas.microsoft.com/office/powerpoint/2010/main" val="2869125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9D100B-682A-46DE-B2FD-8598BD2F454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(20/44)</a:t>
            </a:r>
          </a:p>
        </p:txBody>
      </p:sp>
      <p:sp>
        <p:nvSpPr>
          <p:cNvPr id="27" name="TextBox 2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5" name="Group 4" descr="Screenshot of the all potential sources output file with select content highlighted.">
            <a:extLst>
              <a:ext uri="{FF2B5EF4-FFF2-40B4-BE49-F238E27FC236}">
                <a16:creationId xmlns:a16="http://schemas.microsoft.com/office/drawing/2014/main" id="{AE129350-DBC3-4304-8AE4-F8A4482211D6}"/>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flipH="1">
              <a:off x="6965950" y="1367027"/>
              <a:ext cx="1737833"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descr="Magnified screenshot of the all potential sources output file showing contents of select rows and columns."/>
          <p:cNvGrpSpPr/>
          <p:nvPr/>
        </p:nvGrpSpPr>
        <p:grpSpPr>
          <a:xfrm>
            <a:off x="1484885" y="3199169"/>
            <a:ext cx="9232735" cy="1753402"/>
            <a:chOff x="963889" y="3199169"/>
            <a:chExt cx="9232735" cy="1753402"/>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7316" y="3199169"/>
              <a:ext cx="4838065" cy="1737360"/>
            </a:xfrm>
            <a:prstGeom prst="rect">
              <a:avLst/>
            </a:prstGeom>
            <a:ln w="635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889" y="3199169"/>
              <a:ext cx="3892356" cy="1737360"/>
            </a:xfrm>
            <a:prstGeom prst="rect">
              <a:avLst/>
            </a:prstGeom>
            <a:ln w="12700">
              <a:solidFill>
                <a:schemeClr val="tx1"/>
              </a:solidFill>
            </a:ln>
          </p:spPr>
        </p:pic>
        <p:sp>
          <p:nvSpPr>
            <p:cNvPr id="25" name="Rectangle 24"/>
            <p:cNvSpPr/>
            <p:nvPr/>
          </p:nvSpPr>
          <p:spPr>
            <a:xfrm>
              <a:off x="993577" y="3913155"/>
              <a:ext cx="9203047"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p:cNvSpPr/>
            <p:nvPr/>
          </p:nvSpPr>
          <p:spPr>
            <a:xfrm>
              <a:off x="5185284" y="3603873"/>
              <a:ext cx="4850097" cy="1348698"/>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6" name="TextBox 25"/>
          <p:cNvSpPr txBox="1"/>
          <p:nvPr/>
        </p:nvSpPr>
        <p:spPr>
          <a:xfrm>
            <a:off x="2160516" y="5303520"/>
            <a:ext cx="7876614" cy="1200329"/>
          </a:xfrm>
          <a:prstGeom prst="rect">
            <a:avLst/>
          </a:prstGeom>
          <a:noFill/>
          <a:ln cmpd="thickThin">
            <a:noFill/>
          </a:ln>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rPr>
              <a:t>Case 3 had a definite epi link to Case 2</a:t>
            </a:r>
          </a:p>
          <a:p>
            <a:pPr marL="342900" indent="-342900">
              <a:buFont typeface="Arial" panose="020B0604020202020204" pitchFamily="34" charset="0"/>
              <a:buChar char="•"/>
            </a:pPr>
            <a:r>
              <a:rPr lang="en-US" sz="2400" dirty="0">
                <a:latin typeface="Tahoma" panose="020B0604030504040204" pitchFamily="34" charset="0"/>
              </a:rPr>
              <a:t>Case 5 had no epi link to Case 2, shared no risk factors</a:t>
            </a:r>
          </a:p>
        </p:txBody>
      </p:sp>
      <p:sp>
        <p:nvSpPr>
          <p:cNvPr id="11" name="Slide Number Placeholder 10">
            <a:extLst>
              <a:ext uri="{FF2B5EF4-FFF2-40B4-BE49-F238E27FC236}">
                <a16:creationId xmlns:a16="http://schemas.microsoft.com/office/drawing/2014/main" id="{EE290ED8-86F2-43F5-AD34-129F8ABFA6BC}"/>
              </a:ext>
            </a:extLst>
          </p:cNvPr>
          <p:cNvSpPr>
            <a:spLocks noGrp="1"/>
          </p:cNvSpPr>
          <p:nvPr>
            <p:ph type="sldNum" sz="quarter" idx="12"/>
          </p:nvPr>
        </p:nvSpPr>
        <p:spPr/>
        <p:txBody>
          <a:bodyPr/>
          <a:lstStyle/>
          <a:p>
            <a:fld id="{1B5DE891-BED3-4FCA-96F7-3F8A1588183F}" type="slidenum">
              <a:rPr lang="en-US" smtClean="0"/>
              <a:pPr/>
              <a:t>96</a:t>
            </a:fld>
            <a:endParaRPr lang="en-US" dirty="0"/>
          </a:p>
        </p:txBody>
      </p:sp>
    </p:spTree>
    <p:extLst>
      <p:ext uri="{BB962C8B-B14F-4D97-AF65-F5344CB8AC3E}">
        <p14:creationId xmlns:p14="http://schemas.microsoft.com/office/powerpoint/2010/main" val="8984866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0F9764-A56E-454A-9802-A4F2213A727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(21/44)</a:t>
            </a:r>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A451C652-DE56-48D2-9731-9EC59C776041}"/>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1701193" y="1367027"/>
              <a:ext cx="478481"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p:cNvSpPr/>
            <p:nvPr/>
          </p:nvSpPr>
          <p:spPr>
            <a:xfrm>
              <a:off x="8692736" y="1376655"/>
              <a:ext cx="1238073"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9" name="Slide Number Placeholder 8">
            <a:extLst>
              <a:ext uri="{FF2B5EF4-FFF2-40B4-BE49-F238E27FC236}">
                <a16:creationId xmlns:a16="http://schemas.microsoft.com/office/drawing/2014/main" id="{B436C766-D856-435A-8399-DC8F4BFEC69F}"/>
              </a:ext>
            </a:extLst>
          </p:cNvPr>
          <p:cNvSpPr>
            <a:spLocks noGrp="1"/>
          </p:cNvSpPr>
          <p:nvPr>
            <p:ph type="sldNum" sz="quarter" idx="12"/>
          </p:nvPr>
        </p:nvSpPr>
        <p:spPr/>
        <p:txBody>
          <a:bodyPr/>
          <a:lstStyle/>
          <a:p>
            <a:fld id="{1B5DE891-BED3-4FCA-96F7-3F8A1588183F}" type="slidenum">
              <a:rPr lang="en-US" smtClean="0"/>
              <a:pPr/>
              <a:t>97</a:t>
            </a:fld>
            <a:endParaRPr lang="en-US" dirty="0"/>
          </a:p>
        </p:txBody>
      </p:sp>
    </p:spTree>
    <p:extLst>
      <p:ext uri="{BB962C8B-B14F-4D97-AF65-F5344CB8AC3E}">
        <p14:creationId xmlns:p14="http://schemas.microsoft.com/office/powerpoint/2010/main" val="8630605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FEB76F-A56E-41EE-8D40-FA7128A6315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(22/44)</a:t>
            </a:r>
          </a:p>
        </p:txBody>
      </p:sp>
      <p:sp>
        <p:nvSpPr>
          <p:cNvPr id="23" name="TextBox 2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9752DCA5-06F3-4034-8338-5D02C7F747B2}"/>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3721601" y="1367027"/>
              <a:ext cx="4976940"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482336869"/>
              </p:ext>
            </p:extLst>
          </p:nvPr>
        </p:nvGraphicFramePr>
        <p:xfrm>
          <a:off x="545912" y="3071470"/>
          <a:ext cx="11109277" cy="1737360"/>
        </p:xfrm>
        <a:graphic>
          <a:graphicData uri="http://schemas.openxmlformats.org/drawingml/2006/table">
            <a:tbl>
              <a:tblPr firstRow="1" bandRow="1">
                <a:tableStyleId>{00A15C55-8517-42AA-B614-E9B94910E393}</a:tableStyleId>
              </a:tblPr>
              <a:tblGrid>
                <a:gridCol w="1364775">
                  <a:extLst>
                    <a:ext uri="{9D8B030D-6E8A-4147-A177-3AD203B41FA5}">
                      <a16:colId xmlns:a16="http://schemas.microsoft.com/office/drawing/2014/main" val="2708273507"/>
                    </a:ext>
                  </a:extLst>
                </a:gridCol>
                <a:gridCol w="2160272">
                  <a:extLst>
                    <a:ext uri="{9D8B030D-6E8A-4147-A177-3AD203B41FA5}">
                      <a16:colId xmlns:a16="http://schemas.microsoft.com/office/drawing/2014/main" val="98863220"/>
                    </a:ext>
                  </a:extLst>
                </a:gridCol>
                <a:gridCol w="1333554">
                  <a:extLst>
                    <a:ext uri="{9D8B030D-6E8A-4147-A177-3AD203B41FA5}">
                      <a16:colId xmlns:a16="http://schemas.microsoft.com/office/drawing/2014/main" val="3454785404"/>
                    </a:ext>
                  </a:extLst>
                </a:gridCol>
                <a:gridCol w="1700138">
                  <a:extLst>
                    <a:ext uri="{9D8B030D-6E8A-4147-A177-3AD203B41FA5}">
                      <a16:colId xmlns:a16="http://schemas.microsoft.com/office/drawing/2014/main" val="2348354328"/>
                    </a:ext>
                  </a:extLst>
                </a:gridCol>
                <a:gridCol w="1329665">
                  <a:extLst>
                    <a:ext uri="{9D8B030D-6E8A-4147-A177-3AD203B41FA5}">
                      <a16:colId xmlns:a16="http://schemas.microsoft.com/office/drawing/2014/main" val="482081946"/>
                    </a:ext>
                  </a:extLst>
                </a:gridCol>
                <a:gridCol w="1704027">
                  <a:extLst>
                    <a:ext uri="{9D8B030D-6E8A-4147-A177-3AD203B41FA5}">
                      <a16:colId xmlns:a16="http://schemas.microsoft.com/office/drawing/2014/main" val="2238493706"/>
                    </a:ext>
                  </a:extLst>
                </a:gridCol>
                <a:gridCol w="1516846">
                  <a:extLst>
                    <a:ext uri="{9D8B030D-6E8A-4147-A177-3AD203B41FA5}">
                      <a16:colId xmlns:a16="http://schemas.microsoft.com/office/drawing/2014/main" val="2901422268"/>
                    </a:ext>
                  </a:extLst>
                </a:gridCol>
              </a:tblGrid>
              <a:tr h="57912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Given Case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Potential Source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SNP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Infectious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Time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Epi</a:t>
                      </a:r>
                      <a:r>
                        <a:rPr lang="en-US" sz="1600" baseline="0" dirty="0">
                          <a:solidFill>
                            <a:schemeClr val="tx1"/>
                          </a:solidFill>
                          <a:latin typeface="Tahoma" panose="020B0604030504040204" pitchFamily="34" charset="0"/>
                          <a:ea typeface="Tahoma" panose="020B0604030504040204" pitchFamily="34" charset="0"/>
                          <a:cs typeface="Tahoma" panose="020B0604030504040204" pitchFamily="34" charset="0"/>
                        </a:rPr>
                        <a:t> and Risk Factor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Score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57912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57912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5</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6</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78157"/>
                  </a:ext>
                </a:extLst>
              </a:tr>
            </a:tbl>
          </a:graphicData>
        </a:graphic>
      </p:graphicFrame>
      <p:grpSp>
        <p:nvGrpSpPr>
          <p:cNvPr id="5" name="Group 4" descr="Orange box highlighting how score is calculated as sum of SNP rating, infectious rating, time rating, and epi and risk factor rating.">
            <a:extLst>
              <a:ext uri="{FF2B5EF4-FFF2-40B4-BE49-F238E27FC236}">
                <a16:creationId xmlns:a16="http://schemas.microsoft.com/office/drawing/2014/main" id="{7899FB87-B127-4E15-BC74-0AE30F9470DD}"/>
              </a:ext>
            </a:extLst>
          </p:cNvPr>
          <p:cNvGrpSpPr/>
          <p:nvPr/>
        </p:nvGrpSpPr>
        <p:grpSpPr>
          <a:xfrm>
            <a:off x="4053385" y="3734370"/>
            <a:ext cx="6666941" cy="992572"/>
            <a:chOff x="4053385" y="3734370"/>
            <a:chExt cx="6666941" cy="992572"/>
          </a:xfrm>
        </p:grpSpPr>
        <p:sp>
          <p:nvSpPr>
            <p:cNvPr id="15" name="Rectangle 14"/>
            <p:cNvSpPr/>
            <p:nvPr/>
          </p:nvSpPr>
          <p:spPr>
            <a:xfrm>
              <a:off x="4053385" y="3734370"/>
              <a:ext cx="6092463" cy="992572"/>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Down Arrow 13"/>
            <p:cNvSpPr/>
            <p:nvPr/>
          </p:nvSpPr>
          <p:spPr>
            <a:xfrm rot="16200000">
              <a:off x="10322829" y="3707520"/>
              <a:ext cx="288758" cy="50623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2" name="Down Arrow 21"/>
            <p:cNvSpPr/>
            <p:nvPr/>
          </p:nvSpPr>
          <p:spPr>
            <a:xfrm rot="16200000">
              <a:off x="10322830" y="4279506"/>
              <a:ext cx="288758" cy="50623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grpSp>
      <p:sp>
        <p:nvSpPr>
          <p:cNvPr id="10" name="Slide Number Placeholder 9">
            <a:extLst>
              <a:ext uri="{FF2B5EF4-FFF2-40B4-BE49-F238E27FC236}">
                <a16:creationId xmlns:a16="http://schemas.microsoft.com/office/drawing/2014/main" id="{55BD450E-1950-4F04-8698-7CF391F4B4DC}"/>
              </a:ext>
            </a:extLst>
          </p:cNvPr>
          <p:cNvSpPr>
            <a:spLocks noGrp="1"/>
          </p:cNvSpPr>
          <p:nvPr>
            <p:ph type="sldNum" sz="quarter" idx="12"/>
          </p:nvPr>
        </p:nvSpPr>
        <p:spPr/>
        <p:txBody>
          <a:bodyPr/>
          <a:lstStyle/>
          <a:p>
            <a:fld id="{1B5DE891-BED3-4FCA-96F7-3F8A1588183F}" type="slidenum">
              <a:rPr lang="en-US" smtClean="0"/>
              <a:pPr/>
              <a:t>98</a:t>
            </a:fld>
            <a:endParaRPr lang="en-US" dirty="0"/>
          </a:p>
        </p:txBody>
      </p:sp>
    </p:spTree>
    <p:extLst>
      <p:ext uri="{BB962C8B-B14F-4D97-AF65-F5344CB8AC3E}">
        <p14:creationId xmlns:p14="http://schemas.microsoft.com/office/powerpoint/2010/main" val="40071079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002D05-0771-42DC-B723-AED856B11CB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a:t>
            </a:r>
            <a:r>
              <a:rPr lang="en-US" dirty="0"/>
              <a:t>files </a:t>
            </a:r>
            <a:r>
              <a:rPr lang="en-US" sz="1000" dirty="0"/>
              <a:t>(23/44)</a:t>
            </a:r>
          </a:p>
        </p:txBody>
      </p:sp>
      <p:sp>
        <p:nvSpPr>
          <p:cNvPr id="22" name="TextBox 2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content highlighted.">
            <a:extLst>
              <a:ext uri="{FF2B5EF4-FFF2-40B4-BE49-F238E27FC236}">
                <a16:creationId xmlns:a16="http://schemas.microsoft.com/office/drawing/2014/main" id="{2614B65D-22A4-4D51-99B8-468C720BE258}"/>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1914525" y="1367027"/>
              <a:ext cx="265149"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9" name="Group 8" descr="Magnified screenshot of the all potential sources output file showing contents of select rows and columns."/>
          <p:cNvGrpSpPr/>
          <p:nvPr/>
        </p:nvGrpSpPr>
        <p:grpSpPr>
          <a:xfrm>
            <a:off x="3580385" y="3199169"/>
            <a:ext cx="5039741" cy="1737360"/>
            <a:chOff x="1484885" y="3199169"/>
            <a:chExt cx="5039741" cy="173736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312" y="3202979"/>
              <a:ext cx="695325" cy="1733550"/>
            </a:xfrm>
            <a:prstGeom prst="rect">
              <a:avLst/>
            </a:prstGeom>
            <a:ln w="6350">
              <a:solidFill>
                <a:schemeClr val="tx1"/>
              </a:solidFill>
            </a:ln>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4885" y="3199169"/>
              <a:ext cx="3892356" cy="1737360"/>
            </a:xfrm>
            <a:prstGeom prst="rect">
              <a:avLst/>
            </a:prstGeom>
            <a:ln w="12700">
              <a:solidFill>
                <a:schemeClr val="tx1"/>
              </a:solidFill>
            </a:ln>
          </p:spPr>
        </p:pic>
        <p:sp>
          <p:nvSpPr>
            <p:cNvPr id="36" name="Rectangle 35"/>
            <p:cNvSpPr/>
            <p:nvPr/>
          </p:nvSpPr>
          <p:spPr>
            <a:xfrm>
              <a:off x="1514574" y="3913155"/>
              <a:ext cx="5010052"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p:cNvSpPr/>
            <p:nvPr/>
          </p:nvSpPr>
          <p:spPr>
            <a:xfrm>
              <a:off x="5706280" y="3587831"/>
              <a:ext cx="707357" cy="1348698"/>
            </a:xfrm>
            <a:prstGeom prst="rect">
              <a:avLst/>
            </a:prstGeom>
            <a:noFill/>
            <a:ln w="635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2" name="Slide Number Placeholder 11">
            <a:extLst>
              <a:ext uri="{FF2B5EF4-FFF2-40B4-BE49-F238E27FC236}">
                <a16:creationId xmlns:a16="http://schemas.microsoft.com/office/drawing/2014/main" id="{F3DE6B5E-E3F9-4180-BD7A-71A90C8E8DB8}"/>
              </a:ext>
            </a:extLst>
          </p:cNvPr>
          <p:cNvSpPr>
            <a:spLocks noGrp="1"/>
          </p:cNvSpPr>
          <p:nvPr>
            <p:ph type="sldNum" sz="quarter" idx="12"/>
          </p:nvPr>
        </p:nvSpPr>
        <p:spPr/>
        <p:txBody>
          <a:bodyPr/>
          <a:lstStyle/>
          <a:p>
            <a:fld id="{1B5DE891-BED3-4FCA-96F7-3F8A1588183F}" type="slidenum">
              <a:rPr lang="en-US" smtClean="0"/>
              <a:pPr/>
              <a:t>99</a:t>
            </a:fld>
            <a:endParaRPr lang="en-US" dirty="0"/>
          </a:p>
        </p:txBody>
      </p:sp>
    </p:spTree>
    <p:extLst>
      <p:ext uri="{BB962C8B-B14F-4D97-AF65-F5344CB8AC3E}">
        <p14:creationId xmlns:p14="http://schemas.microsoft.com/office/powerpoint/2010/main" val="1427128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CEH_ATSDR_combined">
  <a:themeElements>
    <a:clrScheme name="Custom 13">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0F56DC"/>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000000"/>
            </a:solidFill>
            <a:latin typeface="Calibri" panose="020F0502020204030204"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3B60D2-A3DC-40CC-BE75-2C8216968FC2}">
  <ds:schemaRefs>
    <ds:schemaRef ds:uri="http://schemas.microsoft.com/office/infopath/2007/PartnerControls"/>
    <ds:schemaRef ds:uri="http://purl.org/dc/elements/1.1/"/>
    <ds:schemaRef ds:uri="http://schemas.openxmlformats.org/package/2006/metadata/core-properties"/>
    <ds:schemaRef ds:uri="http://purl.org/dc/dcmitype/"/>
    <ds:schemaRef ds:uri="http://purl.org/dc/terms/"/>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F7EFA04-F713-4676-A744-DE6BE4949C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829ACB6-DDA4-46A7-B092-FBBF0F834E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7066</TotalTime>
  <Words>9647</Words>
  <Application>Microsoft Office PowerPoint</Application>
  <PresentationFormat>Widescreen</PresentationFormat>
  <Paragraphs>1261</Paragraphs>
  <Slides>139</Slides>
  <Notes>139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139</vt:i4>
      </vt:variant>
    </vt:vector>
  </HeadingPairs>
  <TitlesOfParts>
    <vt:vector size="149" baseType="lpstr">
      <vt:lpstr>Arial</vt:lpstr>
      <vt:lpstr>Calibri</vt:lpstr>
      <vt:lpstr>Calibri Light</vt:lpstr>
      <vt:lpstr>Courier New</vt:lpstr>
      <vt:lpstr>Myriad Web Pro</vt:lpstr>
      <vt:lpstr>Tahoma</vt:lpstr>
      <vt:lpstr>Times New Roman</vt:lpstr>
      <vt:lpstr>Wingdings</vt:lpstr>
      <vt:lpstr>Office Theme</vt:lpstr>
      <vt:lpstr>NCEH_ATSDR_combined</vt:lpstr>
      <vt:lpstr>Logically Inferred Tuberculosis Transmission (LITT) algorithm</vt:lpstr>
      <vt:lpstr>Outline</vt:lpstr>
      <vt:lpstr>TB cluster investigation (1/3)</vt:lpstr>
      <vt:lpstr>TB cluster investigation (2/3)</vt:lpstr>
      <vt:lpstr>TB cluster investigation (3/3)</vt:lpstr>
      <vt:lpstr>Characterizing transmission networks (1/7)</vt:lpstr>
      <vt:lpstr>Characterizing transmission networks (2/7)</vt:lpstr>
      <vt:lpstr>Characterizing transmission networks (3/7)</vt:lpstr>
      <vt:lpstr>Characterizing transmission networks (4/7)</vt:lpstr>
      <vt:lpstr>Characterizing transmission networks (5/7)</vt:lpstr>
      <vt:lpstr>Characterizing transmission networks (6/7)</vt:lpstr>
      <vt:lpstr>Characterizing transmission networks (7/7)</vt:lpstr>
      <vt:lpstr>Challenges (1/7)</vt:lpstr>
      <vt:lpstr>Challenges (2/7)</vt:lpstr>
      <vt:lpstr>Challenges (3/7)</vt:lpstr>
      <vt:lpstr>Challenges (4/7)</vt:lpstr>
      <vt:lpstr>Challenges (5/7)</vt:lpstr>
      <vt:lpstr>Challenges (6/7)</vt:lpstr>
      <vt:lpstr>Challenges (7/7)</vt:lpstr>
      <vt:lpstr>What is LITT?</vt:lpstr>
      <vt:lpstr>What is LITT? (1/3)</vt:lpstr>
      <vt:lpstr>What is LITT? (2/3)</vt:lpstr>
      <vt:lpstr>What is LITT? (3/3)</vt:lpstr>
      <vt:lpstr>How LITT works (1/12)</vt:lpstr>
      <vt:lpstr>How LITT works (2/12)</vt:lpstr>
      <vt:lpstr>How LITT works (3/12)</vt:lpstr>
      <vt:lpstr>How LITT works (4/12)</vt:lpstr>
      <vt:lpstr>How LITT works (5/12)</vt:lpstr>
      <vt:lpstr>How LITT works (6/12)</vt:lpstr>
      <vt:lpstr>How LITT works (7/12)</vt:lpstr>
      <vt:lpstr>How LITT works (8/12)</vt:lpstr>
      <vt:lpstr>How LITT works (9/12)</vt:lpstr>
      <vt:lpstr>How LITT works (10/12)</vt:lpstr>
      <vt:lpstr>How LITT works (11/12)</vt:lpstr>
      <vt:lpstr>How LITT works (12/12)</vt:lpstr>
      <vt:lpstr>How LITT filters out cases (1/8)</vt:lpstr>
      <vt:lpstr>How LITT filters out cases (2/8)</vt:lpstr>
      <vt:lpstr>How LITT filters out cases (3/8)</vt:lpstr>
      <vt:lpstr>How LITT filters out cases (4/8)</vt:lpstr>
      <vt:lpstr>How LITT filters out cases (5/8)</vt:lpstr>
      <vt:lpstr>How LITT filters out cases (6/8)</vt:lpstr>
      <vt:lpstr>How LITT filters out cases (7/8)</vt:lpstr>
      <vt:lpstr>How LITT filters out cases (8/8)</vt:lpstr>
      <vt:lpstr>How LITT ranks potential source cases (1/15)</vt:lpstr>
      <vt:lpstr>How LITT ranks potential source cases (2/15)</vt:lpstr>
      <vt:lpstr>How LITT ranks potential source cases (3/15)</vt:lpstr>
      <vt:lpstr>How LITT ranks potential source cases (4/15)</vt:lpstr>
      <vt:lpstr>How LITT ranks potential source cases (5/15)</vt:lpstr>
      <vt:lpstr>How LITT ranks potential source cases (6/15)</vt:lpstr>
      <vt:lpstr>How LITT ranks potential source cases (7/15)</vt:lpstr>
      <vt:lpstr>How LITT ranks potential source cases (8/15)</vt:lpstr>
      <vt:lpstr>How LITT ranks potential source cases (9/15)</vt:lpstr>
      <vt:lpstr>How LITT ranks potential source cases (10/15)</vt:lpstr>
      <vt:lpstr>How LITT ranks potential source cases (11/15)</vt:lpstr>
      <vt:lpstr>How LITT ranks potential source cases (12/15)</vt:lpstr>
      <vt:lpstr>How LITT ranks potential source cases (13/15)</vt:lpstr>
      <vt:lpstr>How LITT ranks potential source cases (14/15)</vt:lpstr>
      <vt:lpstr>How LITT ranks potential source cases (15/15)</vt:lpstr>
      <vt:lpstr>How can I use LITT? (1/2)</vt:lpstr>
      <vt:lpstr>How can I use LITT? (2/2)</vt:lpstr>
      <vt:lpstr>LITT online user interface (1/3)</vt:lpstr>
      <vt:lpstr>LITT online user interface (2/3)</vt:lpstr>
      <vt:lpstr>LITT online user interface (3/3)</vt:lpstr>
      <vt:lpstr>LITT input files (1/12)</vt:lpstr>
      <vt:lpstr>LITT input files (2/12)</vt:lpstr>
      <vt:lpstr>LITT input files (3/12)</vt:lpstr>
      <vt:lpstr>LITT input files (4/12)</vt:lpstr>
      <vt:lpstr>LITT input files (5/12)</vt:lpstr>
      <vt:lpstr>LITT input files (6/12)</vt:lpstr>
      <vt:lpstr>LITT input files (7/12)</vt:lpstr>
      <vt:lpstr>LITT input files (8/12)</vt:lpstr>
      <vt:lpstr>LITT input files (9/12)</vt:lpstr>
      <vt:lpstr>LITT input files (10/12)</vt:lpstr>
      <vt:lpstr>LITT input files (11/12)</vt:lpstr>
      <vt:lpstr>LITT input files (12/12)</vt:lpstr>
      <vt:lpstr>LITT online user interface</vt:lpstr>
      <vt:lpstr>LITT output files (1/44)</vt:lpstr>
      <vt:lpstr>LITT output files (2/44)</vt:lpstr>
      <vt:lpstr>LITT output files (3/44)</vt:lpstr>
      <vt:lpstr>LITT output files (4/44)</vt:lpstr>
      <vt:lpstr>LITT output files (5/44)</vt:lpstr>
      <vt:lpstr>LITT output files (6/44)</vt:lpstr>
      <vt:lpstr>LITT output files (7/44)</vt:lpstr>
      <vt:lpstr>LITT output files (8/44)</vt:lpstr>
      <vt:lpstr>LITT output files (9/44)</vt:lpstr>
      <vt:lpstr>LITT output files (10/44)</vt:lpstr>
      <vt:lpstr>LITT output files (11/44)</vt:lpstr>
      <vt:lpstr>LITT output files (12/44)</vt:lpstr>
      <vt:lpstr>LITT output files (13/44)</vt:lpstr>
      <vt:lpstr>LITT output files (14/44)</vt:lpstr>
      <vt:lpstr>LITT output files (15/44)</vt:lpstr>
      <vt:lpstr>LITT output files (16/44)</vt:lpstr>
      <vt:lpstr>LITT output files (17/44)</vt:lpstr>
      <vt:lpstr>LITT output files (18/44)</vt:lpstr>
      <vt:lpstr>LITT output files (19/44)</vt:lpstr>
      <vt:lpstr>LITT output files (20/44)</vt:lpstr>
      <vt:lpstr>LITT output files (21/44)</vt:lpstr>
      <vt:lpstr>LITT output files (22/44)</vt:lpstr>
      <vt:lpstr>LITT output files (23/44)</vt:lpstr>
      <vt:lpstr>LITT output files (24/44)</vt:lpstr>
      <vt:lpstr>LITT output files (25/44)</vt:lpstr>
      <vt:lpstr>LITT output files (26/44)</vt:lpstr>
      <vt:lpstr>LITT output files (27/44)</vt:lpstr>
      <vt:lpstr>LITT output files (28/44)</vt:lpstr>
      <vt:lpstr>LITT output files (29/44)</vt:lpstr>
      <vt:lpstr>LITT output files (30/44)</vt:lpstr>
      <vt:lpstr>LITT output files (31/44)</vt:lpstr>
      <vt:lpstr>LITT output files (32/44)</vt:lpstr>
      <vt:lpstr>LITT output files (33/44)</vt:lpstr>
      <vt:lpstr>LITT output files (34/44)</vt:lpstr>
      <vt:lpstr>LITT output files (35/44)</vt:lpstr>
      <vt:lpstr>LITT output files (36/44)</vt:lpstr>
      <vt:lpstr>LITT output files (37/44)</vt:lpstr>
      <vt:lpstr>LITT output files (38/44)</vt:lpstr>
      <vt:lpstr>LITT output files (39/44)</vt:lpstr>
      <vt:lpstr>LITT output files (40/44)</vt:lpstr>
      <vt:lpstr>LITT output files (41/44)</vt:lpstr>
      <vt:lpstr>LITT output files (42/44)</vt:lpstr>
      <vt:lpstr>LITT output files (43/44)</vt:lpstr>
      <vt:lpstr>LITT output files (44/44)</vt:lpstr>
      <vt:lpstr>Using results (1/2)</vt:lpstr>
      <vt:lpstr>Using results (2/2)</vt:lpstr>
      <vt:lpstr>Considerations and limitations (1/5)</vt:lpstr>
      <vt:lpstr>Considerations and limitations (2/5)</vt:lpstr>
      <vt:lpstr>Considerations and limitations (3/5)</vt:lpstr>
      <vt:lpstr>Considerations and limitations (4/5)</vt:lpstr>
      <vt:lpstr>Considerations and limitations (5/5)</vt:lpstr>
      <vt:lpstr>How can I become a LITT user? (1/3)</vt:lpstr>
      <vt:lpstr>How can I become a LITT user? (2/3)</vt:lpstr>
      <vt:lpstr>How can I become a LITT user? (3/3)</vt:lpstr>
      <vt:lpstr>Acknowledgments</vt:lpstr>
      <vt:lpstr>Additional slides</vt:lpstr>
      <vt:lpstr>Timing ratings: Infection acquisition start and end are known</vt:lpstr>
      <vt:lpstr>Time ratings: Infection acquisition start are not known</vt:lpstr>
      <vt:lpstr>Example of epi link strength definitions</vt:lpstr>
      <vt:lpstr>SNPs and SNP distances</vt:lpstr>
      <vt:lpstr>Tree (1/3)</vt:lpstr>
      <vt:lpstr>Tree (2/3)</vt:lpstr>
      <vt:lpstr>Tree (3/3)</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for the Logically Inferred Tuberculosis Transmission (LITT) algorithm</dc:title>
  <dc:subject>Logically Inferred Tuberculosos Transmission (LITT) algorithm</dc:subject>
  <dc:creator>Springer, Yuri Paris (CDC/DDID/NCHHSTP/DTE)</dc:creator>
  <cp:keywords>Logically Inferred Tuberculosis Transmission algorithm; LITT; training presentation; tuberculosis; TB disease; cluster; outbreak; contact investigation; transmission network; surveillance data; epidemiologic links; whole genome sequencing; risk factors; CDC; DTBE</cp:keywords>
  <cp:lastModifiedBy>Springer, Yuri Paris (CDC/DDID/NCHHSTP/DTE)</cp:lastModifiedBy>
  <cp:revision>670</cp:revision>
  <cp:lastPrinted>2020-03-05T14:46:53Z</cp:lastPrinted>
  <dcterms:created xsi:type="dcterms:W3CDTF">2019-09-24T17:14:28Z</dcterms:created>
  <dcterms:modified xsi:type="dcterms:W3CDTF">2020-12-04T19:41:12Z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2020-11-17T13:45:02Z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46b0528a-5ec3-4eff-ba57-dcada2aee7bf</vt:lpwstr>
  </property>
  <property fmtid="{D5CDD505-2E9C-101B-9397-08002B2CF9AE}" pid="8" name="MSIP_Label_7b94a7b8-f06c-4dfe-bdcc-9b548fd58c31_ContentBits">
    <vt:lpwstr>0</vt:lpwstr>
  </property>
</Properties>
</file>