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8" userDrawn="1">
          <p15:clr>
            <a:srgbClr val="A4A3A4"/>
          </p15:clr>
        </p15:guide>
        <p15:guide id="2" pos="30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78" y="78"/>
      </p:cViewPr>
      <p:guideLst>
        <p:guide orient="horz" pos="3408"/>
        <p:guide pos="30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642C-6CA5-492F-B8FE-58402C1616E2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DD56-A64E-4B03-871A-997A6C957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68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642C-6CA5-492F-B8FE-58402C1616E2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DD56-A64E-4B03-871A-997A6C957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68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642C-6CA5-492F-B8FE-58402C1616E2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DD56-A64E-4B03-871A-997A6C957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42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642C-6CA5-492F-B8FE-58402C1616E2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DD56-A64E-4B03-871A-997A6C957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25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642C-6CA5-492F-B8FE-58402C1616E2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DD56-A64E-4B03-871A-997A6C957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62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642C-6CA5-492F-B8FE-58402C1616E2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DD56-A64E-4B03-871A-997A6C957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328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642C-6CA5-492F-B8FE-58402C1616E2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DD56-A64E-4B03-871A-997A6C957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78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642C-6CA5-492F-B8FE-58402C1616E2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DD56-A64E-4B03-871A-997A6C957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22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642C-6CA5-492F-B8FE-58402C1616E2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DD56-A64E-4B03-871A-997A6C957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582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642C-6CA5-492F-B8FE-58402C1616E2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DD56-A64E-4B03-871A-997A6C957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941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642C-6CA5-492F-B8FE-58402C1616E2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DD56-A64E-4B03-871A-997A6C957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035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F642C-6CA5-492F-B8FE-58402C1616E2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BDD56-A64E-4B03-871A-997A6C957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65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6532162" y="3993900"/>
            <a:ext cx="649357" cy="64935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22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570292" y="993811"/>
            <a:ext cx="649357" cy="649357"/>
          </a:xfrm>
          <a:prstGeom prst="ellipse">
            <a:avLst/>
          </a:prstGeom>
          <a:noFill/>
          <a:ln w="222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" name="Oval 9"/>
          <p:cNvSpPr/>
          <p:nvPr/>
        </p:nvSpPr>
        <p:spPr>
          <a:xfrm>
            <a:off x="4050378" y="5094905"/>
            <a:ext cx="649357" cy="649357"/>
          </a:xfrm>
          <a:prstGeom prst="ellipse">
            <a:avLst/>
          </a:prstGeom>
          <a:noFill/>
          <a:ln w="222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2" name="Straight Connector 11"/>
          <p:cNvCxnSpPr>
            <a:stCxn id="6" idx="6"/>
          </p:cNvCxnSpPr>
          <p:nvPr/>
        </p:nvCxnSpPr>
        <p:spPr>
          <a:xfrm>
            <a:off x="4699735" y="4311683"/>
            <a:ext cx="1832427" cy="6895"/>
          </a:xfrm>
          <a:prstGeom prst="line">
            <a:avLst/>
          </a:prstGeom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7"/>
            <a:endCxn id="8" idx="3"/>
          </p:cNvCxnSpPr>
          <p:nvPr/>
        </p:nvCxnSpPr>
        <p:spPr>
          <a:xfrm flipV="1">
            <a:off x="7086423" y="1548072"/>
            <a:ext cx="2578965" cy="2540924"/>
          </a:xfrm>
          <a:prstGeom prst="line">
            <a:avLst/>
          </a:prstGeom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3135978" y="4310150"/>
            <a:ext cx="914400" cy="0"/>
          </a:xfrm>
          <a:prstGeom prst="line">
            <a:avLst/>
          </a:prstGeom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4050378" y="3987004"/>
            <a:ext cx="649357" cy="649357"/>
            <a:chOff x="4734041" y="2911338"/>
            <a:chExt cx="649357" cy="649357"/>
          </a:xfrm>
        </p:grpSpPr>
        <p:sp>
          <p:nvSpPr>
            <p:cNvPr id="6" name="Oval 5"/>
            <p:cNvSpPr/>
            <p:nvPr/>
          </p:nvSpPr>
          <p:spPr>
            <a:xfrm>
              <a:off x="4734041" y="2911338"/>
              <a:ext cx="649357" cy="649357"/>
            </a:xfrm>
            <a:prstGeom prst="ellipse">
              <a:avLst/>
            </a:prstGeom>
            <a:noFill/>
            <a:ln w="222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2" name="Straight Connector 21"/>
            <p:cNvCxnSpPr>
              <a:stCxn id="6" idx="2"/>
              <a:endCxn id="6" idx="6"/>
            </p:cNvCxnSpPr>
            <p:nvPr/>
          </p:nvCxnSpPr>
          <p:spPr>
            <a:xfrm>
              <a:off x="4734041" y="3236017"/>
              <a:ext cx="649357" cy="0"/>
            </a:xfrm>
            <a:prstGeom prst="line">
              <a:avLst/>
            </a:prstGeom>
            <a:ln w="222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3488909" y="403316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707091" y="255086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375056" y="360543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644387" y="408154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512" y="78458"/>
            <a:ext cx="5357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LITT training dataset 02 </a:t>
            </a:r>
            <a:r>
              <a:rPr lang="en-US" sz="2400"/>
              <a:t>phylogenetic tree</a:t>
            </a:r>
            <a:endParaRPr lang="en-US" sz="2400" dirty="0"/>
          </a:p>
        </p:txBody>
      </p:sp>
      <p:grpSp>
        <p:nvGrpSpPr>
          <p:cNvPr id="51" name="Group 50"/>
          <p:cNvGrpSpPr/>
          <p:nvPr/>
        </p:nvGrpSpPr>
        <p:grpSpPr>
          <a:xfrm>
            <a:off x="4050378" y="2869025"/>
            <a:ext cx="649357" cy="649357"/>
            <a:chOff x="4734041" y="2911338"/>
            <a:chExt cx="649357" cy="649357"/>
          </a:xfrm>
        </p:grpSpPr>
        <p:sp>
          <p:nvSpPr>
            <p:cNvPr id="52" name="Oval 51"/>
            <p:cNvSpPr/>
            <p:nvPr/>
          </p:nvSpPr>
          <p:spPr>
            <a:xfrm>
              <a:off x="4734041" y="2911338"/>
              <a:ext cx="649357" cy="649357"/>
            </a:xfrm>
            <a:prstGeom prst="ellipse">
              <a:avLst/>
            </a:prstGeom>
            <a:noFill/>
            <a:ln w="222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53" name="Straight Connector 52"/>
            <p:cNvCxnSpPr>
              <a:stCxn id="52" idx="2"/>
              <a:endCxn id="52" idx="6"/>
            </p:cNvCxnSpPr>
            <p:nvPr/>
          </p:nvCxnSpPr>
          <p:spPr>
            <a:xfrm>
              <a:off x="4734041" y="3236017"/>
              <a:ext cx="649357" cy="0"/>
            </a:xfrm>
            <a:prstGeom prst="line">
              <a:avLst/>
            </a:prstGeom>
            <a:ln w="222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" name="Straight Connector 55"/>
          <p:cNvCxnSpPr/>
          <p:nvPr/>
        </p:nvCxnSpPr>
        <p:spPr>
          <a:xfrm flipV="1">
            <a:off x="4375057" y="3528271"/>
            <a:ext cx="0" cy="457200"/>
          </a:xfrm>
          <a:prstGeom prst="line">
            <a:avLst/>
          </a:prstGeom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2474137" y="5111836"/>
            <a:ext cx="649357" cy="649357"/>
          </a:xfrm>
          <a:prstGeom prst="ellipse">
            <a:avLst/>
          </a:prstGeom>
          <a:noFill/>
          <a:ln w="222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7" name="TextBox 66"/>
          <p:cNvSpPr txBox="1"/>
          <p:nvPr/>
        </p:nvSpPr>
        <p:spPr>
          <a:xfrm>
            <a:off x="4375056" y="473904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798815" y="473904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2474137" y="3989682"/>
            <a:ext cx="649357" cy="649357"/>
            <a:chOff x="2071530" y="4476234"/>
            <a:chExt cx="649357" cy="649357"/>
          </a:xfrm>
        </p:grpSpPr>
        <p:sp>
          <p:nvSpPr>
            <p:cNvPr id="9" name="Oval 8"/>
            <p:cNvSpPr/>
            <p:nvPr/>
          </p:nvSpPr>
          <p:spPr>
            <a:xfrm>
              <a:off x="2071530" y="4476234"/>
              <a:ext cx="649357" cy="649357"/>
            </a:xfrm>
            <a:prstGeom prst="ellipse">
              <a:avLst/>
            </a:prstGeom>
            <a:noFill/>
            <a:ln w="222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74" name="Straight Connector 73"/>
            <p:cNvCxnSpPr>
              <a:stCxn id="9" idx="0"/>
            </p:cNvCxnSpPr>
            <p:nvPr/>
          </p:nvCxnSpPr>
          <p:spPr>
            <a:xfrm flipH="1">
              <a:off x="2396208" y="4476234"/>
              <a:ext cx="1" cy="330379"/>
            </a:xfrm>
            <a:prstGeom prst="line">
              <a:avLst/>
            </a:prstGeom>
            <a:ln w="222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9" idx="5"/>
            </p:cNvCxnSpPr>
            <p:nvPr/>
          </p:nvCxnSpPr>
          <p:spPr>
            <a:xfrm flipH="1" flipV="1">
              <a:off x="2396209" y="4806613"/>
              <a:ext cx="229582" cy="223882"/>
            </a:xfrm>
            <a:prstGeom prst="straightConnector1">
              <a:avLst/>
            </a:prstGeom>
            <a:ln w="222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9" idx="3"/>
            </p:cNvCxnSpPr>
            <p:nvPr/>
          </p:nvCxnSpPr>
          <p:spPr>
            <a:xfrm flipV="1">
              <a:off x="2166626" y="4806613"/>
              <a:ext cx="229582" cy="223882"/>
            </a:xfrm>
            <a:prstGeom prst="line">
              <a:avLst/>
            </a:prstGeom>
            <a:ln w="222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Straight Connector 46"/>
          <p:cNvCxnSpPr>
            <a:endCxn id="6" idx="4"/>
          </p:cNvCxnSpPr>
          <p:nvPr/>
        </p:nvCxnSpPr>
        <p:spPr>
          <a:xfrm flipV="1">
            <a:off x="4375057" y="4636361"/>
            <a:ext cx="0" cy="457200"/>
          </a:xfrm>
          <a:prstGeom prst="line">
            <a:avLst/>
          </a:prstGeom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2798815" y="4643257"/>
            <a:ext cx="0" cy="457200"/>
          </a:xfrm>
          <a:prstGeom prst="line">
            <a:avLst/>
          </a:prstGeom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856840" y="4643257"/>
            <a:ext cx="712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MRCA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9391650" y="6124205"/>
            <a:ext cx="2670702" cy="6001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/>
              <a:t>Abbreviations</a:t>
            </a:r>
          </a:p>
          <a:p>
            <a:r>
              <a:rPr lang="en-US" sz="1100" dirty="0"/>
              <a:t>   C: Case</a:t>
            </a:r>
          </a:p>
          <a:p>
            <a:r>
              <a:rPr lang="en-US" sz="1100" dirty="0"/>
              <a:t>   MRCA: Most recent common ancestor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623239" y="5281083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C8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722487" y="1179989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C6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202573" y="5298014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C2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202573" y="4034178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203009" y="4315118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473701" y="4079373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C5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617697" y="4364149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C9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738818" y="4088996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C10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204841" y="2916005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C4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205277" y="3196945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C7</a:t>
            </a:r>
          </a:p>
        </p:txBody>
      </p:sp>
    </p:spTree>
    <p:extLst>
      <p:ext uri="{BB962C8B-B14F-4D97-AF65-F5344CB8AC3E}">
        <p14:creationId xmlns:p14="http://schemas.microsoft.com/office/powerpoint/2010/main" val="3804754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390" y="689575"/>
            <a:ext cx="424863" cy="914400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695" y="1410153"/>
            <a:ext cx="424863" cy="914400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656" y="5690085"/>
            <a:ext cx="424863" cy="914400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237" y="1836219"/>
            <a:ext cx="387459" cy="914400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135" y="1928801"/>
            <a:ext cx="387459" cy="914400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461" y="3946225"/>
            <a:ext cx="387459" cy="914400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812" y="4466791"/>
            <a:ext cx="387459" cy="914400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246" y="2940973"/>
            <a:ext cx="387459" cy="914400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85" y="4052559"/>
            <a:ext cx="387459" cy="914400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722" y="5622799"/>
            <a:ext cx="387459" cy="91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9512" y="78458"/>
            <a:ext cx="4345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LITT training dataset 02 diagram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639720" y="468656"/>
            <a:ext cx="1808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C2: US born white female</a:t>
            </a:r>
          </a:p>
          <a:p>
            <a:r>
              <a:rPr lang="en-US" sz="1200" dirty="0"/>
              <a:t>EL: C1/C3 (household)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290541" y="1189483"/>
            <a:ext cx="1914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C6: US born black female</a:t>
            </a:r>
          </a:p>
          <a:p>
            <a:r>
              <a:rPr lang="en-US" sz="1200" dirty="0"/>
              <a:t>EL: C7 (apartment complex)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52775" y="1284090"/>
            <a:ext cx="2834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C1: US born white male</a:t>
            </a:r>
          </a:p>
          <a:p>
            <a:r>
              <a:rPr lang="en-US" sz="1200" dirty="0"/>
              <a:t>EL: C2/C3 (household); C4/C7 (workplace)</a:t>
            </a:r>
          </a:p>
          <a:p>
            <a:r>
              <a:rPr lang="en-US" sz="1200" dirty="0"/>
              <a:t>RF: alcohol use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91912" y="3908758"/>
            <a:ext cx="17162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C3: US born white male</a:t>
            </a:r>
          </a:p>
          <a:p>
            <a:r>
              <a:rPr lang="en-US" sz="1200" dirty="0"/>
              <a:t>EL: C1/C2 (household); C5 (relationship)</a:t>
            </a:r>
          </a:p>
          <a:p>
            <a:r>
              <a:rPr lang="en-US" sz="1200" dirty="0"/>
              <a:t>RF: alcohol use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9724493" y="3637665"/>
            <a:ext cx="2346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C9: US born Hispanic male</a:t>
            </a:r>
          </a:p>
          <a:p>
            <a:r>
              <a:rPr lang="en-US" sz="1200" dirty="0"/>
              <a:t>EL: C8/C10 (social media)</a:t>
            </a:r>
          </a:p>
          <a:p>
            <a:r>
              <a:rPr lang="en-US" sz="1200" dirty="0"/>
              <a:t>RF: alcohol, non-injection drug use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163175" y="2522118"/>
            <a:ext cx="2326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C8: US born white male</a:t>
            </a:r>
          </a:p>
          <a:p>
            <a:r>
              <a:rPr lang="en-US" sz="1200" dirty="0"/>
              <a:t>EL: C9/C10 (social media)</a:t>
            </a:r>
          </a:p>
          <a:p>
            <a:r>
              <a:rPr lang="en-US" sz="1200" dirty="0"/>
              <a:t>RF: alcohol, non-injection drug use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9195287" y="5509007"/>
            <a:ext cx="2686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C10: US born white male</a:t>
            </a:r>
          </a:p>
          <a:p>
            <a:r>
              <a:rPr lang="en-US" sz="1200" dirty="0"/>
              <a:t>EL: C5 (partying); C8/C9 (social media)</a:t>
            </a:r>
          </a:p>
          <a:p>
            <a:r>
              <a:rPr lang="en-US" sz="1200" dirty="0"/>
              <a:t>RF: alcohol, non-injection drug use; homelessness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111858" y="1686158"/>
            <a:ext cx="2274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C4: US born Hispanic male</a:t>
            </a:r>
          </a:p>
          <a:p>
            <a:r>
              <a:rPr lang="en-US" sz="1200" dirty="0"/>
              <a:t>EL: C1/C7 (workplace)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174626" y="4289643"/>
            <a:ext cx="2284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C7: US born black male</a:t>
            </a:r>
          </a:p>
          <a:p>
            <a:r>
              <a:rPr lang="en-US" sz="1200" dirty="0"/>
              <a:t>EL: C1/C4 (workplace); C6 (apartment complex)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2338133" y="1360231"/>
            <a:ext cx="1744673" cy="750434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2362728" y="2502591"/>
            <a:ext cx="2241858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2621566" y="4679279"/>
            <a:ext cx="1133728" cy="1121776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2044019" y="2940973"/>
            <a:ext cx="257848" cy="839997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2294796" y="2787253"/>
            <a:ext cx="2506331" cy="155125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2457329" y="1490590"/>
            <a:ext cx="1728539" cy="229038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5007676" y="3083442"/>
            <a:ext cx="0" cy="122620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355962" y="6129877"/>
            <a:ext cx="4281628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 flipV="1">
            <a:off x="8162179" y="4052559"/>
            <a:ext cx="781744" cy="143268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8222186" y="3667985"/>
            <a:ext cx="1120073" cy="59864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9128267" y="4796633"/>
            <a:ext cx="264518" cy="68860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351506" y="5801055"/>
            <a:ext cx="2403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C5: US born white female</a:t>
            </a:r>
          </a:p>
          <a:p>
            <a:r>
              <a:rPr lang="en-US" sz="1200" dirty="0"/>
              <a:t>EL: C3 (relationship); C10 (partying)</a:t>
            </a:r>
          </a:p>
          <a:p>
            <a:r>
              <a:rPr lang="en-US" sz="1200" dirty="0"/>
              <a:t>RF: alcohol, non-injection drug use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5181588" y="2150871"/>
            <a:ext cx="2648883" cy="2158774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/>
        </p:nvGrpSpPr>
        <p:grpSpPr>
          <a:xfrm>
            <a:off x="9465827" y="85777"/>
            <a:ext cx="2801272" cy="818437"/>
            <a:chOff x="9265286" y="5789700"/>
            <a:chExt cx="2801272" cy="818437"/>
          </a:xfrm>
        </p:grpSpPr>
        <p:grpSp>
          <p:nvGrpSpPr>
            <p:cNvPr id="93" name="Group 92"/>
            <p:cNvGrpSpPr/>
            <p:nvPr/>
          </p:nvGrpSpPr>
          <p:grpSpPr>
            <a:xfrm>
              <a:off x="9268296" y="5789700"/>
              <a:ext cx="2700994" cy="261610"/>
              <a:chOff x="7138554" y="157838"/>
              <a:chExt cx="3083546" cy="261610"/>
            </a:xfrm>
          </p:grpSpPr>
          <p:cxnSp>
            <p:nvCxnSpPr>
              <p:cNvPr id="99" name="Straight Arrow Connector 98"/>
              <p:cNvCxnSpPr/>
              <p:nvPr/>
            </p:nvCxnSpPr>
            <p:spPr>
              <a:xfrm flipV="1">
                <a:off x="7138554" y="311727"/>
                <a:ext cx="498763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extBox 99"/>
              <p:cNvSpPr txBox="1"/>
              <p:nvPr/>
            </p:nvSpPr>
            <p:spPr>
              <a:xfrm>
                <a:off x="7678882" y="157838"/>
                <a:ext cx="254321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Definite epidemiologic (epi) link</a:t>
                </a:r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9265286" y="6063746"/>
              <a:ext cx="2801272" cy="261610"/>
              <a:chOff x="7138554" y="157838"/>
              <a:chExt cx="3192559" cy="261610"/>
            </a:xfrm>
          </p:grpSpPr>
          <p:cxnSp>
            <p:nvCxnSpPr>
              <p:cNvPr id="97" name="Straight Arrow Connector 96"/>
              <p:cNvCxnSpPr/>
              <p:nvPr/>
            </p:nvCxnSpPr>
            <p:spPr>
              <a:xfrm flipV="1">
                <a:off x="7138554" y="311727"/>
                <a:ext cx="498763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TextBox 97"/>
              <p:cNvSpPr txBox="1"/>
              <p:nvPr/>
            </p:nvSpPr>
            <p:spPr>
              <a:xfrm>
                <a:off x="7678882" y="157838"/>
                <a:ext cx="265223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Probable epidemiologic (epi) link</a:t>
                </a:r>
              </a:p>
            </p:txBody>
          </p:sp>
        </p:grpSp>
        <p:cxnSp>
          <p:nvCxnSpPr>
            <p:cNvPr id="95" name="Straight Arrow Connector 94"/>
            <p:cNvCxnSpPr/>
            <p:nvPr/>
          </p:nvCxnSpPr>
          <p:spPr>
            <a:xfrm flipV="1">
              <a:off x="9265286" y="6500416"/>
              <a:ext cx="43763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9739390" y="6346527"/>
              <a:ext cx="23271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Possible epidemiologic (epi) link</a:t>
              </a: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7880822" y="129737"/>
            <a:ext cx="1344816" cy="7694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/>
              <a:t>Abbreviations</a:t>
            </a:r>
          </a:p>
          <a:p>
            <a:r>
              <a:rPr lang="en-US" sz="1100" dirty="0"/>
              <a:t>   C: Case</a:t>
            </a:r>
          </a:p>
          <a:p>
            <a:r>
              <a:rPr lang="en-US" sz="1100" dirty="0"/>
              <a:t>   EL: Epi link</a:t>
            </a:r>
          </a:p>
          <a:p>
            <a:r>
              <a:rPr lang="en-US" sz="1100" dirty="0"/>
              <a:t>   RF: Risk factor</a:t>
            </a:r>
          </a:p>
        </p:txBody>
      </p:sp>
    </p:spTree>
    <p:extLst>
      <p:ext uri="{BB962C8B-B14F-4D97-AF65-F5344CB8AC3E}">
        <p14:creationId xmlns:p14="http://schemas.microsoft.com/office/powerpoint/2010/main" val="1030431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274</Words>
  <Application>Microsoft Office PowerPoint</Application>
  <PresentationFormat>Widescreen</PresentationFormat>
  <Paragraphs>55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Centers for Disease Control and Prevention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Springer, Yuri Paris (CDC/DDID/NCHHSTP/DTE)</dc:creator>
  <cp:lastModifiedBy>Springer, Yuri Paris (CDC/DDID/NCHHSTP/DTE)</cp:lastModifiedBy>
  <cp:revision>47</cp:revision>
  <cp:lastPrinted>2019-11-05T18:40:13Z</cp:lastPrinted>
  <dcterms:created xsi:type="dcterms:W3CDTF">2019-06-20T16:46:06Z</dcterms:created>
  <dcterms:modified xsi:type="dcterms:W3CDTF">2020-11-13T18:17:00Z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b94a7b8-f06c-4dfe-bdcc-9b548fd58c31_Enabled">
    <vt:lpwstr>true</vt:lpwstr>
  </property>
  <property fmtid="{D5CDD505-2E9C-101B-9397-08002B2CF9AE}" pid="3" name="MSIP_Label_7b94a7b8-f06c-4dfe-bdcc-9b548fd58c31_SetDate">
    <vt:lpwstr>2020-11-13T18:17:00Z</vt:lpwstr>
  </property>
  <property fmtid="{D5CDD505-2E9C-101B-9397-08002B2CF9AE}" pid="4" name="MSIP_Label_7b94a7b8-f06c-4dfe-bdcc-9b548fd58c31_Method">
    <vt:lpwstr>Privileged</vt:lpwstr>
  </property>
  <property fmtid="{D5CDD505-2E9C-101B-9397-08002B2CF9AE}" pid="5" name="MSIP_Label_7b94a7b8-f06c-4dfe-bdcc-9b548fd58c31_Name">
    <vt:lpwstr>7b94a7b8-f06c-4dfe-bdcc-9b548fd58c31</vt:lpwstr>
  </property>
  <property fmtid="{D5CDD505-2E9C-101B-9397-08002B2CF9AE}" pid="6" name="MSIP_Label_7b94a7b8-f06c-4dfe-bdcc-9b548fd58c31_SiteId">
    <vt:lpwstr>9ce70869-60db-44fd-abe8-d2767077fc8f</vt:lpwstr>
  </property>
  <property fmtid="{D5CDD505-2E9C-101B-9397-08002B2CF9AE}" pid="7" name="MSIP_Label_7b94a7b8-f06c-4dfe-bdcc-9b548fd58c31_ActionId">
    <vt:lpwstr>a74126c8-85bf-43be-9e47-6210340b91f7</vt:lpwstr>
  </property>
  <property fmtid="{D5CDD505-2E9C-101B-9397-08002B2CF9AE}" pid="8" name="MSIP_Label_7b94a7b8-f06c-4dfe-bdcc-9b548fd58c31_ContentBits">
    <vt:lpwstr>0</vt:lpwstr>
  </property>
</Properties>
</file>