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6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6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TED\2025\DoD\Q756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Overall!$A$2:$A$16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Overall!$B$2:$B$16</c:f>
              <c:numCache>
                <c:formatCode>General</c:formatCode>
                <c:ptCount val="15"/>
                <c:pt idx="0">
                  <c:v>6.35</c:v>
                </c:pt>
                <c:pt idx="1">
                  <c:v>5.99</c:v>
                </c:pt>
                <c:pt idx="2">
                  <c:v>5.29</c:v>
                </c:pt>
                <c:pt idx="3">
                  <c:v>5.31</c:v>
                </c:pt>
                <c:pt idx="4">
                  <c:v>5.0599999999999996</c:v>
                </c:pt>
                <c:pt idx="5">
                  <c:v>5.03</c:v>
                </c:pt>
                <c:pt idx="6">
                  <c:v>4.91</c:v>
                </c:pt>
                <c:pt idx="7">
                  <c:v>5.09</c:v>
                </c:pt>
                <c:pt idx="8">
                  <c:v>5.46</c:v>
                </c:pt>
                <c:pt idx="9">
                  <c:v>5.45</c:v>
                </c:pt>
                <c:pt idx="10">
                  <c:v>5.45</c:v>
                </c:pt>
                <c:pt idx="11">
                  <c:v>5.89</c:v>
                </c:pt>
                <c:pt idx="12">
                  <c:v>5.37</c:v>
                </c:pt>
                <c:pt idx="13">
                  <c:v>5.14</c:v>
                </c:pt>
                <c:pt idx="14">
                  <c:v>4.84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79-4040-956B-E7DBCB618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7957728"/>
        <c:axId val="487957312"/>
      </c:lineChart>
      <c:catAx>
        <c:axId val="48795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957312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48795731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CKD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95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Overall!$B$19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Overall!$A$20:$A$34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Overall!$B$20:$B$34</c:f>
              <c:numCache>
                <c:formatCode>0.00</c:formatCode>
                <c:ptCount val="15"/>
                <c:pt idx="0">
                  <c:v>7.97</c:v>
                </c:pt>
                <c:pt idx="1">
                  <c:v>7.62</c:v>
                </c:pt>
                <c:pt idx="2">
                  <c:v>7</c:v>
                </c:pt>
                <c:pt idx="3">
                  <c:v>7.02</c:v>
                </c:pt>
                <c:pt idx="4">
                  <c:v>6.56</c:v>
                </c:pt>
                <c:pt idx="5">
                  <c:v>6.36</c:v>
                </c:pt>
                <c:pt idx="6">
                  <c:v>6.09</c:v>
                </c:pt>
                <c:pt idx="7">
                  <c:v>6.19</c:v>
                </c:pt>
                <c:pt idx="8">
                  <c:v>6.45</c:v>
                </c:pt>
                <c:pt idx="9">
                  <c:v>6.39</c:v>
                </c:pt>
                <c:pt idx="10">
                  <c:v>6.46</c:v>
                </c:pt>
                <c:pt idx="11">
                  <c:v>6.63</c:v>
                </c:pt>
                <c:pt idx="12">
                  <c:v>6.16</c:v>
                </c:pt>
                <c:pt idx="13">
                  <c:v>5.91</c:v>
                </c:pt>
                <c:pt idx="14">
                  <c:v>5.58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24-4894-A5B0-AE439D0F9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4046352"/>
        <c:axId val="294042192"/>
      </c:lineChart>
      <c:catAx>
        <c:axId val="29404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042192"/>
        <c:crosses val="autoZero"/>
        <c:auto val="1"/>
        <c:lblAlgn val="ctr"/>
        <c:lblOffset val="100"/>
        <c:tickLblSkip val="2"/>
        <c:noMultiLvlLbl val="0"/>
      </c:catAx>
      <c:valAx>
        <c:axId val="29404219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CKD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0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Age!$B$1</c:f>
              <c:strCache>
                <c:ptCount val="1"/>
                <c:pt idx="0">
                  <c:v>18–29 years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Age!$B$2:$B$16</c:f>
              <c:numCache>
                <c:formatCode>General</c:formatCode>
                <c:ptCount val="15"/>
                <c:pt idx="0">
                  <c:v>0.31</c:v>
                </c:pt>
                <c:pt idx="1">
                  <c:v>0.31</c:v>
                </c:pt>
                <c:pt idx="2">
                  <c:v>0.25</c:v>
                </c:pt>
                <c:pt idx="3">
                  <c:v>0.25</c:v>
                </c:pt>
                <c:pt idx="4">
                  <c:v>0.22</c:v>
                </c:pt>
                <c:pt idx="5">
                  <c:v>0.22</c:v>
                </c:pt>
                <c:pt idx="6">
                  <c:v>0.22</c:v>
                </c:pt>
                <c:pt idx="7">
                  <c:v>0.22</c:v>
                </c:pt>
                <c:pt idx="8">
                  <c:v>0.23</c:v>
                </c:pt>
                <c:pt idx="9">
                  <c:v>0.25</c:v>
                </c:pt>
                <c:pt idx="10">
                  <c:v>0.26</c:v>
                </c:pt>
                <c:pt idx="11">
                  <c:v>0.28000000000000003</c:v>
                </c:pt>
                <c:pt idx="12">
                  <c:v>0.25</c:v>
                </c:pt>
                <c:pt idx="13">
                  <c:v>0.22</c:v>
                </c:pt>
                <c:pt idx="14">
                  <c:v>0.23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32-4354-9358-DC6BD368C121}"/>
            </c:ext>
          </c:extLst>
        </c:ser>
        <c:ser>
          <c:idx val="1"/>
          <c:order val="1"/>
          <c:tx>
            <c:strRef>
              <c:f>Age!$C$1</c:f>
              <c:strCache>
                <c:ptCount val="1"/>
                <c:pt idx="0">
                  <c:v>30–39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Age!$C$2:$C$16</c:f>
              <c:numCache>
                <c:formatCode>General</c:formatCode>
                <c:ptCount val="15"/>
                <c:pt idx="0">
                  <c:v>0.9</c:v>
                </c:pt>
                <c:pt idx="1">
                  <c:v>0.77</c:v>
                </c:pt>
                <c:pt idx="2">
                  <c:v>0.63</c:v>
                </c:pt>
                <c:pt idx="3">
                  <c:v>0.6</c:v>
                </c:pt>
                <c:pt idx="4">
                  <c:v>0.56999999999999995</c:v>
                </c:pt>
                <c:pt idx="5">
                  <c:v>0.56000000000000005</c:v>
                </c:pt>
                <c:pt idx="6">
                  <c:v>0.56999999999999995</c:v>
                </c:pt>
                <c:pt idx="7">
                  <c:v>0.55000000000000004</c:v>
                </c:pt>
                <c:pt idx="8">
                  <c:v>0.57999999999999996</c:v>
                </c:pt>
                <c:pt idx="9">
                  <c:v>0.6</c:v>
                </c:pt>
                <c:pt idx="10">
                  <c:v>0.62</c:v>
                </c:pt>
                <c:pt idx="11">
                  <c:v>0.64</c:v>
                </c:pt>
                <c:pt idx="12">
                  <c:v>0.59</c:v>
                </c:pt>
                <c:pt idx="13">
                  <c:v>0.54</c:v>
                </c:pt>
                <c:pt idx="14">
                  <c:v>0.53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32-4354-9358-DC6BD368C121}"/>
            </c:ext>
          </c:extLst>
        </c:ser>
        <c:ser>
          <c:idx val="2"/>
          <c:order val="2"/>
          <c:tx>
            <c:strRef>
              <c:f>Age!$D$1</c:f>
              <c:strCache>
                <c:ptCount val="1"/>
                <c:pt idx="0">
                  <c:v>40–49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Age!$D$2:$D$16</c:f>
              <c:numCache>
                <c:formatCode>General</c:formatCode>
                <c:ptCount val="15"/>
                <c:pt idx="0">
                  <c:v>2.2000000000000002</c:v>
                </c:pt>
                <c:pt idx="1">
                  <c:v>2</c:v>
                </c:pt>
                <c:pt idx="2">
                  <c:v>1.66</c:v>
                </c:pt>
                <c:pt idx="3">
                  <c:v>1.75</c:v>
                </c:pt>
                <c:pt idx="4">
                  <c:v>1.63</c:v>
                </c:pt>
                <c:pt idx="5">
                  <c:v>1.59</c:v>
                </c:pt>
                <c:pt idx="6">
                  <c:v>1.51</c:v>
                </c:pt>
                <c:pt idx="7">
                  <c:v>1.57</c:v>
                </c:pt>
                <c:pt idx="8">
                  <c:v>1.61</c:v>
                </c:pt>
                <c:pt idx="9">
                  <c:v>1.63</c:v>
                </c:pt>
                <c:pt idx="10">
                  <c:v>1.7</c:v>
                </c:pt>
                <c:pt idx="11">
                  <c:v>1.82</c:v>
                </c:pt>
                <c:pt idx="12">
                  <c:v>1.56</c:v>
                </c:pt>
                <c:pt idx="13">
                  <c:v>1.43</c:v>
                </c:pt>
                <c:pt idx="14">
                  <c:v>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32-4354-9358-DC6BD368C121}"/>
            </c:ext>
          </c:extLst>
        </c:ser>
        <c:ser>
          <c:idx val="3"/>
          <c:order val="3"/>
          <c:tx>
            <c:strRef>
              <c:f>Age!$E$1</c:f>
              <c:strCache>
                <c:ptCount val="1"/>
                <c:pt idx="0">
                  <c:v>50–59 years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Age!$E$2:$E$16</c:f>
              <c:numCache>
                <c:formatCode>General</c:formatCode>
                <c:ptCount val="15"/>
                <c:pt idx="0">
                  <c:v>5.66</c:v>
                </c:pt>
                <c:pt idx="1">
                  <c:v>5.13</c:v>
                </c:pt>
                <c:pt idx="2">
                  <c:v>4.47</c:v>
                </c:pt>
                <c:pt idx="3">
                  <c:v>4.5199999999999996</c:v>
                </c:pt>
                <c:pt idx="4">
                  <c:v>4.09</c:v>
                </c:pt>
                <c:pt idx="5">
                  <c:v>3.84</c:v>
                </c:pt>
                <c:pt idx="6">
                  <c:v>3.55</c:v>
                </c:pt>
                <c:pt idx="7">
                  <c:v>3.68</c:v>
                </c:pt>
                <c:pt idx="8">
                  <c:v>3.89</c:v>
                </c:pt>
                <c:pt idx="9">
                  <c:v>3.91</c:v>
                </c:pt>
                <c:pt idx="10">
                  <c:v>4.21</c:v>
                </c:pt>
                <c:pt idx="11">
                  <c:v>4.5</c:v>
                </c:pt>
                <c:pt idx="12">
                  <c:v>4.12</c:v>
                </c:pt>
                <c:pt idx="13">
                  <c:v>4.0599999999999996</c:v>
                </c:pt>
                <c:pt idx="14">
                  <c:v>3.91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32-4354-9358-DC6BD368C121}"/>
            </c:ext>
          </c:extLst>
        </c:ser>
        <c:ser>
          <c:idx val="4"/>
          <c:order val="4"/>
          <c:tx>
            <c:strRef>
              <c:f>Age!$F$1</c:f>
              <c:strCache>
                <c:ptCount val="1"/>
                <c:pt idx="0">
                  <c:v>60–69 years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Age!$F$2:$F$16</c:f>
              <c:numCache>
                <c:formatCode>General</c:formatCode>
                <c:ptCount val="15"/>
                <c:pt idx="0">
                  <c:v>13.58</c:v>
                </c:pt>
                <c:pt idx="1">
                  <c:v>12.56</c:v>
                </c:pt>
                <c:pt idx="2">
                  <c:v>11.35</c:v>
                </c:pt>
                <c:pt idx="3">
                  <c:v>11.2</c:v>
                </c:pt>
                <c:pt idx="4">
                  <c:v>10.199999999999999</c:v>
                </c:pt>
                <c:pt idx="5">
                  <c:v>9.69</c:v>
                </c:pt>
                <c:pt idx="6">
                  <c:v>9.06</c:v>
                </c:pt>
                <c:pt idx="7">
                  <c:v>9.18</c:v>
                </c:pt>
                <c:pt idx="8">
                  <c:v>9.61</c:v>
                </c:pt>
                <c:pt idx="9">
                  <c:v>9.59</c:v>
                </c:pt>
                <c:pt idx="10">
                  <c:v>9.66</c:v>
                </c:pt>
                <c:pt idx="11">
                  <c:v>10.15</c:v>
                </c:pt>
                <c:pt idx="12">
                  <c:v>9.2899999999999991</c:v>
                </c:pt>
                <c:pt idx="13">
                  <c:v>8.89</c:v>
                </c:pt>
                <c:pt idx="14">
                  <c:v>8.26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132-4354-9358-DC6BD368C121}"/>
            </c:ext>
          </c:extLst>
        </c:ser>
        <c:ser>
          <c:idx val="5"/>
          <c:order val="5"/>
          <c:tx>
            <c:strRef>
              <c:f>Age!$G$1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Age!$G$2:$G$16</c:f>
              <c:numCache>
                <c:formatCode>General</c:formatCode>
                <c:ptCount val="15"/>
                <c:pt idx="0">
                  <c:v>37.950000000000003</c:v>
                </c:pt>
                <c:pt idx="1">
                  <c:v>37.43</c:v>
                </c:pt>
                <c:pt idx="2">
                  <c:v>35.35</c:v>
                </c:pt>
                <c:pt idx="3">
                  <c:v>35.51</c:v>
                </c:pt>
                <c:pt idx="4">
                  <c:v>33.53</c:v>
                </c:pt>
                <c:pt idx="5">
                  <c:v>32.659999999999997</c:v>
                </c:pt>
                <c:pt idx="6">
                  <c:v>31.67</c:v>
                </c:pt>
                <c:pt idx="7">
                  <c:v>32</c:v>
                </c:pt>
                <c:pt idx="8">
                  <c:v>33.299999999999997</c:v>
                </c:pt>
                <c:pt idx="9">
                  <c:v>32.630000000000003</c:v>
                </c:pt>
                <c:pt idx="10">
                  <c:v>32.53</c:v>
                </c:pt>
                <c:pt idx="11">
                  <c:v>32.75</c:v>
                </c:pt>
                <c:pt idx="12">
                  <c:v>30.89</c:v>
                </c:pt>
                <c:pt idx="13">
                  <c:v>29.78</c:v>
                </c:pt>
                <c:pt idx="14">
                  <c:v>28.09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132-4354-9358-DC6BD368C121}"/>
            </c:ext>
          </c:extLst>
        </c:ser>
        <c:ser>
          <c:idx val="6"/>
          <c:order val="6"/>
          <c:tx>
            <c:strRef>
              <c:f>Age!$H$1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Age!$A$2:$A$16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Age!$H$2:$H$16</c:f>
              <c:numCache>
                <c:formatCode>General</c:formatCode>
                <c:ptCount val="15"/>
                <c:pt idx="0">
                  <c:v>6.35</c:v>
                </c:pt>
                <c:pt idx="1">
                  <c:v>5.99</c:v>
                </c:pt>
                <c:pt idx="2">
                  <c:v>5.29</c:v>
                </c:pt>
                <c:pt idx="3">
                  <c:v>5.31</c:v>
                </c:pt>
                <c:pt idx="4">
                  <c:v>5.0599999999999996</c:v>
                </c:pt>
                <c:pt idx="5">
                  <c:v>5.03</c:v>
                </c:pt>
                <c:pt idx="6">
                  <c:v>4.91</c:v>
                </c:pt>
                <c:pt idx="7">
                  <c:v>5.09</c:v>
                </c:pt>
                <c:pt idx="8">
                  <c:v>5.46</c:v>
                </c:pt>
                <c:pt idx="9">
                  <c:v>5.45</c:v>
                </c:pt>
                <c:pt idx="10">
                  <c:v>5.45</c:v>
                </c:pt>
                <c:pt idx="11">
                  <c:v>5.89</c:v>
                </c:pt>
                <c:pt idx="12">
                  <c:v>5.37</c:v>
                </c:pt>
                <c:pt idx="13">
                  <c:v>5.14</c:v>
                </c:pt>
                <c:pt idx="14">
                  <c:v>4.84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132-4354-9358-DC6BD368C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0435104"/>
        <c:axId val="1630438848"/>
      </c:lineChart>
      <c:catAx>
        <c:axId val="1630435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438848"/>
        <c:crosses val="autoZero"/>
        <c:auto val="1"/>
        <c:lblAlgn val="ctr"/>
        <c:lblOffset val="100"/>
        <c:tickLblSkip val="2"/>
        <c:noMultiLvlLbl val="0"/>
      </c:catAx>
      <c:valAx>
        <c:axId val="1630438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CKD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435104"/>
        <c:crossesAt val="1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47130358705162E-2"/>
          <c:y val="0.10735411198600175"/>
          <c:w val="0.87641758530183722"/>
          <c:h val="0.68978390201224848"/>
        </c:manualLayout>
      </c:layout>
      <c:lineChart>
        <c:grouping val="standard"/>
        <c:varyColors val="0"/>
        <c:ser>
          <c:idx val="0"/>
          <c:order val="0"/>
          <c:tx>
            <c:strRef>
              <c:f>Sex!$B$1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Sex!$A$2:$A$16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Sex!$B$2:$B$16</c:f>
              <c:numCache>
                <c:formatCode>General</c:formatCode>
                <c:ptCount val="15"/>
                <c:pt idx="0">
                  <c:v>6.46</c:v>
                </c:pt>
                <c:pt idx="1">
                  <c:v>6.12</c:v>
                </c:pt>
                <c:pt idx="2">
                  <c:v>5.19</c:v>
                </c:pt>
                <c:pt idx="3">
                  <c:v>5.29</c:v>
                </c:pt>
                <c:pt idx="4">
                  <c:v>5.14</c:v>
                </c:pt>
                <c:pt idx="5">
                  <c:v>5.19</c:v>
                </c:pt>
                <c:pt idx="6">
                  <c:v>5.0999999999999996</c:v>
                </c:pt>
                <c:pt idx="7">
                  <c:v>5.43</c:v>
                </c:pt>
                <c:pt idx="8">
                  <c:v>5.79</c:v>
                </c:pt>
                <c:pt idx="9">
                  <c:v>5.77</c:v>
                </c:pt>
                <c:pt idx="10">
                  <c:v>5.76</c:v>
                </c:pt>
                <c:pt idx="11">
                  <c:v>6.13</c:v>
                </c:pt>
                <c:pt idx="12">
                  <c:v>5.58</c:v>
                </c:pt>
                <c:pt idx="13">
                  <c:v>5.24</c:v>
                </c:pt>
                <c:pt idx="14">
                  <c:v>4.9400000000000004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6E-4508-8C18-8F0EFA0772A5}"/>
            </c:ext>
          </c:extLst>
        </c:ser>
        <c:ser>
          <c:idx val="1"/>
          <c:order val="1"/>
          <c:tx>
            <c:strRef>
              <c:f>Sex!$C$1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Sex!$A$2:$A$16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Sex!$C$2:$C$16</c:f>
              <c:numCache>
                <c:formatCode>General</c:formatCode>
                <c:ptCount val="15"/>
                <c:pt idx="0">
                  <c:v>6.24</c:v>
                </c:pt>
                <c:pt idx="1">
                  <c:v>5.87</c:v>
                </c:pt>
                <c:pt idx="2">
                  <c:v>5.38</c:v>
                </c:pt>
                <c:pt idx="3">
                  <c:v>5.32</c:v>
                </c:pt>
                <c:pt idx="4">
                  <c:v>4.99</c:v>
                </c:pt>
                <c:pt idx="5">
                  <c:v>4.87</c:v>
                </c:pt>
                <c:pt idx="6">
                  <c:v>4.72</c:v>
                </c:pt>
                <c:pt idx="7">
                  <c:v>4.76</c:v>
                </c:pt>
                <c:pt idx="8">
                  <c:v>5.14</c:v>
                </c:pt>
                <c:pt idx="9">
                  <c:v>5.14</c:v>
                </c:pt>
                <c:pt idx="10">
                  <c:v>5.15</c:v>
                </c:pt>
                <c:pt idx="11">
                  <c:v>5.64</c:v>
                </c:pt>
                <c:pt idx="12">
                  <c:v>5.16</c:v>
                </c:pt>
                <c:pt idx="13">
                  <c:v>5.03</c:v>
                </c:pt>
                <c:pt idx="14">
                  <c:v>4.75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6E-4508-8C18-8F0EFA0772A5}"/>
            </c:ext>
          </c:extLst>
        </c:ser>
        <c:ser>
          <c:idx val="2"/>
          <c:order val="2"/>
          <c:tx>
            <c:strRef>
              <c:f>Sex!$D$1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Sex!$A$2:$A$16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Sex!$D$2:$D$16</c:f>
              <c:numCache>
                <c:formatCode>General</c:formatCode>
                <c:ptCount val="15"/>
                <c:pt idx="0">
                  <c:v>6.35</c:v>
                </c:pt>
                <c:pt idx="1">
                  <c:v>5.99</c:v>
                </c:pt>
                <c:pt idx="2">
                  <c:v>5.29</c:v>
                </c:pt>
                <c:pt idx="3">
                  <c:v>5.31</c:v>
                </c:pt>
                <c:pt idx="4">
                  <c:v>5.0599999999999996</c:v>
                </c:pt>
                <c:pt idx="5">
                  <c:v>5.03</c:v>
                </c:pt>
                <c:pt idx="6">
                  <c:v>4.91</c:v>
                </c:pt>
                <c:pt idx="7">
                  <c:v>5.09</c:v>
                </c:pt>
                <c:pt idx="8">
                  <c:v>5.46</c:v>
                </c:pt>
                <c:pt idx="9">
                  <c:v>5.45</c:v>
                </c:pt>
                <c:pt idx="10">
                  <c:v>5.45</c:v>
                </c:pt>
                <c:pt idx="11">
                  <c:v>5.89</c:v>
                </c:pt>
                <c:pt idx="12">
                  <c:v>5.37</c:v>
                </c:pt>
                <c:pt idx="13">
                  <c:v>5.14</c:v>
                </c:pt>
                <c:pt idx="14">
                  <c:v>4.84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6E-4508-8C18-8F0EFA077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8086592"/>
        <c:axId val="498089088"/>
      </c:lineChart>
      <c:catAx>
        <c:axId val="49808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089088"/>
        <c:crosses val="autoZero"/>
        <c:auto val="1"/>
        <c:lblAlgn val="ctr"/>
        <c:lblOffset val="100"/>
        <c:tickLblSkip val="2"/>
        <c:noMultiLvlLbl val="0"/>
      </c:catAx>
      <c:valAx>
        <c:axId val="49808908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CKD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08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Sex!$B$21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Sex!$A$22:$A$36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Sex!$B$22:$B$36</c:f>
              <c:numCache>
                <c:formatCode>0.00</c:formatCode>
                <c:ptCount val="15"/>
                <c:pt idx="0">
                  <c:v>7.6828500000000002</c:v>
                </c:pt>
                <c:pt idx="1">
                  <c:v>7.4261699999999999</c:v>
                </c:pt>
                <c:pt idx="2">
                  <c:v>6.7838000000000003</c:v>
                </c:pt>
                <c:pt idx="3">
                  <c:v>6.8992300000000002</c:v>
                </c:pt>
                <c:pt idx="4">
                  <c:v>6.5240200000000002</c:v>
                </c:pt>
                <c:pt idx="5">
                  <c:v>6.4065500000000002</c:v>
                </c:pt>
                <c:pt idx="6">
                  <c:v>6.1879200000000001</c:v>
                </c:pt>
                <c:pt idx="7">
                  <c:v>6.35</c:v>
                </c:pt>
                <c:pt idx="8">
                  <c:v>6.61</c:v>
                </c:pt>
                <c:pt idx="9">
                  <c:v>6.55</c:v>
                </c:pt>
                <c:pt idx="10">
                  <c:v>6.69</c:v>
                </c:pt>
                <c:pt idx="11">
                  <c:v>6.82</c:v>
                </c:pt>
                <c:pt idx="12">
                  <c:v>6.35</c:v>
                </c:pt>
                <c:pt idx="13">
                  <c:v>6.11</c:v>
                </c:pt>
                <c:pt idx="14">
                  <c:v>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C7-43A3-90B8-A93C02693B54}"/>
            </c:ext>
          </c:extLst>
        </c:ser>
        <c:ser>
          <c:idx val="1"/>
          <c:order val="1"/>
          <c:tx>
            <c:strRef>
              <c:f>Sex!$C$21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Sex!$A$22:$A$36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Sex!$C$22:$C$36</c:f>
              <c:numCache>
                <c:formatCode>0.00</c:formatCode>
                <c:ptCount val="15"/>
                <c:pt idx="0">
                  <c:v>8.2664500000000007</c:v>
                </c:pt>
                <c:pt idx="1">
                  <c:v>7.83413</c:v>
                </c:pt>
                <c:pt idx="2">
                  <c:v>7.2176600000000004</c:v>
                </c:pt>
                <c:pt idx="3">
                  <c:v>7.1690800000000001</c:v>
                </c:pt>
                <c:pt idx="4">
                  <c:v>6.60121</c:v>
                </c:pt>
                <c:pt idx="5">
                  <c:v>6.2947100000000002</c:v>
                </c:pt>
                <c:pt idx="6">
                  <c:v>5.9933399999999999</c:v>
                </c:pt>
                <c:pt idx="7">
                  <c:v>6.02</c:v>
                </c:pt>
                <c:pt idx="8">
                  <c:v>6.3</c:v>
                </c:pt>
                <c:pt idx="9">
                  <c:v>6.23</c:v>
                </c:pt>
                <c:pt idx="10">
                  <c:v>6.22</c:v>
                </c:pt>
                <c:pt idx="11">
                  <c:v>6.44</c:v>
                </c:pt>
                <c:pt idx="12">
                  <c:v>5.95</c:v>
                </c:pt>
                <c:pt idx="13">
                  <c:v>5.7</c:v>
                </c:pt>
                <c:pt idx="14">
                  <c:v>5.35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C7-43A3-90B8-A93C02693B54}"/>
            </c:ext>
          </c:extLst>
        </c:ser>
        <c:ser>
          <c:idx val="2"/>
          <c:order val="2"/>
          <c:tx>
            <c:strRef>
              <c:f>Sex!$D$21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Sex!$A$22:$A$36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Sex!$D$22:$D$36</c:f>
              <c:numCache>
                <c:formatCode>0.00</c:formatCode>
                <c:ptCount val="15"/>
                <c:pt idx="0">
                  <c:v>7.97</c:v>
                </c:pt>
                <c:pt idx="1">
                  <c:v>7.62</c:v>
                </c:pt>
                <c:pt idx="2">
                  <c:v>7</c:v>
                </c:pt>
                <c:pt idx="3">
                  <c:v>7.02</c:v>
                </c:pt>
                <c:pt idx="4">
                  <c:v>6.56</c:v>
                </c:pt>
                <c:pt idx="5">
                  <c:v>6.36</c:v>
                </c:pt>
                <c:pt idx="6">
                  <c:v>6.09</c:v>
                </c:pt>
                <c:pt idx="7">
                  <c:v>6.19</c:v>
                </c:pt>
                <c:pt idx="8">
                  <c:v>6.45</c:v>
                </c:pt>
                <c:pt idx="9">
                  <c:v>6.39</c:v>
                </c:pt>
                <c:pt idx="10">
                  <c:v>6.46</c:v>
                </c:pt>
                <c:pt idx="11">
                  <c:v>6.63</c:v>
                </c:pt>
                <c:pt idx="12">
                  <c:v>6.16</c:v>
                </c:pt>
                <c:pt idx="13">
                  <c:v>5.91</c:v>
                </c:pt>
                <c:pt idx="14">
                  <c:v>5.58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C7-43A3-90B8-A93C02693B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2715488"/>
        <c:axId val="492717568"/>
      </c:lineChart>
      <c:catAx>
        <c:axId val="49271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717568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49271756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CKD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715488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54356955380578"/>
          <c:y val="6.0131889763779527E-2"/>
          <c:w val="0.88623420822397203"/>
          <c:h val="0.53282239720034996"/>
        </c:manualLayout>
      </c:layout>
      <c:lineChart>
        <c:grouping val="standard"/>
        <c:varyColors val="0"/>
        <c:ser>
          <c:idx val="0"/>
          <c:order val="0"/>
          <c:tx>
            <c:strRef>
              <c:f>Race!$B$1</c:f>
              <c:strCache>
                <c:ptCount val="1"/>
                <c:pt idx="0">
                  <c:v>White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Race!$B$2:$B$16</c:f>
              <c:numCache>
                <c:formatCode>General</c:formatCode>
                <c:ptCount val="15"/>
                <c:pt idx="0">
                  <c:v>2.63</c:v>
                </c:pt>
                <c:pt idx="1">
                  <c:v>2.5499999999999998</c:v>
                </c:pt>
                <c:pt idx="2">
                  <c:v>2.14</c:v>
                </c:pt>
                <c:pt idx="3">
                  <c:v>2.2799999999999998</c:v>
                </c:pt>
                <c:pt idx="4">
                  <c:v>2.19</c:v>
                </c:pt>
                <c:pt idx="5">
                  <c:v>2.2599999999999998</c:v>
                </c:pt>
                <c:pt idx="6">
                  <c:v>2.23</c:v>
                </c:pt>
                <c:pt idx="7">
                  <c:v>3.58</c:v>
                </c:pt>
                <c:pt idx="8">
                  <c:v>3.98</c:v>
                </c:pt>
                <c:pt idx="9">
                  <c:v>4.08</c:v>
                </c:pt>
                <c:pt idx="10">
                  <c:v>4.1399999999999997</c:v>
                </c:pt>
                <c:pt idx="11">
                  <c:v>4.63</c:v>
                </c:pt>
                <c:pt idx="12">
                  <c:v>4.28</c:v>
                </c:pt>
                <c:pt idx="13">
                  <c:v>4.0599999999999996</c:v>
                </c:pt>
                <c:pt idx="14">
                  <c:v>3.85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BC-4C9A-904A-724DDE23E402}"/>
            </c:ext>
          </c:extLst>
        </c:ser>
        <c:ser>
          <c:idx val="1"/>
          <c:order val="1"/>
          <c:tx>
            <c:strRef>
              <c:f>Race!$C$1</c:f>
              <c:strCache>
                <c:ptCount val="1"/>
                <c:pt idx="0">
                  <c:v>Black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Race!$C$2:$C$16</c:f>
              <c:numCache>
                <c:formatCode>General</c:formatCode>
                <c:ptCount val="15"/>
                <c:pt idx="0">
                  <c:v>6.02</c:v>
                </c:pt>
                <c:pt idx="1">
                  <c:v>5.74</c:v>
                </c:pt>
                <c:pt idx="2">
                  <c:v>5.0599999999999996</c:v>
                </c:pt>
                <c:pt idx="3">
                  <c:v>5.2</c:v>
                </c:pt>
                <c:pt idx="4">
                  <c:v>5.29</c:v>
                </c:pt>
                <c:pt idx="5">
                  <c:v>5.47</c:v>
                </c:pt>
                <c:pt idx="6">
                  <c:v>5.6</c:v>
                </c:pt>
                <c:pt idx="7">
                  <c:v>7.04</c:v>
                </c:pt>
                <c:pt idx="8">
                  <c:v>7.66</c:v>
                </c:pt>
                <c:pt idx="9">
                  <c:v>8.01</c:v>
                </c:pt>
                <c:pt idx="10">
                  <c:v>8.33</c:v>
                </c:pt>
                <c:pt idx="11">
                  <c:v>8.98</c:v>
                </c:pt>
                <c:pt idx="12">
                  <c:v>8.4499999999999993</c:v>
                </c:pt>
                <c:pt idx="13">
                  <c:v>8.39</c:v>
                </c:pt>
                <c:pt idx="14">
                  <c:v>8.1300000000000008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BC-4C9A-904A-724DDE23E402}"/>
            </c:ext>
          </c:extLst>
        </c:ser>
        <c:ser>
          <c:idx val="2"/>
          <c:order val="2"/>
          <c:tx>
            <c:strRef>
              <c:f>Race!$D$1</c:f>
              <c:strCache>
                <c:ptCount val="1"/>
                <c:pt idx="0">
                  <c:v>American Indian/Alaska Native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Race!$D$2:$D$16</c:f>
              <c:numCache>
                <c:formatCode>General</c:formatCode>
                <c:ptCount val="15"/>
                <c:pt idx="0">
                  <c:v>2.33</c:v>
                </c:pt>
                <c:pt idx="1">
                  <c:v>2.1800000000000002</c:v>
                </c:pt>
                <c:pt idx="2">
                  <c:v>1.89</c:v>
                </c:pt>
                <c:pt idx="3">
                  <c:v>1.9</c:v>
                </c:pt>
                <c:pt idx="4">
                  <c:v>1.62</c:v>
                </c:pt>
                <c:pt idx="5">
                  <c:v>1.95</c:v>
                </c:pt>
                <c:pt idx="6">
                  <c:v>2.11</c:v>
                </c:pt>
                <c:pt idx="7">
                  <c:v>2.27</c:v>
                </c:pt>
                <c:pt idx="8">
                  <c:v>2.78</c:v>
                </c:pt>
                <c:pt idx="9">
                  <c:v>2.76</c:v>
                </c:pt>
                <c:pt idx="10">
                  <c:v>2.86</c:v>
                </c:pt>
                <c:pt idx="11">
                  <c:v>3.23</c:v>
                </c:pt>
                <c:pt idx="12">
                  <c:v>2.79</c:v>
                </c:pt>
                <c:pt idx="13">
                  <c:v>2.48</c:v>
                </c:pt>
                <c:pt idx="14">
                  <c:v>2.64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BC-4C9A-904A-724DDE23E402}"/>
            </c:ext>
          </c:extLst>
        </c:ser>
        <c:ser>
          <c:idx val="3"/>
          <c:order val="3"/>
          <c:tx>
            <c:strRef>
              <c:f>Race!$E$1</c:f>
              <c:strCache>
                <c:ptCount val="1"/>
                <c:pt idx="0">
                  <c:v>Asian/Pacific Islander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Race!$E$2:$E$16</c:f>
              <c:numCache>
                <c:formatCode>General</c:formatCode>
                <c:ptCount val="15"/>
                <c:pt idx="0">
                  <c:v>1.94</c:v>
                </c:pt>
                <c:pt idx="1">
                  <c:v>1.82</c:v>
                </c:pt>
                <c:pt idx="2">
                  <c:v>2.66</c:v>
                </c:pt>
                <c:pt idx="3">
                  <c:v>2.5499999999999998</c:v>
                </c:pt>
                <c:pt idx="4">
                  <c:v>2.59</c:v>
                </c:pt>
                <c:pt idx="5">
                  <c:v>2.74</c:v>
                </c:pt>
                <c:pt idx="6">
                  <c:v>2.71</c:v>
                </c:pt>
                <c:pt idx="7">
                  <c:v>3.55</c:v>
                </c:pt>
                <c:pt idx="8">
                  <c:v>4.0999999999999996</c:v>
                </c:pt>
                <c:pt idx="9">
                  <c:v>4.13</c:v>
                </c:pt>
                <c:pt idx="10">
                  <c:v>4.29</c:v>
                </c:pt>
                <c:pt idx="11">
                  <c:v>5.09</c:v>
                </c:pt>
                <c:pt idx="12">
                  <c:v>4.5999999999999996</c:v>
                </c:pt>
                <c:pt idx="13">
                  <c:v>4.7</c:v>
                </c:pt>
                <c:pt idx="14">
                  <c:v>4.3600000000000003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FBC-4C9A-904A-724DDE23E402}"/>
            </c:ext>
          </c:extLst>
        </c:ser>
        <c:ser>
          <c:idx val="4"/>
          <c:order val="4"/>
          <c:tx>
            <c:strRef>
              <c:f>Race!$F$1</c:f>
              <c:strCache>
                <c:ptCount val="1"/>
                <c:pt idx="0">
                  <c:v>Other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Race!$F$2:$F$16</c:f>
              <c:numCache>
                <c:formatCode>General</c:formatCode>
                <c:ptCount val="15"/>
                <c:pt idx="0">
                  <c:v>1.96</c:v>
                </c:pt>
                <c:pt idx="1">
                  <c:v>1.87</c:v>
                </c:pt>
                <c:pt idx="2">
                  <c:v>1.4</c:v>
                </c:pt>
                <c:pt idx="3">
                  <c:v>2.09</c:v>
                </c:pt>
                <c:pt idx="4">
                  <c:v>2.02</c:v>
                </c:pt>
                <c:pt idx="5">
                  <c:v>2.12</c:v>
                </c:pt>
                <c:pt idx="6">
                  <c:v>2.31</c:v>
                </c:pt>
                <c:pt idx="7">
                  <c:v>2.34</c:v>
                </c:pt>
                <c:pt idx="8">
                  <c:v>2.81</c:v>
                </c:pt>
                <c:pt idx="9">
                  <c:v>2.77</c:v>
                </c:pt>
                <c:pt idx="10">
                  <c:v>2.83</c:v>
                </c:pt>
                <c:pt idx="11">
                  <c:v>3.11</c:v>
                </c:pt>
                <c:pt idx="12">
                  <c:v>2.99</c:v>
                </c:pt>
                <c:pt idx="13">
                  <c:v>3.05</c:v>
                </c:pt>
                <c:pt idx="14">
                  <c:v>3.12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FBC-4C9A-904A-724DDE23E402}"/>
            </c:ext>
          </c:extLst>
        </c:ser>
        <c:ser>
          <c:idx val="5"/>
          <c:order val="5"/>
          <c:tx>
            <c:strRef>
              <c:f>Race!$G$1</c:f>
              <c:strCache>
                <c:ptCount val="1"/>
                <c:pt idx="0">
                  <c:v>Unknown</c:v>
                </c:pt>
              </c:strCache>
            </c:strRef>
          </c:tx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Race!$G$2:$G$16</c:f>
              <c:numCache>
                <c:formatCode>General</c:formatCode>
                <c:ptCount val="15"/>
                <c:pt idx="0">
                  <c:v>18.32</c:v>
                </c:pt>
                <c:pt idx="1">
                  <c:v>18.149999999999999</c:v>
                </c:pt>
                <c:pt idx="2">
                  <c:v>17.34</c:v>
                </c:pt>
                <c:pt idx="3">
                  <c:v>17.559999999999999</c:v>
                </c:pt>
                <c:pt idx="4">
                  <c:v>16.739999999999998</c:v>
                </c:pt>
                <c:pt idx="5">
                  <c:v>16.54</c:v>
                </c:pt>
                <c:pt idx="6">
                  <c:v>15.72</c:v>
                </c:pt>
                <c:pt idx="7">
                  <c:v>14.35</c:v>
                </c:pt>
                <c:pt idx="8">
                  <c:v>12.97</c:v>
                </c:pt>
                <c:pt idx="9">
                  <c:v>10.69</c:v>
                </c:pt>
                <c:pt idx="10">
                  <c:v>9.59</c:v>
                </c:pt>
                <c:pt idx="11">
                  <c:v>9.34</c:v>
                </c:pt>
                <c:pt idx="12">
                  <c:v>7.56</c:v>
                </c:pt>
                <c:pt idx="13">
                  <c:v>6.62</c:v>
                </c:pt>
                <c:pt idx="14">
                  <c:v>5.69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FBC-4C9A-904A-724DDE23E402}"/>
            </c:ext>
          </c:extLst>
        </c:ser>
        <c:ser>
          <c:idx val="6"/>
          <c:order val="6"/>
          <c:tx>
            <c:strRef>
              <c:f>Race!$H$1</c:f>
              <c:strCache>
                <c:ptCount val="1"/>
                <c:pt idx="0">
                  <c:v>Missing</c:v>
                </c:pt>
              </c:strCache>
            </c:strRef>
          </c:tx>
          <c:spPr>
            <a:ln w="444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Race!$H$2:$H$16</c:f>
              <c:numCache>
                <c:formatCode>General</c:formatCode>
                <c:ptCount val="15"/>
                <c:pt idx="0">
                  <c:v>8.06</c:v>
                </c:pt>
                <c:pt idx="1">
                  <c:v>7.53</c:v>
                </c:pt>
                <c:pt idx="2">
                  <c:v>6.95</c:v>
                </c:pt>
                <c:pt idx="3">
                  <c:v>6.77</c:v>
                </c:pt>
                <c:pt idx="4">
                  <c:v>6.34</c:v>
                </c:pt>
                <c:pt idx="5">
                  <c:v>6.1</c:v>
                </c:pt>
                <c:pt idx="6">
                  <c:v>5.89</c:v>
                </c:pt>
                <c:pt idx="7">
                  <c:v>6.01</c:v>
                </c:pt>
                <c:pt idx="8">
                  <c:v>6.61</c:v>
                </c:pt>
                <c:pt idx="9">
                  <c:v>6.67</c:v>
                </c:pt>
                <c:pt idx="10">
                  <c:v>6.85</c:v>
                </c:pt>
                <c:pt idx="11">
                  <c:v>7.34</c:v>
                </c:pt>
                <c:pt idx="12">
                  <c:v>6.48</c:v>
                </c:pt>
                <c:pt idx="13">
                  <c:v>6.4</c:v>
                </c:pt>
                <c:pt idx="14">
                  <c:v>5.87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AFBC-4C9A-904A-724DDE23E402}"/>
            </c:ext>
          </c:extLst>
        </c:ser>
        <c:ser>
          <c:idx val="7"/>
          <c:order val="7"/>
          <c:tx>
            <c:strRef>
              <c:f>Race!$I$1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Race!$A$2:$A$16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Race!$I$2:$I$16</c:f>
              <c:numCache>
                <c:formatCode>General</c:formatCode>
                <c:ptCount val="15"/>
                <c:pt idx="0">
                  <c:v>6.35</c:v>
                </c:pt>
                <c:pt idx="1">
                  <c:v>5.99</c:v>
                </c:pt>
                <c:pt idx="2">
                  <c:v>5.29</c:v>
                </c:pt>
                <c:pt idx="3">
                  <c:v>5.31</c:v>
                </c:pt>
                <c:pt idx="4">
                  <c:v>5.0599999999999996</c:v>
                </c:pt>
                <c:pt idx="5">
                  <c:v>5.03</c:v>
                </c:pt>
                <c:pt idx="6">
                  <c:v>4.91</c:v>
                </c:pt>
                <c:pt idx="7">
                  <c:v>5.09</c:v>
                </c:pt>
                <c:pt idx="8">
                  <c:v>5.46</c:v>
                </c:pt>
                <c:pt idx="9">
                  <c:v>5.45</c:v>
                </c:pt>
                <c:pt idx="10">
                  <c:v>5.45</c:v>
                </c:pt>
                <c:pt idx="11">
                  <c:v>5.89</c:v>
                </c:pt>
                <c:pt idx="12">
                  <c:v>5.37</c:v>
                </c:pt>
                <c:pt idx="13">
                  <c:v>5.14</c:v>
                </c:pt>
                <c:pt idx="14">
                  <c:v>4.84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AFBC-4C9A-904A-724DDE23E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4155552"/>
        <c:axId val="624155968"/>
      </c:lineChart>
      <c:catAx>
        <c:axId val="62415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155968"/>
        <c:crosses val="autoZero"/>
        <c:auto val="1"/>
        <c:lblAlgn val="ctr"/>
        <c:lblOffset val="100"/>
        <c:tickLblSkip val="2"/>
        <c:noMultiLvlLbl val="0"/>
      </c:catAx>
      <c:valAx>
        <c:axId val="62415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CKD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15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4279243661596419E-2"/>
          <c:y val="0.7278122308500613"/>
          <c:w val="0.97213807200811231"/>
          <c:h val="0.232408586490248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156605424321953E-2"/>
          <c:y val="4.7798556430446192E-2"/>
          <c:w val="0.91362117235345586"/>
          <c:h val="0.58054899387576553"/>
        </c:manualLayout>
      </c:layout>
      <c:lineChart>
        <c:grouping val="standard"/>
        <c:varyColors val="0"/>
        <c:ser>
          <c:idx val="0"/>
          <c:order val="0"/>
          <c:tx>
            <c:strRef>
              <c:f>Race!$B$34</c:f>
              <c:strCache>
                <c:ptCount val="1"/>
                <c:pt idx="0">
                  <c:v>White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Race!$A$35:$A$49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Race!$B$35:$B$49</c:f>
              <c:numCache>
                <c:formatCode>0.00</c:formatCode>
                <c:ptCount val="15"/>
                <c:pt idx="0">
                  <c:v>5.3789999999999996</c:v>
                </c:pt>
                <c:pt idx="1">
                  <c:v>5.2914000000000003</c:v>
                </c:pt>
                <c:pt idx="2">
                  <c:v>4.7263000000000002</c:v>
                </c:pt>
                <c:pt idx="3">
                  <c:v>4.8186</c:v>
                </c:pt>
                <c:pt idx="4">
                  <c:v>4.3982999999999999</c:v>
                </c:pt>
                <c:pt idx="5">
                  <c:v>4.2804000000000002</c:v>
                </c:pt>
                <c:pt idx="6">
                  <c:v>4.0106000000000002</c:v>
                </c:pt>
                <c:pt idx="7">
                  <c:v>4.9126099999999999</c:v>
                </c:pt>
                <c:pt idx="8">
                  <c:v>5.1886000000000001</c:v>
                </c:pt>
                <c:pt idx="9">
                  <c:v>5.1706000000000003</c:v>
                </c:pt>
                <c:pt idx="10">
                  <c:v>5.2178000000000004</c:v>
                </c:pt>
                <c:pt idx="11">
                  <c:v>5.4554999999999998</c:v>
                </c:pt>
                <c:pt idx="12">
                  <c:v>5.1063999999999998</c:v>
                </c:pt>
                <c:pt idx="13">
                  <c:v>4.8822000000000001</c:v>
                </c:pt>
                <c:pt idx="14">
                  <c:v>4.6311499999999999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3C-49B2-B659-F358465DF407}"/>
            </c:ext>
          </c:extLst>
        </c:ser>
        <c:ser>
          <c:idx val="1"/>
          <c:order val="1"/>
          <c:tx>
            <c:strRef>
              <c:f>Race!$C$34</c:f>
              <c:strCache>
                <c:ptCount val="1"/>
                <c:pt idx="0">
                  <c:v>Black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Race!$A$35:$A$49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Race!$C$35:$C$49</c:f>
              <c:numCache>
                <c:formatCode>0.00</c:formatCode>
                <c:ptCount val="15"/>
                <c:pt idx="0">
                  <c:v>11.224299999999999</c:v>
                </c:pt>
                <c:pt idx="1">
                  <c:v>10.861800000000001</c:v>
                </c:pt>
                <c:pt idx="2">
                  <c:v>9.9619</c:v>
                </c:pt>
                <c:pt idx="3">
                  <c:v>9.7691999999999997</c:v>
                </c:pt>
                <c:pt idx="4">
                  <c:v>9.5635999999999992</c:v>
                </c:pt>
                <c:pt idx="5">
                  <c:v>9.1774000000000004</c:v>
                </c:pt>
                <c:pt idx="6">
                  <c:v>9.0079999999999991</c:v>
                </c:pt>
                <c:pt idx="7">
                  <c:v>9.8073599999999992</c:v>
                </c:pt>
                <c:pt idx="8">
                  <c:v>10.3193</c:v>
                </c:pt>
                <c:pt idx="9">
                  <c:v>10.2988</c:v>
                </c:pt>
                <c:pt idx="10">
                  <c:v>10.511699999999999</c:v>
                </c:pt>
                <c:pt idx="11">
                  <c:v>10.8665</c:v>
                </c:pt>
                <c:pt idx="12">
                  <c:v>10.257099999999999</c:v>
                </c:pt>
                <c:pt idx="13">
                  <c:v>10.0213</c:v>
                </c:pt>
                <c:pt idx="14">
                  <c:v>9.6009700000000002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3C-49B2-B659-F358465DF407}"/>
            </c:ext>
          </c:extLst>
        </c:ser>
        <c:ser>
          <c:idx val="2"/>
          <c:order val="2"/>
          <c:tx>
            <c:strRef>
              <c:f>Race!$D$34</c:f>
              <c:strCache>
                <c:ptCount val="1"/>
                <c:pt idx="0">
                  <c:v>American Indian/Alaska Native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Race!$A$35:$A$49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Race!$D$35:$D$49</c:f>
              <c:numCache>
                <c:formatCode>0.00</c:formatCode>
                <c:ptCount val="15"/>
                <c:pt idx="0">
                  <c:v>8.2446000000000002</c:v>
                </c:pt>
                <c:pt idx="1">
                  <c:v>7.3756000000000004</c:v>
                </c:pt>
                <c:pt idx="2">
                  <c:v>6.5332999999999997</c:v>
                </c:pt>
                <c:pt idx="3">
                  <c:v>6.3152999999999997</c:v>
                </c:pt>
                <c:pt idx="4">
                  <c:v>4.5522</c:v>
                </c:pt>
                <c:pt idx="5">
                  <c:v>5.8334999999999999</c:v>
                </c:pt>
                <c:pt idx="6">
                  <c:v>5.2461000000000002</c:v>
                </c:pt>
                <c:pt idx="7">
                  <c:v>4.6267100000000001</c:v>
                </c:pt>
                <c:pt idx="8">
                  <c:v>4.9843999999999999</c:v>
                </c:pt>
                <c:pt idx="9">
                  <c:v>5.0637999999999996</c:v>
                </c:pt>
                <c:pt idx="10">
                  <c:v>5.2355999999999998</c:v>
                </c:pt>
                <c:pt idx="11">
                  <c:v>5.6412000000000004</c:v>
                </c:pt>
                <c:pt idx="12">
                  <c:v>5.1456</c:v>
                </c:pt>
                <c:pt idx="13">
                  <c:v>4.6851000000000003</c:v>
                </c:pt>
                <c:pt idx="14">
                  <c:v>4.7377200000000004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3C-49B2-B659-F358465DF407}"/>
            </c:ext>
          </c:extLst>
        </c:ser>
        <c:ser>
          <c:idx val="3"/>
          <c:order val="3"/>
          <c:tx>
            <c:strRef>
              <c:f>Race!$E$34</c:f>
              <c:strCache>
                <c:ptCount val="1"/>
                <c:pt idx="0">
                  <c:v>Asian/Pacific Islander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Race!$A$35:$A$49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Race!$E$35:$E$49</c:f>
              <c:numCache>
                <c:formatCode>0.00</c:formatCode>
                <c:ptCount val="15"/>
                <c:pt idx="0">
                  <c:v>5.3920000000000003</c:v>
                </c:pt>
                <c:pt idx="1">
                  <c:v>4.7298999999999998</c:v>
                </c:pt>
                <c:pt idx="2">
                  <c:v>4.8811</c:v>
                </c:pt>
                <c:pt idx="3">
                  <c:v>4.8291000000000004</c:v>
                </c:pt>
                <c:pt idx="4">
                  <c:v>4.6619999999999999</c:v>
                </c:pt>
                <c:pt idx="5">
                  <c:v>4.5696000000000003</c:v>
                </c:pt>
                <c:pt idx="6">
                  <c:v>4.3022999999999998</c:v>
                </c:pt>
                <c:pt idx="7">
                  <c:v>4.1359000000000004</c:v>
                </c:pt>
                <c:pt idx="8">
                  <c:v>4.5370999999999997</c:v>
                </c:pt>
                <c:pt idx="9">
                  <c:v>4.4714999999999998</c:v>
                </c:pt>
                <c:pt idx="10">
                  <c:v>4.6349999999999998</c:v>
                </c:pt>
                <c:pt idx="11">
                  <c:v>5.0343</c:v>
                </c:pt>
                <c:pt idx="12">
                  <c:v>4.5232000000000001</c:v>
                </c:pt>
                <c:pt idx="13">
                  <c:v>4.5663999999999998</c:v>
                </c:pt>
                <c:pt idx="14">
                  <c:v>4.2195999999999998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B3C-49B2-B659-F358465DF407}"/>
            </c:ext>
          </c:extLst>
        </c:ser>
        <c:ser>
          <c:idx val="4"/>
          <c:order val="4"/>
          <c:tx>
            <c:strRef>
              <c:f>Race!$F$34</c:f>
              <c:strCache>
                <c:ptCount val="1"/>
                <c:pt idx="0">
                  <c:v>Other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Race!$A$35:$A$49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Race!$F$35:$F$49</c:f>
              <c:numCache>
                <c:formatCode>0.00</c:formatCode>
                <c:ptCount val="15"/>
                <c:pt idx="0">
                  <c:v>5.5498000000000003</c:v>
                </c:pt>
                <c:pt idx="1">
                  <c:v>5.6863999999999999</c:v>
                </c:pt>
                <c:pt idx="2">
                  <c:v>4.4279000000000002</c:v>
                </c:pt>
                <c:pt idx="3">
                  <c:v>5.2304000000000004</c:v>
                </c:pt>
                <c:pt idx="4">
                  <c:v>4.5232999999999999</c:v>
                </c:pt>
                <c:pt idx="5">
                  <c:v>4.4039000000000001</c:v>
                </c:pt>
                <c:pt idx="6">
                  <c:v>4.5072999999999999</c:v>
                </c:pt>
                <c:pt idx="7">
                  <c:v>4.7231300000000003</c:v>
                </c:pt>
                <c:pt idx="8">
                  <c:v>5.4154</c:v>
                </c:pt>
                <c:pt idx="9">
                  <c:v>4.8250000000000002</c:v>
                </c:pt>
                <c:pt idx="10">
                  <c:v>4.9592000000000001</c:v>
                </c:pt>
                <c:pt idx="11">
                  <c:v>4.9008000000000003</c:v>
                </c:pt>
                <c:pt idx="12">
                  <c:v>4.2469000000000001</c:v>
                </c:pt>
                <c:pt idx="13">
                  <c:v>4.2591999999999999</c:v>
                </c:pt>
                <c:pt idx="14">
                  <c:v>4.0045999999999999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B3C-49B2-B659-F358465DF407}"/>
            </c:ext>
          </c:extLst>
        </c:ser>
        <c:ser>
          <c:idx val="5"/>
          <c:order val="5"/>
          <c:tx>
            <c:strRef>
              <c:f>Race!$G$34</c:f>
              <c:strCache>
                <c:ptCount val="1"/>
                <c:pt idx="0">
                  <c:v>Unknown</c:v>
                </c:pt>
              </c:strCache>
            </c:strRef>
          </c:tx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Race!$A$35:$A$49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Race!$G$35:$G$49</c:f>
              <c:numCache>
                <c:formatCode>0.00</c:formatCode>
                <c:ptCount val="15"/>
                <c:pt idx="0">
                  <c:v>8.0868000000000002</c:v>
                </c:pt>
                <c:pt idx="1">
                  <c:v>7.9604999999999997</c:v>
                </c:pt>
                <c:pt idx="2">
                  <c:v>7.3796999999999997</c:v>
                </c:pt>
                <c:pt idx="3">
                  <c:v>7.5159000000000002</c:v>
                </c:pt>
                <c:pt idx="4">
                  <c:v>7.0904999999999996</c:v>
                </c:pt>
                <c:pt idx="5">
                  <c:v>6.8556999999999997</c:v>
                </c:pt>
                <c:pt idx="6">
                  <c:v>6.7378999999999998</c:v>
                </c:pt>
                <c:pt idx="7">
                  <c:v>6.93506</c:v>
                </c:pt>
                <c:pt idx="8">
                  <c:v>7.1970000000000001</c:v>
                </c:pt>
                <c:pt idx="9">
                  <c:v>6.992</c:v>
                </c:pt>
                <c:pt idx="10">
                  <c:v>7.2601000000000004</c:v>
                </c:pt>
                <c:pt idx="11">
                  <c:v>7.2850999999999999</c:v>
                </c:pt>
                <c:pt idx="12">
                  <c:v>6.8247999999999998</c:v>
                </c:pt>
                <c:pt idx="13">
                  <c:v>6.4903000000000004</c:v>
                </c:pt>
                <c:pt idx="14">
                  <c:v>6.0958300000000003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B3C-49B2-B659-F358465DF407}"/>
            </c:ext>
          </c:extLst>
        </c:ser>
        <c:ser>
          <c:idx val="6"/>
          <c:order val="6"/>
          <c:tx>
            <c:strRef>
              <c:f>Race!$H$34</c:f>
              <c:strCache>
                <c:ptCount val="1"/>
                <c:pt idx="0">
                  <c:v>Missing</c:v>
                </c:pt>
              </c:strCache>
            </c:strRef>
          </c:tx>
          <c:spPr>
            <a:ln w="444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Race!$A$35:$A$49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Race!$H$35:$H$49</c:f>
              <c:numCache>
                <c:formatCode>0.00</c:formatCode>
                <c:ptCount val="15"/>
                <c:pt idx="0">
                  <c:v>7.6837999999999997</c:v>
                </c:pt>
                <c:pt idx="1">
                  <c:v>7.4047999999999998</c:v>
                </c:pt>
                <c:pt idx="2">
                  <c:v>6.8075000000000001</c:v>
                </c:pt>
                <c:pt idx="3">
                  <c:v>6.8959999999999999</c:v>
                </c:pt>
                <c:pt idx="4">
                  <c:v>6.4771999999999998</c:v>
                </c:pt>
                <c:pt idx="5">
                  <c:v>6.3354999999999997</c:v>
                </c:pt>
                <c:pt idx="6">
                  <c:v>6.093</c:v>
                </c:pt>
                <c:pt idx="7">
                  <c:v>6.2904</c:v>
                </c:pt>
                <c:pt idx="8">
                  <c:v>6.4851999999999999</c:v>
                </c:pt>
                <c:pt idx="9">
                  <c:v>6.3296999999999999</c:v>
                </c:pt>
                <c:pt idx="10">
                  <c:v>6.3521000000000001</c:v>
                </c:pt>
                <c:pt idx="11">
                  <c:v>6.4013999999999998</c:v>
                </c:pt>
                <c:pt idx="12">
                  <c:v>5.7504999999999997</c:v>
                </c:pt>
                <c:pt idx="13">
                  <c:v>5.3978000000000002</c:v>
                </c:pt>
                <c:pt idx="14">
                  <c:v>4.8428199999999997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B3C-49B2-B659-F358465DF407}"/>
            </c:ext>
          </c:extLst>
        </c:ser>
        <c:ser>
          <c:idx val="7"/>
          <c:order val="7"/>
          <c:tx>
            <c:strRef>
              <c:f>Race!$I$34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Race!$A$35:$A$49</c:f>
              <c:numCache>
                <c:formatCode>General</c:formatCode>
                <c:ptCount val="15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  <c:pt idx="11">
                  <c:v>2020</c:v>
                </c:pt>
                <c:pt idx="12">
                  <c:v>2021</c:v>
                </c:pt>
                <c:pt idx="13">
                  <c:v>2022</c:v>
                </c:pt>
                <c:pt idx="14">
                  <c:v>2023</c:v>
                </c:pt>
              </c:numCache>
            </c:numRef>
          </c:cat>
          <c:val>
            <c:numRef>
              <c:f>Race!$I$35:$I$49</c:f>
              <c:numCache>
                <c:formatCode>0.00</c:formatCode>
                <c:ptCount val="15"/>
                <c:pt idx="0">
                  <c:v>7.97</c:v>
                </c:pt>
                <c:pt idx="1">
                  <c:v>7.62</c:v>
                </c:pt>
                <c:pt idx="2">
                  <c:v>7</c:v>
                </c:pt>
                <c:pt idx="3">
                  <c:v>7.02</c:v>
                </c:pt>
                <c:pt idx="4">
                  <c:v>6.56</c:v>
                </c:pt>
                <c:pt idx="5">
                  <c:v>6.36</c:v>
                </c:pt>
                <c:pt idx="6">
                  <c:v>6.09</c:v>
                </c:pt>
                <c:pt idx="7">
                  <c:v>6.19</c:v>
                </c:pt>
                <c:pt idx="8">
                  <c:v>6.45</c:v>
                </c:pt>
                <c:pt idx="9">
                  <c:v>6.39</c:v>
                </c:pt>
                <c:pt idx="10">
                  <c:v>6.46</c:v>
                </c:pt>
                <c:pt idx="11">
                  <c:v>6.63</c:v>
                </c:pt>
                <c:pt idx="12">
                  <c:v>6.16</c:v>
                </c:pt>
                <c:pt idx="13">
                  <c:v>5.91</c:v>
                </c:pt>
                <c:pt idx="14">
                  <c:v>5.58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B3C-49B2-B659-F358465DF4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6186720"/>
        <c:axId val="626185056"/>
      </c:lineChart>
      <c:catAx>
        <c:axId val="62618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185056"/>
        <c:crosses val="autoZero"/>
        <c:auto val="1"/>
        <c:lblAlgn val="ctr"/>
        <c:lblOffset val="100"/>
        <c:tickLblSkip val="2"/>
        <c:noMultiLvlLbl val="0"/>
      </c:catAx>
      <c:valAx>
        <c:axId val="626185056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CKD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18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0438670166229226E-2"/>
          <c:y val="0.73004680664916877"/>
          <c:w val="0.9424559930008749"/>
          <c:h val="0.25328652668416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8449-2E43-4B34-AFB5-42CA0AD23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2178844"/>
            <a:ext cx="11338560" cy="1594369"/>
          </a:xfrm>
        </p:spPr>
        <p:txBody>
          <a:bodyPr anchor="b"/>
          <a:lstStyle>
            <a:lvl1pPr algn="ctr"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D807-1E0F-4F52-92E5-9827BB931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888828"/>
            <a:ext cx="11521440" cy="1881352"/>
          </a:xfrm>
        </p:spPr>
        <p:txBody>
          <a:bodyPr/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0F046-36EC-4A13-89A5-0CC29AB4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A129-0606-4903-A165-D0B38864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1445-FE16-4B3E-957E-1E23368435A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EF8D5BE6-2B49-4430-B3CC-EC848085B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32" y="329025"/>
            <a:ext cx="754153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3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E83A-2FF1-4212-A7D8-F2547F72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F2CD3-4A3B-4BB5-A8C6-93515C840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1338-8E14-4E12-8514-B8F7581C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D939-328E-4FDC-8520-F2EE74C8E8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4247-AED8-4BE5-97FF-55E5D290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D25E-9B75-4BDF-BE71-685AF58A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1445-FE16-4B3E-957E-1E233684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6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55AC4-0A12-4AF2-BD32-F89BA4E32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311FD-96A5-4F2E-9CC1-A1537DF2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43FE6-D7D9-42A7-A93F-97596BF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D939-328E-4FDC-8520-F2EE74C8E8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1973-370D-4668-BF90-3DBF1A43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5534F-0704-4F83-B361-02989C4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1445-FE16-4B3E-957E-1E233684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F23F-F86B-41BA-A6AA-1A3F17EB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9402-AB80-4C31-A14F-82C076FD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92937"/>
            <a:ext cx="1143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2CB6-1D80-4081-86FB-B15DD03D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D939-328E-4FDC-8520-F2EE74C8E8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CB740-D754-48D4-9589-4E1B5CCB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1B60-B2EB-45FC-99A5-2CEE060F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1445-FE16-4B3E-957E-1E23368435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and white sign&#10;&#10;Description automatically generated">
            <a:extLst>
              <a:ext uri="{FF2B5EF4-FFF2-40B4-BE49-F238E27FC236}">
                <a16:creationId xmlns:a16="http://schemas.microsoft.com/office/drawing/2014/main" id="{CE5B4ECC-CA9A-4DD6-BBC4-5B5CA7B41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1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94DA-8682-47BA-801B-4A312533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86CDE-F4D9-4130-9F65-C19EC77E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EDE1F-53E5-4C5C-B1DC-D69BEDE4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D939-328E-4FDC-8520-F2EE74C8E8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E355-DA7E-4665-99AA-D633110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42E0-1332-4ADF-BB40-D707772F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1445-FE16-4B3E-957E-1E23368435A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and white sign&#10;&#10;Description automatically generated">
            <a:extLst>
              <a:ext uri="{FF2B5EF4-FFF2-40B4-BE49-F238E27FC236}">
                <a16:creationId xmlns:a16="http://schemas.microsoft.com/office/drawing/2014/main" id="{021B1473-E230-4424-88C9-096E878C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32" y="329025"/>
            <a:ext cx="754153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8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8B7E-E383-41B8-83DC-BCBAEFF2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E0F6-218D-4666-93AB-CC5CB0352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B6129-B622-4C6C-9627-E2D34A72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E2F8A-DDB4-40D8-BC9A-9F8C601A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D939-328E-4FDC-8520-F2EE74C8E8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D8514-39E9-463F-9D6D-BA2F1E4B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628B1-4B31-46D1-9943-288C2CF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1445-FE16-4B3E-957E-1E23368435A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8EDFA2D4-658B-4CFA-90B4-6D3C81B19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4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F42C-D912-40D5-B069-2EBDDB21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FE388-458A-4BFC-8B5B-E2338FA75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71131-2939-4333-BE32-6B971E6D9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687D6-AE10-483D-8497-199549CC3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0C9B6-845A-427D-8890-7FF14752B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6D4DF-7BF9-4656-9E74-1978BF3C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D939-328E-4FDC-8520-F2EE74C8E8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18974-B101-4E89-B490-F9C18CF5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DF8C8-6B1A-46AB-B0B9-0B148661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1445-FE16-4B3E-957E-1E23368435A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blue and white sign&#10;&#10;Description automatically generated">
            <a:extLst>
              <a:ext uri="{FF2B5EF4-FFF2-40B4-BE49-F238E27FC236}">
                <a16:creationId xmlns:a16="http://schemas.microsoft.com/office/drawing/2014/main" id="{288D87A5-8AAA-4E59-8F47-23DB04B7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7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92C9-40CD-4BC2-AA2D-942CC760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8478D-ABC5-4F57-99D5-D5C201F5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D939-328E-4FDC-8520-F2EE74C8E8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C8747-5D3F-46B5-985C-DAC1E17C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AA2AB-2FF6-44C7-A235-F093DF30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1445-FE16-4B3E-957E-1E23368435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ue and white sign&#10;&#10;Description automatically generated">
            <a:extLst>
              <a:ext uri="{FF2B5EF4-FFF2-40B4-BE49-F238E27FC236}">
                <a16:creationId xmlns:a16="http://schemas.microsoft.com/office/drawing/2014/main" id="{F220FB18-732D-4555-9511-BE496C629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8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F6823-A8E4-41B5-AABF-7E50AB94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D939-328E-4FDC-8520-F2EE74C8E8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33D15-14C9-4533-A0B2-E17FCF5B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63C01-7C52-4C05-B87A-E55AEC07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1445-FE16-4B3E-957E-1E23368435A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blue and white sign&#10;&#10;Description automatically generated">
            <a:extLst>
              <a:ext uri="{FF2B5EF4-FFF2-40B4-BE49-F238E27FC236}">
                <a16:creationId xmlns:a16="http://schemas.microsoft.com/office/drawing/2014/main" id="{1800F7B6-564D-454C-8D78-AAFB76F65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1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31D2-9A00-45DB-A47F-9F571777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AFDC-A042-4571-8E47-321A4016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D1982-1467-44BE-898D-FDE749B74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64EBC-62D2-4411-B172-EB0CAA25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D939-328E-4FDC-8520-F2EE74C8E8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270BC-E6DC-49B9-94D8-2DFC8079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1F3D-733C-4F46-80D5-9CEB9705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1445-FE16-4B3E-957E-1E23368435A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8AAFF090-4748-4CEB-82FE-B8DC75C44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1E9C-B474-4962-83D4-0F95B2D0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1AEC-7DE2-4B8B-BF1B-C9E9B2488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28899-8ED1-47C9-90C3-9AB19FF8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948AA-B4CB-40C1-989C-1976A66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D939-328E-4FDC-8520-F2EE74C8E8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E994E-4C08-4134-AA8F-7F0FB57B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27BB6-3A58-4F48-9C34-230B6476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1445-FE16-4B3E-957E-1E23368435A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6551F537-C48C-4D91-AF2C-B85939448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4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A2EFD-5BC8-486D-AC05-C88192EE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D6EF7-BE2E-44A6-A579-2EB131557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8898-A5C2-4AD9-9375-B6EEEF87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D939-328E-4FDC-8520-F2EE74C8E8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B22A-4D3A-4BD5-9047-B2647995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F5A4-D87B-4D75-B420-FEC892754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D1445-FE16-4B3E-957E-1E2336843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8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A1A5-5901-4D11-B662-CE7944B91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Trends in Prevalence of CKD Stages 3–5 in the Military Health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C52F4-F03A-4F43-9343-FB6677EEF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888827"/>
            <a:ext cx="11521440" cy="2212427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crude prevalence of Military Health System (MHS) beneficiaries with CKD stages 3–5 (estimated glomerular filtration rate [eGFR] &lt;60 ml/min/1.73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ranged from 5.9% to 4.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8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 during 2009–202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3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The age-standardized prevalence decreased from 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7.7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% to 5.6%. The crude prevalence of CKD stages 3–5 was highest in adults aged ≥70 years and Black adults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</a:rPr>
              <a:t> (among those with known race and ethnicity)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The age-standardized prevalence was highest in Black adults compared with their counterparts. </a:t>
            </a:r>
            <a:endParaRPr lang="en-US" dirty="0">
              <a:latin typeface="Calibri" panose="020F0502020204030204" pitchFamily="34" charset="0"/>
            </a:endParaRPr>
          </a:p>
          <a:p>
            <a:pPr algn="l"/>
            <a:r>
              <a:rPr lang="en-US" b="1" dirty="0"/>
              <a:t>Data Source: </a:t>
            </a:r>
            <a:r>
              <a:rPr lang="en-US" dirty="0"/>
              <a:t>DoD-MHS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66615-BC02-4DD4-8022-7F24754CAA39}"/>
              </a:ext>
            </a:extLst>
          </p:cNvPr>
          <p:cNvSpPr txBox="1"/>
          <p:nvPr/>
        </p:nvSpPr>
        <p:spPr>
          <a:xfrm>
            <a:off x="3584701" y="6211555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Link to indicator</a:t>
            </a:r>
          </a:p>
        </p:txBody>
      </p:sp>
    </p:spTree>
    <p:extLst>
      <p:ext uri="{BB962C8B-B14F-4D97-AF65-F5344CB8AC3E}">
        <p14:creationId xmlns:p14="http://schemas.microsoft.com/office/powerpoint/2010/main" val="32394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6C50-B4E6-454B-9087-E804E2D1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Trends in Prevalence of CKD Stages 3–5 in the Military Health System, Crude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FC3E75F-0767-423E-840B-295016064A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918982"/>
              </p:ext>
            </p:extLst>
          </p:nvPr>
        </p:nvGraphicFramePr>
        <p:xfrm>
          <a:off x="381000" y="1692937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885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6C50-B4E6-454B-9087-E804E2D1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Trends in Prevalence of CKD Stages 3–5 in the Military Health System, Age Standardized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8F00509-39FA-4CC4-8AFB-00F057F941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856954"/>
              </p:ext>
            </p:extLst>
          </p:nvPr>
        </p:nvGraphicFramePr>
        <p:xfrm>
          <a:off x="381000" y="1692937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223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6C50-B4E6-454B-9087-E804E2D1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Trends in Prevalence of CKD Stages 3–5 in the Military Health System by Age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43D977C-6A16-4F62-BBCD-8C77136611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932558"/>
              </p:ext>
            </p:extLst>
          </p:nvPr>
        </p:nvGraphicFramePr>
        <p:xfrm>
          <a:off x="381000" y="1692937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589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6C50-B4E6-454B-9087-E804E2D1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Trends in Prevalence of CKD Stages 3–5 in the Military Health System by Sex, Crude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1B6EB87-F0C1-4004-8F25-CD4C56EB3C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37396"/>
              </p:ext>
            </p:extLst>
          </p:nvPr>
        </p:nvGraphicFramePr>
        <p:xfrm>
          <a:off x="381000" y="1692937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301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6C50-B4E6-454B-9087-E804E2D1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100"/>
              <a:t>Trends in Prevalence of CKD Stages 3–5 in the Military Health System by Sex, Age standardized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B79CF89-E759-4922-9ECC-ACF5C7CAE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372754"/>
              </p:ext>
            </p:extLst>
          </p:nvPr>
        </p:nvGraphicFramePr>
        <p:xfrm>
          <a:off x="381000" y="1692937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333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6C50-B4E6-454B-9087-E804E2D1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100" dirty="0"/>
              <a:t>Trends in Prevalence of CKD Stages 3–5 in the Military Health System by Race/Ethnicity, Crude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1D8F915-D845-43B8-A9ED-994BED830F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006705"/>
              </p:ext>
            </p:extLst>
          </p:nvPr>
        </p:nvGraphicFramePr>
        <p:xfrm>
          <a:off x="381000" y="1692937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26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6C50-B4E6-454B-9087-E804E2D1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 fontScale="90000"/>
          </a:bodyPr>
          <a:lstStyle/>
          <a:p>
            <a:r>
              <a:rPr lang="en-US" sz="4100" dirty="0"/>
              <a:t>Trends in Prevalence of CKD Stages 3–5 in the Military Health System by Race/Ethnicity, Age Standardized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43E5C6D-0846-4D38-BE5A-7285D8D935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769846"/>
              </p:ext>
            </p:extLst>
          </p:nvPr>
        </p:nvGraphicFramePr>
        <p:xfrm>
          <a:off x="381000" y="1690688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3443158"/>
      </p:ext>
    </p:extLst>
  </p:cSld>
  <p:clrMapOvr>
    <a:masterClrMapping/>
  </p:clrMapOvr>
</p:sld>
</file>

<file path=ppt/theme/theme1.xml><?xml version="1.0" encoding="utf-8"?>
<a:theme xmlns:a="http://schemas.openxmlformats.org/drawingml/2006/main" name="KDSS indicator download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 for KDSS indicator downloads" id="{5C6D22D6-B8C2-4CC9-8270-3716F03D486C}" vid="{6854CA39-71F8-4600-8AEC-7156B3C3D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KDSS indicator downloads template</vt:lpstr>
      <vt:lpstr>Trends in Prevalence of CKD Stages 3–5 in the Military Health System</vt:lpstr>
      <vt:lpstr>Trends in Prevalence of CKD Stages 3–5 in the Military Health System, Crude</vt:lpstr>
      <vt:lpstr>Trends in Prevalence of CKD Stages 3–5 in the Military Health System, Age Standardized</vt:lpstr>
      <vt:lpstr>Trends in Prevalence of CKD Stages 3–5 in the Military Health System by Age</vt:lpstr>
      <vt:lpstr>Trends in Prevalence of CKD Stages 3–5 in the Military Health System by Sex, Crude</vt:lpstr>
      <vt:lpstr>Trends in Prevalence of CKD Stages 3–5 in the Military Health System by Sex, Age standardized</vt:lpstr>
      <vt:lpstr>Trends in Prevalence of CKD Stages 3–5 in the Military Health System by Race/Ethnicity, Crude</vt:lpstr>
      <vt:lpstr>Trends in Prevalence of CKD Stages 3–5 in the Military Health System by Race/Ethnicity, Age Standardized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Prevalence of CKD Stages 3–5 in the Military Health System</dc:title>
  <dc:creator>Licon, Ana Laura</dc:creator>
  <cp:lastModifiedBy>Licon, Ana Laura</cp:lastModifiedBy>
  <cp:revision>1</cp:revision>
  <dcterms:created xsi:type="dcterms:W3CDTF">2025-10-06T15:57:27Z</dcterms:created>
  <dcterms:modified xsi:type="dcterms:W3CDTF">2025-10-06T16:02:57Z</dcterms:modified>
</cp:coreProperties>
</file>