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6/19/2024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ccd.cdc.gov/CKD/detail.aspx?Qnum=Q802"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199" y="2400690"/>
            <a:ext cx="9925590" cy="1028310"/>
          </a:xfrm>
        </p:spPr>
        <p:txBody>
          <a:bodyPr>
            <a:noAutofit/>
          </a:bodyPr>
          <a:lstStyle/>
          <a:p>
            <a:br>
              <a:rPr lang="en-US" sz="2400" b="1" dirty="0"/>
            </a:br>
            <a:br>
              <a:rPr lang="en-US" sz="2400" b="1" dirty="0"/>
            </a:br>
            <a:r>
              <a:rPr lang="en-US" sz="4400" b="1" dirty="0"/>
              <a:t>Awareness of CKD by KDIGO Risk Categories</a:t>
            </a: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5" y="368586"/>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758684" y="3257760"/>
            <a:ext cx="11098691" cy="286232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About 1 in 7 adults have CKD; however, about 9 in 10 adults with CKD do not know they have it. Awareness of CKD was analyzed using 2017–March 2020 data from NHANES and displayed as a heatmap using KDIGO (Kidney Disease Improving Global Outcomes) guidelines. Overall, awareness of CKD was lower among adults with earlier stages, while higher awareness was seen among those with more severe or later stages of CKD. Those with moderately increased risk for CKD (yellow cells), representing 22 million U.S. adults, are often not aware of their diagnosis.</a:t>
            </a:r>
            <a:endParaRPr lang="en-US" b="0" dirty="0">
              <a:solidFill>
                <a:srgbClr val="000000"/>
              </a:solidFill>
              <a:effectLst/>
              <a:latin typeface="Open Sans" panose="020B0606030504020204" pitchFamily="34" charset="0"/>
            </a:endParaRPr>
          </a:p>
          <a:p>
            <a:pPr algn="l"/>
            <a:endParaRPr lang="en-US" b="1" dirty="0">
              <a:solidFill>
                <a:srgbClr val="000000"/>
              </a:solidFill>
              <a:effectLst/>
              <a:latin typeface="Open Sans" panose="020B0606030504020204" pitchFamily="34" charset="0"/>
            </a:endParaRPr>
          </a:p>
          <a:p>
            <a:pPr algn="l"/>
            <a:endParaRPr lang="en-US" b="1" dirty="0">
              <a:solidFill>
                <a:srgbClr val="000000"/>
              </a:solidFill>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a:solidFill>
                  <a:srgbClr val="000000"/>
                </a:solidFill>
                <a:effectLst/>
                <a:latin typeface="Open Sans" panose="020B0606030504020204" pitchFamily="34" charset="0"/>
              </a:rPr>
              <a:t>NHANES</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12" y="6120082"/>
            <a:ext cx="5022575" cy="369332"/>
          </a:xfrm>
          <a:prstGeom prst="rect">
            <a:avLst/>
          </a:prstGeom>
          <a:noFill/>
        </p:spPr>
        <p:txBody>
          <a:bodyPr wrap="square" rtlCol="0">
            <a:spAutoFit/>
          </a:bodyPr>
          <a:lstStyle/>
          <a:p>
            <a:pPr algn="ctr"/>
            <a:r>
              <a:rPr lang="en-US" dirty="0">
                <a:solidFill>
                  <a:schemeClr val="tx1">
                    <a:lumMod val="65000"/>
                    <a:lumOff val="35000"/>
                  </a:schemeClr>
                </a:solidFill>
                <a:hlinkClick r:id="rId3"/>
              </a:rPr>
              <a:t>https://nccd.cdc.gov/CKD/detail.aspx?Qnum=Q802</a:t>
            </a:r>
            <a:r>
              <a:rPr lang="en-US" dirty="0">
                <a:solidFill>
                  <a:schemeClr val="tx1">
                    <a:lumMod val="65000"/>
                    <a:lumOff val="35000"/>
                  </a:schemeClr>
                </a:solidFill>
              </a:rPr>
              <a:t>   </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348"/>
            <a:ext cx="10515600" cy="1325563"/>
          </a:xfrm>
        </p:spPr>
        <p:txBody>
          <a:bodyPr/>
          <a:lstStyle/>
          <a:p>
            <a:pPr algn="ctr"/>
            <a:r>
              <a:rPr lang="en-US" sz="4400" b="1" dirty="0"/>
              <a:t>Awareness of CKD by KDIGO Risk Categories</a:t>
            </a:r>
            <a:endParaRPr lang="en-US" b="1" dirty="0"/>
          </a:p>
        </p:txBody>
      </p:sp>
      <p:pic>
        <p:nvPicPr>
          <p:cNvPr id="7" name="Picture 6">
            <a:extLst>
              <a:ext uri="{FF2B5EF4-FFF2-40B4-BE49-F238E27FC236}">
                <a16:creationId xmlns:a16="http://schemas.microsoft.com/office/drawing/2014/main" id="{10207A4C-3C8C-456B-B331-41D735510F38}"/>
              </a:ext>
            </a:extLst>
          </p:cNvPr>
          <p:cNvPicPr>
            <a:picLocks noChangeAspect="1"/>
          </p:cNvPicPr>
          <p:nvPr/>
        </p:nvPicPr>
        <p:blipFill>
          <a:blip r:embed="rId2"/>
          <a:stretch>
            <a:fillRect/>
          </a:stretch>
        </p:blipFill>
        <p:spPr>
          <a:xfrm>
            <a:off x="838200" y="1139687"/>
            <a:ext cx="10515600" cy="4956314"/>
          </a:xfrm>
          <a:prstGeom prst="rect">
            <a:avLst/>
          </a:prstGeom>
        </p:spPr>
      </p:pic>
    </p:spTree>
    <p:extLst>
      <p:ext uri="{BB962C8B-B14F-4D97-AF65-F5344CB8AC3E}">
        <p14:creationId xmlns:p14="http://schemas.microsoft.com/office/powerpoint/2010/main" val="3236636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4177</TotalTime>
  <Words>148</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Open Sans</vt:lpstr>
      <vt:lpstr>Office Theme</vt:lpstr>
      <vt:lpstr>  Awareness of CKD by KDIGO Risk Categories </vt:lpstr>
      <vt:lpstr>Awareness of CKD by KDIGO Risk Categories</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Kiryakos, Jenna</cp:lastModifiedBy>
  <cp:revision>119</cp:revision>
  <dcterms:created xsi:type="dcterms:W3CDTF">2023-08-07T21:35:07Z</dcterms:created>
  <dcterms:modified xsi:type="dcterms:W3CDTF">2024-06-19T14:02:35Z</dcterms:modified>
</cp:coreProperties>
</file>