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gg-Gresham, Jennifer" initials="BGJ" lastIdx="1" clrIdx="0">
    <p:extLst>
      <p:ext uri="{19B8F6BF-5375-455C-9EA6-DF929625EA0E}">
        <p15:presenceInfo xmlns:p15="http://schemas.microsoft.com/office/powerpoint/2012/main" userId="S::jennb@umich.edu::8cbcf482-729b-43e2-be11-1cd996f4c03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80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yakos\Dropbox%20(University%20of%20Michigan)\Nephrology_KECC\CDC%20(2022-%20)\Website%20Redesign\TED\March%202024%20Minor%20Release\Q790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yakos\Dropbox%20(University%20of%20Michigan)\Nephrology_KECC\CDC%20(2022-%20)\Website%20Redesign\TED\March%202024%20Minor%20Release\Q790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yakos\Dropbox%20(University%20of%20Michigan)\Nephrology_KECC\CDC%20(2022-%20)\Website%20Redesign\TED\March%202024%20Minor%20Release\Q790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yakos\Dropbox%20(University%20of%20Michigan)\Nephrology_KECC\CDC%20(2022-%20)\Website%20Redesign\TED\March%202024%20Minor%20Release\Q790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yakos\Dropbox%20(University%20of%20Michigan)\Nephrology_KECC\CDC%20(2022-%20)\Website%20Redesign\TED\March%202024%20Minor%20Release\Q790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Overall</c:v>
                </c:pt>
              </c:strCache>
            </c:strRef>
          </c:tx>
          <c:spPr>
            <a:ln w="44450" cap="rnd">
              <a:solidFill>
                <a:schemeClr val="tx1">
                  <a:alpha val="98000"/>
                </a:schemeClr>
              </a:solidFill>
              <a:prstDash val="solid"/>
              <a:round/>
            </a:ln>
            <a:effectLst/>
          </c:spPr>
          <c:marker>
            <c:symbol val="circle"/>
            <c:size val="5"/>
            <c:spPr>
              <a:solidFill>
                <a:schemeClr val="tx1">
                  <a:alpha val="99000"/>
                </a:schemeClr>
              </a:solidFill>
              <a:ln w="44450">
                <a:solidFill>
                  <a:schemeClr val="tx1"/>
                </a:solidFill>
              </a:ln>
              <a:effectLst/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39.4</c:v>
                </c:pt>
                <c:pt idx="1">
                  <c:v>40.200000000000003</c:v>
                </c:pt>
                <c:pt idx="2">
                  <c:v>38.700000000000003</c:v>
                </c:pt>
                <c:pt idx="3">
                  <c:v>35.299999999999997</c:v>
                </c:pt>
                <c:pt idx="4">
                  <c:v>38.5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B24-459C-9007-F5CE58DA63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94392552"/>
        <c:axId val="194392880"/>
      </c:lineChart>
      <c:catAx>
        <c:axId val="194392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392880"/>
        <c:crosses val="autoZero"/>
        <c:auto val="1"/>
        <c:lblAlgn val="ctr"/>
        <c:lblOffset val="100"/>
        <c:noMultiLvlLbl val="0"/>
      </c:catAx>
      <c:valAx>
        <c:axId val="194392880"/>
        <c:scaling>
          <c:orientation val="minMax"/>
          <c:max val="4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baseline="0" dirty="0">
                    <a:solidFill>
                      <a:schemeClr val="tx1"/>
                    </a:solidFill>
                  </a:rPr>
                  <a:t>Nephrology Visit (%)</a:t>
                </a:r>
                <a:endParaRPr lang="en-US" sz="2400" dirty="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1.0526363714237342E-3"/>
              <c:y val="0.136224151981257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392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20–29 years</c:v>
                </c:pt>
              </c:strCache>
            </c:strRef>
          </c:tx>
          <c:spPr>
            <a:ln w="44450" cap="rnd">
              <a:solidFill>
                <a:srgbClr val="80008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800080">
                  <a:alpha val="97000"/>
                </a:srgbClr>
              </a:solidFill>
              <a:ln w="44450">
                <a:solidFill>
                  <a:srgbClr val="800080"/>
                </a:solidFill>
              </a:ln>
              <a:effectLst/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Sheet1!$B$2:$B$6</c:f>
              <c:numCache>
                <c:formatCode>0.0</c:formatCode>
                <c:ptCount val="5"/>
                <c:pt idx="0">
                  <c:v>43.5</c:v>
                </c:pt>
                <c:pt idx="1">
                  <c:v>66.7</c:v>
                </c:pt>
                <c:pt idx="2">
                  <c:v>41.7</c:v>
                </c:pt>
                <c:pt idx="3">
                  <c:v>50</c:v>
                </c:pt>
                <c:pt idx="4">
                  <c:v>52.9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62B-4F03-BC57-803EFD0AAA1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30–39 years</c:v>
                </c:pt>
              </c:strCache>
            </c:strRef>
          </c:tx>
          <c:spPr>
            <a:ln w="44450" cap="rnd">
              <a:solidFill>
                <a:srgbClr val="00808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8080"/>
              </a:solidFill>
              <a:ln w="44450">
                <a:solidFill>
                  <a:srgbClr val="008080"/>
                </a:solidFill>
              </a:ln>
              <a:effectLst/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Sheet1!$C$2:$C$6</c:f>
              <c:numCache>
                <c:formatCode>0.0</c:formatCode>
                <c:ptCount val="5"/>
                <c:pt idx="0">
                  <c:v>54.3</c:v>
                </c:pt>
                <c:pt idx="1">
                  <c:v>63.9</c:v>
                </c:pt>
                <c:pt idx="2">
                  <c:v>58.7</c:v>
                </c:pt>
                <c:pt idx="3">
                  <c:v>51</c:v>
                </c:pt>
                <c:pt idx="4">
                  <c:v>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62B-4F03-BC57-803EFD0AAA1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40–49 years</c:v>
                </c:pt>
              </c:strCache>
            </c:strRef>
          </c:tx>
          <c:spPr>
            <a:ln w="444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44450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58.8</c:v>
                </c:pt>
                <c:pt idx="1">
                  <c:v>62.4</c:v>
                </c:pt>
                <c:pt idx="2">
                  <c:v>56.5</c:v>
                </c:pt>
                <c:pt idx="3">
                  <c:v>54.1</c:v>
                </c:pt>
                <c:pt idx="4">
                  <c:v>54.1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62B-4F03-BC57-803EFD0AAA1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50–59 years</c:v>
                </c:pt>
              </c:strCache>
            </c:strRef>
          </c:tx>
          <c:spPr>
            <a:ln w="444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44450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Sheet1!$E$2:$E$6</c:f>
              <c:numCache>
                <c:formatCode>0.0</c:formatCode>
                <c:ptCount val="5"/>
                <c:pt idx="0">
                  <c:v>55</c:v>
                </c:pt>
                <c:pt idx="1">
                  <c:v>54.5</c:v>
                </c:pt>
                <c:pt idx="2">
                  <c:v>51.8</c:v>
                </c:pt>
                <c:pt idx="3">
                  <c:v>47.4</c:v>
                </c:pt>
                <c:pt idx="4">
                  <c:v>51.8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62B-4F03-BC57-803EFD0AAA1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60–69 years</c:v>
                </c:pt>
              </c:strCache>
            </c:strRef>
          </c:tx>
          <c:spPr>
            <a:ln w="44450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50000"/>
                </a:schemeClr>
              </a:solidFill>
              <a:ln w="44450">
                <a:solidFill>
                  <a:schemeClr val="accent2">
                    <a:lumMod val="50000"/>
                  </a:schemeClr>
                </a:solidFill>
              </a:ln>
              <a:effectLst/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Sheet1!$F$2:$F$6</c:f>
              <c:numCache>
                <c:formatCode>0.0</c:formatCode>
                <c:ptCount val="5"/>
                <c:pt idx="0">
                  <c:v>53.6</c:v>
                </c:pt>
                <c:pt idx="1">
                  <c:v>53.9</c:v>
                </c:pt>
                <c:pt idx="2">
                  <c:v>49.4</c:v>
                </c:pt>
                <c:pt idx="3">
                  <c:v>45</c:v>
                </c:pt>
                <c:pt idx="4">
                  <c:v>48.4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62B-4F03-BC57-803EFD0AAA1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70+ years</c:v>
                </c:pt>
              </c:strCache>
            </c:strRef>
          </c:tx>
          <c:spPr>
            <a:ln w="44450" cap="rnd">
              <a:solidFill>
                <a:schemeClr val="bg2">
                  <a:lumMod val="2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>
                  <a:lumMod val="85000"/>
                  <a:lumOff val="15000"/>
                </a:schemeClr>
              </a:solidFill>
              <a:ln w="44450">
                <a:solidFill>
                  <a:schemeClr val="tx1">
                    <a:lumMod val="85000"/>
                    <a:lumOff val="15000"/>
                  </a:schemeClr>
                </a:solidFill>
              </a:ln>
              <a:effectLst/>
            </c:spPr>
          </c:marker>
          <c:cat>
            <c:numRef>
              <c:f>Sheet1!$A$2:$A$6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Sheet1!$G$2:$G$6</c:f>
              <c:numCache>
                <c:formatCode>0.0</c:formatCode>
                <c:ptCount val="5"/>
                <c:pt idx="0">
                  <c:v>33.299999999999997</c:v>
                </c:pt>
                <c:pt idx="1">
                  <c:v>35.1</c:v>
                </c:pt>
                <c:pt idx="2">
                  <c:v>35</c:v>
                </c:pt>
                <c:pt idx="3">
                  <c:v>32.1</c:v>
                </c:pt>
                <c:pt idx="4">
                  <c:v>35.4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62B-4F03-BC57-803EFD0AAA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40519888"/>
        <c:axId val="1640525296"/>
      </c:lineChart>
      <c:catAx>
        <c:axId val="1640519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0525296"/>
        <c:crosses val="autoZero"/>
        <c:auto val="1"/>
        <c:lblAlgn val="ctr"/>
        <c:lblOffset val="100"/>
        <c:noMultiLvlLbl val="0"/>
      </c:catAx>
      <c:valAx>
        <c:axId val="1640525296"/>
        <c:scaling>
          <c:orientation val="minMax"/>
          <c:max val="7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>
                    <a:solidFill>
                      <a:sysClr val="windowText" lastClr="000000"/>
                    </a:solidFill>
                  </a:rPr>
                  <a:t>Nephrology</a:t>
                </a:r>
                <a:r>
                  <a:rPr lang="en-US" sz="2400" baseline="0">
                    <a:solidFill>
                      <a:sysClr val="windowText" lastClr="000000"/>
                    </a:solidFill>
                  </a:rPr>
                  <a:t> Visit (%)</a:t>
                </a:r>
                <a:endParaRPr lang="en-US" sz="2400">
                  <a:solidFill>
                    <a:sysClr val="windowText" lastClr="00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0"/>
              <c:y val="9.0523816368795668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0519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8.4215471462217986E-2"/>
          <c:y val="0.90046464606004351"/>
          <c:w val="0.89999995790421949"/>
          <c:h val="9.677064022061980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Sheet1!$B$23</c:f>
              <c:strCache>
                <c:ptCount val="1"/>
                <c:pt idx="0">
                  <c:v>Male</c:v>
                </c:pt>
              </c:strCache>
            </c:strRef>
          </c:tx>
          <c:spPr>
            <a:ln w="44450" cap="rnd">
              <a:solidFill>
                <a:srgbClr val="80008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800080">
                  <a:alpha val="95000"/>
                </a:srgbClr>
              </a:solidFill>
              <a:ln w="44450">
                <a:solidFill>
                  <a:srgbClr val="800080"/>
                </a:solidFill>
              </a:ln>
              <a:effectLst/>
            </c:spPr>
          </c:marker>
          <c:cat>
            <c:numRef>
              <c:f>Sheet1!$A$24:$A$28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Sheet1!$B$24:$B$28</c:f>
              <c:numCache>
                <c:formatCode>0.0</c:formatCode>
                <c:ptCount val="5"/>
                <c:pt idx="0">
                  <c:v>39.4</c:v>
                </c:pt>
                <c:pt idx="1">
                  <c:v>40.1</c:v>
                </c:pt>
                <c:pt idx="2">
                  <c:v>38.700000000000003</c:v>
                </c:pt>
                <c:pt idx="3">
                  <c:v>35.200000000000003</c:v>
                </c:pt>
                <c:pt idx="4">
                  <c:v>38.4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4E0-48BE-8EBD-410DA3DF1D64}"/>
            </c:ext>
          </c:extLst>
        </c:ser>
        <c:ser>
          <c:idx val="1"/>
          <c:order val="1"/>
          <c:tx>
            <c:strRef>
              <c:f>Sheet1!$C$23</c:f>
              <c:strCache>
                <c:ptCount val="1"/>
                <c:pt idx="0">
                  <c:v>Female</c:v>
                </c:pt>
              </c:strCache>
            </c:strRef>
          </c:tx>
          <c:spPr>
            <a:ln w="44450" cap="rnd">
              <a:solidFill>
                <a:srgbClr val="00808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8080">
                  <a:alpha val="94000"/>
                </a:srgbClr>
              </a:solidFill>
              <a:ln w="44450">
                <a:solidFill>
                  <a:srgbClr val="008080"/>
                </a:solidFill>
              </a:ln>
              <a:effectLst/>
            </c:spPr>
          </c:marker>
          <c:cat>
            <c:numRef>
              <c:f>Sheet1!$A$24:$A$28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Sheet1!$C$24:$C$28</c:f>
              <c:numCache>
                <c:formatCode>0.0</c:formatCode>
                <c:ptCount val="5"/>
                <c:pt idx="0">
                  <c:v>40.1</c:v>
                </c:pt>
                <c:pt idx="1">
                  <c:v>42.5</c:v>
                </c:pt>
                <c:pt idx="2">
                  <c:v>39.9</c:v>
                </c:pt>
                <c:pt idx="3">
                  <c:v>38</c:v>
                </c:pt>
                <c:pt idx="4">
                  <c:v>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4E0-48BE-8EBD-410DA3DF1D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12851568"/>
        <c:axId val="1412853232"/>
      </c:lineChart>
      <c:catAx>
        <c:axId val="1412851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2853232"/>
        <c:crosses val="autoZero"/>
        <c:auto val="1"/>
        <c:lblAlgn val="ctr"/>
        <c:lblOffset val="100"/>
        <c:noMultiLvlLbl val="0"/>
      </c:catAx>
      <c:valAx>
        <c:axId val="1412853232"/>
        <c:scaling>
          <c:orientation val="minMax"/>
          <c:max val="4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>
                    <a:solidFill>
                      <a:schemeClr val="tx1"/>
                    </a:solidFill>
                  </a:rPr>
                  <a:t>Nephrology</a:t>
                </a:r>
                <a:r>
                  <a:rPr lang="en-US" sz="2400" baseline="0">
                    <a:solidFill>
                      <a:schemeClr val="tx1"/>
                    </a:solidFill>
                  </a:rPr>
                  <a:t> Visit (%)</a:t>
                </a:r>
                <a:endParaRPr lang="en-US" sz="240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0"/>
              <c:y val="8.4564454797756275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2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2851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5911679049788392"/>
          <c:y val="0.88686544503960052"/>
          <c:w val="0.27639440718580605"/>
          <c:h val="9.657910528440394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7716346002058488E-2"/>
          <c:y val="5.281580729828126E-2"/>
          <c:w val="0.89052209291801632"/>
          <c:h val="0.64767547201761066"/>
        </c:manualLayout>
      </c:layout>
      <c:lineChart>
        <c:grouping val="standard"/>
        <c:varyColors val="0"/>
        <c:ser>
          <c:idx val="4"/>
          <c:order val="0"/>
          <c:tx>
            <c:strRef>
              <c:f>Sheet1!$F$39</c:f>
              <c:strCache>
                <c:ptCount val="1"/>
                <c:pt idx="0">
                  <c:v>Non-Hispanic Black</c:v>
                </c:pt>
              </c:strCache>
            </c:strRef>
          </c:tx>
          <c:spPr>
            <a:ln w="44450" cap="rnd">
              <a:solidFill>
                <a:srgbClr val="00808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8080"/>
              </a:solidFill>
              <a:ln w="44450">
                <a:solidFill>
                  <a:srgbClr val="008080"/>
                </a:solidFill>
              </a:ln>
              <a:effectLst/>
            </c:spPr>
          </c:marker>
          <c:cat>
            <c:numRef>
              <c:f>Sheet1!$A$40:$A$44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Sheet1!$F$40:$F$44</c:f>
              <c:numCache>
                <c:formatCode>0.0</c:formatCode>
                <c:ptCount val="5"/>
                <c:pt idx="0">
                  <c:v>51.6</c:v>
                </c:pt>
                <c:pt idx="1">
                  <c:v>52.3</c:v>
                </c:pt>
                <c:pt idx="2">
                  <c:v>49.3</c:v>
                </c:pt>
                <c:pt idx="3">
                  <c:v>43</c:v>
                </c:pt>
                <c:pt idx="4">
                  <c:v>47.7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373-4ABD-A7C7-624C689847B4}"/>
            </c:ext>
          </c:extLst>
        </c:ser>
        <c:ser>
          <c:idx val="1"/>
          <c:order val="1"/>
          <c:tx>
            <c:strRef>
              <c:f>Sheet1!$C$39</c:f>
              <c:strCache>
                <c:ptCount val="1"/>
                <c:pt idx="0">
                  <c:v>Asian</c:v>
                </c:pt>
              </c:strCache>
            </c:strRef>
          </c:tx>
          <c:spPr>
            <a:ln w="44450" cap="rnd">
              <a:solidFill>
                <a:schemeClr val="accent2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50000"/>
                  <a:alpha val="96000"/>
                </a:schemeClr>
              </a:solidFill>
              <a:ln w="44450">
                <a:solidFill>
                  <a:schemeClr val="accent2">
                    <a:lumMod val="50000"/>
                    <a:alpha val="94000"/>
                  </a:schemeClr>
                </a:solidFill>
              </a:ln>
              <a:effectLst/>
            </c:spPr>
          </c:marker>
          <c:cat>
            <c:numRef>
              <c:f>Sheet1!$A$40:$A$44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Sheet1!$C$40:$C$44</c:f>
              <c:numCache>
                <c:formatCode>0.0</c:formatCode>
                <c:ptCount val="5"/>
                <c:pt idx="0">
                  <c:v>38.5</c:v>
                </c:pt>
                <c:pt idx="1">
                  <c:v>50.4</c:v>
                </c:pt>
                <c:pt idx="2">
                  <c:v>45.6</c:v>
                </c:pt>
                <c:pt idx="3">
                  <c:v>39.700000000000003</c:v>
                </c:pt>
                <c:pt idx="4">
                  <c:v>44.8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373-4ABD-A7C7-624C689847B4}"/>
            </c:ext>
          </c:extLst>
        </c:ser>
        <c:ser>
          <c:idx val="2"/>
          <c:order val="2"/>
          <c:tx>
            <c:strRef>
              <c:f>Sheet1!$D$39</c:f>
              <c:strCache>
                <c:ptCount val="1"/>
                <c:pt idx="0">
                  <c:v>Hispanic</c:v>
                </c:pt>
              </c:strCache>
            </c:strRef>
          </c:tx>
          <c:spPr>
            <a:ln w="444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44450">
                <a:solidFill>
                  <a:schemeClr val="accent3"/>
                </a:solidFill>
              </a:ln>
              <a:effectLst/>
            </c:spPr>
          </c:marker>
          <c:cat>
            <c:numRef>
              <c:f>Sheet1!$A$40:$A$44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Sheet1!$D$40:$D$44</c:f>
              <c:numCache>
                <c:formatCode>0.0</c:formatCode>
                <c:ptCount val="5"/>
                <c:pt idx="0">
                  <c:v>43.8</c:v>
                </c:pt>
                <c:pt idx="1">
                  <c:v>44.7</c:v>
                </c:pt>
                <c:pt idx="2">
                  <c:v>44.2</c:v>
                </c:pt>
                <c:pt idx="3">
                  <c:v>40.9</c:v>
                </c:pt>
                <c:pt idx="4">
                  <c:v>47.6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373-4ABD-A7C7-624C689847B4}"/>
            </c:ext>
          </c:extLst>
        </c:ser>
        <c:ser>
          <c:idx val="3"/>
          <c:order val="3"/>
          <c:tx>
            <c:strRef>
              <c:f>Sheet1!$E$39</c:f>
              <c:strCache>
                <c:ptCount val="1"/>
                <c:pt idx="0">
                  <c:v>Native HI/Pacific Islander</c:v>
                </c:pt>
              </c:strCache>
            </c:strRef>
          </c:tx>
          <c:spPr>
            <a:ln w="44450" cap="rnd">
              <a:solidFill>
                <a:schemeClr val="bg2">
                  <a:lumMod val="2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25000"/>
                </a:schemeClr>
              </a:solidFill>
              <a:ln w="44450">
                <a:solidFill>
                  <a:schemeClr val="bg2">
                    <a:lumMod val="25000"/>
                  </a:schemeClr>
                </a:solidFill>
              </a:ln>
              <a:effectLst/>
            </c:spPr>
          </c:marker>
          <c:cat>
            <c:numRef>
              <c:f>Sheet1!$A$40:$A$44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Sheet1!$E$40:$E$44</c:f>
              <c:numCache>
                <c:formatCode>General</c:formatCode>
                <c:ptCount val="5"/>
                <c:pt idx="0">
                  <c:v>41.3</c:v>
                </c:pt>
                <c:pt idx="1">
                  <c:v>42.3</c:v>
                </c:pt>
                <c:pt idx="2">
                  <c:v>41.4</c:v>
                </c:pt>
                <c:pt idx="3">
                  <c:v>39.700000000000003</c:v>
                </c:pt>
                <c:pt idx="4">
                  <c:v>44.1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373-4ABD-A7C7-624C689847B4}"/>
            </c:ext>
          </c:extLst>
        </c:ser>
        <c:ser>
          <c:idx val="0"/>
          <c:order val="4"/>
          <c:tx>
            <c:strRef>
              <c:f>Sheet1!$B$39</c:f>
              <c:strCache>
                <c:ptCount val="1"/>
                <c:pt idx="0">
                  <c:v>American Indian/AK Native</c:v>
                </c:pt>
              </c:strCache>
            </c:strRef>
          </c:tx>
          <c:spPr>
            <a:ln w="444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44450">
                <a:solidFill>
                  <a:schemeClr val="accent2"/>
                </a:solidFill>
              </a:ln>
              <a:effectLst/>
            </c:spPr>
          </c:marker>
          <c:cat>
            <c:numRef>
              <c:f>Sheet1!$A$40:$A$44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Sheet1!$B$40:$B$44</c:f>
              <c:numCache>
                <c:formatCode>0.0</c:formatCode>
                <c:ptCount val="5"/>
                <c:pt idx="0">
                  <c:v>44.9</c:v>
                </c:pt>
                <c:pt idx="1">
                  <c:v>38.4</c:v>
                </c:pt>
                <c:pt idx="2">
                  <c:v>39.799999999999997</c:v>
                </c:pt>
                <c:pt idx="3">
                  <c:v>35.200000000000003</c:v>
                </c:pt>
                <c:pt idx="4">
                  <c:v>36.299999999999997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373-4ABD-A7C7-624C689847B4}"/>
            </c:ext>
          </c:extLst>
        </c:ser>
        <c:ser>
          <c:idx val="5"/>
          <c:order val="5"/>
          <c:tx>
            <c:strRef>
              <c:f>Sheet1!$G$39</c:f>
              <c:strCache>
                <c:ptCount val="1"/>
                <c:pt idx="0">
                  <c:v>Non-Hispanic White</c:v>
                </c:pt>
              </c:strCache>
            </c:strRef>
          </c:tx>
          <c:spPr>
            <a:ln w="44450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7030A0"/>
              </a:solidFill>
              <a:ln w="44450">
                <a:solidFill>
                  <a:srgbClr val="7030A0"/>
                </a:solidFill>
              </a:ln>
              <a:effectLst/>
            </c:spPr>
          </c:marker>
          <c:cat>
            <c:numRef>
              <c:f>Sheet1!$A$40:$A$44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Sheet1!$G$40:$G$44</c:f>
              <c:numCache>
                <c:formatCode>0.0</c:formatCode>
                <c:ptCount val="5"/>
                <c:pt idx="0">
                  <c:v>35.9</c:v>
                </c:pt>
                <c:pt idx="1">
                  <c:v>36.5</c:v>
                </c:pt>
                <c:pt idx="2">
                  <c:v>34.9</c:v>
                </c:pt>
                <c:pt idx="3">
                  <c:v>32.4</c:v>
                </c:pt>
                <c:pt idx="4">
                  <c:v>34.799999999999997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373-4ABD-A7C7-624C689847B4}"/>
            </c:ext>
          </c:extLst>
        </c:ser>
        <c:ser>
          <c:idx val="6"/>
          <c:order val="6"/>
          <c:tx>
            <c:strRef>
              <c:f>Sheet1!$H$39</c:f>
              <c:strCache>
                <c:ptCount val="1"/>
                <c:pt idx="0">
                  <c:v>Unknown</c:v>
                </c:pt>
              </c:strCache>
            </c:strRef>
          </c:tx>
          <c:spPr>
            <a:ln w="44450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44450">
                <a:solidFill>
                  <a:srgbClr val="FF0000"/>
                </a:solidFill>
              </a:ln>
              <a:effectLst/>
            </c:spPr>
          </c:marker>
          <c:cat>
            <c:numRef>
              <c:f>Sheet1!$A$40:$A$44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Sheet1!$H$40:$H$44</c:f>
              <c:numCache>
                <c:formatCode>0.0</c:formatCode>
                <c:ptCount val="5"/>
                <c:pt idx="0">
                  <c:v>23.9</c:v>
                </c:pt>
                <c:pt idx="1">
                  <c:v>24.7</c:v>
                </c:pt>
                <c:pt idx="2">
                  <c:v>27.7</c:v>
                </c:pt>
                <c:pt idx="3">
                  <c:v>25.8</c:v>
                </c:pt>
                <c:pt idx="4">
                  <c:v>27.5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E373-4ABD-A7C7-624C689847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34861552"/>
        <c:axId val="1634860720"/>
      </c:lineChart>
      <c:catAx>
        <c:axId val="1634861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4860720"/>
        <c:crosses val="autoZero"/>
        <c:auto val="1"/>
        <c:lblAlgn val="ctr"/>
        <c:lblOffset val="100"/>
        <c:noMultiLvlLbl val="0"/>
      </c:catAx>
      <c:valAx>
        <c:axId val="1634860720"/>
        <c:scaling>
          <c:orientation val="minMax"/>
          <c:max val="6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dirty="0">
                    <a:solidFill>
                      <a:sysClr val="windowText" lastClr="000000"/>
                    </a:solidFill>
                  </a:rPr>
                  <a:t>Nephrology</a:t>
                </a:r>
                <a:r>
                  <a:rPr lang="en-US" sz="2400" baseline="0" dirty="0">
                    <a:solidFill>
                      <a:sysClr val="windowText" lastClr="000000"/>
                    </a:solidFill>
                  </a:rPr>
                  <a:t> Visit (%)</a:t>
                </a:r>
                <a:endParaRPr lang="en-US" sz="2400" dirty="0">
                  <a:solidFill>
                    <a:sysClr val="windowText" lastClr="00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0"/>
              <c:y val="0.1254692659385318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4861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383854584335739E-2"/>
          <c:y val="0.85379307425281503"/>
          <c:w val="0.95064025577396249"/>
          <c:h val="0.1166370332740665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Sheet1!$B$61</c:f>
              <c:strCache>
                <c:ptCount val="1"/>
                <c:pt idx="0">
                  <c:v>With Diabetes</c:v>
                </c:pt>
              </c:strCache>
            </c:strRef>
          </c:tx>
          <c:spPr>
            <a:ln w="44450" cap="rnd">
              <a:solidFill>
                <a:srgbClr val="80008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800080"/>
              </a:solidFill>
              <a:ln w="44450">
                <a:solidFill>
                  <a:srgbClr val="800080"/>
                </a:solidFill>
              </a:ln>
              <a:effectLst/>
            </c:spPr>
          </c:marker>
          <c:cat>
            <c:numRef>
              <c:f>Sheet1!$A$62:$A$66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Sheet1!$B$62:$B$66</c:f>
              <c:numCache>
                <c:formatCode>0.0</c:formatCode>
                <c:ptCount val="5"/>
                <c:pt idx="0">
                  <c:v>44.5</c:v>
                </c:pt>
                <c:pt idx="1">
                  <c:v>44.7</c:v>
                </c:pt>
                <c:pt idx="2">
                  <c:v>42.4</c:v>
                </c:pt>
                <c:pt idx="3">
                  <c:v>38.9</c:v>
                </c:pt>
                <c:pt idx="4">
                  <c:v>42.8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601-42A1-A82B-AC805AC2F90E}"/>
            </c:ext>
          </c:extLst>
        </c:ser>
        <c:ser>
          <c:idx val="1"/>
          <c:order val="1"/>
          <c:tx>
            <c:strRef>
              <c:f>Sheet1!$C$61</c:f>
              <c:strCache>
                <c:ptCount val="1"/>
                <c:pt idx="0">
                  <c:v>Without Diabetes</c:v>
                </c:pt>
              </c:strCache>
            </c:strRef>
          </c:tx>
          <c:spPr>
            <a:ln w="44450" cap="rnd">
              <a:solidFill>
                <a:srgbClr val="00808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8080"/>
              </a:solidFill>
              <a:ln w="44450">
                <a:solidFill>
                  <a:srgbClr val="008080"/>
                </a:solidFill>
              </a:ln>
              <a:effectLst/>
            </c:spPr>
          </c:marker>
          <c:cat>
            <c:numRef>
              <c:f>Sheet1!$A$62:$A$66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Sheet1!$C$62:$C$66</c:f>
              <c:numCache>
                <c:formatCode>0.0</c:formatCode>
                <c:ptCount val="5"/>
                <c:pt idx="0">
                  <c:v>34.700000000000003</c:v>
                </c:pt>
                <c:pt idx="1">
                  <c:v>35.6</c:v>
                </c:pt>
                <c:pt idx="2">
                  <c:v>32.9</c:v>
                </c:pt>
                <c:pt idx="3">
                  <c:v>29.3</c:v>
                </c:pt>
                <c:pt idx="4">
                  <c:v>31.3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601-42A1-A82B-AC805AC2F9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41000496"/>
        <c:axId val="1641002576"/>
      </c:lineChart>
      <c:catAx>
        <c:axId val="1641000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1002576"/>
        <c:crosses val="autoZero"/>
        <c:auto val="1"/>
        <c:lblAlgn val="ctr"/>
        <c:lblOffset val="100"/>
        <c:noMultiLvlLbl val="0"/>
      </c:catAx>
      <c:valAx>
        <c:axId val="1641002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>
                    <a:solidFill>
                      <a:sysClr val="windowText" lastClr="000000"/>
                    </a:solidFill>
                  </a:rPr>
                  <a:t>Nephrology</a:t>
                </a:r>
                <a:r>
                  <a:rPr lang="en-US" sz="2400" baseline="0">
                    <a:solidFill>
                      <a:sysClr val="windowText" lastClr="000000"/>
                    </a:solidFill>
                  </a:rPr>
                  <a:t> Visit (%)</a:t>
                </a:r>
                <a:endParaRPr lang="en-US" sz="2400">
                  <a:solidFill>
                    <a:sysClr val="windowText" lastClr="00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0"/>
              <c:y val="0.1283738214264799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41000496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Sheet1!$B$73</c:f>
              <c:strCache>
                <c:ptCount val="1"/>
                <c:pt idx="0">
                  <c:v>With Hypertension</c:v>
                </c:pt>
              </c:strCache>
            </c:strRef>
          </c:tx>
          <c:spPr>
            <a:ln w="44450" cap="rnd">
              <a:solidFill>
                <a:srgbClr val="80008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800080"/>
              </a:solidFill>
              <a:ln w="44450">
                <a:solidFill>
                  <a:srgbClr val="800080"/>
                </a:solidFill>
              </a:ln>
              <a:effectLst/>
            </c:spPr>
          </c:marker>
          <c:cat>
            <c:numRef>
              <c:f>Sheet1!$A$74:$A$78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Sheet1!$B$74:$B$78</c:f>
              <c:numCache>
                <c:formatCode>0.0</c:formatCode>
                <c:ptCount val="5"/>
                <c:pt idx="0">
                  <c:v>44.1</c:v>
                </c:pt>
                <c:pt idx="1">
                  <c:v>45.1</c:v>
                </c:pt>
                <c:pt idx="2">
                  <c:v>41.6</c:v>
                </c:pt>
                <c:pt idx="3">
                  <c:v>38</c:v>
                </c:pt>
                <c:pt idx="4">
                  <c:v>41.7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586-4178-93C8-86D393C1EA87}"/>
            </c:ext>
          </c:extLst>
        </c:ser>
        <c:ser>
          <c:idx val="1"/>
          <c:order val="1"/>
          <c:tx>
            <c:strRef>
              <c:f>Sheet1!$C$73</c:f>
              <c:strCache>
                <c:ptCount val="1"/>
                <c:pt idx="0">
                  <c:v>Without Hypertension</c:v>
                </c:pt>
              </c:strCache>
            </c:strRef>
          </c:tx>
          <c:spPr>
            <a:ln w="44450" cap="rnd">
              <a:solidFill>
                <a:srgbClr val="00808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8080"/>
              </a:solidFill>
              <a:ln w="44450">
                <a:solidFill>
                  <a:srgbClr val="008080"/>
                </a:solidFill>
              </a:ln>
              <a:effectLst/>
            </c:spPr>
          </c:marker>
          <c:cat>
            <c:numRef>
              <c:f>Sheet1!$A$74:$A$78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Sheet1!$C$74:$C$78</c:f>
              <c:numCache>
                <c:formatCode>0.0</c:formatCode>
                <c:ptCount val="5"/>
                <c:pt idx="0">
                  <c:v>33.200000000000003</c:v>
                </c:pt>
                <c:pt idx="1">
                  <c:v>33.799999999999997</c:v>
                </c:pt>
                <c:pt idx="2">
                  <c:v>12.9</c:v>
                </c:pt>
                <c:pt idx="3">
                  <c:v>11.4</c:v>
                </c:pt>
                <c:pt idx="4">
                  <c:v>15.4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586-4178-93C8-86D393C1EA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47678896"/>
        <c:axId val="1747684720"/>
      </c:lineChart>
      <c:catAx>
        <c:axId val="1747678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7684720"/>
        <c:crosses val="autoZero"/>
        <c:auto val="1"/>
        <c:lblAlgn val="ctr"/>
        <c:lblOffset val="100"/>
        <c:noMultiLvlLbl val="0"/>
      </c:catAx>
      <c:valAx>
        <c:axId val="1747684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>
                    <a:solidFill>
                      <a:sysClr val="windowText" lastClr="000000"/>
                    </a:solidFill>
                  </a:rPr>
                  <a:t>Nephrology</a:t>
                </a:r>
                <a:r>
                  <a:rPr lang="en-US" sz="2400" baseline="0">
                    <a:solidFill>
                      <a:sysClr val="windowText" lastClr="000000"/>
                    </a:solidFill>
                  </a:rPr>
                  <a:t> Visit (%)</a:t>
                </a:r>
                <a:endParaRPr lang="en-US" sz="2400">
                  <a:solidFill>
                    <a:sysClr val="windowText" lastClr="00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2.136752136752137E-3"/>
              <c:y val="0.1254653149848765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7678896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051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8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3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close-up of a logo&#10;&#10;Description automatically generated with medium confidence">
            <a:extLst>
              <a:ext uri="{FF2B5EF4-FFF2-40B4-BE49-F238E27FC236}">
                <a16:creationId xmlns:a16="http://schemas.microsoft.com/office/drawing/2014/main" id="{4CA492EE-AD10-45CB-BAA4-9638B51C62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8" t="9409" b="13332"/>
          <a:stretch/>
        </p:blipFill>
        <p:spPr>
          <a:xfrm>
            <a:off x="139788" y="6176963"/>
            <a:ext cx="3316224" cy="67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899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246" y="5884796"/>
            <a:ext cx="3124636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1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835" y="5884796"/>
            <a:ext cx="3124636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934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2302" y="5801453"/>
            <a:ext cx="3124636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166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49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3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1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8F623-83FF-45D9-9165-1796CF17F145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1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ccd.cdc.gov/ckd/detail.aspx?Qnum=Q790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40" y="2032104"/>
            <a:ext cx="11807687" cy="1317727"/>
          </a:xfrm>
        </p:spPr>
        <p:txBody>
          <a:bodyPr>
            <a:noAutofit/>
          </a:bodyPr>
          <a:lstStyle/>
          <a:p>
            <a:br>
              <a:rPr lang="en-US" sz="2400" b="1" dirty="0"/>
            </a:br>
            <a:br>
              <a:rPr lang="en-US" sz="2400" b="1" dirty="0"/>
            </a:br>
            <a:r>
              <a:rPr lang="en-US" sz="4400" b="1" dirty="0"/>
              <a:t>Trends in Percentage of U.S. Veterans with CKD Stage 4 Seeing a Nephrologist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98506" y="0"/>
            <a:ext cx="6594987" cy="20321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CFA14B-AC93-4C17-8646-80240875DD4C}"/>
              </a:ext>
            </a:extLst>
          </p:cNvPr>
          <p:cNvSpPr txBox="1"/>
          <p:nvPr/>
        </p:nvSpPr>
        <p:spPr>
          <a:xfrm>
            <a:off x="324660" y="3508170"/>
            <a:ext cx="115426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As kidney disease progresses, guidelines recommend that patients with CKD stage 4 are referred for nephrology evaluation in order to slow CKD progression to kidney failure and manage CKD-related complications. Between 2018 and 2022, 42%−51% of non-Hispanic Black veterans had at least one annual nephrologist visit and 32%−36% of non-Hispanic White veterans had nephrologist visits. No trend was noticed over time, although a drop was observed between 2020 and 2021, possibly due to the COVID-19 pandemic.</a:t>
            </a:r>
            <a:endParaRPr lang="en-US" b="1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algn="l"/>
            <a:endParaRPr lang="en-US" b="1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Data Source: </a:t>
            </a:r>
            <a:r>
              <a:rPr lang="en-US" b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NATIONAL VA</a:t>
            </a:r>
          </a:p>
          <a:p>
            <a:pPr algn="l"/>
            <a:endParaRPr lang="en-US" b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2692DE-70E6-4DF4-B463-70286F232123}"/>
              </a:ext>
            </a:extLst>
          </p:cNvPr>
          <p:cNvSpPr txBox="1"/>
          <p:nvPr/>
        </p:nvSpPr>
        <p:spPr>
          <a:xfrm>
            <a:off x="3329585" y="6305608"/>
            <a:ext cx="5532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https://nccd.cdc.gov/ckd/detail.aspx?Qnum=Q790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2835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05C12A9-AF8E-4EE1-ADBE-9EA501E3C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39" y="357242"/>
            <a:ext cx="11714921" cy="1325563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Trends in Percentage of U.S. Veterans with CKD Stage 4 Seeing a Nephrologist, Overall</a:t>
            </a:r>
            <a:endParaRPr lang="en-US" b="1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4991B2B-0B72-40A7-98AB-775395E68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9207152"/>
              </p:ext>
            </p:extLst>
          </p:nvPr>
        </p:nvGraphicFramePr>
        <p:xfrm>
          <a:off x="165651" y="1562100"/>
          <a:ext cx="11860696" cy="46757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00883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0E282F0-BBF1-4FA7-AB1C-DD0A1A859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930" y="281608"/>
            <a:ext cx="11516139" cy="1325563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Trends in Percentage of U.S. Veterans with CKD Stage 4 Seeing a Nephrologist, by Age Category</a:t>
            </a:r>
            <a:endParaRPr lang="en-US" b="1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F1C7751-0A07-4CE1-A525-F413FC6BA9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6511541"/>
              </p:ext>
            </p:extLst>
          </p:nvPr>
        </p:nvGraphicFramePr>
        <p:xfrm>
          <a:off x="130968" y="1504950"/>
          <a:ext cx="11930061" cy="4695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81915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1299609-388D-40F4-8FD2-10944AAF1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809" y="215348"/>
            <a:ext cx="11489634" cy="1325563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Trends in Percentage of U.S. Veterans with CKD Stage 4 Seeing a Nephrologist, by Sex</a:t>
            </a:r>
            <a:endParaRPr lang="en-US" b="1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D33960E-67D5-464D-BBBA-6AF2DACD3A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5046091"/>
              </p:ext>
            </p:extLst>
          </p:nvPr>
        </p:nvGraphicFramePr>
        <p:xfrm>
          <a:off x="161925" y="1540911"/>
          <a:ext cx="11820525" cy="46027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80546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0E4F957-7018-4576-B0D7-609F2CAC6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305" y="215348"/>
            <a:ext cx="11516138" cy="1325563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Trends in Percentage of U.S. Veterans with CKD Stage 4 Seeing a Nephrologist, by Race/Ethnicity</a:t>
            </a:r>
            <a:endParaRPr lang="en-US" b="1"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BBC9CC6-AA84-4A41-821A-43A6929702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9947534"/>
              </p:ext>
            </p:extLst>
          </p:nvPr>
        </p:nvGraphicFramePr>
        <p:xfrm>
          <a:off x="150536" y="1540911"/>
          <a:ext cx="11877675" cy="472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15440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53823EE-25A6-4581-B77D-8507AEA3D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52" y="215348"/>
            <a:ext cx="11582400" cy="1325563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Trends in Percentage of U.S. Veterans with CKD Stage 4 Seeing a Nephrologist, by Diabetes</a:t>
            </a:r>
            <a:endParaRPr lang="en-US" b="1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4B38DA3-42FB-49C0-93FA-27A89AB50E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7311868"/>
              </p:ext>
            </p:extLst>
          </p:nvPr>
        </p:nvGraphicFramePr>
        <p:xfrm>
          <a:off x="166687" y="1540911"/>
          <a:ext cx="11858625" cy="4695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06859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74D1883-A630-4AF2-8897-6EEF73A6D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61" y="215348"/>
            <a:ext cx="11449878" cy="1325563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Trends in Percentage of U.S. Veterans with CKD Stage 4 Seeing a Nephrologist, by Hypertension</a:t>
            </a:r>
            <a:endParaRPr lang="en-US" b="1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5F7E304-294C-4F86-AE62-40C6B0ADDE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5970427"/>
              </p:ext>
            </p:extLst>
          </p:nvPr>
        </p:nvGraphicFramePr>
        <p:xfrm>
          <a:off x="152400" y="1540911"/>
          <a:ext cx="11887200" cy="47575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31526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4827</TotalTime>
  <Words>265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Open Sans</vt:lpstr>
      <vt:lpstr>Office Theme</vt:lpstr>
      <vt:lpstr>  Trends in Percentage of U.S. Veterans with CKD Stage 4 Seeing a Nephrologist</vt:lpstr>
      <vt:lpstr>Trends in Percentage of U.S. Veterans with CKD Stage 4 Seeing a Nephrologist, Overall</vt:lpstr>
      <vt:lpstr>Trends in Percentage of U.S. Veterans with CKD Stage 4 Seeing a Nephrologist, by Age Category</vt:lpstr>
      <vt:lpstr>Trends in Percentage of U.S. Veterans with CKD Stage 4 Seeing a Nephrologist, by Sex</vt:lpstr>
      <vt:lpstr>Trends in Percentage of U.S. Veterans with CKD Stage 4 Seeing a Nephrologist, by Race/Ethnicity</vt:lpstr>
      <vt:lpstr>Trends in Percentage of U.S. Veterans with CKD Stage 4 Seeing a Nephrologist, by Diabetes</vt:lpstr>
      <vt:lpstr>Trends in Percentage of U.S. Veterans with CKD Stage 4 Seeing a Nephrologist, by Hypertension</vt:lpstr>
    </vt:vector>
  </TitlesOfParts>
  <Company>University of Michigan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Incidence of CKD in the VA</dc:title>
  <dc:creator>Steffick, Diane</dc:creator>
  <cp:lastModifiedBy>Kiryakos, Jenna</cp:lastModifiedBy>
  <cp:revision>179</cp:revision>
  <dcterms:created xsi:type="dcterms:W3CDTF">2023-08-07T21:35:07Z</dcterms:created>
  <dcterms:modified xsi:type="dcterms:W3CDTF">2024-02-15T17:45:15Z</dcterms:modified>
</cp:coreProperties>
</file>