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11_new_formula_October_20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2-439A-A94A-55367A4DC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720095"/>
        <c:axId val="930731327"/>
      </c:lineChart>
      <c:catAx>
        <c:axId val="930720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31327"/>
        <c:crosses val="autoZero"/>
        <c:auto val="1"/>
        <c:lblAlgn val="ctr"/>
        <c:lblOffset val="100"/>
        <c:noMultiLvlLbl val="0"/>
      </c:catAx>
      <c:valAx>
        <c:axId val="9307313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08141504662395E-3"/>
              <c:y val="0.198671688052163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7200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Overall!$B$23</c:f>
              <c:strCache>
                <c:ptCount val="1"/>
                <c:pt idx="0">
                  <c:v>Crude 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Overall!$A$24:$A$28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Overall!$B$24:$B$28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CF-4F74-B60A-156F90ED7C14}"/>
            </c:ext>
          </c:extLst>
        </c:ser>
        <c:ser>
          <c:idx val="1"/>
          <c:order val="1"/>
          <c:tx>
            <c:strRef>
              <c:f>Overall!$C$23</c:f>
              <c:strCache>
                <c:ptCount val="1"/>
                <c:pt idx="0">
                  <c:v>Age-Standardized Overall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Overall!$A$24:$A$28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Overall!$C$24:$C$28</c:f>
              <c:numCache>
                <c:formatCode>0.0</c:formatCode>
                <c:ptCount val="5"/>
                <c:pt idx="0">
                  <c:v>9.9</c:v>
                </c:pt>
                <c:pt idx="1">
                  <c:v>10.199999999999999</c:v>
                </c:pt>
                <c:pt idx="2">
                  <c:v>9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CF-4F74-B60A-156F90ED7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770511"/>
        <c:axId val="1195770095"/>
      </c:lineChart>
      <c:catAx>
        <c:axId val="119577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770095"/>
        <c:crosses val="autoZero"/>
        <c:auto val="1"/>
        <c:lblAlgn val="ctr"/>
        <c:lblOffset val="100"/>
        <c:noMultiLvlLbl val="0"/>
      </c:catAx>
      <c:valAx>
        <c:axId val="119577009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4.4213766948538137E-3"/>
              <c:y val="0.14390769064341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770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7D-456C-87C6-17F474249421}"/>
            </c:ext>
          </c:extLst>
        </c:ser>
        <c:ser>
          <c:idx val="1"/>
          <c:order val="1"/>
          <c:tx>
            <c:strRef>
              <c:f>Age!$C$2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Age!$C$3:$C$7</c:f>
              <c:numCache>
                <c:formatCode>0.0</c:formatCode>
                <c:ptCount val="5"/>
                <c:pt idx="0">
                  <c:v>5.4</c:v>
                </c:pt>
                <c:pt idx="1">
                  <c:v>6.4</c:v>
                </c:pt>
                <c:pt idx="2">
                  <c:v>5.7</c:v>
                </c:pt>
                <c:pt idx="3">
                  <c:v>6.3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7D-456C-87C6-17F474249421}"/>
            </c:ext>
          </c:extLst>
        </c:ser>
        <c:ser>
          <c:idx val="2"/>
          <c:order val="2"/>
          <c:tx>
            <c:strRef>
              <c:f>Age!$D$2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Age!$D$3:$D$7</c:f>
              <c:numCache>
                <c:formatCode>0.0</c:formatCode>
                <c:ptCount val="5"/>
                <c:pt idx="0">
                  <c:v>8.1999999999999993</c:v>
                </c:pt>
                <c:pt idx="1">
                  <c:v>8.1999999999999993</c:v>
                </c:pt>
                <c:pt idx="2">
                  <c:v>6.8</c:v>
                </c:pt>
                <c:pt idx="3">
                  <c:v>8.6</c:v>
                </c:pt>
                <c:pt idx="4">
                  <c:v>9.8000000000000007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7D-456C-87C6-17F474249421}"/>
            </c:ext>
          </c:extLst>
        </c:ser>
        <c:ser>
          <c:idx val="3"/>
          <c:order val="3"/>
          <c:tx>
            <c:strRef>
              <c:f>Age!$E$2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Age!$E$3:$E$7</c:f>
              <c:numCache>
                <c:formatCode>0.0</c:formatCode>
                <c:ptCount val="5"/>
                <c:pt idx="0">
                  <c:v>13.9</c:v>
                </c:pt>
                <c:pt idx="1">
                  <c:v>12.6</c:v>
                </c:pt>
                <c:pt idx="2">
                  <c:v>11.4</c:v>
                </c:pt>
                <c:pt idx="3">
                  <c:v>14</c:v>
                </c:pt>
                <c:pt idx="4">
                  <c:v>12.2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7D-456C-87C6-17F474249421}"/>
            </c:ext>
          </c:extLst>
        </c:ser>
        <c:ser>
          <c:idx val="4"/>
          <c:order val="4"/>
          <c:tx>
            <c:strRef>
              <c:f>Age!$F$2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strRef>
              <c:f>Age!$A$3:$A$7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Age!$F$3:$F$7</c:f>
              <c:numCache>
                <c:formatCode>0.0</c:formatCode>
                <c:ptCount val="5"/>
                <c:pt idx="0">
                  <c:v>24.5</c:v>
                </c:pt>
                <c:pt idx="1">
                  <c:v>25.6</c:v>
                </c:pt>
                <c:pt idx="2">
                  <c:v>23.3</c:v>
                </c:pt>
                <c:pt idx="3">
                  <c:v>21.3</c:v>
                </c:pt>
                <c:pt idx="4">
                  <c:v>20.7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C7D-456C-87C6-17F474249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137519"/>
        <c:axId val="1353137935"/>
      </c:lineChart>
      <c:catAx>
        <c:axId val="135313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37935"/>
        <c:crosses val="autoZero"/>
        <c:auto val="1"/>
        <c:lblAlgn val="ctr"/>
        <c:lblOffset val="100"/>
        <c:noMultiLvlLbl val="0"/>
      </c:catAx>
      <c:valAx>
        <c:axId val="13531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430231282799575E-3"/>
              <c:y val="0.14459030000987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313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858482197305054E-2"/>
          <c:y val="0.89107007482256628"/>
          <c:w val="0.9"/>
          <c:h val="9.2989756454304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Sex!$A$3:$A$7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44-4AE9-B1E9-7AB5005D59C6}"/>
            </c:ext>
          </c:extLst>
        </c:ser>
        <c:ser>
          <c:idx val="1"/>
          <c:order val="1"/>
          <c:tx>
            <c:strRef>
              <c:f>Sex!$C$2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Sex!$A$3:$A$7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Sex!$C$3:$C$7</c:f>
              <c:numCache>
                <c:formatCode>0.0</c:formatCode>
                <c:ptCount val="5"/>
                <c:pt idx="0">
                  <c:v>8.9</c:v>
                </c:pt>
                <c:pt idx="1">
                  <c:v>8.6999999999999993</c:v>
                </c:pt>
                <c:pt idx="2">
                  <c:v>8.4</c:v>
                </c:pt>
                <c:pt idx="3">
                  <c:v>8.6999999999999993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44-4AE9-B1E9-7AB5005D59C6}"/>
            </c:ext>
          </c:extLst>
        </c:ser>
        <c:ser>
          <c:idx val="2"/>
          <c:order val="2"/>
          <c:tx>
            <c:strRef>
              <c:f>Sex!$D$2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Sex!$A$3:$A$7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Sex!$D$3:$D$7</c:f>
              <c:numCache>
                <c:formatCode>0.0</c:formatCode>
                <c:ptCount val="5"/>
                <c:pt idx="0">
                  <c:v>9.8000000000000007</c:v>
                </c:pt>
                <c:pt idx="1">
                  <c:v>11.2</c:v>
                </c:pt>
                <c:pt idx="2">
                  <c:v>9.3000000000000007</c:v>
                </c:pt>
                <c:pt idx="3">
                  <c:v>11.3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44-4AE9-B1E9-7AB5005D5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5241647"/>
        <c:axId val="1345246639"/>
      </c:lineChart>
      <c:catAx>
        <c:axId val="1345241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46639"/>
        <c:crosses val="autoZero"/>
        <c:auto val="1"/>
        <c:lblAlgn val="ctr"/>
        <c:lblOffset val="100"/>
        <c:noMultiLvlLbl val="0"/>
      </c:catAx>
      <c:valAx>
        <c:axId val="1345246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209347407181105E-3"/>
              <c:y val="0.146967516267390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2416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>
                  <a:alpha val="94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02-4BE7-BC64-1B72001487A1}"/>
            </c:ext>
          </c:extLst>
        </c:ser>
        <c:ser>
          <c:idx val="1"/>
          <c:order val="1"/>
          <c:tx>
            <c:strRef>
              <c:f>Race!$C$2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Race!$C$3:$C$7</c:f>
              <c:numCache>
                <c:formatCode>0.0</c:formatCode>
                <c:ptCount val="5"/>
                <c:pt idx="0">
                  <c:v>8.5</c:v>
                </c:pt>
                <c:pt idx="1">
                  <c:v>9.1</c:v>
                </c:pt>
                <c:pt idx="2">
                  <c:v>7.9</c:v>
                </c:pt>
                <c:pt idx="3">
                  <c:v>9.6</c:v>
                </c:pt>
                <c:pt idx="4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02-4BE7-BC64-1B72001487A1}"/>
            </c:ext>
          </c:extLst>
        </c:ser>
        <c:ser>
          <c:idx val="2"/>
          <c:order val="2"/>
          <c:tx>
            <c:strRef>
              <c:f>Race!$D$2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Race!$D$3:$D$7</c:f>
              <c:numCache>
                <c:formatCode>0.0</c:formatCode>
                <c:ptCount val="5"/>
                <c:pt idx="0">
                  <c:v>12.2</c:v>
                </c:pt>
                <c:pt idx="1">
                  <c:v>13.1</c:v>
                </c:pt>
                <c:pt idx="2">
                  <c:v>12.2</c:v>
                </c:pt>
                <c:pt idx="3">
                  <c:v>12.4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02-4BE7-BC64-1B72001487A1}"/>
            </c:ext>
          </c:extLst>
        </c:ser>
        <c:ser>
          <c:idx val="3"/>
          <c:order val="3"/>
          <c:tx>
            <c:strRef>
              <c:f>Race!$E$2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Race!$E$3:$E$7</c:f>
              <c:numCache>
                <c:formatCode>0.0</c:formatCode>
                <c:ptCount val="5"/>
                <c:pt idx="0">
                  <c:v>10.9</c:v>
                </c:pt>
                <c:pt idx="1">
                  <c:v>11.9</c:v>
                </c:pt>
                <c:pt idx="2">
                  <c:v>10.4</c:v>
                </c:pt>
                <c:pt idx="3">
                  <c:v>10.3</c:v>
                </c:pt>
                <c:pt idx="4">
                  <c:v>10.9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302-4BE7-BC64-1B72001487A1}"/>
            </c:ext>
          </c:extLst>
        </c:ser>
        <c:ser>
          <c:idx val="4"/>
          <c:order val="4"/>
          <c:tx>
            <c:strRef>
              <c:f>Race!$F$2</c:f>
              <c:strCache>
                <c:ptCount val="1"/>
                <c:pt idx="0">
                  <c:v>Non-Hispanic Other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strRef>
              <c:f>Race!$A$3:$A$7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Race!$F$3:$F$7</c:f>
              <c:numCache>
                <c:formatCode>0.0</c:formatCode>
                <c:ptCount val="5"/>
                <c:pt idx="0">
                  <c:v>12.6</c:v>
                </c:pt>
                <c:pt idx="1">
                  <c:v>10.199999999999999</c:v>
                </c:pt>
                <c:pt idx="2">
                  <c:v>10</c:v>
                </c:pt>
                <c:pt idx="3">
                  <c:v>10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302-4BE7-BC64-1B7200148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581327"/>
        <c:axId val="1475582991"/>
      </c:lineChart>
      <c:catAx>
        <c:axId val="147558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82991"/>
        <c:crosses val="autoZero"/>
        <c:auto val="1"/>
        <c:lblAlgn val="ctr"/>
        <c:lblOffset val="100"/>
        <c:noMultiLvlLbl val="0"/>
      </c:catAx>
      <c:valAx>
        <c:axId val="1475582991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338774730518741E-3"/>
              <c:y val="0.146138088717950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58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637124721776713E-2"/>
          <c:y val="0.90189276969948418"/>
          <c:w val="0.89999994723124077"/>
          <c:h val="8.47123550743057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Diabetes!$A$3:$A$7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55-45A6-8842-F278CD650EC6}"/>
            </c:ext>
          </c:extLst>
        </c:ser>
        <c:ser>
          <c:idx val="1"/>
          <c:order val="1"/>
          <c:tx>
            <c:strRef>
              <c:f>Diabetes!$C$2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Diabetes!$C$3:$C$7</c:f>
              <c:numCache>
                <c:formatCode>0.0</c:formatCode>
                <c:ptCount val="5"/>
                <c:pt idx="0">
                  <c:v>32.299999999999997</c:v>
                </c:pt>
                <c:pt idx="1">
                  <c:v>30.2</c:v>
                </c:pt>
                <c:pt idx="2">
                  <c:v>25.5</c:v>
                </c:pt>
                <c:pt idx="3">
                  <c:v>25.1</c:v>
                </c:pt>
                <c:pt idx="4">
                  <c:v>30.3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55-45A6-8842-F278CD650EC6}"/>
            </c:ext>
          </c:extLst>
        </c:ser>
        <c:ser>
          <c:idx val="2"/>
          <c:order val="2"/>
          <c:tx>
            <c:strRef>
              <c:f>Diabetes!$D$2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Diabetes!$A$3:$A$7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Diabetes!$D$3:$D$7</c:f>
              <c:numCache>
                <c:formatCode>0.0</c:formatCode>
                <c:ptCount val="5"/>
                <c:pt idx="0">
                  <c:v>7.2</c:v>
                </c:pt>
                <c:pt idx="1">
                  <c:v>7.7</c:v>
                </c:pt>
                <c:pt idx="2">
                  <c:v>6.9</c:v>
                </c:pt>
                <c:pt idx="3">
                  <c:v>7.9</c:v>
                </c:pt>
                <c:pt idx="4">
                  <c:v>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55-45A6-8842-F278CD650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7543423"/>
        <c:axId val="1207545087"/>
      </c:lineChart>
      <c:catAx>
        <c:axId val="120754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545087"/>
        <c:crosses val="autoZero"/>
        <c:auto val="1"/>
        <c:lblAlgn val="ctr"/>
        <c:lblOffset val="100"/>
        <c:noMultiLvlLbl val="0"/>
      </c:catAx>
      <c:valAx>
        <c:axId val="120754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628886878818125E-3"/>
              <c:y val="0.146266386190080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54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8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26-4BA8-ABF7-3D3016BAF23E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16.399999999999999</c:v>
                </c:pt>
                <c:pt idx="1">
                  <c:v>17</c:v>
                </c:pt>
                <c:pt idx="2">
                  <c:v>15.4</c:v>
                </c:pt>
                <c:pt idx="3">
                  <c:v>16.8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26-4BA8-ABF7-3D3016BAF23E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Hypertension!$D$2:$D$6</c:f>
              <c:numCache>
                <c:formatCode>0.0</c:formatCode>
                <c:ptCount val="5"/>
                <c:pt idx="0">
                  <c:v>5.8</c:v>
                </c:pt>
                <c:pt idx="1">
                  <c:v>6.1</c:v>
                </c:pt>
                <c:pt idx="2">
                  <c:v>5.4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26-4BA8-ABF7-3D3016BAF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2554719"/>
        <c:axId val="952555551"/>
      </c:lineChart>
      <c:catAx>
        <c:axId val="952554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5551"/>
        <c:crosses val="autoZero"/>
        <c:auto val="1"/>
        <c:lblAlgn val="ctr"/>
        <c:lblOffset val="100"/>
        <c:noMultiLvlLbl val="0"/>
      </c:catAx>
      <c:valAx>
        <c:axId val="95255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2076666675340359E-5"/>
              <c:y val="0.144590300009873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2554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'CKD Stage'!$B$2</c:f>
              <c:strCache>
                <c:ptCount val="1"/>
                <c:pt idx="0">
                  <c:v>Overall 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Stage'!$B$3:$B$7</c:f>
              <c:numCache>
                <c:formatCode>0.0</c:formatCode>
                <c:ptCount val="5"/>
                <c:pt idx="0">
                  <c:v>9.4</c:v>
                </c:pt>
                <c:pt idx="1">
                  <c:v>10</c:v>
                </c:pt>
                <c:pt idx="2">
                  <c:v>8.9</c:v>
                </c:pt>
                <c:pt idx="3">
                  <c:v>10.1</c:v>
                </c:pt>
                <c:pt idx="4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B-4D59-8C84-BC1930D8B482}"/>
            </c:ext>
          </c:extLst>
        </c:ser>
        <c:ser>
          <c:idx val="1"/>
          <c:order val="1"/>
          <c:tx>
            <c:strRef>
              <c:f>'CKD Stage'!$C$2</c:f>
              <c:strCache>
                <c:ptCount val="1"/>
                <c:pt idx="0">
                  <c:v>CKD Stage 3a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Stage'!$C$3:$C$7</c:f>
              <c:numCache>
                <c:formatCode>0.0</c:formatCode>
                <c:ptCount val="5"/>
                <c:pt idx="0">
                  <c:v>24.4</c:v>
                </c:pt>
                <c:pt idx="1">
                  <c:v>25.8</c:v>
                </c:pt>
                <c:pt idx="2">
                  <c:v>23.6</c:v>
                </c:pt>
                <c:pt idx="3">
                  <c:v>25.5</c:v>
                </c:pt>
                <c:pt idx="4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B-4D59-8C84-BC1930D8B482}"/>
            </c:ext>
          </c:extLst>
        </c:ser>
        <c:ser>
          <c:idx val="2"/>
          <c:order val="2"/>
          <c:tx>
            <c:strRef>
              <c:f>'CKD Stage'!$D$2</c:f>
              <c:strCache>
                <c:ptCount val="1"/>
                <c:pt idx="0">
                  <c:v>CKD Stage 3b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Stage'!$D$3:$D$7</c:f>
              <c:numCache>
                <c:formatCode>0.0</c:formatCode>
                <c:ptCount val="5"/>
                <c:pt idx="0">
                  <c:v>38.299999999999997</c:v>
                </c:pt>
                <c:pt idx="1">
                  <c:v>48.8</c:v>
                </c:pt>
                <c:pt idx="2">
                  <c:v>40.299999999999997</c:v>
                </c:pt>
                <c:pt idx="3">
                  <c:v>37.799999999999997</c:v>
                </c:pt>
                <c:pt idx="4">
                  <c:v>45.2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3B-4D59-8C84-BC1930D8B482}"/>
            </c:ext>
          </c:extLst>
        </c:ser>
        <c:ser>
          <c:idx val="3"/>
          <c:order val="3"/>
          <c:tx>
            <c:strRef>
              <c:f>'CKD Stage'!$E$2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4">
                  <a:alpha val="9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Stage'!$E$3:$E$7</c:f>
              <c:numCache>
                <c:formatCode>0.0</c:formatCode>
                <c:ptCount val="5"/>
                <c:pt idx="0">
                  <c:v>70</c:v>
                </c:pt>
                <c:pt idx="1">
                  <c:v>70.5</c:v>
                </c:pt>
                <c:pt idx="2">
                  <c:v>70.7</c:v>
                </c:pt>
                <c:pt idx="3">
                  <c:v>64.8</c:v>
                </c:pt>
                <c:pt idx="4">
                  <c:v>79.3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3B-4D59-8C84-BC1930D8B482}"/>
            </c:ext>
          </c:extLst>
        </c:ser>
        <c:ser>
          <c:idx val="4"/>
          <c:order val="4"/>
          <c:tx>
            <c:strRef>
              <c:f>'CKD Stage'!$F$2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Stage'!$F$3:$F$7</c:f>
              <c:numCache>
                <c:formatCode>0.0</c:formatCode>
                <c:ptCount val="5"/>
                <c:pt idx="1">
                  <c:v>86.6</c:v>
                </c:pt>
                <c:pt idx="2">
                  <c:v>90.2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3B-4D59-8C84-BC1930D8B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85032239"/>
        <c:axId val="1585031407"/>
      </c:lineChart>
      <c:catAx>
        <c:axId val="158503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31407"/>
        <c:crosses val="autoZero"/>
        <c:auto val="1"/>
        <c:lblAlgn val="ctr"/>
        <c:lblOffset val="100"/>
        <c:noMultiLvlLbl val="0"/>
      </c:catAx>
      <c:valAx>
        <c:axId val="158503140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Albuminuria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3907720581275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032239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97741903752198E-2"/>
          <c:y val="0.89167066614325008"/>
          <c:w val="0.89999995628080842"/>
          <c:h val="9.2477052157959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4" y="2370778"/>
            <a:ext cx="10389705" cy="231122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Albuminuria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74" y="3807402"/>
            <a:ext cx="11542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prevalence of albuminuria has remained relatively constant between 2001 and March 2020. The crude prevalence was 10.2% during 2017–March 2020 and 9.4% in 2001–2004 in the general adult population. The crude and age-standardized trend estimates were consistent. The age-standardized prevalence of albuminuria was higher among women, adults aged 70 years or older, non-Hispanic Black, and adults with diabetes, hypertension, or CKD Stages 4 and 5 than their counterparts.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https://nccd.cdc.gov/CKD/detail.aspx?Qnum=Q11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Overall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5A967-0BA2-4D23-B0F6-2821625D4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007821"/>
              </p:ext>
            </p:extLst>
          </p:nvPr>
        </p:nvGraphicFramePr>
        <p:xfrm>
          <a:off x="344557" y="1540911"/>
          <a:ext cx="11502886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0C25C0-48CE-4CA9-AE83-CD734CCE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Age-Standardized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69874B-3B14-41EA-AE8B-3FD09F8F84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587133"/>
              </p:ext>
            </p:extLst>
          </p:nvPr>
        </p:nvGraphicFramePr>
        <p:xfrm>
          <a:off x="351183" y="1540911"/>
          <a:ext cx="11489634" cy="480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69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DAFDB4-686C-4880-91ED-D64DE5F9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Age Category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088D4A-67A9-4D22-AEDF-434CF5482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37653"/>
              </p:ext>
            </p:extLst>
          </p:nvPr>
        </p:nvGraphicFramePr>
        <p:xfrm>
          <a:off x="324678" y="1540911"/>
          <a:ext cx="11542644" cy="478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3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B1FE21-394B-4C78-8656-BF955F5C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159346-A3B5-45EF-8B22-D51145D0B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65698"/>
              </p:ext>
            </p:extLst>
          </p:nvPr>
        </p:nvGraphicFramePr>
        <p:xfrm>
          <a:off x="377687" y="1540911"/>
          <a:ext cx="11436626" cy="474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917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75354E-1C2F-479F-A6C4-7E3977E5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8F81C2-BF97-4FEB-9775-C252201B1D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425252"/>
              </p:ext>
            </p:extLst>
          </p:nvPr>
        </p:nvGraphicFramePr>
        <p:xfrm>
          <a:off x="371062" y="1540910"/>
          <a:ext cx="11370364" cy="474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588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920BDE-FAFA-4612-92D5-B58E0E3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B4C21C-33B9-43BF-AF75-B2A19AD5D4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31014"/>
              </p:ext>
            </p:extLst>
          </p:nvPr>
        </p:nvGraphicFramePr>
        <p:xfrm>
          <a:off x="400878" y="1540911"/>
          <a:ext cx="11390243" cy="4767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385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E3504-0BBC-44AE-9A43-9DE59B4B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4E6209-C26A-4121-B0D3-E3F5060E2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815626"/>
              </p:ext>
            </p:extLst>
          </p:nvPr>
        </p:nvGraphicFramePr>
        <p:xfrm>
          <a:off x="331305" y="1540911"/>
          <a:ext cx="11529390" cy="478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69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19E1A-CE93-43F8-B742-A47E1B1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Albuminuria among U.S. Adults, by CKD Stage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790027-0539-448F-BD59-8DCB0DADB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761058"/>
              </p:ext>
            </p:extLst>
          </p:nvPr>
        </p:nvGraphicFramePr>
        <p:xfrm>
          <a:off x="377687" y="1540911"/>
          <a:ext cx="11436625" cy="4806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727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4204</TotalTime>
  <Words>248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  Trends in Prevalence of Albuminuria among U.S. Adults  </vt:lpstr>
      <vt:lpstr>Trends in Prevalence of Albuminuria among U.S. Adults, Overall</vt:lpstr>
      <vt:lpstr>Trends in Prevalence of Albuminuria among U.S. Adults, Age-Standardized</vt:lpstr>
      <vt:lpstr>Trends in Prevalence of Albuminuria among U.S. Adults, by Age Category</vt:lpstr>
      <vt:lpstr>Trends in Prevalence of Albuminuria among U.S. Adults, by Sex</vt:lpstr>
      <vt:lpstr>Trends in Prevalence of Albuminuria among U.S. Adults, by Race/Ethnicity</vt:lpstr>
      <vt:lpstr>Trends in Prevalence of Albuminuria among U.S. Adults, by Diabetes</vt:lpstr>
      <vt:lpstr>Trends in Prevalence of Albuminuria among U.S. Adults, by Hypertension</vt:lpstr>
      <vt:lpstr>Trends in Prevalence of Albuminuria among U.S. Adults, by CKD Stage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137</cp:revision>
  <dcterms:created xsi:type="dcterms:W3CDTF">2023-08-07T21:35:07Z</dcterms:created>
  <dcterms:modified xsi:type="dcterms:W3CDTF">2023-10-19T17:31:17Z</dcterms:modified>
</cp:coreProperties>
</file>