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E9A"/>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6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TED\October%202023%20Updates\New%20data%20for%20TED%20(new%20eGFR%20formula)\Update%20of%20April%20Indicators\Q185_new_formula_October_2023.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'eGFR and CKD'!$B$1</c:f>
              <c:strCache>
                <c:ptCount val="1"/>
                <c:pt idx="0">
                  <c:v>Unmeasured</c:v>
                </c:pt>
              </c:strCache>
            </c:strRef>
          </c:tx>
          <c:spPr>
            <a:ln w="44450" cap="rnd">
              <a:solidFill>
                <a:schemeClr val="accent4">
                  <a:lumMod val="60000"/>
                  <a:lumOff val="40000"/>
                </a:schemeClr>
              </a:solidFill>
              <a:round/>
            </a:ln>
            <a:effectLst/>
          </c:spPr>
          <c:marker>
            <c:symbol val="circle"/>
            <c:size val="5"/>
            <c:spPr>
              <a:solidFill>
                <a:schemeClr val="accent4">
                  <a:lumMod val="60000"/>
                  <a:lumOff val="40000"/>
                </a:schemeClr>
              </a:solidFill>
              <a:ln w="44450">
                <a:solidFill>
                  <a:schemeClr val="accent4">
                    <a:lumMod val="60000"/>
                    <a:lumOff val="40000"/>
                  </a:schemeClr>
                </a:solidFill>
              </a:ln>
              <a:effectLst/>
            </c:spPr>
          </c:marker>
          <c:cat>
            <c:numRef>
              <c:f>'eGFR and CKD'!$A$2:$A$18</c:f>
              <c:numCache>
                <c:formatCode>General</c:formatCode>
                <c:ptCount val="17"/>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pt idx="14">
                  <c:v>2020</c:v>
                </c:pt>
                <c:pt idx="15">
                  <c:v>2021</c:v>
                </c:pt>
                <c:pt idx="16">
                  <c:v>2022</c:v>
                </c:pt>
              </c:numCache>
            </c:numRef>
          </c:cat>
          <c:val>
            <c:numRef>
              <c:f>'eGFR and CKD'!$B$2:$B$18</c:f>
              <c:numCache>
                <c:formatCode>0.0</c:formatCode>
                <c:ptCount val="17"/>
                <c:pt idx="0">
                  <c:v>39.4</c:v>
                </c:pt>
                <c:pt idx="1">
                  <c:v>39.9</c:v>
                </c:pt>
                <c:pt idx="2">
                  <c:v>41.8</c:v>
                </c:pt>
                <c:pt idx="3">
                  <c:v>40.799999999999997</c:v>
                </c:pt>
                <c:pt idx="4">
                  <c:v>41.5</c:v>
                </c:pt>
                <c:pt idx="5">
                  <c:v>42.6</c:v>
                </c:pt>
                <c:pt idx="6">
                  <c:v>42.2</c:v>
                </c:pt>
                <c:pt idx="7">
                  <c:v>43.9</c:v>
                </c:pt>
                <c:pt idx="8">
                  <c:v>43.8</c:v>
                </c:pt>
                <c:pt idx="9">
                  <c:v>45.4</c:v>
                </c:pt>
                <c:pt idx="10">
                  <c:v>44.4</c:v>
                </c:pt>
                <c:pt idx="11">
                  <c:v>45.9</c:v>
                </c:pt>
                <c:pt idx="12">
                  <c:v>45.7</c:v>
                </c:pt>
                <c:pt idx="13">
                  <c:v>45.2</c:v>
                </c:pt>
                <c:pt idx="14">
                  <c:v>39.4</c:v>
                </c:pt>
                <c:pt idx="15">
                  <c:v>46.3</c:v>
                </c:pt>
                <c:pt idx="16">
                  <c:v>45.2</c:v>
                </c:pt>
              </c:numCache>
            </c:numRef>
          </c:val>
          <c:smooth val="0"/>
          <c:extLst>
            <c:ext xmlns:c16="http://schemas.microsoft.com/office/drawing/2014/chart" uri="{C3380CC4-5D6E-409C-BE32-E72D297353CC}">
              <c16:uniqueId val="{00000000-3706-42AA-8B75-7F76D342F6BF}"/>
            </c:ext>
          </c:extLst>
        </c:ser>
        <c:ser>
          <c:idx val="1"/>
          <c:order val="1"/>
          <c:tx>
            <c:strRef>
              <c:f>'eGFR and CKD'!$C$1</c:f>
              <c:strCache>
                <c:ptCount val="1"/>
                <c:pt idx="0">
                  <c:v>Transplant</c:v>
                </c:pt>
              </c:strCache>
            </c:strRef>
          </c:tx>
          <c:spPr>
            <a:ln w="44450" cap="rnd">
              <a:solidFill>
                <a:schemeClr val="tx1">
                  <a:lumMod val="65000"/>
                  <a:lumOff val="35000"/>
                </a:schemeClr>
              </a:solidFill>
              <a:round/>
            </a:ln>
            <a:effectLst/>
          </c:spPr>
          <c:marker>
            <c:symbol val="circle"/>
            <c:size val="5"/>
            <c:spPr>
              <a:solidFill>
                <a:schemeClr val="tx1">
                  <a:lumMod val="65000"/>
                  <a:lumOff val="35000"/>
                </a:schemeClr>
              </a:solidFill>
              <a:ln w="44450">
                <a:solidFill>
                  <a:schemeClr val="tx1">
                    <a:lumMod val="65000"/>
                    <a:lumOff val="35000"/>
                  </a:schemeClr>
                </a:solidFill>
              </a:ln>
              <a:effectLst/>
            </c:spPr>
          </c:marker>
          <c:cat>
            <c:numRef>
              <c:f>'eGFR and CKD'!$A$2:$A$18</c:f>
              <c:numCache>
                <c:formatCode>General</c:formatCode>
                <c:ptCount val="17"/>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pt idx="14">
                  <c:v>2020</c:v>
                </c:pt>
                <c:pt idx="15">
                  <c:v>2021</c:v>
                </c:pt>
                <c:pt idx="16">
                  <c:v>2022</c:v>
                </c:pt>
              </c:numCache>
            </c:numRef>
          </c:cat>
          <c:val>
            <c:numRef>
              <c:f>'eGFR and CKD'!$C$2:$C$18</c:f>
              <c:numCache>
                <c:formatCode>0.0</c:formatCode>
                <c:ptCount val="17"/>
                <c:pt idx="0">
                  <c:v>56.8</c:v>
                </c:pt>
                <c:pt idx="1">
                  <c:v>48.7</c:v>
                </c:pt>
                <c:pt idx="2">
                  <c:v>54.4</c:v>
                </c:pt>
                <c:pt idx="3">
                  <c:v>48.2</c:v>
                </c:pt>
                <c:pt idx="4">
                  <c:v>61.5</c:v>
                </c:pt>
                <c:pt idx="5">
                  <c:v>63.5</c:v>
                </c:pt>
                <c:pt idx="6">
                  <c:v>67</c:v>
                </c:pt>
                <c:pt idx="7">
                  <c:v>66</c:v>
                </c:pt>
                <c:pt idx="8">
                  <c:v>65.599999999999994</c:v>
                </c:pt>
                <c:pt idx="9">
                  <c:v>82.3</c:v>
                </c:pt>
                <c:pt idx="10">
                  <c:v>75.7</c:v>
                </c:pt>
                <c:pt idx="11">
                  <c:v>74.5</c:v>
                </c:pt>
                <c:pt idx="12">
                  <c:v>87.4</c:v>
                </c:pt>
                <c:pt idx="13">
                  <c:v>69</c:v>
                </c:pt>
                <c:pt idx="14">
                  <c:v>91.2</c:v>
                </c:pt>
                <c:pt idx="15">
                  <c:v>103.9</c:v>
                </c:pt>
                <c:pt idx="16">
                  <c:v>110.3</c:v>
                </c:pt>
              </c:numCache>
            </c:numRef>
          </c:val>
          <c:smooth val="0"/>
          <c:extLst>
            <c:ext xmlns:c16="http://schemas.microsoft.com/office/drawing/2014/chart" uri="{C3380CC4-5D6E-409C-BE32-E72D297353CC}">
              <c16:uniqueId val="{00000001-3706-42AA-8B75-7F76D342F6BF}"/>
            </c:ext>
          </c:extLst>
        </c:ser>
        <c:ser>
          <c:idx val="2"/>
          <c:order val="2"/>
          <c:tx>
            <c:strRef>
              <c:f>'eGFR and CKD'!$D$1</c:f>
              <c:strCache>
                <c:ptCount val="1"/>
                <c:pt idx="0">
                  <c:v>Dialysis</c:v>
                </c:pt>
              </c:strCache>
            </c:strRef>
          </c:tx>
          <c:spPr>
            <a:ln w="44450" cap="rnd">
              <a:solidFill>
                <a:srgbClr val="FF0000"/>
              </a:solidFill>
              <a:round/>
            </a:ln>
            <a:effectLst/>
          </c:spPr>
          <c:marker>
            <c:symbol val="circle"/>
            <c:size val="5"/>
            <c:spPr>
              <a:solidFill>
                <a:schemeClr val="accent3"/>
              </a:solidFill>
              <a:ln w="44450">
                <a:solidFill>
                  <a:srgbClr val="FF0000"/>
                </a:solidFill>
              </a:ln>
              <a:effectLst/>
            </c:spPr>
          </c:marker>
          <c:cat>
            <c:numRef>
              <c:f>'eGFR and CKD'!$A$2:$A$18</c:f>
              <c:numCache>
                <c:formatCode>General</c:formatCode>
                <c:ptCount val="17"/>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pt idx="14">
                  <c:v>2020</c:v>
                </c:pt>
                <c:pt idx="15">
                  <c:v>2021</c:v>
                </c:pt>
                <c:pt idx="16">
                  <c:v>2022</c:v>
                </c:pt>
              </c:numCache>
            </c:numRef>
          </c:cat>
          <c:val>
            <c:numRef>
              <c:f>'eGFR and CKD'!$D$2:$D$18</c:f>
              <c:numCache>
                <c:formatCode>0.0</c:formatCode>
                <c:ptCount val="17"/>
                <c:pt idx="0">
                  <c:v>217.8</c:v>
                </c:pt>
                <c:pt idx="1">
                  <c:v>223.3</c:v>
                </c:pt>
                <c:pt idx="2">
                  <c:v>216.6</c:v>
                </c:pt>
                <c:pt idx="3">
                  <c:v>214.3</c:v>
                </c:pt>
                <c:pt idx="4">
                  <c:v>216.9</c:v>
                </c:pt>
                <c:pt idx="5">
                  <c:v>208</c:v>
                </c:pt>
                <c:pt idx="6">
                  <c:v>219.3</c:v>
                </c:pt>
                <c:pt idx="7">
                  <c:v>206.1</c:v>
                </c:pt>
                <c:pt idx="8">
                  <c:v>205</c:v>
                </c:pt>
                <c:pt idx="9">
                  <c:v>222.8</c:v>
                </c:pt>
                <c:pt idx="10">
                  <c:v>208.4</c:v>
                </c:pt>
                <c:pt idx="11">
                  <c:v>208.1</c:v>
                </c:pt>
                <c:pt idx="12">
                  <c:v>213</c:v>
                </c:pt>
                <c:pt idx="13">
                  <c:v>208.6</c:v>
                </c:pt>
                <c:pt idx="14">
                  <c:v>215.5</c:v>
                </c:pt>
                <c:pt idx="15">
                  <c:v>241.9</c:v>
                </c:pt>
                <c:pt idx="16">
                  <c:v>231.8</c:v>
                </c:pt>
              </c:numCache>
            </c:numRef>
          </c:val>
          <c:smooth val="0"/>
          <c:extLst>
            <c:ext xmlns:c16="http://schemas.microsoft.com/office/drawing/2014/chart" uri="{C3380CC4-5D6E-409C-BE32-E72D297353CC}">
              <c16:uniqueId val="{00000002-3706-42AA-8B75-7F76D342F6BF}"/>
            </c:ext>
          </c:extLst>
        </c:ser>
        <c:ser>
          <c:idx val="3"/>
          <c:order val="3"/>
          <c:tx>
            <c:strRef>
              <c:f>'eGFR and CKD'!$E$1</c:f>
              <c:strCache>
                <c:ptCount val="1"/>
                <c:pt idx="0">
                  <c:v>eGFR ≥90</c:v>
                </c:pt>
              </c:strCache>
            </c:strRef>
          </c:tx>
          <c:spPr>
            <a:ln w="44450" cap="rnd">
              <a:solidFill>
                <a:srgbClr val="7030A0"/>
              </a:solidFill>
              <a:round/>
            </a:ln>
            <a:effectLst/>
          </c:spPr>
          <c:marker>
            <c:symbol val="circle"/>
            <c:size val="5"/>
            <c:spPr>
              <a:solidFill>
                <a:srgbClr val="7030A0"/>
              </a:solidFill>
              <a:ln w="44450">
                <a:solidFill>
                  <a:srgbClr val="7030A0"/>
                </a:solidFill>
              </a:ln>
              <a:effectLst/>
            </c:spPr>
          </c:marker>
          <c:cat>
            <c:numRef>
              <c:f>'eGFR and CKD'!$A$2:$A$18</c:f>
              <c:numCache>
                <c:formatCode>General</c:formatCode>
                <c:ptCount val="17"/>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pt idx="14">
                  <c:v>2020</c:v>
                </c:pt>
                <c:pt idx="15">
                  <c:v>2021</c:v>
                </c:pt>
                <c:pt idx="16">
                  <c:v>2022</c:v>
                </c:pt>
              </c:numCache>
            </c:numRef>
          </c:cat>
          <c:val>
            <c:numRef>
              <c:f>'eGFR and CKD'!$E$2:$E$18</c:f>
              <c:numCache>
                <c:formatCode>0.0</c:formatCode>
                <c:ptCount val="17"/>
                <c:pt idx="0">
                  <c:v>15.3</c:v>
                </c:pt>
                <c:pt idx="1">
                  <c:v>15</c:v>
                </c:pt>
                <c:pt idx="2">
                  <c:v>13.4</c:v>
                </c:pt>
                <c:pt idx="3">
                  <c:v>13.1</c:v>
                </c:pt>
                <c:pt idx="4">
                  <c:v>12.4</c:v>
                </c:pt>
                <c:pt idx="5">
                  <c:v>12.2</c:v>
                </c:pt>
                <c:pt idx="6">
                  <c:v>11.8</c:v>
                </c:pt>
                <c:pt idx="7">
                  <c:v>11.9</c:v>
                </c:pt>
                <c:pt idx="8">
                  <c:v>11.6</c:v>
                </c:pt>
                <c:pt idx="9">
                  <c:v>11.6</c:v>
                </c:pt>
                <c:pt idx="10">
                  <c:v>11.4</c:v>
                </c:pt>
                <c:pt idx="11">
                  <c:v>11.3</c:v>
                </c:pt>
                <c:pt idx="12">
                  <c:v>11.2</c:v>
                </c:pt>
                <c:pt idx="13">
                  <c:v>11.3</c:v>
                </c:pt>
                <c:pt idx="14">
                  <c:v>12.8</c:v>
                </c:pt>
                <c:pt idx="15">
                  <c:v>11.7</c:v>
                </c:pt>
                <c:pt idx="16">
                  <c:v>11.1</c:v>
                </c:pt>
              </c:numCache>
            </c:numRef>
          </c:val>
          <c:smooth val="0"/>
          <c:extLst>
            <c:ext xmlns:c16="http://schemas.microsoft.com/office/drawing/2014/chart" uri="{C3380CC4-5D6E-409C-BE32-E72D297353CC}">
              <c16:uniqueId val="{00000003-3706-42AA-8B75-7F76D342F6BF}"/>
            </c:ext>
          </c:extLst>
        </c:ser>
        <c:ser>
          <c:idx val="4"/>
          <c:order val="4"/>
          <c:tx>
            <c:strRef>
              <c:f>'eGFR and CKD'!$F$1</c:f>
              <c:strCache>
                <c:ptCount val="1"/>
                <c:pt idx="0">
                  <c:v>eGFR 60–89</c:v>
                </c:pt>
              </c:strCache>
            </c:strRef>
          </c:tx>
          <c:spPr>
            <a:ln w="44450" cap="rnd">
              <a:solidFill>
                <a:srgbClr val="008080"/>
              </a:solidFill>
              <a:round/>
            </a:ln>
            <a:effectLst/>
          </c:spPr>
          <c:marker>
            <c:symbol val="circle"/>
            <c:size val="5"/>
            <c:spPr>
              <a:solidFill>
                <a:srgbClr val="008080"/>
              </a:solidFill>
              <a:ln w="44450">
                <a:solidFill>
                  <a:srgbClr val="008080"/>
                </a:solidFill>
              </a:ln>
              <a:effectLst/>
            </c:spPr>
          </c:marker>
          <c:cat>
            <c:numRef>
              <c:f>'eGFR and CKD'!$A$2:$A$18</c:f>
              <c:numCache>
                <c:formatCode>General</c:formatCode>
                <c:ptCount val="17"/>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pt idx="14">
                  <c:v>2020</c:v>
                </c:pt>
                <c:pt idx="15">
                  <c:v>2021</c:v>
                </c:pt>
                <c:pt idx="16">
                  <c:v>2022</c:v>
                </c:pt>
              </c:numCache>
            </c:numRef>
          </c:cat>
          <c:val>
            <c:numRef>
              <c:f>'eGFR and CKD'!$F$2:$F$18</c:f>
              <c:numCache>
                <c:formatCode>0.0</c:formatCode>
                <c:ptCount val="17"/>
                <c:pt idx="0">
                  <c:v>15.1</c:v>
                </c:pt>
                <c:pt idx="1">
                  <c:v>14.7</c:v>
                </c:pt>
                <c:pt idx="2">
                  <c:v>15.5</c:v>
                </c:pt>
                <c:pt idx="3">
                  <c:v>15.2</c:v>
                </c:pt>
                <c:pt idx="4">
                  <c:v>15.6</c:v>
                </c:pt>
                <c:pt idx="5">
                  <c:v>15.8</c:v>
                </c:pt>
                <c:pt idx="6">
                  <c:v>15.9</c:v>
                </c:pt>
                <c:pt idx="7">
                  <c:v>15.9</c:v>
                </c:pt>
                <c:pt idx="8">
                  <c:v>15.2</c:v>
                </c:pt>
                <c:pt idx="9">
                  <c:v>15.6</c:v>
                </c:pt>
                <c:pt idx="10">
                  <c:v>15.1</c:v>
                </c:pt>
                <c:pt idx="11">
                  <c:v>15.1</c:v>
                </c:pt>
                <c:pt idx="12">
                  <c:v>15.2</c:v>
                </c:pt>
                <c:pt idx="13">
                  <c:v>14.8</c:v>
                </c:pt>
                <c:pt idx="14">
                  <c:v>17</c:v>
                </c:pt>
                <c:pt idx="15">
                  <c:v>16.5</c:v>
                </c:pt>
                <c:pt idx="16">
                  <c:v>15.7</c:v>
                </c:pt>
              </c:numCache>
            </c:numRef>
          </c:val>
          <c:smooth val="0"/>
          <c:extLst>
            <c:ext xmlns:c16="http://schemas.microsoft.com/office/drawing/2014/chart" uri="{C3380CC4-5D6E-409C-BE32-E72D297353CC}">
              <c16:uniqueId val="{00000004-3706-42AA-8B75-7F76D342F6BF}"/>
            </c:ext>
          </c:extLst>
        </c:ser>
        <c:ser>
          <c:idx val="5"/>
          <c:order val="5"/>
          <c:tx>
            <c:strRef>
              <c:f>'eGFR and CKD'!$G$1</c:f>
              <c:strCache>
                <c:ptCount val="1"/>
                <c:pt idx="0">
                  <c:v>eGFR 30–59</c:v>
                </c:pt>
              </c:strCache>
            </c:strRef>
          </c:tx>
          <c:spPr>
            <a:ln w="44450" cap="rnd">
              <a:solidFill>
                <a:schemeClr val="bg2">
                  <a:lumMod val="75000"/>
                </a:schemeClr>
              </a:solidFill>
              <a:round/>
            </a:ln>
            <a:effectLst/>
          </c:spPr>
          <c:marker>
            <c:symbol val="circle"/>
            <c:size val="5"/>
            <c:spPr>
              <a:solidFill>
                <a:schemeClr val="bg2">
                  <a:lumMod val="75000"/>
                </a:schemeClr>
              </a:solidFill>
              <a:ln w="44450">
                <a:solidFill>
                  <a:schemeClr val="bg2">
                    <a:lumMod val="75000"/>
                  </a:schemeClr>
                </a:solidFill>
              </a:ln>
              <a:effectLst/>
            </c:spPr>
          </c:marker>
          <c:cat>
            <c:numRef>
              <c:f>'eGFR and CKD'!$A$2:$A$18</c:f>
              <c:numCache>
                <c:formatCode>General</c:formatCode>
                <c:ptCount val="17"/>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pt idx="14">
                  <c:v>2020</c:v>
                </c:pt>
                <c:pt idx="15">
                  <c:v>2021</c:v>
                </c:pt>
                <c:pt idx="16">
                  <c:v>2022</c:v>
                </c:pt>
              </c:numCache>
            </c:numRef>
          </c:cat>
          <c:val>
            <c:numRef>
              <c:f>'eGFR and CKD'!$G$2:$G$18</c:f>
              <c:numCache>
                <c:formatCode>0.0</c:formatCode>
                <c:ptCount val="17"/>
                <c:pt idx="0">
                  <c:v>36.6</c:v>
                </c:pt>
                <c:pt idx="1">
                  <c:v>36.700000000000003</c:v>
                </c:pt>
                <c:pt idx="2">
                  <c:v>40.299999999999997</c:v>
                </c:pt>
                <c:pt idx="3">
                  <c:v>39</c:v>
                </c:pt>
                <c:pt idx="4">
                  <c:v>40.1</c:v>
                </c:pt>
                <c:pt idx="5">
                  <c:v>41.1</c:v>
                </c:pt>
                <c:pt idx="6">
                  <c:v>41.6</c:v>
                </c:pt>
                <c:pt idx="7">
                  <c:v>42.9</c:v>
                </c:pt>
                <c:pt idx="8">
                  <c:v>41.1</c:v>
                </c:pt>
                <c:pt idx="9">
                  <c:v>43</c:v>
                </c:pt>
                <c:pt idx="10">
                  <c:v>40.9</c:v>
                </c:pt>
                <c:pt idx="11">
                  <c:v>41.7</c:v>
                </c:pt>
                <c:pt idx="12">
                  <c:v>41.6</c:v>
                </c:pt>
                <c:pt idx="13">
                  <c:v>40.700000000000003</c:v>
                </c:pt>
                <c:pt idx="14">
                  <c:v>45.6</c:v>
                </c:pt>
                <c:pt idx="15">
                  <c:v>44.3</c:v>
                </c:pt>
                <c:pt idx="16">
                  <c:v>43.1</c:v>
                </c:pt>
              </c:numCache>
            </c:numRef>
          </c:val>
          <c:smooth val="0"/>
          <c:extLst>
            <c:ext xmlns:c16="http://schemas.microsoft.com/office/drawing/2014/chart" uri="{C3380CC4-5D6E-409C-BE32-E72D297353CC}">
              <c16:uniqueId val="{00000005-3706-42AA-8B75-7F76D342F6BF}"/>
            </c:ext>
          </c:extLst>
        </c:ser>
        <c:ser>
          <c:idx val="6"/>
          <c:order val="6"/>
          <c:tx>
            <c:strRef>
              <c:f>'eGFR and CKD'!$H$1</c:f>
              <c:strCache>
                <c:ptCount val="1"/>
                <c:pt idx="0">
                  <c:v>eGFR 15–29</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numRef>
              <c:f>'eGFR and CKD'!$A$2:$A$18</c:f>
              <c:numCache>
                <c:formatCode>General</c:formatCode>
                <c:ptCount val="17"/>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pt idx="14">
                  <c:v>2020</c:v>
                </c:pt>
                <c:pt idx="15">
                  <c:v>2021</c:v>
                </c:pt>
                <c:pt idx="16">
                  <c:v>2022</c:v>
                </c:pt>
              </c:numCache>
            </c:numRef>
          </c:cat>
          <c:val>
            <c:numRef>
              <c:f>'eGFR and CKD'!$H$2:$H$18</c:f>
              <c:numCache>
                <c:formatCode>0.0</c:formatCode>
                <c:ptCount val="17"/>
                <c:pt idx="0">
                  <c:v>110.3</c:v>
                </c:pt>
                <c:pt idx="1">
                  <c:v>106.3</c:v>
                </c:pt>
                <c:pt idx="2">
                  <c:v>111.6</c:v>
                </c:pt>
                <c:pt idx="3">
                  <c:v>109</c:v>
                </c:pt>
                <c:pt idx="4">
                  <c:v>109.6</c:v>
                </c:pt>
                <c:pt idx="5">
                  <c:v>114.7</c:v>
                </c:pt>
                <c:pt idx="6">
                  <c:v>116.6</c:v>
                </c:pt>
                <c:pt idx="7">
                  <c:v>120.2</c:v>
                </c:pt>
                <c:pt idx="8">
                  <c:v>118.5</c:v>
                </c:pt>
                <c:pt idx="9">
                  <c:v>120.9</c:v>
                </c:pt>
                <c:pt idx="10">
                  <c:v>117.9</c:v>
                </c:pt>
                <c:pt idx="11">
                  <c:v>119.7</c:v>
                </c:pt>
                <c:pt idx="12">
                  <c:v>121.5</c:v>
                </c:pt>
                <c:pt idx="13">
                  <c:v>120</c:v>
                </c:pt>
                <c:pt idx="14">
                  <c:v>131.19999999999999</c:v>
                </c:pt>
                <c:pt idx="15">
                  <c:v>127.7</c:v>
                </c:pt>
                <c:pt idx="16">
                  <c:v>119.2</c:v>
                </c:pt>
              </c:numCache>
            </c:numRef>
          </c:val>
          <c:smooth val="0"/>
          <c:extLst>
            <c:ext xmlns:c16="http://schemas.microsoft.com/office/drawing/2014/chart" uri="{C3380CC4-5D6E-409C-BE32-E72D297353CC}">
              <c16:uniqueId val="{00000006-3706-42AA-8B75-7F76D342F6BF}"/>
            </c:ext>
          </c:extLst>
        </c:ser>
        <c:ser>
          <c:idx val="7"/>
          <c:order val="7"/>
          <c:tx>
            <c:strRef>
              <c:f>'eGFR and CKD'!$I$1</c:f>
              <c:strCache>
                <c:ptCount val="1"/>
                <c:pt idx="0">
                  <c:v>eGFR &lt;15</c:v>
                </c:pt>
              </c:strCache>
            </c:strRef>
          </c:tx>
          <c:spPr>
            <a:ln w="44450" cap="rnd">
              <a:solidFill>
                <a:schemeClr val="accent2">
                  <a:lumMod val="60000"/>
                </a:schemeClr>
              </a:solidFill>
              <a:round/>
            </a:ln>
            <a:effectLst/>
          </c:spPr>
          <c:marker>
            <c:symbol val="circle"/>
            <c:size val="5"/>
            <c:spPr>
              <a:solidFill>
                <a:schemeClr val="accent2">
                  <a:lumMod val="60000"/>
                </a:schemeClr>
              </a:solidFill>
              <a:ln w="44450">
                <a:solidFill>
                  <a:schemeClr val="accent2">
                    <a:lumMod val="60000"/>
                  </a:schemeClr>
                </a:solidFill>
              </a:ln>
              <a:effectLst/>
            </c:spPr>
          </c:marker>
          <c:cat>
            <c:numRef>
              <c:f>'eGFR and CKD'!$A$2:$A$18</c:f>
              <c:numCache>
                <c:formatCode>General</c:formatCode>
                <c:ptCount val="17"/>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pt idx="14">
                  <c:v>2020</c:v>
                </c:pt>
                <c:pt idx="15">
                  <c:v>2021</c:v>
                </c:pt>
                <c:pt idx="16">
                  <c:v>2022</c:v>
                </c:pt>
              </c:numCache>
            </c:numRef>
          </c:cat>
          <c:val>
            <c:numRef>
              <c:f>'eGFR and CKD'!$I$2:$I$18</c:f>
              <c:numCache>
                <c:formatCode>0.0</c:formatCode>
                <c:ptCount val="17"/>
                <c:pt idx="0">
                  <c:v>138.69999999999999</c:v>
                </c:pt>
                <c:pt idx="1">
                  <c:v>139</c:v>
                </c:pt>
                <c:pt idx="2">
                  <c:v>131.5</c:v>
                </c:pt>
                <c:pt idx="3">
                  <c:v>125.4</c:v>
                </c:pt>
                <c:pt idx="4">
                  <c:v>120.9</c:v>
                </c:pt>
                <c:pt idx="5">
                  <c:v>120.9</c:v>
                </c:pt>
                <c:pt idx="6">
                  <c:v>123.1</c:v>
                </c:pt>
                <c:pt idx="7">
                  <c:v>113.8</c:v>
                </c:pt>
                <c:pt idx="8">
                  <c:v>110.6</c:v>
                </c:pt>
                <c:pt idx="9">
                  <c:v>115.3</c:v>
                </c:pt>
                <c:pt idx="10">
                  <c:v>108.5</c:v>
                </c:pt>
                <c:pt idx="11">
                  <c:v>117.5</c:v>
                </c:pt>
                <c:pt idx="12">
                  <c:v>114.1</c:v>
                </c:pt>
                <c:pt idx="13">
                  <c:v>110.3</c:v>
                </c:pt>
                <c:pt idx="14">
                  <c:v>131.80000000000001</c:v>
                </c:pt>
                <c:pt idx="15">
                  <c:v>122.6</c:v>
                </c:pt>
                <c:pt idx="16">
                  <c:v>117</c:v>
                </c:pt>
              </c:numCache>
            </c:numRef>
          </c:val>
          <c:smooth val="0"/>
          <c:extLst>
            <c:ext xmlns:c16="http://schemas.microsoft.com/office/drawing/2014/chart" uri="{C3380CC4-5D6E-409C-BE32-E72D297353CC}">
              <c16:uniqueId val="{00000007-3706-42AA-8B75-7F76D342F6BF}"/>
            </c:ext>
          </c:extLst>
        </c:ser>
        <c:ser>
          <c:idx val="8"/>
          <c:order val="8"/>
          <c:tx>
            <c:strRef>
              <c:f>'eGFR and CKD'!$J$1</c:f>
              <c:strCache>
                <c:ptCount val="1"/>
                <c:pt idx="0">
                  <c:v>Overall</c:v>
                </c:pt>
              </c:strCache>
            </c:strRef>
          </c:tx>
          <c:spPr>
            <a:ln w="44450" cap="rnd">
              <a:solidFill>
                <a:schemeClr val="tx1"/>
              </a:solidFill>
              <a:prstDash val="sysDash"/>
              <a:round/>
            </a:ln>
            <a:effectLst/>
          </c:spPr>
          <c:marker>
            <c:symbol val="circle"/>
            <c:size val="5"/>
            <c:spPr>
              <a:solidFill>
                <a:schemeClr val="tx1"/>
              </a:solidFill>
              <a:ln w="44450">
                <a:solidFill>
                  <a:schemeClr val="tx1"/>
                </a:solidFill>
              </a:ln>
              <a:effectLst/>
            </c:spPr>
          </c:marker>
          <c:cat>
            <c:numRef>
              <c:f>'eGFR and CKD'!$A$2:$A$18</c:f>
              <c:numCache>
                <c:formatCode>General</c:formatCode>
                <c:ptCount val="17"/>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pt idx="14">
                  <c:v>2020</c:v>
                </c:pt>
                <c:pt idx="15">
                  <c:v>2021</c:v>
                </c:pt>
                <c:pt idx="16">
                  <c:v>2022</c:v>
                </c:pt>
              </c:numCache>
            </c:numRef>
          </c:cat>
          <c:val>
            <c:numRef>
              <c:f>'eGFR and CKD'!$J$2:$J$18</c:f>
              <c:numCache>
                <c:formatCode>General</c:formatCode>
                <c:ptCount val="17"/>
                <c:pt idx="0">
                  <c:v>26.7</c:v>
                </c:pt>
                <c:pt idx="1">
                  <c:v>26.8</c:v>
                </c:pt>
                <c:pt idx="2">
                  <c:v>26.9</c:v>
                </c:pt>
                <c:pt idx="3">
                  <c:v>25.9</c:v>
                </c:pt>
                <c:pt idx="4">
                  <c:v>25.8</c:v>
                </c:pt>
                <c:pt idx="5">
                  <c:v>26.1</c:v>
                </c:pt>
                <c:pt idx="6">
                  <c:v>25.9</c:v>
                </c:pt>
                <c:pt idx="7">
                  <c:v>26.5</c:v>
                </c:pt>
                <c:pt idx="8">
                  <c:v>25.9</c:v>
                </c:pt>
                <c:pt idx="9">
                  <c:v>26.7</c:v>
                </c:pt>
                <c:pt idx="10">
                  <c:v>26.2</c:v>
                </c:pt>
                <c:pt idx="11">
                  <c:v>26.7</c:v>
                </c:pt>
                <c:pt idx="12">
                  <c:v>26.7</c:v>
                </c:pt>
                <c:pt idx="13">
                  <c:v>26.5</c:v>
                </c:pt>
                <c:pt idx="14">
                  <c:v>28.9</c:v>
                </c:pt>
                <c:pt idx="15">
                  <c:v>30.1</c:v>
                </c:pt>
                <c:pt idx="16">
                  <c:v>28.2</c:v>
                </c:pt>
              </c:numCache>
            </c:numRef>
          </c:val>
          <c:smooth val="0"/>
          <c:extLst>
            <c:ext xmlns:c16="http://schemas.microsoft.com/office/drawing/2014/chart" uri="{C3380CC4-5D6E-409C-BE32-E72D297353CC}">
              <c16:uniqueId val="{00000008-3706-42AA-8B75-7F76D342F6BF}"/>
            </c:ext>
          </c:extLst>
        </c:ser>
        <c:dLbls>
          <c:showLegendKey val="0"/>
          <c:showVal val="0"/>
          <c:showCatName val="0"/>
          <c:showSerName val="0"/>
          <c:showPercent val="0"/>
          <c:showBubbleSize val="0"/>
        </c:dLbls>
        <c:marker val="1"/>
        <c:smooth val="0"/>
        <c:axId val="2093528175"/>
        <c:axId val="2093529423"/>
      </c:lineChart>
      <c:catAx>
        <c:axId val="20935281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100" b="0" i="0" u="none" strike="noStrike" kern="1200" baseline="0">
                <a:solidFill>
                  <a:schemeClr val="tx1"/>
                </a:solidFill>
                <a:latin typeface="+mn-lt"/>
                <a:ea typeface="+mn-ea"/>
                <a:cs typeface="+mn-cs"/>
              </a:defRPr>
            </a:pPr>
            <a:endParaRPr lang="en-US"/>
          </a:p>
        </c:txPr>
        <c:crossAx val="2093529423"/>
        <c:crosses val="autoZero"/>
        <c:auto val="1"/>
        <c:lblAlgn val="ctr"/>
        <c:lblOffset val="100"/>
        <c:noMultiLvlLbl val="0"/>
      </c:catAx>
      <c:valAx>
        <c:axId val="2093529423"/>
        <c:scaling>
          <c:orientation val="minMax"/>
          <c:max val="25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a:solidFill>
                      <a:schemeClr val="tx1"/>
                    </a:solidFill>
                  </a:rPr>
                  <a:t>Mortality</a:t>
                </a:r>
                <a:r>
                  <a:rPr lang="en-US" sz="2800" baseline="0">
                    <a:solidFill>
                      <a:schemeClr val="tx1"/>
                    </a:solidFill>
                  </a:rPr>
                  <a:t> Rate (per 1,000 person-years)</a:t>
                </a:r>
                <a:endParaRPr lang="en-US" sz="2800">
                  <a:solidFill>
                    <a:schemeClr val="tx1"/>
                  </a:solidFill>
                </a:endParaRPr>
              </a:p>
            </c:rich>
          </c:tx>
          <c:layout>
            <c:manualLayout>
              <c:xMode val="edge"/>
              <c:yMode val="edge"/>
              <c:x val="7.8743817978653536E-5"/>
              <c:y val="9.6882200811380503E-3"/>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2093528175"/>
        <c:crosses val="autoZero"/>
        <c:crossBetween val="between"/>
      </c:valAx>
      <c:spPr>
        <a:noFill/>
        <a:ln>
          <a:noFill/>
        </a:ln>
        <a:effectLst/>
      </c:spPr>
    </c:plotArea>
    <c:legend>
      <c:legendPos val="b"/>
      <c:layout>
        <c:manualLayout>
          <c:xMode val="edge"/>
          <c:yMode val="edge"/>
          <c:x val="0.22073500742971083"/>
          <c:y val="0.83598988547283481"/>
          <c:w val="0.72110430330333264"/>
          <c:h val="0.14519248802043225"/>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EC8F623-83FF-45D9-9165-1796CF17F145}"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2902051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F623-83FF-45D9-9165-1796CF17F145}"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1504186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F623-83FF-45D9-9165-1796CF17F145}"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34711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F623-83FF-45D9-9165-1796CF17F145}"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pic>
        <p:nvPicPr>
          <p:cNvPr id="8" name="Picture 7" descr="A close-up of a logo&#10;&#10;Description automatically generated with medium confidence">
            <a:extLst>
              <a:ext uri="{FF2B5EF4-FFF2-40B4-BE49-F238E27FC236}">
                <a16:creationId xmlns:a16="http://schemas.microsoft.com/office/drawing/2014/main" id="{7567DD5B-AC85-48D6-B7E4-FDCA317FB3C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4108" t="9409" b="13332"/>
          <a:stretch/>
        </p:blipFill>
        <p:spPr>
          <a:xfrm>
            <a:off x="139788" y="6176963"/>
            <a:ext cx="3316224" cy="679258"/>
          </a:xfrm>
          <a:prstGeom prst="rect">
            <a:avLst/>
          </a:prstGeom>
        </p:spPr>
      </p:pic>
    </p:spTree>
    <p:extLst>
      <p:ext uri="{BB962C8B-B14F-4D97-AF65-F5344CB8AC3E}">
        <p14:creationId xmlns:p14="http://schemas.microsoft.com/office/powerpoint/2010/main" val="752899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C8F623-83FF-45D9-9165-1796CF17F145}"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pic>
        <p:nvPicPr>
          <p:cNvPr id="7" name="Picture 6"/>
          <p:cNvPicPr>
            <a:picLocks noChangeAspect="1"/>
          </p:cNvPicPr>
          <p:nvPr userDrawn="1"/>
        </p:nvPicPr>
        <p:blipFill>
          <a:blip r:embed="rId2"/>
          <a:stretch>
            <a:fillRect/>
          </a:stretch>
        </p:blipFill>
        <p:spPr>
          <a:xfrm>
            <a:off x="95246" y="5884796"/>
            <a:ext cx="3124636" cy="943107"/>
          </a:xfrm>
          <a:prstGeom prst="rect">
            <a:avLst/>
          </a:prstGeom>
        </p:spPr>
      </p:pic>
    </p:spTree>
    <p:extLst>
      <p:ext uri="{BB962C8B-B14F-4D97-AF65-F5344CB8AC3E}">
        <p14:creationId xmlns:p14="http://schemas.microsoft.com/office/powerpoint/2010/main" val="74221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C8F623-83FF-45D9-9165-1796CF17F145}" type="datetimeFigureOut">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BBADC-9FF0-4CB1-9E90-DB516545AC81}" type="slidenum">
              <a:rPr lang="en-US" smtClean="0"/>
              <a:t>‹#›</a:t>
            </a:fld>
            <a:endParaRPr lang="en-US"/>
          </a:p>
        </p:txBody>
      </p:sp>
      <p:pic>
        <p:nvPicPr>
          <p:cNvPr id="8" name="Picture 7"/>
          <p:cNvPicPr>
            <a:picLocks noChangeAspect="1"/>
          </p:cNvPicPr>
          <p:nvPr userDrawn="1"/>
        </p:nvPicPr>
        <p:blipFill>
          <a:blip r:embed="rId2"/>
          <a:stretch>
            <a:fillRect/>
          </a:stretch>
        </p:blipFill>
        <p:spPr>
          <a:xfrm>
            <a:off x="79835" y="5884796"/>
            <a:ext cx="3124636" cy="943107"/>
          </a:xfrm>
          <a:prstGeom prst="rect">
            <a:avLst/>
          </a:prstGeom>
        </p:spPr>
      </p:pic>
    </p:spTree>
    <p:extLst>
      <p:ext uri="{BB962C8B-B14F-4D97-AF65-F5344CB8AC3E}">
        <p14:creationId xmlns:p14="http://schemas.microsoft.com/office/powerpoint/2010/main" val="2000934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C8F623-83FF-45D9-9165-1796CF17F145}" type="datetimeFigureOut">
              <a:rPr lang="en-US" smtClean="0"/>
              <a:t>10/19/2023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6BBADC-9FF0-4CB1-9E90-DB516545AC81}" type="slidenum">
              <a:rPr lang="en-US" smtClean="0"/>
              <a:t>‹#›</a:t>
            </a:fld>
            <a:endParaRPr lang="en-US"/>
          </a:p>
        </p:txBody>
      </p:sp>
      <p:pic>
        <p:nvPicPr>
          <p:cNvPr id="10" name="Picture 9"/>
          <p:cNvPicPr>
            <a:picLocks noChangeAspect="1"/>
          </p:cNvPicPr>
          <p:nvPr userDrawn="1"/>
        </p:nvPicPr>
        <p:blipFill>
          <a:blip r:embed="rId2"/>
          <a:stretch>
            <a:fillRect/>
          </a:stretch>
        </p:blipFill>
        <p:spPr>
          <a:xfrm>
            <a:off x="172302" y="5801453"/>
            <a:ext cx="3124636" cy="943107"/>
          </a:xfrm>
          <a:prstGeom prst="rect">
            <a:avLst/>
          </a:prstGeom>
        </p:spPr>
      </p:pic>
    </p:spTree>
    <p:extLst>
      <p:ext uri="{BB962C8B-B14F-4D97-AF65-F5344CB8AC3E}">
        <p14:creationId xmlns:p14="http://schemas.microsoft.com/office/powerpoint/2010/main" val="1781166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C8F623-83FF-45D9-9165-1796CF17F145}" type="datetimeFigureOut">
              <a:rPr lang="en-US" smtClean="0"/>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149124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C8F623-83FF-45D9-9165-1796CF17F145}" type="datetimeFigureOut">
              <a:rPr lang="en-US" smtClean="0"/>
              <a:t>10/19/2023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123695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C8F623-83FF-45D9-9165-1796CF17F145}" type="datetimeFigureOut">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3373635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C8F623-83FF-45D9-9165-1796CF17F145}" type="datetimeFigureOut">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321541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C8F623-83FF-45D9-9165-1796CF17F145}" type="datetimeFigureOut">
              <a:rPr lang="en-US" smtClean="0"/>
              <a:t>10/19/2023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BBADC-9FF0-4CB1-9E90-DB516545AC81}" type="slidenum">
              <a:rPr lang="en-US" smtClean="0"/>
              <a:t>‹#›</a:t>
            </a:fld>
            <a:endParaRPr lang="en-US"/>
          </a:p>
        </p:txBody>
      </p:sp>
    </p:spTree>
    <p:extLst>
      <p:ext uri="{BB962C8B-B14F-4D97-AF65-F5344CB8AC3E}">
        <p14:creationId xmlns:p14="http://schemas.microsoft.com/office/powerpoint/2010/main" val="1523115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ccd.cdc.gov/ckd/detail.aspx?Qnum=Q185" TargetMode="External"/><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638591"/>
            <a:ext cx="10058400" cy="1003069"/>
          </a:xfrm>
        </p:spPr>
        <p:txBody>
          <a:bodyPr>
            <a:noAutofit/>
          </a:bodyPr>
          <a:lstStyle/>
          <a:p>
            <a:br>
              <a:rPr lang="en-US" sz="4400" b="1" dirty="0"/>
            </a:br>
            <a:br>
              <a:rPr lang="en-US" sz="4400" b="1" dirty="0"/>
            </a:br>
            <a:r>
              <a:rPr lang="en-US" sz="4400" b="1" dirty="0"/>
              <a:t>All-Cause Mortality by eGFR, Including Dialysis and Transplant Patients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p:blipFill>
        <p:spPr>
          <a:xfrm>
            <a:off x="2798506" y="312190"/>
            <a:ext cx="6594987" cy="2032104"/>
          </a:xfrm>
          <a:prstGeom prst="rect">
            <a:avLst/>
          </a:prstGeom>
        </p:spPr>
      </p:pic>
      <p:sp>
        <p:nvSpPr>
          <p:cNvPr id="5" name="TextBox 4">
            <a:extLst>
              <a:ext uri="{FF2B5EF4-FFF2-40B4-BE49-F238E27FC236}">
                <a16:creationId xmlns:a16="http://schemas.microsoft.com/office/drawing/2014/main" id="{12D008D4-5D78-45C9-A4AC-E01DEF3C5A47}"/>
              </a:ext>
            </a:extLst>
          </p:cNvPr>
          <p:cNvSpPr txBox="1"/>
          <p:nvPr/>
        </p:nvSpPr>
        <p:spPr>
          <a:xfrm>
            <a:off x="995855" y="3967520"/>
            <a:ext cx="10200289" cy="1754326"/>
          </a:xfrm>
          <a:prstGeom prst="rect">
            <a:avLst/>
          </a:prstGeom>
          <a:noFill/>
        </p:spPr>
        <p:txBody>
          <a:bodyPr wrap="square" rtlCol="0">
            <a:spAutoFit/>
          </a:bodyPr>
          <a:lstStyle/>
          <a:p>
            <a:pPr algn="l"/>
            <a:r>
              <a:rPr lang="en-US" b="0" dirty="0">
                <a:solidFill>
                  <a:srgbClr val="000000"/>
                </a:solidFill>
                <a:effectLst/>
                <a:latin typeface="Open Sans" panose="020B0606030504020204" pitchFamily="34" charset="0"/>
              </a:rPr>
              <a:t>The rate of mortality increases with lower eGFR. Patients on dialysis have the highest mortality rates over time, while those in earlier stages of CKD had lower rates of mortality. Rates have remained relatively unchanged from 2006 through 2022.</a:t>
            </a:r>
          </a:p>
          <a:p>
            <a:pPr algn="l"/>
            <a:endParaRPr lang="en-US" b="0" dirty="0">
              <a:solidFill>
                <a:srgbClr val="000000"/>
              </a:solidFill>
              <a:effectLst/>
              <a:latin typeface="Open Sans" panose="020B0606030504020204" pitchFamily="34" charset="0"/>
            </a:endParaRPr>
          </a:p>
          <a:p>
            <a:pPr algn="l"/>
            <a:r>
              <a:rPr lang="en-US" b="1" dirty="0">
                <a:solidFill>
                  <a:srgbClr val="000000"/>
                </a:solidFill>
                <a:effectLst/>
                <a:latin typeface="Open Sans" panose="020B0606030504020204" pitchFamily="34" charset="0"/>
              </a:rPr>
              <a:t>Data Source: </a:t>
            </a:r>
            <a:r>
              <a:rPr lang="en-US" b="0" dirty="0">
                <a:solidFill>
                  <a:srgbClr val="000000"/>
                </a:solidFill>
                <a:effectLst/>
                <a:latin typeface="Open Sans" panose="020B0606030504020204" pitchFamily="34" charset="0"/>
              </a:rPr>
              <a:t>NATIONAL VA</a:t>
            </a:r>
          </a:p>
          <a:p>
            <a:pPr algn="l"/>
            <a:endParaRPr lang="en-US" b="0" dirty="0">
              <a:solidFill>
                <a:srgbClr val="00000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C4EBE61C-71A5-4663-AB08-926CED4BF845}"/>
              </a:ext>
            </a:extLst>
          </p:cNvPr>
          <p:cNvSpPr txBox="1"/>
          <p:nvPr/>
        </p:nvSpPr>
        <p:spPr>
          <a:xfrm>
            <a:off x="3644347" y="6047706"/>
            <a:ext cx="4903304" cy="369332"/>
          </a:xfrm>
          <a:prstGeom prst="rect">
            <a:avLst/>
          </a:prstGeom>
          <a:noFill/>
        </p:spPr>
        <p:txBody>
          <a:bodyPr wrap="square" rtlCol="0">
            <a:spAutoFit/>
          </a:bodyPr>
          <a:lstStyle/>
          <a:p>
            <a:pPr algn="ctr"/>
            <a:r>
              <a:rPr lang="en-US" dirty="0">
                <a:solidFill>
                  <a:schemeClr val="tx1">
                    <a:lumMod val="65000"/>
                    <a:lumOff val="35000"/>
                  </a:schemeClr>
                </a:solidFill>
                <a:hlinkClick r:id="rId3"/>
              </a:rPr>
              <a:t>https://nccd.cdc.gov/ckd/detail.aspx?Qnum=Q185</a:t>
            </a:r>
            <a:r>
              <a:rPr lang="en-US" dirty="0">
                <a:solidFill>
                  <a:schemeClr val="tx1">
                    <a:lumMod val="65000"/>
                    <a:lumOff val="35000"/>
                  </a:schemeClr>
                </a:solidFill>
              </a:rPr>
              <a:t> </a:t>
            </a:r>
          </a:p>
        </p:txBody>
      </p:sp>
    </p:spTree>
    <p:extLst>
      <p:ext uri="{BB962C8B-B14F-4D97-AF65-F5344CB8AC3E}">
        <p14:creationId xmlns:p14="http://schemas.microsoft.com/office/powerpoint/2010/main" val="1932835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905" y="205169"/>
            <a:ext cx="11180190" cy="1325563"/>
          </a:xfrm>
        </p:spPr>
        <p:txBody>
          <a:bodyPr>
            <a:normAutofit/>
          </a:bodyPr>
          <a:lstStyle/>
          <a:p>
            <a:pPr algn="ctr"/>
            <a:r>
              <a:rPr lang="en-US" sz="4000" b="1" dirty="0"/>
              <a:t>All-Cause Mortality by eGFR, </a:t>
            </a:r>
            <a:br>
              <a:rPr lang="en-US" sz="4000" b="1" dirty="0"/>
            </a:br>
            <a:r>
              <a:rPr lang="en-US" sz="4000" b="1" dirty="0"/>
              <a:t>Including Dialysis and Transplant Patients </a:t>
            </a:r>
          </a:p>
        </p:txBody>
      </p:sp>
      <p:graphicFrame>
        <p:nvGraphicFramePr>
          <p:cNvPr id="7" name="Chart 6">
            <a:extLst>
              <a:ext uri="{FF2B5EF4-FFF2-40B4-BE49-F238E27FC236}">
                <a16:creationId xmlns:a16="http://schemas.microsoft.com/office/drawing/2014/main" id="{3D9B2BF8-A788-4C79-BE16-8A90E6AA8779}"/>
              </a:ext>
            </a:extLst>
          </p:cNvPr>
          <p:cNvGraphicFramePr>
            <a:graphicFrameLocks/>
          </p:cNvGraphicFramePr>
          <p:nvPr>
            <p:extLst>
              <p:ext uri="{D42A27DB-BD31-4B8C-83A1-F6EECF244321}">
                <p14:modId xmlns:p14="http://schemas.microsoft.com/office/powerpoint/2010/main" val="3886829251"/>
              </p:ext>
            </p:extLst>
          </p:nvPr>
        </p:nvGraphicFramePr>
        <p:xfrm>
          <a:off x="187951" y="1530732"/>
          <a:ext cx="11816097" cy="48700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51801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2693</TotalTime>
  <Words>95</Words>
  <Application>Microsoft Office PowerPoint</Application>
  <PresentationFormat>Widescreen</PresentationFormat>
  <Paragraphs>7</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Open Sans</vt:lpstr>
      <vt:lpstr>Office Theme</vt:lpstr>
      <vt:lpstr>  All-Cause Mortality by eGFR, Including Dialysis and Transplant Patients</vt:lpstr>
      <vt:lpstr>All-Cause Mortality by eGFR,  Including Dialysis and Transplant Patients </vt:lpstr>
    </vt:vector>
  </TitlesOfParts>
  <Company>University of Michigan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Incidence of CKD in the VA</dc:title>
  <dc:creator>Steffick, Diane</dc:creator>
  <cp:lastModifiedBy>Kiryakos, Jenna</cp:lastModifiedBy>
  <cp:revision>68</cp:revision>
  <dcterms:created xsi:type="dcterms:W3CDTF">2023-08-07T21:35:07Z</dcterms:created>
  <dcterms:modified xsi:type="dcterms:W3CDTF">2023-10-19T21:05:45Z</dcterms:modified>
</cp:coreProperties>
</file>