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364_new_formula_October_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364_new_formula_October_20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364_new_formula_October_202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'sleep disorder'!$B$1</c:f>
              <c:strCache>
                <c:ptCount val="1"/>
                <c:pt idx="0">
                  <c:v>CKD Stages 1–2</c:v>
                </c:pt>
              </c:strCache>
            </c:strRef>
          </c:tx>
          <c:spPr>
            <a:ln w="41275" cap="rnd">
              <a:solidFill>
                <a:srgbClr val="00999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9999"/>
              </a:solidFill>
              <a:ln w="47625">
                <a:solidFill>
                  <a:srgbClr val="009999"/>
                </a:solidFill>
              </a:ln>
              <a:effectLst/>
            </c:spPr>
          </c:marker>
          <c:dPt>
            <c:idx val="2"/>
            <c:marker>
              <c:symbol val="circle"/>
              <c:size val="5"/>
              <c:spPr>
                <a:solidFill>
                  <a:srgbClr val="009999"/>
                </a:solidFill>
                <a:ln w="47625">
                  <a:solidFill>
                    <a:srgbClr val="009999"/>
                  </a:solidFill>
                </a:ln>
                <a:effectLst/>
              </c:spPr>
            </c:marker>
            <c:bubble3D val="0"/>
            <c:spPr>
              <a:ln w="41275" cap="rnd">
                <a:solidFill>
                  <a:srgbClr val="009999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21CE-46A7-AD37-7C0721279812}"/>
              </c:ext>
            </c:extLst>
          </c:dPt>
          <c:cat>
            <c:strRef>
              <c:f>'sleep disorder'!$A$2:$A$4</c:f>
              <c:strCache>
                <c:ptCount val="3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</c:strCache>
            </c:strRef>
          </c:cat>
          <c:val>
            <c:numRef>
              <c:f>'sleep disorder'!$B$2:$B$4</c:f>
              <c:numCache>
                <c:formatCode>0.0</c:formatCode>
                <c:ptCount val="3"/>
                <c:pt idx="0">
                  <c:v>10.3</c:v>
                </c:pt>
                <c:pt idx="1">
                  <c:v>12.7</c:v>
                </c:pt>
                <c:pt idx="2">
                  <c:v>13.9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CE-46A7-AD37-7C0721279812}"/>
            </c:ext>
          </c:extLst>
        </c:ser>
        <c:ser>
          <c:idx val="1"/>
          <c:order val="1"/>
          <c:tx>
            <c:strRef>
              <c:f>'sleep disorder'!$C$1</c:f>
              <c:strCache>
                <c:ptCount val="1"/>
                <c:pt idx="0">
                  <c:v>CKD Stages 3–5 </c:v>
                </c:pt>
              </c:strCache>
            </c:strRef>
          </c:tx>
          <c:spPr>
            <a:ln w="41275" cap="rnd">
              <a:solidFill>
                <a:schemeClr val="bg2">
                  <a:lumMod val="75000"/>
                  <a:alpha val="96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75000"/>
                </a:schemeClr>
              </a:solidFill>
              <a:ln w="47625">
                <a:solidFill>
                  <a:schemeClr val="bg2">
                    <a:lumMod val="75000"/>
                  </a:schemeClr>
                </a:solidFill>
              </a:ln>
              <a:effectLst/>
            </c:spPr>
          </c:marker>
          <c:cat>
            <c:strRef>
              <c:f>'sleep disorder'!$A$2:$A$4</c:f>
              <c:strCache>
                <c:ptCount val="3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</c:strCache>
            </c:strRef>
          </c:cat>
          <c:val>
            <c:numRef>
              <c:f>'sleep disorder'!$C$2:$C$4</c:f>
              <c:numCache>
                <c:formatCode>0.0</c:formatCode>
                <c:ptCount val="3"/>
                <c:pt idx="0">
                  <c:v>9.1999999999999993</c:v>
                </c:pt>
                <c:pt idx="1">
                  <c:v>12.3</c:v>
                </c:pt>
                <c:pt idx="2">
                  <c:v>16.5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CE-46A7-AD37-7C0721279812}"/>
            </c:ext>
          </c:extLst>
        </c:ser>
        <c:ser>
          <c:idx val="2"/>
          <c:order val="2"/>
          <c:tx>
            <c:strRef>
              <c:f>'sleep disorder'!$D$1</c:f>
              <c:strCache>
                <c:ptCount val="1"/>
                <c:pt idx="0">
                  <c:v>No CKD</c:v>
                </c:pt>
              </c:strCache>
            </c:strRef>
          </c:tx>
          <c:spPr>
            <a:ln w="412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7625">
                <a:solidFill>
                  <a:srgbClr val="7030A0"/>
                </a:solidFill>
              </a:ln>
              <a:effectLst/>
            </c:spPr>
          </c:marker>
          <c:cat>
            <c:strRef>
              <c:f>'sleep disorder'!$A$2:$A$4</c:f>
              <c:strCache>
                <c:ptCount val="3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</c:strCache>
            </c:strRef>
          </c:cat>
          <c:val>
            <c:numRef>
              <c:f>'sleep disorder'!$D$2:$D$4</c:f>
              <c:numCache>
                <c:formatCode>0.0</c:formatCode>
                <c:ptCount val="3"/>
                <c:pt idx="0">
                  <c:v>7.3</c:v>
                </c:pt>
                <c:pt idx="1">
                  <c:v>7.7</c:v>
                </c:pt>
                <c:pt idx="2">
                  <c:v>9.6999999999999993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1CE-46A7-AD37-7C07212798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35529744"/>
        <c:axId val="1835528912"/>
      </c:lineChart>
      <c:catAx>
        <c:axId val="1835529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528912"/>
        <c:crosses val="autoZero"/>
        <c:auto val="1"/>
        <c:lblAlgn val="ctr"/>
        <c:lblOffset val="100"/>
        <c:noMultiLvlLbl val="0"/>
      </c:catAx>
      <c:valAx>
        <c:axId val="1835528912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Sleep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Disorder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3.2707621931825468E-3"/>
              <c:y val="8.72200029258175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552974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Nocturia!$B$1</c:f>
              <c:strCache>
                <c:ptCount val="1"/>
                <c:pt idx="0">
                  <c:v>CKD Stages 1–2</c:v>
                </c:pt>
              </c:strCache>
            </c:strRef>
          </c:tx>
          <c:spPr>
            <a:ln w="41275" cap="rnd">
              <a:solidFill>
                <a:srgbClr val="00999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9999"/>
              </a:solidFill>
              <a:ln w="47625">
                <a:solidFill>
                  <a:srgbClr val="009999"/>
                </a:solidFill>
              </a:ln>
              <a:effectLst/>
            </c:spPr>
          </c:marker>
          <c:cat>
            <c:strRef>
              <c:f>Nocturia!$A$2:$A$5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Nocturia!$B$2:$B$5</c:f>
              <c:numCache>
                <c:formatCode>0.0</c:formatCode>
                <c:ptCount val="4"/>
                <c:pt idx="0">
                  <c:v>35.299999999999997</c:v>
                </c:pt>
                <c:pt idx="1">
                  <c:v>39.1</c:v>
                </c:pt>
                <c:pt idx="2">
                  <c:v>41</c:v>
                </c:pt>
                <c:pt idx="3">
                  <c:v>40.5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359-42DF-A66D-D4CA2D080F2E}"/>
            </c:ext>
          </c:extLst>
        </c:ser>
        <c:ser>
          <c:idx val="1"/>
          <c:order val="1"/>
          <c:tx>
            <c:strRef>
              <c:f>Nocturia!$C$1</c:f>
              <c:strCache>
                <c:ptCount val="1"/>
                <c:pt idx="0">
                  <c:v>CKD Stages 3–5 </c:v>
                </c:pt>
              </c:strCache>
            </c:strRef>
          </c:tx>
          <c:spPr>
            <a:ln w="412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75000"/>
                </a:schemeClr>
              </a:solidFill>
              <a:ln w="47625">
                <a:solidFill>
                  <a:schemeClr val="bg2">
                    <a:lumMod val="75000"/>
                  </a:schemeClr>
                </a:solidFill>
              </a:ln>
              <a:effectLst/>
            </c:spPr>
          </c:marker>
          <c:cat>
            <c:strRef>
              <c:f>Nocturia!$A$2:$A$5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Nocturia!$C$2:$C$5</c:f>
              <c:numCache>
                <c:formatCode>0.0</c:formatCode>
                <c:ptCount val="4"/>
                <c:pt idx="0">
                  <c:v>50</c:v>
                </c:pt>
                <c:pt idx="1">
                  <c:v>48.1</c:v>
                </c:pt>
                <c:pt idx="2">
                  <c:v>46.2</c:v>
                </c:pt>
                <c:pt idx="3">
                  <c:v>49.7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359-42DF-A66D-D4CA2D080F2E}"/>
            </c:ext>
          </c:extLst>
        </c:ser>
        <c:ser>
          <c:idx val="2"/>
          <c:order val="2"/>
          <c:tx>
            <c:strRef>
              <c:f>Nocturia!$D$1</c:f>
              <c:strCache>
                <c:ptCount val="1"/>
                <c:pt idx="0">
                  <c:v>No CKD</c:v>
                </c:pt>
              </c:strCache>
            </c:strRef>
          </c:tx>
          <c:spPr>
            <a:ln w="412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7625">
                <a:solidFill>
                  <a:srgbClr val="7030A0"/>
                </a:solidFill>
              </a:ln>
              <a:effectLst/>
            </c:spPr>
          </c:marker>
          <c:cat>
            <c:strRef>
              <c:f>Nocturia!$A$2:$A$5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Nocturia!$D$2:$D$5</c:f>
              <c:numCache>
                <c:formatCode>0.0</c:formatCode>
                <c:ptCount val="4"/>
                <c:pt idx="0">
                  <c:v>21.1</c:v>
                </c:pt>
                <c:pt idx="1">
                  <c:v>21.5</c:v>
                </c:pt>
                <c:pt idx="2">
                  <c:v>24.6</c:v>
                </c:pt>
                <c:pt idx="3">
                  <c:v>25.5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359-42DF-A66D-D4CA2D080F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6819104"/>
        <c:axId val="1956821184"/>
      </c:lineChart>
      <c:catAx>
        <c:axId val="195681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6821184"/>
        <c:crosses val="autoZero"/>
        <c:auto val="1"/>
        <c:lblAlgn val="ctr"/>
        <c:lblOffset val="100"/>
        <c:noMultiLvlLbl val="0"/>
      </c:catAx>
      <c:valAx>
        <c:axId val="1956821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Nocturia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3.308400785054851E-3"/>
              <c:y val="0.154568828132383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681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'trouble sleeping'!$B$1</c:f>
              <c:strCache>
                <c:ptCount val="1"/>
                <c:pt idx="0">
                  <c:v>CKD Stages 1–2</c:v>
                </c:pt>
              </c:strCache>
            </c:strRef>
          </c:tx>
          <c:spPr>
            <a:ln w="41275" cap="rnd">
              <a:solidFill>
                <a:srgbClr val="00999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9999"/>
              </a:solidFill>
              <a:ln w="47625">
                <a:solidFill>
                  <a:srgbClr val="009999"/>
                </a:solidFill>
              </a:ln>
              <a:effectLst/>
            </c:spPr>
          </c:marker>
          <c:cat>
            <c:strRef>
              <c:f>'trouble sleeping'!$A$2:$A$5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'trouble sleeping'!$B$2:$B$5</c:f>
              <c:numCache>
                <c:formatCode>0.0</c:formatCode>
                <c:ptCount val="4"/>
                <c:pt idx="0">
                  <c:v>29.1</c:v>
                </c:pt>
                <c:pt idx="1">
                  <c:v>29.7</c:v>
                </c:pt>
                <c:pt idx="2">
                  <c:v>31.9</c:v>
                </c:pt>
                <c:pt idx="3">
                  <c:v>31.8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8A-4DF9-8B21-6ADC683D0BD9}"/>
            </c:ext>
          </c:extLst>
        </c:ser>
        <c:ser>
          <c:idx val="1"/>
          <c:order val="1"/>
          <c:tx>
            <c:strRef>
              <c:f>'trouble sleeping'!$C$1</c:f>
              <c:strCache>
                <c:ptCount val="1"/>
                <c:pt idx="0">
                  <c:v>CKD Stages 3–5 </c:v>
                </c:pt>
              </c:strCache>
            </c:strRef>
          </c:tx>
          <c:spPr>
            <a:ln w="41275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75000"/>
                </a:schemeClr>
              </a:solidFill>
              <a:ln w="47625">
                <a:solidFill>
                  <a:schemeClr val="bg2">
                    <a:lumMod val="75000"/>
                  </a:schemeClr>
                </a:solidFill>
              </a:ln>
              <a:effectLst/>
            </c:spPr>
          </c:marker>
          <c:cat>
            <c:strRef>
              <c:f>'trouble sleeping'!$A$2:$A$5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'trouble sleeping'!$C$2:$C$5</c:f>
              <c:numCache>
                <c:formatCode>0.0</c:formatCode>
                <c:ptCount val="4"/>
                <c:pt idx="0">
                  <c:v>28.9</c:v>
                </c:pt>
                <c:pt idx="1">
                  <c:v>32</c:v>
                </c:pt>
                <c:pt idx="2">
                  <c:v>43.3</c:v>
                </c:pt>
                <c:pt idx="3">
                  <c:v>37.4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8A-4DF9-8B21-6ADC683D0BD9}"/>
            </c:ext>
          </c:extLst>
        </c:ser>
        <c:ser>
          <c:idx val="2"/>
          <c:order val="2"/>
          <c:tx>
            <c:strRef>
              <c:f>'trouble sleeping'!$D$1</c:f>
              <c:strCache>
                <c:ptCount val="1"/>
                <c:pt idx="0">
                  <c:v>No CKD</c:v>
                </c:pt>
              </c:strCache>
            </c:strRef>
          </c:tx>
          <c:spPr>
            <a:ln w="41275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7625">
                <a:solidFill>
                  <a:srgbClr val="7030A0"/>
                </a:solidFill>
              </a:ln>
              <a:effectLst/>
            </c:spPr>
          </c:marker>
          <c:cat>
            <c:strRef>
              <c:f>'trouble sleeping'!$A$2:$A$5</c:f>
              <c:strCache>
                <c:ptCount val="4"/>
                <c:pt idx="0">
                  <c:v>2005–2008</c:v>
                </c:pt>
                <c:pt idx="1">
                  <c:v>2009–2012</c:v>
                </c:pt>
                <c:pt idx="2">
                  <c:v>2013–2016</c:v>
                </c:pt>
                <c:pt idx="3">
                  <c:v>2017–2020</c:v>
                </c:pt>
              </c:strCache>
            </c:strRef>
          </c:cat>
          <c:val>
            <c:numRef>
              <c:f>'trouble sleeping'!$D$2:$D$5</c:f>
              <c:numCache>
                <c:formatCode>0.0</c:formatCode>
                <c:ptCount val="4"/>
                <c:pt idx="0">
                  <c:v>24</c:v>
                </c:pt>
                <c:pt idx="1">
                  <c:v>25.7</c:v>
                </c:pt>
                <c:pt idx="2">
                  <c:v>28.1</c:v>
                </c:pt>
                <c:pt idx="3">
                  <c:v>30.5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8A-4DF9-8B21-6ADC683D0B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83857455"/>
        <c:axId val="1083865775"/>
      </c:lineChart>
      <c:catAx>
        <c:axId val="10838574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865775"/>
        <c:crossesAt val="0"/>
        <c:auto val="1"/>
        <c:lblAlgn val="ctr"/>
        <c:lblOffset val="100"/>
        <c:noMultiLvlLbl val="0"/>
      </c:catAx>
      <c:valAx>
        <c:axId val="1083865775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Trouble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Sleeping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2.168174914011378E-3"/>
              <c:y val="8.23060019991312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38574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081" y="2334329"/>
            <a:ext cx="10719835" cy="1647774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Trends in Prevalence of Self-Reported Sleep-Related Problems among U.S. Adults</a:t>
            </a: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4" y="241607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995855" y="3967520"/>
            <a:ext cx="102002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 higher prevalence of adults with CKD reported sleep-related problems (sleep disorder, trouble sleeping, and nocturia) than adults without CKD. Among adults without or with CKD, prevalence of self-reported sleep disorders trended higher over time. Nocturia is more commonly reported in adults with CKD than those without CKD.</a:t>
            </a:r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12" y="6120082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https://nccd.cdc.gov/ckd/detail.aspx?Qnum=Q364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Prevalence of Self-Reported Sleep </a:t>
            </a:r>
            <a:r>
              <a:rPr lang="en-US" b="1" dirty="0"/>
              <a:t>Disorder </a:t>
            </a:r>
            <a:r>
              <a:rPr lang="en-US" sz="4400" b="1" dirty="0"/>
              <a:t>among U.S. Adults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1BDF115-2FA7-483F-9F64-98F765714E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647327"/>
              </p:ext>
            </p:extLst>
          </p:nvPr>
        </p:nvGraphicFramePr>
        <p:xfrm>
          <a:off x="271669" y="1540911"/>
          <a:ext cx="11648661" cy="4634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Prevalence of Self-Reported Nocturia among U.S. Adults</a:t>
            </a:r>
            <a:endParaRPr lang="en-US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546815-095C-42BE-8F62-53C3397055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9948734"/>
              </p:ext>
            </p:extLst>
          </p:nvPr>
        </p:nvGraphicFramePr>
        <p:xfrm>
          <a:off x="337931" y="1540911"/>
          <a:ext cx="11516138" cy="4634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3756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Prevalence of Self-Reported Trouble Sleeping among U.S. Adults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FFD74B8-E7D8-4CEC-9489-56A49A1CEE5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318322"/>
              </p:ext>
            </p:extLst>
          </p:nvPr>
        </p:nvGraphicFramePr>
        <p:xfrm>
          <a:off x="238539" y="1540911"/>
          <a:ext cx="11714922" cy="4625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8729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4196</TotalTime>
  <Words>133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  Trends in Prevalence of Self-Reported Sleep-Related Problems among U.S. Adults </vt:lpstr>
      <vt:lpstr>Prevalence of Self-Reported Sleep Disorder among U.S. Adults</vt:lpstr>
      <vt:lpstr>Prevalence of Self-Reported Nocturia among U.S. Adults</vt:lpstr>
      <vt:lpstr>Prevalence of Self-Reported Trouble Sleeping among U.S. Adults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Bragg-Gresham, Jennifer</cp:lastModifiedBy>
  <cp:revision>116</cp:revision>
  <dcterms:created xsi:type="dcterms:W3CDTF">2023-08-07T21:35:07Z</dcterms:created>
  <dcterms:modified xsi:type="dcterms:W3CDTF">2023-10-19T17:35:16Z</dcterms:modified>
</cp:coreProperties>
</file>