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372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Graphics!$B$1</c:f>
              <c:strCache>
                <c:ptCount val="1"/>
                <c:pt idx="0">
                  <c:v>CKD Stage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Graphics!$B$2:$B$6</c:f>
              <c:numCache>
                <c:formatCode>0.00</c:formatCode>
                <c:ptCount val="5"/>
                <c:pt idx="0">
                  <c:v>4.66</c:v>
                </c:pt>
                <c:pt idx="1">
                  <c:v>5.0199999999999996</c:v>
                </c:pt>
                <c:pt idx="2">
                  <c:v>4.42</c:v>
                </c:pt>
                <c:pt idx="3">
                  <c:v>5.08</c:v>
                </c:pt>
                <c:pt idx="4">
                  <c:v>5.61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DD-412A-BC35-927501030BD9}"/>
            </c:ext>
          </c:extLst>
        </c:ser>
        <c:ser>
          <c:idx val="1"/>
          <c:order val="1"/>
          <c:tx>
            <c:strRef>
              <c:f>Graphics!$C$1</c:f>
              <c:strCache>
                <c:ptCount val="1"/>
                <c:pt idx="0">
                  <c:v>CKD Stage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Graphics!$C$2:$C$6</c:f>
              <c:numCache>
                <c:formatCode>0.00</c:formatCode>
                <c:ptCount val="5"/>
                <c:pt idx="0">
                  <c:v>3.13</c:v>
                </c:pt>
                <c:pt idx="1">
                  <c:v>3.1</c:v>
                </c:pt>
                <c:pt idx="2">
                  <c:v>2.65</c:v>
                </c:pt>
                <c:pt idx="3">
                  <c:v>3.16</c:v>
                </c:pt>
                <c:pt idx="4">
                  <c:v>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DD-412A-BC35-927501030BD9}"/>
            </c:ext>
          </c:extLst>
        </c:ser>
        <c:ser>
          <c:idx val="2"/>
          <c:order val="2"/>
          <c:tx>
            <c:strRef>
              <c:f>Graphics!$D$1</c:f>
              <c:strCache>
                <c:ptCount val="1"/>
                <c:pt idx="0">
                  <c:v>CKD Stage 3a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Graphics!$D$2:$D$6</c:f>
              <c:numCache>
                <c:formatCode>0.00</c:formatCode>
                <c:ptCount val="5"/>
                <c:pt idx="0">
                  <c:v>3.58</c:v>
                </c:pt>
                <c:pt idx="1">
                  <c:v>3.45</c:v>
                </c:pt>
                <c:pt idx="2">
                  <c:v>3.58</c:v>
                </c:pt>
                <c:pt idx="3">
                  <c:v>3.72</c:v>
                </c:pt>
                <c:pt idx="4">
                  <c:v>3.96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DD-412A-BC35-927501030BD9}"/>
            </c:ext>
          </c:extLst>
        </c:ser>
        <c:ser>
          <c:idx val="3"/>
          <c:order val="3"/>
          <c:tx>
            <c:strRef>
              <c:f>Graphics!$E$1</c:f>
              <c:strCache>
                <c:ptCount val="1"/>
                <c:pt idx="0">
                  <c:v>CKD Stage 3b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Graphics!$E$2:$E$6</c:f>
              <c:numCache>
                <c:formatCode>0.00</c:formatCode>
                <c:ptCount val="5"/>
                <c:pt idx="0">
                  <c:v>1.21</c:v>
                </c:pt>
                <c:pt idx="1">
                  <c:v>1.32</c:v>
                </c:pt>
                <c:pt idx="2">
                  <c:v>1.26</c:v>
                </c:pt>
                <c:pt idx="3">
                  <c:v>1.39</c:v>
                </c:pt>
                <c:pt idx="4">
                  <c:v>1.0900000000000001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DD-412A-BC35-927501030BD9}"/>
            </c:ext>
          </c:extLst>
        </c:ser>
        <c:ser>
          <c:idx val="4"/>
          <c:order val="4"/>
          <c:tx>
            <c:strRef>
              <c:f>Graphics!$F$1</c:f>
              <c:strCache>
                <c:ptCount val="1"/>
                <c:pt idx="0">
                  <c:v>CKD Stage 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Graphics!$F$2:$F$6</c:f>
              <c:numCache>
                <c:formatCode>0.00</c:formatCode>
                <c:ptCount val="5"/>
                <c:pt idx="0">
                  <c:v>0.3</c:v>
                </c:pt>
                <c:pt idx="1">
                  <c:v>0.35</c:v>
                </c:pt>
                <c:pt idx="2">
                  <c:v>0.41</c:v>
                </c:pt>
                <c:pt idx="3">
                  <c:v>0.33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DD-412A-BC35-927501030BD9}"/>
            </c:ext>
          </c:extLst>
        </c:ser>
        <c:ser>
          <c:idx val="5"/>
          <c:order val="5"/>
          <c:tx>
            <c:strRef>
              <c:f>Graphics!$G$1</c:f>
              <c:strCache>
                <c:ptCount val="1"/>
                <c:pt idx="0">
                  <c:v>CKD Stage 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Graphics!$G$2:$G$6</c:f>
              <c:numCache>
                <c:formatCode>0.00</c:formatCode>
                <c:ptCount val="5"/>
                <c:pt idx="1">
                  <c:v>0.08</c:v>
                </c:pt>
                <c:pt idx="2">
                  <c:v>0.17</c:v>
                </c:pt>
                <c:pt idx="3">
                  <c:v>0.13</c:v>
                </c:pt>
                <c:pt idx="4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DD-412A-BC35-927501030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15232"/>
        <c:axId val="1466708992"/>
      </c:barChart>
      <c:catAx>
        <c:axId val="14667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08992"/>
        <c:crosses val="autoZero"/>
        <c:auto val="1"/>
        <c:lblAlgn val="ctr"/>
        <c:lblOffset val="100"/>
        <c:noMultiLvlLbl val="0"/>
      </c:catAx>
      <c:valAx>
        <c:axId val="1466708992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78999459920586E-3"/>
              <c:y val="0.25669558102471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152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0747924061571702E-3"/>
          <c:y val="0.79287842129123021"/>
          <c:w val="0.98763461529570151"/>
          <c:h val="0.19044156292185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521927"/>
            <a:ext cx="10389705" cy="222636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Stages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Approximately 1 in 7 adults in the United States has chronic kidney disease (CKD) stages 1–5. The overall crude prevalence of CKD was 13.9% during 2017–March 2020 and 12.9% during 2001–2004. CKD stages showed little change over time.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https://nccd.cdc.gov/CKD/detail.aspx?Qnum=Q372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17" y="122583"/>
            <a:ext cx="10989364" cy="12291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Prevalence of CKD Stages among U.S. Adults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30C02B-75B0-4A21-9262-0D1D3B4B0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807496"/>
              </p:ext>
            </p:extLst>
          </p:nvPr>
        </p:nvGraphicFramePr>
        <p:xfrm>
          <a:off x="364434" y="1086678"/>
          <a:ext cx="11463129" cy="540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98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Trends in Prevalence of CKD Stages among U.S. Adults  </vt:lpstr>
      <vt:lpstr>Trends in Prevalence of CKD Stages among U.S. Adults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115</cp:revision>
  <dcterms:created xsi:type="dcterms:W3CDTF">2023-08-07T21:35:07Z</dcterms:created>
  <dcterms:modified xsi:type="dcterms:W3CDTF">2023-10-19T17:35:33Z</dcterms:modified>
</cp:coreProperties>
</file>