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0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476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  <c:pt idx="15">
                  <c:v>2021</c:v>
                </c:pt>
                <c:pt idx="16">
                  <c:v>2022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59.5</c:v>
                </c:pt>
                <c:pt idx="1">
                  <c:v>58.4</c:v>
                </c:pt>
                <c:pt idx="2">
                  <c:v>59</c:v>
                </c:pt>
                <c:pt idx="3">
                  <c:v>52.6</c:v>
                </c:pt>
                <c:pt idx="4">
                  <c:v>50.3</c:v>
                </c:pt>
                <c:pt idx="5">
                  <c:v>51.6</c:v>
                </c:pt>
                <c:pt idx="6">
                  <c:v>46.6</c:v>
                </c:pt>
                <c:pt idx="7">
                  <c:v>45.4</c:v>
                </c:pt>
                <c:pt idx="8">
                  <c:v>44.3</c:v>
                </c:pt>
                <c:pt idx="9">
                  <c:v>43.6</c:v>
                </c:pt>
                <c:pt idx="10">
                  <c:v>42.8</c:v>
                </c:pt>
                <c:pt idx="11">
                  <c:v>42.5</c:v>
                </c:pt>
                <c:pt idx="12">
                  <c:v>42.7</c:v>
                </c:pt>
                <c:pt idx="13">
                  <c:v>42.7</c:v>
                </c:pt>
                <c:pt idx="14">
                  <c:v>43.8</c:v>
                </c:pt>
                <c:pt idx="15">
                  <c:v>44.2</c:v>
                </c:pt>
                <c:pt idx="16">
                  <c:v>42.6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70-476A-9E69-CBE2E6679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2120168"/>
        <c:axId val="412120496"/>
      </c:lineChart>
      <c:catAx>
        <c:axId val="412120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300000" spcFirstLastPara="1" vertOverflow="ellipsis" wrap="square" anchor="ctr" anchorCtr="1"/>
          <a:lstStyle/>
          <a:p>
            <a:pPr>
              <a:defRPr sz="2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20496"/>
        <c:crosses val="autoZero"/>
        <c:auto val="1"/>
        <c:lblAlgn val="ctr"/>
        <c:lblOffset val="100"/>
        <c:noMultiLvlLbl val="0"/>
      </c:catAx>
      <c:valAx>
        <c:axId val="412120496"/>
        <c:scaling>
          <c:orientation val="minMax"/>
          <c:max val="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>
                    <a:solidFill>
                      <a:schemeClr val="tx1"/>
                    </a:solidFill>
                    <a:effectLst/>
                  </a:rPr>
                  <a:t>ACEi/ARB Use (%)</a:t>
                </a:r>
                <a:endParaRPr lang="en-US" sz="28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6.6164735081871047E-3"/>
              <c:y val="0.128788660293746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2016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  <c:pt idx="15">
                  <c:v>2021</c:v>
                </c:pt>
                <c:pt idx="16">
                  <c:v>2022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59.5</c:v>
                </c:pt>
                <c:pt idx="1">
                  <c:v>58.4</c:v>
                </c:pt>
                <c:pt idx="2">
                  <c:v>59</c:v>
                </c:pt>
                <c:pt idx="3">
                  <c:v>52.6</c:v>
                </c:pt>
                <c:pt idx="4">
                  <c:v>50.3</c:v>
                </c:pt>
                <c:pt idx="5">
                  <c:v>51.6</c:v>
                </c:pt>
                <c:pt idx="6">
                  <c:v>46.6</c:v>
                </c:pt>
                <c:pt idx="7">
                  <c:v>45.4</c:v>
                </c:pt>
                <c:pt idx="8">
                  <c:v>44.3</c:v>
                </c:pt>
                <c:pt idx="9">
                  <c:v>43.6</c:v>
                </c:pt>
                <c:pt idx="10">
                  <c:v>42.8</c:v>
                </c:pt>
                <c:pt idx="11">
                  <c:v>42.5</c:v>
                </c:pt>
                <c:pt idx="12">
                  <c:v>42.7</c:v>
                </c:pt>
                <c:pt idx="13">
                  <c:v>42.7</c:v>
                </c:pt>
                <c:pt idx="14">
                  <c:v>43.8</c:v>
                </c:pt>
                <c:pt idx="15">
                  <c:v>44.2</c:v>
                </c:pt>
                <c:pt idx="16">
                  <c:v>42.6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4D-450A-97DF-A4B2BC0199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20—29 years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  <c:pt idx="15">
                  <c:v>2021</c:v>
                </c:pt>
                <c:pt idx="16">
                  <c:v>2022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23.9</c:v>
                </c:pt>
                <c:pt idx="1">
                  <c:v>18.2</c:v>
                </c:pt>
                <c:pt idx="2">
                  <c:v>19.7</c:v>
                </c:pt>
                <c:pt idx="3">
                  <c:v>18</c:v>
                </c:pt>
                <c:pt idx="4">
                  <c:v>20.8</c:v>
                </c:pt>
                <c:pt idx="5">
                  <c:v>13.8</c:v>
                </c:pt>
                <c:pt idx="6">
                  <c:v>18.399999999999999</c:v>
                </c:pt>
                <c:pt idx="7">
                  <c:v>17.3</c:v>
                </c:pt>
                <c:pt idx="8">
                  <c:v>17.3</c:v>
                </c:pt>
                <c:pt idx="9">
                  <c:v>15.3</c:v>
                </c:pt>
                <c:pt idx="10">
                  <c:v>15.4</c:v>
                </c:pt>
                <c:pt idx="11">
                  <c:v>16.100000000000001</c:v>
                </c:pt>
                <c:pt idx="12">
                  <c:v>14.9</c:v>
                </c:pt>
                <c:pt idx="13">
                  <c:v>14.3</c:v>
                </c:pt>
                <c:pt idx="14">
                  <c:v>13.5</c:v>
                </c:pt>
                <c:pt idx="15">
                  <c:v>13.5</c:v>
                </c:pt>
                <c:pt idx="16">
                  <c:v>7.8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4D-450A-97DF-A4B2BC0199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30—39 years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  <c:pt idx="15">
                  <c:v>2021</c:v>
                </c:pt>
                <c:pt idx="16">
                  <c:v>2022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40.299999999999997</c:v>
                </c:pt>
                <c:pt idx="1">
                  <c:v>35.299999999999997</c:v>
                </c:pt>
                <c:pt idx="2">
                  <c:v>36.299999999999997</c:v>
                </c:pt>
                <c:pt idx="3">
                  <c:v>35.5</c:v>
                </c:pt>
                <c:pt idx="4">
                  <c:v>32.9</c:v>
                </c:pt>
                <c:pt idx="5">
                  <c:v>34.700000000000003</c:v>
                </c:pt>
                <c:pt idx="6">
                  <c:v>28.6</c:v>
                </c:pt>
                <c:pt idx="7">
                  <c:v>26.6</c:v>
                </c:pt>
                <c:pt idx="8">
                  <c:v>26.8</c:v>
                </c:pt>
                <c:pt idx="9">
                  <c:v>25.6</c:v>
                </c:pt>
                <c:pt idx="10">
                  <c:v>24.7</c:v>
                </c:pt>
                <c:pt idx="11">
                  <c:v>23.6</c:v>
                </c:pt>
                <c:pt idx="12">
                  <c:v>24.6</c:v>
                </c:pt>
                <c:pt idx="13">
                  <c:v>23.3</c:v>
                </c:pt>
                <c:pt idx="14">
                  <c:v>22.3</c:v>
                </c:pt>
                <c:pt idx="15">
                  <c:v>22.2</c:v>
                </c:pt>
                <c:pt idx="16">
                  <c:v>19.7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4D-450A-97DF-A4B2BC01992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40—49 years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  <c:pt idx="15">
                  <c:v>2021</c:v>
                </c:pt>
                <c:pt idx="16">
                  <c:v>2022</c:v>
                </c:pt>
              </c:numCache>
            </c:num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47.7</c:v>
                </c:pt>
                <c:pt idx="1">
                  <c:v>45.7</c:v>
                </c:pt>
                <c:pt idx="2">
                  <c:v>47.5</c:v>
                </c:pt>
                <c:pt idx="3">
                  <c:v>42.4</c:v>
                </c:pt>
                <c:pt idx="4">
                  <c:v>41.5</c:v>
                </c:pt>
                <c:pt idx="5">
                  <c:v>44.3</c:v>
                </c:pt>
                <c:pt idx="6">
                  <c:v>39.1</c:v>
                </c:pt>
                <c:pt idx="7">
                  <c:v>38.1</c:v>
                </c:pt>
                <c:pt idx="8">
                  <c:v>37.4</c:v>
                </c:pt>
                <c:pt idx="9">
                  <c:v>37</c:v>
                </c:pt>
                <c:pt idx="10">
                  <c:v>35.9</c:v>
                </c:pt>
                <c:pt idx="11">
                  <c:v>35.6</c:v>
                </c:pt>
                <c:pt idx="12">
                  <c:v>35.6</c:v>
                </c:pt>
                <c:pt idx="13">
                  <c:v>34.9</c:v>
                </c:pt>
                <c:pt idx="14">
                  <c:v>34.200000000000003</c:v>
                </c:pt>
                <c:pt idx="15">
                  <c:v>33.6</c:v>
                </c:pt>
                <c:pt idx="16">
                  <c:v>29.8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B4D-450A-97DF-A4B2BC01992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50—59 years</c:v>
                </c:pt>
              </c:strCache>
            </c:strRef>
          </c:tx>
          <c:spPr>
            <a:ln w="571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  <c:pt idx="15">
                  <c:v>2021</c:v>
                </c:pt>
                <c:pt idx="16">
                  <c:v>2022</c:v>
                </c:pt>
              </c:numCache>
            </c:numRef>
          </c:cat>
          <c:val>
            <c:numRef>
              <c:f>Sheet1!$F$2:$F$18</c:f>
              <c:numCache>
                <c:formatCode>General</c:formatCode>
                <c:ptCount val="17"/>
                <c:pt idx="0">
                  <c:v>60.8</c:v>
                </c:pt>
                <c:pt idx="1">
                  <c:v>59.3</c:v>
                </c:pt>
                <c:pt idx="2">
                  <c:v>61</c:v>
                </c:pt>
                <c:pt idx="3">
                  <c:v>53.6</c:v>
                </c:pt>
                <c:pt idx="4">
                  <c:v>52.1</c:v>
                </c:pt>
                <c:pt idx="5">
                  <c:v>55.3</c:v>
                </c:pt>
                <c:pt idx="6">
                  <c:v>48.3</c:v>
                </c:pt>
                <c:pt idx="7">
                  <c:v>47</c:v>
                </c:pt>
                <c:pt idx="8">
                  <c:v>46</c:v>
                </c:pt>
                <c:pt idx="9">
                  <c:v>45.2</c:v>
                </c:pt>
                <c:pt idx="10">
                  <c:v>44</c:v>
                </c:pt>
                <c:pt idx="11">
                  <c:v>43.1</c:v>
                </c:pt>
                <c:pt idx="12">
                  <c:v>43.5</c:v>
                </c:pt>
                <c:pt idx="13">
                  <c:v>42.9</c:v>
                </c:pt>
                <c:pt idx="14">
                  <c:v>42.9</c:v>
                </c:pt>
                <c:pt idx="15">
                  <c:v>42.8</c:v>
                </c:pt>
                <c:pt idx="16">
                  <c:v>39.5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4D-450A-97DF-A4B2BC01992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60—69 years</c:v>
                </c:pt>
              </c:strCache>
            </c:strRef>
          </c:tx>
          <c:spPr>
            <a:ln w="444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  <c:pt idx="15">
                  <c:v>2021</c:v>
                </c:pt>
                <c:pt idx="16">
                  <c:v>2022</c:v>
                </c:pt>
              </c:numCache>
            </c:numRef>
          </c:cat>
          <c:val>
            <c:numRef>
              <c:f>Sheet1!$G$2:$G$18</c:f>
              <c:numCache>
                <c:formatCode>General</c:formatCode>
                <c:ptCount val="17"/>
                <c:pt idx="0">
                  <c:v>64.7</c:v>
                </c:pt>
                <c:pt idx="1">
                  <c:v>63.6</c:v>
                </c:pt>
                <c:pt idx="2">
                  <c:v>65.3</c:v>
                </c:pt>
                <c:pt idx="3">
                  <c:v>58.4</c:v>
                </c:pt>
                <c:pt idx="4">
                  <c:v>56.7</c:v>
                </c:pt>
                <c:pt idx="5">
                  <c:v>59.8</c:v>
                </c:pt>
                <c:pt idx="6">
                  <c:v>53.9</c:v>
                </c:pt>
                <c:pt idx="7">
                  <c:v>53.1</c:v>
                </c:pt>
                <c:pt idx="8">
                  <c:v>51.9</c:v>
                </c:pt>
                <c:pt idx="9">
                  <c:v>51.4</c:v>
                </c:pt>
                <c:pt idx="10">
                  <c:v>50.6</c:v>
                </c:pt>
                <c:pt idx="11">
                  <c:v>50.1</c:v>
                </c:pt>
                <c:pt idx="12">
                  <c:v>50</c:v>
                </c:pt>
                <c:pt idx="13">
                  <c:v>49.4</c:v>
                </c:pt>
                <c:pt idx="14">
                  <c:v>49.4</c:v>
                </c:pt>
                <c:pt idx="15">
                  <c:v>49.3</c:v>
                </c:pt>
                <c:pt idx="16">
                  <c:v>46.3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B4D-450A-97DF-A4B2BC01992F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70+ years</c:v>
                </c:pt>
              </c:strCache>
            </c:strRef>
          </c:tx>
          <c:spPr>
            <a:ln w="444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  <c:pt idx="15">
                  <c:v>2021</c:v>
                </c:pt>
                <c:pt idx="16">
                  <c:v>2022</c:v>
                </c:pt>
              </c:numCache>
            </c:numRef>
          </c:cat>
          <c:val>
            <c:numRef>
              <c:f>Sheet1!$H$2:$H$18</c:f>
              <c:numCache>
                <c:formatCode>0.0</c:formatCode>
                <c:ptCount val="17"/>
                <c:pt idx="0">
                  <c:v>58.5</c:v>
                </c:pt>
                <c:pt idx="1">
                  <c:v>57.3</c:v>
                </c:pt>
                <c:pt idx="2">
                  <c:v>57.4</c:v>
                </c:pt>
                <c:pt idx="3">
                  <c:v>51.1</c:v>
                </c:pt>
                <c:pt idx="4">
                  <c:v>48.3</c:v>
                </c:pt>
                <c:pt idx="5">
                  <c:v>48.5</c:v>
                </c:pt>
                <c:pt idx="6">
                  <c:v>43.8</c:v>
                </c:pt>
                <c:pt idx="7">
                  <c:v>42.3</c:v>
                </c:pt>
                <c:pt idx="8">
                  <c:v>41.1</c:v>
                </c:pt>
                <c:pt idx="9">
                  <c:v>40.1</c:v>
                </c:pt>
                <c:pt idx="10">
                  <c:v>39.4</c:v>
                </c:pt>
                <c:pt idx="11">
                  <c:v>39.4</c:v>
                </c:pt>
                <c:pt idx="12">
                  <c:v>40.299999999999997</c:v>
                </c:pt>
                <c:pt idx="13">
                  <c:v>40.9</c:v>
                </c:pt>
                <c:pt idx="14">
                  <c:v>42.7</c:v>
                </c:pt>
                <c:pt idx="15">
                  <c:v>43.5</c:v>
                </c:pt>
                <c:pt idx="16">
                  <c:v>42.4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B4D-450A-97DF-A4B2BC019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1451824"/>
        <c:axId val="611452152"/>
      </c:lineChart>
      <c:catAx>
        <c:axId val="61145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300000" spcFirstLastPara="1" vertOverflow="ellipsis" wrap="square" anchor="ctr" anchorCtr="1"/>
          <a:lstStyle/>
          <a:p>
            <a:pPr>
              <a:defRPr sz="2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452152"/>
        <c:crosses val="autoZero"/>
        <c:auto val="1"/>
        <c:lblAlgn val="ctr"/>
        <c:lblOffset val="100"/>
        <c:noMultiLvlLbl val="0"/>
      </c:catAx>
      <c:valAx>
        <c:axId val="611452152"/>
        <c:scaling>
          <c:orientation val="minMax"/>
          <c:max val="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>
                    <a:solidFill>
                      <a:schemeClr val="tx1"/>
                    </a:solidFill>
                    <a:effectLst/>
                  </a:rPr>
                  <a:t>ACEi/ARB Use (%)</a:t>
                </a:r>
                <a:endParaRPr lang="en-US" sz="28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3.30597386874954E-3"/>
              <c:y val="6.259361658463968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45182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9190093670995032E-2"/>
          <c:y val="0.82948602753888578"/>
          <c:w val="0.979251673291341"/>
          <c:h val="0.153879570422024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76866253596323"/>
          <c:y val="5.1920020990817349E-2"/>
          <c:w val="0.88581518025642914"/>
          <c:h val="0.6493982098295203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Overall</c:v>
                </c:pt>
              </c:strCache>
            </c:strRef>
          </c:tx>
          <c:spPr>
            <a:ln w="4127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  <c:pt idx="15">
                  <c:v>2021</c:v>
                </c:pt>
                <c:pt idx="16">
                  <c:v>2022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59.5</c:v>
                </c:pt>
                <c:pt idx="1">
                  <c:v>58.4</c:v>
                </c:pt>
                <c:pt idx="2">
                  <c:v>59</c:v>
                </c:pt>
                <c:pt idx="3">
                  <c:v>52.6</c:v>
                </c:pt>
                <c:pt idx="4">
                  <c:v>50.3</c:v>
                </c:pt>
                <c:pt idx="5">
                  <c:v>51.6</c:v>
                </c:pt>
                <c:pt idx="6">
                  <c:v>46.6</c:v>
                </c:pt>
                <c:pt idx="7">
                  <c:v>45.4</c:v>
                </c:pt>
                <c:pt idx="8">
                  <c:v>44.3</c:v>
                </c:pt>
                <c:pt idx="9">
                  <c:v>43.6</c:v>
                </c:pt>
                <c:pt idx="10">
                  <c:v>42.8</c:v>
                </c:pt>
                <c:pt idx="11">
                  <c:v>42.5</c:v>
                </c:pt>
                <c:pt idx="12">
                  <c:v>42.7</c:v>
                </c:pt>
                <c:pt idx="13">
                  <c:v>42.7</c:v>
                </c:pt>
                <c:pt idx="14">
                  <c:v>43.8</c:v>
                </c:pt>
                <c:pt idx="15">
                  <c:v>44.2</c:v>
                </c:pt>
                <c:pt idx="16">
                  <c:v>42.6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30-44B1-96CC-8013A4D70A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44450" cap="rnd">
              <a:solidFill>
                <a:srgbClr val="009999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9999"/>
              </a:solidFill>
              <a:ln w="9525">
                <a:solidFill>
                  <a:srgbClr val="009999"/>
                </a:solidFill>
              </a:ln>
              <a:effectLst/>
            </c:spPr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  <c:pt idx="15">
                  <c:v>2021</c:v>
                </c:pt>
                <c:pt idx="16">
                  <c:v>2022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46.8</c:v>
                </c:pt>
                <c:pt idx="1">
                  <c:v>45</c:v>
                </c:pt>
                <c:pt idx="2">
                  <c:v>46.9</c:v>
                </c:pt>
                <c:pt idx="3">
                  <c:v>42.9</c:v>
                </c:pt>
                <c:pt idx="4">
                  <c:v>42.5</c:v>
                </c:pt>
                <c:pt idx="5">
                  <c:v>44.3</c:v>
                </c:pt>
                <c:pt idx="6">
                  <c:v>40.1</c:v>
                </c:pt>
                <c:pt idx="7">
                  <c:v>39.1</c:v>
                </c:pt>
                <c:pt idx="8">
                  <c:v>38.200000000000003</c:v>
                </c:pt>
                <c:pt idx="9">
                  <c:v>37.5</c:v>
                </c:pt>
                <c:pt idx="10">
                  <c:v>36.700000000000003</c:v>
                </c:pt>
                <c:pt idx="11">
                  <c:v>36.299999999999997</c:v>
                </c:pt>
                <c:pt idx="12">
                  <c:v>36.1</c:v>
                </c:pt>
                <c:pt idx="13">
                  <c:v>36.200000000000003</c:v>
                </c:pt>
                <c:pt idx="14">
                  <c:v>36.799999999999997</c:v>
                </c:pt>
                <c:pt idx="15">
                  <c:v>37.1</c:v>
                </c:pt>
                <c:pt idx="16">
                  <c:v>35.6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C8-4931-A5CE-DC714E85BB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Male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  <c:pt idx="15">
                  <c:v>2021</c:v>
                </c:pt>
                <c:pt idx="16">
                  <c:v>2022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59.9</c:v>
                </c:pt>
                <c:pt idx="1">
                  <c:v>58.8</c:v>
                </c:pt>
                <c:pt idx="2">
                  <c:v>59.4</c:v>
                </c:pt>
                <c:pt idx="3">
                  <c:v>53</c:v>
                </c:pt>
                <c:pt idx="4">
                  <c:v>50.6</c:v>
                </c:pt>
                <c:pt idx="5">
                  <c:v>51.9</c:v>
                </c:pt>
                <c:pt idx="6">
                  <c:v>46.9</c:v>
                </c:pt>
                <c:pt idx="7">
                  <c:v>45.6</c:v>
                </c:pt>
                <c:pt idx="8">
                  <c:v>44.5</c:v>
                </c:pt>
                <c:pt idx="9">
                  <c:v>43.8</c:v>
                </c:pt>
                <c:pt idx="10">
                  <c:v>43</c:v>
                </c:pt>
                <c:pt idx="11">
                  <c:v>42.7</c:v>
                </c:pt>
                <c:pt idx="12">
                  <c:v>43</c:v>
                </c:pt>
                <c:pt idx="13">
                  <c:v>43</c:v>
                </c:pt>
                <c:pt idx="14">
                  <c:v>44.2</c:v>
                </c:pt>
                <c:pt idx="15">
                  <c:v>44.6</c:v>
                </c:pt>
                <c:pt idx="16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C8-4931-A5CE-DC714E85BB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4495360"/>
        <c:axId val="394492736"/>
      </c:lineChart>
      <c:catAx>
        <c:axId val="39449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300000" spcFirstLastPara="1" vertOverflow="ellipsis" wrap="square" anchor="ctr" anchorCtr="1"/>
          <a:lstStyle/>
          <a:p>
            <a:pPr>
              <a:defRPr sz="2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92736"/>
        <c:crosses val="autoZero"/>
        <c:auto val="1"/>
        <c:lblAlgn val="ctr"/>
        <c:lblOffset val="100"/>
        <c:noMultiLvlLbl val="0"/>
      </c:catAx>
      <c:valAx>
        <c:axId val="394492736"/>
        <c:scaling>
          <c:orientation val="minMax"/>
          <c:max val="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>
                    <a:solidFill>
                      <a:schemeClr val="tx1"/>
                    </a:solidFill>
                    <a:effectLst/>
                  </a:rPr>
                  <a:t>ACEi/ARB Use (%)</a:t>
                </a:r>
                <a:endParaRPr lang="en-US" sz="2800" b="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2.2574821981086388E-3"/>
              <c:y val="0.131217872081507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9536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10754361249294"/>
          <c:y val="5.4029738084942512E-2"/>
          <c:w val="0.88288318182333969"/>
          <c:h val="0.5792365641293362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Overall</c:v>
                </c:pt>
              </c:strCache>
            </c:strRef>
          </c:tx>
          <c:spPr>
            <a:ln w="571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  <c:pt idx="15">
                  <c:v>2021</c:v>
                </c:pt>
                <c:pt idx="16">
                  <c:v>2022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59.5</c:v>
                </c:pt>
                <c:pt idx="1">
                  <c:v>58.4</c:v>
                </c:pt>
                <c:pt idx="2">
                  <c:v>59</c:v>
                </c:pt>
                <c:pt idx="3">
                  <c:v>52.6</c:v>
                </c:pt>
                <c:pt idx="4">
                  <c:v>50.3</c:v>
                </c:pt>
                <c:pt idx="5">
                  <c:v>51.6</c:v>
                </c:pt>
                <c:pt idx="6">
                  <c:v>46.6</c:v>
                </c:pt>
                <c:pt idx="7">
                  <c:v>45.4</c:v>
                </c:pt>
                <c:pt idx="8">
                  <c:v>44.3</c:v>
                </c:pt>
                <c:pt idx="9">
                  <c:v>43.6</c:v>
                </c:pt>
                <c:pt idx="10">
                  <c:v>42.8</c:v>
                </c:pt>
                <c:pt idx="11">
                  <c:v>42.5</c:v>
                </c:pt>
                <c:pt idx="12">
                  <c:v>42.7</c:v>
                </c:pt>
                <c:pt idx="13">
                  <c:v>42.7</c:v>
                </c:pt>
                <c:pt idx="14">
                  <c:v>43.8</c:v>
                </c:pt>
                <c:pt idx="15">
                  <c:v>44.2</c:v>
                </c:pt>
                <c:pt idx="16">
                  <c:v>42.6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D9-4B20-AA4C-DAE90F1926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Non-Hispanic White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  <c:pt idx="15">
                  <c:v>2021</c:v>
                </c:pt>
                <c:pt idx="16">
                  <c:v>2022</c:v>
                </c:pt>
              </c:numCache>
            </c:num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60.4</c:v>
                </c:pt>
                <c:pt idx="1">
                  <c:v>59.1</c:v>
                </c:pt>
                <c:pt idx="2">
                  <c:v>59.4</c:v>
                </c:pt>
                <c:pt idx="3">
                  <c:v>52.8</c:v>
                </c:pt>
                <c:pt idx="4">
                  <c:v>50.2</c:v>
                </c:pt>
                <c:pt idx="5">
                  <c:v>50.9</c:v>
                </c:pt>
                <c:pt idx="6">
                  <c:v>46</c:v>
                </c:pt>
                <c:pt idx="7">
                  <c:v>44.6</c:v>
                </c:pt>
                <c:pt idx="8">
                  <c:v>43.6</c:v>
                </c:pt>
                <c:pt idx="9">
                  <c:v>42.7</c:v>
                </c:pt>
                <c:pt idx="10">
                  <c:v>41.8</c:v>
                </c:pt>
                <c:pt idx="11">
                  <c:v>41.3</c:v>
                </c:pt>
                <c:pt idx="12">
                  <c:v>41.6</c:v>
                </c:pt>
                <c:pt idx="13">
                  <c:v>41.8</c:v>
                </c:pt>
                <c:pt idx="14">
                  <c:v>43</c:v>
                </c:pt>
                <c:pt idx="15">
                  <c:v>43.6</c:v>
                </c:pt>
                <c:pt idx="16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D9-4B20-AA4C-DAE90F1926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Non-Hispanic Black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  <c:pt idx="15">
                  <c:v>2021</c:v>
                </c:pt>
                <c:pt idx="16">
                  <c:v>2022</c:v>
                </c:pt>
              </c:numCache>
            </c:num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61.8</c:v>
                </c:pt>
                <c:pt idx="1">
                  <c:v>61.1</c:v>
                </c:pt>
                <c:pt idx="2">
                  <c:v>62.9</c:v>
                </c:pt>
                <c:pt idx="3">
                  <c:v>55.8</c:v>
                </c:pt>
                <c:pt idx="4">
                  <c:v>54.6</c:v>
                </c:pt>
                <c:pt idx="5">
                  <c:v>58.1</c:v>
                </c:pt>
                <c:pt idx="6">
                  <c:v>51.8</c:v>
                </c:pt>
                <c:pt idx="7">
                  <c:v>50.8</c:v>
                </c:pt>
                <c:pt idx="8">
                  <c:v>49.3</c:v>
                </c:pt>
                <c:pt idx="9">
                  <c:v>48.2</c:v>
                </c:pt>
                <c:pt idx="10">
                  <c:v>47.4</c:v>
                </c:pt>
                <c:pt idx="11">
                  <c:v>46.8</c:v>
                </c:pt>
                <c:pt idx="12">
                  <c:v>46.7</c:v>
                </c:pt>
                <c:pt idx="13">
                  <c:v>45.9</c:v>
                </c:pt>
                <c:pt idx="14">
                  <c:v>46.2</c:v>
                </c:pt>
                <c:pt idx="15">
                  <c:v>46.4</c:v>
                </c:pt>
                <c:pt idx="16">
                  <c:v>44.9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D9-4B20-AA4C-DAE90F1926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American Indian/AK Native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  <c:pt idx="15">
                  <c:v>2021</c:v>
                </c:pt>
                <c:pt idx="16">
                  <c:v>2022</c:v>
                </c:pt>
              </c:numCache>
            </c:num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55.2</c:v>
                </c:pt>
                <c:pt idx="1">
                  <c:v>56.7</c:v>
                </c:pt>
                <c:pt idx="2">
                  <c:v>58.7</c:v>
                </c:pt>
                <c:pt idx="3">
                  <c:v>53.5</c:v>
                </c:pt>
                <c:pt idx="4">
                  <c:v>51.3</c:v>
                </c:pt>
                <c:pt idx="5">
                  <c:v>53.8</c:v>
                </c:pt>
                <c:pt idx="6">
                  <c:v>48.5</c:v>
                </c:pt>
                <c:pt idx="7">
                  <c:v>47.5</c:v>
                </c:pt>
                <c:pt idx="8">
                  <c:v>46.4</c:v>
                </c:pt>
                <c:pt idx="9">
                  <c:v>43.5</c:v>
                </c:pt>
                <c:pt idx="10">
                  <c:v>43.9</c:v>
                </c:pt>
                <c:pt idx="11">
                  <c:v>43.7</c:v>
                </c:pt>
                <c:pt idx="12">
                  <c:v>44</c:v>
                </c:pt>
                <c:pt idx="13">
                  <c:v>43.3</c:v>
                </c:pt>
                <c:pt idx="14">
                  <c:v>43.7</c:v>
                </c:pt>
                <c:pt idx="15">
                  <c:v>44.6</c:v>
                </c:pt>
                <c:pt idx="16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D9-4B20-AA4C-DAE90F19261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Native HI/Pacific Islander</c:v>
                </c:pt>
              </c:strCache>
            </c:strRef>
          </c:tx>
          <c:spPr>
            <a:ln w="444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  <c:pt idx="15">
                  <c:v>2021</c:v>
                </c:pt>
                <c:pt idx="16">
                  <c:v>2022</c:v>
                </c:pt>
              </c:numCache>
            </c:num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62.1</c:v>
                </c:pt>
                <c:pt idx="1">
                  <c:v>59.5</c:v>
                </c:pt>
                <c:pt idx="2">
                  <c:v>61.5</c:v>
                </c:pt>
                <c:pt idx="3">
                  <c:v>56.3</c:v>
                </c:pt>
                <c:pt idx="4">
                  <c:v>56.5</c:v>
                </c:pt>
                <c:pt idx="5">
                  <c:v>54.9</c:v>
                </c:pt>
                <c:pt idx="6">
                  <c:v>51.2</c:v>
                </c:pt>
                <c:pt idx="7">
                  <c:v>49.8</c:v>
                </c:pt>
                <c:pt idx="8">
                  <c:v>49.8</c:v>
                </c:pt>
                <c:pt idx="9">
                  <c:v>48.1</c:v>
                </c:pt>
                <c:pt idx="10">
                  <c:v>49</c:v>
                </c:pt>
                <c:pt idx="11">
                  <c:v>48.4</c:v>
                </c:pt>
                <c:pt idx="12">
                  <c:v>48.5</c:v>
                </c:pt>
                <c:pt idx="13">
                  <c:v>48.9</c:v>
                </c:pt>
                <c:pt idx="14">
                  <c:v>50.5</c:v>
                </c:pt>
                <c:pt idx="15">
                  <c:v>50</c:v>
                </c:pt>
                <c:pt idx="16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8D9-4B20-AA4C-DAE90F19261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Hispanic</c:v>
                </c:pt>
              </c:strCache>
            </c:strRef>
          </c:tx>
          <c:spPr>
            <a:ln w="444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  <c:pt idx="15">
                  <c:v>2021</c:v>
                </c:pt>
                <c:pt idx="16">
                  <c:v>2022</c:v>
                </c:pt>
              </c:numCache>
            </c:numRef>
          </c:cat>
          <c:val>
            <c:numRef>
              <c:f>Sheet1!$G$2:$G$19</c:f>
              <c:numCache>
                <c:formatCode>General</c:formatCode>
                <c:ptCount val="18"/>
                <c:pt idx="0">
                  <c:v>65.900000000000006</c:v>
                </c:pt>
                <c:pt idx="1">
                  <c:v>65.599999999999994</c:v>
                </c:pt>
                <c:pt idx="2">
                  <c:v>66.7</c:v>
                </c:pt>
                <c:pt idx="3">
                  <c:v>62.8</c:v>
                </c:pt>
                <c:pt idx="4">
                  <c:v>60.6</c:v>
                </c:pt>
                <c:pt idx="5">
                  <c:v>61.6</c:v>
                </c:pt>
                <c:pt idx="6">
                  <c:v>56.5</c:v>
                </c:pt>
                <c:pt idx="7">
                  <c:v>54.8</c:v>
                </c:pt>
                <c:pt idx="8">
                  <c:v>53.3</c:v>
                </c:pt>
                <c:pt idx="9">
                  <c:v>52.4</c:v>
                </c:pt>
                <c:pt idx="10">
                  <c:v>51.2</c:v>
                </c:pt>
                <c:pt idx="11">
                  <c:v>50.6</c:v>
                </c:pt>
                <c:pt idx="12">
                  <c:v>50.6</c:v>
                </c:pt>
                <c:pt idx="13">
                  <c:v>50.5</c:v>
                </c:pt>
                <c:pt idx="14">
                  <c:v>50.9</c:v>
                </c:pt>
                <c:pt idx="15">
                  <c:v>51.3</c:v>
                </c:pt>
                <c:pt idx="16">
                  <c:v>49.9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8D9-4B20-AA4C-DAE90F19261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Asian</c:v>
                </c:pt>
              </c:strCache>
            </c:strRef>
          </c:tx>
          <c:spPr>
            <a:ln w="444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  <c:pt idx="15">
                  <c:v>2021</c:v>
                </c:pt>
                <c:pt idx="16">
                  <c:v>2022</c:v>
                </c:pt>
              </c:numCache>
            </c:numRef>
          </c:cat>
          <c:val>
            <c:numRef>
              <c:f>Sheet1!$H$2:$H$19</c:f>
              <c:numCache>
                <c:formatCode>General</c:formatCode>
                <c:ptCount val="18"/>
                <c:pt idx="0">
                  <c:v>54.2</c:v>
                </c:pt>
                <c:pt idx="1">
                  <c:v>53.8</c:v>
                </c:pt>
                <c:pt idx="2">
                  <c:v>56.5</c:v>
                </c:pt>
                <c:pt idx="3">
                  <c:v>50.9</c:v>
                </c:pt>
                <c:pt idx="4">
                  <c:v>49.3</c:v>
                </c:pt>
                <c:pt idx="5">
                  <c:v>49.7</c:v>
                </c:pt>
                <c:pt idx="6">
                  <c:v>47.2</c:v>
                </c:pt>
                <c:pt idx="7">
                  <c:v>45.5</c:v>
                </c:pt>
                <c:pt idx="8">
                  <c:v>43.1</c:v>
                </c:pt>
                <c:pt idx="9">
                  <c:v>42.4</c:v>
                </c:pt>
                <c:pt idx="10">
                  <c:v>42.1</c:v>
                </c:pt>
                <c:pt idx="11">
                  <c:v>41.7</c:v>
                </c:pt>
                <c:pt idx="12">
                  <c:v>41.5</c:v>
                </c:pt>
                <c:pt idx="13">
                  <c:v>41.7</c:v>
                </c:pt>
                <c:pt idx="14">
                  <c:v>43.7</c:v>
                </c:pt>
                <c:pt idx="15">
                  <c:v>45.3</c:v>
                </c:pt>
                <c:pt idx="16">
                  <c:v>44.4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8D9-4B20-AA4C-DAE90F19261D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Unknown</c:v>
                </c:pt>
              </c:strCache>
            </c:strRef>
          </c:tx>
          <c:spPr>
            <a:ln w="444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Sheet1!$A$2:$A$19</c:f>
              <c:numCache>
                <c:formatCode>General</c:formatCode>
                <c:ptCount val="1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  <c:pt idx="15">
                  <c:v>2021</c:v>
                </c:pt>
                <c:pt idx="16">
                  <c:v>2022</c:v>
                </c:pt>
              </c:numCache>
            </c:numRef>
          </c:cat>
          <c:val>
            <c:numRef>
              <c:f>Sheet1!$I$2:$I$19</c:f>
              <c:numCache>
                <c:formatCode>General</c:formatCode>
                <c:ptCount val="18"/>
                <c:pt idx="0">
                  <c:v>57</c:v>
                </c:pt>
                <c:pt idx="1">
                  <c:v>55.3</c:v>
                </c:pt>
                <c:pt idx="2">
                  <c:v>55.2</c:v>
                </c:pt>
                <c:pt idx="3">
                  <c:v>48.9</c:v>
                </c:pt>
                <c:pt idx="4">
                  <c:v>46</c:v>
                </c:pt>
                <c:pt idx="5">
                  <c:v>46.9</c:v>
                </c:pt>
                <c:pt idx="6">
                  <c:v>41.9</c:v>
                </c:pt>
                <c:pt idx="7">
                  <c:v>40.200000000000003</c:v>
                </c:pt>
                <c:pt idx="8">
                  <c:v>37.9</c:v>
                </c:pt>
                <c:pt idx="9">
                  <c:v>36.200000000000003</c:v>
                </c:pt>
                <c:pt idx="10">
                  <c:v>35.799999999999997</c:v>
                </c:pt>
                <c:pt idx="11">
                  <c:v>35.799999999999997</c:v>
                </c:pt>
                <c:pt idx="12">
                  <c:v>36.1</c:v>
                </c:pt>
                <c:pt idx="13">
                  <c:v>36.5</c:v>
                </c:pt>
                <c:pt idx="14">
                  <c:v>38.4</c:v>
                </c:pt>
                <c:pt idx="15">
                  <c:v>37.9</c:v>
                </c:pt>
                <c:pt idx="16">
                  <c:v>34.200000000000003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8D9-4B20-AA4C-DAE90F192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0213320"/>
        <c:axId val="670214960"/>
      </c:lineChart>
      <c:catAx>
        <c:axId val="670213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300000" spcFirstLastPara="1" vertOverflow="ellipsis" wrap="square" anchor="ctr" anchorCtr="1"/>
          <a:lstStyle/>
          <a:p>
            <a:pPr>
              <a:defRPr sz="2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214960"/>
        <c:crosses val="autoZero"/>
        <c:auto val="1"/>
        <c:lblAlgn val="ctr"/>
        <c:lblOffset val="100"/>
        <c:noMultiLvlLbl val="0"/>
      </c:catAx>
      <c:valAx>
        <c:axId val="670214960"/>
        <c:scaling>
          <c:orientation val="minMax"/>
          <c:max val="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>
                    <a:solidFill>
                      <a:schemeClr val="tx1"/>
                    </a:solidFill>
                    <a:effectLst/>
                  </a:rPr>
                  <a:t>ACEi/ARB Use (%)</a:t>
                </a:r>
                <a:endParaRPr lang="en-US" sz="2800" b="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2.237490324668202E-3"/>
              <c:y val="5.658005310666176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21332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6589669297026384"/>
          <c:w val="1"/>
          <c:h val="0.117603561346682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2462819336604"/>
          <c:y val="5.5458946603847141E-2"/>
          <c:w val="0.88161433465664485"/>
          <c:h val="0.6372679106995452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Sheet1!$A$3:$A$18</c:f>
              <c:numCache>
                <c:formatCode>General</c:formatCode>
                <c:ptCount val="1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59.5</c:v>
                </c:pt>
                <c:pt idx="1">
                  <c:v>58.4</c:v>
                </c:pt>
                <c:pt idx="2">
                  <c:v>59</c:v>
                </c:pt>
                <c:pt idx="3">
                  <c:v>52.6</c:v>
                </c:pt>
                <c:pt idx="4">
                  <c:v>50.3</c:v>
                </c:pt>
                <c:pt idx="5">
                  <c:v>51.6</c:v>
                </c:pt>
                <c:pt idx="6">
                  <c:v>46.6</c:v>
                </c:pt>
                <c:pt idx="7">
                  <c:v>45.4</c:v>
                </c:pt>
                <c:pt idx="8">
                  <c:v>44.3</c:v>
                </c:pt>
                <c:pt idx="9">
                  <c:v>43.6</c:v>
                </c:pt>
                <c:pt idx="10">
                  <c:v>42.8</c:v>
                </c:pt>
                <c:pt idx="11">
                  <c:v>42.5</c:v>
                </c:pt>
                <c:pt idx="12">
                  <c:v>42.7</c:v>
                </c:pt>
                <c:pt idx="13">
                  <c:v>42.7</c:v>
                </c:pt>
                <c:pt idx="14">
                  <c:v>43.8</c:v>
                </c:pt>
                <c:pt idx="15">
                  <c:v>44.2</c:v>
                </c:pt>
                <c:pt idx="16">
                  <c:v>42.6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30-44B1-96CC-8013A4D70A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Diabetes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cat>
            <c:numRef>
              <c:f>Sheet1!$A$3:$A$18</c:f>
              <c:numCache>
                <c:formatCode>General</c:formatCode>
                <c:ptCount val="1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72.7</c:v>
                </c:pt>
                <c:pt idx="1">
                  <c:v>72.900000000000006</c:v>
                </c:pt>
                <c:pt idx="2">
                  <c:v>72</c:v>
                </c:pt>
                <c:pt idx="3">
                  <c:v>65.8</c:v>
                </c:pt>
                <c:pt idx="4">
                  <c:v>63.6</c:v>
                </c:pt>
                <c:pt idx="5">
                  <c:v>64.8</c:v>
                </c:pt>
                <c:pt idx="6">
                  <c:v>59.2</c:v>
                </c:pt>
                <c:pt idx="7">
                  <c:v>57.9</c:v>
                </c:pt>
                <c:pt idx="8">
                  <c:v>56.9</c:v>
                </c:pt>
                <c:pt idx="9">
                  <c:v>56.1</c:v>
                </c:pt>
                <c:pt idx="10">
                  <c:v>55.8</c:v>
                </c:pt>
                <c:pt idx="11">
                  <c:v>55.2</c:v>
                </c:pt>
                <c:pt idx="12">
                  <c:v>55.1</c:v>
                </c:pt>
                <c:pt idx="13">
                  <c:v>54.8</c:v>
                </c:pt>
                <c:pt idx="14">
                  <c:v>55.3</c:v>
                </c:pt>
                <c:pt idx="15">
                  <c:v>55.8</c:v>
                </c:pt>
                <c:pt idx="16">
                  <c:v>54.7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C8-4931-A5CE-DC714E85BB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Without Diabetes</c:v>
                </c:pt>
              </c:strCache>
            </c:strRef>
          </c:tx>
          <c:spPr>
            <a:ln w="44450" cap="rnd">
              <a:solidFill>
                <a:srgbClr val="009999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09999"/>
              </a:solidFill>
              <a:ln w="9525">
                <a:solidFill>
                  <a:srgbClr val="009999"/>
                </a:solidFill>
              </a:ln>
              <a:effectLst/>
            </c:spPr>
          </c:marker>
          <c:cat>
            <c:numRef>
              <c:f>Sheet1!$A$3:$A$18</c:f>
              <c:numCache>
                <c:formatCode>General</c:formatCode>
                <c:ptCount val="1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49.2</c:v>
                </c:pt>
                <c:pt idx="1">
                  <c:v>48.1</c:v>
                </c:pt>
                <c:pt idx="2">
                  <c:v>48.3</c:v>
                </c:pt>
                <c:pt idx="3">
                  <c:v>42</c:v>
                </c:pt>
                <c:pt idx="4">
                  <c:v>39.6</c:v>
                </c:pt>
                <c:pt idx="5">
                  <c:v>40.700000000000003</c:v>
                </c:pt>
                <c:pt idx="6">
                  <c:v>35.9</c:v>
                </c:pt>
                <c:pt idx="7">
                  <c:v>34.700000000000003</c:v>
                </c:pt>
                <c:pt idx="8">
                  <c:v>33.6</c:v>
                </c:pt>
                <c:pt idx="9">
                  <c:v>32.799999999999997</c:v>
                </c:pt>
                <c:pt idx="10">
                  <c:v>32</c:v>
                </c:pt>
                <c:pt idx="11">
                  <c:v>31.7</c:v>
                </c:pt>
                <c:pt idx="12">
                  <c:v>31.9</c:v>
                </c:pt>
                <c:pt idx="13">
                  <c:v>31.8</c:v>
                </c:pt>
                <c:pt idx="14">
                  <c:v>32.799999999999997</c:v>
                </c:pt>
                <c:pt idx="15">
                  <c:v>33</c:v>
                </c:pt>
                <c:pt idx="16">
                  <c:v>30.8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C8-4931-A5CE-DC714E85BB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4495360"/>
        <c:axId val="394492736"/>
      </c:lineChart>
      <c:catAx>
        <c:axId val="39449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300000" spcFirstLastPara="1" vertOverflow="ellipsis" wrap="square" anchor="ctr" anchorCtr="1"/>
          <a:lstStyle/>
          <a:p>
            <a:pPr>
              <a:defRPr sz="2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92736"/>
        <c:crosses val="autoZero"/>
        <c:auto val="1"/>
        <c:lblAlgn val="ctr"/>
        <c:lblOffset val="100"/>
        <c:noMultiLvlLbl val="0"/>
      </c:catAx>
      <c:valAx>
        <c:axId val="394492736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>
                    <a:solidFill>
                      <a:schemeClr val="tx1"/>
                    </a:solidFill>
                    <a:effectLst/>
                  </a:rPr>
                  <a:t>ACEi/ARB Use (%)</a:t>
                </a:r>
                <a:endParaRPr lang="en-US" sz="28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1.1192868010263242E-3"/>
              <c:y val="0.101846579354103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9536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218529930227656"/>
          <c:y val="0.87449163613927527"/>
          <c:w val="0.68486806208534068"/>
          <c:h val="5.77635590737809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9755" y="2725296"/>
            <a:ext cx="8752490" cy="1003069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 err="1"/>
              <a:t>ACEi</a:t>
            </a:r>
            <a:r>
              <a:rPr lang="en-US" sz="4400" b="1" dirty="0"/>
              <a:t>/ARB use among U.S. Veterans with CKD Stages 3–5</a:t>
            </a:r>
            <a:r>
              <a:rPr lang="en-US" sz="2400" b="1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322" y="368586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995855" y="3967520"/>
            <a:ext cx="102002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Overall, 42.6% of U.S. Veterans with chronic kidney disease (CKD) stages 3–5 filled at least one prescription for either an angiotensin-converting enzyme inhibitor (ACEi) or an angiotensin receptor blocker (ARB) in 2022, down from 59.5% in 2006. Use of ACEi/ARB medications is greater with age, except for those aged ≥ 70 years. Use of ACEi/ARB is higher among CKD patients with diabetes than those without diabetes (54.7% vs. 30.8% in 2022).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NATIONAL VA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644347" y="6091178"/>
            <a:ext cx="490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https://nccd.cdc.gov/ckd/detail.aspx?Qnum=Q605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ACEi</a:t>
            </a:r>
            <a:r>
              <a:rPr lang="en-US" b="1" dirty="0"/>
              <a:t>/ARB use among U.S. Veterans </a:t>
            </a:r>
            <a:br>
              <a:rPr lang="en-US" b="1" dirty="0"/>
            </a:br>
            <a:r>
              <a:rPr lang="en-US" b="1" dirty="0"/>
              <a:t>with CKD Stages 3–5, Overall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252678"/>
              </p:ext>
            </p:extLst>
          </p:nvPr>
        </p:nvGraphicFramePr>
        <p:xfrm>
          <a:off x="299545" y="1540911"/>
          <a:ext cx="11516709" cy="4536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158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97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ACEi/ARB use among U.S. Veterans </a:t>
            </a:r>
            <a:br>
              <a:rPr lang="en-US" b="1" dirty="0"/>
            </a:br>
            <a:r>
              <a:rPr lang="en-US" b="1" dirty="0"/>
              <a:t>with CKD Stages 3–5, by Age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086402"/>
              </p:ext>
            </p:extLst>
          </p:nvPr>
        </p:nvGraphicFramePr>
        <p:xfrm>
          <a:off x="315311" y="1596094"/>
          <a:ext cx="11524592" cy="4663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461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326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ACEi</a:t>
            </a:r>
            <a:r>
              <a:rPr lang="en-US" b="1" dirty="0"/>
              <a:t>/ARB use among U.S. Veterans </a:t>
            </a:r>
            <a:br>
              <a:rPr lang="en-US" b="1" dirty="0"/>
            </a:br>
            <a:r>
              <a:rPr lang="en-US" b="1" dirty="0"/>
              <a:t>with CKD Stages 3–5, by Sex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322195"/>
              </p:ext>
            </p:extLst>
          </p:nvPr>
        </p:nvGraphicFramePr>
        <p:xfrm>
          <a:off x="285751" y="1594888"/>
          <a:ext cx="11435986" cy="4805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687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14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ACEi/ARB use among U.S. Veterans </a:t>
            </a:r>
            <a:br>
              <a:rPr lang="en-US" b="1" dirty="0"/>
            </a:br>
            <a:r>
              <a:rPr lang="en-US" b="1" dirty="0"/>
              <a:t>with CKD Stages 3–5, by Race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696911"/>
              </p:ext>
            </p:extLst>
          </p:nvPr>
        </p:nvGraphicFramePr>
        <p:xfrm>
          <a:off x="311085" y="1558710"/>
          <a:ext cx="11632676" cy="4618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832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1758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ACEi</a:t>
            </a:r>
            <a:r>
              <a:rPr lang="en-US" b="1" dirty="0"/>
              <a:t>/ARB use among U.S. Veterans </a:t>
            </a:r>
            <a:br>
              <a:rPr lang="en-US" b="1" dirty="0"/>
            </a:br>
            <a:r>
              <a:rPr lang="en-US" b="1" dirty="0"/>
              <a:t>with CKD Stages 3–5, by Diabetes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929241"/>
              </p:ext>
            </p:extLst>
          </p:nvPr>
        </p:nvGraphicFramePr>
        <p:xfrm>
          <a:off x="342001" y="1587321"/>
          <a:ext cx="11507998" cy="449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128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4140</TotalTime>
  <Words>248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Office Theme</vt:lpstr>
      <vt:lpstr>  ACEi/ARB use among U.S. Veterans with CKD Stages 3–5 </vt:lpstr>
      <vt:lpstr>ACEi/ARB use among U.S. Veterans  with CKD Stages 3–5, Overall </vt:lpstr>
      <vt:lpstr>ACEi/ARB use among U.S. Veterans  with CKD Stages 3–5, by Age</vt:lpstr>
      <vt:lpstr>ACEi/ARB use among U.S. Veterans  with CKD Stages 3–5, by Sex</vt:lpstr>
      <vt:lpstr>ACEi/ARB use among U.S. Veterans  with CKD Stages 3–5, by Race</vt:lpstr>
      <vt:lpstr>ACEi/ARB use among U.S. Veterans  with CKD Stages 3–5, by Diabetes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Bragg-Gresham, Jennifer</cp:lastModifiedBy>
  <cp:revision>102</cp:revision>
  <dcterms:created xsi:type="dcterms:W3CDTF">2023-08-07T21:35:07Z</dcterms:created>
  <dcterms:modified xsi:type="dcterms:W3CDTF">2023-10-19T17:35:46Z</dcterms:modified>
</cp:coreProperties>
</file>