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5" r:id="rId4"/>
    <p:sldId id="260" r:id="rId5"/>
    <p:sldId id="264"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8" y="2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86451396071494"/>
          <c:y val="8.6894493235741069E-2"/>
          <c:w val="0.88770228018343766"/>
          <c:h val="0.66338243426237575"/>
        </c:manualLayout>
      </c:layout>
      <c:lineChart>
        <c:grouping val="standard"/>
        <c:varyColors val="0"/>
        <c:ser>
          <c:idx val="0"/>
          <c:order val="0"/>
          <c:tx>
            <c:strRef>
              <c:f>Sheet1!$B$1</c:f>
              <c:strCache>
                <c:ptCount val="1"/>
                <c:pt idx="0">
                  <c:v>Overall</c:v>
                </c:pt>
              </c:strCache>
            </c:strRef>
          </c:tx>
          <c:spPr>
            <a:ln w="44450" cap="rnd">
              <a:solidFill>
                <a:schemeClr val="accent1"/>
              </a:solidFill>
              <a:round/>
            </a:ln>
            <a:effectLst/>
          </c:spPr>
          <c:marker>
            <c:symbol val="circle"/>
            <c:size val="7"/>
            <c:spPr>
              <a:solidFill>
                <a:schemeClr val="accent1"/>
              </a:solidFill>
              <a:ln w="9525">
                <a:solidFill>
                  <a:schemeClr val="accent1"/>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Sheet1!$B$2:$B$18</c:f>
              <c:numCache>
                <c:formatCode>General</c:formatCode>
                <c:ptCount val="17"/>
                <c:pt idx="0">
                  <c:v>7.2</c:v>
                </c:pt>
                <c:pt idx="1">
                  <c:v>7.6</c:v>
                </c:pt>
                <c:pt idx="2">
                  <c:v>9.1999999999999993</c:v>
                </c:pt>
                <c:pt idx="3">
                  <c:v>10.9</c:v>
                </c:pt>
                <c:pt idx="4">
                  <c:v>11.5</c:v>
                </c:pt>
                <c:pt idx="5">
                  <c:v>11.8</c:v>
                </c:pt>
                <c:pt idx="6">
                  <c:v>12.1</c:v>
                </c:pt>
                <c:pt idx="7">
                  <c:v>11.7</c:v>
                </c:pt>
                <c:pt idx="8">
                  <c:v>12.2</c:v>
                </c:pt>
                <c:pt idx="9">
                  <c:v>11.5</c:v>
                </c:pt>
                <c:pt idx="10">
                  <c:v>12.2</c:v>
                </c:pt>
                <c:pt idx="11">
                  <c:v>13</c:v>
                </c:pt>
                <c:pt idx="12">
                  <c:v>14</c:v>
                </c:pt>
                <c:pt idx="13">
                  <c:v>15.2</c:v>
                </c:pt>
                <c:pt idx="14">
                  <c:v>13</c:v>
                </c:pt>
                <c:pt idx="15">
                  <c:v>14.3</c:v>
                </c:pt>
                <c:pt idx="16">
                  <c:v>15.4</c:v>
                </c:pt>
              </c:numCache>
            </c:numRef>
          </c:val>
          <c:smooth val="0"/>
          <c:extLst>
            <c:ext xmlns:c16="http://schemas.microsoft.com/office/drawing/2014/chart" uri="{C3380CC4-5D6E-409C-BE32-E72D297353CC}">
              <c16:uniqueId val="{00000000-0370-476A-9E69-CBE2E6679B58}"/>
            </c:ext>
          </c:extLst>
        </c:ser>
        <c:dLbls>
          <c:showLegendKey val="0"/>
          <c:showVal val="0"/>
          <c:showCatName val="0"/>
          <c:showSerName val="0"/>
          <c:showPercent val="0"/>
          <c:showBubbleSize val="0"/>
        </c:dLbls>
        <c:marker val="1"/>
        <c:smooth val="0"/>
        <c:axId val="412120168"/>
        <c:axId val="412120496"/>
      </c:lineChart>
      <c:catAx>
        <c:axId val="412120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100" b="0" i="0" u="none" strike="noStrike" kern="1200" baseline="0">
                <a:solidFill>
                  <a:schemeClr val="tx1"/>
                </a:solidFill>
                <a:latin typeface="+mn-lt"/>
                <a:ea typeface="+mn-ea"/>
                <a:cs typeface="+mn-cs"/>
              </a:defRPr>
            </a:pPr>
            <a:endParaRPr lang="en-US"/>
          </a:p>
        </c:txPr>
        <c:crossAx val="412120496"/>
        <c:crosses val="autoZero"/>
        <c:auto val="1"/>
        <c:lblAlgn val="ctr"/>
        <c:lblOffset val="100"/>
        <c:noMultiLvlLbl val="0"/>
      </c:catAx>
      <c:valAx>
        <c:axId val="412120496"/>
        <c:scaling>
          <c:orientation val="minMax"/>
          <c:max val="2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0" i="0" baseline="0" dirty="0">
                    <a:solidFill>
                      <a:schemeClr val="tx1"/>
                    </a:solidFill>
                    <a:effectLst/>
                  </a:rPr>
                  <a:t>Albuminuria Testing (%)</a:t>
                </a:r>
                <a:endParaRPr lang="en-US" sz="2800" dirty="0">
                  <a:solidFill>
                    <a:schemeClr val="tx1"/>
                  </a:solidFill>
                  <a:effectLst/>
                </a:endParaRPr>
              </a:p>
            </c:rich>
          </c:tx>
          <c:layout>
            <c:manualLayout>
              <c:xMode val="edge"/>
              <c:yMode val="edge"/>
              <c:x val="3.369014568697485E-3"/>
              <c:y val="3.0686484109325396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412120168"/>
        <c:crosses val="autoZero"/>
        <c:crossBetween val="between"/>
        <c:majorUnit val="5"/>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096005481819383"/>
          <c:y val="8.9207647943798624E-2"/>
          <c:w val="0.88575489688624809"/>
          <c:h val="0.59167944428194608"/>
        </c:manualLayout>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7"/>
            <c:spPr>
              <a:solidFill>
                <a:schemeClr val="tx1"/>
              </a:solidFill>
              <a:ln w="9525">
                <a:solidFill>
                  <a:schemeClr val="tx1"/>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Sheet1!$B$2:$B$18</c:f>
              <c:numCache>
                <c:formatCode>General</c:formatCode>
                <c:ptCount val="17"/>
                <c:pt idx="0">
                  <c:v>7.2</c:v>
                </c:pt>
                <c:pt idx="1">
                  <c:v>7.6</c:v>
                </c:pt>
                <c:pt idx="2">
                  <c:v>9.1999999999999993</c:v>
                </c:pt>
                <c:pt idx="3">
                  <c:v>10.9</c:v>
                </c:pt>
                <c:pt idx="4">
                  <c:v>11.5</c:v>
                </c:pt>
                <c:pt idx="5">
                  <c:v>11.8</c:v>
                </c:pt>
                <c:pt idx="6">
                  <c:v>12.1</c:v>
                </c:pt>
                <c:pt idx="7">
                  <c:v>11.7</c:v>
                </c:pt>
                <c:pt idx="8">
                  <c:v>12.2</c:v>
                </c:pt>
                <c:pt idx="9">
                  <c:v>11.5</c:v>
                </c:pt>
                <c:pt idx="10">
                  <c:v>12.2</c:v>
                </c:pt>
                <c:pt idx="11">
                  <c:v>13</c:v>
                </c:pt>
                <c:pt idx="12">
                  <c:v>14</c:v>
                </c:pt>
                <c:pt idx="13">
                  <c:v>15.2</c:v>
                </c:pt>
                <c:pt idx="14">
                  <c:v>13</c:v>
                </c:pt>
                <c:pt idx="15">
                  <c:v>14.3</c:v>
                </c:pt>
                <c:pt idx="16">
                  <c:v>15.4</c:v>
                </c:pt>
              </c:numCache>
            </c:numRef>
          </c:val>
          <c:smooth val="0"/>
          <c:extLst>
            <c:ext xmlns:c16="http://schemas.microsoft.com/office/drawing/2014/chart" uri="{C3380CC4-5D6E-409C-BE32-E72D297353CC}">
              <c16:uniqueId val="{00000000-AB4D-450A-97DF-A4B2BC01992F}"/>
            </c:ext>
          </c:extLst>
        </c:ser>
        <c:ser>
          <c:idx val="1"/>
          <c:order val="1"/>
          <c:tx>
            <c:strRef>
              <c:f>Sheet1!$C$1</c:f>
              <c:strCache>
                <c:ptCount val="1"/>
                <c:pt idx="0">
                  <c:v>20—29 years</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Sheet1!$C$2:$C$18</c:f>
              <c:numCache>
                <c:formatCode>General</c:formatCode>
                <c:ptCount val="17"/>
                <c:pt idx="0">
                  <c:v>0.8</c:v>
                </c:pt>
                <c:pt idx="1">
                  <c:v>0.9</c:v>
                </c:pt>
                <c:pt idx="2">
                  <c:v>1.2</c:v>
                </c:pt>
                <c:pt idx="3">
                  <c:v>1.5</c:v>
                </c:pt>
                <c:pt idx="4">
                  <c:v>1.6</c:v>
                </c:pt>
                <c:pt idx="5">
                  <c:v>1.9</c:v>
                </c:pt>
                <c:pt idx="6">
                  <c:v>2.2000000000000002</c:v>
                </c:pt>
                <c:pt idx="7">
                  <c:v>2</c:v>
                </c:pt>
                <c:pt idx="8">
                  <c:v>2.2000000000000002</c:v>
                </c:pt>
                <c:pt idx="9">
                  <c:v>2.1</c:v>
                </c:pt>
                <c:pt idx="10">
                  <c:v>2.2000000000000002</c:v>
                </c:pt>
                <c:pt idx="11">
                  <c:v>2.2999999999999998</c:v>
                </c:pt>
                <c:pt idx="12">
                  <c:v>3</c:v>
                </c:pt>
                <c:pt idx="13">
                  <c:v>3.4</c:v>
                </c:pt>
                <c:pt idx="14">
                  <c:v>2.6</c:v>
                </c:pt>
                <c:pt idx="15">
                  <c:v>3.2</c:v>
                </c:pt>
                <c:pt idx="16">
                  <c:v>3.9</c:v>
                </c:pt>
              </c:numCache>
            </c:numRef>
          </c:val>
          <c:smooth val="0"/>
          <c:extLst>
            <c:ext xmlns:c16="http://schemas.microsoft.com/office/drawing/2014/chart" uri="{C3380CC4-5D6E-409C-BE32-E72D297353CC}">
              <c16:uniqueId val="{00000001-AB4D-450A-97DF-A4B2BC01992F}"/>
            </c:ext>
          </c:extLst>
        </c:ser>
        <c:ser>
          <c:idx val="2"/>
          <c:order val="2"/>
          <c:tx>
            <c:strRef>
              <c:f>Sheet1!$D$1</c:f>
              <c:strCache>
                <c:ptCount val="1"/>
                <c:pt idx="0">
                  <c:v>30—39 years</c:v>
                </c:pt>
              </c:strCache>
            </c:strRef>
          </c:tx>
          <c:spPr>
            <a:ln w="44450" cap="rnd">
              <a:solidFill>
                <a:schemeClr val="accent3"/>
              </a:solidFill>
              <a:round/>
            </a:ln>
            <a:effectLst/>
          </c:spPr>
          <c:marker>
            <c:symbol val="circle"/>
            <c:size val="7"/>
            <c:spPr>
              <a:solidFill>
                <a:schemeClr val="accent3"/>
              </a:solidFill>
              <a:ln w="9525">
                <a:solidFill>
                  <a:schemeClr val="accent3"/>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Sheet1!$D$2:$D$18</c:f>
              <c:numCache>
                <c:formatCode>General</c:formatCode>
                <c:ptCount val="17"/>
                <c:pt idx="0">
                  <c:v>1.8</c:v>
                </c:pt>
                <c:pt idx="1">
                  <c:v>2</c:v>
                </c:pt>
                <c:pt idx="2">
                  <c:v>2.4</c:v>
                </c:pt>
                <c:pt idx="3">
                  <c:v>2.9</c:v>
                </c:pt>
                <c:pt idx="4">
                  <c:v>3.2</c:v>
                </c:pt>
                <c:pt idx="5">
                  <c:v>3.3</c:v>
                </c:pt>
                <c:pt idx="6">
                  <c:v>3.4</c:v>
                </c:pt>
                <c:pt idx="7">
                  <c:v>3.3</c:v>
                </c:pt>
                <c:pt idx="8">
                  <c:v>3.5</c:v>
                </c:pt>
                <c:pt idx="9">
                  <c:v>3.4</c:v>
                </c:pt>
                <c:pt idx="10">
                  <c:v>3.8</c:v>
                </c:pt>
                <c:pt idx="11">
                  <c:v>3.9</c:v>
                </c:pt>
                <c:pt idx="12">
                  <c:v>4.5999999999999996</c:v>
                </c:pt>
                <c:pt idx="13">
                  <c:v>5.2</c:v>
                </c:pt>
                <c:pt idx="14">
                  <c:v>4</c:v>
                </c:pt>
                <c:pt idx="15">
                  <c:v>4.8</c:v>
                </c:pt>
                <c:pt idx="16">
                  <c:v>5.4</c:v>
                </c:pt>
              </c:numCache>
            </c:numRef>
          </c:val>
          <c:smooth val="0"/>
          <c:extLst>
            <c:ext xmlns:c16="http://schemas.microsoft.com/office/drawing/2014/chart" uri="{C3380CC4-5D6E-409C-BE32-E72D297353CC}">
              <c16:uniqueId val="{00000002-AB4D-450A-97DF-A4B2BC01992F}"/>
            </c:ext>
          </c:extLst>
        </c:ser>
        <c:ser>
          <c:idx val="3"/>
          <c:order val="3"/>
          <c:tx>
            <c:strRef>
              <c:f>Sheet1!$E$1</c:f>
              <c:strCache>
                <c:ptCount val="1"/>
                <c:pt idx="0">
                  <c:v>40—49 years</c:v>
                </c:pt>
              </c:strCache>
            </c:strRef>
          </c:tx>
          <c:spPr>
            <a:ln w="44450" cap="rnd">
              <a:solidFill>
                <a:schemeClr val="accent4"/>
              </a:solidFill>
              <a:round/>
            </a:ln>
            <a:effectLst/>
          </c:spPr>
          <c:marker>
            <c:symbol val="circle"/>
            <c:size val="7"/>
            <c:spPr>
              <a:solidFill>
                <a:schemeClr val="accent4"/>
              </a:solidFill>
              <a:ln w="9525">
                <a:solidFill>
                  <a:schemeClr val="accent4"/>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Sheet1!$E$2:$E$18</c:f>
              <c:numCache>
                <c:formatCode>General</c:formatCode>
                <c:ptCount val="17"/>
                <c:pt idx="0">
                  <c:v>3.7</c:v>
                </c:pt>
                <c:pt idx="1">
                  <c:v>3.9</c:v>
                </c:pt>
                <c:pt idx="2">
                  <c:v>4.9000000000000004</c:v>
                </c:pt>
                <c:pt idx="3">
                  <c:v>6.1</c:v>
                </c:pt>
                <c:pt idx="4">
                  <c:v>6.6</c:v>
                </c:pt>
                <c:pt idx="5">
                  <c:v>6.7</c:v>
                </c:pt>
                <c:pt idx="6">
                  <c:v>7</c:v>
                </c:pt>
                <c:pt idx="7">
                  <c:v>6.6</c:v>
                </c:pt>
                <c:pt idx="8">
                  <c:v>7.1</c:v>
                </c:pt>
                <c:pt idx="9">
                  <c:v>6.9</c:v>
                </c:pt>
                <c:pt idx="10">
                  <c:v>7.5</c:v>
                </c:pt>
                <c:pt idx="11">
                  <c:v>7.8</c:v>
                </c:pt>
                <c:pt idx="12">
                  <c:v>8.6999999999999993</c:v>
                </c:pt>
                <c:pt idx="13">
                  <c:v>9.6</c:v>
                </c:pt>
                <c:pt idx="14">
                  <c:v>7.9</c:v>
                </c:pt>
                <c:pt idx="15">
                  <c:v>8.6999999999999993</c:v>
                </c:pt>
                <c:pt idx="16">
                  <c:v>9.4</c:v>
                </c:pt>
              </c:numCache>
            </c:numRef>
          </c:val>
          <c:smooth val="0"/>
          <c:extLst>
            <c:ext xmlns:c16="http://schemas.microsoft.com/office/drawing/2014/chart" uri="{C3380CC4-5D6E-409C-BE32-E72D297353CC}">
              <c16:uniqueId val="{00000003-AB4D-450A-97DF-A4B2BC01992F}"/>
            </c:ext>
          </c:extLst>
        </c:ser>
        <c:ser>
          <c:idx val="4"/>
          <c:order val="4"/>
          <c:tx>
            <c:strRef>
              <c:f>Sheet1!$F$1</c:f>
              <c:strCache>
                <c:ptCount val="1"/>
                <c:pt idx="0">
                  <c:v>50—59 years</c:v>
                </c:pt>
              </c:strCache>
            </c:strRef>
          </c:tx>
          <c:spPr>
            <a:ln w="44450" cap="rnd">
              <a:solidFill>
                <a:schemeClr val="accent5"/>
              </a:solidFill>
              <a:round/>
            </a:ln>
            <a:effectLst/>
          </c:spPr>
          <c:marker>
            <c:symbol val="circle"/>
            <c:size val="7"/>
            <c:spPr>
              <a:solidFill>
                <a:schemeClr val="accent5"/>
              </a:solidFill>
              <a:ln w="9525">
                <a:solidFill>
                  <a:schemeClr val="accent5"/>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Sheet1!$F$2:$F$18</c:f>
              <c:numCache>
                <c:formatCode>General</c:formatCode>
                <c:ptCount val="17"/>
                <c:pt idx="0">
                  <c:v>7.7</c:v>
                </c:pt>
                <c:pt idx="1">
                  <c:v>8</c:v>
                </c:pt>
                <c:pt idx="2">
                  <c:v>9.6</c:v>
                </c:pt>
                <c:pt idx="3">
                  <c:v>11</c:v>
                </c:pt>
                <c:pt idx="4">
                  <c:v>11.3</c:v>
                </c:pt>
                <c:pt idx="5">
                  <c:v>11.2</c:v>
                </c:pt>
                <c:pt idx="6">
                  <c:v>11.4</c:v>
                </c:pt>
                <c:pt idx="7">
                  <c:v>10.8</c:v>
                </c:pt>
                <c:pt idx="8">
                  <c:v>11.3</c:v>
                </c:pt>
                <c:pt idx="9">
                  <c:v>10.5</c:v>
                </c:pt>
                <c:pt idx="10">
                  <c:v>11.2</c:v>
                </c:pt>
                <c:pt idx="11">
                  <c:v>12.1</c:v>
                </c:pt>
                <c:pt idx="12">
                  <c:v>13.1</c:v>
                </c:pt>
                <c:pt idx="13">
                  <c:v>14.3</c:v>
                </c:pt>
                <c:pt idx="14">
                  <c:v>12.2</c:v>
                </c:pt>
                <c:pt idx="15">
                  <c:v>13.6</c:v>
                </c:pt>
                <c:pt idx="16">
                  <c:v>14.7</c:v>
                </c:pt>
              </c:numCache>
            </c:numRef>
          </c:val>
          <c:smooth val="0"/>
          <c:extLst>
            <c:ext xmlns:c16="http://schemas.microsoft.com/office/drawing/2014/chart" uri="{C3380CC4-5D6E-409C-BE32-E72D297353CC}">
              <c16:uniqueId val="{00000004-AB4D-450A-97DF-A4B2BC01992F}"/>
            </c:ext>
          </c:extLst>
        </c:ser>
        <c:ser>
          <c:idx val="5"/>
          <c:order val="5"/>
          <c:tx>
            <c:strRef>
              <c:f>Sheet1!$G$1</c:f>
              <c:strCache>
                <c:ptCount val="1"/>
                <c:pt idx="0">
                  <c:v>60—69 years</c:v>
                </c:pt>
              </c:strCache>
            </c:strRef>
          </c:tx>
          <c:spPr>
            <a:ln w="44450" cap="rnd">
              <a:solidFill>
                <a:schemeClr val="accent6"/>
              </a:solidFill>
              <a:round/>
            </a:ln>
            <a:effectLst/>
          </c:spPr>
          <c:marker>
            <c:symbol val="circle"/>
            <c:size val="7"/>
            <c:spPr>
              <a:solidFill>
                <a:schemeClr val="accent6"/>
              </a:solidFill>
              <a:ln w="9525">
                <a:solidFill>
                  <a:schemeClr val="accent6"/>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Sheet1!$G$2:$G$18</c:f>
              <c:numCache>
                <c:formatCode>General</c:formatCode>
                <c:ptCount val="17"/>
                <c:pt idx="0">
                  <c:v>9.6</c:v>
                </c:pt>
                <c:pt idx="1">
                  <c:v>10.199999999999999</c:v>
                </c:pt>
                <c:pt idx="2">
                  <c:v>12.7</c:v>
                </c:pt>
                <c:pt idx="3">
                  <c:v>14.9</c:v>
                </c:pt>
                <c:pt idx="4">
                  <c:v>15.8</c:v>
                </c:pt>
                <c:pt idx="5">
                  <c:v>16.100000000000001</c:v>
                </c:pt>
                <c:pt idx="6">
                  <c:v>16.399999999999999</c:v>
                </c:pt>
                <c:pt idx="7">
                  <c:v>16</c:v>
                </c:pt>
                <c:pt idx="8">
                  <c:v>16.600000000000001</c:v>
                </c:pt>
                <c:pt idx="9">
                  <c:v>15.7</c:v>
                </c:pt>
                <c:pt idx="10">
                  <c:v>16.399999999999999</c:v>
                </c:pt>
                <c:pt idx="11">
                  <c:v>17.600000000000001</c:v>
                </c:pt>
                <c:pt idx="12">
                  <c:v>18.399999999999999</c:v>
                </c:pt>
                <c:pt idx="13">
                  <c:v>19.5</c:v>
                </c:pt>
                <c:pt idx="14">
                  <c:v>16.600000000000001</c:v>
                </c:pt>
                <c:pt idx="15">
                  <c:v>18.100000000000001</c:v>
                </c:pt>
                <c:pt idx="16">
                  <c:v>19</c:v>
                </c:pt>
              </c:numCache>
            </c:numRef>
          </c:val>
          <c:smooth val="0"/>
          <c:extLst>
            <c:ext xmlns:c16="http://schemas.microsoft.com/office/drawing/2014/chart" uri="{C3380CC4-5D6E-409C-BE32-E72D297353CC}">
              <c16:uniqueId val="{00000005-AB4D-450A-97DF-A4B2BC01992F}"/>
            </c:ext>
          </c:extLst>
        </c:ser>
        <c:ser>
          <c:idx val="6"/>
          <c:order val="6"/>
          <c:tx>
            <c:strRef>
              <c:f>Sheet1!$H$1</c:f>
              <c:strCache>
                <c:ptCount val="1"/>
                <c:pt idx="0">
                  <c:v>70+ years</c:v>
                </c:pt>
              </c:strCache>
            </c:strRef>
          </c:tx>
          <c:spPr>
            <a:ln w="44450" cap="rnd">
              <a:solidFill>
                <a:schemeClr val="accent1">
                  <a:lumMod val="60000"/>
                </a:schemeClr>
              </a:solidFill>
              <a:round/>
            </a:ln>
            <a:effectLst/>
          </c:spPr>
          <c:marker>
            <c:symbol val="circle"/>
            <c:size val="7"/>
            <c:spPr>
              <a:solidFill>
                <a:schemeClr val="accent1">
                  <a:lumMod val="60000"/>
                </a:schemeClr>
              </a:solidFill>
              <a:ln w="9525">
                <a:solidFill>
                  <a:schemeClr val="accent1">
                    <a:lumMod val="60000"/>
                  </a:schemeClr>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Sheet1!$H$2:$H$18</c:f>
              <c:numCache>
                <c:formatCode>General</c:formatCode>
                <c:ptCount val="17"/>
                <c:pt idx="0">
                  <c:v>7.9</c:v>
                </c:pt>
                <c:pt idx="1">
                  <c:v>8.4</c:v>
                </c:pt>
                <c:pt idx="2">
                  <c:v>10.199999999999999</c:v>
                </c:pt>
                <c:pt idx="3">
                  <c:v>12.1</c:v>
                </c:pt>
                <c:pt idx="4">
                  <c:v>12.8</c:v>
                </c:pt>
                <c:pt idx="5">
                  <c:v>13.2</c:v>
                </c:pt>
                <c:pt idx="6">
                  <c:v>13.6</c:v>
                </c:pt>
                <c:pt idx="7">
                  <c:v>13.4</c:v>
                </c:pt>
                <c:pt idx="8">
                  <c:v>14.1</c:v>
                </c:pt>
                <c:pt idx="9">
                  <c:v>13.5</c:v>
                </c:pt>
                <c:pt idx="10">
                  <c:v>14.4</c:v>
                </c:pt>
                <c:pt idx="11">
                  <c:v>15.7</c:v>
                </c:pt>
                <c:pt idx="12">
                  <c:v>17.2</c:v>
                </c:pt>
                <c:pt idx="13">
                  <c:v>18.8</c:v>
                </c:pt>
                <c:pt idx="14">
                  <c:v>16.600000000000001</c:v>
                </c:pt>
                <c:pt idx="15">
                  <c:v>18.5</c:v>
                </c:pt>
                <c:pt idx="16">
                  <c:v>19.899999999999999</c:v>
                </c:pt>
              </c:numCache>
            </c:numRef>
          </c:val>
          <c:smooth val="0"/>
          <c:extLst>
            <c:ext xmlns:c16="http://schemas.microsoft.com/office/drawing/2014/chart" uri="{C3380CC4-5D6E-409C-BE32-E72D297353CC}">
              <c16:uniqueId val="{00000006-AB4D-450A-97DF-A4B2BC01992F}"/>
            </c:ext>
          </c:extLst>
        </c:ser>
        <c:dLbls>
          <c:showLegendKey val="0"/>
          <c:showVal val="0"/>
          <c:showCatName val="0"/>
          <c:showSerName val="0"/>
          <c:showPercent val="0"/>
          <c:showBubbleSize val="0"/>
        </c:dLbls>
        <c:marker val="1"/>
        <c:smooth val="0"/>
        <c:axId val="611451824"/>
        <c:axId val="611452152"/>
      </c:lineChart>
      <c:catAx>
        <c:axId val="61145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100" b="0" i="0" u="none" strike="noStrike" kern="1200" baseline="0">
                <a:solidFill>
                  <a:schemeClr val="tx1"/>
                </a:solidFill>
                <a:latin typeface="+mn-lt"/>
                <a:ea typeface="+mn-ea"/>
                <a:cs typeface="+mn-cs"/>
              </a:defRPr>
            </a:pPr>
            <a:endParaRPr lang="en-US"/>
          </a:p>
        </c:txPr>
        <c:crossAx val="611452152"/>
        <c:crosses val="autoZero"/>
        <c:auto val="1"/>
        <c:lblAlgn val="ctr"/>
        <c:lblOffset val="100"/>
        <c:noMultiLvlLbl val="0"/>
      </c:catAx>
      <c:valAx>
        <c:axId val="611452152"/>
        <c:scaling>
          <c:orientation val="minMax"/>
          <c:max val="2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dirty="0">
                    <a:solidFill>
                      <a:schemeClr val="tx1"/>
                    </a:solidFill>
                  </a:rPr>
                  <a:t>Albuminuria Testing (%)</a:t>
                </a:r>
              </a:p>
            </c:rich>
          </c:tx>
          <c:layout>
            <c:manualLayout>
              <c:xMode val="edge"/>
              <c:yMode val="edge"/>
              <c:x val="0"/>
              <c:y val="1.1514452413193575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611451824"/>
        <c:crosses val="autoZero"/>
        <c:crossBetween val="between"/>
      </c:valAx>
      <c:spPr>
        <a:noFill/>
        <a:ln>
          <a:noFill/>
        </a:ln>
        <a:effectLst/>
      </c:spPr>
    </c:plotArea>
    <c:legend>
      <c:legendPos val="b"/>
      <c:layout>
        <c:manualLayout>
          <c:xMode val="edge"/>
          <c:yMode val="edge"/>
          <c:x val="2.3574156293604785E-2"/>
          <c:y val="0.91695783250023699"/>
          <c:w val="0.95397693863837574"/>
          <c:h val="7.1718742163598984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273869140335107"/>
          <c:y val="7.8244517369593369E-2"/>
          <c:w val="0.88501383386024357"/>
          <c:h val="0.65192491859796975"/>
        </c:manualLayout>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5"/>
            <c:spPr>
              <a:solidFill>
                <a:schemeClr val="tx1"/>
              </a:solidFill>
              <a:ln w="9525">
                <a:solidFill>
                  <a:schemeClr val="tx1"/>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Sheet1!$B$2:$B$18</c:f>
              <c:numCache>
                <c:formatCode>General</c:formatCode>
                <c:ptCount val="17"/>
                <c:pt idx="0">
                  <c:v>7.2</c:v>
                </c:pt>
                <c:pt idx="1">
                  <c:v>7.6</c:v>
                </c:pt>
                <c:pt idx="2">
                  <c:v>9.1999999999999993</c:v>
                </c:pt>
                <c:pt idx="3">
                  <c:v>10.9</c:v>
                </c:pt>
                <c:pt idx="4">
                  <c:v>11.5</c:v>
                </c:pt>
                <c:pt idx="5">
                  <c:v>11.8</c:v>
                </c:pt>
                <c:pt idx="6">
                  <c:v>12.1</c:v>
                </c:pt>
                <c:pt idx="7">
                  <c:v>11.7</c:v>
                </c:pt>
                <c:pt idx="8">
                  <c:v>12.2</c:v>
                </c:pt>
                <c:pt idx="9">
                  <c:v>11.5</c:v>
                </c:pt>
                <c:pt idx="10">
                  <c:v>12.2</c:v>
                </c:pt>
                <c:pt idx="11">
                  <c:v>13</c:v>
                </c:pt>
                <c:pt idx="12">
                  <c:v>14</c:v>
                </c:pt>
                <c:pt idx="13">
                  <c:v>15.2</c:v>
                </c:pt>
                <c:pt idx="14">
                  <c:v>13</c:v>
                </c:pt>
                <c:pt idx="15">
                  <c:v>14.3</c:v>
                </c:pt>
                <c:pt idx="16">
                  <c:v>15.4</c:v>
                </c:pt>
              </c:numCache>
            </c:numRef>
          </c:val>
          <c:smooth val="0"/>
          <c:extLst>
            <c:ext xmlns:c16="http://schemas.microsoft.com/office/drawing/2014/chart" uri="{C3380CC4-5D6E-409C-BE32-E72D297353CC}">
              <c16:uniqueId val="{00000000-6430-44B1-96CC-8013A4D70A7F}"/>
            </c:ext>
          </c:extLst>
        </c:ser>
        <c:ser>
          <c:idx val="1"/>
          <c:order val="1"/>
          <c:tx>
            <c:strRef>
              <c:f>Sheet1!$C$1</c:f>
              <c:strCache>
                <c:ptCount val="1"/>
                <c:pt idx="0">
                  <c:v>Female</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Sheet1!$C$2:$C$18</c:f>
              <c:numCache>
                <c:formatCode>General</c:formatCode>
                <c:ptCount val="17"/>
                <c:pt idx="0">
                  <c:v>2.5</c:v>
                </c:pt>
                <c:pt idx="1">
                  <c:v>2.6</c:v>
                </c:pt>
                <c:pt idx="2">
                  <c:v>3.3</c:v>
                </c:pt>
                <c:pt idx="3">
                  <c:v>4</c:v>
                </c:pt>
                <c:pt idx="4">
                  <c:v>4.5999999999999996</c:v>
                </c:pt>
                <c:pt idx="5">
                  <c:v>5</c:v>
                </c:pt>
                <c:pt idx="6">
                  <c:v>5.3</c:v>
                </c:pt>
                <c:pt idx="7">
                  <c:v>5.0999999999999996</c:v>
                </c:pt>
                <c:pt idx="8">
                  <c:v>5.4</c:v>
                </c:pt>
                <c:pt idx="9">
                  <c:v>5.2</c:v>
                </c:pt>
                <c:pt idx="10">
                  <c:v>5.8</c:v>
                </c:pt>
                <c:pt idx="11">
                  <c:v>6.3</c:v>
                </c:pt>
                <c:pt idx="12">
                  <c:v>7.1</c:v>
                </c:pt>
                <c:pt idx="13">
                  <c:v>7.8</c:v>
                </c:pt>
                <c:pt idx="14">
                  <c:v>6.6</c:v>
                </c:pt>
                <c:pt idx="15">
                  <c:v>6.7</c:v>
                </c:pt>
                <c:pt idx="16">
                  <c:v>7.2</c:v>
                </c:pt>
              </c:numCache>
            </c:numRef>
          </c:val>
          <c:smooth val="0"/>
          <c:extLst>
            <c:ext xmlns:c16="http://schemas.microsoft.com/office/drawing/2014/chart" uri="{C3380CC4-5D6E-409C-BE32-E72D297353CC}">
              <c16:uniqueId val="{00000000-4AC8-4931-A5CE-DC714E85BBD6}"/>
            </c:ext>
          </c:extLst>
        </c:ser>
        <c:ser>
          <c:idx val="2"/>
          <c:order val="2"/>
          <c:tx>
            <c:strRef>
              <c:f>Sheet1!$D$1</c:f>
              <c:strCache>
                <c:ptCount val="1"/>
                <c:pt idx="0">
                  <c:v>Male</c:v>
                </c:pt>
              </c:strCache>
            </c:strRef>
          </c:tx>
          <c:spPr>
            <a:ln w="44450" cap="rnd">
              <a:solidFill>
                <a:schemeClr val="accent3"/>
              </a:solidFill>
              <a:round/>
            </a:ln>
            <a:effectLst/>
          </c:spPr>
          <c:marker>
            <c:symbol val="circle"/>
            <c:size val="7"/>
            <c:spPr>
              <a:solidFill>
                <a:schemeClr val="accent3"/>
              </a:solidFill>
              <a:ln w="9525">
                <a:solidFill>
                  <a:schemeClr val="accent3"/>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Sheet1!$D$2:$D$18</c:f>
              <c:numCache>
                <c:formatCode>General</c:formatCode>
                <c:ptCount val="17"/>
                <c:pt idx="0">
                  <c:v>7.6</c:v>
                </c:pt>
                <c:pt idx="1">
                  <c:v>8</c:v>
                </c:pt>
                <c:pt idx="2">
                  <c:v>9.8000000000000007</c:v>
                </c:pt>
                <c:pt idx="3">
                  <c:v>11.6</c:v>
                </c:pt>
                <c:pt idx="4">
                  <c:v>12.2</c:v>
                </c:pt>
                <c:pt idx="5">
                  <c:v>12.5</c:v>
                </c:pt>
                <c:pt idx="6">
                  <c:v>12.7</c:v>
                </c:pt>
                <c:pt idx="7">
                  <c:v>12.4</c:v>
                </c:pt>
                <c:pt idx="8">
                  <c:v>12.9</c:v>
                </c:pt>
                <c:pt idx="9">
                  <c:v>12.2</c:v>
                </c:pt>
                <c:pt idx="10">
                  <c:v>12.9</c:v>
                </c:pt>
                <c:pt idx="11">
                  <c:v>13.8</c:v>
                </c:pt>
                <c:pt idx="12">
                  <c:v>14.8</c:v>
                </c:pt>
                <c:pt idx="13">
                  <c:v>16.100000000000001</c:v>
                </c:pt>
                <c:pt idx="14">
                  <c:v>13.8</c:v>
                </c:pt>
                <c:pt idx="15">
                  <c:v>15.6</c:v>
                </c:pt>
                <c:pt idx="16">
                  <c:v>16.8</c:v>
                </c:pt>
              </c:numCache>
            </c:numRef>
          </c:val>
          <c:smooth val="0"/>
          <c:extLst>
            <c:ext xmlns:c16="http://schemas.microsoft.com/office/drawing/2014/chart" uri="{C3380CC4-5D6E-409C-BE32-E72D297353CC}">
              <c16:uniqueId val="{00000001-4AC8-4931-A5CE-DC714E85BBD6}"/>
            </c:ext>
          </c:extLst>
        </c:ser>
        <c:dLbls>
          <c:showLegendKey val="0"/>
          <c:showVal val="0"/>
          <c:showCatName val="0"/>
          <c:showSerName val="0"/>
          <c:showPercent val="0"/>
          <c:showBubbleSize val="0"/>
        </c:dLbls>
        <c:marker val="1"/>
        <c:smooth val="0"/>
        <c:axId val="394495360"/>
        <c:axId val="394492736"/>
      </c:lineChart>
      <c:catAx>
        <c:axId val="39449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100" b="0" i="0" u="none" strike="noStrike" kern="1200" baseline="0">
                <a:solidFill>
                  <a:schemeClr val="tx1"/>
                </a:solidFill>
                <a:latin typeface="+mn-lt"/>
                <a:ea typeface="+mn-ea"/>
                <a:cs typeface="+mn-cs"/>
              </a:defRPr>
            </a:pPr>
            <a:endParaRPr lang="en-US"/>
          </a:p>
        </c:txPr>
        <c:crossAx val="394492736"/>
        <c:crosses val="autoZero"/>
        <c:auto val="1"/>
        <c:lblAlgn val="ctr"/>
        <c:lblOffset val="100"/>
        <c:noMultiLvlLbl val="0"/>
      </c:catAx>
      <c:valAx>
        <c:axId val="394492736"/>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0" i="0" baseline="0" dirty="0">
                    <a:solidFill>
                      <a:schemeClr val="tx1"/>
                    </a:solidFill>
                    <a:effectLst/>
                  </a:rPr>
                  <a:t>Albuminuria Testing (%)</a:t>
                </a:r>
                <a:endParaRPr lang="en-US" sz="2800" dirty="0">
                  <a:solidFill>
                    <a:schemeClr val="tx1"/>
                  </a:solidFill>
                  <a:effectLst/>
                </a:endParaRPr>
              </a:p>
            </c:rich>
          </c:tx>
          <c:layout>
            <c:manualLayout>
              <c:xMode val="edge"/>
              <c:yMode val="edge"/>
              <c:x val="2.2268135884373316E-3"/>
              <c:y val="3.1010858515168035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394495360"/>
        <c:crosses val="autoZero"/>
        <c:crossBetween val="between"/>
        <c:majorUnit val="5"/>
      </c:valAx>
      <c:spPr>
        <a:noFill/>
        <a:ln>
          <a:noFill/>
        </a:ln>
        <a:effectLst/>
      </c:spPr>
    </c:plotArea>
    <c:legend>
      <c:legendPos val="b"/>
      <c:layout>
        <c:manualLayout>
          <c:xMode val="edge"/>
          <c:yMode val="edge"/>
          <c:x val="0.34358848204342235"/>
          <c:y val="0.92580870575507623"/>
          <c:w val="0.32173029026690464"/>
          <c:h val="7.4191294244923822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905126392240001"/>
          <c:y val="7.9396645737369445E-2"/>
          <c:w val="0.87766365875465402"/>
          <c:h val="0.58060058344263932"/>
        </c:manualLayout>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7"/>
            <c:spPr>
              <a:solidFill>
                <a:schemeClr val="tx1"/>
              </a:solidFill>
              <a:ln w="9525">
                <a:solidFill>
                  <a:schemeClr val="tx1"/>
                </a:solidFill>
              </a:ln>
              <a:effectLst/>
            </c:spPr>
          </c:marker>
          <c:cat>
            <c:numRef>
              <c:f>Sheet1!$A$2:$A$19</c:f>
              <c:numCache>
                <c:formatCode>General</c:formatCode>
                <c:ptCount val="18"/>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Sheet1!$B$2:$B$18</c:f>
              <c:numCache>
                <c:formatCode>General</c:formatCode>
                <c:ptCount val="17"/>
                <c:pt idx="0">
                  <c:v>7.2</c:v>
                </c:pt>
                <c:pt idx="1">
                  <c:v>7.6</c:v>
                </c:pt>
                <c:pt idx="2">
                  <c:v>9.1999999999999993</c:v>
                </c:pt>
                <c:pt idx="3">
                  <c:v>10.9</c:v>
                </c:pt>
                <c:pt idx="4">
                  <c:v>11.5</c:v>
                </c:pt>
                <c:pt idx="5">
                  <c:v>11.8</c:v>
                </c:pt>
                <c:pt idx="6">
                  <c:v>12.1</c:v>
                </c:pt>
                <c:pt idx="7">
                  <c:v>11.7</c:v>
                </c:pt>
                <c:pt idx="8">
                  <c:v>12.2</c:v>
                </c:pt>
                <c:pt idx="9">
                  <c:v>11.5</c:v>
                </c:pt>
                <c:pt idx="10">
                  <c:v>12.2</c:v>
                </c:pt>
                <c:pt idx="11">
                  <c:v>13</c:v>
                </c:pt>
                <c:pt idx="12">
                  <c:v>14</c:v>
                </c:pt>
                <c:pt idx="13">
                  <c:v>15.2</c:v>
                </c:pt>
                <c:pt idx="14">
                  <c:v>13</c:v>
                </c:pt>
                <c:pt idx="15">
                  <c:v>14.3</c:v>
                </c:pt>
                <c:pt idx="16">
                  <c:v>15.4</c:v>
                </c:pt>
              </c:numCache>
            </c:numRef>
          </c:val>
          <c:smooth val="0"/>
          <c:extLst>
            <c:ext xmlns:c16="http://schemas.microsoft.com/office/drawing/2014/chart" uri="{C3380CC4-5D6E-409C-BE32-E72D297353CC}">
              <c16:uniqueId val="{00000000-B8D9-4B20-AA4C-DAE90F19261D}"/>
            </c:ext>
          </c:extLst>
        </c:ser>
        <c:ser>
          <c:idx val="1"/>
          <c:order val="1"/>
          <c:tx>
            <c:strRef>
              <c:f>Sheet1!$C$1</c:f>
              <c:strCache>
                <c:ptCount val="1"/>
                <c:pt idx="0">
                  <c:v>Non-Hispanic White</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Sheet1!$A$2:$A$19</c:f>
              <c:numCache>
                <c:formatCode>General</c:formatCode>
                <c:ptCount val="18"/>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Sheet1!$C$2:$C$19</c:f>
              <c:numCache>
                <c:formatCode>General</c:formatCode>
                <c:ptCount val="18"/>
                <c:pt idx="0">
                  <c:v>8</c:v>
                </c:pt>
                <c:pt idx="1">
                  <c:v>8.4</c:v>
                </c:pt>
                <c:pt idx="2">
                  <c:v>10</c:v>
                </c:pt>
                <c:pt idx="3">
                  <c:v>11.6</c:v>
                </c:pt>
                <c:pt idx="4">
                  <c:v>12.3</c:v>
                </c:pt>
                <c:pt idx="5">
                  <c:v>12.5</c:v>
                </c:pt>
                <c:pt idx="6">
                  <c:v>12.8</c:v>
                </c:pt>
                <c:pt idx="7">
                  <c:v>12.4</c:v>
                </c:pt>
                <c:pt idx="8">
                  <c:v>12.8</c:v>
                </c:pt>
                <c:pt idx="9">
                  <c:v>12</c:v>
                </c:pt>
                <c:pt idx="10">
                  <c:v>12.6</c:v>
                </c:pt>
                <c:pt idx="11">
                  <c:v>13.5</c:v>
                </c:pt>
                <c:pt idx="12">
                  <c:v>14.6</c:v>
                </c:pt>
                <c:pt idx="13">
                  <c:v>15.6</c:v>
                </c:pt>
                <c:pt idx="14">
                  <c:v>13.4</c:v>
                </c:pt>
                <c:pt idx="15">
                  <c:v>15</c:v>
                </c:pt>
                <c:pt idx="16">
                  <c:v>16</c:v>
                </c:pt>
              </c:numCache>
            </c:numRef>
          </c:val>
          <c:smooth val="0"/>
          <c:extLst>
            <c:ext xmlns:c16="http://schemas.microsoft.com/office/drawing/2014/chart" uri="{C3380CC4-5D6E-409C-BE32-E72D297353CC}">
              <c16:uniqueId val="{00000001-B8D9-4B20-AA4C-DAE90F19261D}"/>
            </c:ext>
          </c:extLst>
        </c:ser>
        <c:ser>
          <c:idx val="2"/>
          <c:order val="2"/>
          <c:tx>
            <c:strRef>
              <c:f>Sheet1!$D$1</c:f>
              <c:strCache>
                <c:ptCount val="1"/>
                <c:pt idx="0">
                  <c:v>Non-Hispanic Black</c:v>
                </c:pt>
              </c:strCache>
            </c:strRef>
          </c:tx>
          <c:spPr>
            <a:ln w="44450" cap="rnd">
              <a:solidFill>
                <a:schemeClr val="accent3"/>
              </a:solidFill>
              <a:round/>
            </a:ln>
            <a:effectLst/>
          </c:spPr>
          <c:marker>
            <c:symbol val="circle"/>
            <c:size val="7"/>
            <c:spPr>
              <a:solidFill>
                <a:schemeClr val="accent3"/>
              </a:solidFill>
              <a:ln w="9525">
                <a:solidFill>
                  <a:schemeClr val="accent3"/>
                </a:solidFill>
              </a:ln>
              <a:effectLst/>
            </c:spPr>
          </c:marker>
          <c:cat>
            <c:numRef>
              <c:f>Sheet1!$A$2:$A$19</c:f>
              <c:numCache>
                <c:formatCode>General</c:formatCode>
                <c:ptCount val="18"/>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Sheet1!$D$2:$D$19</c:f>
              <c:numCache>
                <c:formatCode>General</c:formatCode>
                <c:ptCount val="18"/>
                <c:pt idx="0">
                  <c:v>6.8</c:v>
                </c:pt>
                <c:pt idx="1">
                  <c:v>7.2</c:v>
                </c:pt>
                <c:pt idx="2">
                  <c:v>9.1999999999999993</c:v>
                </c:pt>
                <c:pt idx="3">
                  <c:v>11</c:v>
                </c:pt>
                <c:pt idx="4">
                  <c:v>11.6</c:v>
                </c:pt>
                <c:pt idx="5">
                  <c:v>11.6</c:v>
                </c:pt>
                <c:pt idx="6">
                  <c:v>11.8</c:v>
                </c:pt>
                <c:pt idx="7">
                  <c:v>11.6</c:v>
                </c:pt>
                <c:pt idx="8">
                  <c:v>12.4</c:v>
                </c:pt>
                <c:pt idx="9">
                  <c:v>12</c:v>
                </c:pt>
                <c:pt idx="10">
                  <c:v>12.7</c:v>
                </c:pt>
                <c:pt idx="11">
                  <c:v>13.8</c:v>
                </c:pt>
                <c:pt idx="12">
                  <c:v>14.5</c:v>
                </c:pt>
                <c:pt idx="13">
                  <c:v>16</c:v>
                </c:pt>
                <c:pt idx="14">
                  <c:v>13.6</c:v>
                </c:pt>
                <c:pt idx="15">
                  <c:v>16.600000000000001</c:v>
                </c:pt>
                <c:pt idx="16">
                  <c:v>17.899999999999999</c:v>
                </c:pt>
              </c:numCache>
            </c:numRef>
          </c:val>
          <c:smooth val="0"/>
          <c:extLst>
            <c:ext xmlns:c16="http://schemas.microsoft.com/office/drawing/2014/chart" uri="{C3380CC4-5D6E-409C-BE32-E72D297353CC}">
              <c16:uniqueId val="{00000002-B8D9-4B20-AA4C-DAE90F19261D}"/>
            </c:ext>
          </c:extLst>
        </c:ser>
        <c:ser>
          <c:idx val="3"/>
          <c:order val="3"/>
          <c:tx>
            <c:strRef>
              <c:f>Sheet1!$E$1</c:f>
              <c:strCache>
                <c:ptCount val="1"/>
                <c:pt idx="0">
                  <c:v>American Indian/AK Native</c:v>
                </c:pt>
              </c:strCache>
            </c:strRef>
          </c:tx>
          <c:spPr>
            <a:ln w="44450" cap="rnd">
              <a:solidFill>
                <a:schemeClr val="accent4"/>
              </a:solidFill>
              <a:round/>
            </a:ln>
            <a:effectLst/>
          </c:spPr>
          <c:marker>
            <c:symbol val="circle"/>
            <c:size val="7"/>
            <c:spPr>
              <a:solidFill>
                <a:schemeClr val="accent4"/>
              </a:solidFill>
              <a:ln w="9525">
                <a:solidFill>
                  <a:schemeClr val="accent4"/>
                </a:solidFill>
              </a:ln>
              <a:effectLst/>
            </c:spPr>
          </c:marker>
          <c:cat>
            <c:numRef>
              <c:f>Sheet1!$A$2:$A$19</c:f>
              <c:numCache>
                <c:formatCode>General</c:formatCode>
                <c:ptCount val="18"/>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Sheet1!$E$2:$E$19</c:f>
              <c:numCache>
                <c:formatCode>General</c:formatCode>
                <c:ptCount val="18"/>
                <c:pt idx="0">
                  <c:v>8.3000000000000007</c:v>
                </c:pt>
                <c:pt idx="1">
                  <c:v>8.9</c:v>
                </c:pt>
                <c:pt idx="2">
                  <c:v>10.7</c:v>
                </c:pt>
                <c:pt idx="3">
                  <c:v>13.4</c:v>
                </c:pt>
                <c:pt idx="4">
                  <c:v>14</c:v>
                </c:pt>
                <c:pt idx="5">
                  <c:v>14.3</c:v>
                </c:pt>
                <c:pt idx="6">
                  <c:v>13.6</c:v>
                </c:pt>
                <c:pt idx="7">
                  <c:v>12.9</c:v>
                </c:pt>
                <c:pt idx="8">
                  <c:v>13.8</c:v>
                </c:pt>
                <c:pt idx="9">
                  <c:v>13.2</c:v>
                </c:pt>
                <c:pt idx="10">
                  <c:v>14.3</c:v>
                </c:pt>
                <c:pt idx="11">
                  <c:v>15.2</c:v>
                </c:pt>
                <c:pt idx="12">
                  <c:v>16.899999999999999</c:v>
                </c:pt>
                <c:pt idx="13">
                  <c:v>17.8</c:v>
                </c:pt>
                <c:pt idx="14">
                  <c:v>15.3</c:v>
                </c:pt>
                <c:pt idx="15">
                  <c:v>17.600000000000001</c:v>
                </c:pt>
                <c:pt idx="16">
                  <c:v>18.7</c:v>
                </c:pt>
              </c:numCache>
            </c:numRef>
          </c:val>
          <c:smooth val="0"/>
          <c:extLst>
            <c:ext xmlns:c16="http://schemas.microsoft.com/office/drawing/2014/chart" uri="{C3380CC4-5D6E-409C-BE32-E72D297353CC}">
              <c16:uniqueId val="{00000003-B8D9-4B20-AA4C-DAE90F19261D}"/>
            </c:ext>
          </c:extLst>
        </c:ser>
        <c:ser>
          <c:idx val="4"/>
          <c:order val="4"/>
          <c:tx>
            <c:strRef>
              <c:f>Sheet1!$F$1</c:f>
              <c:strCache>
                <c:ptCount val="1"/>
                <c:pt idx="0">
                  <c:v>Native HI/Pacific Islander</c:v>
                </c:pt>
              </c:strCache>
            </c:strRef>
          </c:tx>
          <c:spPr>
            <a:ln w="44450" cap="rnd">
              <a:solidFill>
                <a:schemeClr val="accent5"/>
              </a:solidFill>
              <a:round/>
            </a:ln>
            <a:effectLst/>
          </c:spPr>
          <c:marker>
            <c:symbol val="circle"/>
            <c:size val="7"/>
            <c:spPr>
              <a:solidFill>
                <a:schemeClr val="accent5"/>
              </a:solidFill>
              <a:ln w="9525">
                <a:solidFill>
                  <a:schemeClr val="accent5"/>
                </a:solidFill>
              </a:ln>
              <a:effectLst/>
            </c:spPr>
          </c:marker>
          <c:cat>
            <c:numRef>
              <c:f>Sheet1!$A$2:$A$19</c:f>
              <c:numCache>
                <c:formatCode>General</c:formatCode>
                <c:ptCount val="18"/>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Sheet1!$F$2:$F$19</c:f>
              <c:numCache>
                <c:formatCode>General</c:formatCode>
                <c:ptCount val="18"/>
                <c:pt idx="0">
                  <c:v>7.6</c:v>
                </c:pt>
                <c:pt idx="1">
                  <c:v>8.3000000000000007</c:v>
                </c:pt>
                <c:pt idx="2">
                  <c:v>10.8</c:v>
                </c:pt>
                <c:pt idx="3">
                  <c:v>13.1</c:v>
                </c:pt>
                <c:pt idx="4">
                  <c:v>13.7</c:v>
                </c:pt>
                <c:pt idx="5">
                  <c:v>13.9</c:v>
                </c:pt>
                <c:pt idx="6">
                  <c:v>14.7</c:v>
                </c:pt>
                <c:pt idx="7">
                  <c:v>13.7</c:v>
                </c:pt>
                <c:pt idx="8">
                  <c:v>14</c:v>
                </c:pt>
                <c:pt idx="9">
                  <c:v>13.6</c:v>
                </c:pt>
                <c:pt idx="10">
                  <c:v>14.2</c:v>
                </c:pt>
                <c:pt idx="11">
                  <c:v>14.3</c:v>
                </c:pt>
                <c:pt idx="12">
                  <c:v>16.100000000000001</c:v>
                </c:pt>
                <c:pt idx="13">
                  <c:v>17.399999999999999</c:v>
                </c:pt>
                <c:pt idx="14">
                  <c:v>15.5</c:v>
                </c:pt>
                <c:pt idx="15">
                  <c:v>17.2</c:v>
                </c:pt>
                <c:pt idx="16">
                  <c:v>18.100000000000001</c:v>
                </c:pt>
              </c:numCache>
            </c:numRef>
          </c:val>
          <c:smooth val="0"/>
          <c:extLst>
            <c:ext xmlns:c16="http://schemas.microsoft.com/office/drawing/2014/chart" uri="{C3380CC4-5D6E-409C-BE32-E72D297353CC}">
              <c16:uniqueId val="{00000004-B8D9-4B20-AA4C-DAE90F19261D}"/>
            </c:ext>
          </c:extLst>
        </c:ser>
        <c:ser>
          <c:idx val="5"/>
          <c:order val="5"/>
          <c:tx>
            <c:strRef>
              <c:f>Sheet1!$G$1</c:f>
              <c:strCache>
                <c:ptCount val="1"/>
                <c:pt idx="0">
                  <c:v>Hispanic</c:v>
                </c:pt>
              </c:strCache>
            </c:strRef>
          </c:tx>
          <c:spPr>
            <a:ln w="44450" cap="rnd">
              <a:solidFill>
                <a:schemeClr val="accent6"/>
              </a:solidFill>
              <a:round/>
            </a:ln>
            <a:effectLst/>
          </c:spPr>
          <c:marker>
            <c:symbol val="circle"/>
            <c:size val="7"/>
            <c:spPr>
              <a:solidFill>
                <a:schemeClr val="accent6"/>
              </a:solidFill>
              <a:ln w="9525">
                <a:solidFill>
                  <a:schemeClr val="accent6"/>
                </a:solidFill>
              </a:ln>
              <a:effectLst/>
            </c:spPr>
          </c:marker>
          <c:cat>
            <c:numRef>
              <c:f>Sheet1!$A$2:$A$19</c:f>
              <c:numCache>
                <c:formatCode>General</c:formatCode>
                <c:ptCount val="18"/>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Sheet1!$G$2:$G$19</c:f>
              <c:numCache>
                <c:formatCode>General</c:formatCode>
                <c:ptCount val="18"/>
                <c:pt idx="0">
                  <c:v>9.1</c:v>
                </c:pt>
                <c:pt idx="1">
                  <c:v>9.3000000000000007</c:v>
                </c:pt>
                <c:pt idx="2">
                  <c:v>11.7</c:v>
                </c:pt>
                <c:pt idx="3">
                  <c:v>15.4</c:v>
                </c:pt>
                <c:pt idx="4">
                  <c:v>15.4</c:v>
                </c:pt>
                <c:pt idx="5">
                  <c:v>15.6</c:v>
                </c:pt>
                <c:pt idx="6">
                  <c:v>16.100000000000001</c:v>
                </c:pt>
                <c:pt idx="7">
                  <c:v>14.8</c:v>
                </c:pt>
                <c:pt idx="8">
                  <c:v>14.9</c:v>
                </c:pt>
                <c:pt idx="9">
                  <c:v>13.9</c:v>
                </c:pt>
                <c:pt idx="10">
                  <c:v>14.9</c:v>
                </c:pt>
                <c:pt idx="11">
                  <c:v>15.4</c:v>
                </c:pt>
                <c:pt idx="12">
                  <c:v>16.100000000000001</c:v>
                </c:pt>
                <c:pt idx="13">
                  <c:v>17.8</c:v>
                </c:pt>
                <c:pt idx="14">
                  <c:v>15.1</c:v>
                </c:pt>
                <c:pt idx="15">
                  <c:v>17.600000000000001</c:v>
                </c:pt>
                <c:pt idx="16">
                  <c:v>18.600000000000001</c:v>
                </c:pt>
              </c:numCache>
            </c:numRef>
          </c:val>
          <c:smooth val="0"/>
          <c:extLst>
            <c:ext xmlns:c16="http://schemas.microsoft.com/office/drawing/2014/chart" uri="{C3380CC4-5D6E-409C-BE32-E72D297353CC}">
              <c16:uniqueId val="{00000005-B8D9-4B20-AA4C-DAE90F19261D}"/>
            </c:ext>
          </c:extLst>
        </c:ser>
        <c:ser>
          <c:idx val="6"/>
          <c:order val="6"/>
          <c:tx>
            <c:strRef>
              <c:f>Sheet1!$H$1</c:f>
              <c:strCache>
                <c:ptCount val="1"/>
                <c:pt idx="0">
                  <c:v>Asian</c:v>
                </c:pt>
              </c:strCache>
            </c:strRef>
          </c:tx>
          <c:spPr>
            <a:ln w="44450" cap="rnd">
              <a:solidFill>
                <a:schemeClr val="accent1">
                  <a:lumMod val="60000"/>
                </a:schemeClr>
              </a:solidFill>
              <a:round/>
            </a:ln>
            <a:effectLst/>
          </c:spPr>
          <c:marker>
            <c:symbol val="circle"/>
            <c:size val="7"/>
            <c:spPr>
              <a:solidFill>
                <a:schemeClr val="accent1">
                  <a:lumMod val="60000"/>
                </a:schemeClr>
              </a:solidFill>
              <a:ln w="9525">
                <a:solidFill>
                  <a:schemeClr val="accent1">
                    <a:lumMod val="60000"/>
                  </a:schemeClr>
                </a:solidFill>
              </a:ln>
              <a:effectLst/>
            </c:spPr>
          </c:marker>
          <c:cat>
            <c:numRef>
              <c:f>Sheet1!$A$2:$A$19</c:f>
              <c:numCache>
                <c:formatCode>General</c:formatCode>
                <c:ptCount val="18"/>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Sheet1!$H$2:$H$19</c:f>
              <c:numCache>
                <c:formatCode>General</c:formatCode>
                <c:ptCount val="18"/>
                <c:pt idx="0">
                  <c:v>7.1</c:v>
                </c:pt>
                <c:pt idx="1">
                  <c:v>9.1</c:v>
                </c:pt>
                <c:pt idx="2">
                  <c:v>10.3</c:v>
                </c:pt>
                <c:pt idx="3">
                  <c:v>11.7</c:v>
                </c:pt>
                <c:pt idx="4">
                  <c:v>12.3</c:v>
                </c:pt>
                <c:pt idx="5">
                  <c:v>12.3</c:v>
                </c:pt>
                <c:pt idx="6">
                  <c:v>11.3</c:v>
                </c:pt>
                <c:pt idx="7">
                  <c:v>11.4</c:v>
                </c:pt>
                <c:pt idx="8">
                  <c:v>11.9</c:v>
                </c:pt>
                <c:pt idx="9">
                  <c:v>11.5</c:v>
                </c:pt>
                <c:pt idx="10">
                  <c:v>12.8</c:v>
                </c:pt>
                <c:pt idx="11">
                  <c:v>12.7</c:v>
                </c:pt>
                <c:pt idx="12">
                  <c:v>14.6</c:v>
                </c:pt>
                <c:pt idx="13">
                  <c:v>16.399999999999999</c:v>
                </c:pt>
                <c:pt idx="14">
                  <c:v>14.5</c:v>
                </c:pt>
                <c:pt idx="15">
                  <c:v>15.9</c:v>
                </c:pt>
                <c:pt idx="16">
                  <c:v>16.5</c:v>
                </c:pt>
              </c:numCache>
            </c:numRef>
          </c:val>
          <c:smooth val="0"/>
          <c:extLst>
            <c:ext xmlns:c16="http://schemas.microsoft.com/office/drawing/2014/chart" uri="{C3380CC4-5D6E-409C-BE32-E72D297353CC}">
              <c16:uniqueId val="{00000006-B8D9-4B20-AA4C-DAE90F19261D}"/>
            </c:ext>
          </c:extLst>
        </c:ser>
        <c:ser>
          <c:idx val="7"/>
          <c:order val="7"/>
          <c:tx>
            <c:strRef>
              <c:f>Sheet1!$I$1</c:f>
              <c:strCache>
                <c:ptCount val="1"/>
                <c:pt idx="0">
                  <c:v>Unknown</c:v>
                </c:pt>
              </c:strCache>
            </c:strRef>
          </c:tx>
          <c:spPr>
            <a:ln w="44450" cap="rnd">
              <a:solidFill>
                <a:schemeClr val="accent2">
                  <a:lumMod val="60000"/>
                </a:schemeClr>
              </a:solidFill>
              <a:round/>
            </a:ln>
            <a:effectLst/>
          </c:spPr>
          <c:marker>
            <c:symbol val="circle"/>
            <c:size val="7"/>
            <c:spPr>
              <a:solidFill>
                <a:schemeClr val="accent2">
                  <a:lumMod val="60000"/>
                </a:schemeClr>
              </a:solidFill>
              <a:ln w="9525">
                <a:solidFill>
                  <a:schemeClr val="accent2">
                    <a:lumMod val="60000"/>
                  </a:schemeClr>
                </a:solidFill>
              </a:ln>
              <a:effectLst/>
            </c:spPr>
          </c:marker>
          <c:cat>
            <c:numRef>
              <c:f>Sheet1!$A$2:$A$19</c:f>
              <c:numCache>
                <c:formatCode>General</c:formatCode>
                <c:ptCount val="18"/>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Sheet1!$I$2:$I$19</c:f>
              <c:numCache>
                <c:formatCode>General</c:formatCode>
                <c:ptCount val="18"/>
                <c:pt idx="0">
                  <c:v>6.1</c:v>
                </c:pt>
                <c:pt idx="1">
                  <c:v>6.2</c:v>
                </c:pt>
                <c:pt idx="2">
                  <c:v>7.4</c:v>
                </c:pt>
                <c:pt idx="3">
                  <c:v>8.6</c:v>
                </c:pt>
                <c:pt idx="4">
                  <c:v>9.1</c:v>
                </c:pt>
                <c:pt idx="5">
                  <c:v>9.1999999999999993</c:v>
                </c:pt>
                <c:pt idx="6">
                  <c:v>9.1999999999999993</c:v>
                </c:pt>
                <c:pt idx="7">
                  <c:v>8.8000000000000007</c:v>
                </c:pt>
                <c:pt idx="8">
                  <c:v>8.1999999999999993</c:v>
                </c:pt>
                <c:pt idx="9">
                  <c:v>7.4</c:v>
                </c:pt>
                <c:pt idx="10">
                  <c:v>7.5</c:v>
                </c:pt>
                <c:pt idx="11">
                  <c:v>7.5</c:v>
                </c:pt>
                <c:pt idx="12">
                  <c:v>7.8</c:v>
                </c:pt>
                <c:pt idx="13">
                  <c:v>8.5</c:v>
                </c:pt>
                <c:pt idx="14">
                  <c:v>7</c:v>
                </c:pt>
                <c:pt idx="15">
                  <c:v>6.1</c:v>
                </c:pt>
                <c:pt idx="16">
                  <c:v>7</c:v>
                </c:pt>
              </c:numCache>
            </c:numRef>
          </c:val>
          <c:smooth val="0"/>
          <c:extLst>
            <c:ext xmlns:c16="http://schemas.microsoft.com/office/drawing/2014/chart" uri="{C3380CC4-5D6E-409C-BE32-E72D297353CC}">
              <c16:uniqueId val="{00000007-B8D9-4B20-AA4C-DAE90F19261D}"/>
            </c:ext>
          </c:extLst>
        </c:ser>
        <c:dLbls>
          <c:showLegendKey val="0"/>
          <c:showVal val="0"/>
          <c:showCatName val="0"/>
          <c:showSerName val="0"/>
          <c:showPercent val="0"/>
          <c:showBubbleSize val="0"/>
        </c:dLbls>
        <c:marker val="1"/>
        <c:smooth val="0"/>
        <c:axId val="670213320"/>
        <c:axId val="670214960"/>
      </c:lineChart>
      <c:catAx>
        <c:axId val="670213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100" b="0" i="0" u="none" strike="noStrike" kern="1200" baseline="0">
                <a:solidFill>
                  <a:schemeClr val="tx1"/>
                </a:solidFill>
                <a:latin typeface="+mn-lt"/>
                <a:ea typeface="+mn-ea"/>
                <a:cs typeface="+mn-cs"/>
              </a:defRPr>
            </a:pPr>
            <a:endParaRPr lang="en-US"/>
          </a:p>
        </c:txPr>
        <c:crossAx val="670214960"/>
        <c:crosses val="autoZero"/>
        <c:auto val="1"/>
        <c:lblAlgn val="ctr"/>
        <c:lblOffset val="100"/>
        <c:noMultiLvlLbl val="0"/>
      </c:catAx>
      <c:valAx>
        <c:axId val="670214960"/>
        <c:scaling>
          <c:orientation val="minMax"/>
          <c:max val="2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0" i="0" baseline="0" dirty="0">
                    <a:solidFill>
                      <a:schemeClr val="tx1"/>
                    </a:solidFill>
                    <a:effectLst/>
                  </a:rPr>
                  <a:t>Albuminuria Testing (%)</a:t>
                </a:r>
                <a:endParaRPr lang="en-US" sz="2800" dirty="0">
                  <a:solidFill>
                    <a:schemeClr val="tx1"/>
                  </a:solidFill>
                  <a:effectLst/>
                </a:endParaRPr>
              </a:p>
            </c:rich>
          </c:tx>
          <c:layout>
            <c:manualLayout>
              <c:xMode val="edge"/>
              <c:yMode val="edge"/>
              <c:x val="1.2076924787234053E-3"/>
              <c:y val="1.0867310317145823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670213320"/>
        <c:crosses val="autoZero"/>
        <c:crossBetween val="between"/>
      </c:valAx>
      <c:spPr>
        <a:noFill/>
        <a:ln>
          <a:noFill/>
        </a:ln>
        <a:effectLst/>
      </c:spPr>
    </c:plotArea>
    <c:legend>
      <c:legendPos val="b"/>
      <c:layout>
        <c:manualLayout>
          <c:xMode val="edge"/>
          <c:yMode val="edge"/>
          <c:x val="2.3537636206950898E-2"/>
          <c:y val="0.85304372133599982"/>
          <c:w val="0.95359953790706575"/>
          <c:h val="0.11834731527302925"/>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75575418050559"/>
          <c:y val="7.7909638225891684E-2"/>
          <c:w val="0.88387409148654461"/>
          <c:h val="0.64397637245273731"/>
        </c:manualLayout>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7"/>
            <c:spPr>
              <a:solidFill>
                <a:schemeClr val="tx1"/>
              </a:solidFill>
              <a:ln w="9525">
                <a:solidFill>
                  <a:schemeClr val="tx1"/>
                </a:solidFill>
              </a:ln>
              <a:effectLst/>
            </c:spPr>
          </c:marker>
          <c:cat>
            <c:numRef>
              <c:f>Sheet1!$A$3:$A$18</c:f>
              <c:numCache>
                <c:formatCode>General</c:formatCode>
                <c:ptCount val="16"/>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numCache>
            </c:numRef>
          </c:cat>
          <c:val>
            <c:numRef>
              <c:f>Sheet1!$B$2:$B$18</c:f>
              <c:numCache>
                <c:formatCode>General</c:formatCode>
                <c:ptCount val="17"/>
                <c:pt idx="0">
                  <c:v>7.2</c:v>
                </c:pt>
                <c:pt idx="1">
                  <c:v>7.6</c:v>
                </c:pt>
                <c:pt idx="2">
                  <c:v>9.1999999999999993</c:v>
                </c:pt>
                <c:pt idx="3">
                  <c:v>10.9</c:v>
                </c:pt>
                <c:pt idx="4">
                  <c:v>11.5</c:v>
                </c:pt>
                <c:pt idx="5">
                  <c:v>11.8</c:v>
                </c:pt>
                <c:pt idx="6">
                  <c:v>12.1</c:v>
                </c:pt>
                <c:pt idx="7">
                  <c:v>11.7</c:v>
                </c:pt>
                <c:pt idx="8">
                  <c:v>12.2</c:v>
                </c:pt>
                <c:pt idx="9">
                  <c:v>11.5</c:v>
                </c:pt>
                <c:pt idx="10">
                  <c:v>12.2</c:v>
                </c:pt>
                <c:pt idx="11">
                  <c:v>13</c:v>
                </c:pt>
                <c:pt idx="12">
                  <c:v>14</c:v>
                </c:pt>
                <c:pt idx="13">
                  <c:v>15.2</c:v>
                </c:pt>
                <c:pt idx="14">
                  <c:v>13</c:v>
                </c:pt>
                <c:pt idx="15">
                  <c:v>14.3</c:v>
                </c:pt>
                <c:pt idx="16">
                  <c:v>15.4</c:v>
                </c:pt>
              </c:numCache>
            </c:numRef>
          </c:val>
          <c:smooth val="0"/>
          <c:extLst>
            <c:ext xmlns:c16="http://schemas.microsoft.com/office/drawing/2014/chart" uri="{C3380CC4-5D6E-409C-BE32-E72D297353CC}">
              <c16:uniqueId val="{00000000-6430-44B1-96CC-8013A4D70A7F}"/>
            </c:ext>
          </c:extLst>
        </c:ser>
        <c:ser>
          <c:idx val="1"/>
          <c:order val="1"/>
          <c:tx>
            <c:strRef>
              <c:f>Sheet1!$C$1</c:f>
              <c:strCache>
                <c:ptCount val="1"/>
                <c:pt idx="0">
                  <c:v>With Diabetes</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Sheet1!$A$3:$A$18</c:f>
              <c:numCache>
                <c:formatCode>General</c:formatCode>
                <c:ptCount val="16"/>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numCache>
            </c:numRef>
          </c:cat>
          <c:val>
            <c:numRef>
              <c:f>Sheet1!$C$2:$C$18</c:f>
              <c:numCache>
                <c:formatCode>General</c:formatCode>
                <c:ptCount val="17"/>
                <c:pt idx="0">
                  <c:v>21.9</c:v>
                </c:pt>
                <c:pt idx="1">
                  <c:v>23.5</c:v>
                </c:pt>
                <c:pt idx="2">
                  <c:v>27.2</c:v>
                </c:pt>
                <c:pt idx="3">
                  <c:v>31.8</c:v>
                </c:pt>
                <c:pt idx="4">
                  <c:v>33.200000000000003</c:v>
                </c:pt>
                <c:pt idx="5">
                  <c:v>33.4</c:v>
                </c:pt>
                <c:pt idx="6">
                  <c:v>33.5</c:v>
                </c:pt>
                <c:pt idx="7">
                  <c:v>33</c:v>
                </c:pt>
                <c:pt idx="8">
                  <c:v>34.1</c:v>
                </c:pt>
                <c:pt idx="9">
                  <c:v>31.9</c:v>
                </c:pt>
                <c:pt idx="10">
                  <c:v>33.700000000000003</c:v>
                </c:pt>
                <c:pt idx="11">
                  <c:v>36.5</c:v>
                </c:pt>
                <c:pt idx="12">
                  <c:v>38.200000000000003</c:v>
                </c:pt>
                <c:pt idx="13">
                  <c:v>40.1</c:v>
                </c:pt>
                <c:pt idx="14">
                  <c:v>34.799999999999997</c:v>
                </c:pt>
                <c:pt idx="15">
                  <c:v>39.1</c:v>
                </c:pt>
                <c:pt idx="16">
                  <c:v>40.200000000000003</c:v>
                </c:pt>
              </c:numCache>
            </c:numRef>
          </c:val>
          <c:smooth val="0"/>
          <c:extLst>
            <c:ext xmlns:c16="http://schemas.microsoft.com/office/drawing/2014/chart" uri="{C3380CC4-5D6E-409C-BE32-E72D297353CC}">
              <c16:uniqueId val="{00000000-4AC8-4931-A5CE-DC714E85BBD6}"/>
            </c:ext>
          </c:extLst>
        </c:ser>
        <c:ser>
          <c:idx val="2"/>
          <c:order val="2"/>
          <c:tx>
            <c:strRef>
              <c:f>Sheet1!$D$1</c:f>
              <c:strCache>
                <c:ptCount val="1"/>
                <c:pt idx="0">
                  <c:v>Without Diabetes</c:v>
                </c:pt>
              </c:strCache>
            </c:strRef>
          </c:tx>
          <c:spPr>
            <a:ln w="44450" cap="rnd">
              <a:solidFill>
                <a:schemeClr val="accent3"/>
              </a:solidFill>
              <a:round/>
            </a:ln>
            <a:effectLst/>
          </c:spPr>
          <c:marker>
            <c:symbol val="circle"/>
            <c:size val="7"/>
            <c:spPr>
              <a:solidFill>
                <a:schemeClr val="accent3"/>
              </a:solidFill>
              <a:ln w="9525">
                <a:solidFill>
                  <a:schemeClr val="accent3"/>
                </a:solidFill>
              </a:ln>
              <a:effectLst/>
            </c:spPr>
          </c:marker>
          <c:cat>
            <c:numRef>
              <c:f>Sheet1!$A$3:$A$18</c:f>
              <c:numCache>
                <c:formatCode>General</c:formatCode>
                <c:ptCount val="16"/>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numCache>
            </c:numRef>
          </c:cat>
          <c:val>
            <c:numRef>
              <c:f>Sheet1!$D$2:$D$18</c:f>
              <c:numCache>
                <c:formatCode>General</c:formatCode>
                <c:ptCount val="17"/>
                <c:pt idx="0">
                  <c:v>2</c:v>
                </c:pt>
                <c:pt idx="1">
                  <c:v>2.2999999999999998</c:v>
                </c:pt>
                <c:pt idx="2">
                  <c:v>2.7</c:v>
                </c:pt>
                <c:pt idx="3">
                  <c:v>3.6</c:v>
                </c:pt>
                <c:pt idx="4">
                  <c:v>4.0999999999999996</c:v>
                </c:pt>
                <c:pt idx="5">
                  <c:v>4.4000000000000004</c:v>
                </c:pt>
                <c:pt idx="6">
                  <c:v>4.8</c:v>
                </c:pt>
                <c:pt idx="7">
                  <c:v>4.5999999999999996</c:v>
                </c:pt>
                <c:pt idx="8">
                  <c:v>5</c:v>
                </c:pt>
                <c:pt idx="9">
                  <c:v>4.9000000000000004</c:v>
                </c:pt>
                <c:pt idx="10">
                  <c:v>5.4</c:v>
                </c:pt>
                <c:pt idx="11">
                  <c:v>5.6</c:v>
                </c:pt>
                <c:pt idx="12">
                  <c:v>6.3</c:v>
                </c:pt>
                <c:pt idx="13">
                  <c:v>7.1</c:v>
                </c:pt>
                <c:pt idx="14">
                  <c:v>5.9</c:v>
                </c:pt>
                <c:pt idx="15">
                  <c:v>6.7</c:v>
                </c:pt>
                <c:pt idx="16">
                  <c:v>7.7</c:v>
                </c:pt>
              </c:numCache>
            </c:numRef>
          </c:val>
          <c:smooth val="0"/>
          <c:extLst>
            <c:ext xmlns:c16="http://schemas.microsoft.com/office/drawing/2014/chart" uri="{C3380CC4-5D6E-409C-BE32-E72D297353CC}">
              <c16:uniqueId val="{00000001-4AC8-4931-A5CE-DC714E85BBD6}"/>
            </c:ext>
          </c:extLst>
        </c:ser>
        <c:dLbls>
          <c:showLegendKey val="0"/>
          <c:showVal val="0"/>
          <c:showCatName val="0"/>
          <c:showSerName val="0"/>
          <c:showPercent val="0"/>
          <c:showBubbleSize val="0"/>
        </c:dLbls>
        <c:marker val="1"/>
        <c:smooth val="0"/>
        <c:axId val="394495360"/>
        <c:axId val="394492736"/>
      </c:lineChart>
      <c:catAx>
        <c:axId val="39449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100" b="0" i="0" u="none" strike="noStrike" kern="1200" baseline="0">
                <a:solidFill>
                  <a:schemeClr val="tx1"/>
                </a:solidFill>
                <a:latin typeface="+mn-lt"/>
                <a:ea typeface="+mn-ea"/>
                <a:cs typeface="+mn-cs"/>
              </a:defRPr>
            </a:pPr>
            <a:endParaRPr lang="en-US"/>
          </a:p>
        </c:txPr>
        <c:crossAx val="394492736"/>
        <c:crosses val="autoZero"/>
        <c:auto val="1"/>
        <c:lblAlgn val="ctr"/>
        <c:lblOffset val="100"/>
        <c:noMultiLvlLbl val="0"/>
      </c:catAx>
      <c:valAx>
        <c:axId val="39449273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r>
                  <a:rPr lang="en-US" sz="2800" b="0" i="0" baseline="0" dirty="0">
                    <a:solidFill>
                      <a:schemeClr val="tx1"/>
                    </a:solidFill>
                    <a:effectLst/>
                  </a:rPr>
                  <a:t>Albuminuria Testing (%)</a:t>
                </a:r>
                <a:endParaRPr lang="en-US" sz="2800" dirty="0">
                  <a:solidFill>
                    <a:schemeClr val="tx1"/>
                  </a:solidFill>
                  <a:effectLst/>
                </a:endParaRPr>
              </a:p>
            </c:rich>
          </c:tx>
          <c:layout>
            <c:manualLayout>
              <c:xMode val="edge"/>
              <c:yMode val="edge"/>
              <c:x val="1.1245594848136211E-3"/>
              <c:y val="3.0066298211019547E-2"/>
            </c:manualLayout>
          </c:layout>
          <c:overlay val="0"/>
          <c:spPr>
            <a:noFill/>
            <a:ln>
              <a:noFill/>
            </a:ln>
            <a:effectLst/>
          </c:spPr>
          <c:txPr>
            <a:bodyPr rot="-5400000" spcFirstLastPara="1" vertOverflow="ellipsis" vert="horz" wrap="square" anchor="ctr" anchorCtr="1"/>
            <a:lstStyle/>
            <a:p>
              <a:pPr>
                <a:defRPr sz="28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394495360"/>
        <c:crosses val="autoZero"/>
        <c:crossBetween val="between"/>
      </c:valAx>
      <c:spPr>
        <a:noFill/>
        <a:ln>
          <a:noFill/>
        </a:ln>
        <a:effectLst/>
      </c:spPr>
    </c:plotArea>
    <c:legend>
      <c:legendPos val="b"/>
      <c:layout>
        <c:manualLayout>
          <c:xMode val="edge"/>
          <c:yMode val="edge"/>
          <c:x val="0.27459387242589883"/>
          <c:y val="0.94206953430184281"/>
          <c:w val="0.54639981135736015"/>
          <c:h val="5.7930465698157158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653834399183339"/>
          <c:y val="9.061501231602305E-2"/>
          <c:w val="0.88113266776800925"/>
          <c:h val="0.63476811735583294"/>
        </c:manualLayout>
      </c:layout>
      <c:lineChart>
        <c:grouping val="standard"/>
        <c:varyColors val="0"/>
        <c:ser>
          <c:idx val="0"/>
          <c:order val="0"/>
          <c:tx>
            <c:strRef>
              <c:f>Sheet1!$B$1</c:f>
              <c:strCache>
                <c:ptCount val="1"/>
                <c:pt idx="0">
                  <c:v>Overall</c:v>
                </c:pt>
              </c:strCache>
            </c:strRef>
          </c:tx>
          <c:spPr>
            <a:ln w="44450" cap="rnd">
              <a:solidFill>
                <a:schemeClr val="tx1"/>
              </a:solidFill>
              <a:prstDash val="dash"/>
              <a:round/>
            </a:ln>
            <a:effectLst/>
          </c:spPr>
          <c:marker>
            <c:symbol val="circle"/>
            <c:size val="5"/>
            <c:spPr>
              <a:solidFill>
                <a:schemeClr val="tx1"/>
              </a:solidFill>
              <a:ln w="9525">
                <a:solidFill>
                  <a:schemeClr val="tx1"/>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Sheet1!$B$2:$B$18</c:f>
              <c:numCache>
                <c:formatCode>General</c:formatCode>
                <c:ptCount val="17"/>
                <c:pt idx="0">
                  <c:v>7.2</c:v>
                </c:pt>
                <c:pt idx="1">
                  <c:v>7.6</c:v>
                </c:pt>
                <c:pt idx="2">
                  <c:v>9.1999999999999993</c:v>
                </c:pt>
                <c:pt idx="3">
                  <c:v>10.9</c:v>
                </c:pt>
                <c:pt idx="4">
                  <c:v>11.5</c:v>
                </c:pt>
                <c:pt idx="5">
                  <c:v>11.8</c:v>
                </c:pt>
                <c:pt idx="6">
                  <c:v>12.1</c:v>
                </c:pt>
                <c:pt idx="7">
                  <c:v>11.7</c:v>
                </c:pt>
                <c:pt idx="8">
                  <c:v>12.2</c:v>
                </c:pt>
                <c:pt idx="9">
                  <c:v>11.5</c:v>
                </c:pt>
                <c:pt idx="10">
                  <c:v>12.2</c:v>
                </c:pt>
                <c:pt idx="11">
                  <c:v>13</c:v>
                </c:pt>
                <c:pt idx="12">
                  <c:v>14</c:v>
                </c:pt>
                <c:pt idx="13">
                  <c:v>15.2</c:v>
                </c:pt>
                <c:pt idx="14">
                  <c:v>13</c:v>
                </c:pt>
                <c:pt idx="15">
                  <c:v>14.3</c:v>
                </c:pt>
                <c:pt idx="16">
                  <c:v>15.4</c:v>
                </c:pt>
              </c:numCache>
            </c:numRef>
          </c:val>
          <c:smooth val="0"/>
          <c:extLst>
            <c:ext xmlns:c16="http://schemas.microsoft.com/office/drawing/2014/chart" uri="{C3380CC4-5D6E-409C-BE32-E72D297353CC}">
              <c16:uniqueId val="{00000000-6430-44B1-96CC-8013A4D70A7F}"/>
            </c:ext>
          </c:extLst>
        </c:ser>
        <c:ser>
          <c:idx val="1"/>
          <c:order val="1"/>
          <c:tx>
            <c:strRef>
              <c:f>Sheet1!$C$1</c:f>
              <c:strCache>
                <c:ptCount val="1"/>
                <c:pt idx="0">
                  <c:v>With Hypertension</c:v>
                </c:pt>
              </c:strCache>
            </c:strRef>
          </c:tx>
          <c:spPr>
            <a:ln w="44450" cap="rnd">
              <a:solidFill>
                <a:schemeClr val="accent2"/>
              </a:solidFill>
              <a:round/>
            </a:ln>
            <a:effectLst/>
          </c:spPr>
          <c:marker>
            <c:symbol val="circle"/>
            <c:size val="7"/>
            <c:spPr>
              <a:solidFill>
                <a:schemeClr val="accent2"/>
              </a:solidFill>
              <a:ln w="9525">
                <a:solidFill>
                  <a:schemeClr val="accent2"/>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Sheet1!$C$2:$C$18</c:f>
              <c:numCache>
                <c:formatCode>General</c:formatCode>
                <c:ptCount val="17"/>
                <c:pt idx="0">
                  <c:v>9.6999999999999993</c:v>
                </c:pt>
                <c:pt idx="1">
                  <c:v>10.199999999999999</c:v>
                </c:pt>
                <c:pt idx="2">
                  <c:v>12.5</c:v>
                </c:pt>
                <c:pt idx="3">
                  <c:v>14.8</c:v>
                </c:pt>
                <c:pt idx="4">
                  <c:v>15.6</c:v>
                </c:pt>
                <c:pt idx="5">
                  <c:v>15.9</c:v>
                </c:pt>
                <c:pt idx="6">
                  <c:v>16.3</c:v>
                </c:pt>
                <c:pt idx="7">
                  <c:v>16</c:v>
                </c:pt>
                <c:pt idx="8">
                  <c:v>16.600000000000001</c:v>
                </c:pt>
                <c:pt idx="9">
                  <c:v>15.6</c:v>
                </c:pt>
                <c:pt idx="10">
                  <c:v>16.5</c:v>
                </c:pt>
                <c:pt idx="11">
                  <c:v>18.100000000000001</c:v>
                </c:pt>
                <c:pt idx="12">
                  <c:v>19.7</c:v>
                </c:pt>
                <c:pt idx="13">
                  <c:v>20.9</c:v>
                </c:pt>
                <c:pt idx="14">
                  <c:v>18.3</c:v>
                </c:pt>
                <c:pt idx="15">
                  <c:v>21.3</c:v>
                </c:pt>
                <c:pt idx="16">
                  <c:v>22.4</c:v>
                </c:pt>
              </c:numCache>
            </c:numRef>
          </c:val>
          <c:smooth val="0"/>
          <c:extLst>
            <c:ext xmlns:c16="http://schemas.microsoft.com/office/drawing/2014/chart" uri="{C3380CC4-5D6E-409C-BE32-E72D297353CC}">
              <c16:uniqueId val="{00000000-4AC8-4931-A5CE-DC714E85BBD6}"/>
            </c:ext>
          </c:extLst>
        </c:ser>
        <c:ser>
          <c:idx val="2"/>
          <c:order val="2"/>
          <c:tx>
            <c:strRef>
              <c:f>Sheet1!$D$1</c:f>
              <c:strCache>
                <c:ptCount val="1"/>
                <c:pt idx="0">
                  <c:v>Without Hypertension</c:v>
                </c:pt>
              </c:strCache>
            </c:strRef>
          </c:tx>
          <c:spPr>
            <a:ln w="44450" cap="rnd">
              <a:solidFill>
                <a:schemeClr val="accent3"/>
              </a:solidFill>
              <a:round/>
            </a:ln>
            <a:effectLst/>
          </c:spPr>
          <c:marker>
            <c:symbol val="circle"/>
            <c:size val="7"/>
            <c:spPr>
              <a:solidFill>
                <a:schemeClr val="accent3"/>
              </a:solidFill>
              <a:ln w="9525">
                <a:solidFill>
                  <a:schemeClr val="accent3"/>
                </a:solidFill>
              </a:ln>
              <a:effectLst/>
            </c:spPr>
          </c:marker>
          <c:cat>
            <c:numRef>
              <c:f>Sheet1!$A$2:$A$18</c:f>
              <c:numCache>
                <c:formatCode>General</c:formatCode>
                <c:ptCount val="17"/>
                <c:pt idx="0">
                  <c:v>2006</c:v>
                </c:pt>
                <c:pt idx="1">
                  <c:v>2007</c:v>
                </c:pt>
                <c:pt idx="2">
                  <c:v>2008</c:v>
                </c:pt>
                <c:pt idx="3">
                  <c:v>2009</c:v>
                </c:pt>
                <c:pt idx="4">
                  <c:v>2010</c:v>
                </c:pt>
                <c:pt idx="5">
                  <c:v>2011</c:v>
                </c:pt>
                <c:pt idx="6">
                  <c:v>2012</c:v>
                </c:pt>
                <c:pt idx="7">
                  <c:v>2013</c:v>
                </c:pt>
                <c:pt idx="8">
                  <c:v>2014</c:v>
                </c:pt>
                <c:pt idx="9">
                  <c:v>2015</c:v>
                </c:pt>
                <c:pt idx="10">
                  <c:v>2016</c:v>
                </c:pt>
                <c:pt idx="11">
                  <c:v>2017</c:v>
                </c:pt>
                <c:pt idx="12">
                  <c:v>2018</c:v>
                </c:pt>
                <c:pt idx="13">
                  <c:v>2019</c:v>
                </c:pt>
                <c:pt idx="14">
                  <c:v>2020</c:v>
                </c:pt>
                <c:pt idx="15">
                  <c:v>2021</c:v>
                </c:pt>
                <c:pt idx="16">
                  <c:v>2022</c:v>
                </c:pt>
              </c:numCache>
            </c:numRef>
          </c:cat>
          <c:val>
            <c:numRef>
              <c:f>Sheet1!$D$2:$D$18</c:f>
              <c:numCache>
                <c:formatCode>General</c:formatCode>
                <c:ptCount val="17"/>
                <c:pt idx="0">
                  <c:v>2.2999999999999998</c:v>
                </c:pt>
                <c:pt idx="1">
                  <c:v>2.6</c:v>
                </c:pt>
                <c:pt idx="2">
                  <c:v>3.2</c:v>
                </c:pt>
                <c:pt idx="3">
                  <c:v>4.0999999999999996</c:v>
                </c:pt>
                <c:pt idx="4">
                  <c:v>4.7</c:v>
                </c:pt>
                <c:pt idx="5">
                  <c:v>5.2</c:v>
                </c:pt>
                <c:pt idx="6">
                  <c:v>5.4</c:v>
                </c:pt>
                <c:pt idx="7">
                  <c:v>5.3</c:v>
                </c:pt>
                <c:pt idx="8">
                  <c:v>5.7</c:v>
                </c:pt>
                <c:pt idx="9">
                  <c:v>5.6</c:v>
                </c:pt>
                <c:pt idx="10">
                  <c:v>6.1</c:v>
                </c:pt>
                <c:pt idx="11">
                  <c:v>6.1</c:v>
                </c:pt>
                <c:pt idx="12">
                  <c:v>6.8</c:v>
                </c:pt>
                <c:pt idx="13">
                  <c:v>7.5</c:v>
                </c:pt>
                <c:pt idx="14">
                  <c:v>6</c:v>
                </c:pt>
                <c:pt idx="15">
                  <c:v>6.4</c:v>
                </c:pt>
                <c:pt idx="16">
                  <c:v>7.5</c:v>
                </c:pt>
              </c:numCache>
            </c:numRef>
          </c:val>
          <c:smooth val="0"/>
          <c:extLst>
            <c:ext xmlns:c16="http://schemas.microsoft.com/office/drawing/2014/chart" uri="{C3380CC4-5D6E-409C-BE32-E72D297353CC}">
              <c16:uniqueId val="{00000001-4AC8-4931-A5CE-DC714E85BBD6}"/>
            </c:ext>
          </c:extLst>
        </c:ser>
        <c:dLbls>
          <c:showLegendKey val="0"/>
          <c:showVal val="0"/>
          <c:showCatName val="0"/>
          <c:showSerName val="0"/>
          <c:showPercent val="0"/>
          <c:showBubbleSize val="0"/>
        </c:dLbls>
        <c:marker val="1"/>
        <c:smooth val="0"/>
        <c:axId val="394495360"/>
        <c:axId val="394492736"/>
      </c:lineChart>
      <c:catAx>
        <c:axId val="394495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300000" spcFirstLastPara="1" vertOverflow="ellipsis" wrap="square" anchor="ctr" anchorCtr="1"/>
          <a:lstStyle/>
          <a:p>
            <a:pPr>
              <a:defRPr sz="2100" b="0" i="0" u="none" strike="noStrike" kern="1200" baseline="0">
                <a:solidFill>
                  <a:schemeClr val="tx1"/>
                </a:solidFill>
                <a:latin typeface="+mn-lt"/>
                <a:ea typeface="+mn-ea"/>
                <a:cs typeface="+mn-cs"/>
              </a:defRPr>
            </a:pPr>
            <a:endParaRPr lang="en-US"/>
          </a:p>
        </c:txPr>
        <c:crossAx val="394492736"/>
        <c:crosses val="autoZero"/>
        <c:auto val="1"/>
        <c:lblAlgn val="ctr"/>
        <c:lblOffset val="100"/>
        <c:noMultiLvlLbl val="0"/>
      </c:catAx>
      <c:valAx>
        <c:axId val="394492736"/>
        <c:scaling>
          <c:orientation val="minMax"/>
          <c:max val="25"/>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700" b="0" i="0" u="none" strike="noStrike" kern="1200" baseline="0">
                    <a:solidFill>
                      <a:schemeClr val="tx1"/>
                    </a:solidFill>
                    <a:latin typeface="+mn-lt"/>
                    <a:ea typeface="+mn-ea"/>
                    <a:cs typeface="+mn-cs"/>
                  </a:defRPr>
                </a:pPr>
                <a:r>
                  <a:rPr lang="en-US" sz="2700" dirty="0">
                    <a:solidFill>
                      <a:schemeClr val="tx1"/>
                    </a:solidFill>
                    <a:effectLst/>
                  </a:rPr>
                  <a:t>Albuminuria Testing (%)</a:t>
                </a:r>
              </a:p>
            </c:rich>
          </c:tx>
          <c:layout>
            <c:manualLayout>
              <c:xMode val="edge"/>
              <c:yMode val="edge"/>
              <c:x val="3.362451338224744E-3"/>
              <c:y val="3.500990710393638E-2"/>
            </c:manualLayout>
          </c:layout>
          <c:overlay val="0"/>
          <c:spPr>
            <a:noFill/>
            <a:ln>
              <a:noFill/>
            </a:ln>
            <a:effectLst/>
          </c:spPr>
          <c:txPr>
            <a:bodyPr rot="-5400000" spcFirstLastPara="1" vertOverflow="ellipsis" vert="horz" wrap="square" anchor="ctr" anchorCtr="1"/>
            <a:lstStyle/>
            <a:p>
              <a:pPr>
                <a:defRPr sz="27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crossAx val="394495360"/>
        <c:crosses val="autoZero"/>
        <c:crossBetween val="between"/>
        <c:majorUnit val="5"/>
      </c:valAx>
      <c:spPr>
        <a:noFill/>
        <a:ln>
          <a:noFill/>
        </a:ln>
        <a:effectLst/>
      </c:spPr>
    </c:plotArea>
    <c:legend>
      <c:legendPos val="b"/>
      <c:layout>
        <c:manualLayout>
          <c:xMode val="edge"/>
          <c:yMode val="edge"/>
          <c:x val="0.20192817609784255"/>
          <c:y val="0.92668151655199227"/>
          <c:w val="0.60286855048076438"/>
          <c:h val="7.331848344800776E-2"/>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9" name="Picture 8" descr="A close-up of a logo&#10;&#10;Description automatically generated with medium confidence">
            <a:extLst>
              <a:ext uri="{FF2B5EF4-FFF2-40B4-BE49-F238E27FC236}">
                <a16:creationId xmlns:a16="http://schemas.microsoft.com/office/drawing/2014/main" id="{4ED9E01D-0DB7-4C30-9A76-05034104AD1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884154"/>
            <a:ext cx="10058400" cy="1332186"/>
          </a:xfrm>
        </p:spPr>
        <p:txBody>
          <a:bodyPr>
            <a:noAutofit/>
          </a:bodyPr>
          <a:lstStyle/>
          <a:p>
            <a:r>
              <a:rPr lang="en-US" sz="4400" b="1" dirty="0"/>
              <a:t>Albuminuria Testing among U.S. Veterans</a:t>
            </a:r>
          </a:p>
        </p:txBody>
      </p:sp>
      <p:sp>
        <p:nvSpPr>
          <p:cNvPr id="3" name="Subtitle 2"/>
          <p:cNvSpPr>
            <a:spLocks noGrp="1"/>
          </p:cNvSpPr>
          <p:nvPr>
            <p:ph type="subTitle" idx="1"/>
          </p:nvPr>
        </p:nvSpPr>
        <p:spPr>
          <a:xfrm>
            <a:off x="551793" y="3330569"/>
            <a:ext cx="11088414" cy="1027545"/>
          </a:xfrm>
        </p:spPr>
        <p:txBody>
          <a:bodyPr>
            <a:normAutofit fontScale="25000" lnSpcReduction="20000"/>
          </a:bodyPr>
          <a:lstStyle/>
          <a:p>
            <a:pPr algn="l">
              <a:lnSpc>
                <a:spcPct val="130000"/>
              </a:lnSpc>
              <a:spcBef>
                <a:spcPts val="0"/>
              </a:spcBef>
              <a:spcAft>
                <a:spcPts val="1200"/>
              </a:spcAft>
            </a:pPr>
            <a:r>
              <a:rPr lang="en-US" sz="7200" dirty="0">
                <a:solidFill>
                  <a:srgbClr val="000000"/>
                </a:solidFill>
                <a:latin typeface="Open Sans" panose="020B0606030504020204" pitchFamily="34" charset="0"/>
              </a:rPr>
              <a:t>The percentage of Veterans receiving albuminuria testing increased from 7.2% in 2006 to 15.4% in 2022. Albuminuria testing is higher among older Veterans except for those aged ≥70 years. More male than female Veterans received albuminuria testing (16.8% vs. 7.2%, 2022). Non-Hispanic White Veterans received slightly less albuminuria testing compared to other racial/ethnic groups (16.0% compared to &gt; 16.5%). The percentage of albuminuria testing is approximately five times higher for Veterans with diabetes than those without diabetes. Veterans with hypertension were approximately 2.5 times more likely to receive albuminuria testing than those without hypertension.</a:t>
            </a:r>
          </a:p>
          <a:p>
            <a:pPr algn="l">
              <a:lnSpc>
                <a:spcPct val="120000"/>
              </a:lnSpc>
            </a:pPr>
            <a:r>
              <a:rPr lang="en-US" sz="7200" b="1" dirty="0">
                <a:solidFill>
                  <a:srgbClr val="000000"/>
                </a:solidFill>
                <a:latin typeface="Open Sans" panose="020B0606030504020204" pitchFamily="34" charset="0"/>
              </a:rPr>
              <a:t>Data Source</a:t>
            </a:r>
            <a:r>
              <a:rPr lang="en-US" sz="7200" dirty="0">
                <a:solidFill>
                  <a:srgbClr val="000000"/>
                </a:solidFill>
                <a:latin typeface="Open Sans" panose="020B0606030504020204" pitchFamily="34" charset="0"/>
              </a:rPr>
              <a:t>: NATIONAL VA</a:t>
            </a:r>
          </a:p>
          <a:p>
            <a:pPr>
              <a:lnSpc>
                <a:spcPct val="120000"/>
              </a:lnSpc>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392163" y="266107"/>
            <a:ext cx="6594987" cy="2032104"/>
          </a:xfrm>
          <a:prstGeom prst="rect">
            <a:avLst/>
          </a:prstGeom>
        </p:spPr>
      </p:pic>
      <p:sp>
        <p:nvSpPr>
          <p:cNvPr id="5" name="TextBox 4">
            <a:extLst>
              <a:ext uri="{FF2B5EF4-FFF2-40B4-BE49-F238E27FC236}">
                <a16:creationId xmlns:a16="http://schemas.microsoft.com/office/drawing/2014/main" id="{3294B09B-8F9B-4005-B20B-1D7E93B1050B}"/>
              </a:ext>
            </a:extLst>
          </p:cNvPr>
          <p:cNvSpPr txBox="1"/>
          <p:nvPr/>
        </p:nvSpPr>
        <p:spPr>
          <a:xfrm>
            <a:off x="3877287" y="6079967"/>
            <a:ext cx="4903304" cy="369332"/>
          </a:xfrm>
          <a:prstGeom prst="rect">
            <a:avLst/>
          </a:prstGeom>
          <a:noFill/>
        </p:spPr>
        <p:txBody>
          <a:bodyPr wrap="square" rtlCol="0">
            <a:spAutoFit/>
          </a:bodyPr>
          <a:lstStyle/>
          <a:p>
            <a:pPr algn="ctr"/>
            <a:r>
              <a:rPr lang="en-US" dirty="0">
                <a:solidFill>
                  <a:schemeClr val="tx1">
                    <a:lumMod val="65000"/>
                    <a:lumOff val="35000"/>
                  </a:schemeClr>
                </a:solidFill>
              </a:rPr>
              <a:t>https://nccd.cdc.gov/ckd/detail.aspx?Qnum=Q640</a:t>
            </a:r>
          </a:p>
        </p:txBody>
      </p:sp>
    </p:spTree>
    <p:extLst>
      <p:ext uri="{BB962C8B-B14F-4D97-AF65-F5344CB8AC3E}">
        <p14:creationId xmlns:p14="http://schemas.microsoft.com/office/powerpoint/2010/main" val="1932835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Albuminuria Testing among U.S. Veterans,</a:t>
            </a:r>
            <a:br>
              <a:rPr lang="en-US" b="1" dirty="0"/>
            </a:br>
            <a:r>
              <a:rPr lang="en-US" b="1" dirty="0"/>
              <a:t>Overall</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713754320"/>
              </p:ext>
            </p:extLst>
          </p:nvPr>
        </p:nvGraphicFramePr>
        <p:xfrm>
          <a:off x="315310" y="1583703"/>
          <a:ext cx="11449342" cy="45932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8158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Albuminuria Testing among U.S. Veterans,</a:t>
            </a:r>
            <a:br>
              <a:rPr lang="en-US" b="1" dirty="0"/>
            </a:br>
            <a:r>
              <a:rPr lang="en-US" b="1" dirty="0"/>
              <a:t>by Age</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01246011"/>
              </p:ext>
            </p:extLst>
          </p:nvPr>
        </p:nvGraphicFramePr>
        <p:xfrm>
          <a:off x="377072" y="1545996"/>
          <a:ext cx="11528981" cy="45744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44619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Albuminuria Testing among U.S. Veterans,</a:t>
            </a:r>
            <a:br>
              <a:rPr lang="en-US" b="1" dirty="0"/>
            </a:br>
            <a:r>
              <a:rPr lang="en-US" b="1" dirty="0"/>
              <a:t>by Sex</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50551965"/>
              </p:ext>
            </p:extLst>
          </p:nvPr>
        </p:nvGraphicFramePr>
        <p:xfrm>
          <a:off x="329937" y="1527142"/>
          <a:ext cx="11406433" cy="4751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16878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Albuminuria Testing among U.S. Veterans, </a:t>
            </a:r>
            <a:br>
              <a:rPr lang="en-US" b="1" dirty="0"/>
            </a:br>
            <a:r>
              <a:rPr lang="en-US" b="1" dirty="0"/>
              <a:t>by Race</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4854778"/>
              </p:ext>
            </p:extLst>
          </p:nvPr>
        </p:nvGraphicFramePr>
        <p:xfrm>
          <a:off x="329939" y="1404591"/>
          <a:ext cx="11312166" cy="48830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08326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Albuminuria Testing among U.S. Veterans,</a:t>
            </a:r>
            <a:br>
              <a:rPr lang="en-US" b="1" dirty="0"/>
            </a:br>
            <a:r>
              <a:rPr lang="en-US" b="1" dirty="0"/>
              <a:t>by Diabetes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60872467"/>
              </p:ext>
            </p:extLst>
          </p:nvPr>
        </p:nvGraphicFramePr>
        <p:xfrm>
          <a:off x="386499" y="1527142"/>
          <a:ext cx="11293311" cy="4788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11280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Albuminuria Testing among U.S. Veterans, </a:t>
            </a:r>
            <a:br>
              <a:rPr lang="en-US" b="1" dirty="0"/>
            </a:br>
            <a:r>
              <a:rPr lang="en-US" b="1" dirty="0"/>
              <a:t>by Hypertension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92562676"/>
              </p:ext>
            </p:extLst>
          </p:nvPr>
        </p:nvGraphicFramePr>
        <p:xfrm>
          <a:off x="430490" y="1470581"/>
          <a:ext cx="11331019" cy="48076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97142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2969</TotalTime>
  <Words>230</Words>
  <Application>Microsoft Office PowerPoint</Application>
  <PresentationFormat>Widescreen</PresentationFormat>
  <Paragraphs>16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Open Sans</vt:lpstr>
      <vt:lpstr>Office Theme</vt:lpstr>
      <vt:lpstr>Albuminuria Testing among U.S. Veterans</vt:lpstr>
      <vt:lpstr>Albuminuria Testing among U.S. Veterans, Overall</vt:lpstr>
      <vt:lpstr>Albuminuria Testing among U.S. Veterans, by Age</vt:lpstr>
      <vt:lpstr>Albuminuria Testing among U.S. Veterans, by Sex</vt:lpstr>
      <vt:lpstr>Albuminuria Testing among U.S. Veterans,  by Race</vt:lpstr>
      <vt:lpstr>Albuminuria Testing among U.S. Veterans, by Diabetes</vt:lpstr>
      <vt:lpstr>Albuminuria Testing among U.S. Veterans,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Bragg-Gresham, Jennifer</cp:lastModifiedBy>
  <cp:revision>87</cp:revision>
  <dcterms:created xsi:type="dcterms:W3CDTF">2023-08-07T21:35:07Z</dcterms:created>
  <dcterms:modified xsi:type="dcterms:W3CDTF">2023-10-19T17:35:59Z</dcterms:modified>
</cp:coreProperties>
</file>