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00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00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NHANES!$B$1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NHANES!$B$2:$B$6</c:f>
              <c:numCache>
                <c:formatCode>General</c:formatCode>
                <c:ptCount val="5"/>
                <c:pt idx="0">
                  <c:v>9.4</c:v>
                </c:pt>
                <c:pt idx="1">
                  <c:v>5.4</c:v>
                </c:pt>
                <c:pt idx="2">
                  <c:v>4.5999999999999996</c:v>
                </c:pt>
                <c:pt idx="3">
                  <c:v>5.4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68-4619-BA7E-809615830076}"/>
            </c:ext>
          </c:extLst>
        </c:ser>
        <c:ser>
          <c:idx val="1"/>
          <c:order val="1"/>
          <c:tx>
            <c:strRef>
              <c:f>NHANES!$C$1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99"/>
              </a:solidFill>
              <a:ln w="44450">
                <a:solidFill>
                  <a:srgbClr val="009999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NHANES!$C$2:$C$6</c:f>
              <c:numCache>
                <c:formatCode>General</c:formatCode>
                <c:ptCount val="5"/>
                <c:pt idx="0">
                  <c:v>11.1</c:v>
                </c:pt>
                <c:pt idx="1">
                  <c:v>8.1</c:v>
                </c:pt>
                <c:pt idx="2">
                  <c:v>5.6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68-4619-BA7E-809615830076}"/>
            </c:ext>
          </c:extLst>
        </c:ser>
        <c:ser>
          <c:idx val="2"/>
          <c:order val="2"/>
          <c:tx>
            <c:strRef>
              <c:f>NHANES!$D$1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NHANES!$D$2:$D$6</c:f>
              <c:numCache>
                <c:formatCode>General</c:formatCode>
                <c:ptCount val="5"/>
                <c:pt idx="0">
                  <c:v>16.2</c:v>
                </c:pt>
                <c:pt idx="1">
                  <c:v>8.6</c:v>
                </c:pt>
                <c:pt idx="2">
                  <c:v>9.6999999999999993</c:v>
                </c:pt>
                <c:pt idx="3">
                  <c:v>8.8000000000000007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68-4619-BA7E-809615830076}"/>
            </c:ext>
          </c:extLst>
        </c:ser>
        <c:ser>
          <c:idx val="3"/>
          <c:order val="3"/>
          <c:tx>
            <c:strRef>
              <c:f>NHANES!$E$1</c:f>
              <c:strCache>
                <c:ptCount val="1"/>
                <c:pt idx="0">
                  <c:v>All Stages Combined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NHANES!$E$2:$E$6</c:f>
              <c:numCache>
                <c:formatCode>General</c:formatCode>
                <c:ptCount val="5"/>
                <c:pt idx="0">
                  <c:v>13.1</c:v>
                </c:pt>
                <c:pt idx="1">
                  <c:v>8.3000000000000007</c:v>
                </c:pt>
                <c:pt idx="2">
                  <c:v>7.4</c:v>
                </c:pt>
                <c:pt idx="3">
                  <c:v>8.3000000000000007</c:v>
                </c:pt>
                <c:pt idx="4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68-4619-BA7E-8096158300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5126095"/>
        <c:axId val="1565126511"/>
      </c:lineChart>
      <c:catAx>
        <c:axId val="156512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26511"/>
        <c:crosses val="autoZero"/>
        <c:auto val="1"/>
        <c:lblAlgn val="ctr"/>
        <c:lblOffset val="100"/>
        <c:noMultiLvlLbl val="0"/>
      </c:catAx>
      <c:valAx>
        <c:axId val="156512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NSAID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157996986861355E-3"/>
              <c:y val="0.22430304137781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2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07171950418428E-2"/>
          <c:y val="0.90675144759533577"/>
          <c:w val="0.88827266200418209"/>
          <c:h val="9.0658462130840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Optum!$B$1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alpha val="97000"/>
                </a:schemeClr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Optum!$A$2:$A$16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Optum!$B$2:$B$16</c:f>
              <c:numCache>
                <c:formatCode>0.0</c:formatCode>
                <c:ptCount val="15"/>
                <c:pt idx="0">
                  <c:v>11.548576197142829</c:v>
                </c:pt>
                <c:pt idx="1">
                  <c:v>11.532717363924524</c:v>
                </c:pt>
                <c:pt idx="2">
                  <c:v>12.021041064970543</c:v>
                </c:pt>
                <c:pt idx="3">
                  <c:v>12.457094536271644</c:v>
                </c:pt>
                <c:pt idx="4">
                  <c:v>12.50346801329866</c:v>
                </c:pt>
                <c:pt idx="5">
                  <c:v>12.853714180895725</c:v>
                </c:pt>
                <c:pt idx="6">
                  <c:v>12.994996959970134</c:v>
                </c:pt>
                <c:pt idx="7">
                  <c:v>12.812670137895585</c:v>
                </c:pt>
                <c:pt idx="8">
                  <c:v>12.469869898220516</c:v>
                </c:pt>
                <c:pt idx="9">
                  <c:v>11.960486582881007</c:v>
                </c:pt>
                <c:pt idx="10">
                  <c:v>12.217892989082371</c:v>
                </c:pt>
                <c:pt idx="11">
                  <c:v>12.737352877383362</c:v>
                </c:pt>
                <c:pt idx="12">
                  <c:v>12.810472784675699</c:v>
                </c:pt>
                <c:pt idx="13">
                  <c:v>13.203258031145037</c:v>
                </c:pt>
                <c:pt idx="14">
                  <c:v>12.587225964277076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06-4045-88C7-0F97B0AE4488}"/>
            </c:ext>
          </c:extLst>
        </c:ser>
        <c:ser>
          <c:idx val="1"/>
          <c:order val="1"/>
          <c:tx>
            <c:strRef>
              <c:f>Optum!$C$1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99"/>
              </a:solidFill>
              <a:ln w="44450">
                <a:solidFill>
                  <a:srgbClr val="009999"/>
                </a:solidFill>
              </a:ln>
              <a:effectLst/>
            </c:spPr>
          </c:marker>
          <c:cat>
            <c:numRef>
              <c:f>Optum!$A$2:$A$16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Optum!$C$2:$C$16</c:f>
              <c:numCache>
                <c:formatCode>0.0</c:formatCode>
                <c:ptCount val="15"/>
                <c:pt idx="0">
                  <c:v>16.848182653195117</c:v>
                </c:pt>
                <c:pt idx="1">
                  <c:v>15.652003142183817</c:v>
                </c:pt>
                <c:pt idx="2">
                  <c:v>17.609543817527008</c:v>
                </c:pt>
                <c:pt idx="3">
                  <c:v>17.824578790882061</c:v>
                </c:pt>
                <c:pt idx="4">
                  <c:v>18.078825594383279</c:v>
                </c:pt>
                <c:pt idx="5">
                  <c:v>19.269614287088395</c:v>
                </c:pt>
                <c:pt idx="6">
                  <c:v>19.346817401112563</c:v>
                </c:pt>
                <c:pt idx="7">
                  <c:v>19.51006306325057</c:v>
                </c:pt>
                <c:pt idx="8">
                  <c:v>19.089878415888034</c:v>
                </c:pt>
                <c:pt idx="9">
                  <c:v>18.122293642588513</c:v>
                </c:pt>
                <c:pt idx="10">
                  <c:v>18.676528427216709</c:v>
                </c:pt>
                <c:pt idx="11">
                  <c:v>18.699167562831082</c:v>
                </c:pt>
                <c:pt idx="12">
                  <c:v>18.5487161353498</c:v>
                </c:pt>
                <c:pt idx="13">
                  <c:v>19.902780570306682</c:v>
                </c:pt>
                <c:pt idx="14">
                  <c:v>19.630232465250039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06-4045-88C7-0F97B0AE4488}"/>
            </c:ext>
          </c:extLst>
        </c:ser>
        <c:ser>
          <c:idx val="2"/>
          <c:order val="2"/>
          <c:tx>
            <c:strRef>
              <c:f>Optum!$D$1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Optum!$A$2:$A$16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Optum!$D$2:$D$16</c:f>
              <c:numCache>
                <c:formatCode>0.0</c:formatCode>
                <c:ptCount val="15"/>
                <c:pt idx="0">
                  <c:v>12.520145898719145</c:v>
                </c:pt>
                <c:pt idx="1">
                  <c:v>11.748567247896597</c:v>
                </c:pt>
                <c:pt idx="2">
                  <c:v>13.75353469120118</c:v>
                </c:pt>
                <c:pt idx="3">
                  <c:v>15.134146944018973</c:v>
                </c:pt>
                <c:pt idx="4">
                  <c:v>15.365942690271947</c:v>
                </c:pt>
                <c:pt idx="5">
                  <c:v>15.784264505486625</c:v>
                </c:pt>
                <c:pt idx="6">
                  <c:v>15.305539011316259</c:v>
                </c:pt>
                <c:pt idx="7">
                  <c:v>15.43097273291629</c:v>
                </c:pt>
                <c:pt idx="8">
                  <c:v>14.910919261486727</c:v>
                </c:pt>
                <c:pt idx="9">
                  <c:v>13.376485919327505</c:v>
                </c:pt>
                <c:pt idx="10">
                  <c:v>13.67799898081971</c:v>
                </c:pt>
                <c:pt idx="11">
                  <c:v>13.699103895061231</c:v>
                </c:pt>
                <c:pt idx="12">
                  <c:v>13.532070608950555</c:v>
                </c:pt>
                <c:pt idx="13">
                  <c:v>15.101232975690101</c:v>
                </c:pt>
                <c:pt idx="14">
                  <c:v>14.981272686265928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06-4045-88C7-0F97B0AE4488}"/>
            </c:ext>
          </c:extLst>
        </c:ser>
        <c:ser>
          <c:idx val="3"/>
          <c:order val="3"/>
          <c:tx>
            <c:strRef>
              <c:f>Optum!$E$1</c:f>
              <c:strCache>
                <c:ptCount val="1"/>
                <c:pt idx="0">
                  <c:v>All Stages Combined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Optum!$A$2:$A$16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Optum!$E$2:$E$16</c:f>
              <c:numCache>
                <c:formatCode>0.0</c:formatCode>
                <c:ptCount val="15"/>
                <c:pt idx="0">
                  <c:v>14.219474497681608</c:v>
                </c:pt>
                <c:pt idx="1">
                  <c:v>13.24381253291206</c:v>
                </c:pt>
                <c:pt idx="2">
                  <c:v>15.115693498369954</c:v>
                </c:pt>
                <c:pt idx="3">
                  <c:v>16.029212964489432</c:v>
                </c:pt>
                <c:pt idx="4">
                  <c:v>16.217536126624758</c:v>
                </c:pt>
                <c:pt idx="5">
                  <c:v>16.861571394592879</c:v>
                </c:pt>
                <c:pt idx="6">
                  <c:v>16.587643035483371</c:v>
                </c:pt>
                <c:pt idx="7">
                  <c:v>16.714020111029644</c:v>
                </c:pt>
                <c:pt idx="8">
                  <c:v>16.133496505895945</c:v>
                </c:pt>
                <c:pt idx="9">
                  <c:v>14.752467505386807</c:v>
                </c:pt>
                <c:pt idx="10">
                  <c:v>15.085539896570713</c:v>
                </c:pt>
                <c:pt idx="11">
                  <c:v>15.095876327659603</c:v>
                </c:pt>
                <c:pt idx="12">
                  <c:v>14.86445483935054</c:v>
                </c:pt>
                <c:pt idx="13">
                  <c:v>16.288376118861795</c:v>
                </c:pt>
                <c:pt idx="14">
                  <c:v>16.276220396662815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106-4045-88C7-0F97B0AE4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368800"/>
        <c:axId val="773369216"/>
      </c:lineChart>
      <c:catAx>
        <c:axId val="7733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600000" spcFirstLastPara="1" vertOverflow="ellipsis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369216"/>
        <c:crosses val="autoZero"/>
        <c:auto val="1"/>
        <c:lblAlgn val="ctr"/>
        <c:lblOffset val="100"/>
        <c:noMultiLvlLbl val="0"/>
      </c:catAx>
      <c:valAx>
        <c:axId val="77336921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NSAID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use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7742903358513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36880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6504493619636"/>
          <c:y val="0.90818291877025281"/>
          <c:w val="0.85565513106350666"/>
          <c:h val="9.1817081229747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750" y="2400690"/>
            <a:ext cx="8752490" cy="102831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Prescribed NSAID Usage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1106552" y="3165427"/>
            <a:ext cx="10243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Prevalence of adults reporting usage of prescribed non-steroidal anti-inflammatory drugs (NSAID) tended to be lower after 2001–2004 in the National Health and Nutrition Examination Survey (NHANES). The use of any NSAID was 9.5% among adults with chronic kidney disease (CKD) stages 3–5, 6.0% in those with CKD stages 1–2, and 5.9% in those without CKD during 2017–March 2020. In contrast, the prevalence of NSAIDs prescriptions has increased slightly among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Clinformatics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Commercially insured population. NSAIDs use was 19.6% among adults with diagnosed CKD stages 1–2, 15.0% among adults with CKD stages 3–5, and 12.6% among those with no diagnosis of CKD in 2020.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 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Clinformatics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Commercial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https://nccd.cdc.gov/CKD/detail.aspx?Qnum=Q700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Prescribed NSAID Usage in NHANES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87C411-1A96-4DF0-AB66-BC96353B8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201224"/>
              </p:ext>
            </p:extLst>
          </p:nvPr>
        </p:nvGraphicFramePr>
        <p:xfrm>
          <a:off x="364435" y="1272209"/>
          <a:ext cx="11463130" cy="490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Prescribed NSAID Usage in </a:t>
            </a:r>
            <a:r>
              <a:rPr lang="en-US" sz="4400" b="1" dirty="0" err="1"/>
              <a:t>Clinformatics</a:t>
            </a:r>
            <a:r>
              <a:rPr lang="en-US" sz="4400" b="1" dirty="0"/>
              <a:t> Commercial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B166B1-EC33-446A-9C6D-56798A6C0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315374"/>
              </p:ext>
            </p:extLst>
          </p:nvPr>
        </p:nvGraphicFramePr>
        <p:xfrm>
          <a:off x="357808" y="1540910"/>
          <a:ext cx="11476383" cy="46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79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Prescribed NSAID Usage </vt:lpstr>
      <vt:lpstr>Trends in Prescribed NSAID Usage in NHANES</vt:lpstr>
      <vt:lpstr>Trends in Prescribed NSAID Usage in Clinformatics Commercial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112</cp:revision>
  <dcterms:created xsi:type="dcterms:W3CDTF">2023-08-07T21:35:07Z</dcterms:created>
  <dcterms:modified xsi:type="dcterms:W3CDTF">2023-10-19T17:12:55Z</dcterms:modified>
</cp:coreProperties>
</file>