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Update%20of%20April%20Indicators\Q703_new_formula_October_20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With CKD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Sheet1!$B$1:$G$1</c:f>
              <c:strCache>
                <c:ptCount val="6"/>
                <c:pt idx="0">
                  <c:v>Hearing</c:v>
                </c:pt>
                <c:pt idx="1">
                  <c:v>Seeing</c:v>
                </c:pt>
                <c:pt idx="2">
                  <c:v>Concentrating</c:v>
                </c:pt>
                <c:pt idx="3">
                  <c:v>Walking</c:v>
                </c:pt>
                <c:pt idx="4">
                  <c:v>Dressing &amp; Bathing</c:v>
                </c:pt>
                <c:pt idx="5">
                  <c:v>Doing Errands Alone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 formatCode="0.0">
                  <c:v>23.7</c:v>
                </c:pt>
                <c:pt idx="1">
                  <c:v>10.5</c:v>
                </c:pt>
                <c:pt idx="2" formatCode="0.0">
                  <c:v>13.1</c:v>
                </c:pt>
                <c:pt idx="3">
                  <c:v>33.799999999999997</c:v>
                </c:pt>
                <c:pt idx="4">
                  <c:v>9.5</c:v>
                </c:pt>
                <c:pt idx="5">
                  <c:v>16.899999999999999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5C-428A-97A1-EEC6067E5605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Without CKD</c:v>
                </c:pt>
              </c:strCache>
            </c:strRef>
          </c:tx>
          <c:spPr>
            <a:solidFill>
              <a:srgbClr val="008080"/>
            </a:solidFill>
            <a:ln>
              <a:noFill/>
            </a:ln>
            <a:effectLst/>
          </c:spPr>
          <c:invertIfNegative val="0"/>
          <c:cat>
            <c:strRef>
              <c:f>Sheet1!$B$1:$G$1</c:f>
              <c:strCache>
                <c:ptCount val="6"/>
                <c:pt idx="0">
                  <c:v>Hearing</c:v>
                </c:pt>
                <c:pt idx="1">
                  <c:v>Seeing</c:v>
                </c:pt>
                <c:pt idx="2">
                  <c:v>Concentrating</c:v>
                </c:pt>
                <c:pt idx="3">
                  <c:v>Walking</c:v>
                </c:pt>
                <c:pt idx="4">
                  <c:v>Dressing &amp; Bathing</c:v>
                </c:pt>
                <c:pt idx="5">
                  <c:v>Doing Errands Alone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 formatCode="0.0">
                  <c:v>16.600000000000001</c:v>
                </c:pt>
                <c:pt idx="1">
                  <c:v>8</c:v>
                </c:pt>
                <c:pt idx="2" formatCode="0.0">
                  <c:v>8.3000000000000007</c:v>
                </c:pt>
                <c:pt idx="3">
                  <c:v>17.7</c:v>
                </c:pt>
                <c:pt idx="4">
                  <c:v>5.4</c:v>
                </c:pt>
                <c:pt idx="5">
                  <c:v>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5C-428A-97A1-EEC6067E56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3736576"/>
        <c:axId val="1673746560"/>
      </c:barChart>
      <c:catAx>
        <c:axId val="167373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3746560"/>
        <c:crosses val="autoZero"/>
        <c:auto val="1"/>
        <c:lblAlgn val="ctr"/>
        <c:lblOffset val="100"/>
        <c:noMultiLvlLbl val="0"/>
      </c:catAx>
      <c:valAx>
        <c:axId val="1673746560"/>
        <c:scaling>
          <c:orientation val="minMax"/>
          <c:max val="3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aseline="0">
                    <a:solidFill>
                      <a:schemeClr val="tx1"/>
                    </a:solidFill>
                  </a:rPr>
                  <a:t>Percent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102800165923666E-3"/>
              <c:y val="0.171295402137714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373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351304891604297"/>
          <c:y val="0.89674206085184771"/>
          <c:w val="0.33413241386759163"/>
          <c:h val="8.74492467324034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5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678" y="2213275"/>
            <a:ext cx="11542644" cy="1727902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400" b="1" dirty="0"/>
              <a:t>Prevalence of Self-Reported Functional Limitations among U.S. Adults Aged ≥ 65 Years, 2013–2018</a:t>
            </a:r>
            <a:br>
              <a:rPr lang="en-US" sz="4400" b="1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5" y="368586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995855" y="3967520"/>
            <a:ext cx="10200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 higher prevalence of adults aged ≥ 65 years with chronic kidney disease (CKD) reported functional limitations with hearing, seeing, concentrating, walking, dressing, and running errands than those without CKD. The most frequently reported limitation was walking.</a:t>
            </a:r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NHANES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12" y="6120082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https://nccd.cdc.gov/CKD/detail.aspx?Qnum=Q703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Prevalence of Self-Reported Functional Limitations among U.S. Adults Aged ≥ 65 Years, 2013–2018</a:t>
            </a:r>
            <a:endParaRPr lang="en-US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979359D-C4DF-4045-B005-7A8DC2AF00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6775231"/>
              </p:ext>
            </p:extLst>
          </p:nvPr>
        </p:nvGraphicFramePr>
        <p:xfrm>
          <a:off x="281609" y="1540910"/>
          <a:ext cx="11628782" cy="4820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63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4157</TotalTime>
  <Words>106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  Prevalence of Self-Reported Functional Limitations among U.S. Adults Aged ≥ 65 Years, 2013–2018 </vt:lpstr>
      <vt:lpstr>Prevalence of Self-Reported Functional Limitations among U.S. Adults Aged ≥ 65 Years, 2013–2018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Bragg-Gresham, Jennifer</cp:lastModifiedBy>
  <cp:revision>103</cp:revision>
  <dcterms:created xsi:type="dcterms:W3CDTF">2023-08-07T21:35:07Z</dcterms:created>
  <dcterms:modified xsi:type="dcterms:W3CDTF">2023-10-19T17:39:10Z</dcterms:modified>
</cp:coreProperties>
</file>