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12_food_insecur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12_food_insecur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12_food_insecur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12_food_insecurit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12_food_insecurit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12_food_insecurit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12_food_insecurit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12_food_insecurit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Overall!$A$2:$A$6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Overall!$B$2:$B$6</c:f>
              <c:numCache>
                <c:formatCode>General</c:formatCode>
                <c:ptCount val="5"/>
                <c:pt idx="0">
                  <c:v>16.5</c:v>
                </c:pt>
                <c:pt idx="1">
                  <c:v>18.100000000000001</c:v>
                </c:pt>
                <c:pt idx="2">
                  <c:v>24.3</c:v>
                </c:pt>
                <c:pt idx="3">
                  <c:v>26.5</c:v>
                </c:pt>
                <c:pt idx="4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F1-402F-AC67-EE9DDA3D6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432351"/>
        <c:axId val="398432767"/>
      </c:lineChart>
      <c:catAx>
        <c:axId val="39843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432767"/>
        <c:crosses val="autoZero"/>
        <c:auto val="1"/>
        <c:lblAlgn val="ctr"/>
        <c:lblOffset val="100"/>
        <c:noMultiLvlLbl val="0"/>
      </c:catAx>
      <c:valAx>
        <c:axId val="39843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Food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Insecurity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53536503296873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43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Overall!$B$18</c:f>
              <c:strCache>
                <c:ptCount val="1"/>
                <c:pt idx="0">
                  <c:v>Crude 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Overall!$A$19:$A$23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Overall!$B$19:$B$23</c:f>
              <c:numCache>
                <c:formatCode>General</c:formatCode>
                <c:ptCount val="5"/>
                <c:pt idx="0">
                  <c:v>16.5</c:v>
                </c:pt>
                <c:pt idx="1">
                  <c:v>18.100000000000001</c:v>
                </c:pt>
                <c:pt idx="2">
                  <c:v>24.3</c:v>
                </c:pt>
                <c:pt idx="3">
                  <c:v>26.5</c:v>
                </c:pt>
                <c:pt idx="4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6-4CCA-8765-1E31809C24D6}"/>
            </c:ext>
          </c:extLst>
        </c:ser>
        <c:ser>
          <c:idx val="1"/>
          <c:order val="1"/>
          <c:tx>
            <c:strRef>
              <c:f>Overall!$C$18</c:f>
              <c:strCache>
                <c:ptCount val="1"/>
                <c:pt idx="0">
                  <c:v>Age-Standardized Overall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Overall!$A$19:$A$23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Overall!$C$19:$C$23</c:f>
              <c:numCache>
                <c:formatCode>0.0</c:formatCode>
                <c:ptCount val="5"/>
                <c:pt idx="0">
                  <c:v>16</c:v>
                </c:pt>
                <c:pt idx="1">
                  <c:v>17.8</c:v>
                </c:pt>
                <c:pt idx="2">
                  <c:v>24.1</c:v>
                </c:pt>
                <c:pt idx="3">
                  <c:v>26.7</c:v>
                </c:pt>
                <c:pt idx="4">
                  <c:v>28.7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36-4CCA-8765-1E31809C2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257135"/>
        <c:axId val="395256719"/>
      </c:lineChart>
      <c:catAx>
        <c:axId val="395257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256719"/>
        <c:crosses val="autoZero"/>
        <c:auto val="1"/>
        <c:lblAlgn val="ctr"/>
        <c:lblOffset val="100"/>
        <c:noMultiLvlLbl val="0"/>
      </c:catAx>
      <c:valAx>
        <c:axId val="395256719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Food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Insecurity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1029493421611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257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Age!$B$2:$B$6</c:f>
              <c:numCache>
                <c:formatCode>General</c:formatCode>
                <c:ptCount val="5"/>
                <c:pt idx="0">
                  <c:v>16.5</c:v>
                </c:pt>
                <c:pt idx="1">
                  <c:v>18.100000000000001</c:v>
                </c:pt>
                <c:pt idx="2">
                  <c:v>24.3</c:v>
                </c:pt>
                <c:pt idx="3">
                  <c:v>26.5</c:v>
                </c:pt>
                <c:pt idx="4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6F-41F9-8C35-61D3887F8E1E}"/>
            </c:ext>
          </c:extLst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Age!$C$2:$C$6</c:f>
              <c:numCache>
                <c:formatCode>0.0</c:formatCode>
                <c:ptCount val="5"/>
                <c:pt idx="0">
                  <c:v>21.9</c:v>
                </c:pt>
                <c:pt idx="1">
                  <c:v>25.1</c:v>
                </c:pt>
                <c:pt idx="2">
                  <c:v>32.299999999999997</c:v>
                </c:pt>
                <c:pt idx="3">
                  <c:v>34.1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6F-41F9-8C35-61D3887F8E1E}"/>
            </c:ext>
          </c:extLst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Age!$D$2:$D$6</c:f>
              <c:numCache>
                <c:formatCode>0.0</c:formatCode>
                <c:ptCount val="5"/>
                <c:pt idx="0">
                  <c:v>14.8</c:v>
                </c:pt>
                <c:pt idx="1">
                  <c:v>15.9</c:v>
                </c:pt>
                <c:pt idx="2">
                  <c:v>24.4</c:v>
                </c:pt>
                <c:pt idx="3">
                  <c:v>25.7</c:v>
                </c:pt>
                <c:pt idx="4">
                  <c:v>27.6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6F-41F9-8C35-61D3887F8E1E}"/>
            </c:ext>
          </c:extLst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4445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Age!$E$2:$E$6</c:f>
              <c:numCache>
                <c:formatCode>0.0</c:formatCode>
                <c:ptCount val="5"/>
                <c:pt idx="0">
                  <c:v>9.6</c:v>
                </c:pt>
                <c:pt idx="1">
                  <c:v>11</c:v>
                </c:pt>
                <c:pt idx="2">
                  <c:v>13.6</c:v>
                </c:pt>
                <c:pt idx="3">
                  <c:v>18.600000000000001</c:v>
                </c:pt>
                <c:pt idx="4">
                  <c:v>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6F-41F9-8C35-61D3887F8E1E}"/>
            </c:ext>
          </c:extLst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rgbClr val="002060">
                  <a:alpha val="97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44450">
                <a:solidFill>
                  <a:srgbClr val="002060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Age!$F$2:$F$6</c:f>
              <c:numCache>
                <c:formatCode>0.0</c:formatCode>
                <c:ptCount val="5"/>
                <c:pt idx="0">
                  <c:v>8.8000000000000007</c:v>
                </c:pt>
                <c:pt idx="1">
                  <c:v>8.8000000000000007</c:v>
                </c:pt>
                <c:pt idx="2">
                  <c:v>9.3000000000000007</c:v>
                </c:pt>
                <c:pt idx="3">
                  <c:v>15.4</c:v>
                </c:pt>
                <c:pt idx="4">
                  <c:v>16.100000000000001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6F-41F9-8C35-61D3887F8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978095"/>
        <c:axId val="401978511"/>
      </c:lineChart>
      <c:catAx>
        <c:axId val="401978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78511"/>
        <c:crosses val="autoZero"/>
        <c:auto val="1"/>
        <c:lblAlgn val="ctr"/>
        <c:lblOffset val="100"/>
        <c:noMultiLvlLbl val="0"/>
      </c:catAx>
      <c:valAx>
        <c:axId val="40197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Food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Insecurity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10183104429790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78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888361944566251"/>
          <c:y val="0.89091606611055796"/>
          <c:w val="0.87546420500829669"/>
          <c:h val="9.09041643941954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Sex!$B$2:$B$6</c:f>
              <c:numCache>
                <c:formatCode>0.0</c:formatCode>
                <c:ptCount val="5"/>
                <c:pt idx="0">
                  <c:v>15.4</c:v>
                </c:pt>
                <c:pt idx="1">
                  <c:v>17.7</c:v>
                </c:pt>
                <c:pt idx="2">
                  <c:v>23</c:v>
                </c:pt>
                <c:pt idx="3">
                  <c:v>25.4</c:v>
                </c:pt>
                <c:pt idx="4">
                  <c:v>27.1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15-4B59-9C46-7E265036CE24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Sex!$C$2:$C$6</c:f>
              <c:numCache>
                <c:formatCode>0.0</c:formatCode>
                <c:ptCount val="5"/>
                <c:pt idx="0">
                  <c:v>17.600000000000001</c:v>
                </c:pt>
                <c:pt idx="1">
                  <c:v>18.5</c:v>
                </c:pt>
                <c:pt idx="2">
                  <c:v>25.5</c:v>
                </c:pt>
                <c:pt idx="3">
                  <c:v>27.6</c:v>
                </c:pt>
                <c:pt idx="4">
                  <c:v>29.2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15-4B59-9C46-7E265036CE24}"/>
            </c:ext>
          </c:extLst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Sex!$D$2:$D$6</c:f>
              <c:numCache>
                <c:formatCode>General</c:formatCode>
                <c:ptCount val="5"/>
                <c:pt idx="0">
                  <c:v>16.5</c:v>
                </c:pt>
                <c:pt idx="1">
                  <c:v>18.100000000000001</c:v>
                </c:pt>
                <c:pt idx="2">
                  <c:v>24.3</c:v>
                </c:pt>
                <c:pt idx="3">
                  <c:v>26.5</c:v>
                </c:pt>
                <c:pt idx="4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15-4B59-9C46-7E265036C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637151"/>
        <c:axId val="331636735"/>
      </c:lineChart>
      <c:catAx>
        <c:axId val="33163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36735"/>
        <c:crosses val="autoZero"/>
        <c:auto val="1"/>
        <c:lblAlgn val="ctr"/>
        <c:lblOffset val="100"/>
        <c:noMultiLvlLbl val="0"/>
      </c:catAx>
      <c:valAx>
        <c:axId val="331636735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Food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Insecurity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04313036629730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3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alpha val="97000"/>
                </a:schemeClr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Race!$B$2:$B$6</c:f>
              <c:numCache>
                <c:formatCode>General</c:formatCode>
                <c:ptCount val="5"/>
                <c:pt idx="0">
                  <c:v>16.5</c:v>
                </c:pt>
                <c:pt idx="1">
                  <c:v>18.100000000000001</c:v>
                </c:pt>
                <c:pt idx="2">
                  <c:v>24.3</c:v>
                </c:pt>
                <c:pt idx="3">
                  <c:v>26.5</c:v>
                </c:pt>
                <c:pt idx="4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B2-4DDF-BED5-0B810016B20F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4445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Race!$C$2:$C$6</c:f>
              <c:numCache>
                <c:formatCode>0.0</c:formatCode>
                <c:ptCount val="5"/>
                <c:pt idx="0">
                  <c:v>38.200000000000003</c:v>
                </c:pt>
                <c:pt idx="1">
                  <c:v>40.799999999999997</c:v>
                </c:pt>
                <c:pt idx="2">
                  <c:v>47</c:v>
                </c:pt>
                <c:pt idx="3">
                  <c:v>47.6</c:v>
                </c:pt>
                <c:pt idx="4">
                  <c:v>50.1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B2-4DDF-BED5-0B810016B20F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Race!$D$2:$D$6</c:f>
              <c:numCache>
                <c:formatCode>0.0</c:formatCode>
                <c:ptCount val="5"/>
                <c:pt idx="0">
                  <c:v>29</c:v>
                </c:pt>
                <c:pt idx="1">
                  <c:v>30</c:v>
                </c:pt>
                <c:pt idx="2">
                  <c:v>43.2</c:v>
                </c:pt>
                <c:pt idx="3">
                  <c:v>41.8</c:v>
                </c:pt>
                <c:pt idx="4">
                  <c:v>43.8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B2-4DDF-BED5-0B810016B20F}"/>
            </c:ext>
          </c:extLst>
        </c:ser>
        <c:ser>
          <c:idx val="3"/>
          <c:order val="3"/>
          <c:tx>
            <c:strRef>
              <c:f>Race!$E$1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Race!$E$2:$E$6</c:f>
              <c:numCache>
                <c:formatCode>0.0</c:formatCode>
                <c:ptCount val="5"/>
                <c:pt idx="0">
                  <c:v>11.3</c:v>
                </c:pt>
                <c:pt idx="1">
                  <c:v>12.1</c:v>
                </c:pt>
                <c:pt idx="2">
                  <c:v>16.7</c:v>
                </c:pt>
                <c:pt idx="3">
                  <c:v>19.399999999999999</c:v>
                </c:pt>
                <c:pt idx="4">
                  <c:v>19.600000000000001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B2-4DDF-BED5-0B810016B20F}"/>
            </c:ext>
          </c:extLst>
        </c:ser>
        <c:ser>
          <c:idx val="4"/>
          <c:order val="4"/>
          <c:tx>
            <c:strRef>
              <c:f>Race!$F$1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44450">
                <a:solidFill>
                  <a:srgbClr val="002060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Race!$F$2:$F$6</c:f>
              <c:numCache>
                <c:formatCode>0.0</c:formatCode>
                <c:ptCount val="5"/>
                <c:pt idx="0">
                  <c:v>12.4</c:v>
                </c:pt>
                <c:pt idx="1">
                  <c:v>21.2</c:v>
                </c:pt>
                <c:pt idx="2">
                  <c:v>21.7</c:v>
                </c:pt>
                <c:pt idx="3">
                  <c:v>24.5</c:v>
                </c:pt>
                <c:pt idx="4">
                  <c:v>30.7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B2-4DDF-BED5-0B810016B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981007"/>
        <c:axId val="401979343"/>
      </c:lineChart>
      <c:catAx>
        <c:axId val="40198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79343"/>
        <c:crosses val="autoZero"/>
        <c:auto val="1"/>
        <c:lblAlgn val="ctr"/>
        <c:lblOffset val="100"/>
        <c:noMultiLvlLbl val="0"/>
      </c:catAx>
      <c:valAx>
        <c:axId val="40197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Food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Insecurity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03915498670336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98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1438534668735713E-2"/>
          <c:y val="0.89061964620645628"/>
          <c:w val="0.89999992317489808"/>
          <c:h val="9.1151183388940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CKD!$B$72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CKD!$A$73:$A$77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CKD!$B$73:$B$77</c:f>
              <c:numCache>
                <c:formatCode>General</c:formatCode>
                <c:ptCount val="5"/>
                <c:pt idx="0">
                  <c:v>16.5</c:v>
                </c:pt>
                <c:pt idx="1">
                  <c:v>18.100000000000001</c:v>
                </c:pt>
                <c:pt idx="2">
                  <c:v>24.3</c:v>
                </c:pt>
                <c:pt idx="3">
                  <c:v>26.5</c:v>
                </c:pt>
                <c:pt idx="4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5E-4E11-BBC3-5C8BB92265B7}"/>
            </c:ext>
          </c:extLst>
        </c:ser>
        <c:ser>
          <c:idx val="1"/>
          <c:order val="1"/>
          <c:tx>
            <c:strRef>
              <c:f>CKD!$C$72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CKD!$A$73:$A$77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CKD!$C$73:$C$77</c:f>
              <c:numCache>
                <c:formatCode>0.0</c:formatCode>
                <c:ptCount val="5"/>
                <c:pt idx="0">
                  <c:v>16.399999999999999</c:v>
                </c:pt>
                <c:pt idx="1">
                  <c:v>19.8</c:v>
                </c:pt>
                <c:pt idx="2">
                  <c:v>24.8</c:v>
                </c:pt>
                <c:pt idx="3">
                  <c:v>28.1</c:v>
                </c:pt>
                <c:pt idx="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5E-4E11-BBC3-5C8BB92265B7}"/>
            </c:ext>
          </c:extLst>
        </c:ser>
        <c:ser>
          <c:idx val="2"/>
          <c:order val="2"/>
          <c:tx>
            <c:strRef>
              <c:f>CKD!$D$72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CKD!$A$73:$A$77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CKD!$D$73:$D$77</c:f>
              <c:numCache>
                <c:formatCode>0.0</c:formatCode>
                <c:ptCount val="5"/>
                <c:pt idx="0">
                  <c:v>16.600000000000001</c:v>
                </c:pt>
                <c:pt idx="1">
                  <c:v>17.8</c:v>
                </c:pt>
                <c:pt idx="2">
                  <c:v>24.2</c:v>
                </c:pt>
                <c:pt idx="3">
                  <c:v>26.3</c:v>
                </c:pt>
                <c:pt idx="4">
                  <c:v>27.7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5E-4E11-BBC3-5C8BB9226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0233983"/>
        <c:axId val="1140241887"/>
      </c:lineChart>
      <c:catAx>
        <c:axId val="114023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241887"/>
        <c:crosses val="autoZero"/>
        <c:auto val="1"/>
        <c:lblAlgn val="ctr"/>
        <c:lblOffset val="100"/>
        <c:noMultiLvlLbl val="0"/>
      </c:catAx>
      <c:valAx>
        <c:axId val="114024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Food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Insecurity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084087457005689E-3"/>
              <c:y val="0.106519665870994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23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Diabetes!$B$2:$B$6</c:f>
              <c:numCache>
                <c:formatCode>General</c:formatCode>
                <c:ptCount val="5"/>
                <c:pt idx="0">
                  <c:v>16.5</c:v>
                </c:pt>
                <c:pt idx="1">
                  <c:v>18.100000000000001</c:v>
                </c:pt>
                <c:pt idx="2">
                  <c:v>24.3</c:v>
                </c:pt>
                <c:pt idx="3">
                  <c:v>26.5</c:v>
                </c:pt>
                <c:pt idx="4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BC-4655-B44C-AFA7787A5AA1}"/>
            </c:ext>
          </c:extLst>
        </c:ser>
        <c:ser>
          <c:idx val="1"/>
          <c:order val="1"/>
          <c:tx>
            <c:strRef>
              <c:f>Diabetes!$C$1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Diabetes!$C$2:$C$6</c:f>
              <c:numCache>
                <c:formatCode>0.0</c:formatCode>
                <c:ptCount val="5"/>
                <c:pt idx="0">
                  <c:v>20.3</c:v>
                </c:pt>
                <c:pt idx="1">
                  <c:v>20.8</c:v>
                </c:pt>
                <c:pt idx="2">
                  <c:v>28.1</c:v>
                </c:pt>
                <c:pt idx="3">
                  <c:v>32.5</c:v>
                </c:pt>
                <c:pt idx="4">
                  <c:v>30.8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BC-4655-B44C-AFA7787A5AA1}"/>
            </c:ext>
          </c:extLst>
        </c:ser>
        <c:ser>
          <c:idx val="2"/>
          <c:order val="2"/>
          <c:tx>
            <c:strRef>
              <c:f>Diabetes!$D$1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Diabetes!$D$2:$D$6</c:f>
              <c:numCache>
                <c:formatCode>0.0</c:formatCode>
                <c:ptCount val="5"/>
                <c:pt idx="0">
                  <c:v>16.2</c:v>
                </c:pt>
                <c:pt idx="1">
                  <c:v>17.8</c:v>
                </c:pt>
                <c:pt idx="2">
                  <c:v>23.8</c:v>
                </c:pt>
                <c:pt idx="3">
                  <c:v>25.7</c:v>
                </c:pt>
                <c:pt idx="4">
                  <c:v>27.8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C-4655-B44C-AFA7787A5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574447"/>
        <c:axId val="86574863"/>
      </c:lineChart>
      <c:catAx>
        <c:axId val="8657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74863"/>
        <c:crosses val="autoZero"/>
        <c:auto val="1"/>
        <c:lblAlgn val="ctr"/>
        <c:lblOffset val="100"/>
        <c:noMultiLvlLbl val="0"/>
      </c:catAx>
      <c:valAx>
        <c:axId val="8657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Food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Insecurity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0840875495447216E-3"/>
              <c:y val="0.10346637766419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7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Hypertension!$B$2:$B$6</c:f>
              <c:numCache>
                <c:formatCode>General</c:formatCode>
                <c:ptCount val="5"/>
                <c:pt idx="0">
                  <c:v>16.5</c:v>
                </c:pt>
                <c:pt idx="1">
                  <c:v>18.100000000000001</c:v>
                </c:pt>
                <c:pt idx="2">
                  <c:v>24.3</c:v>
                </c:pt>
                <c:pt idx="3">
                  <c:v>26.5</c:v>
                </c:pt>
                <c:pt idx="4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30-4C27-B42C-39B88A8B42AF}"/>
            </c:ext>
          </c:extLst>
        </c:ser>
        <c:ser>
          <c:idx val="1"/>
          <c:order val="1"/>
          <c:tx>
            <c:strRef>
              <c:f>Hypertension!$C$1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4445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Hypertension!$C$2:$C$6</c:f>
              <c:numCache>
                <c:formatCode>0.0</c:formatCode>
                <c:ptCount val="5"/>
                <c:pt idx="0">
                  <c:v>15.3</c:v>
                </c:pt>
                <c:pt idx="1">
                  <c:v>15.9</c:v>
                </c:pt>
                <c:pt idx="2">
                  <c:v>23.3</c:v>
                </c:pt>
                <c:pt idx="3">
                  <c:v>25.9</c:v>
                </c:pt>
                <c:pt idx="4">
                  <c:v>27.9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30-4C27-B42C-39B88A8B42AF}"/>
            </c:ext>
          </c:extLst>
        </c:ser>
        <c:ser>
          <c:idx val="2"/>
          <c:order val="2"/>
          <c:tx>
            <c:strRef>
              <c:f>Hypertension!$D$1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Hypertension!$D$2:$D$6</c:f>
              <c:numCache>
                <c:formatCode>0.0</c:formatCode>
                <c:ptCount val="5"/>
                <c:pt idx="0">
                  <c:v>17</c:v>
                </c:pt>
                <c:pt idx="1">
                  <c:v>19.3</c:v>
                </c:pt>
                <c:pt idx="2">
                  <c:v>24.8</c:v>
                </c:pt>
                <c:pt idx="3">
                  <c:v>27</c:v>
                </c:pt>
                <c:pt idx="4">
                  <c:v>28.4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30-4C27-B42C-39B88A8B4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586655"/>
        <c:axId val="336585823"/>
      </c:lineChart>
      <c:catAx>
        <c:axId val="33658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585823"/>
        <c:crosses val="autoZero"/>
        <c:auto val="1"/>
        <c:lblAlgn val="ctr"/>
        <c:lblOffset val="100"/>
        <c:noMultiLvlLbl val="0"/>
      </c:catAx>
      <c:valAx>
        <c:axId val="33658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Food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Insecurity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03592066871569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586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5" y="2495498"/>
            <a:ext cx="11429998" cy="1566267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200" b="1" dirty="0"/>
              <a:t>Trends in Prevalence of Food Insecurity in U.S. Adults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688423" y="3278632"/>
            <a:ext cx="10815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prevalence of food insecurity trended higher among adults with or without CKD. During 2017–March 2020, the crude prevalence of food insecurity was 31.0% among adults with CKD and 27.7% among adults without CKD. In 2017–March 2020, the age-standardized prevalence of food insecurity was higher among women, younger adults, Hispanics, and individuals with diabetes than their counterparts.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6" y="5828534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https://nccd.cdc.gov/CKD/detail.aspx?Qnum=Q712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Trends in Prevalence of Food Insecurity in U.S. Adults, Overall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6BB1AC-514E-4182-9615-67EAFFB7E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899144"/>
              </p:ext>
            </p:extLst>
          </p:nvPr>
        </p:nvGraphicFramePr>
        <p:xfrm>
          <a:off x="238539" y="1364975"/>
          <a:ext cx="11714921" cy="486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8C5BD0-B4A6-414F-927E-AF3E560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Trends in Prevalence of Food Insecurity in U.S. Adults, Age-Standardized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8F2268-BEC2-4E01-BA86-1A7290B61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34680"/>
              </p:ext>
            </p:extLst>
          </p:nvPr>
        </p:nvGraphicFramePr>
        <p:xfrm>
          <a:off x="238539" y="1364976"/>
          <a:ext cx="11714922" cy="491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589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D7B97E-6CC4-459B-A0D3-3B43AD18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Trends in Prevalence of Food Insecurity in U.S. Adults, by Age Category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0AFB79-1DC1-4D20-9315-4E0757A79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178336"/>
              </p:ext>
            </p:extLst>
          </p:nvPr>
        </p:nvGraphicFramePr>
        <p:xfrm>
          <a:off x="238540" y="1364975"/>
          <a:ext cx="11714921" cy="489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328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8404BB-B10C-4494-8A77-36324924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Trends in Prevalence of Food Insecurity in U.S. Adults, by Sex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EB9794-9992-4B87-8739-9D2DF75F0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55579"/>
              </p:ext>
            </p:extLst>
          </p:nvPr>
        </p:nvGraphicFramePr>
        <p:xfrm>
          <a:off x="238539" y="1364975"/>
          <a:ext cx="11714922" cy="4850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461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2F64D1-2C93-44F4-8EA7-63529901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Trends in Prevalence of Food Insecurity in U.S. Adults, by Race/Ethnicity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BCF22DF-CB09-4F90-AA60-0CAA53A35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056512"/>
              </p:ext>
            </p:extLst>
          </p:nvPr>
        </p:nvGraphicFramePr>
        <p:xfrm>
          <a:off x="238540" y="1364975"/>
          <a:ext cx="11714921" cy="487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585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0CB721-449C-4FBD-978C-8B8BFF91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Trends in Prevalence of Food Insecurity in U.S. Adults, by CKD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357AB5-BBBF-4D04-833A-725DAD3EF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977743"/>
              </p:ext>
            </p:extLst>
          </p:nvPr>
        </p:nvGraphicFramePr>
        <p:xfrm>
          <a:off x="238539" y="1364975"/>
          <a:ext cx="11714922" cy="487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033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214326-E6BA-47E1-9F3F-5AA065CC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Trends in Prevalence of Food Insecurity in U.S. Adults, by Diabetes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25EE2E-5F11-4DEE-AE65-96CAF0995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049613"/>
              </p:ext>
            </p:extLst>
          </p:nvPr>
        </p:nvGraphicFramePr>
        <p:xfrm>
          <a:off x="238539" y="1364975"/>
          <a:ext cx="11714921" cy="490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54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DB24D7-5C98-4C8A-B2F3-D932F1D6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15349"/>
            <a:ext cx="11714922" cy="114962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Trends in Prevalence of Food Insecurity in U.S. Adults, by Hypertension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59F837-7F54-4900-98E8-4F2A0E24F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454905"/>
              </p:ext>
            </p:extLst>
          </p:nvPr>
        </p:nvGraphicFramePr>
        <p:xfrm>
          <a:off x="238539" y="1364975"/>
          <a:ext cx="11714921" cy="4929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24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253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  Trends in Prevalence of Food Insecurity in U.S. Adults  </vt:lpstr>
      <vt:lpstr>Trends in Prevalence of Food Insecurity in U.S. Adults, Overall</vt:lpstr>
      <vt:lpstr>Trends in Prevalence of Food Insecurity in U.S. Adults, Age-Standardized</vt:lpstr>
      <vt:lpstr>Trends in Prevalence of Food Insecurity in U.S. Adults, by Age Category</vt:lpstr>
      <vt:lpstr>Trends in Prevalence of Food Insecurity in U.S. Adults, by Sex</vt:lpstr>
      <vt:lpstr>Trends in Prevalence of Food Insecurity in U.S. Adults, by Race/Ethnicity</vt:lpstr>
      <vt:lpstr>Trends in Prevalence of Food Insecurity in U.S. Adults, by CKD</vt:lpstr>
      <vt:lpstr>Trends in Prevalence of Food Insecurity in U.S. Adults, by Diabetes</vt:lpstr>
      <vt:lpstr>Trends in Prevalence of Food Insecurity in U.S. Adults, by Hypertension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138</cp:revision>
  <dcterms:created xsi:type="dcterms:W3CDTF">2023-08-07T21:35:07Z</dcterms:created>
  <dcterms:modified xsi:type="dcterms:W3CDTF">2023-10-19T17:39:36Z</dcterms:modified>
</cp:coreProperties>
</file>