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Update%20of%20April%20Indicators\Q719_update_excel_fi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CKD Stage 1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Sheet1!$B$2:$B$4</c:f>
              <c:numCache>
                <c:formatCode>0.0</c:formatCode>
                <c:ptCount val="3"/>
                <c:pt idx="0">
                  <c:v>14.43029709</c:v>
                </c:pt>
                <c:pt idx="1">
                  <c:v>15.69435637</c:v>
                </c:pt>
                <c:pt idx="2">
                  <c:v>18.17569842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CF7-4373-9168-546D7CF5A2E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CKD Stage 2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Sheet1!$C$2:$C$4</c:f>
              <c:numCache>
                <c:formatCode>0.0</c:formatCode>
                <c:ptCount val="3"/>
                <c:pt idx="0">
                  <c:v>14.442413159999999</c:v>
                </c:pt>
                <c:pt idx="1">
                  <c:v>16.389222579999998</c:v>
                </c:pt>
                <c:pt idx="2">
                  <c:v>18.405916189999999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F7-4373-9168-546D7CF5A2E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CKD Stage 3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Sheet1!$D$2:$D$4</c:f>
              <c:numCache>
                <c:formatCode>0.0</c:formatCode>
                <c:ptCount val="3"/>
                <c:pt idx="0">
                  <c:v>10.35408793</c:v>
                </c:pt>
                <c:pt idx="1">
                  <c:v>12.425816019999999</c:v>
                </c:pt>
                <c:pt idx="2">
                  <c:v>15.49068323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CF7-4373-9168-546D7CF5A2E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Sheet1!$E$2:$E$4</c:f>
              <c:numCache>
                <c:formatCode>0.0</c:formatCode>
                <c:ptCount val="3"/>
                <c:pt idx="0">
                  <c:v>3.3178114089999999</c:v>
                </c:pt>
                <c:pt idx="1">
                  <c:v>4.6372067650000002</c:v>
                </c:pt>
                <c:pt idx="2">
                  <c:v>6.5627950899999998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CF7-4373-9168-546D7CF5A2E5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rgbClr val="9966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33"/>
              </a:solidFill>
              <a:ln w="44450">
                <a:solidFill>
                  <a:srgbClr val="996633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Sheet1!$F$2:$F$4</c:f>
              <c:numCache>
                <c:formatCode>0.0</c:formatCode>
                <c:ptCount val="3"/>
                <c:pt idx="0">
                  <c:v>4.0436286250000002</c:v>
                </c:pt>
                <c:pt idx="1">
                  <c:v>4.799409303</c:v>
                </c:pt>
                <c:pt idx="2">
                  <c:v>6.3548310890000002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CF7-4373-9168-546D7CF5A2E5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Unmeasured</c:v>
                </c:pt>
              </c:strCache>
            </c:strRef>
          </c:tx>
          <c:spPr>
            <a:ln w="44450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</c:numCache>
            </c:numRef>
          </c:cat>
          <c:val>
            <c:numRef>
              <c:f>Sheet1!$G$2:$G$4</c:f>
              <c:numCache>
                <c:formatCode>0.0</c:formatCode>
                <c:ptCount val="3"/>
                <c:pt idx="0">
                  <c:v>12.80276817</c:v>
                </c:pt>
                <c:pt idx="1">
                  <c:v>11.09022556</c:v>
                </c:pt>
                <c:pt idx="2">
                  <c:v>15.539305300000001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CF7-4373-9168-546D7CF5A2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9921024"/>
        <c:axId val="389918944"/>
      </c:lineChart>
      <c:catAx>
        <c:axId val="3899210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18944"/>
        <c:crosses val="autoZero"/>
        <c:auto val="1"/>
        <c:lblAlgn val="ctr"/>
        <c:lblOffset val="100"/>
        <c:noMultiLvlLbl val="0"/>
      </c:catAx>
      <c:valAx>
        <c:axId val="3899189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 dirty="0">
                    <a:solidFill>
                      <a:schemeClr val="tx1"/>
                    </a:solidFill>
                  </a:rPr>
                  <a:t>SGLT2i</a:t>
                </a:r>
                <a:r>
                  <a:rPr lang="en-US" sz="2800" baseline="0" dirty="0">
                    <a:solidFill>
                      <a:schemeClr val="tx1"/>
                    </a:solidFill>
                  </a:rPr>
                  <a:t> use (%)</a:t>
                </a:r>
                <a:endParaRPr lang="en-US" sz="28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1.102800165923666E-3"/>
              <c:y val="0.1763658673217774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9921024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878408987595587E-2"/>
          <c:y val="0.89058436343677239"/>
          <c:w val="0.89999999131653408"/>
          <c:h val="9.006787169798509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9753" y="2353592"/>
            <a:ext cx="8752490" cy="1661026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SGLT2i use among Patients with CKD and Diabetes</a:t>
            </a: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995855" y="3967520"/>
            <a:ext cx="102002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2020, sodium-glucose cotransporter 2 inhibitor (SGLT2i) use was higher among adults with diabetes in early stages of chronic kidney disease (CKD) (stage 1: 18.2%, stage 2: 18.4%) than those in more advanced stages of CKD (stage 3: 15.5%, stage 4: 6.6%, and stage 5: 6.4%).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Clinformatics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Commercial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2" y="6120082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https://nccd.cdc.gov/CKD/detail.aspx?Qnum=Q719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8"/>
            <a:ext cx="10515600" cy="1325563"/>
          </a:xfrm>
        </p:spPr>
        <p:txBody>
          <a:bodyPr/>
          <a:lstStyle/>
          <a:p>
            <a:pPr algn="ctr"/>
            <a:r>
              <a:rPr lang="en-US" sz="4400" b="1" dirty="0"/>
              <a:t>SGLT2i use among Patients with CKD and Diabetes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2EFA865-B18F-4FDB-A890-C911FAC1F8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623043"/>
              </p:ext>
            </p:extLst>
          </p:nvPr>
        </p:nvGraphicFramePr>
        <p:xfrm>
          <a:off x="337930" y="1540911"/>
          <a:ext cx="11516139" cy="45948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107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Open Sans</vt:lpstr>
      <vt:lpstr>Office Theme</vt:lpstr>
      <vt:lpstr>  SGLT2i use among Patients with CKD and Diabetes </vt:lpstr>
      <vt:lpstr>SGLT2i use among Patients with CKD and Diabetes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107</cp:revision>
  <dcterms:created xsi:type="dcterms:W3CDTF">2023-08-07T21:35:07Z</dcterms:created>
  <dcterms:modified xsi:type="dcterms:W3CDTF">2023-10-19T17:39:57Z</dcterms:modified>
</cp:coreProperties>
</file>