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Update%20of%20April%20Indicators\Q730_update_excel_fi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178937007874017"/>
          <c:y val="6.5003116370839553E-2"/>
          <c:w val="0.8376550743657043"/>
          <c:h val="0.81979751800808776"/>
        </c:manualLayout>
      </c:layout>
      <c:lineChart>
        <c:grouping val="standard"/>
        <c:varyColors val="0"/>
        <c:ser>
          <c:idx val="0"/>
          <c:order val="0"/>
          <c:tx>
            <c:strRef>
              <c:f>Q730_Data!$B$8</c:f>
              <c:strCache>
                <c:ptCount val="1"/>
              </c:strCache>
            </c:strRef>
          </c:tx>
          <c:spPr>
            <a:ln w="444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4450">
                <a:solidFill>
                  <a:srgbClr val="7030A0"/>
                </a:solidFill>
              </a:ln>
              <a:effectLst/>
            </c:spPr>
          </c:marker>
          <c:cat>
            <c:strRef>
              <c:f>Q730_Data!$A$9:$A$13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Q730_Data!$B$9:$B$13</c:f>
              <c:numCache>
                <c:formatCode>0.0</c:formatCode>
                <c:ptCount val="5"/>
                <c:pt idx="0">
                  <c:v>0.33418999999999999</c:v>
                </c:pt>
                <c:pt idx="1">
                  <c:v>0.17846999999999999</c:v>
                </c:pt>
                <c:pt idx="2">
                  <c:v>0.75216000000000005</c:v>
                </c:pt>
                <c:pt idx="3">
                  <c:v>0.18762000000000001</c:v>
                </c:pt>
                <c:pt idx="4">
                  <c:v>8.4279999999999994E-2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E0-485B-B7FC-064272D13F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8819728"/>
        <c:axId val="287542848"/>
      </c:lineChart>
      <c:catAx>
        <c:axId val="38881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542848"/>
        <c:crosses val="autoZero"/>
        <c:auto val="1"/>
        <c:lblAlgn val="ctr"/>
        <c:lblOffset val="100"/>
        <c:noMultiLvlLbl val="0"/>
      </c:catAx>
      <c:valAx>
        <c:axId val="2875428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CKD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375991749552991E-2"/>
              <c:y val="0.284273343660326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81972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9755" y="2400690"/>
            <a:ext cx="8752490" cy="1327675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400" b="1" dirty="0"/>
              <a:t>Prevalence of CKD Stages 3–5 among U.S. Adolescents 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5" y="368586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995855" y="3967520"/>
            <a:ext cx="10200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Prevalence of chronic kidney disease (CKD) stages 3–5 is low among adolescents aged 12–17 years compared to adults, remaining below 1% across all NHANES cycles.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NHANES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12" y="6120082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https://nccd.cdc.gov/CKD/detail.aspx?Qnum=Q730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Prevalence of CKD Stages 3–5 among U.S. Adolescents</a:t>
            </a:r>
            <a:endParaRPr lang="en-US" b="1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4534817-F0FD-411B-8F16-A514A92A81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697858"/>
              </p:ext>
            </p:extLst>
          </p:nvPr>
        </p:nvGraphicFramePr>
        <p:xfrm>
          <a:off x="245165" y="1417983"/>
          <a:ext cx="11701669" cy="4651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63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4147</TotalTime>
  <Words>79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  Prevalence of CKD Stages 3–5 among U.S. Adolescents </vt:lpstr>
      <vt:lpstr>Prevalence of CKD Stages 3–5 among U.S. Adolescents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Bragg-Gresham, Jennifer</cp:lastModifiedBy>
  <cp:revision>103</cp:revision>
  <dcterms:created xsi:type="dcterms:W3CDTF">2023-08-07T21:35:07Z</dcterms:created>
  <dcterms:modified xsi:type="dcterms:W3CDTF">2023-10-19T17:40:17Z</dcterms:modified>
</cp:coreProperties>
</file>