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Update%20of%20April%20Indicators\Q759_new_formula_October_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Update%20of%20April%20Indicators\Q759_new_formula_October_20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Update%20of%20April%20Indicators\Q759_new_formula_October_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Update%20of%20April%20Indicators\Q759_new_formula_October_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Update%20of%20April%20Indicators\Q759_new_formula_October_2023.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'(12) CKD LabCode by Sex'!$D$8</c:f>
              <c:strCache>
                <c:ptCount val="1"/>
                <c:pt idx="0">
                  <c:v>Overall</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'(12) CKD LabCode by Sex'!$C$9:$C$12</c:f>
              <c:numCache>
                <c:formatCode>General</c:formatCode>
                <c:ptCount val="4"/>
                <c:pt idx="0">
                  <c:v>2016</c:v>
                </c:pt>
                <c:pt idx="1">
                  <c:v>2017</c:v>
                </c:pt>
                <c:pt idx="2">
                  <c:v>2018</c:v>
                </c:pt>
                <c:pt idx="3">
                  <c:v>2019</c:v>
                </c:pt>
              </c:numCache>
            </c:numRef>
          </c:cat>
          <c:val>
            <c:numRef>
              <c:f>'(12) CKD LabCode by Sex'!$D$9:$D$12</c:f>
              <c:numCache>
                <c:formatCode>0.0</c:formatCode>
                <c:ptCount val="4"/>
                <c:pt idx="0">
                  <c:v>31.64</c:v>
                </c:pt>
                <c:pt idx="1">
                  <c:v>32.03</c:v>
                </c:pt>
                <c:pt idx="2">
                  <c:v>32.29</c:v>
                </c:pt>
                <c:pt idx="3">
                  <c:v>32.11</c:v>
                </c:pt>
              </c:numCache>
            </c:numRef>
          </c:val>
          <c:smooth val="0"/>
          <c:extLst>
            <c:ext xmlns:c16="http://schemas.microsoft.com/office/drawing/2014/chart" uri="{C3380CC4-5D6E-409C-BE32-E72D297353CC}">
              <c16:uniqueId val="{00000000-5E42-4153-B5AD-BD270DA94A12}"/>
            </c:ext>
          </c:extLst>
        </c:ser>
        <c:dLbls>
          <c:showLegendKey val="0"/>
          <c:showVal val="0"/>
          <c:showCatName val="0"/>
          <c:showSerName val="0"/>
          <c:showPercent val="0"/>
          <c:showBubbleSize val="0"/>
        </c:dLbls>
        <c:marker val="1"/>
        <c:smooth val="0"/>
        <c:axId val="2089183232"/>
        <c:axId val="2089178240"/>
      </c:lineChart>
      <c:catAx>
        <c:axId val="2089183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089178240"/>
        <c:crosses val="autoZero"/>
        <c:auto val="1"/>
        <c:lblAlgn val="ctr"/>
        <c:lblOffset val="100"/>
        <c:noMultiLvlLbl val="0"/>
      </c:catAx>
      <c:valAx>
        <c:axId val="208917824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2800">
                    <a:solidFill>
                      <a:schemeClr val="tx1"/>
                    </a:solidFill>
                    <a:latin typeface="Calibri" panose="020F0502020204030204" pitchFamily="34" charset="0"/>
                    <a:cs typeface="Calibri" panose="020F0502020204030204" pitchFamily="34" charset="0"/>
                  </a:rPr>
                  <a:t>Aware</a:t>
                </a:r>
                <a:r>
                  <a:rPr lang="en-US" sz="2800" baseline="0">
                    <a:solidFill>
                      <a:schemeClr val="tx1"/>
                    </a:solidFill>
                    <a:latin typeface="Calibri" panose="020F0502020204030204" pitchFamily="34" charset="0"/>
                    <a:cs typeface="Calibri" panose="020F0502020204030204" pitchFamily="34" charset="0"/>
                  </a:rPr>
                  <a:t> of CKD (%)</a:t>
                </a:r>
                <a:endParaRPr lang="en-US" sz="2800">
                  <a:solidFill>
                    <a:schemeClr val="tx1"/>
                  </a:solidFill>
                  <a:latin typeface="Calibri" panose="020F0502020204030204" pitchFamily="34" charset="0"/>
                  <a:cs typeface="Calibri" panose="020F0502020204030204" pitchFamily="34" charset="0"/>
                </a:endParaRPr>
              </a:p>
            </c:rich>
          </c:tx>
          <c:layout>
            <c:manualLayout>
              <c:xMode val="edge"/>
              <c:yMode val="edge"/>
              <c:x val="6.5525433480787269E-4"/>
              <c:y val="0.13192157687521891"/>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089183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'(14) CKD LabCode by Age and Sta'!$E$11</c:f>
              <c:strCache>
                <c:ptCount val="1"/>
                <c:pt idx="0">
                  <c:v>18–29 years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'(14) CKD LabCode by Age and Sta'!$D$12:$D$15</c:f>
              <c:numCache>
                <c:formatCode>General</c:formatCode>
                <c:ptCount val="4"/>
                <c:pt idx="0">
                  <c:v>2016</c:v>
                </c:pt>
                <c:pt idx="1">
                  <c:v>2017</c:v>
                </c:pt>
                <c:pt idx="2">
                  <c:v>2018</c:v>
                </c:pt>
                <c:pt idx="3">
                  <c:v>2019</c:v>
                </c:pt>
              </c:numCache>
            </c:numRef>
          </c:cat>
          <c:val>
            <c:numRef>
              <c:f>'(14) CKD LabCode by Age and Sta'!$E$12:$E$15</c:f>
              <c:numCache>
                <c:formatCode>0.0</c:formatCode>
                <c:ptCount val="4"/>
                <c:pt idx="0">
                  <c:v>23.95</c:v>
                </c:pt>
                <c:pt idx="1">
                  <c:v>26.09</c:v>
                </c:pt>
                <c:pt idx="2">
                  <c:v>23</c:v>
                </c:pt>
                <c:pt idx="3">
                  <c:v>22.52</c:v>
                </c:pt>
              </c:numCache>
            </c:numRef>
          </c:val>
          <c:smooth val="0"/>
          <c:extLst>
            <c:ext xmlns:c16="http://schemas.microsoft.com/office/drawing/2014/chart" uri="{C3380CC4-5D6E-409C-BE32-E72D297353CC}">
              <c16:uniqueId val="{00000000-9A37-4017-A060-4E029B015AFF}"/>
            </c:ext>
          </c:extLst>
        </c:ser>
        <c:ser>
          <c:idx val="1"/>
          <c:order val="1"/>
          <c:tx>
            <c:strRef>
              <c:f>'(14) CKD LabCode by Age and Sta'!$F$11</c:f>
              <c:strCache>
                <c:ptCount val="1"/>
                <c:pt idx="0">
                  <c:v>30–39 years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'(14) CKD LabCode by Age and Sta'!$D$12:$D$15</c:f>
              <c:numCache>
                <c:formatCode>General</c:formatCode>
                <c:ptCount val="4"/>
                <c:pt idx="0">
                  <c:v>2016</c:v>
                </c:pt>
                <c:pt idx="1">
                  <c:v>2017</c:v>
                </c:pt>
                <c:pt idx="2">
                  <c:v>2018</c:v>
                </c:pt>
                <c:pt idx="3">
                  <c:v>2019</c:v>
                </c:pt>
              </c:numCache>
            </c:numRef>
          </c:cat>
          <c:val>
            <c:numRef>
              <c:f>'(14) CKD LabCode by Age and Sta'!$F$12:$F$15</c:f>
              <c:numCache>
                <c:formatCode>0.0</c:formatCode>
                <c:ptCount val="4"/>
                <c:pt idx="0">
                  <c:v>28.62</c:v>
                </c:pt>
                <c:pt idx="1">
                  <c:v>28.13</c:v>
                </c:pt>
                <c:pt idx="2">
                  <c:v>28.16</c:v>
                </c:pt>
                <c:pt idx="3">
                  <c:v>25.92</c:v>
                </c:pt>
              </c:numCache>
            </c:numRef>
          </c:val>
          <c:smooth val="0"/>
          <c:extLst>
            <c:ext xmlns:c16="http://schemas.microsoft.com/office/drawing/2014/chart" uri="{C3380CC4-5D6E-409C-BE32-E72D297353CC}">
              <c16:uniqueId val="{00000001-9A37-4017-A060-4E029B015AFF}"/>
            </c:ext>
          </c:extLst>
        </c:ser>
        <c:ser>
          <c:idx val="2"/>
          <c:order val="2"/>
          <c:tx>
            <c:strRef>
              <c:f>'(14) CKD LabCode by Age and Sta'!$G$11</c:f>
              <c:strCache>
                <c:ptCount val="1"/>
                <c:pt idx="0">
                  <c:v>40–49 years</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numRef>
              <c:f>'(14) CKD LabCode by Age and Sta'!$D$12:$D$15</c:f>
              <c:numCache>
                <c:formatCode>General</c:formatCode>
                <c:ptCount val="4"/>
                <c:pt idx="0">
                  <c:v>2016</c:v>
                </c:pt>
                <c:pt idx="1">
                  <c:v>2017</c:v>
                </c:pt>
                <c:pt idx="2">
                  <c:v>2018</c:v>
                </c:pt>
                <c:pt idx="3">
                  <c:v>2019</c:v>
                </c:pt>
              </c:numCache>
            </c:numRef>
          </c:cat>
          <c:val>
            <c:numRef>
              <c:f>'(14) CKD LabCode by Age and Sta'!$G$12:$G$15</c:f>
              <c:numCache>
                <c:formatCode>0.0</c:formatCode>
                <c:ptCount val="4"/>
                <c:pt idx="0">
                  <c:v>28.91</c:v>
                </c:pt>
                <c:pt idx="1">
                  <c:v>29.12</c:v>
                </c:pt>
                <c:pt idx="2">
                  <c:v>27.85</c:v>
                </c:pt>
                <c:pt idx="3">
                  <c:v>25.71</c:v>
                </c:pt>
              </c:numCache>
            </c:numRef>
          </c:val>
          <c:smooth val="0"/>
          <c:extLst>
            <c:ext xmlns:c16="http://schemas.microsoft.com/office/drawing/2014/chart" uri="{C3380CC4-5D6E-409C-BE32-E72D297353CC}">
              <c16:uniqueId val="{00000002-9A37-4017-A060-4E029B015AFF}"/>
            </c:ext>
          </c:extLst>
        </c:ser>
        <c:ser>
          <c:idx val="3"/>
          <c:order val="3"/>
          <c:tx>
            <c:strRef>
              <c:f>'(14) CKD LabCode by Age and Sta'!$H$11</c:f>
              <c:strCache>
                <c:ptCount val="1"/>
                <c:pt idx="0">
                  <c:v>50–59 years</c:v>
                </c:pt>
              </c:strCache>
            </c:strRef>
          </c:tx>
          <c:spPr>
            <a:ln w="44450" cap="rnd">
              <a:solidFill>
                <a:schemeClr val="accent2"/>
              </a:solidFill>
              <a:round/>
            </a:ln>
            <a:effectLst/>
          </c:spPr>
          <c:marker>
            <c:symbol val="circle"/>
            <c:size val="5"/>
            <c:spPr>
              <a:solidFill>
                <a:schemeClr val="accent2">
                  <a:alpha val="98000"/>
                </a:schemeClr>
              </a:solidFill>
              <a:ln w="44450">
                <a:solidFill>
                  <a:schemeClr val="accent2"/>
                </a:solidFill>
              </a:ln>
              <a:effectLst/>
            </c:spPr>
          </c:marker>
          <c:cat>
            <c:numRef>
              <c:f>'(14) CKD LabCode by Age and Sta'!$D$12:$D$15</c:f>
              <c:numCache>
                <c:formatCode>General</c:formatCode>
                <c:ptCount val="4"/>
                <c:pt idx="0">
                  <c:v>2016</c:v>
                </c:pt>
                <c:pt idx="1">
                  <c:v>2017</c:v>
                </c:pt>
                <c:pt idx="2">
                  <c:v>2018</c:v>
                </c:pt>
                <c:pt idx="3">
                  <c:v>2019</c:v>
                </c:pt>
              </c:numCache>
            </c:numRef>
          </c:cat>
          <c:val>
            <c:numRef>
              <c:f>'(14) CKD LabCode by Age and Sta'!$H$12:$H$15</c:f>
              <c:numCache>
                <c:formatCode>0.0</c:formatCode>
                <c:ptCount val="4"/>
                <c:pt idx="0">
                  <c:v>30.13</c:v>
                </c:pt>
                <c:pt idx="1">
                  <c:v>30.49</c:v>
                </c:pt>
                <c:pt idx="2">
                  <c:v>31.2</c:v>
                </c:pt>
                <c:pt idx="3">
                  <c:v>29.93</c:v>
                </c:pt>
              </c:numCache>
            </c:numRef>
          </c:val>
          <c:smooth val="0"/>
          <c:extLst>
            <c:ext xmlns:c16="http://schemas.microsoft.com/office/drawing/2014/chart" uri="{C3380CC4-5D6E-409C-BE32-E72D297353CC}">
              <c16:uniqueId val="{00000003-9A37-4017-A060-4E029B015AFF}"/>
            </c:ext>
          </c:extLst>
        </c:ser>
        <c:ser>
          <c:idx val="4"/>
          <c:order val="4"/>
          <c:tx>
            <c:strRef>
              <c:f>'(14) CKD LabCode by Age and Sta'!$I$11</c:f>
              <c:strCache>
                <c:ptCount val="1"/>
                <c:pt idx="0">
                  <c:v>60–69 years</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'(14) CKD LabCode by Age and Sta'!$D$12:$D$15</c:f>
              <c:numCache>
                <c:formatCode>General</c:formatCode>
                <c:ptCount val="4"/>
                <c:pt idx="0">
                  <c:v>2016</c:v>
                </c:pt>
                <c:pt idx="1">
                  <c:v>2017</c:v>
                </c:pt>
                <c:pt idx="2">
                  <c:v>2018</c:v>
                </c:pt>
                <c:pt idx="3">
                  <c:v>2019</c:v>
                </c:pt>
              </c:numCache>
            </c:numRef>
          </c:cat>
          <c:val>
            <c:numRef>
              <c:f>'(14) CKD LabCode by Age and Sta'!$I$12:$I$15</c:f>
              <c:numCache>
                <c:formatCode>0.0</c:formatCode>
                <c:ptCount val="4"/>
                <c:pt idx="0">
                  <c:v>33.19</c:v>
                </c:pt>
                <c:pt idx="1">
                  <c:v>33.17</c:v>
                </c:pt>
                <c:pt idx="2">
                  <c:v>33.49</c:v>
                </c:pt>
                <c:pt idx="3">
                  <c:v>33.89</c:v>
                </c:pt>
              </c:numCache>
            </c:numRef>
          </c:val>
          <c:smooth val="0"/>
          <c:extLst>
            <c:ext xmlns:c16="http://schemas.microsoft.com/office/drawing/2014/chart" uri="{C3380CC4-5D6E-409C-BE32-E72D297353CC}">
              <c16:uniqueId val="{00000004-9A37-4017-A060-4E029B015AFF}"/>
            </c:ext>
          </c:extLst>
        </c:ser>
        <c:ser>
          <c:idx val="5"/>
          <c:order val="5"/>
          <c:tx>
            <c:strRef>
              <c:f>'(14) CKD LabCode by Age and Sta'!$J$11</c:f>
              <c:strCache>
                <c:ptCount val="1"/>
                <c:pt idx="0">
                  <c:v>70+ years</c:v>
                </c:pt>
              </c:strCache>
            </c:strRef>
          </c:tx>
          <c:spPr>
            <a:ln w="44450" cap="rnd">
              <a:solidFill>
                <a:schemeClr val="tx1">
                  <a:lumMod val="65000"/>
                  <a:lumOff val="35000"/>
                </a:schemeClr>
              </a:solidFill>
              <a:round/>
            </a:ln>
            <a:effectLst/>
          </c:spPr>
          <c:marker>
            <c:symbol val="circle"/>
            <c:size val="5"/>
            <c:spPr>
              <a:solidFill>
                <a:schemeClr val="tx1">
                  <a:lumMod val="65000"/>
                  <a:lumOff val="35000"/>
                </a:schemeClr>
              </a:solidFill>
              <a:ln w="44450">
                <a:solidFill>
                  <a:schemeClr val="tx1">
                    <a:lumMod val="65000"/>
                    <a:lumOff val="35000"/>
                  </a:schemeClr>
                </a:solidFill>
              </a:ln>
              <a:effectLst/>
            </c:spPr>
          </c:marker>
          <c:cat>
            <c:numRef>
              <c:f>'(14) CKD LabCode by Age and Sta'!$D$12:$D$15</c:f>
              <c:numCache>
                <c:formatCode>General</c:formatCode>
                <c:ptCount val="4"/>
                <c:pt idx="0">
                  <c:v>2016</c:v>
                </c:pt>
                <c:pt idx="1">
                  <c:v>2017</c:v>
                </c:pt>
                <c:pt idx="2">
                  <c:v>2018</c:v>
                </c:pt>
                <c:pt idx="3">
                  <c:v>2019</c:v>
                </c:pt>
              </c:numCache>
            </c:numRef>
          </c:cat>
          <c:val>
            <c:numRef>
              <c:f>'(14) CKD LabCode by Age and Sta'!$J$12:$J$15</c:f>
              <c:numCache>
                <c:formatCode>0.0</c:formatCode>
                <c:ptCount val="4"/>
                <c:pt idx="0">
                  <c:v>31.81</c:v>
                </c:pt>
                <c:pt idx="1">
                  <c:v>32.43</c:v>
                </c:pt>
                <c:pt idx="2">
                  <c:v>32.74</c:v>
                </c:pt>
                <c:pt idx="3">
                  <c:v>32.97</c:v>
                </c:pt>
              </c:numCache>
            </c:numRef>
          </c:val>
          <c:smooth val="0"/>
          <c:extLst>
            <c:ext xmlns:c16="http://schemas.microsoft.com/office/drawing/2014/chart" uri="{C3380CC4-5D6E-409C-BE32-E72D297353CC}">
              <c16:uniqueId val="{00000005-9A37-4017-A060-4E029B015AFF}"/>
            </c:ext>
          </c:extLst>
        </c:ser>
        <c:ser>
          <c:idx val="6"/>
          <c:order val="6"/>
          <c:tx>
            <c:strRef>
              <c:f>'(14) CKD LabCode by Age and Sta'!$K$11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'(14) CKD LabCode by Age and Sta'!$D$12:$D$15</c:f>
              <c:numCache>
                <c:formatCode>General</c:formatCode>
                <c:ptCount val="4"/>
                <c:pt idx="0">
                  <c:v>2016</c:v>
                </c:pt>
                <c:pt idx="1">
                  <c:v>2017</c:v>
                </c:pt>
                <c:pt idx="2">
                  <c:v>2018</c:v>
                </c:pt>
                <c:pt idx="3">
                  <c:v>2019</c:v>
                </c:pt>
              </c:numCache>
            </c:numRef>
          </c:cat>
          <c:val>
            <c:numRef>
              <c:f>'(14) CKD LabCode by Age and Sta'!$K$12:$K$15</c:f>
              <c:numCache>
                <c:formatCode>0.0</c:formatCode>
                <c:ptCount val="4"/>
                <c:pt idx="0">
                  <c:v>31.64</c:v>
                </c:pt>
                <c:pt idx="1">
                  <c:v>32.03</c:v>
                </c:pt>
                <c:pt idx="2">
                  <c:v>32.29</c:v>
                </c:pt>
                <c:pt idx="3">
                  <c:v>32.11</c:v>
                </c:pt>
              </c:numCache>
            </c:numRef>
          </c:val>
          <c:smooth val="0"/>
          <c:extLst>
            <c:ext xmlns:c16="http://schemas.microsoft.com/office/drawing/2014/chart" uri="{C3380CC4-5D6E-409C-BE32-E72D297353CC}">
              <c16:uniqueId val="{00000006-9A37-4017-A060-4E029B015AFF}"/>
            </c:ext>
          </c:extLst>
        </c:ser>
        <c:dLbls>
          <c:showLegendKey val="0"/>
          <c:showVal val="0"/>
          <c:showCatName val="0"/>
          <c:showSerName val="0"/>
          <c:showPercent val="0"/>
          <c:showBubbleSize val="0"/>
        </c:dLbls>
        <c:marker val="1"/>
        <c:smooth val="0"/>
        <c:axId val="388307568"/>
        <c:axId val="388305488"/>
      </c:lineChart>
      <c:catAx>
        <c:axId val="38830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388305488"/>
        <c:crosses val="autoZero"/>
        <c:auto val="1"/>
        <c:lblAlgn val="ctr"/>
        <c:lblOffset val="100"/>
        <c:noMultiLvlLbl val="0"/>
      </c:catAx>
      <c:valAx>
        <c:axId val="388305488"/>
        <c:scaling>
          <c:orientation val="minMax"/>
          <c:max val="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2800" dirty="0">
                    <a:solidFill>
                      <a:schemeClr val="tx1"/>
                    </a:solidFill>
                    <a:latin typeface="Calibri" panose="020F0502020204030204" pitchFamily="34" charset="0"/>
                    <a:cs typeface="Calibri" panose="020F0502020204030204" pitchFamily="34" charset="0"/>
                  </a:rPr>
                  <a:t>Aware</a:t>
                </a:r>
                <a:r>
                  <a:rPr lang="en-US" sz="2800" baseline="0" dirty="0">
                    <a:solidFill>
                      <a:schemeClr val="tx1"/>
                    </a:solidFill>
                    <a:latin typeface="Calibri" panose="020F0502020204030204" pitchFamily="34" charset="0"/>
                    <a:cs typeface="Calibri" panose="020F0502020204030204" pitchFamily="34" charset="0"/>
                  </a:rPr>
                  <a:t> of CKD (%)</a:t>
                </a:r>
                <a:endParaRPr lang="en-US" sz="2800" dirty="0">
                  <a:solidFill>
                    <a:schemeClr val="tx1"/>
                  </a:solidFill>
                  <a:latin typeface="Calibri" panose="020F0502020204030204" pitchFamily="34" charset="0"/>
                  <a:cs typeface="Calibri" panose="020F0502020204030204" pitchFamily="34" charset="0"/>
                </a:endParaRPr>
              </a:p>
            </c:rich>
          </c:tx>
          <c:layout>
            <c:manualLayout>
              <c:xMode val="edge"/>
              <c:yMode val="edge"/>
              <c:x val="1.105817323115344E-4"/>
              <c:y val="0.11944221949386584"/>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388307568"/>
        <c:crosses val="autoZero"/>
        <c:crossBetween val="between"/>
      </c:valAx>
      <c:spPr>
        <a:noFill/>
        <a:ln>
          <a:noFill/>
        </a:ln>
        <a:effectLst/>
      </c:spPr>
    </c:plotArea>
    <c:legend>
      <c:legendPos val="b"/>
      <c:layout>
        <c:manualLayout>
          <c:xMode val="edge"/>
          <c:yMode val="edge"/>
          <c:x val="0.115141713646883"/>
          <c:y val="0.80230027245765478"/>
          <c:w val="0.76637743224831423"/>
          <c:h val="0.1793709454785739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'(12) CKD LabCode by Sex'!$D$8</c:f>
              <c:strCache>
                <c:ptCount val="1"/>
                <c:pt idx="0">
                  <c:v>Overall</c:v>
                </c:pt>
              </c:strCache>
            </c:strRef>
          </c:tx>
          <c:spPr>
            <a:ln w="44450" cap="rnd">
              <a:solidFill>
                <a:schemeClr val="tx1"/>
              </a:solidFill>
              <a:prstDash val="sysDash"/>
              <a:round/>
            </a:ln>
            <a:effectLst/>
          </c:spPr>
          <c:marker>
            <c:symbol val="circle"/>
            <c:size val="5"/>
            <c:spPr>
              <a:solidFill>
                <a:schemeClr val="tx1">
                  <a:alpha val="97000"/>
                </a:schemeClr>
              </a:solidFill>
              <a:ln w="44450">
                <a:solidFill>
                  <a:schemeClr val="tx1"/>
                </a:solidFill>
              </a:ln>
              <a:effectLst/>
            </c:spPr>
          </c:marker>
          <c:cat>
            <c:numRef>
              <c:f>'(12) CKD LabCode by Sex'!$C$9:$C$12</c:f>
              <c:numCache>
                <c:formatCode>General</c:formatCode>
                <c:ptCount val="4"/>
                <c:pt idx="0">
                  <c:v>2016</c:v>
                </c:pt>
                <c:pt idx="1">
                  <c:v>2017</c:v>
                </c:pt>
                <c:pt idx="2">
                  <c:v>2018</c:v>
                </c:pt>
                <c:pt idx="3">
                  <c:v>2019</c:v>
                </c:pt>
              </c:numCache>
            </c:numRef>
          </c:cat>
          <c:val>
            <c:numRef>
              <c:f>'(12) CKD LabCode by Sex'!$D$9:$D$12</c:f>
              <c:numCache>
                <c:formatCode>0.0</c:formatCode>
                <c:ptCount val="4"/>
                <c:pt idx="0">
                  <c:v>31.64</c:v>
                </c:pt>
                <c:pt idx="1">
                  <c:v>32.03</c:v>
                </c:pt>
                <c:pt idx="2">
                  <c:v>32.29</c:v>
                </c:pt>
                <c:pt idx="3">
                  <c:v>32.11</c:v>
                </c:pt>
              </c:numCache>
            </c:numRef>
          </c:val>
          <c:smooth val="0"/>
          <c:extLst>
            <c:ext xmlns:c16="http://schemas.microsoft.com/office/drawing/2014/chart" uri="{C3380CC4-5D6E-409C-BE32-E72D297353CC}">
              <c16:uniqueId val="{00000000-042E-41FE-A75D-F263ADF7CDBA}"/>
            </c:ext>
          </c:extLst>
        </c:ser>
        <c:ser>
          <c:idx val="1"/>
          <c:order val="1"/>
          <c:tx>
            <c:strRef>
              <c:f>'(12) CKD LabCode by Sex'!$E$8</c:f>
              <c:strCache>
                <c:ptCount val="1"/>
                <c:pt idx="0">
                  <c:v>Female</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'(12) CKD LabCode by Sex'!$C$9:$C$12</c:f>
              <c:numCache>
                <c:formatCode>General</c:formatCode>
                <c:ptCount val="4"/>
                <c:pt idx="0">
                  <c:v>2016</c:v>
                </c:pt>
                <c:pt idx="1">
                  <c:v>2017</c:v>
                </c:pt>
                <c:pt idx="2">
                  <c:v>2018</c:v>
                </c:pt>
                <c:pt idx="3">
                  <c:v>2019</c:v>
                </c:pt>
              </c:numCache>
            </c:numRef>
          </c:cat>
          <c:val>
            <c:numRef>
              <c:f>'(12) CKD LabCode by Sex'!$E$9:$E$12</c:f>
              <c:numCache>
                <c:formatCode>0.0</c:formatCode>
                <c:ptCount val="4"/>
                <c:pt idx="0">
                  <c:v>27.05</c:v>
                </c:pt>
                <c:pt idx="1">
                  <c:v>27.26</c:v>
                </c:pt>
                <c:pt idx="2">
                  <c:v>28.09</c:v>
                </c:pt>
                <c:pt idx="3">
                  <c:v>28.3</c:v>
                </c:pt>
              </c:numCache>
            </c:numRef>
          </c:val>
          <c:smooth val="0"/>
          <c:extLst>
            <c:ext xmlns:c16="http://schemas.microsoft.com/office/drawing/2014/chart" uri="{C3380CC4-5D6E-409C-BE32-E72D297353CC}">
              <c16:uniqueId val="{00000001-042E-41FE-A75D-F263ADF7CDBA}"/>
            </c:ext>
          </c:extLst>
        </c:ser>
        <c:ser>
          <c:idx val="2"/>
          <c:order val="2"/>
          <c:tx>
            <c:strRef>
              <c:f>'(12) CKD LabCode by Sex'!$F$8</c:f>
              <c:strCache>
                <c:ptCount val="1"/>
                <c:pt idx="0">
                  <c:v>Male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'(12) CKD LabCode by Sex'!$C$9:$C$12</c:f>
              <c:numCache>
                <c:formatCode>General</c:formatCode>
                <c:ptCount val="4"/>
                <c:pt idx="0">
                  <c:v>2016</c:v>
                </c:pt>
                <c:pt idx="1">
                  <c:v>2017</c:v>
                </c:pt>
                <c:pt idx="2">
                  <c:v>2018</c:v>
                </c:pt>
                <c:pt idx="3">
                  <c:v>2019</c:v>
                </c:pt>
              </c:numCache>
            </c:numRef>
          </c:cat>
          <c:val>
            <c:numRef>
              <c:f>'(12) CKD LabCode by Sex'!$F$9:$F$12</c:f>
              <c:numCache>
                <c:formatCode>0.0</c:formatCode>
                <c:ptCount val="4"/>
                <c:pt idx="0">
                  <c:v>35.92</c:v>
                </c:pt>
                <c:pt idx="1">
                  <c:v>36.56</c:v>
                </c:pt>
                <c:pt idx="2">
                  <c:v>36.24</c:v>
                </c:pt>
                <c:pt idx="3">
                  <c:v>35.58</c:v>
                </c:pt>
              </c:numCache>
            </c:numRef>
          </c:val>
          <c:smooth val="0"/>
          <c:extLst>
            <c:ext xmlns:c16="http://schemas.microsoft.com/office/drawing/2014/chart" uri="{C3380CC4-5D6E-409C-BE32-E72D297353CC}">
              <c16:uniqueId val="{00000002-042E-41FE-A75D-F263ADF7CDBA}"/>
            </c:ext>
          </c:extLst>
        </c:ser>
        <c:dLbls>
          <c:showLegendKey val="0"/>
          <c:showVal val="0"/>
          <c:showCatName val="0"/>
          <c:showSerName val="0"/>
          <c:showPercent val="0"/>
          <c:showBubbleSize val="0"/>
        </c:dLbls>
        <c:marker val="1"/>
        <c:smooth val="0"/>
        <c:axId val="2089193632"/>
        <c:axId val="2089195296"/>
      </c:lineChart>
      <c:catAx>
        <c:axId val="20891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089195296"/>
        <c:crosses val="autoZero"/>
        <c:auto val="1"/>
        <c:lblAlgn val="ctr"/>
        <c:lblOffset val="100"/>
        <c:noMultiLvlLbl val="0"/>
      </c:catAx>
      <c:valAx>
        <c:axId val="2089195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2800" dirty="0">
                    <a:solidFill>
                      <a:schemeClr val="tx1"/>
                    </a:solidFill>
                    <a:latin typeface="Calibri" panose="020F0502020204030204" pitchFamily="34" charset="0"/>
                    <a:cs typeface="Calibri" panose="020F0502020204030204" pitchFamily="34" charset="0"/>
                  </a:rPr>
                  <a:t>Aware</a:t>
                </a:r>
                <a:r>
                  <a:rPr lang="en-US" sz="2800" baseline="0" dirty="0">
                    <a:solidFill>
                      <a:schemeClr val="tx1"/>
                    </a:solidFill>
                    <a:latin typeface="Calibri" panose="020F0502020204030204" pitchFamily="34" charset="0"/>
                    <a:cs typeface="Calibri" panose="020F0502020204030204" pitchFamily="34" charset="0"/>
                  </a:rPr>
                  <a:t> of CKD (%)</a:t>
                </a:r>
                <a:endParaRPr lang="en-US" sz="2800" dirty="0">
                  <a:solidFill>
                    <a:schemeClr val="tx1"/>
                  </a:solidFill>
                  <a:latin typeface="Calibri" panose="020F0502020204030204" pitchFamily="34" charset="0"/>
                  <a:cs typeface="Calibri" panose="020F0502020204030204" pitchFamily="34" charset="0"/>
                </a:endParaRPr>
              </a:p>
            </c:rich>
          </c:tx>
          <c:layout>
            <c:manualLayout>
              <c:xMode val="edge"/>
              <c:yMode val="edge"/>
              <c:x val="0"/>
              <c:y val="0.11690502506732454"/>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20891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69615018165351E-2"/>
          <c:y val="5.0600777339195956E-2"/>
          <c:w val="0.89309191705901103"/>
          <c:h val="0.54436878811885303"/>
        </c:manualLayout>
      </c:layout>
      <c:lineChart>
        <c:grouping val="standard"/>
        <c:varyColors val="0"/>
        <c:ser>
          <c:idx val="0"/>
          <c:order val="0"/>
          <c:tx>
            <c:strRef>
              <c:f>'(15) CKD LabCode by Race and St'!$E$12</c:f>
              <c:strCache>
                <c:ptCount val="1"/>
                <c:pt idx="0">
                  <c:v>White</c:v>
                </c:pt>
              </c:strCache>
            </c:strRef>
          </c:tx>
          <c:spPr>
            <a:ln w="44450" cap="rnd">
              <a:solidFill>
                <a:srgbClr val="7030A0"/>
              </a:solidFill>
              <a:round/>
            </a:ln>
            <a:effectLst/>
          </c:spPr>
          <c:marker>
            <c:symbol val="circle"/>
            <c:size val="5"/>
            <c:spPr>
              <a:solidFill>
                <a:srgbClr val="7030A0"/>
              </a:solidFill>
              <a:ln w="38100">
                <a:solidFill>
                  <a:srgbClr val="7030A0"/>
                </a:solidFill>
              </a:ln>
              <a:effectLst/>
            </c:spPr>
          </c:marker>
          <c:cat>
            <c:numRef>
              <c:f>'(15) CKD LabCode by Race and St'!$D$13:$D$16</c:f>
              <c:numCache>
                <c:formatCode>General</c:formatCode>
                <c:ptCount val="4"/>
                <c:pt idx="0">
                  <c:v>2016</c:v>
                </c:pt>
                <c:pt idx="1">
                  <c:v>2017</c:v>
                </c:pt>
                <c:pt idx="2">
                  <c:v>2018</c:v>
                </c:pt>
                <c:pt idx="3">
                  <c:v>2019</c:v>
                </c:pt>
              </c:numCache>
            </c:numRef>
          </c:cat>
          <c:val>
            <c:numRef>
              <c:f>'(15) CKD LabCode by Race and St'!$E$13:$E$16</c:f>
              <c:numCache>
                <c:formatCode>0.0</c:formatCode>
                <c:ptCount val="4"/>
                <c:pt idx="0">
                  <c:v>31.45</c:v>
                </c:pt>
                <c:pt idx="1">
                  <c:v>32.32</c:v>
                </c:pt>
                <c:pt idx="2">
                  <c:v>31.93</c:v>
                </c:pt>
                <c:pt idx="3">
                  <c:v>31.23</c:v>
                </c:pt>
              </c:numCache>
            </c:numRef>
          </c:val>
          <c:smooth val="0"/>
          <c:extLst>
            <c:ext xmlns:c16="http://schemas.microsoft.com/office/drawing/2014/chart" uri="{C3380CC4-5D6E-409C-BE32-E72D297353CC}">
              <c16:uniqueId val="{00000000-6092-4896-BC9B-58F094E5C284}"/>
            </c:ext>
          </c:extLst>
        </c:ser>
        <c:ser>
          <c:idx val="1"/>
          <c:order val="1"/>
          <c:tx>
            <c:strRef>
              <c:f>'(15) CKD LabCode by Race and St'!$F$12</c:f>
              <c:strCache>
                <c:ptCount val="1"/>
                <c:pt idx="0">
                  <c:v>Asian American/Pacific Islander</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'(15) CKD LabCode by Race and St'!$D$13:$D$16</c:f>
              <c:numCache>
                <c:formatCode>General</c:formatCode>
                <c:ptCount val="4"/>
                <c:pt idx="0">
                  <c:v>2016</c:v>
                </c:pt>
                <c:pt idx="1">
                  <c:v>2017</c:v>
                </c:pt>
                <c:pt idx="2">
                  <c:v>2018</c:v>
                </c:pt>
                <c:pt idx="3">
                  <c:v>2019</c:v>
                </c:pt>
              </c:numCache>
            </c:numRef>
          </c:cat>
          <c:val>
            <c:numRef>
              <c:f>'(15) CKD LabCode by Race and St'!$F$13:$F$16</c:f>
              <c:numCache>
                <c:formatCode>0.0</c:formatCode>
                <c:ptCount val="4"/>
                <c:pt idx="0">
                  <c:v>36.07</c:v>
                </c:pt>
                <c:pt idx="1">
                  <c:v>34.72</c:v>
                </c:pt>
                <c:pt idx="2">
                  <c:v>36.4</c:v>
                </c:pt>
                <c:pt idx="3">
                  <c:v>34.99</c:v>
                </c:pt>
              </c:numCache>
            </c:numRef>
          </c:val>
          <c:smooth val="0"/>
          <c:extLst>
            <c:ext xmlns:c16="http://schemas.microsoft.com/office/drawing/2014/chart" uri="{C3380CC4-5D6E-409C-BE32-E72D297353CC}">
              <c16:uniqueId val="{00000001-6092-4896-BC9B-58F094E5C284}"/>
            </c:ext>
          </c:extLst>
        </c:ser>
        <c:ser>
          <c:idx val="2"/>
          <c:order val="2"/>
          <c:tx>
            <c:strRef>
              <c:f>'(15) CKD LabCode by Race and St'!$G$12</c:f>
              <c:strCache>
                <c:ptCount val="1"/>
                <c:pt idx="0">
                  <c:v>Black</c:v>
                </c:pt>
              </c:strCache>
            </c:strRef>
          </c:tx>
          <c:spPr>
            <a:ln w="44450" cap="rnd">
              <a:solidFill>
                <a:srgbClr val="008080"/>
              </a:solidFill>
              <a:round/>
            </a:ln>
            <a:effectLst/>
          </c:spPr>
          <c:marker>
            <c:symbol val="circle"/>
            <c:size val="5"/>
            <c:spPr>
              <a:solidFill>
                <a:srgbClr val="008080"/>
              </a:solidFill>
              <a:ln w="44450">
                <a:solidFill>
                  <a:srgbClr val="008080">
                    <a:alpha val="94000"/>
                  </a:srgbClr>
                </a:solidFill>
              </a:ln>
              <a:effectLst/>
            </c:spPr>
          </c:marker>
          <c:cat>
            <c:numRef>
              <c:f>'(15) CKD LabCode by Race and St'!$D$13:$D$16</c:f>
              <c:numCache>
                <c:formatCode>General</c:formatCode>
                <c:ptCount val="4"/>
                <c:pt idx="0">
                  <c:v>2016</c:v>
                </c:pt>
                <c:pt idx="1">
                  <c:v>2017</c:v>
                </c:pt>
                <c:pt idx="2">
                  <c:v>2018</c:v>
                </c:pt>
                <c:pt idx="3">
                  <c:v>2019</c:v>
                </c:pt>
              </c:numCache>
            </c:numRef>
          </c:cat>
          <c:val>
            <c:numRef>
              <c:f>'(15) CKD LabCode by Race and St'!$G$13:$G$16</c:f>
              <c:numCache>
                <c:formatCode>0.0</c:formatCode>
                <c:ptCount val="4"/>
                <c:pt idx="0">
                  <c:v>31.62</c:v>
                </c:pt>
                <c:pt idx="1">
                  <c:v>31.53</c:v>
                </c:pt>
                <c:pt idx="2">
                  <c:v>31.99</c:v>
                </c:pt>
                <c:pt idx="3">
                  <c:v>30.79</c:v>
                </c:pt>
              </c:numCache>
            </c:numRef>
          </c:val>
          <c:smooth val="0"/>
          <c:extLst>
            <c:ext xmlns:c16="http://schemas.microsoft.com/office/drawing/2014/chart" uri="{C3380CC4-5D6E-409C-BE32-E72D297353CC}">
              <c16:uniqueId val="{00000002-6092-4896-BC9B-58F094E5C284}"/>
            </c:ext>
          </c:extLst>
        </c:ser>
        <c:ser>
          <c:idx val="3"/>
          <c:order val="3"/>
          <c:tx>
            <c:strRef>
              <c:f>'(15) CKD LabCode by Race and St'!$H$12</c:f>
              <c:strCache>
                <c:ptCount val="1"/>
                <c:pt idx="0">
                  <c:v>American Indian/Alaska Native</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'(15) CKD LabCode by Race and St'!$D$13:$D$16</c:f>
              <c:numCache>
                <c:formatCode>General</c:formatCode>
                <c:ptCount val="4"/>
                <c:pt idx="0">
                  <c:v>2016</c:v>
                </c:pt>
                <c:pt idx="1">
                  <c:v>2017</c:v>
                </c:pt>
                <c:pt idx="2">
                  <c:v>2018</c:v>
                </c:pt>
                <c:pt idx="3">
                  <c:v>2019</c:v>
                </c:pt>
              </c:numCache>
            </c:numRef>
          </c:cat>
          <c:val>
            <c:numRef>
              <c:f>'(15) CKD LabCode by Race and St'!$H$13:$H$16</c:f>
              <c:numCache>
                <c:formatCode>0.0</c:formatCode>
                <c:ptCount val="4"/>
                <c:pt idx="0">
                  <c:v>29.03</c:v>
                </c:pt>
                <c:pt idx="1">
                  <c:v>31.94</c:v>
                </c:pt>
                <c:pt idx="2">
                  <c:v>35.21</c:v>
                </c:pt>
                <c:pt idx="3">
                  <c:v>32.08</c:v>
                </c:pt>
              </c:numCache>
            </c:numRef>
          </c:val>
          <c:smooth val="0"/>
          <c:extLst>
            <c:ext xmlns:c16="http://schemas.microsoft.com/office/drawing/2014/chart" uri="{C3380CC4-5D6E-409C-BE32-E72D297353CC}">
              <c16:uniqueId val="{00000003-6092-4896-BC9B-58F094E5C284}"/>
            </c:ext>
          </c:extLst>
        </c:ser>
        <c:ser>
          <c:idx val="4"/>
          <c:order val="4"/>
          <c:tx>
            <c:strRef>
              <c:f>'(15) CKD LabCode by Race and St'!$I$12</c:f>
              <c:strCache>
                <c:ptCount val="1"/>
                <c:pt idx="0">
                  <c:v>Other</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'(15) CKD LabCode by Race and St'!$D$13:$D$16</c:f>
              <c:numCache>
                <c:formatCode>General</c:formatCode>
                <c:ptCount val="4"/>
                <c:pt idx="0">
                  <c:v>2016</c:v>
                </c:pt>
                <c:pt idx="1">
                  <c:v>2017</c:v>
                </c:pt>
                <c:pt idx="2">
                  <c:v>2018</c:v>
                </c:pt>
                <c:pt idx="3">
                  <c:v>2019</c:v>
                </c:pt>
              </c:numCache>
            </c:numRef>
          </c:cat>
          <c:val>
            <c:numRef>
              <c:f>'(15) CKD LabCode by Race and St'!$I$13:$I$16</c:f>
              <c:numCache>
                <c:formatCode>0.0</c:formatCode>
                <c:ptCount val="4"/>
                <c:pt idx="0">
                  <c:v>34.56</c:v>
                </c:pt>
                <c:pt idx="1">
                  <c:v>35.840000000000003</c:v>
                </c:pt>
                <c:pt idx="2">
                  <c:v>36.69</c:v>
                </c:pt>
                <c:pt idx="3">
                  <c:v>34.729999999999997</c:v>
                </c:pt>
              </c:numCache>
            </c:numRef>
          </c:val>
          <c:smooth val="0"/>
          <c:extLst>
            <c:ext xmlns:c16="http://schemas.microsoft.com/office/drawing/2014/chart" uri="{C3380CC4-5D6E-409C-BE32-E72D297353CC}">
              <c16:uniqueId val="{00000004-6092-4896-BC9B-58F094E5C284}"/>
            </c:ext>
          </c:extLst>
        </c:ser>
        <c:ser>
          <c:idx val="5"/>
          <c:order val="5"/>
          <c:tx>
            <c:strRef>
              <c:f>'(15) CKD LabCode by Race and St'!$J$12</c:f>
              <c:strCache>
                <c:ptCount val="1"/>
                <c:pt idx="0">
                  <c:v>Unknown</c:v>
                </c:pt>
              </c:strCache>
            </c:strRef>
          </c:tx>
          <c:spPr>
            <a:ln w="44450" cap="rnd">
              <a:solidFill>
                <a:schemeClr val="tx1">
                  <a:lumMod val="65000"/>
                  <a:lumOff val="35000"/>
                </a:schemeClr>
              </a:solidFill>
              <a:round/>
            </a:ln>
            <a:effectLst/>
          </c:spPr>
          <c:marker>
            <c:symbol val="circle"/>
            <c:size val="5"/>
            <c:spPr>
              <a:solidFill>
                <a:schemeClr val="tx1">
                  <a:lumMod val="65000"/>
                  <a:lumOff val="35000"/>
                </a:schemeClr>
              </a:solidFill>
              <a:ln w="44450">
                <a:solidFill>
                  <a:schemeClr val="tx1">
                    <a:lumMod val="65000"/>
                    <a:lumOff val="35000"/>
                  </a:schemeClr>
                </a:solidFill>
              </a:ln>
              <a:effectLst/>
            </c:spPr>
          </c:marker>
          <c:cat>
            <c:numRef>
              <c:f>'(15) CKD LabCode by Race and St'!$D$13:$D$16</c:f>
              <c:numCache>
                <c:formatCode>General</c:formatCode>
                <c:ptCount val="4"/>
                <c:pt idx="0">
                  <c:v>2016</c:v>
                </c:pt>
                <c:pt idx="1">
                  <c:v>2017</c:v>
                </c:pt>
                <c:pt idx="2">
                  <c:v>2018</c:v>
                </c:pt>
                <c:pt idx="3">
                  <c:v>2019</c:v>
                </c:pt>
              </c:numCache>
            </c:numRef>
          </c:cat>
          <c:val>
            <c:numRef>
              <c:f>'(15) CKD LabCode by Race and St'!$J$13:$J$16</c:f>
              <c:numCache>
                <c:formatCode>0.0</c:formatCode>
                <c:ptCount val="4"/>
                <c:pt idx="0">
                  <c:v>36.340000000000003</c:v>
                </c:pt>
                <c:pt idx="1">
                  <c:v>37.03</c:v>
                </c:pt>
                <c:pt idx="2">
                  <c:v>36.869999999999997</c:v>
                </c:pt>
                <c:pt idx="3">
                  <c:v>37.43</c:v>
                </c:pt>
              </c:numCache>
            </c:numRef>
          </c:val>
          <c:smooth val="0"/>
          <c:extLst>
            <c:ext xmlns:c16="http://schemas.microsoft.com/office/drawing/2014/chart" uri="{C3380CC4-5D6E-409C-BE32-E72D297353CC}">
              <c16:uniqueId val="{00000005-6092-4896-BC9B-58F094E5C284}"/>
            </c:ext>
          </c:extLst>
        </c:ser>
        <c:ser>
          <c:idx val="6"/>
          <c:order val="6"/>
          <c:tx>
            <c:strRef>
              <c:f>'(15) CKD LabCode by Race and St'!$K$12</c:f>
              <c:strCache>
                <c:ptCount val="1"/>
                <c:pt idx="0">
                  <c:v>Missing</c:v>
                </c:pt>
              </c:strCache>
            </c:strRef>
          </c:tx>
          <c:spPr>
            <a:ln w="44450" cap="rnd">
              <a:solidFill>
                <a:srgbClr val="FF0000"/>
              </a:solidFill>
              <a:round/>
            </a:ln>
            <a:effectLst/>
          </c:spPr>
          <c:marker>
            <c:symbol val="circle"/>
            <c:size val="5"/>
            <c:spPr>
              <a:solidFill>
                <a:srgbClr val="FF0000"/>
              </a:solidFill>
              <a:ln w="44450">
                <a:solidFill>
                  <a:srgbClr val="FF0000"/>
                </a:solidFill>
              </a:ln>
              <a:effectLst/>
            </c:spPr>
          </c:marker>
          <c:cat>
            <c:numRef>
              <c:f>'(15) CKD LabCode by Race and St'!$D$13:$D$16</c:f>
              <c:numCache>
                <c:formatCode>General</c:formatCode>
                <c:ptCount val="4"/>
                <c:pt idx="0">
                  <c:v>2016</c:v>
                </c:pt>
                <c:pt idx="1">
                  <c:v>2017</c:v>
                </c:pt>
                <c:pt idx="2">
                  <c:v>2018</c:v>
                </c:pt>
                <c:pt idx="3">
                  <c:v>2019</c:v>
                </c:pt>
              </c:numCache>
            </c:numRef>
          </c:cat>
          <c:val>
            <c:numRef>
              <c:f>'(15) CKD LabCode by Race and St'!$K$13:$K$16</c:f>
              <c:numCache>
                <c:formatCode>0.0</c:formatCode>
                <c:ptCount val="4"/>
                <c:pt idx="0">
                  <c:v>27.91</c:v>
                </c:pt>
                <c:pt idx="1">
                  <c:v>28.31</c:v>
                </c:pt>
                <c:pt idx="2">
                  <c:v>29.1</c:v>
                </c:pt>
                <c:pt idx="3">
                  <c:v>29.74</c:v>
                </c:pt>
              </c:numCache>
            </c:numRef>
          </c:val>
          <c:smooth val="0"/>
          <c:extLst>
            <c:ext xmlns:c16="http://schemas.microsoft.com/office/drawing/2014/chart" uri="{C3380CC4-5D6E-409C-BE32-E72D297353CC}">
              <c16:uniqueId val="{00000006-6092-4896-BC9B-58F094E5C284}"/>
            </c:ext>
          </c:extLst>
        </c:ser>
        <c:ser>
          <c:idx val="7"/>
          <c:order val="7"/>
          <c:tx>
            <c:strRef>
              <c:f>'(15) CKD LabCode by Race and St'!$L$12</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'(15) CKD LabCode by Race and St'!$D$13:$D$16</c:f>
              <c:numCache>
                <c:formatCode>General</c:formatCode>
                <c:ptCount val="4"/>
                <c:pt idx="0">
                  <c:v>2016</c:v>
                </c:pt>
                <c:pt idx="1">
                  <c:v>2017</c:v>
                </c:pt>
                <c:pt idx="2">
                  <c:v>2018</c:v>
                </c:pt>
                <c:pt idx="3">
                  <c:v>2019</c:v>
                </c:pt>
              </c:numCache>
            </c:numRef>
          </c:cat>
          <c:val>
            <c:numRef>
              <c:f>'(15) CKD LabCode by Race and St'!$L$13:$L$16</c:f>
              <c:numCache>
                <c:formatCode>0.0</c:formatCode>
                <c:ptCount val="4"/>
                <c:pt idx="0">
                  <c:v>31.64</c:v>
                </c:pt>
                <c:pt idx="1">
                  <c:v>32.03</c:v>
                </c:pt>
                <c:pt idx="2">
                  <c:v>32.29</c:v>
                </c:pt>
                <c:pt idx="3">
                  <c:v>32.11</c:v>
                </c:pt>
              </c:numCache>
            </c:numRef>
          </c:val>
          <c:smooth val="0"/>
          <c:extLst>
            <c:ext xmlns:c16="http://schemas.microsoft.com/office/drawing/2014/chart" uri="{C3380CC4-5D6E-409C-BE32-E72D297353CC}">
              <c16:uniqueId val="{00000007-6092-4896-BC9B-58F094E5C284}"/>
            </c:ext>
          </c:extLst>
        </c:ser>
        <c:dLbls>
          <c:showLegendKey val="0"/>
          <c:showVal val="0"/>
          <c:showCatName val="0"/>
          <c:showSerName val="0"/>
          <c:showPercent val="0"/>
          <c:showBubbleSize val="0"/>
        </c:dLbls>
        <c:marker val="1"/>
        <c:smooth val="0"/>
        <c:axId val="121202816"/>
        <c:axId val="121203232"/>
      </c:lineChart>
      <c:catAx>
        <c:axId val="12120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21203232"/>
        <c:crosses val="autoZero"/>
        <c:auto val="1"/>
        <c:lblAlgn val="ctr"/>
        <c:lblOffset val="100"/>
        <c:noMultiLvlLbl val="0"/>
      </c:catAx>
      <c:valAx>
        <c:axId val="121203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2400">
                    <a:solidFill>
                      <a:schemeClr val="tx1"/>
                    </a:solidFill>
                    <a:latin typeface="Calibri" panose="020F0502020204030204" pitchFamily="34" charset="0"/>
                    <a:cs typeface="Calibri" panose="020F0502020204030204" pitchFamily="34" charset="0"/>
                  </a:rPr>
                  <a:t>Aware</a:t>
                </a:r>
                <a:r>
                  <a:rPr lang="en-US" sz="2400" baseline="0">
                    <a:solidFill>
                      <a:schemeClr val="tx1"/>
                    </a:solidFill>
                    <a:latin typeface="Calibri" panose="020F0502020204030204" pitchFamily="34" charset="0"/>
                    <a:cs typeface="Calibri" panose="020F0502020204030204" pitchFamily="34" charset="0"/>
                  </a:rPr>
                  <a:t> of CKD (%)</a:t>
                </a:r>
                <a:endParaRPr lang="en-US" sz="2400">
                  <a:solidFill>
                    <a:schemeClr val="tx1"/>
                  </a:solidFill>
                  <a:latin typeface="Calibri" panose="020F0502020204030204" pitchFamily="34" charset="0"/>
                  <a:cs typeface="Calibri" panose="020F0502020204030204" pitchFamily="34" charset="0"/>
                </a:endParaRPr>
              </a:p>
            </c:rich>
          </c:tx>
          <c:layout>
            <c:manualLayout>
              <c:xMode val="edge"/>
              <c:yMode val="edge"/>
              <c:x val="9.7678373914011751E-3"/>
              <c:y val="6.2566639737214005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21202816"/>
        <c:crosses val="autoZero"/>
        <c:crossBetween val="between"/>
      </c:valAx>
      <c:spPr>
        <a:noFill/>
        <a:ln>
          <a:noFill/>
        </a:ln>
        <a:effectLst/>
      </c:spPr>
    </c:plotArea>
    <c:legend>
      <c:legendPos val="b"/>
      <c:layout>
        <c:manualLayout>
          <c:xMode val="edge"/>
          <c:yMode val="edge"/>
          <c:x val="3.5674654615508269E-2"/>
          <c:y val="0.70339899952605489"/>
          <c:w val="0.92647997477966604"/>
          <c:h val="0.2883631768853156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'(13) CKD LabCode by Stage'!$D$10</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'(13) CKD LabCode by Stage'!$C$11:$C$14</c:f>
              <c:numCache>
                <c:formatCode>General</c:formatCode>
                <c:ptCount val="4"/>
                <c:pt idx="0">
                  <c:v>2016</c:v>
                </c:pt>
                <c:pt idx="1">
                  <c:v>2017</c:v>
                </c:pt>
                <c:pt idx="2">
                  <c:v>2018</c:v>
                </c:pt>
                <c:pt idx="3">
                  <c:v>2019</c:v>
                </c:pt>
              </c:numCache>
            </c:numRef>
          </c:cat>
          <c:val>
            <c:numRef>
              <c:f>'(13) CKD LabCode by Stage'!$D$11:$D$14</c:f>
              <c:numCache>
                <c:formatCode>0.0</c:formatCode>
                <c:ptCount val="4"/>
                <c:pt idx="0">
                  <c:v>31.64</c:v>
                </c:pt>
                <c:pt idx="1">
                  <c:v>32.03</c:v>
                </c:pt>
                <c:pt idx="2">
                  <c:v>32.29</c:v>
                </c:pt>
                <c:pt idx="3">
                  <c:v>32.11</c:v>
                </c:pt>
              </c:numCache>
            </c:numRef>
          </c:val>
          <c:smooth val="0"/>
          <c:extLst>
            <c:ext xmlns:c16="http://schemas.microsoft.com/office/drawing/2014/chart" uri="{C3380CC4-5D6E-409C-BE32-E72D297353CC}">
              <c16:uniqueId val="{00000000-3EFF-4965-AAF8-52A21D8F9C94}"/>
            </c:ext>
          </c:extLst>
        </c:ser>
        <c:ser>
          <c:idx val="1"/>
          <c:order val="1"/>
          <c:tx>
            <c:strRef>
              <c:f>'(13) CKD LabCode by Stage'!$E$10</c:f>
              <c:strCache>
                <c:ptCount val="1"/>
                <c:pt idx="0">
                  <c:v>CKD Stage 3</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'(13) CKD LabCode by Stage'!$C$11:$C$14</c:f>
              <c:numCache>
                <c:formatCode>General</c:formatCode>
                <c:ptCount val="4"/>
                <c:pt idx="0">
                  <c:v>2016</c:v>
                </c:pt>
                <c:pt idx="1">
                  <c:v>2017</c:v>
                </c:pt>
                <c:pt idx="2">
                  <c:v>2018</c:v>
                </c:pt>
                <c:pt idx="3">
                  <c:v>2019</c:v>
                </c:pt>
              </c:numCache>
            </c:numRef>
          </c:cat>
          <c:val>
            <c:numRef>
              <c:f>'(13) CKD LabCode by Stage'!$E$11:$E$14</c:f>
              <c:numCache>
                <c:formatCode>0.0</c:formatCode>
                <c:ptCount val="4"/>
                <c:pt idx="0">
                  <c:v>28.76</c:v>
                </c:pt>
                <c:pt idx="1">
                  <c:v>29.09</c:v>
                </c:pt>
                <c:pt idx="2">
                  <c:v>29.36</c:v>
                </c:pt>
                <c:pt idx="3">
                  <c:v>29.22</c:v>
                </c:pt>
              </c:numCache>
            </c:numRef>
          </c:val>
          <c:smooth val="0"/>
          <c:extLst>
            <c:ext xmlns:c16="http://schemas.microsoft.com/office/drawing/2014/chart" uri="{C3380CC4-5D6E-409C-BE32-E72D297353CC}">
              <c16:uniqueId val="{00000001-3EFF-4965-AAF8-52A21D8F9C94}"/>
            </c:ext>
          </c:extLst>
        </c:ser>
        <c:ser>
          <c:idx val="2"/>
          <c:order val="2"/>
          <c:tx>
            <c:strRef>
              <c:f>'(13) CKD LabCode by Stage'!$F$10</c:f>
              <c:strCache>
                <c:ptCount val="1"/>
                <c:pt idx="0">
                  <c:v>CKD Stage 4</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'(13) CKD LabCode by Stage'!$C$11:$C$14</c:f>
              <c:numCache>
                <c:formatCode>General</c:formatCode>
                <c:ptCount val="4"/>
                <c:pt idx="0">
                  <c:v>2016</c:v>
                </c:pt>
                <c:pt idx="1">
                  <c:v>2017</c:v>
                </c:pt>
                <c:pt idx="2">
                  <c:v>2018</c:v>
                </c:pt>
                <c:pt idx="3">
                  <c:v>2019</c:v>
                </c:pt>
              </c:numCache>
            </c:numRef>
          </c:cat>
          <c:val>
            <c:numRef>
              <c:f>'(13) CKD LabCode by Stage'!$F$11:$F$14</c:f>
              <c:numCache>
                <c:formatCode>0.0</c:formatCode>
                <c:ptCount val="4"/>
                <c:pt idx="0">
                  <c:v>77.02</c:v>
                </c:pt>
                <c:pt idx="1">
                  <c:v>79.31</c:v>
                </c:pt>
                <c:pt idx="2">
                  <c:v>78.900000000000006</c:v>
                </c:pt>
                <c:pt idx="3">
                  <c:v>78.06</c:v>
                </c:pt>
              </c:numCache>
            </c:numRef>
          </c:val>
          <c:smooth val="0"/>
          <c:extLst>
            <c:ext xmlns:c16="http://schemas.microsoft.com/office/drawing/2014/chart" uri="{C3380CC4-5D6E-409C-BE32-E72D297353CC}">
              <c16:uniqueId val="{00000002-3EFF-4965-AAF8-52A21D8F9C94}"/>
            </c:ext>
          </c:extLst>
        </c:ser>
        <c:ser>
          <c:idx val="3"/>
          <c:order val="3"/>
          <c:tx>
            <c:strRef>
              <c:f>'(13) CKD LabCode by Stage'!$G$10</c:f>
              <c:strCache>
                <c:ptCount val="1"/>
                <c:pt idx="0">
                  <c:v>CKD Stage 5</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'(13) CKD LabCode by Stage'!$C$11:$C$14</c:f>
              <c:numCache>
                <c:formatCode>General</c:formatCode>
                <c:ptCount val="4"/>
                <c:pt idx="0">
                  <c:v>2016</c:v>
                </c:pt>
                <c:pt idx="1">
                  <c:v>2017</c:v>
                </c:pt>
                <c:pt idx="2">
                  <c:v>2018</c:v>
                </c:pt>
                <c:pt idx="3">
                  <c:v>2019</c:v>
                </c:pt>
              </c:numCache>
            </c:numRef>
          </c:cat>
          <c:val>
            <c:numRef>
              <c:f>'(13) CKD LabCode by Stage'!$G$11:$G$14</c:f>
              <c:numCache>
                <c:formatCode>0.0</c:formatCode>
                <c:ptCount val="4"/>
                <c:pt idx="0">
                  <c:v>74.44</c:v>
                </c:pt>
                <c:pt idx="1">
                  <c:v>77.59</c:v>
                </c:pt>
                <c:pt idx="2">
                  <c:v>75.62</c:v>
                </c:pt>
                <c:pt idx="3">
                  <c:v>82.08</c:v>
                </c:pt>
              </c:numCache>
            </c:numRef>
          </c:val>
          <c:smooth val="0"/>
          <c:extLst>
            <c:ext xmlns:c16="http://schemas.microsoft.com/office/drawing/2014/chart" uri="{C3380CC4-5D6E-409C-BE32-E72D297353CC}">
              <c16:uniqueId val="{00000003-3EFF-4965-AAF8-52A21D8F9C94}"/>
            </c:ext>
          </c:extLst>
        </c:ser>
        <c:dLbls>
          <c:showLegendKey val="0"/>
          <c:showVal val="0"/>
          <c:showCatName val="0"/>
          <c:showSerName val="0"/>
          <c:showPercent val="0"/>
          <c:showBubbleSize val="0"/>
        </c:dLbls>
        <c:marker val="1"/>
        <c:smooth val="0"/>
        <c:axId val="388302160"/>
        <c:axId val="388302576"/>
      </c:lineChart>
      <c:catAx>
        <c:axId val="38830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388302576"/>
        <c:crosses val="autoZero"/>
        <c:auto val="1"/>
        <c:lblAlgn val="ctr"/>
        <c:lblOffset val="100"/>
        <c:noMultiLvlLbl val="0"/>
      </c:catAx>
      <c:valAx>
        <c:axId val="388302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Calibri" panose="020F0502020204030204" pitchFamily="34" charset="0"/>
                    <a:ea typeface="+mn-ea"/>
                    <a:cs typeface="Calibri" panose="020F0502020204030204" pitchFamily="34" charset="0"/>
                  </a:defRPr>
                </a:pPr>
                <a:r>
                  <a:rPr lang="en-US" sz="2800">
                    <a:solidFill>
                      <a:schemeClr val="tx1"/>
                    </a:solidFill>
                    <a:latin typeface="Calibri" panose="020F0502020204030204" pitchFamily="34" charset="0"/>
                    <a:cs typeface="Calibri" panose="020F0502020204030204" pitchFamily="34" charset="0"/>
                  </a:rPr>
                  <a:t>Aware</a:t>
                </a:r>
                <a:r>
                  <a:rPr lang="en-US" sz="2800" baseline="0">
                    <a:solidFill>
                      <a:schemeClr val="tx1"/>
                    </a:solidFill>
                    <a:latin typeface="Calibri" panose="020F0502020204030204" pitchFamily="34" charset="0"/>
                    <a:cs typeface="Calibri" panose="020F0502020204030204" pitchFamily="34" charset="0"/>
                  </a:rPr>
                  <a:t> of CKD (%)</a:t>
                </a:r>
                <a:endParaRPr lang="en-US" sz="2800">
                  <a:solidFill>
                    <a:schemeClr val="tx1"/>
                  </a:solidFill>
                  <a:latin typeface="Calibri" panose="020F0502020204030204" pitchFamily="34" charset="0"/>
                  <a:cs typeface="Calibri" panose="020F0502020204030204" pitchFamily="34" charset="0"/>
                </a:endParaRPr>
              </a:p>
            </c:rich>
          </c:tx>
          <c:layout>
            <c:manualLayout>
              <c:xMode val="edge"/>
              <c:yMode val="edge"/>
              <c:x val="4.3433166061495037E-3"/>
              <c:y val="0.12418796416951174"/>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388302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147" y="2261981"/>
            <a:ext cx="10389705" cy="2947325"/>
          </a:xfrm>
        </p:spPr>
        <p:txBody>
          <a:bodyPr>
            <a:noAutofit/>
          </a:bodyPr>
          <a:lstStyle/>
          <a:p>
            <a:br>
              <a:rPr lang="en-US" sz="2400" b="1" dirty="0"/>
            </a:br>
            <a:br>
              <a:rPr lang="en-US" sz="2400" b="1" dirty="0"/>
            </a:br>
            <a:r>
              <a:rPr lang="en-US" sz="4400" b="1" dirty="0"/>
              <a:t>Service Members and their Dependents with CKD Stages 3–5 who have a Diagnosis Code for CKD in the Military Health System</a:t>
            </a:r>
            <a:br>
              <a:rPr lang="en-US" sz="4400" b="1" dirty="0"/>
            </a:b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5" y="368586"/>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1090563" y="4273423"/>
            <a:ext cx="10200289" cy="2308324"/>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Overall, the crude prevalence of service members and their dependents in the Military Health System (MHS) with chronic kidney disease (CKD) stages 3–5 based on available outpatient serum creatinine values who also had an ICD-10-CM diagnosis code for CKD slightly increased from 31.6% in 2016 to 32.1% in 2019. Prevalence of CKD awareness among men and those with more advanced CKD tended to be higher than women.</a:t>
            </a:r>
            <a:endParaRPr lang="en-US" b="1" dirty="0">
              <a:solidFill>
                <a:srgbClr val="000000"/>
              </a:solidFill>
              <a:effectLst/>
              <a:latin typeface="Open Sans" panose="020B0606030504020204" pitchFamily="34" charset="0"/>
            </a:endParaRPr>
          </a:p>
          <a:p>
            <a:pPr algn="l"/>
            <a:endParaRPr lang="en-US" b="1"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dirty="0">
                <a:solidFill>
                  <a:srgbClr val="000000"/>
                </a:solidFill>
                <a:latin typeface="Open Sans" panose="020B0606030504020204" pitchFamily="34" charset="0"/>
              </a:rPr>
              <a:t>DoD-MHS</a:t>
            </a:r>
            <a:endParaRPr lang="en-US" b="0" dirty="0">
              <a:solidFill>
                <a:srgbClr val="000000"/>
              </a:solidFill>
              <a:effectLst/>
              <a:latin typeface="Open Sans" panose="020B0606030504020204" pitchFamily="34" charset="0"/>
            </a:endParaRP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10" y="6304748"/>
            <a:ext cx="5022575" cy="369332"/>
          </a:xfrm>
          <a:prstGeom prst="rect">
            <a:avLst/>
          </a:prstGeom>
          <a:noFill/>
        </p:spPr>
        <p:txBody>
          <a:bodyPr wrap="square" rtlCol="0">
            <a:spAutoFit/>
          </a:bodyPr>
          <a:lstStyle/>
          <a:p>
            <a:pPr algn="ctr"/>
            <a:r>
              <a:rPr lang="en-US" dirty="0">
                <a:solidFill>
                  <a:schemeClr val="tx1">
                    <a:lumMod val="65000"/>
                    <a:lumOff val="35000"/>
                  </a:schemeClr>
                </a:solidFill>
              </a:rPr>
              <a:t>https://nccd.cdc.gov/CKD/detail.aspx?Qnum=Q759</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349"/>
            <a:ext cx="10515600" cy="1176130"/>
          </a:xfrm>
        </p:spPr>
        <p:txBody>
          <a:bodyPr>
            <a:noAutofit/>
          </a:bodyPr>
          <a:lstStyle/>
          <a:p>
            <a:pPr algn="ctr"/>
            <a:r>
              <a:rPr lang="en-US" sz="3600" b="1" dirty="0"/>
              <a:t>Service Members and their Dependents with CKD Stages 3–5 who have a Diagnosis Code for CKD in the Military Health System, Overall</a:t>
            </a:r>
          </a:p>
        </p:txBody>
      </p:sp>
      <p:graphicFrame>
        <p:nvGraphicFramePr>
          <p:cNvPr id="4" name="Chart 3">
            <a:extLst>
              <a:ext uri="{FF2B5EF4-FFF2-40B4-BE49-F238E27FC236}">
                <a16:creationId xmlns:a16="http://schemas.microsoft.com/office/drawing/2014/main" id="{E2428649-C931-49C8-803C-740C625BAEA1}"/>
              </a:ext>
            </a:extLst>
          </p:cNvPr>
          <p:cNvGraphicFramePr>
            <a:graphicFrameLocks/>
          </p:cNvGraphicFramePr>
          <p:nvPr>
            <p:extLst>
              <p:ext uri="{D42A27DB-BD31-4B8C-83A1-F6EECF244321}">
                <p14:modId xmlns:p14="http://schemas.microsoft.com/office/powerpoint/2010/main" val="2269359214"/>
              </p:ext>
            </p:extLst>
          </p:nvPr>
        </p:nvGraphicFramePr>
        <p:xfrm>
          <a:off x="337930" y="1540911"/>
          <a:ext cx="11516139" cy="4545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66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BC127D-EC29-4D18-A0AD-6E566FBFEA9F}"/>
              </a:ext>
            </a:extLst>
          </p:cNvPr>
          <p:cNvSpPr>
            <a:spLocks noGrp="1"/>
          </p:cNvSpPr>
          <p:nvPr>
            <p:ph type="title"/>
          </p:nvPr>
        </p:nvSpPr>
        <p:spPr>
          <a:xfrm>
            <a:off x="831574" y="215349"/>
            <a:ext cx="10515600" cy="1176130"/>
          </a:xfrm>
        </p:spPr>
        <p:txBody>
          <a:bodyPr>
            <a:noAutofit/>
          </a:bodyPr>
          <a:lstStyle/>
          <a:p>
            <a:pPr algn="ctr"/>
            <a:r>
              <a:rPr lang="en-US" sz="3600" b="1" dirty="0"/>
              <a:t>Service Members and their Dependents with CKD Stages 3–5 who have a Diagnosis Code for CKD in the Military Health System, by Age</a:t>
            </a:r>
          </a:p>
        </p:txBody>
      </p:sp>
      <p:graphicFrame>
        <p:nvGraphicFramePr>
          <p:cNvPr id="5" name="Chart 4">
            <a:extLst>
              <a:ext uri="{FF2B5EF4-FFF2-40B4-BE49-F238E27FC236}">
                <a16:creationId xmlns:a16="http://schemas.microsoft.com/office/drawing/2014/main" id="{3F474809-C40C-4397-A87E-17EF23DF6434}"/>
              </a:ext>
            </a:extLst>
          </p:cNvPr>
          <p:cNvGraphicFramePr>
            <a:graphicFrameLocks/>
          </p:cNvGraphicFramePr>
          <p:nvPr>
            <p:extLst>
              <p:ext uri="{D42A27DB-BD31-4B8C-83A1-F6EECF244321}">
                <p14:modId xmlns:p14="http://schemas.microsoft.com/office/powerpoint/2010/main" val="3842742620"/>
              </p:ext>
            </p:extLst>
          </p:nvPr>
        </p:nvGraphicFramePr>
        <p:xfrm>
          <a:off x="294861" y="1550506"/>
          <a:ext cx="11602278" cy="48502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317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B9192E-60E8-4FD6-8E3F-313BA8C5A914}"/>
              </a:ext>
            </a:extLst>
          </p:cNvPr>
          <p:cNvSpPr>
            <a:spLocks noGrp="1"/>
          </p:cNvSpPr>
          <p:nvPr>
            <p:ph type="title"/>
          </p:nvPr>
        </p:nvSpPr>
        <p:spPr>
          <a:xfrm>
            <a:off x="831574" y="215349"/>
            <a:ext cx="10515600" cy="1176130"/>
          </a:xfrm>
        </p:spPr>
        <p:txBody>
          <a:bodyPr>
            <a:noAutofit/>
          </a:bodyPr>
          <a:lstStyle/>
          <a:p>
            <a:pPr algn="ctr"/>
            <a:r>
              <a:rPr lang="en-US" sz="3600" b="1" dirty="0"/>
              <a:t>Service Members and their Dependents with CKD Stages 3–5 who have a Diagnosis Code for CKD in the Military Health System, by Sex</a:t>
            </a:r>
          </a:p>
        </p:txBody>
      </p:sp>
      <p:graphicFrame>
        <p:nvGraphicFramePr>
          <p:cNvPr id="5" name="Chart 4">
            <a:extLst>
              <a:ext uri="{FF2B5EF4-FFF2-40B4-BE49-F238E27FC236}">
                <a16:creationId xmlns:a16="http://schemas.microsoft.com/office/drawing/2014/main" id="{8B767C3A-5B28-42D8-9812-57461A707675}"/>
              </a:ext>
            </a:extLst>
          </p:cNvPr>
          <p:cNvGraphicFramePr>
            <a:graphicFrameLocks/>
          </p:cNvGraphicFramePr>
          <p:nvPr>
            <p:extLst>
              <p:ext uri="{D42A27DB-BD31-4B8C-83A1-F6EECF244321}">
                <p14:modId xmlns:p14="http://schemas.microsoft.com/office/powerpoint/2010/main" val="4102427905"/>
              </p:ext>
            </p:extLst>
          </p:nvPr>
        </p:nvGraphicFramePr>
        <p:xfrm>
          <a:off x="278295" y="1603513"/>
          <a:ext cx="11635409" cy="45852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278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9C3A56-86B5-4ED4-AFB6-68652A076A2E}"/>
              </a:ext>
            </a:extLst>
          </p:cNvPr>
          <p:cNvSpPr>
            <a:spLocks noGrp="1"/>
          </p:cNvSpPr>
          <p:nvPr>
            <p:ph type="title"/>
          </p:nvPr>
        </p:nvSpPr>
        <p:spPr>
          <a:xfrm>
            <a:off x="831574" y="215349"/>
            <a:ext cx="10515600" cy="1176130"/>
          </a:xfrm>
        </p:spPr>
        <p:txBody>
          <a:bodyPr>
            <a:noAutofit/>
          </a:bodyPr>
          <a:lstStyle/>
          <a:p>
            <a:pPr algn="ctr"/>
            <a:r>
              <a:rPr lang="en-US" sz="3600" b="1" dirty="0"/>
              <a:t>Service Members and their Dependents with CKD Stages 3–5 who have a Diagnosis Code for CKD in the Military Health System, by Race</a:t>
            </a:r>
          </a:p>
        </p:txBody>
      </p:sp>
      <p:graphicFrame>
        <p:nvGraphicFramePr>
          <p:cNvPr id="5" name="Chart 4">
            <a:extLst>
              <a:ext uri="{FF2B5EF4-FFF2-40B4-BE49-F238E27FC236}">
                <a16:creationId xmlns:a16="http://schemas.microsoft.com/office/drawing/2014/main" id="{C0A9F444-B42F-4553-83BA-27ECC24B679B}"/>
              </a:ext>
            </a:extLst>
          </p:cNvPr>
          <p:cNvGraphicFramePr>
            <a:graphicFrameLocks/>
          </p:cNvGraphicFramePr>
          <p:nvPr>
            <p:extLst>
              <p:ext uri="{D42A27DB-BD31-4B8C-83A1-F6EECF244321}">
                <p14:modId xmlns:p14="http://schemas.microsoft.com/office/powerpoint/2010/main" val="3439416251"/>
              </p:ext>
            </p:extLst>
          </p:nvPr>
        </p:nvGraphicFramePr>
        <p:xfrm>
          <a:off x="245165" y="1524000"/>
          <a:ext cx="11701669" cy="46912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766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49C5EF-17E4-4D21-A3D5-B3BAB566E194}"/>
              </a:ext>
            </a:extLst>
          </p:cNvPr>
          <p:cNvSpPr>
            <a:spLocks noGrp="1"/>
          </p:cNvSpPr>
          <p:nvPr>
            <p:ph type="title"/>
          </p:nvPr>
        </p:nvSpPr>
        <p:spPr>
          <a:xfrm>
            <a:off x="831574" y="215349"/>
            <a:ext cx="10515600" cy="1176130"/>
          </a:xfrm>
        </p:spPr>
        <p:txBody>
          <a:bodyPr>
            <a:noAutofit/>
          </a:bodyPr>
          <a:lstStyle/>
          <a:p>
            <a:pPr algn="ctr"/>
            <a:r>
              <a:rPr lang="en-US" sz="3600" b="1" dirty="0"/>
              <a:t>Service Members and their Dependents with CKD Stages 3–5 who have a Diagnosis Code for CKD in the Military Health System, by CKD Stage</a:t>
            </a:r>
          </a:p>
        </p:txBody>
      </p:sp>
      <p:graphicFrame>
        <p:nvGraphicFramePr>
          <p:cNvPr id="5" name="Chart 4">
            <a:extLst>
              <a:ext uri="{FF2B5EF4-FFF2-40B4-BE49-F238E27FC236}">
                <a16:creationId xmlns:a16="http://schemas.microsoft.com/office/drawing/2014/main" id="{49ECDE7B-5114-4872-ABD1-FE705682F8DE}"/>
              </a:ext>
            </a:extLst>
          </p:cNvPr>
          <p:cNvGraphicFramePr>
            <a:graphicFrameLocks/>
          </p:cNvGraphicFramePr>
          <p:nvPr>
            <p:extLst>
              <p:ext uri="{D42A27DB-BD31-4B8C-83A1-F6EECF244321}">
                <p14:modId xmlns:p14="http://schemas.microsoft.com/office/powerpoint/2010/main" val="3927769317"/>
              </p:ext>
            </p:extLst>
          </p:nvPr>
        </p:nvGraphicFramePr>
        <p:xfrm>
          <a:off x="247934" y="1555845"/>
          <a:ext cx="11696131" cy="46129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458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4221</TotalTime>
  <Words>262</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  Service Members and their Dependents with CKD Stages 3–5 who have a Diagnosis Code for CKD in the Military Health System  </vt:lpstr>
      <vt:lpstr>Service Members and their Dependents with CKD Stages 3–5 who have a Diagnosis Code for CKD in the Military Health System, Overall</vt:lpstr>
      <vt:lpstr>Service Members and their Dependents with CKD Stages 3–5 who have a Diagnosis Code for CKD in the Military Health System, by Age</vt:lpstr>
      <vt:lpstr>Service Members and their Dependents with CKD Stages 3–5 who have a Diagnosis Code for CKD in the Military Health System, by Sex</vt:lpstr>
      <vt:lpstr>Service Members and their Dependents with CKD Stages 3–5 who have a Diagnosis Code for CKD in the Military Health System, by Race</vt:lpstr>
      <vt:lpstr>Service Members and their Dependents with CKD Stages 3–5 who have a Diagnosis Code for CKD in the Military Health System, by CKD Stage</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Bragg-Gresham, Jennifer</cp:lastModifiedBy>
  <cp:revision>123</cp:revision>
  <dcterms:created xsi:type="dcterms:W3CDTF">2023-08-07T21:35:07Z</dcterms:created>
  <dcterms:modified xsi:type="dcterms:W3CDTF">2023-10-19T17:41:03Z</dcterms:modified>
</cp:coreProperties>
</file>