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62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Graphics!$B$2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Graphics!$A$3:$A$7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Graphics!$B$3:$B$7</c:f>
              <c:numCache>
                <c:formatCode>0.0</c:formatCode>
                <c:ptCount val="5"/>
                <c:pt idx="0">
                  <c:v>5.5</c:v>
                </c:pt>
                <c:pt idx="1">
                  <c:v>6.6</c:v>
                </c:pt>
                <c:pt idx="2">
                  <c:v>5.8</c:v>
                </c:pt>
                <c:pt idx="3">
                  <c:v>6.4</c:v>
                </c:pt>
                <c:pt idx="4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3B-4C81-89A2-D2B92CFD914B}"/>
            </c:ext>
          </c:extLst>
        </c:ser>
        <c:ser>
          <c:idx val="1"/>
          <c:order val="1"/>
          <c:tx>
            <c:strRef>
              <c:f>Graphics!$C$2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Graphics!$A$3:$A$7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Graphics!$C$3:$C$7</c:f>
              <c:numCache>
                <c:formatCode>0.0</c:formatCode>
                <c:ptCount val="5"/>
                <c:pt idx="0">
                  <c:v>9.6</c:v>
                </c:pt>
                <c:pt idx="1">
                  <c:v>9.5</c:v>
                </c:pt>
                <c:pt idx="2">
                  <c:v>8</c:v>
                </c:pt>
                <c:pt idx="3">
                  <c:v>10.199999999999999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3B-4C81-89A2-D2B92CFD914B}"/>
            </c:ext>
          </c:extLst>
        </c:ser>
        <c:ser>
          <c:idx val="2"/>
          <c:order val="2"/>
          <c:tx>
            <c:strRef>
              <c:f>Graphics!$D$2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Graphics!$A$3:$A$7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Graphics!$D$3:$D$7</c:f>
              <c:numCache>
                <c:formatCode>0.0</c:formatCode>
                <c:ptCount val="5"/>
                <c:pt idx="0">
                  <c:v>20.3</c:v>
                </c:pt>
                <c:pt idx="1">
                  <c:v>18.100000000000001</c:v>
                </c:pt>
                <c:pt idx="2">
                  <c:v>17.7</c:v>
                </c:pt>
                <c:pt idx="3">
                  <c:v>19.100000000000001</c:v>
                </c:pt>
                <c:pt idx="4">
                  <c:v>18.5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3B-4C81-89A2-D2B92CFD914B}"/>
            </c:ext>
          </c:extLst>
        </c:ser>
        <c:ser>
          <c:idx val="3"/>
          <c:order val="3"/>
          <c:tx>
            <c:strRef>
              <c:f>Graphics!$E$2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Graphics!$A$3:$A$7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Graphics!$E$3:$E$7</c:f>
              <c:numCache>
                <c:formatCode>0.0</c:formatCode>
                <c:ptCount val="5"/>
                <c:pt idx="0">
                  <c:v>47.1</c:v>
                </c:pt>
                <c:pt idx="1">
                  <c:v>44.8</c:v>
                </c:pt>
                <c:pt idx="2">
                  <c:v>43.8</c:v>
                </c:pt>
                <c:pt idx="3">
                  <c:v>41.2</c:v>
                </c:pt>
                <c:pt idx="4">
                  <c:v>38.4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3B-4C81-89A2-D2B92CFD914B}"/>
            </c:ext>
          </c:extLst>
        </c:ser>
        <c:ser>
          <c:idx val="4"/>
          <c:order val="4"/>
          <c:tx>
            <c:strRef>
              <c:f>Graphics!$F$2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Graphics!$A$3:$A$7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Graphics!$F$3:$F$7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3B-4C81-89A2-D2B92CFD9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710096"/>
        <c:axId val="684702608"/>
      </c:lineChart>
      <c:catAx>
        <c:axId val="68471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702608"/>
        <c:crosses val="autoZero"/>
        <c:auto val="1"/>
        <c:lblAlgn val="ctr"/>
        <c:lblOffset val="100"/>
        <c:noMultiLvlLbl val="0"/>
      </c:catAx>
      <c:valAx>
        <c:axId val="68470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084004977709976E-3"/>
              <c:y val="0.27911221932216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7100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23529439858271"/>
          <c:y val="0.89404685616461077"/>
          <c:w val="0.89057573896945841"/>
          <c:h val="9.7588872577462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225059"/>
            <a:ext cx="10389705" cy="2407882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Adults, by Age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prevalence of chronic kidney disease (CKD) is higher among older age groups and highest among adults aged 70 years or older. Prevalence among adults aged ≥ 70 years is lower in recent years (38.4% in 2017–March 2020 and 47.1% in 2001–2004).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https://nccd.cdc.gov/CKD/detail.aspx?Qnum=Q762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Age</a:t>
            </a:r>
            <a:endParaRPr lang="en-US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732D73-E2E0-47E6-945E-9FDFE8CD8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767613"/>
              </p:ext>
            </p:extLst>
          </p:nvPr>
        </p:nvGraphicFramePr>
        <p:xfrm>
          <a:off x="337930" y="1540911"/>
          <a:ext cx="11516139" cy="455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106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Trends in Prevalence of CKD among U.S. Adults, by Age  </vt:lpstr>
      <vt:lpstr>Trends in Prevalence of CKD among U.S. Adults, by 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119</cp:revision>
  <dcterms:created xsi:type="dcterms:W3CDTF">2023-08-07T21:35:07Z</dcterms:created>
  <dcterms:modified xsi:type="dcterms:W3CDTF">2023-10-19T17:41:17Z</dcterms:modified>
</cp:coreProperties>
</file>