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763_new_formula_October_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763_new_formula_October_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Diabetes 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Sheet1!$B$2:$B$6</c:f>
              <c:numCache>
                <c:formatCode>0.0</c:formatCode>
                <c:ptCount val="5"/>
                <c:pt idx="0">
                  <c:v>41.1</c:v>
                </c:pt>
                <c:pt idx="1">
                  <c:v>37.5</c:v>
                </c:pt>
                <c:pt idx="2">
                  <c:v>35.200000000000003</c:v>
                </c:pt>
                <c:pt idx="3">
                  <c:v>33.4</c:v>
                </c:pt>
                <c:pt idx="4">
                  <c:v>37.1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51-40CC-B4B2-9B85749FF1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 Diabetes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Sheet1!$C$2:$C$6</c:f>
              <c:numCache>
                <c:formatCode>0.0</c:formatCode>
                <c:ptCount val="5"/>
                <c:pt idx="0">
                  <c:v>10.3</c:v>
                </c:pt>
                <c:pt idx="1">
                  <c:v>10.6</c:v>
                </c:pt>
                <c:pt idx="2">
                  <c:v>9.6999999999999993</c:v>
                </c:pt>
                <c:pt idx="3">
                  <c:v>11</c:v>
                </c:pt>
                <c:pt idx="4">
                  <c:v>10.1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51-40CC-B4B2-9B85749FF1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Sheet1!$D$2:$D$6</c:f>
              <c:numCache>
                <c:formatCode>0.0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51-40CC-B4B2-9B85749FF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57568"/>
        <c:axId val="24758400"/>
      </c:lineChart>
      <c:catAx>
        <c:axId val="2475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58400"/>
        <c:crosses val="autoZero"/>
        <c:auto val="1"/>
        <c:lblAlgn val="ctr"/>
        <c:lblOffset val="100"/>
        <c:noMultiLvlLbl val="0"/>
      </c:catAx>
      <c:valAx>
        <c:axId val="2475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CKD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77421232718580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5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Sheet1!$B$28</c:f>
              <c:strCache>
                <c:ptCount val="1"/>
                <c:pt idx="0">
                  <c:v>Diabetes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strRef>
              <c:f>Sheet1!$A$29:$A$33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Sheet1!$B$29:$B$33</c:f>
              <c:numCache>
                <c:formatCode>0.0</c:formatCode>
                <c:ptCount val="5"/>
                <c:pt idx="0">
                  <c:v>35.4</c:v>
                </c:pt>
                <c:pt idx="1">
                  <c:v>34</c:v>
                </c:pt>
                <c:pt idx="2">
                  <c:v>28.1</c:v>
                </c:pt>
                <c:pt idx="3">
                  <c:v>27.2</c:v>
                </c:pt>
                <c:pt idx="4">
                  <c:v>32.5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60-4D76-80A7-D8BC49392DA5}"/>
            </c:ext>
          </c:extLst>
        </c:ser>
        <c:ser>
          <c:idx val="1"/>
          <c:order val="1"/>
          <c:tx>
            <c:strRef>
              <c:f>Sheet1!$C$28</c:f>
              <c:strCache>
                <c:ptCount val="1"/>
                <c:pt idx="0">
                  <c:v>No Diabetes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Sheet1!$A$29:$A$33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Sheet1!$C$29:$C$33</c:f>
              <c:numCache>
                <c:formatCode>0.0</c:formatCode>
                <c:ptCount val="5"/>
                <c:pt idx="0">
                  <c:v>11.7</c:v>
                </c:pt>
                <c:pt idx="1">
                  <c:v>11.6</c:v>
                </c:pt>
                <c:pt idx="2">
                  <c:v>10.6</c:v>
                </c:pt>
                <c:pt idx="3">
                  <c:v>11.6</c:v>
                </c:pt>
                <c:pt idx="4">
                  <c:v>10.5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60-4D76-80A7-D8BC49392DA5}"/>
            </c:ext>
          </c:extLst>
        </c:ser>
        <c:ser>
          <c:idx val="2"/>
          <c:order val="2"/>
          <c:tx>
            <c:strRef>
              <c:f>Sheet1!$D$28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Sheet1!$A$29:$A$33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Sheet1!$D$29:$D$33</c:f>
              <c:numCache>
                <c:formatCode>General</c:formatCode>
                <c:ptCount val="5"/>
                <c:pt idx="0">
                  <c:v>13.9</c:v>
                </c:pt>
                <c:pt idx="1">
                  <c:v>13.7</c:v>
                </c:pt>
                <c:pt idx="2">
                  <c:v>12.7</c:v>
                </c:pt>
                <c:pt idx="3">
                  <c:v>13.7</c:v>
                </c:pt>
                <c:pt idx="4">
                  <c:v>13.4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60-4D76-80A7-D8BC49392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4375296"/>
        <c:axId val="1904373216"/>
      </c:lineChart>
      <c:catAx>
        <c:axId val="190437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373216"/>
        <c:crosses val="autoZero"/>
        <c:auto val="1"/>
        <c:lblAlgn val="ctr"/>
        <c:lblOffset val="100"/>
        <c:noMultiLvlLbl val="0"/>
      </c:catAx>
      <c:valAx>
        <c:axId val="1904373216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CKD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72649915423332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37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584642561191734"/>
          <c:y val="0.88796420885853999"/>
          <c:w val="0.48830714877616532"/>
          <c:h val="9.56411281421490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147" y="2400690"/>
            <a:ext cx="10389705" cy="3016176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Prevalence of CKD among U.S. Adults with Diabetes</a:t>
            </a: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995855" y="3967520"/>
            <a:ext cx="10200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Crude prevalence of chronic kidney disease (CKD) among adults with diabetes was over three times as high as that among adults without diabetes (37.1% vs. 10.1%, 2017−March 2020). Age-standardized trends were consistent with the crude trends.</a:t>
            </a:r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2" y="6120082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https://nccd.cdc.gov/CKD/detail.aspx?Qnum=Q763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 </a:t>
            </a:r>
            <a:r>
              <a:rPr lang="en-US" sz="4400" b="1"/>
              <a:t>with Diabetes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D569813-3CA6-444B-B0E4-0EA6DC4FA6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788466"/>
              </p:ext>
            </p:extLst>
          </p:nvPr>
        </p:nvGraphicFramePr>
        <p:xfrm>
          <a:off x="384313" y="1540911"/>
          <a:ext cx="11423373" cy="4634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F1985F-E3DB-4100-9222-E4C21421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 with Diabetes, Age-Standardized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BC00B4-C686-4538-BFD2-122264461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026387"/>
              </p:ext>
            </p:extLst>
          </p:nvPr>
        </p:nvGraphicFramePr>
        <p:xfrm>
          <a:off x="337930" y="1540911"/>
          <a:ext cx="11516139" cy="4647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91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117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  Trends in Prevalence of CKD among U.S. Adults with Diabetes   </vt:lpstr>
      <vt:lpstr>Trends in Prevalence of CKD among U.S. Adults with Diabetes</vt:lpstr>
      <vt:lpstr>Trends in Prevalence of CKD among U.S. Adults with Diabetes, Age-Standardized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Bragg-Gresham, Jennifer</cp:lastModifiedBy>
  <cp:revision>126</cp:revision>
  <dcterms:created xsi:type="dcterms:W3CDTF">2023-08-07T21:35:07Z</dcterms:created>
  <dcterms:modified xsi:type="dcterms:W3CDTF">2023-10-19T17:41:37Z</dcterms:modified>
</cp:coreProperties>
</file>