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764_new_formula_October_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764_new_formula_October_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graphics!$B$1</c:f>
              <c:strCache>
                <c:ptCount val="1"/>
                <c:pt idx="0">
                  <c:v>No Hypertension</c:v>
                </c:pt>
              </c:strCache>
            </c:strRef>
          </c:tx>
          <c:spPr>
            <a:ln w="44450" cap="rnd">
              <a:solidFill>
                <a:srgbClr val="7030A0">
                  <a:alpha val="94000"/>
                </a:srgb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strRef>
              <c:f>graphics!$A$2:$A$6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graphics!$B$2:$B$6</c:f>
              <c:numCache>
                <c:formatCode>0.0</c:formatCode>
                <c:ptCount val="5"/>
                <c:pt idx="0">
                  <c:v>7.1</c:v>
                </c:pt>
                <c:pt idx="1">
                  <c:v>7.4</c:v>
                </c:pt>
                <c:pt idx="2">
                  <c:v>6.7</c:v>
                </c:pt>
                <c:pt idx="3">
                  <c:v>7.4</c:v>
                </c:pt>
                <c:pt idx="4">
                  <c:v>7.3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1F-407E-B0CC-87B958857545}"/>
            </c:ext>
          </c:extLst>
        </c:ser>
        <c:ser>
          <c:idx val="1"/>
          <c:order val="1"/>
          <c:tx>
            <c:strRef>
              <c:f>graphics!$C$1</c:f>
              <c:strCache>
                <c:ptCount val="1"/>
                <c:pt idx="0">
                  <c:v>Hypertension</c:v>
                </c:pt>
              </c:strCache>
            </c:strRef>
          </c:tx>
          <c:spPr>
            <a:ln w="444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44450">
                <a:solidFill>
                  <a:schemeClr val="bg2">
                    <a:lumMod val="75000"/>
                    <a:alpha val="97000"/>
                  </a:schemeClr>
                </a:solidFill>
              </a:ln>
              <a:effectLst/>
            </c:spPr>
          </c:marker>
          <c:cat>
            <c:strRef>
              <c:f>graphics!$A$2:$A$6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graphics!$C$2:$C$6</c:f>
              <c:numCache>
                <c:formatCode>0.0</c:formatCode>
                <c:ptCount val="5"/>
                <c:pt idx="0">
                  <c:v>24.5</c:v>
                </c:pt>
                <c:pt idx="1">
                  <c:v>24.2</c:v>
                </c:pt>
                <c:pt idx="2">
                  <c:v>23.4</c:v>
                </c:pt>
                <c:pt idx="3">
                  <c:v>24.5</c:v>
                </c:pt>
                <c:pt idx="4">
                  <c:v>24.6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1F-407E-B0CC-87B958857545}"/>
            </c:ext>
          </c:extLst>
        </c:ser>
        <c:ser>
          <c:idx val="2"/>
          <c:order val="2"/>
          <c:tx>
            <c:strRef>
              <c:f>graphics!$D$1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graphics!$A$2:$A$6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graphics!$D$2:$D$6</c:f>
              <c:numCache>
                <c:formatCode>0.0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1F-407E-B0CC-87B958857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233296"/>
        <c:axId val="541212080"/>
      </c:lineChart>
      <c:catAx>
        <c:axId val="54123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212080"/>
        <c:crosses val="autoZero"/>
        <c:auto val="1"/>
        <c:lblAlgn val="ctr"/>
        <c:lblOffset val="100"/>
        <c:noMultiLvlLbl val="0"/>
      </c:catAx>
      <c:valAx>
        <c:axId val="541212080"/>
        <c:scaling>
          <c:orientation val="minMax"/>
          <c:max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CKD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1091821240366054E-3"/>
              <c:y val="0.272649915423332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23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347271647785244"/>
          <c:y val="0.89889398419141398"/>
          <c:w val="0.61305456704429517"/>
          <c:h val="9.56411281421490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graphics!$B$25</c:f>
              <c:strCache>
                <c:ptCount val="1"/>
                <c:pt idx="0">
                  <c:v>No Hypertension</c:v>
                </c:pt>
              </c:strCache>
            </c:strRef>
          </c:tx>
          <c:spPr>
            <a:ln w="444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44450">
                <a:solidFill>
                  <a:schemeClr val="bg2">
                    <a:lumMod val="75000"/>
                  </a:schemeClr>
                </a:solidFill>
              </a:ln>
              <a:effectLst/>
            </c:spPr>
          </c:marker>
          <c:cat>
            <c:strRef>
              <c:f>graphics!$A$26:$A$30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graphics!$B$26:$B$30</c:f>
              <c:numCache>
                <c:formatCode>0.0</c:formatCode>
                <c:ptCount val="5"/>
                <c:pt idx="0">
                  <c:v>10</c:v>
                </c:pt>
                <c:pt idx="1">
                  <c:v>9.6999999999999993</c:v>
                </c:pt>
                <c:pt idx="2">
                  <c:v>8.8000000000000007</c:v>
                </c:pt>
                <c:pt idx="3">
                  <c:v>9</c:v>
                </c:pt>
                <c:pt idx="4">
                  <c:v>8.6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7F-4890-98C7-59B7B6629719}"/>
            </c:ext>
          </c:extLst>
        </c:ser>
        <c:ser>
          <c:idx val="1"/>
          <c:order val="1"/>
          <c:tx>
            <c:strRef>
              <c:f>graphics!$C$25</c:f>
              <c:strCache>
                <c:ptCount val="1"/>
                <c:pt idx="0">
                  <c:v>Hypertension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graphics!$A$26:$A$30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graphics!$C$26:$C$30</c:f>
              <c:numCache>
                <c:formatCode>0.0</c:formatCode>
                <c:ptCount val="5"/>
                <c:pt idx="0">
                  <c:v>18.600000000000001</c:v>
                </c:pt>
                <c:pt idx="1">
                  <c:v>19.399999999999999</c:v>
                </c:pt>
                <c:pt idx="2">
                  <c:v>17.100000000000001</c:v>
                </c:pt>
                <c:pt idx="3">
                  <c:v>18.899999999999999</c:v>
                </c:pt>
                <c:pt idx="4">
                  <c:v>18.100000000000001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7F-4890-98C7-59B7B6629719}"/>
            </c:ext>
          </c:extLst>
        </c:ser>
        <c:ser>
          <c:idx val="2"/>
          <c:order val="2"/>
          <c:tx>
            <c:strRef>
              <c:f>graphics!$D$25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>
                  <a:alpha val="96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graphics!$A$26:$A$30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graphics!$D$26:$D$30</c:f>
              <c:numCache>
                <c:formatCode>0.0</c:formatCode>
                <c:ptCount val="5"/>
                <c:pt idx="0">
                  <c:v>13.9</c:v>
                </c:pt>
                <c:pt idx="1">
                  <c:v>13.7</c:v>
                </c:pt>
                <c:pt idx="2">
                  <c:v>12.7</c:v>
                </c:pt>
                <c:pt idx="3">
                  <c:v>13.7</c:v>
                </c:pt>
                <c:pt idx="4">
                  <c:v>13.4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27F-4890-98C7-59B7B66297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2262159"/>
        <c:axId val="1291150511"/>
      </c:lineChart>
      <c:catAx>
        <c:axId val="1292262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1150511"/>
        <c:crosses val="autoZero"/>
        <c:auto val="1"/>
        <c:lblAlgn val="ctr"/>
        <c:lblOffset val="100"/>
        <c:noMultiLvlLbl val="0"/>
      </c:catAx>
      <c:valAx>
        <c:axId val="1291150511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CKD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3.3109210339250352E-3"/>
              <c:y val="0.274064229566792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262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145" y="2400690"/>
            <a:ext cx="10389705" cy="3402536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Prevalence of CKD among U.S. Adults with Hypertension</a:t>
            </a: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995852" y="3771901"/>
            <a:ext cx="10200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Crude prevalence of chronic kidney disease (CKD) among adults with hypertension was over three times as high as that among adults without hypertension (24.6% vs 7.3%, 2017–March 2020). The prevalence of CKD among those with hypertension has remained constant from 2001 through March 2020. Age-standardized trends were consistent with the crude trends.</a:t>
            </a:r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2" y="6120082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https://nccd.cdc.gov/CKD/detail.aspx?Qnum=Q764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 </a:t>
            </a:r>
            <a:r>
              <a:rPr lang="en-US" sz="4400" b="1"/>
              <a:t>with Hypertension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202B374-4416-4F17-A5F8-75F528A933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641900"/>
              </p:ext>
            </p:extLst>
          </p:nvPr>
        </p:nvGraphicFramePr>
        <p:xfrm>
          <a:off x="371061" y="1540911"/>
          <a:ext cx="11449878" cy="4647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F1985F-E3DB-4100-9222-E4C21421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 with Hypertension, Age-Standardized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1277347-C2CC-47B2-B220-EBEFA3CB85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688005"/>
              </p:ext>
            </p:extLst>
          </p:nvPr>
        </p:nvGraphicFramePr>
        <p:xfrm>
          <a:off x="337625" y="1540911"/>
          <a:ext cx="11507372" cy="46207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91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</TotalTime>
  <Words>134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  Trends in Prevalence of CKD among U.S. Adults with Hypertension    </vt:lpstr>
      <vt:lpstr>Trends in Prevalence of CKD among U.S. Adults with Hypertension</vt:lpstr>
      <vt:lpstr>Trends in Prevalence of CKD among U.S. Adults with Hypertension, Age-Standardized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Bragg-Gresham, Jennifer</cp:lastModifiedBy>
  <cp:revision>133</cp:revision>
  <dcterms:created xsi:type="dcterms:W3CDTF">2023-08-07T21:35:07Z</dcterms:created>
  <dcterms:modified xsi:type="dcterms:W3CDTF">2023-10-19T17:41:51Z</dcterms:modified>
</cp:coreProperties>
</file>