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3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3326334208224"/>
          <c:y val="3.5914010816902757E-2"/>
          <c:w val="0.84142344706911631"/>
          <c:h val="0.701476419436964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dirty="0">
                    <a:solidFill>
                      <a:schemeClr val="tx1"/>
                    </a:solidFill>
                  </a:rPr>
                  <a:t>New Diagnosed AKI per 1,000</a:t>
                </a:r>
                <a:r>
                  <a:rPr lang="en-US" sz="2600" baseline="0" dirty="0">
                    <a:solidFill>
                      <a:schemeClr val="tx1"/>
                    </a:solidFill>
                  </a:rPr>
                  <a:t> patient-years</a:t>
                </a:r>
                <a:endParaRPr lang="en-US" sz="2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440944881889768E-3"/>
              <c:y val="4.045146573306877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02148524245173"/>
          <c:y val="3.9190014657560501E-2"/>
          <c:w val="0.84087138890208801"/>
          <c:h val="0.66296757457131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5B-40A3-960D-C36AED84D6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20—29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8.1999999999999993</c:v>
                </c:pt>
                <c:pt idx="1">
                  <c:v>9.5</c:v>
                </c:pt>
                <c:pt idx="2">
                  <c:v>11.2</c:v>
                </c:pt>
                <c:pt idx="3">
                  <c:v>12.1</c:v>
                </c:pt>
                <c:pt idx="4">
                  <c:v>16.399999999999999</c:v>
                </c:pt>
                <c:pt idx="5">
                  <c:v>14.6</c:v>
                </c:pt>
                <c:pt idx="6">
                  <c:v>18.899999999999999</c:v>
                </c:pt>
                <c:pt idx="7">
                  <c:v>22.9</c:v>
                </c:pt>
                <c:pt idx="8">
                  <c:v>19.3</c:v>
                </c:pt>
                <c:pt idx="9">
                  <c:v>21.5</c:v>
                </c:pt>
                <c:pt idx="10">
                  <c:v>25.3</c:v>
                </c:pt>
                <c:pt idx="11">
                  <c:v>27.2</c:v>
                </c:pt>
                <c:pt idx="12">
                  <c:v>28.2</c:v>
                </c:pt>
                <c:pt idx="13">
                  <c:v>33</c:v>
                </c:pt>
                <c:pt idx="14">
                  <c:v>29.9</c:v>
                </c:pt>
                <c:pt idx="15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5B-40A3-960D-C36AED84D6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30—39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21.1</c:v>
                </c:pt>
                <c:pt idx="1">
                  <c:v>18.8</c:v>
                </c:pt>
                <c:pt idx="2">
                  <c:v>19.2</c:v>
                </c:pt>
                <c:pt idx="3">
                  <c:v>22.9</c:v>
                </c:pt>
                <c:pt idx="4">
                  <c:v>26.2</c:v>
                </c:pt>
                <c:pt idx="5">
                  <c:v>27.6</c:v>
                </c:pt>
                <c:pt idx="6">
                  <c:v>32.4</c:v>
                </c:pt>
                <c:pt idx="7">
                  <c:v>33.1</c:v>
                </c:pt>
                <c:pt idx="8">
                  <c:v>34.200000000000003</c:v>
                </c:pt>
                <c:pt idx="9">
                  <c:v>35.4</c:v>
                </c:pt>
                <c:pt idx="10">
                  <c:v>39.6</c:v>
                </c:pt>
                <c:pt idx="11">
                  <c:v>39.200000000000003</c:v>
                </c:pt>
                <c:pt idx="12">
                  <c:v>45.2</c:v>
                </c:pt>
                <c:pt idx="13">
                  <c:v>51.3</c:v>
                </c:pt>
                <c:pt idx="14">
                  <c:v>57.8</c:v>
                </c:pt>
                <c:pt idx="15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5B-40A3-960D-C36AED84D6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40—49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32.1</c:v>
                </c:pt>
                <c:pt idx="1">
                  <c:v>33.6</c:v>
                </c:pt>
                <c:pt idx="2">
                  <c:v>38.1</c:v>
                </c:pt>
                <c:pt idx="3">
                  <c:v>41.8</c:v>
                </c:pt>
                <c:pt idx="4">
                  <c:v>50.5</c:v>
                </c:pt>
                <c:pt idx="5">
                  <c:v>52</c:v>
                </c:pt>
                <c:pt idx="6">
                  <c:v>58</c:v>
                </c:pt>
                <c:pt idx="7">
                  <c:v>66.8</c:v>
                </c:pt>
                <c:pt idx="8">
                  <c:v>66.599999999999994</c:v>
                </c:pt>
                <c:pt idx="9">
                  <c:v>75.7</c:v>
                </c:pt>
                <c:pt idx="10">
                  <c:v>73.2</c:v>
                </c:pt>
                <c:pt idx="11">
                  <c:v>84.7</c:v>
                </c:pt>
                <c:pt idx="12">
                  <c:v>88.4</c:v>
                </c:pt>
                <c:pt idx="13">
                  <c:v>106.1</c:v>
                </c:pt>
                <c:pt idx="14">
                  <c:v>109.3</c:v>
                </c:pt>
                <c:pt idx="15">
                  <c:v>102.3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5B-40A3-960D-C36AED84D6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50—59 years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59.3</c:v>
                </c:pt>
                <c:pt idx="1">
                  <c:v>60.7</c:v>
                </c:pt>
                <c:pt idx="2">
                  <c:v>67.8</c:v>
                </c:pt>
                <c:pt idx="3">
                  <c:v>76.2</c:v>
                </c:pt>
                <c:pt idx="4">
                  <c:v>83.3</c:v>
                </c:pt>
                <c:pt idx="5">
                  <c:v>89.2</c:v>
                </c:pt>
                <c:pt idx="6">
                  <c:v>95.5</c:v>
                </c:pt>
                <c:pt idx="7">
                  <c:v>102.4</c:v>
                </c:pt>
                <c:pt idx="8">
                  <c:v>107.8</c:v>
                </c:pt>
                <c:pt idx="9">
                  <c:v>113.9</c:v>
                </c:pt>
                <c:pt idx="10">
                  <c:v>120.3</c:v>
                </c:pt>
                <c:pt idx="11">
                  <c:v>125.5</c:v>
                </c:pt>
                <c:pt idx="12">
                  <c:v>134</c:v>
                </c:pt>
                <c:pt idx="13">
                  <c:v>166.1</c:v>
                </c:pt>
                <c:pt idx="14">
                  <c:v>166.4</c:v>
                </c:pt>
                <c:pt idx="15">
                  <c:v>162.4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5B-40A3-960D-C36AED84D6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60—69 years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81.3</c:v>
                </c:pt>
                <c:pt idx="1">
                  <c:v>85.6</c:v>
                </c:pt>
                <c:pt idx="2">
                  <c:v>92.9</c:v>
                </c:pt>
                <c:pt idx="3">
                  <c:v>107.6</c:v>
                </c:pt>
                <c:pt idx="4">
                  <c:v>120.5</c:v>
                </c:pt>
                <c:pt idx="5">
                  <c:v>132.6</c:v>
                </c:pt>
                <c:pt idx="6">
                  <c:v>144.69999999999999</c:v>
                </c:pt>
                <c:pt idx="7">
                  <c:v>153.1</c:v>
                </c:pt>
                <c:pt idx="8">
                  <c:v>162.1</c:v>
                </c:pt>
                <c:pt idx="9">
                  <c:v>171.9</c:v>
                </c:pt>
                <c:pt idx="10">
                  <c:v>182</c:v>
                </c:pt>
                <c:pt idx="11">
                  <c:v>188.8</c:v>
                </c:pt>
                <c:pt idx="12">
                  <c:v>199.5</c:v>
                </c:pt>
                <c:pt idx="13">
                  <c:v>226.7</c:v>
                </c:pt>
                <c:pt idx="14">
                  <c:v>227.6</c:v>
                </c:pt>
                <c:pt idx="15">
                  <c:v>223.8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A5B-40A3-960D-C36AED84D68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109.7</c:v>
                </c:pt>
                <c:pt idx="1">
                  <c:v>117.8</c:v>
                </c:pt>
                <c:pt idx="2">
                  <c:v>130.69999999999999</c:v>
                </c:pt>
                <c:pt idx="3">
                  <c:v>147.6</c:v>
                </c:pt>
                <c:pt idx="4">
                  <c:v>163.5</c:v>
                </c:pt>
                <c:pt idx="5">
                  <c:v>177.3</c:v>
                </c:pt>
                <c:pt idx="6">
                  <c:v>188.3</c:v>
                </c:pt>
                <c:pt idx="7">
                  <c:v>195.8</c:v>
                </c:pt>
                <c:pt idx="8">
                  <c:v>211.9</c:v>
                </c:pt>
                <c:pt idx="9">
                  <c:v>217.1</c:v>
                </c:pt>
                <c:pt idx="10">
                  <c:v>227.4</c:v>
                </c:pt>
                <c:pt idx="11">
                  <c:v>267.39999999999998</c:v>
                </c:pt>
                <c:pt idx="12">
                  <c:v>282</c:v>
                </c:pt>
                <c:pt idx="13">
                  <c:v>317.39999999999998</c:v>
                </c:pt>
                <c:pt idx="14">
                  <c:v>323.5</c:v>
                </c:pt>
                <c:pt idx="15">
                  <c:v>321.10000000000002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A5B-40A3-960D-C36AED84D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3362144"/>
        <c:axId val="673365096"/>
      </c:lineChart>
      <c:catAx>
        <c:axId val="67336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65096"/>
        <c:crosses val="autoZero"/>
        <c:auto val="1"/>
        <c:lblAlgn val="ctr"/>
        <c:lblOffset val="100"/>
        <c:noMultiLvlLbl val="0"/>
      </c:catAx>
      <c:valAx>
        <c:axId val="67336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b="0" i="0" baseline="0" dirty="0">
                    <a:solidFill>
                      <a:schemeClr val="tx1"/>
                    </a:solidFill>
                    <a:effectLst/>
                  </a:rPr>
                  <a:t>New Diagnosed AKI per 1,000 patient-years</a:t>
                </a:r>
                <a:endParaRPr lang="en-US" sz="2600" b="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6.33481012047328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6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459864494021531E-2"/>
          <c:y val="0.89424732387285732"/>
          <c:w val="0.94800431330860335"/>
          <c:h val="0.10489587829973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7497782151058"/>
          <c:y val="3.5914010816902757E-2"/>
          <c:w val="0.84305798910732666"/>
          <c:h val="0.696160640613614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39.299999999999997</c:v>
                </c:pt>
                <c:pt idx="1">
                  <c:v>38.6</c:v>
                </c:pt>
                <c:pt idx="2">
                  <c:v>47.1</c:v>
                </c:pt>
                <c:pt idx="3">
                  <c:v>49.3</c:v>
                </c:pt>
                <c:pt idx="4">
                  <c:v>55.9</c:v>
                </c:pt>
                <c:pt idx="5">
                  <c:v>59.6</c:v>
                </c:pt>
                <c:pt idx="6">
                  <c:v>67.2</c:v>
                </c:pt>
                <c:pt idx="7">
                  <c:v>72</c:v>
                </c:pt>
                <c:pt idx="8">
                  <c:v>71.2</c:v>
                </c:pt>
                <c:pt idx="9">
                  <c:v>73.599999999999994</c:v>
                </c:pt>
                <c:pt idx="10">
                  <c:v>80</c:v>
                </c:pt>
                <c:pt idx="11">
                  <c:v>86.3</c:v>
                </c:pt>
                <c:pt idx="12">
                  <c:v>89</c:v>
                </c:pt>
                <c:pt idx="13">
                  <c:v>109.2</c:v>
                </c:pt>
                <c:pt idx="14">
                  <c:v>121.8</c:v>
                </c:pt>
                <c:pt idx="15">
                  <c:v>115.9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931-A5CE-DC714E85BB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82.2</c:v>
                </c:pt>
                <c:pt idx="1">
                  <c:v>87.3</c:v>
                </c:pt>
                <c:pt idx="2">
                  <c:v>96.7</c:v>
                </c:pt>
                <c:pt idx="3">
                  <c:v>109.6</c:v>
                </c:pt>
                <c:pt idx="4">
                  <c:v>123.8</c:v>
                </c:pt>
                <c:pt idx="5">
                  <c:v>134</c:v>
                </c:pt>
                <c:pt idx="6">
                  <c:v>145.69999999999999</c:v>
                </c:pt>
                <c:pt idx="7">
                  <c:v>155.69999999999999</c:v>
                </c:pt>
                <c:pt idx="8">
                  <c:v>165.4</c:v>
                </c:pt>
                <c:pt idx="9">
                  <c:v>174.8</c:v>
                </c:pt>
                <c:pt idx="10">
                  <c:v>185.5</c:v>
                </c:pt>
                <c:pt idx="11">
                  <c:v>196.7</c:v>
                </c:pt>
                <c:pt idx="12">
                  <c:v>211.1</c:v>
                </c:pt>
                <c:pt idx="13">
                  <c:v>243.8</c:v>
                </c:pt>
                <c:pt idx="14">
                  <c:v>250.4</c:v>
                </c:pt>
                <c:pt idx="15">
                  <c:v>251.6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8-4931-A5CE-DC714E85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b="0" i="0" baseline="0" dirty="0">
                    <a:solidFill>
                      <a:schemeClr val="tx1"/>
                    </a:solidFill>
                    <a:effectLst/>
                  </a:rPr>
                  <a:t>New Diagnosed AKI per 1,000 patient-years</a:t>
                </a:r>
                <a:endParaRPr lang="en-US" sz="2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4.9103602330147966E-3"/>
              <c:y val="6.95427475411011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12235140586282"/>
          <c:y val="0.94504253149631445"/>
          <c:w val="0.3928477180411582"/>
          <c:h val="5.49574685036855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6594430072061"/>
          <c:y val="4.1751295808323784E-2"/>
          <c:w val="0.84534905572562391"/>
          <c:h val="0.593524069640364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74</c:v>
                </c:pt>
                <c:pt idx="1">
                  <c:v>76.8</c:v>
                </c:pt>
                <c:pt idx="2">
                  <c:v>86</c:v>
                </c:pt>
                <c:pt idx="3">
                  <c:v>99</c:v>
                </c:pt>
                <c:pt idx="4">
                  <c:v>111.4</c:v>
                </c:pt>
                <c:pt idx="5">
                  <c:v>120.8</c:v>
                </c:pt>
                <c:pt idx="6">
                  <c:v>130.69999999999999</c:v>
                </c:pt>
                <c:pt idx="7">
                  <c:v>142.4</c:v>
                </c:pt>
                <c:pt idx="8">
                  <c:v>151.5</c:v>
                </c:pt>
                <c:pt idx="9">
                  <c:v>158.19999999999999</c:v>
                </c:pt>
                <c:pt idx="10">
                  <c:v>167.5</c:v>
                </c:pt>
                <c:pt idx="11">
                  <c:v>178</c:v>
                </c:pt>
                <c:pt idx="12">
                  <c:v>192.1</c:v>
                </c:pt>
                <c:pt idx="13">
                  <c:v>221.2</c:v>
                </c:pt>
                <c:pt idx="14">
                  <c:v>226.7</c:v>
                </c:pt>
                <c:pt idx="15">
                  <c:v>229.3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58-4036-85E8-81C164C037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90.4</c:v>
                </c:pt>
                <c:pt idx="1">
                  <c:v>98.2</c:v>
                </c:pt>
                <c:pt idx="2">
                  <c:v>107.1</c:v>
                </c:pt>
                <c:pt idx="3">
                  <c:v>123.9</c:v>
                </c:pt>
                <c:pt idx="4">
                  <c:v>141.6</c:v>
                </c:pt>
                <c:pt idx="5">
                  <c:v>153.30000000000001</c:v>
                </c:pt>
                <c:pt idx="6">
                  <c:v>168.6</c:v>
                </c:pt>
                <c:pt idx="7">
                  <c:v>177.9</c:v>
                </c:pt>
                <c:pt idx="8">
                  <c:v>189.3</c:v>
                </c:pt>
                <c:pt idx="9">
                  <c:v>197.8</c:v>
                </c:pt>
                <c:pt idx="10">
                  <c:v>214.1</c:v>
                </c:pt>
                <c:pt idx="11">
                  <c:v>226.2</c:v>
                </c:pt>
                <c:pt idx="12">
                  <c:v>238.6</c:v>
                </c:pt>
                <c:pt idx="13">
                  <c:v>279.3</c:v>
                </c:pt>
                <c:pt idx="14">
                  <c:v>292.89999999999998</c:v>
                </c:pt>
                <c:pt idx="15">
                  <c:v>285.8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58-4036-85E8-81C164C037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American Indian/AK Native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43.4</c:v>
                </c:pt>
                <c:pt idx="1">
                  <c:v>68.2</c:v>
                </c:pt>
                <c:pt idx="2">
                  <c:v>68</c:v>
                </c:pt>
                <c:pt idx="3">
                  <c:v>73.400000000000006</c:v>
                </c:pt>
                <c:pt idx="4">
                  <c:v>89</c:v>
                </c:pt>
                <c:pt idx="5">
                  <c:v>107.8</c:v>
                </c:pt>
                <c:pt idx="6">
                  <c:v>122.6</c:v>
                </c:pt>
                <c:pt idx="7">
                  <c:v>122</c:v>
                </c:pt>
                <c:pt idx="8">
                  <c:v>142.19999999999999</c:v>
                </c:pt>
                <c:pt idx="9">
                  <c:v>137.4</c:v>
                </c:pt>
                <c:pt idx="10">
                  <c:v>165.9</c:v>
                </c:pt>
                <c:pt idx="11">
                  <c:v>178.4</c:v>
                </c:pt>
                <c:pt idx="12">
                  <c:v>166.6</c:v>
                </c:pt>
                <c:pt idx="13">
                  <c:v>191.7</c:v>
                </c:pt>
                <c:pt idx="14">
                  <c:v>214.1</c:v>
                </c:pt>
                <c:pt idx="15">
                  <c:v>205.9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58-4036-85E8-81C164C037A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Native HI/Pacific Islander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71.5</c:v>
                </c:pt>
                <c:pt idx="1">
                  <c:v>93.7</c:v>
                </c:pt>
                <c:pt idx="2">
                  <c:v>98.4</c:v>
                </c:pt>
                <c:pt idx="3">
                  <c:v>108.9</c:v>
                </c:pt>
                <c:pt idx="4">
                  <c:v>133.5</c:v>
                </c:pt>
                <c:pt idx="5">
                  <c:v>130.1</c:v>
                </c:pt>
                <c:pt idx="6">
                  <c:v>150.9</c:v>
                </c:pt>
                <c:pt idx="7">
                  <c:v>145.5</c:v>
                </c:pt>
                <c:pt idx="8">
                  <c:v>156.6</c:v>
                </c:pt>
                <c:pt idx="9">
                  <c:v>156.1</c:v>
                </c:pt>
                <c:pt idx="10">
                  <c:v>189.7</c:v>
                </c:pt>
                <c:pt idx="11">
                  <c:v>196.2</c:v>
                </c:pt>
                <c:pt idx="12">
                  <c:v>199.2</c:v>
                </c:pt>
                <c:pt idx="13">
                  <c:v>213.7</c:v>
                </c:pt>
                <c:pt idx="14">
                  <c:v>256.5</c:v>
                </c:pt>
                <c:pt idx="15">
                  <c:v>254.7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58-4036-85E8-81C164C037A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Sheet1!$G$2:$G$17</c:f>
              <c:numCache>
                <c:formatCode>General</c:formatCode>
                <c:ptCount val="16"/>
                <c:pt idx="0">
                  <c:v>95.5</c:v>
                </c:pt>
                <c:pt idx="1">
                  <c:v>103.3</c:v>
                </c:pt>
                <c:pt idx="2">
                  <c:v>120.5</c:v>
                </c:pt>
                <c:pt idx="3">
                  <c:v>124.2</c:v>
                </c:pt>
                <c:pt idx="4">
                  <c:v>135.4</c:v>
                </c:pt>
                <c:pt idx="5">
                  <c:v>149.30000000000001</c:v>
                </c:pt>
                <c:pt idx="6">
                  <c:v>153.6</c:v>
                </c:pt>
                <c:pt idx="7">
                  <c:v>153.5</c:v>
                </c:pt>
                <c:pt idx="8">
                  <c:v>168.1</c:v>
                </c:pt>
                <c:pt idx="9">
                  <c:v>169.8</c:v>
                </c:pt>
                <c:pt idx="10">
                  <c:v>171</c:v>
                </c:pt>
                <c:pt idx="11">
                  <c:v>181.3</c:v>
                </c:pt>
                <c:pt idx="12">
                  <c:v>185.5</c:v>
                </c:pt>
                <c:pt idx="13">
                  <c:v>210.6</c:v>
                </c:pt>
                <c:pt idx="14">
                  <c:v>217.9</c:v>
                </c:pt>
                <c:pt idx="15">
                  <c:v>218.3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1-4223-966D-54B1E0EA411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Sheet1!$H$2:$H$17</c:f>
              <c:numCache>
                <c:formatCode>General</c:formatCode>
                <c:ptCount val="16"/>
                <c:pt idx="0">
                  <c:v>65.2</c:v>
                </c:pt>
                <c:pt idx="1">
                  <c:v>112</c:v>
                </c:pt>
                <c:pt idx="2">
                  <c:v>131.30000000000001</c:v>
                </c:pt>
                <c:pt idx="3">
                  <c:v>96.1</c:v>
                </c:pt>
                <c:pt idx="4">
                  <c:v>137.69999999999999</c:v>
                </c:pt>
                <c:pt idx="5">
                  <c:v>137.5</c:v>
                </c:pt>
                <c:pt idx="6">
                  <c:v>115</c:v>
                </c:pt>
                <c:pt idx="7">
                  <c:v>105.8</c:v>
                </c:pt>
                <c:pt idx="8">
                  <c:v>124.1</c:v>
                </c:pt>
                <c:pt idx="9">
                  <c:v>152.4</c:v>
                </c:pt>
                <c:pt idx="10">
                  <c:v>141.69999999999999</c:v>
                </c:pt>
                <c:pt idx="11">
                  <c:v>158.6</c:v>
                </c:pt>
                <c:pt idx="12">
                  <c:v>178.6</c:v>
                </c:pt>
                <c:pt idx="13">
                  <c:v>222.3</c:v>
                </c:pt>
                <c:pt idx="14">
                  <c:v>209.4</c:v>
                </c:pt>
                <c:pt idx="15">
                  <c:v>210.8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1-4223-966D-54B1E0EA411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Sheet1!$I$2:$I$17</c:f>
              <c:numCache>
                <c:formatCode>General</c:formatCode>
                <c:ptCount val="16"/>
                <c:pt idx="0">
                  <c:v>85.9</c:v>
                </c:pt>
                <c:pt idx="1">
                  <c:v>93.9</c:v>
                </c:pt>
                <c:pt idx="2">
                  <c:v>102</c:v>
                </c:pt>
                <c:pt idx="3">
                  <c:v>106.8</c:v>
                </c:pt>
                <c:pt idx="4">
                  <c:v>124.8</c:v>
                </c:pt>
                <c:pt idx="5">
                  <c:v>128.5</c:v>
                </c:pt>
                <c:pt idx="6">
                  <c:v>149</c:v>
                </c:pt>
                <c:pt idx="7">
                  <c:v>164.1</c:v>
                </c:pt>
                <c:pt idx="8">
                  <c:v>157.80000000000001</c:v>
                </c:pt>
                <c:pt idx="9">
                  <c:v>177.7</c:v>
                </c:pt>
                <c:pt idx="10">
                  <c:v>185.2</c:v>
                </c:pt>
                <c:pt idx="11">
                  <c:v>187.9</c:v>
                </c:pt>
                <c:pt idx="12">
                  <c:v>205.1</c:v>
                </c:pt>
                <c:pt idx="13">
                  <c:v>237.6</c:v>
                </c:pt>
                <c:pt idx="14">
                  <c:v>226.2</c:v>
                </c:pt>
                <c:pt idx="15">
                  <c:v>233.4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F1-4223-966D-54B1E0EA4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b="0" i="0" baseline="0" dirty="0">
                    <a:solidFill>
                      <a:schemeClr val="tx1"/>
                    </a:solidFill>
                    <a:effectLst/>
                  </a:rPr>
                  <a:t>New Diagnosed AKI per 1,000 patient-years</a:t>
                </a:r>
                <a:endParaRPr lang="en-US" sz="2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2.027925344601022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41905946207889"/>
          <c:y val="0.83175740522050234"/>
          <c:w val="0.72932476492234855"/>
          <c:h val="0.168242594779497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9391559113809"/>
          <c:y val="3.5914010816902757E-2"/>
          <c:w val="0.84292905568929177"/>
          <c:h val="0.683059371938813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108.4</c:v>
                </c:pt>
                <c:pt idx="1">
                  <c:v>114.5</c:v>
                </c:pt>
                <c:pt idx="2">
                  <c:v>126.8</c:v>
                </c:pt>
                <c:pt idx="3">
                  <c:v>144.1</c:v>
                </c:pt>
                <c:pt idx="4">
                  <c:v>164.6</c:v>
                </c:pt>
                <c:pt idx="5">
                  <c:v>178.1</c:v>
                </c:pt>
                <c:pt idx="6">
                  <c:v>191.4</c:v>
                </c:pt>
                <c:pt idx="7">
                  <c:v>205.2</c:v>
                </c:pt>
                <c:pt idx="8">
                  <c:v>218.1</c:v>
                </c:pt>
                <c:pt idx="9">
                  <c:v>230</c:v>
                </c:pt>
                <c:pt idx="10">
                  <c:v>246.5</c:v>
                </c:pt>
                <c:pt idx="11">
                  <c:v>261.2</c:v>
                </c:pt>
                <c:pt idx="12">
                  <c:v>276.39999999999998</c:v>
                </c:pt>
                <c:pt idx="13">
                  <c:v>320.3</c:v>
                </c:pt>
                <c:pt idx="14">
                  <c:v>322.60000000000002</c:v>
                </c:pt>
                <c:pt idx="15">
                  <c:v>321.10000000000002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931-A5CE-DC714E85BB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62.3</c:v>
                </c:pt>
                <c:pt idx="1">
                  <c:v>64.3</c:v>
                </c:pt>
                <c:pt idx="2">
                  <c:v>72.099999999999994</c:v>
                </c:pt>
                <c:pt idx="3">
                  <c:v>81.3</c:v>
                </c:pt>
                <c:pt idx="4">
                  <c:v>91.1</c:v>
                </c:pt>
                <c:pt idx="5">
                  <c:v>97.4</c:v>
                </c:pt>
                <c:pt idx="6">
                  <c:v>107.7</c:v>
                </c:pt>
                <c:pt idx="7">
                  <c:v>113.7</c:v>
                </c:pt>
                <c:pt idx="8">
                  <c:v>119.9</c:v>
                </c:pt>
                <c:pt idx="9">
                  <c:v>126.1</c:v>
                </c:pt>
                <c:pt idx="10">
                  <c:v>132.4</c:v>
                </c:pt>
                <c:pt idx="11">
                  <c:v>139.19999999999999</c:v>
                </c:pt>
                <c:pt idx="12">
                  <c:v>149.19999999999999</c:v>
                </c:pt>
                <c:pt idx="13">
                  <c:v>171.2</c:v>
                </c:pt>
                <c:pt idx="14">
                  <c:v>178</c:v>
                </c:pt>
                <c:pt idx="15">
                  <c:v>178.2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8-4931-A5CE-DC714E85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b="0" i="0" baseline="0" dirty="0">
                    <a:solidFill>
                      <a:schemeClr val="tx1"/>
                    </a:solidFill>
                    <a:effectLst/>
                  </a:rPr>
                  <a:t>New Diagnosed AKI per 1,000 patient-years</a:t>
                </a:r>
                <a:endParaRPr lang="en-US" sz="2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1.1069942804433767E-3"/>
              <c:y val="2.87642554471572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593715347183945"/>
          <c:y val="0.92447567101062278"/>
          <c:w val="0.49846859759008572"/>
          <c:h val="7.55243289893772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53331424791097"/>
          <c:y val="4.5027299648981535E-2"/>
          <c:w val="0.84359213035728808"/>
          <c:h val="0.66296757457131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80.099999999999994</c:v>
                </c:pt>
                <c:pt idx="1">
                  <c:v>84.9</c:v>
                </c:pt>
                <c:pt idx="2">
                  <c:v>94.2</c:v>
                </c:pt>
                <c:pt idx="3">
                  <c:v>106.5</c:v>
                </c:pt>
                <c:pt idx="4">
                  <c:v>120.2</c:v>
                </c:pt>
                <c:pt idx="5">
                  <c:v>129.9</c:v>
                </c:pt>
                <c:pt idx="6">
                  <c:v>141.30000000000001</c:v>
                </c:pt>
                <c:pt idx="7">
                  <c:v>150.80000000000001</c:v>
                </c:pt>
                <c:pt idx="8">
                  <c:v>159.69999999999999</c:v>
                </c:pt>
                <c:pt idx="9">
                  <c:v>168.4</c:v>
                </c:pt>
                <c:pt idx="10">
                  <c:v>178.7</c:v>
                </c:pt>
                <c:pt idx="11">
                  <c:v>189.5</c:v>
                </c:pt>
                <c:pt idx="12">
                  <c:v>202.7</c:v>
                </c:pt>
                <c:pt idx="13">
                  <c:v>234.5</c:v>
                </c:pt>
                <c:pt idx="14">
                  <c:v>241.3</c:v>
                </c:pt>
                <c:pt idx="15">
                  <c:v>241.7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 cap="rnd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89.2</c:v>
                </c:pt>
                <c:pt idx="1">
                  <c:v>94.1</c:v>
                </c:pt>
                <c:pt idx="2">
                  <c:v>104.1</c:v>
                </c:pt>
                <c:pt idx="3">
                  <c:v>117.5</c:v>
                </c:pt>
                <c:pt idx="4">
                  <c:v>133.1</c:v>
                </c:pt>
                <c:pt idx="5">
                  <c:v>143.6</c:v>
                </c:pt>
                <c:pt idx="6">
                  <c:v>156.30000000000001</c:v>
                </c:pt>
                <c:pt idx="7">
                  <c:v>166.5</c:v>
                </c:pt>
                <c:pt idx="8">
                  <c:v>175.8</c:v>
                </c:pt>
                <c:pt idx="9">
                  <c:v>185.8</c:v>
                </c:pt>
                <c:pt idx="10">
                  <c:v>198</c:v>
                </c:pt>
                <c:pt idx="11">
                  <c:v>210.6</c:v>
                </c:pt>
                <c:pt idx="12">
                  <c:v>225.1</c:v>
                </c:pt>
                <c:pt idx="13">
                  <c:v>258.39999999999998</c:v>
                </c:pt>
                <c:pt idx="14">
                  <c:v>265.8</c:v>
                </c:pt>
                <c:pt idx="15">
                  <c:v>267.10000000000002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931-A5CE-DC714E85BB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36.4</c:v>
                </c:pt>
                <c:pt idx="1">
                  <c:v>38.1</c:v>
                </c:pt>
                <c:pt idx="2">
                  <c:v>42.9</c:v>
                </c:pt>
                <c:pt idx="3">
                  <c:v>48.3</c:v>
                </c:pt>
                <c:pt idx="4">
                  <c:v>55.2</c:v>
                </c:pt>
                <c:pt idx="5">
                  <c:v>60.6</c:v>
                </c:pt>
                <c:pt idx="6">
                  <c:v>66.599999999999994</c:v>
                </c:pt>
                <c:pt idx="7">
                  <c:v>72.2</c:v>
                </c:pt>
                <c:pt idx="8">
                  <c:v>78.3</c:v>
                </c:pt>
                <c:pt idx="9">
                  <c:v>79.900000000000006</c:v>
                </c:pt>
                <c:pt idx="10">
                  <c:v>84</c:v>
                </c:pt>
                <c:pt idx="11">
                  <c:v>85.2</c:v>
                </c:pt>
                <c:pt idx="12">
                  <c:v>92.3</c:v>
                </c:pt>
                <c:pt idx="13">
                  <c:v>115.1</c:v>
                </c:pt>
                <c:pt idx="14">
                  <c:v>117.2</c:v>
                </c:pt>
                <c:pt idx="15">
                  <c:v>121.4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8-4931-A5CE-DC714E85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600" b="0" i="0" baseline="0" dirty="0">
                    <a:solidFill>
                      <a:schemeClr val="tx1"/>
                    </a:solidFill>
                    <a:effectLst/>
                  </a:rPr>
                  <a:t>New Diagnosed AKI per 1,000 patient-years</a:t>
                </a:r>
                <a:endParaRPr lang="en-US" sz="26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4.3180201435639694E-3"/>
              <c:y val="2.13643379964332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586883367810912"/>
          <c:y val="0.91951656738956611"/>
          <c:w val="0.58064748372051156"/>
          <c:h val="7.7684514799883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EECFE7-841D-4563-995B-B588AA97E4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C74E6-6058-4E7B-AC37-BB307670AD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1B23D-2EED-4E05-AC77-E6633339AFD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125BD-2F4C-4340-98C2-20988BC2C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3DC08-781B-41AC-9811-C468CB94A9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54665-3C0E-440F-B9D0-489DFC27B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7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82EFA7C3-79B2-4280-8384-44F0B477F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73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38591"/>
            <a:ext cx="10058400" cy="1003069"/>
          </a:xfrm>
        </p:spPr>
        <p:txBody>
          <a:bodyPr>
            <a:noAutofit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Trends in Incidence Rate of Acute Kidney Injury by Diagnosis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7701" y="384351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3B5249-3326-4553-8059-F02E8B6553F1}"/>
              </a:ext>
            </a:extLst>
          </p:cNvPr>
          <p:cNvSpPr txBox="1"/>
          <p:nvPr/>
        </p:nvSpPr>
        <p:spPr>
          <a:xfrm>
            <a:off x="995855" y="388869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incidence rate of newly diagnosed AKI has increased from 80 per 1,000 patient-years in 2007 to 242 per 1,000 patient-years in 2022. The rise in AKI incidence after 2019 may be related to COVID-19 infections during the pandemic and then levels off. This analysis included Veterans with at least one AKI hospitalization. 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NATIONAL VA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2CFD1-FF00-4F18-89B6-7CB39B7D4E6D}"/>
              </a:ext>
            </a:extLst>
          </p:cNvPr>
          <p:cNvSpPr txBox="1"/>
          <p:nvPr/>
        </p:nvSpPr>
        <p:spPr>
          <a:xfrm>
            <a:off x="3877287" y="6079967"/>
            <a:ext cx="4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https://nccd.cdc.gov/ckd/detail.aspx?Qnum=Q773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Trends in Incidence Rate of Acute Kidney Injury by Diagnosis Code, Overall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956206"/>
              </p:ext>
            </p:extLst>
          </p:nvPr>
        </p:nvGraphicFramePr>
        <p:xfrm>
          <a:off x="132522" y="1825625"/>
          <a:ext cx="1192695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0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71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Trends in Incidence Rate of Acute Kidney Injury by Diagnosis Code, by 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83006"/>
              </p:ext>
            </p:extLst>
          </p:nvPr>
        </p:nvGraphicFramePr>
        <p:xfrm>
          <a:off x="159026" y="1615274"/>
          <a:ext cx="11873947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4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Trends in Incidence Rate of Acute Kidney Injury by Diagnosis Code,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9101"/>
              </p:ext>
            </p:extLst>
          </p:nvPr>
        </p:nvGraphicFramePr>
        <p:xfrm>
          <a:off x="178904" y="1690688"/>
          <a:ext cx="11834191" cy="472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87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Trends in Incidence Rate of Acute Kidney Injury by Diagnosis Code, by Race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222163"/>
              </p:ext>
            </p:extLst>
          </p:nvPr>
        </p:nvGraphicFramePr>
        <p:xfrm>
          <a:off x="159026" y="1690688"/>
          <a:ext cx="11873947" cy="4791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10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Trends in Incidence Rate of Acute Kidney Injury by Diagnosis Code, by Diabetes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433568"/>
              </p:ext>
            </p:extLst>
          </p:nvPr>
        </p:nvGraphicFramePr>
        <p:xfrm>
          <a:off x="119269" y="1690688"/>
          <a:ext cx="11953461" cy="4667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12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Trends in Incidence Rate of Acute Kidney Injury by Diagnosis Code, by Hypertension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558404"/>
              </p:ext>
            </p:extLst>
          </p:nvPr>
        </p:nvGraphicFramePr>
        <p:xfrm>
          <a:off x="135049" y="1690688"/>
          <a:ext cx="11921901" cy="453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14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210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 Trends in Incidence Rate of Acute Kidney Injury by Diagnosis Code</vt:lpstr>
      <vt:lpstr>Trends in Incidence Rate of Acute Kidney Injury by Diagnosis Code, Overall</vt:lpstr>
      <vt:lpstr>Trends in Incidence Rate of Acute Kidney Injury by Diagnosis Code, by Age</vt:lpstr>
      <vt:lpstr>Trends in Incidence Rate of Acute Kidney Injury by Diagnosis Code, by Sex</vt:lpstr>
      <vt:lpstr>Trends in Incidence Rate of Acute Kidney Injury by Diagnosis Code, by Race</vt:lpstr>
      <vt:lpstr>Trends in Incidence Rate of Acute Kidney Injury by Diagnosis Code, by Diabetes</vt:lpstr>
      <vt:lpstr>Trends in Incidence Rate of Acute Kidney Injury by Diagnosis Code,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85</cp:revision>
  <dcterms:created xsi:type="dcterms:W3CDTF">2023-08-07T21:35:07Z</dcterms:created>
  <dcterms:modified xsi:type="dcterms:W3CDTF">2023-10-19T16:54:10Z</dcterms:modified>
</cp:coreProperties>
</file>