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1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CKD!$B$1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strRef>
              <c:f>CKD!$A$2:$A$6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CKD!$B$2:$B$6</c:f>
              <c:numCache>
                <c:formatCode>0.0</c:formatCode>
                <c:ptCount val="5"/>
                <c:pt idx="0">
                  <c:v>66.099999999999994</c:v>
                </c:pt>
                <c:pt idx="1">
                  <c:v>70.5</c:v>
                </c:pt>
                <c:pt idx="2">
                  <c:v>71.3</c:v>
                </c:pt>
                <c:pt idx="3">
                  <c:v>73.599999999999994</c:v>
                </c:pt>
                <c:pt idx="4">
                  <c:v>76.5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257-4062-A98B-E7E1B6C26862}"/>
            </c:ext>
          </c:extLst>
        </c:ser>
        <c:ser>
          <c:idx val="1"/>
          <c:order val="1"/>
          <c:tx>
            <c:strRef>
              <c:f>CKD!$C$1</c:f>
              <c:strCache>
                <c:ptCount val="1"/>
                <c:pt idx="0">
                  <c:v>With CKD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strRef>
              <c:f>CKD!$A$2:$A$6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CKD!$C$2:$C$6</c:f>
              <c:numCache>
                <c:formatCode>0.0</c:formatCode>
                <c:ptCount val="5"/>
                <c:pt idx="0">
                  <c:v>50.5</c:v>
                </c:pt>
                <c:pt idx="1">
                  <c:v>54.8</c:v>
                </c:pt>
                <c:pt idx="2">
                  <c:v>52.8</c:v>
                </c:pt>
                <c:pt idx="3">
                  <c:v>61.4</c:v>
                </c:pt>
                <c:pt idx="4">
                  <c:v>63.4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257-4062-A98B-E7E1B6C26862}"/>
            </c:ext>
          </c:extLst>
        </c:ser>
        <c:ser>
          <c:idx val="2"/>
          <c:order val="2"/>
          <c:tx>
            <c:strRef>
              <c:f>CKD!$D$1</c:f>
              <c:strCache>
                <c:ptCount val="1"/>
                <c:pt idx="0">
                  <c:v>Without CKD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strRef>
              <c:f>CKD!$A$2:$A$6</c:f>
              <c:strCache>
                <c:ptCount val="5"/>
                <c:pt idx="0">
                  <c:v>2001–2004</c:v>
                </c:pt>
                <c:pt idx="1">
                  <c:v>2005–2008</c:v>
                </c:pt>
                <c:pt idx="2">
                  <c:v>2009–2012</c:v>
                </c:pt>
                <c:pt idx="3">
                  <c:v>2013–2016</c:v>
                </c:pt>
                <c:pt idx="4">
                  <c:v>2017–2020</c:v>
                </c:pt>
              </c:strCache>
            </c:strRef>
          </c:cat>
          <c:val>
            <c:numRef>
              <c:f>CKD!$D$2:$D$6</c:f>
              <c:numCache>
                <c:formatCode>0.0</c:formatCode>
                <c:ptCount val="5"/>
                <c:pt idx="0">
                  <c:v>68.400000000000006</c:v>
                </c:pt>
                <c:pt idx="1">
                  <c:v>72.900000000000006</c:v>
                </c:pt>
                <c:pt idx="2">
                  <c:v>74</c:v>
                </c:pt>
                <c:pt idx="3">
                  <c:v>75.599999999999994</c:v>
                </c:pt>
                <c:pt idx="4">
                  <c:v>78.599999999999994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257-4062-A98B-E7E1B6C268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23092271"/>
        <c:axId val="423098927"/>
      </c:lineChart>
      <c:catAx>
        <c:axId val="423092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8927"/>
        <c:crosses val="autoZero"/>
        <c:auto val="1"/>
        <c:lblAlgn val="ctr"/>
        <c:lblOffset val="100"/>
        <c:noMultiLvlLbl val="0"/>
      </c:catAx>
      <c:valAx>
        <c:axId val="423098927"/>
        <c:scaling>
          <c:orientation val="minMax"/>
          <c:max val="8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Active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9803802364198411E-5"/>
              <c:y val="0.2124156507937466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3092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093691106095287"/>
          <c:y val="0.90408539935036492"/>
          <c:w val="0.5031713588121669"/>
          <c:h val="9.59146006496350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5" y="3104564"/>
            <a:ext cx="10389705" cy="929439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Prevalence of Self-Reported Physical Activity among U.S. Adults, by CKD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overall crude prevalence of physical activity among adults in the general population was higher during 2017–March 2020 than during 2001–2004 (76.5% and 66.1% respectively). Among adults with CKD, the prevalence of physical activity was lower than in the general population but trended higher over time.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https://nccd.cdc.gov/CKD/detail.aspx?Qnum=Q781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Trends in Prevalence of Self-Reported Physical Activity among U.S. Adults, by CKD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8BF0B5-8DAA-473C-ADDE-87BAD6168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7538298"/>
              </p:ext>
            </p:extLst>
          </p:nvPr>
        </p:nvGraphicFramePr>
        <p:xfrm>
          <a:off x="238539" y="1540911"/>
          <a:ext cx="11714922" cy="4634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4161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Trends in Prevalence of Self-Reported Physical Activity among U.S. Adults, by CKD </vt:lpstr>
      <vt:lpstr>Trends in Prevalence of Self-Reported Physical Activity among U.S. Adults, by CKD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111</cp:revision>
  <dcterms:created xsi:type="dcterms:W3CDTF">2023-08-07T21:35:07Z</dcterms:created>
  <dcterms:modified xsi:type="dcterms:W3CDTF">2023-10-19T17:42:38Z</dcterms:modified>
</cp:coreProperties>
</file>