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gg-Gresham, Jennifer" initials="BGJ" lastIdx="1" clrIdx="0">
    <p:extLst>
      <p:ext uri="{19B8F6BF-5375-455C-9EA6-DF929625EA0E}">
        <p15:presenceInfo xmlns:p15="http://schemas.microsoft.com/office/powerpoint/2012/main" userId="S::jennb@umich.edu::8cbcf482-729b-43e2-be11-1cd996f4c03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iryakos\Dropbox%20(University%20of%20Michigan)\Nephrology_KECC\CDC%20(2022-%20)\Website%20Redesign\TED\October%202023%20Updates\New%20data%20for%20TED%20(new%20eGFR%20formula)\New%20and%20Revived%20Indicators\Q784_new_October_2023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'Q605 (Overall)'!$C$1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>
                    <a:alpha val="97000"/>
                  </a:srgbClr>
                </a:solidFill>
              </a:ln>
              <a:effectLst/>
            </c:spPr>
          </c:marker>
          <c:cat>
            <c:numRef>
              <c:f>'Q605 (Overall)'!$B$2:$B$16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(Overall)'!$C$2:$C$16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B8-4A64-A765-46533A21C6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6138847"/>
        <c:axId val="986152575"/>
      </c:lineChart>
      <c:catAx>
        <c:axId val="98613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152575"/>
        <c:crosses val="autoZero"/>
        <c:auto val="1"/>
        <c:lblAlgn val="ctr"/>
        <c:lblOffset val="100"/>
        <c:noMultiLvlLbl val="0"/>
      </c:catAx>
      <c:valAx>
        <c:axId val="986152575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8.4217603791725029E-5"/>
              <c:y val="0.1504139619369513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613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'Q605 (by Agecat)'!$D$1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>
                  <a:alpha val="95000"/>
                </a:schemeClr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Agecat)'!$D$2:$D$16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5AE-4F94-8F07-E6DD0AF4682E}"/>
            </c:ext>
          </c:extLst>
        </c:ser>
        <c:ser>
          <c:idx val="1"/>
          <c:order val="1"/>
          <c:tx>
            <c:strRef>
              <c:f>'Q605 (by Agecat)'!$E$1</c:f>
              <c:strCache>
                <c:ptCount val="1"/>
                <c:pt idx="0">
                  <c:v>20–29 years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Agecat)'!$E$2:$E$16</c:f>
              <c:numCache>
                <c:formatCode>0.0</c:formatCode>
                <c:ptCount val="15"/>
                <c:pt idx="0">
                  <c:v>51.851851851851855</c:v>
                </c:pt>
                <c:pt idx="1">
                  <c:v>51.992409867172675</c:v>
                </c:pt>
                <c:pt idx="2">
                  <c:v>48.376623376623378</c:v>
                </c:pt>
                <c:pt idx="3">
                  <c:v>48.74551971326165</c:v>
                </c:pt>
                <c:pt idx="4">
                  <c:v>42.857142857142854</c:v>
                </c:pt>
                <c:pt idx="5">
                  <c:v>43.315508021390372</c:v>
                </c:pt>
                <c:pt idx="6">
                  <c:v>37.611408199643492</c:v>
                </c:pt>
                <c:pt idx="7">
                  <c:v>37.544483985765126</c:v>
                </c:pt>
                <c:pt idx="8">
                  <c:v>43.448275862068968</c:v>
                </c:pt>
                <c:pt idx="9">
                  <c:v>43.768545994065285</c:v>
                </c:pt>
                <c:pt idx="10">
                  <c:v>40.550239234449762</c:v>
                </c:pt>
                <c:pt idx="11">
                  <c:v>41.472392638036808</c:v>
                </c:pt>
                <c:pt idx="12">
                  <c:v>41.087962962962962</c:v>
                </c:pt>
                <c:pt idx="13">
                  <c:v>41.536748329621382</c:v>
                </c:pt>
                <c:pt idx="14">
                  <c:v>37.629629629629626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5AE-4F94-8F07-E6DD0AF4682E}"/>
            </c:ext>
          </c:extLst>
        </c:ser>
        <c:ser>
          <c:idx val="2"/>
          <c:order val="2"/>
          <c:tx>
            <c:strRef>
              <c:f>'Q605 (by Agecat)'!$F$1</c:f>
              <c:strCache>
                <c:ptCount val="1"/>
                <c:pt idx="0">
                  <c:v>30–39 years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Agecat)'!$F$2:$F$16</c:f>
              <c:numCache>
                <c:formatCode>0.0</c:formatCode>
                <c:ptCount val="15"/>
                <c:pt idx="0">
                  <c:v>57.433962264150942</c:v>
                </c:pt>
                <c:pt idx="1">
                  <c:v>56.05263157894737</c:v>
                </c:pt>
                <c:pt idx="2">
                  <c:v>57.408555486670799</c:v>
                </c:pt>
                <c:pt idx="3">
                  <c:v>53.850676072898295</c:v>
                </c:pt>
                <c:pt idx="4">
                  <c:v>52.541371158392437</c:v>
                </c:pt>
                <c:pt idx="5">
                  <c:v>50.152160681679852</c:v>
                </c:pt>
                <c:pt idx="6">
                  <c:v>49.442379182156131</c:v>
                </c:pt>
                <c:pt idx="7">
                  <c:v>50.861008610086103</c:v>
                </c:pt>
                <c:pt idx="8">
                  <c:v>50.185873605947954</c:v>
                </c:pt>
                <c:pt idx="9">
                  <c:v>49.944382647385986</c:v>
                </c:pt>
                <c:pt idx="10">
                  <c:v>48.523578669017191</c:v>
                </c:pt>
                <c:pt idx="11">
                  <c:v>49.27789934354486</c:v>
                </c:pt>
                <c:pt idx="12">
                  <c:v>49.243061396131203</c:v>
                </c:pt>
                <c:pt idx="13">
                  <c:v>48.041155520379895</c:v>
                </c:pt>
                <c:pt idx="14">
                  <c:v>45.021037868162693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5AE-4F94-8F07-E6DD0AF4682E}"/>
            </c:ext>
          </c:extLst>
        </c:ser>
        <c:ser>
          <c:idx val="3"/>
          <c:order val="3"/>
          <c:tx>
            <c:strRef>
              <c:f>'Q605 (by Agecat)'!$G$1</c:f>
              <c:strCache>
                <c:ptCount val="1"/>
                <c:pt idx="0">
                  <c:v>40–49 years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Agecat)'!$G$2:$G$16</c:f>
              <c:numCache>
                <c:formatCode>0.0</c:formatCode>
                <c:ptCount val="15"/>
                <c:pt idx="0">
                  <c:v>61.30252100840336</c:v>
                </c:pt>
                <c:pt idx="1">
                  <c:v>59.644930010242405</c:v>
                </c:pt>
                <c:pt idx="2">
                  <c:v>59.876923076923077</c:v>
                </c:pt>
                <c:pt idx="3">
                  <c:v>58.38356164383562</c:v>
                </c:pt>
                <c:pt idx="4">
                  <c:v>56.596409055425447</c:v>
                </c:pt>
                <c:pt idx="5">
                  <c:v>54.261220373171959</c:v>
                </c:pt>
                <c:pt idx="6">
                  <c:v>54.25916365513681</c:v>
                </c:pt>
                <c:pt idx="7">
                  <c:v>54.22812192723697</c:v>
                </c:pt>
                <c:pt idx="8">
                  <c:v>53.486590038314176</c:v>
                </c:pt>
                <c:pt idx="9">
                  <c:v>53.446843853820596</c:v>
                </c:pt>
                <c:pt idx="10">
                  <c:v>53.917685551920094</c:v>
                </c:pt>
                <c:pt idx="11">
                  <c:v>54.172036082474229</c:v>
                </c:pt>
                <c:pt idx="12">
                  <c:v>54.031363852368131</c:v>
                </c:pt>
                <c:pt idx="13">
                  <c:v>53.3745947539051</c:v>
                </c:pt>
                <c:pt idx="14">
                  <c:v>52.292736610418196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5AE-4F94-8F07-E6DD0AF4682E}"/>
            </c:ext>
          </c:extLst>
        </c:ser>
        <c:ser>
          <c:idx val="4"/>
          <c:order val="4"/>
          <c:tx>
            <c:strRef>
              <c:f>'Q605 (by Agecat)'!$H$1</c:f>
              <c:strCache>
                <c:ptCount val="1"/>
                <c:pt idx="0">
                  <c:v>50–59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Agecat)'!$H$2:$H$16</c:f>
              <c:numCache>
                <c:formatCode>0.0</c:formatCode>
                <c:ptCount val="15"/>
                <c:pt idx="0">
                  <c:v>64.738292011019283</c:v>
                </c:pt>
                <c:pt idx="1">
                  <c:v>63.001707941929972</c:v>
                </c:pt>
                <c:pt idx="2">
                  <c:v>64.255397674847757</c:v>
                </c:pt>
                <c:pt idx="3">
                  <c:v>61.086375779162957</c:v>
                </c:pt>
                <c:pt idx="4">
                  <c:v>60.254083484573506</c:v>
                </c:pt>
                <c:pt idx="5">
                  <c:v>58.525179856115109</c:v>
                </c:pt>
                <c:pt idx="6">
                  <c:v>57.114353410649706</c:v>
                </c:pt>
                <c:pt idx="7">
                  <c:v>57.583187390542911</c:v>
                </c:pt>
                <c:pt idx="8">
                  <c:v>58.784107228338918</c:v>
                </c:pt>
                <c:pt idx="9">
                  <c:v>58.038757425260492</c:v>
                </c:pt>
                <c:pt idx="10">
                  <c:v>57.887075768022676</c:v>
                </c:pt>
                <c:pt idx="11">
                  <c:v>57.989524287866828</c:v>
                </c:pt>
                <c:pt idx="12">
                  <c:v>58.377632033137729</c:v>
                </c:pt>
                <c:pt idx="13">
                  <c:v>55.977460459755392</c:v>
                </c:pt>
                <c:pt idx="14">
                  <c:v>54.800274956083406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5AE-4F94-8F07-E6DD0AF4682E}"/>
            </c:ext>
          </c:extLst>
        </c:ser>
        <c:ser>
          <c:idx val="5"/>
          <c:order val="5"/>
          <c:tx>
            <c:strRef>
              <c:f>'Q605 (by Agecat)'!$I$1</c:f>
              <c:strCache>
                <c:ptCount val="1"/>
                <c:pt idx="0">
                  <c:v>60–69 years</c:v>
                </c:pt>
              </c:strCache>
            </c:strRef>
          </c:tx>
          <c:spPr>
            <a:ln w="44450" cap="rnd">
              <a:solidFill>
                <a:srgbClr val="9966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33"/>
              </a:solidFill>
              <a:ln w="44450">
                <a:solidFill>
                  <a:srgbClr val="996633"/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Agecat)'!$I$2:$I$16</c:f>
              <c:numCache>
                <c:formatCode>0.0</c:formatCode>
                <c:ptCount val="15"/>
                <c:pt idx="0">
                  <c:v>67.552742616033754</c:v>
                </c:pt>
                <c:pt idx="1">
                  <c:v>63.55140186915888</c:v>
                </c:pt>
                <c:pt idx="2">
                  <c:v>66.054126294687606</c:v>
                </c:pt>
                <c:pt idx="3">
                  <c:v>64.206963249516434</c:v>
                </c:pt>
                <c:pt idx="4">
                  <c:v>63.392857142857146</c:v>
                </c:pt>
                <c:pt idx="5">
                  <c:v>63.498622589531678</c:v>
                </c:pt>
                <c:pt idx="6">
                  <c:v>62.968570533570009</c:v>
                </c:pt>
                <c:pt idx="7">
                  <c:v>63.271604938271608</c:v>
                </c:pt>
                <c:pt idx="8">
                  <c:v>62.781366609156201</c:v>
                </c:pt>
                <c:pt idx="9">
                  <c:v>61.839980121754252</c:v>
                </c:pt>
                <c:pt idx="10">
                  <c:v>62.838765943529921</c:v>
                </c:pt>
                <c:pt idx="11">
                  <c:v>62.657402641962598</c:v>
                </c:pt>
                <c:pt idx="12">
                  <c:v>62.318692094902154</c:v>
                </c:pt>
                <c:pt idx="13">
                  <c:v>61.393858281251916</c:v>
                </c:pt>
                <c:pt idx="14">
                  <c:v>60.723592662871603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95AE-4F94-8F07-E6DD0AF4682E}"/>
            </c:ext>
          </c:extLst>
        </c:ser>
        <c:ser>
          <c:idx val="6"/>
          <c:order val="6"/>
          <c:tx>
            <c:strRef>
              <c:f>'Q605 (by Agecat)'!$J$1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tx1">
                  <a:lumMod val="65000"/>
                  <a:lumOff val="3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tx1">
                  <a:lumMod val="65000"/>
                  <a:lumOff val="35000"/>
                </a:schemeClr>
              </a:solidFill>
              <a:ln w="4445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c:spPr>
          </c:marker>
          <c:cat>
            <c:numRef>
              <c:f>'Q605 (by Agecat)'!$C$2:$C$16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Agecat)'!$J$2:$J$16</c:f>
              <c:numCache>
                <c:formatCode>0.0</c:formatCode>
                <c:ptCount val="15"/>
                <c:pt idx="0">
                  <c:v>57.661538461538463</c:v>
                </c:pt>
                <c:pt idx="1">
                  <c:v>54.221453287197235</c:v>
                </c:pt>
                <c:pt idx="2">
                  <c:v>62.019422642011442</c:v>
                </c:pt>
                <c:pt idx="3">
                  <c:v>62.12909496312389</c:v>
                </c:pt>
                <c:pt idx="4">
                  <c:v>61.497030287379644</c:v>
                </c:pt>
                <c:pt idx="5">
                  <c:v>62.93401199781858</c:v>
                </c:pt>
                <c:pt idx="6">
                  <c:v>62.764153918940231</c:v>
                </c:pt>
                <c:pt idx="7">
                  <c:v>63.430023923444978</c:v>
                </c:pt>
                <c:pt idx="8">
                  <c:v>61.124288425047439</c:v>
                </c:pt>
                <c:pt idx="9">
                  <c:v>58.455733610089887</c:v>
                </c:pt>
                <c:pt idx="10">
                  <c:v>59.42084965387378</c:v>
                </c:pt>
                <c:pt idx="11">
                  <c:v>57.698577447990395</c:v>
                </c:pt>
                <c:pt idx="12">
                  <c:v>56.022350137301885</c:v>
                </c:pt>
                <c:pt idx="13">
                  <c:v>54.621290001251282</c:v>
                </c:pt>
                <c:pt idx="14">
                  <c:v>53.944286151374918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95AE-4F94-8F07-E6DD0AF468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0242303"/>
        <c:axId val="1140236895"/>
      </c:lineChart>
      <c:catAx>
        <c:axId val="11402423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236895"/>
        <c:crosses val="autoZero"/>
        <c:auto val="1"/>
        <c:lblAlgn val="ctr"/>
        <c:lblOffset val="100"/>
        <c:noMultiLvlLbl val="0"/>
      </c:catAx>
      <c:valAx>
        <c:axId val="1140236895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003874526675209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02423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5573678903668488E-2"/>
          <c:y val="0.90466527173328837"/>
          <c:w val="0.89999992360697967"/>
          <c:h val="7.930568582950610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96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'Q605 (by Sex)'!$D$1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'Q605 (by Sex)'!$C$2:$C$16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Sex)'!$D$2:$D$16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D79-45B3-9B7D-462D03B78234}"/>
            </c:ext>
          </c:extLst>
        </c:ser>
        <c:ser>
          <c:idx val="1"/>
          <c:order val="1"/>
          <c:tx>
            <c:strRef>
              <c:f>'Q605 (by Sex)'!$E$1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'Q605 (by Sex)'!$C$2:$C$16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Sex)'!$E$2:$E$16</c:f>
              <c:numCache>
                <c:formatCode>0.0</c:formatCode>
                <c:ptCount val="15"/>
                <c:pt idx="0">
                  <c:v>59.563253012048193</c:v>
                </c:pt>
                <c:pt idx="1">
                  <c:v>57.734584450402146</c:v>
                </c:pt>
                <c:pt idx="2">
                  <c:v>62.083960528516471</c:v>
                </c:pt>
                <c:pt idx="3">
                  <c:v>61.635754400868372</c:v>
                </c:pt>
                <c:pt idx="4">
                  <c:v>61.436860068259385</c:v>
                </c:pt>
                <c:pt idx="5">
                  <c:v>62.520129887272631</c:v>
                </c:pt>
                <c:pt idx="6">
                  <c:v>62.453318012065502</c:v>
                </c:pt>
                <c:pt idx="7">
                  <c:v>63.055876343608425</c:v>
                </c:pt>
                <c:pt idx="8">
                  <c:v>61.597757533286618</c:v>
                </c:pt>
                <c:pt idx="9">
                  <c:v>59.484824955268223</c:v>
                </c:pt>
                <c:pt idx="10">
                  <c:v>60.483699879782193</c:v>
                </c:pt>
                <c:pt idx="11">
                  <c:v>58.968976238567507</c:v>
                </c:pt>
                <c:pt idx="12">
                  <c:v>57.551995007393941</c:v>
                </c:pt>
                <c:pt idx="13">
                  <c:v>56.07036002438921</c:v>
                </c:pt>
                <c:pt idx="14">
                  <c:v>55.376764432423293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D79-45B3-9B7D-462D03B78234}"/>
            </c:ext>
          </c:extLst>
        </c:ser>
        <c:ser>
          <c:idx val="2"/>
          <c:order val="2"/>
          <c:tx>
            <c:strRef>
              <c:f>'Q605 (by Sex)'!$F$1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'Q605 (by Sex)'!$C$2:$C$16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Sex)'!$F$2:$F$16</c:f>
              <c:numCache>
                <c:formatCode>0.0</c:formatCode>
                <c:ptCount val="15"/>
                <c:pt idx="0">
                  <c:v>64.566929133858267</c:v>
                </c:pt>
                <c:pt idx="1">
                  <c:v>61.865354506821738</c:v>
                </c:pt>
                <c:pt idx="2">
                  <c:v>63.039459937314156</c:v>
                </c:pt>
                <c:pt idx="3">
                  <c:v>61.594691274819844</c:v>
                </c:pt>
                <c:pt idx="4">
                  <c:v>60.490388387602984</c:v>
                </c:pt>
                <c:pt idx="5">
                  <c:v>60.48184445282071</c:v>
                </c:pt>
                <c:pt idx="6">
                  <c:v>60.286327105460373</c:v>
                </c:pt>
                <c:pt idx="7">
                  <c:v>61.259809995869475</c:v>
                </c:pt>
                <c:pt idx="8">
                  <c:v>59.926905489150585</c:v>
                </c:pt>
                <c:pt idx="9">
                  <c:v>57.971791709122108</c:v>
                </c:pt>
                <c:pt idx="10">
                  <c:v>58.752776418326242</c:v>
                </c:pt>
                <c:pt idx="11">
                  <c:v>57.799097524289607</c:v>
                </c:pt>
                <c:pt idx="12">
                  <c:v>56.477653134383068</c:v>
                </c:pt>
                <c:pt idx="13">
                  <c:v>55.16755456263963</c:v>
                </c:pt>
                <c:pt idx="14">
                  <c:v>54.375534991078162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D79-45B3-9B7D-462D03B782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82421791"/>
        <c:axId val="982422623"/>
      </c:lineChart>
      <c:catAx>
        <c:axId val="9824217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422623"/>
        <c:crosses val="autoZero"/>
        <c:auto val="1"/>
        <c:lblAlgn val="ctr"/>
        <c:lblOffset val="100"/>
        <c:noMultiLvlLbl val="0"/>
      </c:catAx>
      <c:valAx>
        <c:axId val="982422623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8.4236825105266838E-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242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'Q605 (by Racecat)'!$D$1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Racecat)'!$D$2:$D$16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463-4DDA-B062-DA2A1EC4A5A5}"/>
            </c:ext>
          </c:extLst>
        </c:ser>
        <c:ser>
          <c:idx val="1"/>
          <c:order val="1"/>
          <c:tx>
            <c:strRef>
              <c:f>'Q605 (by Racecat)'!$E$1</c:f>
              <c:strCache>
                <c:ptCount val="1"/>
                <c:pt idx="0">
                  <c:v>Asian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44450">
                <a:solidFill>
                  <a:schemeClr val="accent2"/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Racecat)'!$E$2:$E$16</c:f>
              <c:numCache>
                <c:formatCode>0.0</c:formatCode>
                <c:ptCount val="15"/>
                <c:pt idx="0">
                  <c:v>62.533692722371967</c:v>
                </c:pt>
                <c:pt idx="1">
                  <c:v>61.583011583011583</c:v>
                </c:pt>
                <c:pt idx="2">
                  <c:v>63.957219251336902</c:v>
                </c:pt>
                <c:pt idx="3">
                  <c:v>62.909567496723461</c:v>
                </c:pt>
                <c:pt idx="4">
                  <c:v>64.27566807313643</c:v>
                </c:pt>
                <c:pt idx="5">
                  <c:v>65.729001584786047</c:v>
                </c:pt>
                <c:pt idx="6">
                  <c:v>67.349689943380966</c:v>
                </c:pt>
                <c:pt idx="7">
                  <c:v>68.481042102814612</c:v>
                </c:pt>
                <c:pt idx="8">
                  <c:v>69.582850521436853</c:v>
                </c:pt>
                <c:pt idx="9">
                  <c:v>67.658218242525422</c:v>
                </c:pt>
                <c:pt idx="10">
                  <c:v>67.857963686508853</c:v>
                </c:pt>
                <c:pt idx="11">
                  <c:v>66.660473757547607</c:v>
                </c:pt>
                <c:pt idx="12">
                  <c:v>65.558838010832105</c:v>
                </c:pt>
                <c:pt idx="13">
                  <c:v>64.124253625248798</c:v>
                </c:pt>
                <c:pt idx="14">
                  <c:v>62.204846326546409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463-4DDA-B062-DA2A1EC4A5A5}"/>
            </c:ext>
          </c:extLst>
        </c:ser>
        <c:ser>
          <c:idx val="2"/>
          <c:order val="2"/>
          <c:tx>
            <c:strRef>
              <c:f>'Q605 (by Racecat)'!$F$1</c:f>
              <c:strCache>
                <c:ptCount val="1"/>
                <c:pt idx="0">
                  <c:v>Black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Racecat)'!$F$2:$F$16</c:f>
              <c:numCache>
                <c:formatCode>0.0</c:formatCode>
                <c:ptCount val="15"/>
                <c:pt idx="0">
                  <c:v>63.932518906340896</c:v>
                </c:pt>
                <c:pt idx="1">
                  <c:v>56.47231389805647</c:v>
                </c:pt>
                <c:pt idx="2">
                  <c:v>63.458487572712848</c:v>
                </c:pt>
                <c:pt idx="3">
                  <c:v>62.624466571834994</c:v>
                </c:pt>
                <c:pt idx="4">
                  <c:v>64.198910462355073</c:v>
                </c:pt>
                <c:pt idx="5">
                  <c:v>63.400156792473965</c:v>
                </c:pt>
                <c:pt idx="6">
                  <c:v>62.975746268656714</c:v>
                </c:pt>
                <c:pt idx="7">
                  <c:v>63.67021672748939</c:v>
                </c:pt>
                <c:pt idx="8">
                  <c:v>63.939980638915777</c:v>
                </c:pt>
                <c:pt idx="9">
                  <c:v>61.941486715096026</c:v>
                </c:pt>
                <c:pt idx="10">
                  <c:v>63.578853578853575</c:v>
                </c:pt>
                <c:pt idx="11">
                  <c:v>62.132959051820166</c:v>
                </c:pt>
                <c:pt idx="12">
                  <c:v>60.675883256528415</c:v>
                </c:pt>
                <c:pt idx="13">
                  <c:v>58.751344480297256</c:v>
                </c:pt>
                <c:pt idx="14">
                  <c:v>56.775239349577021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463-4DDA-B062-DA2A1EC4A5A5}"/>
            </c:ext>
          </c:extLst>
        </c:ser>
        <c:ser>
          <c:idx val="3"/>
          <c:order val="3"/>
          <c:tx>
            <c:strRef>
              <c:f>'Q605 (by Racecat)'!$G$1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bg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2">
                  <a:lumMod val="75000"/>
                </a:schemeClr>
              </a:solidFill>
              <a:ln w="44450">
                <a:solidFill>
                  <a:schemeClr val="bg2">
                    <a:lumMod val="75000"/>
                  </a:schemeClr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Racecat)'!$G$2:$G$16</c:f>
              <c:numCache>
                <c:formatCode>0.0</c:formatCode>
                <c:ptCount val="15"/>
                <c:pt idx="0">
                  <c:v>62.184115523465707</c:v>
                </c:pt>
                <c:pt idx="1">
                  <c:v>61.147757255936675</c:v>
                </c:pt>
                <c:pt idx="2">
                  <c:v>66.455061810892076</c:v>
                </c:pt>
                <c:pt idx="3">
                  <c:v>69.403903639880426</c:v>
                </c:pt>
                <c:pt idx="4">
                  <c:v>69.311890324281578</c:v>
                </c:pt>
                <c:pt idx="5">
                  <c:v>70.553123756466377</c:v>
                </c:pt>
                <c:pt idx="6">
                  <c:v>70.796840116778299</c:v>
                </c:pt>
                <c:pt idx="7">
                  <c:v>72.103936125507772</c:v>
                </c:pt>
                <c:pt idx="8">
                  <c:v>70.526497895161754</c:v>
                </c:pt>
                <c:pt idx="9">
                  <c:v>68.979610371917715</c:v>
                </c:pt>
                <c:pt idx="10">
                  <c:v>69.63098232436343</c:v>
                </c:pt>
                <c:pt idx="11">
                  <c:v>69.626885044721874</c:v>
                </c:pt>
                <c:pt idx="12">
                  <c:v>68.794105437941056</c:v>
                </c:pt>
                <c:pt idx="13">
                  <c:v>66.793817940865708</c:v>
                </c:pt>
                <c:pt idx="14">
                  <c:v>65.035593998775255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463-4DDA-B062-DA2A1EC4A5A5}"/>
            </c:ext>
          </c:extLst>
        </c:ser>
        <c:ser>
          <c:idx val="4"/>
          <c:order val="4"/>
          <c:tx>
            <c:strRef>
              <c:f>'Q605 (by Racecat)'!$H$1</c:f>
              <c:strCache>
                <c:ptCount val="1"/>
                <c:pt idx="0">
                  <c:v>Unknown</c:v>
                </c:pt>
              </c:strCache>
            </c:strRef>
          </c:tx>
          <c:spPr>
            <a:ln w="44450" cap="rnd">
              <a:solidFill>
                <a:srgbClr val="99663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996633"/>
              </a:solidFill>
              <a:ln w="44450">
                <a:solidFill>
                  <a:srgbClr val="996633"/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Racecat)'!$H$2:$H$16</c:f>
              <c:numCache>
                <c:formatCode>0.0</c:formatCode>
                <c:ptCount val="15"/>
                <c:pt idx="0">
                  <c:v>57.173562600752284</c:v>
                </c:pt>
                <c:pt idx="1">
                  <c:v>59.951100244498775</c:v>
                </c:pt>
                <c:pt idx="2">
                  <c:v>59.382924767540153</c:v>
                </c:pt>
                <c:pt idx="3">
                  <c:v>58.637302133516862</c:v>
                </c:pt>
                <c:pt idx="4">
                  <c:v>58.853065539112052</c:v>
                </c:pt>
                <c:pt idx="5">
                  <c:v>59.694811800610374</c:v>
                </c:pt>
                <c:pt idx="6">
                  <c:v>60.652487382840661</c:v>
                </c:pt>
                <c:pt idx="7">
                  <c:v>61.212297828937785</c:v>
                </c:pt>
                <c:pt idx="8">
                  <c:v>53.706043377553172</c:v>
                </c:pt>
                <c:pt idx="9">
                  <c:v>56.353388962084615</c:v>
                </c:pt>
                <c:pt idx="10">
                  <c:v>59.2656194757311</c:v>
                </c:pt>
                <c:pt idx="11">
                  <c:v>58.30085736554949</c:v>
                </c:pt>
                <c:pt idx="12">
                  <c:v>57.050340393940829</c:v>
                </c:pt>
                <c:pt idx="13">
                  <c:v>56.897025890857662</c:v>
                </c:pt>
                <c:pt idx="14">
                  <c:v>56.485476698242657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463-4DDA-B062-DA2A1EC4A5A5}"/>
            </c:ext>
          </c:extLst>
        </c:ser>
        <c:ser>
          <c:idx val="5"/>
          <c:order val="5"/>
          <c:tx>
            <c:strRef>
              <c:f>'Q605 (by Racecat)'!$I$1</c:f>
              <c:strCache>
                <c:ptCount val="1"/>
                <c:pt idx="0">
                  <c:v>White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'Q605 (by Racecat)'!$C$2:$C$16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Racecat)'!$I$2:$I$16</c:f>
              <c:numCache>
                <c:formatCode>0.0</c:formatCode>
                <c:ptCount val="15"/>
                <c:pt idx="0">
                  <c:v>63.328380386329869</c:v>
                </c:pt>
                <c:pt idx="1">
                  <c:v>60.723218007503128</c:v>
                </c:pt>
                <c:pt idx="2">
                  <c:v>61.961605584642236</c:v>
                </c:pt>
                <c:pt idx="3">
                  <c:v>59.866585809581565</c:v>
                </c:pt>
                <c:pt idx="4">
                  <c:v>58.509142053445849</c:v>
                </c:pt>
                <c:pt idx="5">
                  <c:v>59.108442083381455</c:v>
                </c:pt>
                <c:pt idx="6">
                  <c:v>58.730674412827028</c:v>
                </c:pt>
                <c:pt idx="7">
                  <c:v>59.485403566329474</c:v>
                </c:pt>
                <c:pt idx="8">
                  <c:v>58.364086029859251</c:v>
                </c:pt>
                <c:pt idx="9">
                  <c:v>55.701862862456842</c:v>
                </c:pt>
                <c:pt idx="10">
                  <c:v>56.312575969422525</c:v>
                </c:pt>
                <c:pt idx="11">
                  <c:v>54.648736014562118</c:v>
                </c:pt>
                <c:pt idx="12">
                  <c:v>53.353055063474805</c:v>
                </c:pt>
                <c:pt idx="13">
                  <c:v>51.91485284149185</c:v>
                </c:pt>
                <c:pt idx="14">
                  <c:v>51.554389930757495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463-4DDA-B062-DA2A1EC4A5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42291839"/>
        <c:axId val="1142293087"/>
      </c:lineChart>
      <c:catAx>
        <c:axId val="114229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293087"/>
        <c:crosses val="autoZero"/>
        <c:auto val="1"/>
        <c:lblAlgn val="ctr"/>
        <c:lblOffset val="100"/>
        <c:noMultiLvlLbl val="0"/>
      </c:catAx>
      <c:valAx>
        <c:axId val="11422930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110303618241160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42291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7270631825178651"/>
          <c:y val="0.89196851870446703"/>
          <c:w val="0.76053900562720456"/>
          <c:h val="9.2222785600062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'Q605 (by DM)'!$D$1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'Q605 (by DM)'!$C$2:$C$16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DM)'!$D$2:$D$16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7B2-4F98-9C65-4383D902D6C9}"/>
            </c:ext>
          </c:extLst>
        </c:ser>
        <c:ser>
          <c:idx val="1"/>
          <c:order val="1"/>
          <c:tx>
            <c:strRef>
              <c:f>'Q605 (by DM)'!$E$1</c:f>
              <c:strCache>
                <c:ptCount val="1"/>
                <c:pt idx="0">
                  <c:v>With Diabetes</c:v>
                </c:pt>
              </c:strCache>
            </c:strRef>
          </c:tx>
          <c:spPr>
            <a:ln w="44450" cap="rnd">
              <a:solidFill>
                <a:srgbClr val="7030A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7030A0"/>
              </a:solidFill>
              <a:ln w="44450">
                <a:solidFill>
                  <a:srgbClr val="7030A0"/>
                </a:solidFill>
              </a:ln>
              <a:effectLst/>
            </c:spPr>
          </c:marker>
          <c:cat>
            <c:numRef>
              <c:f>'Q605 (by DM)'!$C$2:$C$16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DM)'!$E$2:$E$16</c:f>
              <c:numCache>
                <c:formatCode>0.0</c:formatCode>
                <c:ptCount val="15"/>
                <c:pt idx="0">
                  <c:v>71.181424994309126</c:v>
                </c:pt>
                <c:pt idx="1">
                  <c:v>67.675507020280804</c:v>
                </c:pt>
                <c:pt idx="2">
                  <c:v>71.379588543767653</c:v>
                </c:pt>
                <c:pt idx="3">
                  <c:v>70.965460332429572</c:v>
                </c:pt>
                <c:pt idx="4">
                  <c:v>70.29770536552077</c:v>
                </c:pt>
                <c:pt idx="5">
                  <c:v>71.375941580869053</c:v>
                </c:pt>
                <c:pt idx="6">
                  <c:v>70.440102935770184</c:v>
                </c:pt>
                <c:pt idx="7">
                  <c:v>71.020399761213696</c:v>
                </c:pt>
                <c:pt idx="8">
                  <c:v>69.90493012624033</c:v>
                </c:pt>
                <c:pt idx="9">
                  <c:v>67.655048989944504</c:v>
                </c:pt>
                <c:pt idx="10">
                  <c:v>68.179984377548308</c:v>
                </c:pt>
                <c:pt idx="11">
                  <c:v>66.777011662429658</c:v>
                </c:pt>
                <c:pt idx="12">
                  <c:v>65.014140903657193</c:v>
                </c:pt>
                <c:pt idx="13">
                  <c:v>63.338936873224739</c:v>
                </c:pt>
                <c:pt idx="14">
                  <c:v>61.971788613911649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7B2-4F98-9C65-4383D902D6C9}"/>
            </c:ext>
          </c:extLst>
        </c:ser>
        <c:ser>
          <c:idx val="2"/>
          <c:order val="2"/>
          <c:tx>
            <c:strRef>
              <c:f>'Q605 (by DM)'!$F$1</c:f>
              <c:strCache>
                <c:ptCount val="1"/>
                <c:pt idx="0">
                  <c:v>Without Diabetes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'Q605 (by DM)'!$C$2:$C$16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'Q605 (by DM)'!$F$2:$F$16</c:f>
              <c:numCache>
                <c:formatCode>0.0</c:formatCode>
                <c:ptCount val="15"/>
                <c:pt idx="0">
                  <c:v>57.04434829637642</c:v>
                </c:pt>
                <c:pt idx="1">
                  <c:v>55.054043234587667</c:v>
                </c:pt>
                <c:pt idx="2">
                  <c:v>56.541249568519156</c:v>
                </c:pt>
                <c:pt idx="3">
                  <c:v>54.869853691731883</c:v>
                </c:pt>
                <c:pt idx="4">
                  <c:v>54.039050535987748</c:v>
                </c:pt>
                <c:pt idx="5">
                  <c:v>54.021468179274557</c:v>
                </c:pt>
                <c:pt idx="6">
                  <c:v>53.994069939827334</c:v>
                </c:pt>
                <c:pt idx="7">
                  <c:v>54.612835406050671</c:v>
                </c:pt>
                <c:pt idx="8">
                  <c:v>52.890344294355756</c:v>
                </c:pt>
                <c:pt idx="9">
                  <c:v>50.771723671632742</c:v>
                </c:pt>
                <c:pt idx="10">
                  <c:v>51.250192271538687</c:v>
                </c:pt>
                <c:pt idx="11">
                  <c:v>49.874542439695901</c:v>
                </c:pt>
                <c:pt idx="12">
                  <c:v>48.914104198199631</c:v>
                </c:pt>
                <c:pt idx="13">
                  <c:v>47.90520409079727</c:v>
                </c:pt>
                <c:pt idx="14">
                  <c:v>47.510678690080681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7B2-4F98-9C65-4383D902D6C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5804207"/>
        <c:axId val="1135800879"/>
      </c:lineChart>
      <c:catAx>
        <c:axId val="1135804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800879"/>
        <c:crosses val="autoZero"/>
        <c:auto val="1"/>
        <c:lblAlgn val="ctr"/>
        <c:lblOffset val="100"/>
        <c:noMultiLvlLbl val="0"/>
      </c:catAx>
      <c:valAx>
        <c:axId val="11358008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51388007972594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5804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Hypertension!$B$1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circle"/>
            <c:size val="5"/>
            <c:spPr>
              <a:solidFill>
                <a:schemeClr val="tx1"/>
              </a:solidFill>
              <a:ln w="44450">
                <a:solidFill>
                  <a:schemeClr val="tx1"/>
                </a:solidFill>
              </a:ln>
              <a:effectLst/>
            </c:spPr>
          </c:marker>
          <c:cat>
            <c:numRef>
              <c:f>Hypertension!$A$2:$A$16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Hypertension!$B$2:$B$16</c:f>
              <c:numCache>
                <c:formatCode>0.0</c:formatCode>
                <c:ptCount val="15"/>
                <c:pt idx="0">
                  <c:v>62.312325048774284</c:v>
                </c:pt>
                <c:pt idx="1">
                  <c:v>59.986587001585171</c:v>
                </c:pt>
                <c:pt idx="2">
                  <c:v>62.571206098110729</c:v>
                </c:pt>
                <c:pt idx="3">
                  <c:v>61.616186570482739</c:v>
                </c:pt>
                <c:pt idx="4">
                  <c:v>60.996532213907649</c:v>
                </c:pt>
                <c:pt idx="5">
                  <c:v>61.589327978196948</c:v>
                </c:pt>
                <c:pt idx="6">
                  <c:v>61.454437164979161</c:v>
                </c:pt>
                <c:pt idx="7">
                  <c:v>62.225299651401556</c:v>
                </c:pt>
                <c:pt idx="8">
                  <c:v>60.832767484722091</c:v>
                </c:pt>
                <c:pt idx="9">
                  <c:v>58.794378743476635</c:v>
                </c:pt>
                <c:pt idx="10">
                  <c:v>59.69613011249524</c:v>
                </c:pt>
                <c:pt idx="11">
                  <c:v>58.435799731971365</c:v>
                </c:pt>
                <c:pt idx="12">
                  <c:v>57.061878741079198</c:v>
                </c:pt>
                <c:pt idx="13">
                  <c:v>55.662209722405663</c:v>
                </c:pt>
                <c:pt idx="14">
                  <c:v>54.923558247439573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1FD-4FB9-AAAB-608C08CBEE9D}"/>
            </c:ext>
          </c:extLst>
        </c:ser>
        <c:ser>
          <c:idx val="1"/>
          <c:order val="1"/>
          <c:tx>
            <c:strRef>
              <c:f>Hypertension!$C$1</c:f>
              <c:strCache>
                <c:ptCount val="1"/>
                <c:pt idx="0">
                  <c:v>With Hypertension</c:v>
                </c:pt>
              </c:strCache>
            </c:strRef>
          </c:tx>
          <c:spPr>
            <a:ln w="44450" cap="rnd">
              <a:solidFill>
                <a:srgbClr val="008080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008080"/>
              </a:solidFill>
              <a:ln w="44450">
                <a:solidFill>
                  <a:srgbClr val="008080"/>
                </a:solidFill>
              </a:ln>
              <a:effectLst/>
            </c:spPr>
          </c:marker>
          <c:cat>
            <c:numRef>
              <c:f>Hypertension!$A$2:$A$16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Hypertension!$C$2:$C$16</c:f>
              <c:numCache>
                <c:formatCode>0.0</c:formatCode>
                <c:ptCount val="15"/>
                <c:pt idx="0">
                  <c:v>67.356687898089177</c:v>
                </c:pt>
                <c:pt idx="1">
                  <c:v>64.583801603356562</c:v>
                </c:pt>
                <c:pt idx="2">
                  <c:v>67.389659520807072</c:v>
                </c:pt>
                <c:pt idx="3">
                  <c:v>66.105973873477168</c:v>
                </c:pt>
                <c:pt idx="4">
                  <c:v>65.505639786917428</c:v>
                </c:pt>
                <c:pt idx="5">
                  <c:v>66.263086795001698</c:v>
                </c:pt>
                <c:pt idx="6">
                  <c:v>65.604714843695703</c:v>
                </c:pt>
                <c:pt idx="7">
                  <c:v>66.135568448558388</c:v>
                </c:pt>
                <c:pt idx="8">
                  <c:v>64.811123810963224</c:v>
                </c:pt>
                <c:pt idx="9">
                  <c:v>62.724235524439806</c:v>
                </c:pt>
                <c:pt idx="10">
                  <c:v>63.39680735851897</c:v>
                </c:pt>
                <c:pt idx="11">
                  <c:v>61.905502988047814</c:v>
                </c:pt>
                <c:pt idx="12">
                  <c:v>60.35855264958856</c:v>
                </c:pt>
                <c:pt idx="13">
                  <c:v>58.934404759069928</c:v>
                </c:pt>
                <c:pt idx="14">
                  <c:v>57.932494921993168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1FD-4FB9-AAAB-608C08CBEE9D}"/>
            </c:ext>
          </c:extLst>
        </c:ser>
        <c:ser>
          <c:idx val="2"/>
          <c:order val="2"/>
          <c:tx>
            <c:strRef>
              <c:f>Hypertension!$D$1</c:f>
              <c:strCache>
                <c:ptCount val="1"/>
                <c:pt idx="0">
                  <c:v>Without Hypertension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44450">
                <a:solidFill>
                  <a:schemeClr val="accent3"/>
                </a:solidFill>
              </a:ln>
              <a:effectLst/>
            </c:spPr>
          </c:marker>
          <c:cat>
            <c:numRef>
              <c:f>Hypertension!$A$2:$A$16</c:f>
              <c:numCache>
                <c:formatCode>General</c:formatCode>
                <c:ptCount val="15"/>
                <c:pt idx="0">
                  <c:v>2006</c:v>
                </c:pt>
                <c:pt idx="1">
                  <c:v>2007</c:v>
                </c:pt>
                <c:pt idx="2">
                  <c:v>2008</c:v>
                </c:pt>
                <c:pt idx="3">
                  <c:v>2009</c:v>
                </c:pt>
                <c:pt idx="4">
                  <c:v>2010</c:v>
                </c:pt>
                <c:pt idx="5">
                  <c:v>2011</c:v>
                </c:pt>
                <c:pt idx="6">
                  <c:v>2012</c:v>
                </c:pt>
                <c:pt idx="7">
                  <c:v>2013</c:v>
                </c:pt>
                <c:pt idx="8">
                  <c:v>2014</c:v>
                </c:pt>
                <c:pt idx="9">
                  <c:v>2015</c:v>
                </c:pt>
                <c:pt idx="10">
                  <c:v>2016</c:v>
                </c:pt>
                <c:pt idx="11">
                  <c:v>2017</c:v>
                </c:pt>
                <c:pt idx="12">
                  <c:v>2018</c:v>
                </c:pt>
                <c:pt idx="13">
                  <c:v>2019</c:v>
                </c:pt>
                <c:pt idx="14">
                  <c:v>2020</c:v>
                </c:pt>
              </c:numCache>
            </c:numRef>
          </c:cat>
          <c:val>
            <c:numRef>
              <c:f>Hypertension!$D$2:$D$16</c:f>
              <c:numCache>
                <c:formatCode>0.0</c:formatCode>
                <c:ptCount val="15"/>
                <c:pt idx="0">
                  <c:v>42.254115660616293</c:v>
                </c:pt>
                <c:pt idx="1">
                  <c:v>39.901800327332246</c:v>
                </c:pt>
                <c:pt idx="2">
                  <c:v>41.6958041958042</c:v>
                </c:pt>
                <c:pt idx="3">
                  <c:v>37.767035708716669</c:v>
                </c:pt>
                <c:pt idx="4">
                  <c:v>36.174759586845539</c:v>
                </c:pt>
                <c:pt idx="5">
                  <c:v>35.216769890424011</c:v>
                </c:pt>
                <c:pt idx="6">
                  <c:v>36.58699092196219</c:v>
                </c:pt>
                <c:pt idx="7">
                  <c:v>37.68156230453819</c:v>
                </c:pt>
                <c:pt idx="8">
                  <c:v>37.231717567946205</c:v>
                </c:pt>
                <c:pt idx="9">
                  <c:v>34.140263438946242</c:v>
                </c:pt>
                <c:pt idx="10">
                  <c:v>32.097066280333216</c:v>
                </c:pt>
                <c:pt idx="11">
                  <c:v>29.518072289156628</c:v>
                </c:pt>
                <c:pt idx="12">
                  <c:v>27.925094357882514</c:v>
                </c:pt>
                <c:pt idx="13">
                  <c:v>27.095420785062274</c:v>
                </c:pt>
                <c:pt idx="14">
                  <c:v>30.049481073935802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1FD-4FB9-AAAB-608C08CBEE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38581855"/>
        <c:axId val="1138587679"/>
      </c:lineChart>
      <c:catAx>
        <c:axId val="113858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300000" spcFirstLastPara="1" vertOverflow="ellipsis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587679"/>
        <c:crosses val="autoZero"/>
        <c:auto val="1"/>
        <c:lblAlgn val="ctr"/>
        <c:lblOffset val="100"/>
        <c:noMultiLvlLbl val="0"/>
      </c:catAx>
      <c:valAx>
        <c:axId val="1138587679"/>
        <c:scaling>
          <c:orientation val="minMax"/>
          <c:max val="7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2800">
                    <a:solidFill>
                      <a:schemeClr val="tx1"/>
                    </a:solidFill>
                  </a:rPr>
                  <a:t>ACEi/ARB</a:t>
                </a:r>
                <a:r>
                  <a:rPr lang="en-US" sz="2800" baseline="0">
                    <a:solidFill>
                      <a:schemeClr val="tx1"/>
                    </a:solidFill>
                  </a:rPr>
                  <a:t> use (%)</a:t>
                </a:r>
                <a:endParaRPr lang="en-US" sz="280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1077954955844477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3858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51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18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CA492EE-AD10-45CB-BAA4-9638B51C62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409" b="13332"/>
          <a:stretch/>
        </p:blipFill>
        <p:spPr>
          <a:xfrm>
            <a:off x="139788" y="6176963"/>
            <a:ext cx="3316224" cy="679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899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246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21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9835" y="5884796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934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2302" y="5801453"/>
            <a:ext cx="3124636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166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4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9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635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4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8F623-83FF-45D9-9165-1796CF17F145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BBADC-9FF0-4CB1-9E90-DB516545AC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1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8624" y="2246615"/>
            <a:ext cx="10946291" cy="2364770"/>
          </a:xfrm>
        </p:spPr>
        <p:txBody>
          <a:bodyPr>
            <a:noAutofit/>
          </a:bodyPr>
          <a:lstStyle/>
          <a:p>
            <a:br>
              <a:rPr lang="en-US" sz="2400" b="1" dirty="0"/>
            </a:br>
            <a:br>
              <a:rPr lang="en-US" sz="2400" b="1" dirty="0"/>
            </a:br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</a:t>
            </a:r>
            <a:br>
              <a:rPr lang="en-US" sz="4400" b="1" dirty="0"/>
            </a:br>
            <a:br>
              <a:rPr lang="en-US" sz="4400" b="1" dirty="0"/>
            </a:b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98505" y="368586"/>
            <a:ext cx="6594987" cy="20321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768624" y="3715728"/>
            <a:ext cx="1129085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2020, 54.9% of patients with diagnosed chronic kidney disease (CKD) stages 3–5 filled at least one prescription for either an angiotensin-converting enzyme inhibitor 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ACEi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) or an angiotensin receptor blocker (ARB), compared to 62.3% in 2006. The use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ACEi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/ARB medications generally increased with age, except for patients ≥ 70 years old. Use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ACEi</a:t>
            </a: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/ARB was 62.0% among CKD patients with diabetes and 47.5% in those without diabetes in 2020.</a:t>
            </a:r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dirty="0" err="1">
                <a:solidFill>
                  <a:srgbClr val="000000"/>
                </a:solidFill>
                <a:latin typeface="Open Sans" panose="020B0606030504020204" pitchFamily="34" charset="0"/>
              </a:rPr>
              <a:t>Clinformatics</a:t>
            </a:r>
            <a:r>
              <a:rPr lang="en-US" dirty="0">
                <a:solidFill>
                  <a:srgbClr val="000000"/>
                </a:solidFill>
                <a:latin typeface="Open Sans" panose="020B0606030504020204" pitchFamily="34" charset="0"/>
              </a:rPr>
              <a:t> Commercial</a:t>
            </a:r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9" y="6275844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https://nccd.cdc.gov/CKD/detail.aspx?Qnum=Q784</a:t>
            </a:r>
          </a:p>
        </p:txBody>
      </p:sp>
    </p:spTree>
    <p:extLst>
      <p:ext uri="{BB962C8B-B14F-4D97-AF65-F5344CB8AC3E}">
        <p14:creationId xmlns:p14="http://schemas.microsoft.com/office/powerpoint/2010/main" val="193283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9843" y="215348"/>
            <a:ext cx="11052313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Overall</a:t>
            </a:r>
            <a:endParaRPr lang="en-US" b="1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C8A7BA4-A7A5-49B1-9E6B-04F954DDE54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94033"/>
              </p:ext>
            </p:extLst>
          </p:nvPr>
        </p:nvGraphicFramePr>
        <p:xfrm>
          <a:off x="301487" y="1540911"/>
          <a:ext cx="11589026" cy="47273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36636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3DF53B-7EC5-4FCD-8030-F60AB367D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9" y="188844"/>
            <a:ext cx="117811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by Age Category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9BECFA9-E1F0-497F-98E2-C48AEA5B24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4400312"/>
              </p:ext>
            </p:extLst>
          </p:nvPr>
        </p:nvGraphicFramePr>
        <p:xfrm>
          <a:off x="205409" y="1514406"/>
          <a:ext cx="11781181" cy="475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55765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C02DC15-4684-4114-B87D-79D7FCA15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409" y="188844"/>
            <a:ext cx="1178118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by Sex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0852CCD-98E5-4BBC-A176-C6047BC640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5012343"/>
              </p:ext>
            </p:extLst>
          </p:nvPr>
        </p:nvGraphicFramePr>
        <p:xfrm>
          <a:off x="205408" y="1514407"/>
          <a:ext cx="11781181" cy="4753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156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0E8405-EBDB-4295-A55C-F197BB79E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88844"/>
            <a:ext cx="119865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by Race/Ethnicity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6717B31-032B-472C-89B4-28940C7CF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355655"/>
              </p:ext>
            </p:extLst>
          </p:nvPr>
        </p:nvGraphicFramePr>
        <p:xfrm>
          <a:off x="102704" y="1514407"/>
          <a:ext cx="11986591" cy="48201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21152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6E9ED9-0794-4631-9B09-412EF98B5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88844"/>
            <a:ext cx="11986591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by Diabetes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EF5FBD-AF1F-47EC-8590-BF8FDCBCA64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502041"/>
              </p:ext>
            </p:extLst>
          </p:nvPr>
        </p:nvGraphicFramePr>
        <p:xfrm>
          <a:off x="102704" y="1514407"/>
          <a:ext cx="11986590" cy="478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974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AFBDDC-A544-48D9-93C2-95B2B415E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04" y="188844"/>
            <a:ext cx="11986591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Trends in </a:t>
            </a:r>
            <a:r>
              <a:rPr lang="en-US" sz="4400" b="1" dirty="0" err="1"/>
              <a:t>ACEi</a:t>
            </a:r>
            <a:r>
              <a:rPr lang="en-US" sz="4400" b="1" dirty="0"/>
              <a:t>/ARB use among Commercially Insured Patients with Diagnosed CKD Stages 3–5, by Hypertension</a:t>
            </a:r>
            <a:endParaRPr lang="en-US" b="1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BBE102F-93E9-4166-B2ED-306C717D3D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0367848"/>
              </p:ext>
            </p:extLst>
          </p:nvPr>
        </p:nvGraphicFramePr>
        <p:xfrm>
          <a:off x="102703" y="1514407"/>
          <a:ext cx="11986591" cy="4780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98932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4189</TotalTime>
  <Words>270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Open Sans</vt:lpstr>
      <vt:lpstr>Office Theme</vt:lpstr>
      <vt:lpstr>  Trends in ACEi/ARB use among Commercially Insured Patients with Diagnosed CKD Stages 3–5  </vt:lpstr>
      <vt:lpstr>Trends in ACEi/ARB use among Commercially Insured Patients with Diagnosed CKD Stages 3–5, Overall</vt:lpstr>
      <vt:lpstr>Trends in ACEi/ARB use among Commercially Insured Patients with Diagnosed CKD Stages 3–5, by Age Category</vt:lpstr>
      <vt:lpstr>Trends in ACEi/ARB use among Commercially Insured Patients with Diagnosed CKD Stages 3–5, by Sex</vt:lpstr>
      <vt:lpstr>Trends in ACEi/ARB use among Commercially Insured Patients with Diagnosed CKD Stages 3–5, by Race/Ethnicity</vt:lpstr>
      <vt:lpstr>Trends in ACEi/ARB use among Commercially Insured Patients with Diagnosed CKD Stages 3–5, by Diabetes</vt:lpstr>
      <vt:lpstr>Trends in ACEi/ARB use among Commercially Insured Patients with Diagnosed CKD Stages 3–5, by Hypertension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Incidence of CKD in the VA</dc:title>
  <dc:creator>Steffick, Diane</dc:creator>
  <cp:lastModifiedBy>Bragg-Gresham, Jennifer</cp:lastModifiedBy>
  <cp:revision>128</cp:revision>
  <dcterms:created xsi:type="dcterms:W3CDTF">2023-08-07T21:35:07Z</dcterms:created>
  <dcterms:modified xsi:type="dcterms:W3CDTF">2023-10-19T17:42:58Z</dcterms:modified>
</cp:coreProperties>
</file>