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5_albuminuria_testing_commerical_October_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5_albuminuria_testing_commerical_October_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5_albuminuria_testing_commerical_October_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5_albuminuria_testing_commerical_October_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5_albuminuria_testing_commerical_October_20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5_albuminuria_testing_commerical_October_20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5_albuminuria_testing_commerical_October_2023.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45555696366884"/>
          <c:y val="4.9163913152959253E-2"/>
          <c:w val="0.85210274942329989"/>
          <c:h val="0.81099161838550238"/>
        </c:manualLayout>
      </c:layout>
      <c:lineChart>
        <c:grouping val="standard"/>
        <c:varyColors val="0"/>
        <c:ser>
          <c:idx val="0"/>
          <c:order val="0"/>
          <c:tx>
            <c:v>Overall</c:v>
          </c:tx>
          <c:spPr>
            <a:ln w="44450" cap="rnd">
              <a:solidFill>
                <a:srgbClr val="7030A0"/>
              </a:solidFill>
              <a:round/>
            </a:ln>
            <a:effectLst/>
          </c:spPr>
          <c:marker>
            <c:symbol val="circle"/>
            <c:size val="5"/>
            <c:spPr>
              <a:solidFill>
                <a:schemeClr val="accent1"/>
              </a:solidFill>
              <a:ln w="44450">
                <a:solidFill>
                  <a:srgbClr val="7030A0"/>
                </a:solidFill>
              </a:ln>
              <a:effectLst/>
            </c:spPr>
          </c:marker>
          <c:cat>
            <c:numRef>
              <c:f>Q640_overall!$B$5:$B$18</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Q640_overall!$A$5:$A$18</c:f>
              <c:numCache>
                <c:formatCode>0.0</c:formatCode>
                <c:ptCount val="14"/>
                <c:pt idx="0">
                  <c:v>20.257911452952207</c:v>
                </c:pt>
                <c:pt idx="1">
                  <c:v>23.120485222903291</c:v>
                </c:pt>
                <c:pt idx="2">
                  <c:v>26.918581012400892</c:v>
                </c:pt>
                <c:pt idx="3">
                  <c:v>28.891364196189233</c:v>
                </c:pt>
                <c:pt idx="4">
                  <c:v>30.35051607239031</c:v>
                </c:pt>
                <c:pt idx="5">
                  <c:v>31.747117933542938</c:v>
                </c:pt>
                <c:pt idx="6">
                  <c:v>33.663992804626794</c:v>
                </c:pt>
                <c:pt idx="7">
                  <c:v>30.56856506660532</c:v>
                </c:pt>
                <c:pt idx="8">
                  <c:v>38.13474244534892</c:v>
                </c:pt>
                <c:pt idx="9">
                  <c:v>38.558076651775217</c:v>
                </c:pt>
                <c:pt idx="10">
                  <c:v>37.242357550357831</c:v>
                </c:pt>
                <c:pt idx="11">
                  <c:v>38.103525001547219</c:v>
                </c:pt>
                <c:pt idx="12">
                  <c:v>38.661314289516291</c:v>
                </c:pt>
                <c:pt idx="13">
                  <c:v>35.381687460351024</c:v>
                </c:pt>
              </c:numCache>
            </c:numRef>
          </c:val>
          <c:smooth val="0"/>
          <c:extLst>
            <c:ext xmlns:c16="http://schemas.microsoft.com/office/drawing/2014/chart" uri="{C3380CC4-5D6E-409C-BE32-E72D297353CC}">
              <c16:uniqueId val="{00000000-3E16-44E1-822B-58BD37CEF31C}"/>
            </c:ext>
          </c:extLst>
        </c:ser>
        <c:dLbls>
          <c:showLegendKey val="0"/>
          <c:showVal val="0"/>
          <c:showCatName val="0"/>
          <c:showSerName val="0"/>
          <c:showPercent val="0"/>
          <c:showBubbleSize val="0"/>
        </c:dLbls>
        <c:marker val="1"/>
        <c:smooth val="0"/>
        <c:axId val="376110015"/>
        <c:axId val="376108351"/>
      </c:lineChart>
      <c:catAx>
        <c:axId val="37611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376108351"/>
        <c:crosses val="autoZero"/>
        <c:auto val="1"/>
        <c:lblAlgn val="ctr"/>
        <c:lblOffset val="100"/>
        <c:noMultiLvlLbl val="0"/>
      </c:catAx>
      <c:valAx>
        <c:axId val="3761083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Abuminuria</a:t>
                </a:r>
                <a:r>
                  <a:rPr lang="en-US" sz="2800" baseline="0">
                    <a:solidFill>
                      <a:schemeClr val="tx1"/>
                    </a:solidFill>
                  </a:rPr>
                  <a:t> Testing (%)</a:t>
                </a:r>
                <a:endParaRPr lang="en-US" sz="2800">
                  <a:solidFill>
                    <a:schemeClr val="tx1"/>
                  </a:solidFill>
                </a:endParaRPr>
              </a:p>
            </c:rich>
          </c:tx>
          <c:layout>
            <c:manualLayout>
              <c:xMode val="edge"/>
              <c:yMode val="edge"/>
              <c:x val="9.8723428664331957E-4"/>
              <c:y val="4.0293261280858035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761100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Q640_agecat!$B$101</c:f>
              <c:strCache>
                <c:ptCount val="1"/>
                <c:pt idx="0">
                  <c:v>20–29 years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Q640_agecat!$A$102:$A$115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Q640_agecat!$B$102:$B$115</c:f>
              <c:numCache>
                <c:formatCode>0.0</c:formatCode>
                <c:ptCount val="14"/>
                <c:pt idx="0">
                  <c:v>13.613360323886639</c:v>
                </c:pt>
                <c:pt idx="1">
                  <c:v>14.380635975320361</c:v>
                </c:pt>
                <c:pt idx="2">
                  <c:v>15.252621544327932</c:v>
                </c:pt>
                <c:pt idx="3">
                  <c:v>14.642342774843975</c:v>
                </c:pt>
                <c:pt idx="4">
                  <c:v>17.257624597074141</c:v>
                </c:pt>
                <c:pt idx="5">
                  <c:v>17.023701002734732</c:v>
                </c:pt>
                <c:pt idx="6">
                  <c:v>16.458285974085019</c:v>
                </c:pt>
                <c:pt idx="7">
                  <c:v>14.760147601476014</c:v>
                </c:pt>
                <c:pt idx="8">
                  <c:v>15.504400812457684</c:v>
                </c:pt>
                <c:pt idx="9">
                  <c:v>13.626800453147759</c:v>
                </c:pt>
                <c:pt idx="10">
                  <c:v>9.828502657707352</c:v>
                </c:pt>
                <c:pt idx="11">
                  <c:v>10.81802015411974</c:v>
                </c:pt>
                <c:pt idx="12">
                  <c:v>12.450459159014017</c:v>
                </c:pt>
                <c:pt idx="13">
                  <c:v>11.549323205764923</c:v>
                </c:pt>
              </c:numCache>
            </c:numRef>
          </c:val>
          <c:smooth val="0"/>
          <c:extLst>
            <c:ext xmlns:c16="http://schemas.microsoft.com/office/drawing/2014/chart" uri="{C3380CC4-5D6E-409C-BE32-E72D297353CC}">
              <c16:uniqueId val="{00000000-B868-454D-9DA4-1E4AB926BC57}"/>
            </c:ext>
          </c:extLst>
        </c:ser>
        <c:ser>
          <c:idx val="1"/>
          <c:order val="1"/>
          <c:tx>
            <c:strRef>
              <c:f>Q640_agecat!$C$101</c:f>
              <c:strCache>
                <c:ptCount val="1"/>
                <c:pt idx="0">
                  <c:v>30–39 years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Q640_agecat!$A$102:$A$115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Q640_agecat!$C$102:$C$115</c:f>
              <c:numCache>
                <c:formatCode>0.0</c:formatCode>
                <c:ptCount val="14"/>
                <c:pt idx="0">
                  <c:v>17.207242412400678</c:v>
                </c:pt>
                <c:pt idx="1">
                  <c:v>19.135188866799204</c:v>
                </c:pt>
                <c:pt idx="2">
                  <c:v>20.466290109361857</c:v>
                </c:pt>
                <c:pt idx="3">
                  <c:v>21.178832978974725</c:v>
                </c:pt>
                <c:pt idx="4">
                  <c:v>20.721769499417928</c:v>
                </c:pt>
                <c:pt idx="5">
                  <c:v>21.334127456819534</c:v>
                </c:pt>
                <c:pt idx="6">
                  <c:v>22.177566678845452</c:v>
                </c:pt>
                <c:pt idx="7">
                  <c:v>20.359566615073224</c:v>
                </c:pt>
                <c:pt idx="8">
                  <c:v>21.608775137111515</c:v>
                </c:pt>
                <c:pt idx="9">
                  <c:v>18.66819950477538</c:v>
                </c:pt>
                <c:pt idx="10">
                  <c:v>13.024819027921405</c:v>
                </c:pt>
                <c:pt idx="11">
                  <c:v>14.579943043124491</c:v>
                </c:pt>
                <c:pt idx="12">
                  <c:v>15.128948420631746</c:v>
                </c:pt>
                <c:pt idx="13">
                  <c:v>13.791427738361357</c:v>
                </c:pt>
              </c:numCache>
            </c:numRef>
          </c:val>
          <c:smooth val="0"/>
          <c:extLst>
            <c:ext xmlns:c16="http://schemas.microsoft.com/office/drawing/2014/chart" uri="{C3380CC4-5D6E-409C-BE32-E72D297353CC}">
              <c16:uniqueId val="{00000001-B868-454D-9DA4-1E4AB926BC57}"/>
            </c:ext>
          </c:extLst>
        </c:ser>
        <c:ser>
          <c:idx val="2"/>
          <c:order val="2"/>
          <c:tx>
            <c:strRef>
              <c:f>Q640_agecat!$D$101</c:f>
              <c:strCache>
                <c:ptCount val="1"/>
                <c:pt idx="0">
                  <c:v>40–49 years</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numRef>
              <c:f>Q640_agecat!$A$102:$A$115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Q640_agecat!$D$102:$D$115</c:f>
              <c:numCache>
                <c:formatCode>0.0</c:formatCode>
                <c:ptCount val="14"/>
                <c:pt idx="0">
                  <c:v>20.104910138446986</c:v>
                </c:pt>
                <c:pt idx="1">
                  <c:v>22.448815736651948</c:v>
                </c:pt>
                <c:pt idx="2">
                  <c:v>23.922009748781402</c:v>
                </c:pt>
                <c:pt idx="3">
                  <c:v>23.908723360515317</c:v>
                </c:pt>
                <c:pt idx="4">
                  <c:v>25.46351084812623</c:v>
                </c:pt>
                <c:pt idx="5">
                  <c:v>25.39014440199443</c:v>
                </c:pt>
                <c:pt idx="6">
                  <c:v>26.896823313205566</c:v>
                </c:pt>
                <c:pt idx="7">
                  <c:v>24.742857142857144</c:v>
                </c:pt>
                <c:pt idx="8">
                  <c:v>27.030246872724867</c:v>
                </c:pt>
                <c:pt idx="9">
                  <c:v>24.959943921490087</c:v>
                </c:pt>
                <c:pt idx="10">
                  <c:v>19.339788451091298</c:v>
                </c:pt>
                <c:pt idx="11">
                  <c:v>20.846696600384863</c:v>
                </c:pt>
                <c:pt idx="12">
                  <c:v>21.672786372118221</c:v>
                </c:pt>
                <c:pt idx="13">
                  <c:v>19.596575583440835</c:v>
                </c:pt>
              </c:numCache>
            </c:numRef>
          </c:val>
          <c:smooth val="0"/>
          <c:extLst>
            <c:ext xmlns:c16="http://schemas.microsoft.com/office/drawing/2014/chart" uri="{C3380CC4-5D6E-409C-BE32-E72D297353CC}">
              <c16:uniqueId val="{00000002-B868-454D-9DA4-1E4AB926BC57}"/>
            </c:ext>
          </c:extLst>
        </c:ser>
        <c:ser>
          <c:idx val="3"/>
          <c:order val="3"/>
          <c:tx>
            <c:strRef>
              <c:f>Q640_agecat!$E$101</c:f>
              <c:strCache>
                <c:ptCount val="1"/>
                <c:pt idx="0">
                  <c:v>50–59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Q640_agecat!$A$102:$A$115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Q640_agecat!$E$102:$E$115</c:f>
              <c:numCache>
                <c:formatCode>0.0</c:formatCode>
                <c:ptCount val="14"/>
                <c:pt idx="0">
                  <c:v>23.165317315225909</c:v>
                </c:pt>
                <c:pt idx="1">
                  <c:v>24.944824854281027</c:v>
                </c:pt>
                <c:pt idx="2">
                  <c:v>27.064056029855326</c:v>
                </c:pt>
                <c:pt idx="3">
                  <c:v>28.024664170887469</c:v>
                </c:pt>
                <c:pt idx="4">
                  <c:v>30.28321549715967</c:v>
                </c:pt>
                <c:pt idx="5">
                  <c:v>29.561917902725078</c:v>
                </c:pt>
                <c:pt idx="6">
                  <c:v>31.41906272977052</c:v>
                </c:pt>
                <c:pt idx="7">
                  <c:v>28.050597942641126</c:v>
                </c:pt>
                <c:pt idx="8">
                  <c:v>31.957000683734709</c:v>
                </c:pt>
                <c:pt idx="9">
                  <c:v>29.6924278811377</c:v>
                </c:pt>
                <c:pt idx="10">
                  <c:v>24.631811487481592</c:v>
                </c:pt>
                <c:pt idx="11">
                  <c:v>25.97630945770868</c:v>
                </c:pt>
                <c:pt idx="12">
                  <c:v>26.732888237529174</c:v>
                </c:pt>
                <c:pt idx="13">
                  <c:v>25.155527751711677</c:v>
                </c:pt>
              </c:numCache>
            </c:numRef>
          </c:val>
          <c:smooth val="0"/>
          <c:extLst>
            <c:ext xmlns:c16="http://schemas.microsoft.com/office/drawing/2014/chart" uri="{C3380CC4-5D6E-409C-BE32-E72D297353CC}">
              <c16:uniqueId val="{00000003-B868-454D-9DA4-1E4AB926BC57}"/>
            </c:ext>
          </c:extLst>
        </c:ser>
        <c:ser>
          <c:idx val="4"/>
          <c:order val="4"/>
          <c:tx>
            <c:strRef>
              <c:f>Q640_agecat!$F$101</c:f>
              <c:strCache>
                <c:ptCount val="1"/>
                <c:pt idx="0">
                  <c:v>60–69 years</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Q640_agecat!$A$102:$A$115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Q640_agecat!$F$102:$F$115</c:f>
              <c:numCache>
                <c:formatCode>0.0</c:formatCode>
                <c:ptCount val="14"/>
                <c:pt idx="0">
                  <c:v>23.29224743693123</c:v>
                </c:pt>
                <c:pt idx="1">
                  <c:v>26.650041562759768</c:v>
                </c:pt>
                <c:pt idx="2">
                  <c:v>30.532296650717704</c:v>
                </c:pt>
                <c:pt idx="3">
                  <c:v>32.282090073315487</c:v>
                </c:pt>
                <c:pt idx="4">
                  <c:v>33.401096531756295</c:v>
                </c:pt>
                <c:pt idx="5">
                  <c:v>35.303984310487202</c:v>
                </c:pt>
                <c:pt idx="6">
                  <c:v>37.802843222318629</c:v>
                </c:pt>
                <c:pt idx="7">
                  <c:v>32.251472309435783</c:v>
                </c:pt>
                <c:pt idx="8">
                  <c:v>40.535211772508113</c:v>
                </c:pt>
                <c:pt idx="9">
                  <c:v>42.042378031935471</c:v>
                </c:pt>
                <c:pt idx="10">
                  <c:v>40.071630088301028</c:v>
                </c:pt>
                <c:pt idx="11">
                  <c:v>40.52666083916084</c:v>
                </c:pt>
                <c:pt idx="12">
                  <c:v>41.425901509235906</c:v>
                </c:pt>
                <c:pt idx="13">
                  <c:v>38.67137247882944</c:v>
                </c:pt>
              </c:numCache>
            </c:numRef>
          </c:val>
          <c:smooth val="0"/>
          <c:extLst>
            <c:ext xmlns:c16="http://schemas.microsoft.com/office/drawing/2014/chart" uri="{C3380CC4-5D6E-409C-BE32-E72D297353CC}">
              <c16:uniqueId val="{00000004-B868-454D-9DA4-1E4AB926BC57}"/>
            </c:ext>
          </c:extLst>
        </c:ser>
        <c:ser>
          <c:idx val="5"/>
          <c:order val="5"/>
          <c:tx>
            <c:strRef>
              <c:f>Q640_agecat!$G$101</c:f>
              <c:strCache>
                <c:ptCount val="1"/>
                <c:pt idx="0">
                  <c:v>70+ years</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Q640_agecat!$A$102:$A$115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Q640_agecat!$G$102:$G$115</c:f>
              <c:numCache>
                <c:formatCode>0.0</c:formatCode>
                <c:ptCount val="14"/>
                <c:pt idx="0">
                  <c:v>16.383955298343643</c:v>
                </c:pt>
                <c:pt idx="1">
                  <c:v>23.452642460266183</c:v>
                </c:pt>
                <c:pt idx="2">
                  <c:v>31.705992396355075</c:v>
                </c:pt>
                <c:pt idx="3">
                  <c:v>32.625666138556817</c:v>
                </c:pt>
                <c:pt idx="4">
                  <c:v>32.565238798621372</c:v>
                </c:pt>
                <c:pt idx="5">
                  <c:v>34.196786277317365</c:v>
                </c:pt>
                <c:pt idx="6">
                  <c:v>35.2307825223007</c:v>
                </c:pt>
                <c:pt idx="7">
                  <c:v>32.432566935403599</c:v>
                </c:pt>
                <c:pt idx="8">
                  <c:v>41.073321915015086</c:v>
                </c:pt>
                <c:pt idx="9">
                  <c:v>42.156732576190862</c:v>
                </c:pt>
                <c:pt idx="10">
                  <c:v>42.888250810573169</c:v>
                </c:pt>
                <c:pt idx="11">
                  <c:v>41.931907260541948</c:v>
                </c:pt>
                <c:pt idx="12">
                  <c:v>41.520103780688736</c:v>
                </c:pt>
                <c:pt idx="13">
                  <c:v>37.219190670470162</c:v>
                </c:pt>
              </c:numCache>
            </c:numRef>
          </c:val>
          <c:smooth val="0"/>
          <c:extLst>
            <c:ext xmlns:c16="http://schemas.microsoft.com/office/drawing/2014/chart" uri="{C3380CC4-5D6E-409C-BE32-E72D297353CC}">
              <c16:uniqueId val="{00000005-B868-454D-9DA4-1E4AB926BC57}"/>
            </c:ext>
          </c:extLst>
        </c:ser>
        <c:ser>
          <c:idx val="6"/>
          <c:order val="6"/>
          <c:tx>
            <c:strRef>
              <c:f>Q640_agecat!$H$101</c:f>
              <c:strCache>
                <c:ptCount val="1"/>
                <c:pt idx="0">
                  <c:v>Overall</c:v>
                </c:pt>
              </c:strCache>
            </c:strRef>
          </c:tx>
          <c:spPr>
            <a:ln w="44450" cap="rnd">
              <a:solidFill>
                <a:schemeClr val="tx1">
                  <a:alpha val="97000"/>
                </a:schemeClr>
              </a:solidFill>
              <a:prstDash val="sysDash"/>
              <a:round/>
            </a:ln>
            <a:effectLst/>
          </c:spPr>
          <c:marker>
            <c:symbol val="circle"/>
            <c:size val="5"/>
            <c:spPr>
              <a:solidFill>
                <a:schemeClr val="tx1"/>
              </a:solidFill>
              <a:ln w="44450">
                <a:solidFill>
                  <a:schemeClr val="tx1"/>
                </a:solidFill>
              </a:ln>
              <a:effectLst/>
            </c:spPr>
          </c:marker>
          <c:cat>
            <c:numRef>
              <c:f>Q640_agecat!$A$102:$A$115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Q640_agecat!$H$102:$H$115</c:f>
              <c:numCache>
                <c:formatCode>0.0</c:formatCode>
                <c:ptCount val="14"/>
                <c:pt idx="0">
                  <c:v>20.257911452952207</c:v>
                </c:pt>
                <c:pt idx="1">
                  <c:v>23.120485222903291</c:v>
                </c:pt>
                <c:pt idx="2">
                  <c:v>26.918581012400892</c:v>
                </c:pt>
                <c:pt idx="3">
                  <c:v>28.891364196189233</c:v>
                </c:pt>
                <c:pt idx="4">
                  <c:v>30.35051607239031</c:v>
                </c:pt>
                <c:pt idx="5">
                  <c:v>31.747117933542938</c:v>
                </c:pt>
                <c:pt idx="6">
                  <c:v>33.663992804626794</c:v>
                </c:pt>
                <c:pt idx="7">
                  <c:v>30.56856506660532</c:v>
                </c:pt>
                <c:pt idx="8">
                  <c:v>38.13474244534892</c:v>
                </c:pt>
                <c:pt idx="9">
                  <c:v>38.558076651775217</c:v>
                </c:pt>
                <c:pt idx="10">
                  <c:v>37.242357550357831</c:v>
                </c:pt>
                <c:pt idx="11">
                  <c:v>38.103525001547219</c:v>
                </c:pt>
                <c:pt idx="12">
                  <c:v>38.661314289516291</c:v>
                </c:pt>
                <c:pt idx="13">
                  <c:v>35.381687460351024</c:v>
                </c:pt>
              </c:numCache>
            </c:numRef>
          </c:val>
          <c:smooth val="0"/>
          <c:extLst>
            <c:ext xmlns:c16="http://schemas.microsoft.com/office/drawing/2014/chart" uri="{C3380CC4-5D6E-409C-BE32-E72D297353CC}">
              <c16:uniqueId val="{00000006-B868-454D-9DA4-1E4AB926BC57}"/>
            </c:ext>
          </c:extLst>
        </c:ser>
        <c:dLbls>
          <c:showLegendKey val="0"/>
          <c:showVal val="0"/>
          <c:showCatName val="0"/>
          <c:showSerName val="0"/>
          <c:showPercent val="0"/>
          <c:showBubbleSize val="0"/>
        </c:dLbls>
        <c:marker val="1"/>
        <c:smooth val="0"/>
        <c:axId val="1054698943"/>
        <c:axId val="1054699775"/>
      </c:lineChart>
      <c:catAx>
        <c:axId val="1054698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054699775"/>
        <c:crosses val="autoZero"/>
        <c:auto val="1"/>
        <c:lblAlgn val="ctr"/>
        <c:lblOffset val="100"/>
        <c:noMultiLvlLbl val="0"/>
      </c:catAx>
      <c:valAx>
        <c:axId val="1054699775"/>
        <c:scaling>
          <c:orientation val="minMax"/>
          <c:max val="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dirty="0">
                    <a:solidFill>
                      <a:schemeClr val="tx1"/>
                    </a:solidFill>
                  </a:rPr>
                  <a:t>Albuminuria</a:t>
                </a:r>
                <a:r>
                  <a:rPr lang="en-US" sz="2800" baseline="0" dirty="0">
                    <a:solidFill>
                      <a:schemeClr val="tx1"/>
                    </a:solidFill>
                  </a:rPr>
                  <a:t> Testing (%)</a:t>
                </a:r>
                <a:endParaRPr lang="en-US" sz="2800" dirty="0">
                  <a:solidFill>
                    <a:schemeClr val="tx1"/>
                  </a:solidFill>
                </a:endParaRPr>
              </a:p>
            </c:rich>
          </c:tx>
          <c:layout>
            <c:manualLayout>
              <c:xMode val="edge"/>
              <c:yMode val="edge"/>
              <c:x val="0"/>
              <c:y val="3.1629836114690738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054698943"/>
        <c:crosses val="autoZero"/>
        <c:crossBetween val="between"/>
      </c:valAx>
      <c:spPr>
        <a:noFill/>
        <a:ln>
          <a:noFill/>
        </a:ln>
        <a:effectLst/>
      </c:spPr>
    </c:plotArea>
    <c:legend>
      <c:legendPos val="b"/>
      <c:layout>
        <c:manualLayout>
          <c:xMode val="edge"/>
          <c:yMode val="edge"/>
          <c:x val="7.9890494809899543E-2"/>
          <c:y val="0.86806108033110962"/>
          <c:w val="0.90120377334318991"/>
          <c:h val="0.13193899392014352"/>
        </c:manualLayout>
      </c:layout>
      <c:overlay val="0"/>
      <c:spPr>
        <a:noFill/>
        <a:ln>
          <a:noFill/>
        </a:ln>
        <a:effectLst/>
      </c:spPr>
      <c:txPr>
        <a:bodyPr rot="0" spcFirstLastPara="1" vertOverflow="ellipsis" vert="horz" wrap="square" anchor="ctr" anchorCtr="1"/>
        <a:lstStyle/>
        <a:p>
          <a:pPr>
            <a:defRPr sz="1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Q640_sex!$D$1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Q640_sex!$D$2:$D$15</c:f>
              <c:numCache>
                <c:formatCode>0.0</c:formatCode>
                <c:ptCount val="14"/>
                <c:pt idx="0">
                  <c:v>20.257911452952207</c:v>
                </c:pt>
                <c:pt idx="1">
                  <c:v>23.120485222903291</c:v>
                </c:pt>
                <c:pt idx="2">
                  <c:v>26.918581012400892</c:v>
                </c:pt>
                <c:pt idx="3">
                  <c:v>28.891364196189233</c:v>
                </c:pt>
                <c:pt idx="4">
                  <c:v>30.35051607239031</c:v>
                </c:pt>
                <c:pt idx="5">
                  <c:v>31.747117933542938</c:v>
                </c:pt>
                <c:pt idx="6">
                  <c:v>33.663992804626794</c:v>
                </c:pt>
                <c:pt idx="7">
                  <c:v>30.56856506660532</c:v>
                </c:pt>
                <c:pt idx="8">
                  <c:v>38.13474244534892</c:v>
                </c:pt>
                <c:pt idx="9">
                  <c:v>38.558076651775217</c:v>
                </c:pt>
                <c:pt idx="10">
                  <c:v>37.242357550357831</c:v>
                </c:pt>
                <c:pt idx="11">
                  <c:v>38.103525001547219</c:v>
                </c:pt>
                <c:pt idx="12">
                  <c:v>38.661314289516291</c:v>
                </c:pt>
                <c:pt idx="13">
                  <c:v>35.381687460351024</c:v>
                </c:pt>
              </c:numCache>
            </c:numRef>
          </c:val>
          <c:smooth val="0"/>
          <c:extLst>
            <c:ext xmlns:c16="http://schemas.microsoft.com/office/drawing/2014/chart" uri="{C3380CC4-5D6E-409C-BE32-E72D297353CC}">
              <c16:uniqueId val="{00000000-2760-47A4-AC88-D5CADAD19266}"/>
            </c:ext>
          </c:extLst>
        </c:ser>
        <c:ser>
          <c:idx val="1"/>
          <c:order val="1"/>
          <c:tx>
            <c:strRef>
              <c:f>Q640_sex!$E$1</c:f>
              <c:strCache>
                <c:ptCount val="1"/>
                <c:pt idx="0">
                  <c:v>Female</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Q640_sex!$E$2:$E$15</c:f>
              <c:numCache>
                <c:formatCode>0.0</c:formatCode>
                <c:ptCount val="14"/>
                <c:pt idx="0">
                  <c:v>19.12930831435974</c:v>
                </c:pt>
                <c:pt idx="1">
                  <c:v>22.066381511323321</c:v>
                </c:pt>
                <c:pt idx="2">
                  <c:v>26.234378201188282</c:v>
                </c:pt>
                <c:pt idx="3">
                  <c:v>28.605099635740306</c:v>
                </c:pt>
                <c:pt idx="4">
                  <c:v>29.997711081228005</c:v>
                </c:pt>
                <c:pt idx="5">
                  <c:v>31.697239536954587</c:v>
                </c:pt>
                <c:pt idx="6">
                  <c:v>32.988423523722204</c:v>
                </c:pt>
                <c:pt idx="7">
                  <c:v>30.00745599705111</c:v>
                </c:pt>
                <c:pt idx="8">
                  <c:v>38.27388625203973</c:v>
                </c:pt>
                <c:pt idx="9">
                  <c:v>38.325696078541753</c:v>
                </c:pt>
                <c:pt idx="10">
                  <c:v>37.166291169666877</c:v>
                </c:pt>
                <c:pt idx="11">
                  <c:v>37.634871823940365</c:v>
                </c:pt>
                <c:pt idx="12">
                  <c:v>38.188820552928767</c:v>
                </c:pt>
                <c:pt idx="13">
                  <c:v>34.513859766217962</c:v>
                </c:pt>
              </c:numCache>
            </c:numRef>
          </c:val>
          <c:smooth val="0"/>
          <c:extLst>
            <c:ext xmlns:c16="http://schemas.microsoft.com/office/drawing/2014/chart" uri="{C3380CC4-5D6E-409C-BE32-E72D297353CC}">
              <c16:uniqueId val="{00000001-2760-47A4-AC88-D5CADAD19266}"/>
            </c:ext>
          </c:extLst>
        </c:ser>
        <c:ser>
          <c:idx val="2"/>
          <c:order val="2"/>
          <c:tx>
            <c:strRef>
              <c:f>Q640_sex!$F$1</c:f>
              <c:strCache>
                <c:ptCount val="1"/>
                <c:pt idx="0">
                  <c:v>Male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Q640_sex!$F$2:$F$15</c:f>
              <c:numCache>
                <c:formatCode>0.0</c:formatCode>
                <c:ptCount val="14"/>
                <c:pt idx="0">
                  <c:v>21.330994326664676</c:v>
                </c:pt>
                <c:pt idx="1">
                  <c:v>24.11400712544534</c:v>
                </c:pt>
                <c:pt idx="2">
                  <c:v>27.592293726043977</c:v>
                </c:pt>
                <c:pt idx="3">
                  <c:v>29.185961043733922</c:v>
                </c:pt>
                <c:pt idx="4">
                  <c:v>30.726222939930835</c:v>
                </c:pt>
                <c:pt idx="5">
                  <c:v>31.800987369365902</c:v>
                </c:pt>
                <c:pt idx="6">
                  <c:v>34.392972461704048</c:v>
                </c:pt>
                <c:pt idx="7">
                  <c:v>31.171860925959287</c:v>
                </c:pt>
                <c:pt idx="8">
                  <c:v>37.982652604145457</c:v>
                </c:pt>
                <c:pt idx="9">
                  <c:v>38.811945732524812</c:v>
                </c:pt>
                <c:pt idx="10">
                  <c:v>37.324063357425558</c:v>
                </c:pt>
                <c:pt idx="11">
                  <c:v>38.611062513236526</c:v>
                </c:pt>
                <c:pt idx="12">
                  <c:v>39.172934839234529</c:v>
                </c:pt>
                <c:pt idx="13">
                  <c:v>36.336710462455798</c:v>
                </c:pt>
              </c:numCache>
            </c:numRef>
          </c:val>
          <c:smooth val="0"/>
          <c:extLst>
            <c:ext xmlns:c16="http://schemas.microsoft.com/office/drawing/2014/chart" uri="{C3380CC4-5D6E-409C-BE32-E72D297353CC}">
              <c16:uniqueId val="{00000002-2760-47A4-AC88-D5CADAD19266}"/>
            </c:ext>
          </c:extLst>
        </c:ser>
        <c:dLbls>
          <c:showLegendKey val="0"/>
          <c:showVal val="0"/>
          <c:showCatName val="0"/>
          <c:showSerName val="0"/>
          <c:showPercent val="0"/>
          <c:showBubbleSize val="0"/>
        </c:dLbls>
        <c:marker val="1"/>
        <c:smooth val="0"/>
        <c:axId val="45514256"/>
        <c:axId val="45507600"/>
      </c:lineChart>
      <c:catAx>
        <c:axId val="4551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45507600"/>
        <c:crosses val="autoZero"/>
        <c:auto val="1"/>
        <c:lblAlgn val="ctr"/>
        <c:lblOffset val="100"/>
        <c:noMultiLvlLbl val="0"/>
      </c:catAx>
      <c:valAx>
        <c:axId val="45507600"/>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Albuminuria</a:t>
                </a:r>
                <a:r>
                  <a:rPr lang="en-US" sz="2800" baseline="0">
                    <a:solidFill>
                      <a:schemeClr val="tx1"/>
                    </a:solidFill>
                  </a:rPr>
                  <a:t> Testing (%)</a:t>
                </a:r>
                <a:endParaRPr lang="en-US" sz="2800">
                  <a:solidFill>
                    <a:schemeClr val="tx1"/>
                  </a:solidFill>
                </a:endParaRPr>
              </a:p>
            </c:rich>
          </c:tx>
          <c:layout>
            <c:manualLayout>
              <c:xMode val="edge"/>
              <c:yMode val="edge"/>
              <c:x val="0"/>
              <c:y val="3.1592283640061884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514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Q640_racecat!$E$1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prstDash val="sysDot"/>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Q640_racecat!$E$2:$E$15</c:f>
              <c:numCache>
                <c:formatCode>0.0</c:formatCode>
                <c:ptCount val="14"/>
                <c:pt idx="0">
                  <c:v>20.257911452952207</c:v>
                </c:pt>
                <c:pt idx="1">
                  <c:v>23.120485222903291</c:v>
                </c:pt>
                <c:pt idx="2">
                  <c:v>26.918581012400892</c:v>
                </c:pt>
                <c:pt idx="3">
                  <c:v>28.891364196189233</c:v>
                </c:pt>
                <c:pt idx="4">
                  <c:v>30.35051607239031</c:v>
                </c:pt>
                <c:pt idx="5">
                  <c:v>31.747117933542938</c:v>
                </c:pt>
                <c:pt idx="6">
                  <c:v>33.663992804626794</c:v>
                </c:pt>
                <c:pt idx="7">
                  <c:v>30.56856506660532</c:v>
                </c:pt>
                <c:pt idx="8">
                  <c:v>38.13474244534892</c:v>
                </c:pt>
                <c:pt idx="9">
                  <c:v>38.558076651775217</c:v>
                </c:pt>
                <c:pt idx="10">
                  <c:v>37.242357550357831</c:v>
                </c:pt>
                <c:pt idx="11">
                  <c:v>38.103525001547219</c:v>
                </c:pt>
                <c:pt idx="12">
                  <c:v>38.661314289516291</c:v>
                </c:pt>
                <c:pt idx="13">
                  <c:v>35.381687460351024</c:v>
                </c:pt>
              </c:numCache>
            </c:numRef>
          </c:val>
          <c:smooth val="0"/>
          <c:extLst>
            <c:ext xmlns:c16="http://schemas.microsoft.com/office/drawing/2014/chart" uri="{C3380CC4-5D6E-409C-BE32-E72D297353CC}">
              <c16:uniqueId val="{00000000-888F-4BDC-A8A7-772A2989671F}"/>
            </c:ext>
          </c:extLst>
        </c:ser>
        <c:ser>
          <c:idx val="1"/>
          <c:order val="1"/>
          <c:tx>
            <c:strRef>
              <c:f>Q640_racecat!$F$1</c:f>
              <c:strCache>
                <c:ptCount val="1"/>
                <c:pt idx="0">
                  <c:v>Asian</c:v>
                </c:pt>
              </c:strCache>
            </c:strRef>
          </c:tx>
          <c:spPr>
            <a:ln w="44450" cap="rnd">
              <a:solidFill>
                <a:schemeClr val="accent2"/>
              </a:solidFill>
              <a:round/>
            </a:ln>
            <a:effectLst/>
          </c:spPr>
          <c:marker>
            <c:symbol val="circle"/>
            <c:size val="5"/>
            <c:spPr>
              <a:solidFill>
                <a:schemeClr val="accent2"/>
              </a:solidFill>
              <a:ln w="44450">
                <a:solidFill>
                  <a:schemeClr val="accent2">
                    <a:alpha val="94000"/>
                  </a:schemeClr>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Q640_racecat!$F$2:$F$15</c:f>
              <c:numCache>
                <c:formatCode>0.0</c:formatCode>
                <c:ptCount val="14"/>
                <c:pt idx="0">
                  <c:v>26.85125563425628</c:v>
                </c:pt>
                <c:pt idx="1">
                  <c:v>29.70401691331924</c:v>
                </c:pt>
                <c:pt idx="2">
                  <c:v>33.381037567084078</c:v>
                </c:pt>
                <c:pt idx="3">
                  <c:v>35.636722606120436</c:v>
                </c:pt>
                <c:pt idx="4">
                  <c:v>36.042121994834098</c:v>
                </c:pt>
                <c:pt idx="5">
                  <c:v>39.60328317373461</c:v>
                </c:pt>
                <c:pt idx="6">
                  <c:v>43.3512588609142</c:v>
                </c:pt>
                <c:pt idx="7">
                  <c:v>42.23954642097803</c:v>
                </c:pt>
                <c:pt idx="8">
                  <c:v>44.964221824686938</c:v>
                </c:pt>
                <c:pt idx="9">
                  <c:v>43.957428931522195</c:v>
                </c:pt>
                <c:pt idx="10">
                  <c:v>41.071071071071074</c:v>
                </c:pt>
                <c:pt idx="11">
                  <c:v>43.843967541294226</c:v>
                </c:pt>
                <c:pt idx="12">
                  <c:v>45.215838273293812</c:v>
                </c:pt>
                <c:pt idx="13">
                  <c:v>42.248266638510543</c:v>
                </c:pt>
              </c:numCache>
            </c:numRef>
          </c:val>
          <c:smooth val="0"/>
          <c:extLst>
            <c:ext xmlns:c16="http://schemas.microsoft.com/office/drawing/2014/chart" uri="{C3380CC4-5D6E-409C-BE32-E72D297353CC}">
              <c16:uniqueId val="{00000001-888F-4BDC-A8A7-772A2989671F}"/>
            </c:ext>
          </c:extLst>
        </c:ser>
        <c:ser>
          <c:idx val="2"/>
          <c:order val="2"/>
          <c:tx>
            <c:strRef>
              <c:f>Q640_racecat!$G$1</c:f>
              <c:strCache>
                <c:ptCount val="1"/>
                <c:pt idx="0">
                  <c:v>Black</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Q640_racecat!$G$2:$G$15</c:f>
              <c:numCache>
                <c:formatCode>0.0</c:formatCode>
                <c:ptCount val="14"/>
                <c:pt idx="0">
                  <c:v>22.754491017964071</c:v>
                </c:pt>
                <c:pt idx="1">
                  <c:v>26.27412172191984</c:v>
                </c:pt>
                <c:pt idx="2">
                  <c:v>28.032473734479463</c:v>
                </c:pt>
                <c:pt idx="3">
                  <c:v>29.306128153168892</c:v>
                </c:pt>
                <c:pt idx="4">
                  <c:v>31.788117892782548</c:v>
                </c:pt>
                <c:pt idx="5">
                  <c:v>33.344738257001808</c:v>
                </c:pt>
                <c:pt idx="6">
                  <c:v>36.079711965167881</c:v>
                </c:pt>
                <c:pt idx="7">
                  <c:v>28.534882112977943</c:v>
                </c:pt>
                <c:pt idx="8">
                  <c:v>36.47018970189702</c:v>
                </c:pt>
                <c:pt idx="9">
                  <c:v>38.837017196926084</c:v>
                </c:pt>
                <c:pt idx="10">
                  <c:v>38.388696157110317</c:v>
                </c:pt>
                <c:pt idx="11">
                  <c:v>39.388441094711375</c:v>
                </c:pt>
                <c:pt idx="12">
                  <c:v>40.335722408270996</c:v>
                </c:pt>
                <c:pt idx="13">
                  <c:v>37.231781659551466</c:v>
                </c:pt>
              </c:numCache>
            </c:numRef>
          </c:val>
          <c:smooth val="0"/>
          <c:extLst>
            <c:ext xmlns:c16="http://schemas.microsoft.com/office/drawing/2014/chart" uri="{C3380CC4-5D6E-409C-BE32-E72D297353CC}">
              <c16:uniqueId val="{00000002-888F-4BDC-A8A7-772A2989671F}"/>
            </c:ext>
          </c:extLst>
        </c:ser>
        <c:ser>
          <c:idx val="3"/>
          <c:order val="3"/>
          <c:tx>
            <c:strRef>
              <c:f>Q640_racecat!$H$1</c:f>
              <c:strCache>
                <c:ptCount val="1"/>
                <c:pt idx="0">
                  <c:v>Hispanic</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Q640_racecat!$H$2:$H$15</c:f>
              <c:numCache>
                <c:formatCode>0.0</c:formatCode>
                <c:ptCount val="14"/>
                <c:pt idx="0">
                  <c:v>22.343943778420837</c:v>
                </c:pt>
                <c:pt idx="1">
                  <c:v>25.424601132269686</c:v>
                </c:pt>
                <c:pt idx="2">
                  <c:v>31.673024523160763</c:v>
                </c:pt>
                <c:pt idx="3">
                  <c:v>33.811101345412752</c:v>
                </c:pt>
                <c:pt idx="4">
                  <c:v>35.645107425136366</c:v>
                </c:pt>
                <c:pt idx="5">
                  <c:v>36.524933912809715</c:v>
                </c:pt>
                <c:pt idx="6">
                  <c:v>36.194696856844928</c:v>
                </c:pt>
                <c:pt idx="7">
                  <c:v>34.017477998646072</c:v>
                </c:pt>
                <c:pt idx="8">
                  <c:v>49.84366378517565</c:v>
                </c:pt>
                <c:pt idx="9">
                  <c:v>48.121792119092895</c:v>
                </c:pt>
                <c:pt idx="10">
                  <c:v>46.218264382390231</c:v>
                </c:pt>
                <c:pt idx="11">
                  <c:v>45.299865229110509</c:v>
                </c:pt>
                <c:pt idx="12">
                  <c:v>46.719229860618945</c:v>
                </c:pt>
                <c:pt idx="13">
                  <c:v>43.647391174851307</c:v>
                </c:pt>
              </c:numCache>
            </c:numRef>
          </c:val>
          <c:smooth val="0"/>
          <c:extLst>
            <c:ext xmlns:c16="http://schemas.microsoft.com/office/drawing/2014/chart" uri="{C3380CC4-5D6E-409C-BE32-E72D297353CC}">
              <c16:uniqueId val="{00000003-888F-4BDC-A8A7-772A2989671F}"/>
            </c:ext>
          </c:extLst>
        </c:ser>
        <c:ser>
          <c:idx val="4"/>
          <c:order val="4"/>
          <c:tx>
            <c:strRef>
              <c:f>Q640_racecat!$I$1</c:f>
              <c:strCache>
                <c:ptCount val="1"/>
                <c:pt idx="0">
                  <c:v>White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Q640_racecat!$I$2:$I$15</c:f>
              <c:numCache>
                <c:formatCode>0.0</c:formatCode>
                <c:ptCount val="14"/>
                <c:pt idx="0">
                  <c:v>20.317130067461068</c:v>
                </c:pt>
                <c:pt idx="1">
                  <c:v>23.095332018408943</c:v>
                </c:pt>
                <c:pt idx="2">
                  <c:v>26.847652641303434</c:v>
                </c:pt>
                <c:pt idx="3">
                  <c:v>28.24085593431202</c:v>
                </c:pt>
                <c:pt idx="4">
                  <c:v>29.287243877037575</c:v>
                </c:pt>
                <c:pt idx="5">
                  <c:v>30.400305816392542</c:v>
                </c:pt>
                <c:pt idx="6">
                  <c:v>32.251280938631773</c:v>
                </c:pt>
                <c:pt idx="7">
                  <c:v>29.547581254462152</c:v>
                </c:pt>
                <c:pt idx="8">
                  <c:v>34.893697320417665</c:v>
                </c:pt>
                <c:pt idx="9">
                  <c:v>35.439784070948114</c:v>
                </c:pt>
                <c:pt idx="10">
                  <c:v>34.061739270457409</c:v>
                </c:pt>
                <c:pt idx="11">
                  <c:v>35.211921532796879</c:v>
                </c:pt>
                <c:pt idx="12">
                  <c:v>35.849409147299284</c:v>
                </c:pt>
                <c:pt idx="13">
                  <c:v>33.361647827370469</c:v>
                </c:pt>
              </c:numCache>
            </c:numRef>
          </c:val>
          <c:smooth val="0"/>
          <c:extLst>
            <c:ext xmlns:c16="http://schemas.microsoft.com/office/drawing/2014/chart" uri="{C3380CC4-5D6E-409C-BE32-E72D297353CC}">
              <c16:uniqueId val="{00000004-888F-4BDC-A8A7-772A2989671F}"/>
            </c:ext>
          </c:extLst>
        </c:ser>
        <c:ser>
          <c:idx val="5"/>
          <c:order val="5"/>
          <c:tx>
            <c:strRef>
              <c:f>Q640_racecat!$J$1</c:f>
              <c:strCache>
                <c:ptCount val="1"/>
                <c:pt idx="0">
                  <c:v>Unknown</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Q640_racecat!$J$2:$J$15</c:f>
              <c:numCache>
                <c:formatCode>0.0</c:formatCode>
                <c:ptCount val="14"/>
                <c:pt idx="0">
                  <c:v>15.686033656798919</c:v>
                </c:pt>
                <c:pt idx="1">
                  <c:v>17.064969376726314</c:v>
                </c:pt>
                <c:pt idx="2">
                  <c:v>18.81658175081056</c:v>
                </c:pt>
                <c:pt idx="3">
                  <c:v>22.007376774337768</c:v>
                </c:pt>
                <c:pt idx="4">
                  <c:v>24.494975129428486</c:v>
                </c:pt>
                <c:pt idx="5">
                  <c:v>27.60768033212247</c:v>
                </c:pt>
                <c:pt idx="6">
                  <c:v>30.809294871794872</c:v>
                </c:pt>
                <c:pt idx="7">
                  <c:v>29.135452520753187</c:v>
                </c:pt>
                <c:pt idx="8">
                  <c:v>40.337574655933523</c:v>
                </c:pt>
                <c:pt idx="9">
                  <c:v>42.22361948441025</c:v>
                </c:pt>
                <c:pt idx="10">
                  <c:v>43.242581529722848</c:v>
                </c:pt>
                <c:pt idx="11">
                  <c:v>41.378236434931559</c:v>
                </c:pt>
                <c:pt idx="12">
                  <c:v>39.779265367551382</c:v>
                </c:pt>
                <c:pt idx="13">
                  <c:v>34.124650072259449</c:v>
                </c:pt>
              </c:numCache>
            </c:numRef>
          </c:val>
          <c:smooth val="0"/>
          <c:extLst>
            <c:ext xmlns:c16="http://schemas.microsoft.com/office/drawing/2014/chart" uri="{C3380CC4-5D6E-409C-BE32-E72D297353CC}">
              <c16:uniqueId val="{00000005-888F-4BDC-A8A7-772A2989671F}"/>
            </c:ext>
          </c:extLst>
        </c:ser>
        <c:dLbls>
          <c:showLegendKey val="0"/>
          <c:showVal val="0"/>
          <c:showCatName val="0"/>
          <c:showSerName val="0"/>
          <c:showPercent val="0"/>
          <c:showBubbleSize val="0"/>
        </c:dLbls>
        <c:marker val="1"/>
        <c:smooth val="0"/>
        <c:axId val="1631809472"/>
        <c:axId val="1631813216"/>
      </c:lineChart>
      <c:catAx>
        <c:axId val="1631809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631813216"/>
        <c:crosses val="autoZero"/>
        <c:auto val="1"/>
        <c:lblAlgn val="ctr"/>
        <c:lblOffset val="100"/>
        <c:noMultiLvlLbl val="0"/>
      </c:catAx>
      <c:valAx>
        <c:axId val="1631813216"/>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Albuminuria</a:t>
                </a:r>
                <a:r>
                  <a:rPr lang="en-US" sz="2800" baseline="0">
                    <a:solidFill>
                      <a:schemeClr val="tx1"/>
                    </a:solidFill>
                  </a:rPr>
                  <a:t> Testing (%)</a:t>
                </a:r>
                <a:endParaRPr lang="en-US" sz="2800">
                  <a:solidFill>
                    <a:schemeClr val="tx1"/>
                  </a:solidFill>
                </a:endParaRPr>
              </a:p>
            </c:rich>
          </c:tx>
          <c:layout>
            <c:manualLayout>
              <c:xMode val="edge"/>
              <c:yMode val="edge"/>
              <c:x val="0"/>
              <c:y val="3.1290779835794431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631809472"/>
        <c:crosses val="autoZero"/>
        <c:crossBetween val="between"/>
      </c:valAx>
      <c:spPr>
        <a:noFill/>
        <a:ln>
          <a:noFill/>
        </a:ln>
        <a:effectLst/>
      </c:spPr>
    </c:plotArea>
    <c:legend>
      <c:legendPos val="b"/>
      <c:layout>
        <c:manualLayout>
          <c:xMode val="edge"/>
          <c:yMode val="edge"/>
          <c:x val="0.16315208023495756"/>
          <c:y val="0.89522158952330122"/>
          <c:w val="0.78528250511137787"/>
          <c:h val="9.4032470929377818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Q640_CKD_stage!$E$1</c:f>
              <c:strCache>
                <c:ptCount val="1"/>
                <c:pt idx="0">
                  <c:v>CKD Stage 1</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Q640_CKD_stage!$E$2:$E$15</c:f>
              <c:numCache>
                <c:formatCode>0.0</c:formatCode>
                <c:ptCount val="14"/>
                <c:pt idx="0">
                  <c:v>29.686174724342663</c:v>
                </c:pt>
                <c:pt idx="1">
                  <c:v>30.7098121085595</c:v>
                </c:pt>
                <c:pt idx="2">
                  <c:v>33.79219927892494</c:v>
                </c:pt>
                <c:pt idx="3">
                  <c:v>33.946219259940243</c:v>
                </c:pt>
                <c:pt idx="4">
                  <c:v>34.366062917063871</c:v>
                </c:pt>
                <c:pt idx="5">
                  <c:v>36.405682193591012</c:v>
                </c:pt>
                <c:pt idx="6">
                  <c:v>37.408507862888612</c:v>
                </c:pt>
                <c:pt idx="7">
                  <c:v>32.782640858093949</c:v>
                </c:pt>
                <c:pt idx="8">
                  <c:v>39.996430483669464</c:v>
                </c:pt>
                <c:pt idx="9">
                  <c:v>42.778190600037156</c:v>
                </c:pt>
                <c:pt idx="10">
                  <c:v>42.69291123695163</c:v>
                </c:pt>
                <c:pt idx="11">
                  <c:v>42.314309222828932</c:v>
                </c:pt>
                <c:pt idx="12">
                  <c:v>42.290213817511678</c:v>
                </c:pt>
                <c:pt idx="13">
                  <c:v>38.57800474717687</c:v>
                </c:pt>
              </c:numCache>
            </c:numRef>
          </c:val>
          <c:smooth val="0"/>
          <c:extLst>
            <c:ext xmlns:c16="http://schemas.microsoft.com/office/drawing/2014/chart" uri="{C3380CC4-5D6E-409C-BE32-E72D297353CC}">
              <c16:uniqueId val="{00000000-96FA-42C0-9DDA-C0741308B98D}"/>
            </c:ext>
          </c:extLst>
        </c:ser>
        <c:ser>
          <c:idx val="1"/>
          <c:order val="1"/>
          <c:tx>
            <c:strRef>
              <c:f>Q640_CKD_stage!$F$1</c:f>
              <c:strCache>
                <c:ptCount val="1"/>
                <c:pt idx="0">
                  <c:v>CKD Stage 2</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Q640_CKD_stage!$F$2:$F$15</c:f>
              <c:numCache>
                <c:formatCode>0.0</c:formatCode>
                <c:ptCount val="14"/>
                <c:pt idx="0">
                  <c:v>28.281096963761019</c:v>
                </c:pt>
                <c:pt idx="1">
                  <c:v>32.239525398591027</c:v>
                </c:pt>
                <c:pt idx="2">
                  <c:v>35.053971768613337</c:v>
                </c:pt>
                <c:pt idx="3">
                  <c:v>36.278097229482491</c:v>
                </c:pt>
                <c:pt idx="4">
                  <c:v>36.630539168610234</c:v>
                </c:pt>
                <c:pt idx="5">
                  <c:v>37.969708086578272</c:v>
                </c:pt>
                <c:pt idx="6">
                  <c:v>37.358191193970647</c:v>
                </c:pt>
                <c:pt idx="7">
                  <c:v>32.732128829536528</c:v>
                </c:pt>
                <c:pt idx="8">
                  <c:v>46.141081254184982</c:v>
                </c:pt>
                <c:pt idx="9">
                  <c:v>46.678758654250259</c:v>
                </c:pt>
                <c:pt idx="10">
                  <c:v>47.140698833135104</c:v>
                </c:pt>
                <c:pt idx="11">
                  <c:v>46.007163927517908</c:v>
                </c:pt>
                <c:pt idx="12">
                  <c:v>45.795277176375812</c:v>
                </c:pt>
                <c:pt idx="13">
                  <c:v>41.555203101594856</c:v>
                </c:pt>
              </c:numCache>
            </c:numRef>
          </c:val>
          <c:smooth val="0"/>
          <c:extLst>
            <c:ext xmlns:c16="http://schemas.microsoft.com/office/drawing/2014/chart" uri="{C3380CC4-5D6E-409C-BE32-E72D297353CC}">
              <c16:uniqueId val="{00000001-96FA-42C0-9DDA-C0741308B98D}"/>
            </c:ext>
          </c:extLst>
        </c:ser>
        <c:ser>
          <c:idx val="2"/>
          <c:order val="2"/>
          <c:tx>
            <c:strRef>
              <c:f>Q640_CKD_stage!$G$1</c:f>
              <c:strCache>
                <c:ptCount val="1"/>
                <c:pt idx="0">
                  <c:v>CKD Stage 3</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Q640_CKD_stage!$G$2:$G$15</c:f>
              <c:numCache>
                <c:formatCode>0.0</c:formatCode>
                <c:ptCount val="14"/>
                <c:pt idx="0">
                  <c:v>31.847624922887107</c:v>
                </c:pt>
                <c:pt idx="1">
                  <c:v>35.393539353935395</c:v>
                </c:pt>
                <c:pt idx="2">
                  <c:v>38.58253695019885</c:v>
                </c:pt>
                <c:pt idx="3">
                  <c:v>37.83044960442529</c:v>
                </c:pt>
                <c:pt idx="4">
                  <c:v>38.275885512271401</c:v>
                </c:pt>
                <c:pt idx="5">
                  <c:v>38.49964368275598</c:v>
                </c:pt>
                <c:pt idx="6">
                  <c:v>40.547031162369315</c:v>
                </c:pt>
                <c:pt idx="7">
                  <c:v>36.411938115587652</c:v>
                </c:pt>
                <c:pt idx="8">
                  <c:v>44.157806110175606</c:v>
                </c:pt>
                <c:pt idx="9">
                  <c:v>45.616146106316855</c:v>
                </c:pt>
                <c:pt idx="10">
                  <c:v>46.418749441292313</c:v>
                </c:pt>
                <c:pt idx="11">
                  <c:v>45.963164997244029</c:v>
                </c:pt>
                <c:pt idx="12">
                  <c:v>45.752433060572315</c:v>
                </c:pt>
                <c:pt idx="13">
                  <c:v>41.116113119896553</c:v>
                </c:pt>
              </c:numCache>
            </c:numRef>
          </c:val>
          <c:smooth val="0"/>
          <c:extLst>
            <c:ext xmlns:c16="http://schemas.microsoft.com/office/drawing/2014/chart" uri="{C3380CC4-5D6E-409C-BE32-E72D297353CC}">
              <c16:uniqueId val="{00000002-96FA-42C0-9DDA-C0741308B98D}"/>
            </c:ext>
          </c:extLst>
        </c:ser>
        <c:ser>
          <c:idx val="3"/>
          <c:order val="3"/>
          <c:tx>
            <c:strRef>
              <c:f>Q640_CKD_stage!$H$1</c:f>
              <c:strCache>
                <c:ptCount val="1"/>
                <c:pt idx="0">
                  <c:v>CKD Stage 4</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Q640_CKD_stage!$H$2:$H$15</c:f>
              <c:numCache>
                <c:formatCode>0.0</c:formatCode>
                <c:ptCount val="14"/>
                <c:pt idx="0">
                  <c:v>31.099353321575546</c:v>
                </c:pt>
                <c:pt idx="1">
                  <c:v>34.750219106047325</c:v>
                </c:pt>
                <c:pt idx="2">
                  <c:v>39.778284969025108</c:v>
                </c:pt>
                <c:pt idx="3">
                  <c:v>39.904284412032816</c:v>
                </c:pt>
                <c:pt idx="4">
                  <c:v>41.559180576631256</c:v>
                </c:pt>
                <c:pt idx="5">
                  <c:v>43.96953683556108</c:v>
                </c:pt>
                <c:pt idx="6">
                  <c:v>46.262395118230359</c:v>
                </c:pt>
                <c:pt idx="7">
                  <c:v>41.592735622586368</c:v>
                </c:pt>
                <c:pt idx="8">
                  <c:v>49.039894782989919</c:v>
                </c:pt>
                <c:pt idx="9">
                  <c:v>50.924524577219188</c:v>
                </c:pt>
                <c:pt idx="10">
                  <c:v>51.543082496446097</c:v>
                </c:pt>
                <c:pt idx="11">
                  <c:v>51.499192245557353</c:v>
                </c:pt>
                <c:pt idx="12">
                  <c:v>52.272318561335901</c:v>
                </c:pt>
                <c:pt idx="13">
                  <c:v>48.140845070422536</c:v>
                </c:pt>
              </c:numCache>
            </c:numRef>
          </c:val>
          <c:smooth val="0"/>
          <c:extLst>
            <c:ext xmlns:c16="http://schemas.microsoft.com/office/drawing/2014/chart" uri="{C3380CC4-5D6E-409C-BE32-E72D297353CC}">
              <c16:uniqueId val="{00000003-96FA-42C0-9DDA-C0741308B98D}"/>
            </c:ext>
          </c:extLst>
        </c:ser>
        <c:ser>
          <c:idx val="4"/>
          <c:order val="4"/>
          <c:tx>
            <c:strRef>
              <c:f>Q640_CKD_stage!$I$1</c:f>
              <c:strCache>
                <c:ptCount val="1"/>
                <c:pt idx="0">
                  <c:v>CKD Stage 5</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Q640_CKD_stage!$I$2:$I$15</c:f>
              <c:numCache>
                <c:formatCode>0.0</c:formatCode>
                <c:ptCount val="14"/>
                <c:pt idx="0">
                  <c:v>14.678135405105438</c:v>
                </c:pt>
                <c:pt idx="1">
                  <c:v>14.996360106770201</c:v>
                </c:pt>
                <c:pt idx="2">
                  <c:v>17.650991753955871</c:v>
                </c:pt>
                <c:pt idx="3">
                  <c:v>18.154523618895116</c:v>
                </c:pt>
                <c:pt idx="4">
                  <c:v>21.925431274346131</c:v>
                </c:pt>
                <c:pt idx="5">
                  <c:v>22.599164926931106</c:v>
                </c:pt>
                <c:pt idx="6">
                  <c:v>23.284950343773872</c:v>
                </c:pt>
                <c:pt idx="7">
                  <c:v>20.220878254009993</c:v>
                </c:pt>
                <c:pt idx="8">
                  <c:v>23.860109811410837</c:v>
                </c:pt>
                <c:pt idx="9">
                  <c:v>28.434055195059027</c:v>
                </c:pt>
                <c:pt idx="10">
                  <c:v>29.383094276563153</c:v>
                </c:pt>
                <c:pt idx="11">
                  <c:v>29.465991753544969</c:v>
                </c:pt>
                <c:pt idx="12">
                  <c:v>29.832801052038324</c:v>
                </c:pt>
                <c:pt idx="13">
                  <c:v>26.950906566825122</c:v>
                </c:pt>
              </c:numCache>
            </c:numRef>
          </c:val>
          <c:smooth val="0"/>
          <c:extLst>
            <c:ext xmlns:c16="http://schemas.microsoft.com/office/drawing/2014/chart" uri="{C3380CC4-5D6E-409C-BE32-E72D297353CC}">
              <c16:uniqueId val="{00000004-96FA-42C0-9DDA-C0741308B98D}"/>
            </c:ext>
          </c:extLst>
        </c:ser>
        <c:ser>
          <c:idx val="5"/>
          <c:order val="5"/>
          <c:tx>
            <c:strRef>
              <c:f>Q640_CKD_stage!$J$1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Q640_CKD_stage!$J$2:$J$15</c:f>
              <c:numCache>
                <c:formatCode>0.0</c:formatCode>
                <c:ptCount val="14"/>
                <c:pt idx="0">
                  <c:v>20.257911452952207</c:v>
                </c:pt>
                <c:pt idx="1">
                  <c:v>23.120485222903291</c:v>
                </c:pt>
                <c:pt idx="2">
                  <c:v>26.918581012400892</c:v>
                </c:pt>
                <c:pt idx="3">
                  <c:v>28.891364196189233</c:v>
                </c:pt>
                <c:pt idx="4">
                  <c:v>30.35051607239031</c:v>
                </c:pt>
                <c:pt idx="5">
                  <c:v>31.747117933542938</c:v>
                </c:pt>
                <c:pt idx="6">
                  <c:v>33.663992804626794</c:v>
                </c:pt>
                <c:pt idx="7">
                  <c:v>30.56856506660532</c:v>
                </c:pt>
                <c:pt idx="8">
                  <c:v>38.13474244534892</c:v>
                </c:pt>
                <c:pt idx="9">
                  <c:v>38.558076651775217</c:v>
                </c:pt>
                <c:pt idx="10">
                  <c:v>37.242357550357831</c:v>
                </c:pt>
                <c:pt idx="11">
                  <c:v>38.103525001547219</c:v>
                </c:pt>
                <c:pt idx="12">
                  <c:v>38.661314289516291</c:v>
                </c:pt>
                <c:pt idx="13">
                  <c:v>35.381687460351024</c:v>
                </c:pt>
              </c:numCache>
            </c:numRef>
          </c:val>
          <c:smooth val="0"/>
          <c:extLst>
            <c:ext xmlns:c16="http://schemas.microsoft.com/office/drawing/2014/chart" uri="{C3380CC4-5D6E-409C-BE32-E72D297353CC}">
              <c16:uniqueId val="{00000005-96FA-42C0-9DDA-C0741308B98D}"/>
            </c:ext>
          </c:extLst>
        </c:ser>
        <c:ser>
          <c:idx val="6"/>
          <c:order val="6"/>
          <c:tx>
            <c:strRef>
              <c:f>Q640_CKD_stage!$K$1</c:f>
              <c:strCache>
                <c:ptCount val="1"/>
                <c:pt idx="0">
                  <c:v>Unknown</c:v>
                </c:pt>
              </c:strCache>
            </c:strRef>
          </c:tx>
          <c:spPr>
            <a:ln w="44450" cap="rnd">
              <a:solidFill>
                <a:srgbClr val="FF0000"/>
              </a:solidFill>
              <a:round/>
            </a:ln>
            <a:effectLst/>
          </c:spPr>
          <c:marker>
            <c:symbol val="circle"/>
            <c:size val="5"/>
            <c:spPr>
              <a:solidFill>
                <a:srgbClr val="FF0000"/>
              </a:solidFill>
              <a:ln w="44450">
                <a:solidFill>
                  <a:srgbClr val="FF0000"/>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Q640_CKD_stage!$K$2:$K$15</c:f>
              <c:numCache>
                <c:formatCode>0.0</c:formatCode>
                <c:ptCount val="14"/>
                <c:pt idx="0">
                  <c:v>20.516129032258064</c:v>
                </c:pt>
                <c:pt idx="1">
                  <c:v>21.448908573236316</c:v>
                </c:pt>
                <c:pt idx="2">
                  <c:v>22.933260093380941</c:v>
                </c:pt>
                <c:pt idx="3">
                  <c:v>22.754732178815949</c:v>
                </c:pt>
                <c:pt idx="4">
                  <c:v>23.130462932988021</c:v>
                </c:pt>
                <c:pt idx="5">
                  <c:v>22.795457731669703</c:v>
                </c:pt>
                <c:pt idx="6">
                  <c:v>25.906865821513744</c:v>
                </c:pt>
                <c:pt idx="7">
                  <c:v>22.548719518416487</c:v>
                </c:pt>
                <c:pt idx="8">
                  <c:v>26.200019552253398</c:v>
                </c:pt>
                <c:pt idx="9">
                  <c:v>25.566883459307434</c:v>
                </c:pt>
                <c:pt idx="10">
                  <c:v>23.083403538331929</c:v>
                </c:pt>
                <c:pt idx="11">
                  <c:v>22.910178909446174</c:v>
                </c:pt>
                <c:pt idx="12">
                  <c:v>21.693328131096372</c:v>
                </c:pt>
                <c:pt idx="13">
                  <c:v>18.19063169711195</c:v>
                </c:pt>
              </c:numCache>
            </c:numRef>
          </c:val>
          <c:smooth val="0"/>
          <c:extLst>
            <c:ext xmlns:c16="http://schemas.microsoft.com/office/drawing/2014/chart" uri="{C3380CC4-5D6E-409C-BE32-E72D297353CC}">
              <c16:uniqueId val="{00000006-96FA-42C0-9DDA-C0741308B98D}"/>
            </c:ext>
          </c:extLst>
        </c:ser>
        <c:dLbls>
          <c:showLegendKey val="0"/>
          <c:showVal val="0"/>
          <c:showCatName val="0"/>
          <c:showSerName val="0"/>
          <c:showPercent val="0"/>
          <c:showBubbleSize val="0"/>
        </c:dLbls>
        <c:marker val="1"/>
        <c:smooth val="0"/>
        <c:axId val="2041326304"/>
        <c:axId val="2041346688"/>
      </c:lineChart>
      <c:catAx>
        <c:axId val="204132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041346688"/>
        <c:crosses val="autoZero"/>
        <c:auto val="1"/>
        <c:lblAlgn val="ctr"/>
        <c:lblOffset val="100"/>
        <c:noMultiLvlLbl val="0"/>
      </c:catAx>
      <c:valAx>
        <c:axId val="2041346688"/>
        <c:scaling>
          <c:orientation val="minMax"/>
          <c:max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Albuminuria</a:t>
                </a:r>
                <a:r>
                  <a:rPr lang="en-US" sz="2800" baseline="0">
                    <a:solidFill>
                      <a:schemeClr val="tx1"/>
                    </a:solidFill>
                  </a:rPr>
                  <a:t> Testing (%)</a:t>
                </a:r>
                <a:endParaRPr lang="en-US" sz="2800">
                  <a:solidFill>
                    <a:schemeClr val="tx1"/>
                  </a:solidFill>
                </a:endParaRPr>
              </a:p>
            </c:rich>
          </c:tx>
          <c:layout>
            <c:manualLayout>
              <c:xMode val="edge"/>
              <c:yMode val="edge"/>
              <c:x val="2.1854807158430229E-3"/>
              <c:y val="3.0858249564161104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41326304"/>
        <c:crosses val="autoZero"/>
        <c:crossBetween val="between"/>
      </c:valAx>
      <c:spPr>
        <a:noFill/>
        <a:ln>
          <a:noFill/>
        </a:ln>
        <a:effectLst/>
      </c:spPr>
    </c:plotArea>
    <c:legend>
      <c:legendPos val="b"/>
      <c:layout>
        <c:manualLayout>
          <c:xMode val="edge"/>
          <c:yMode val="edge"/>
          <c:x val="9.8080588654928691E-2"/>
          <c:y val="0.9090626329238245"/>
          <c:w val="0.89999997418723565"/>
          <c:h val="7.7690618109995585E-2"/>
        </c:manualLayout>
      </c:layout>
      <c:overlay val="0"/>
      <c:spPr>
        <a:noFill/>
        <a:ln>
          <a:noFill/>
        </a:ln>
        <a:effectLst/>
      </c:spPr>
      <c:txPr>
        <a:bodyPr rot="0" spcFirstLastPara="1" vertOverflow="ellipsis" vert="horz" wrap="square" anchor="ctr" anchorCtr="1"/>
        <a:lstStyle/>
        <a:p>
          <a:pPr>
            <a:defRPr sz="193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Q640_DM!$E$1</c:f>
              <c:strCache>
                <c:ptCount val="1"/>
                <c:pt idx="0">
                  <c:v>With Diabetes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Q640_DM!$D$2:$D$15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Q640_DM!$E$2:$E$15</c:f>
              <c:numCache>
                <c:formatCode>0.0</c:formatCode>
                <c:ptCount val="14"/>
                <c:pt idx="0">
                  <c:v>35.92911819661262</c:v>
                </c:pt>
                <c:pt idx="1">
                  <c:v>39.896225067834528</c:v>
                </c:pt>
                <c:pt idx="2">
                  <c:v>44.531845588744886</c:v>
                </c:pt>
                <c:pt idx="3">
                  <c:v>46.40230547550432</c:v>
                </c:pt>
                <c:pt idx="4">
                  <c:v>48.192309096884927</c:v>
                </c:pt>
                <c:pt idx="5">
                  <c:v>49.874208251938676</c:v>
                </c:pt>
                <c:pt idx="6">
                  <c:v>51.652209581488499</c:v>
                </c:pt>
                <c:pt idx="7">
                  <c:v>46.088514882343773</c:v>
                </c:pt>
                <c:pt idx="8">
                  <c:v>55.950971456801902</c:v>
                </c:pt>
                <c:pt idx="9">
                  <c:v>57.26717418652003</c:v>
                </c:pt>
                <c:pt idx="10">
                  <c:v>56.361219501736635</c:v>
                </c:pt>
                <c:pt idx="11">
                  <c:v>55.882454137407926</c:v>
                </c:pt>
                <c:pt idx="12">
                  <c:v>55.977258199468871</c:v>
                </c:pt>
                <c:pt idx="13">
                  <c:v>50.908405104670898</c:v>
                </c:pt>
              </c:numCache>
            </c:numRef>
          </c:val>
          <c:smooth val="0"/>
          <c:extLst>
            <c:ext xmlns:c16="http://schemas.microsoft.com/office/drawing/2014/chart" uri="{C3380CC4-5D6E-409C-BE32-E72D297353CC}">
              <c16:uniqueId val="{00000000-1D3D-4A64-893E-237572CCE5EC}"/>
            </c:ext>
          </c:extLst>
        </c:ser>
        <c:ser>
          <c:idx val="1"/>
          <c:order val="1"/>
          <c:tx>
            <c:strRef>
              <c:f>Q640_DM!$F$1</c:f>
              <c:strCache>
                <c:ptCount val="1"/>
                <c:pt idx="0">
                  <c:v>Without Diabetes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Q640_DM!$D$2:$D$15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Q640_DM!$F$2:$F$15</c:f>
              <c:numCache>
                <c:formatCode>0.0</c:formatCode>
                <c:ptCount val="14"/>
                <c:pt idx="0">
                  <c:v>12.969866853538893</c:v>
                </c:pt>
                <c:pt idx="1">
                  <c:v>14.556500607533414</c:v>
                </c:pt>
                <c:pt idx="2">
                  <c:v>16.721502226858725</c:v>
                </c:pt>
                <c:pt idx="3">
                  <c:v>17.563274620053992</c:v>
                </c:pt>
                <c:pt idx="4">
                  <c:v>18.253958428760662</c:v>
                </c:pt>
                <c:pt idx="5">
                  <c:v>18.804285804856399</c:v>
                </c:pt>
                <c:pt idx="6">
                  <c:v>19.90216438229729</c:v>
                </c:pt>
                <c:pt idx="7">
                  <c:v>18.091845123908701</c:v>
                </c:pt>
                <c:pt idx="8">
                  <c:v>23.150874327509261</c:v>
                </c:pt>
                <c:pt idx="9">
                  <c:v>23.048391085117135</c:v>
                </c:pt>
                <c:pt idx="10">
                  <c:v>21.279741660162824</c:v>
                </c:pt>
                <c:pt idx="11">
                  <c:v>22.267665553181235</c:v>
                </c:pt>
                <c:pt idx="12">
                  <c:v>23.046208641859593</c:v>
                </c:pt>
                <c:pt idx="13">
                  <c:v>21.286175911457821</c:v>
                </c:pt>
              </c:numCache>
            </c:numRef>
          </c:val>
          <c:smooth val="0"/>
          <c:extLst>
            <c:ext xmlns:c16="http://schemas.microsoft.com/office/drawing/2014/chart" uri="{C3380CC4-5D6E-409C-BE32-E72D297353CC}">
              <c16:uniqueId val="{00000001-1D3D-4A64-893E-237572CCE5EC}"/>
            </c:ext>
          </c:extLst>
        </c:ser>
        <c:ser>
          <c:idx val="2"/>
          <c:order val="2"/>
          <c:tx>
            <c:strRef>
              <c:f>Q640_DM!$G$1</c:f>
              <c:strCache>
                <c:ptCount val="1"/>
                <c:pt idx="0">
                  <c:v>Overall</c:v>
                </c:pt>
              </c:strCache>
            </c:strRef>
          </c:tx>
          <c:spPr>
            <a:ln w="44450" cap="rnd">
              <a:solidFill>
                <a:schemeClr val="tx1"/>
              </a:solidFill>
              <a:prstDash val="sysDash"/>
              <a:round/>
            </a:ln>
            <a:effectLst/>
          </c:spPr>
          <c:marker>
            <c:symbol val="circle"/>
            <c:size val="5"/>
            <c:spPr>
              <a:solidFill>
                <a:schemeClr val="tx1">
                  <a:alpha val="98000"/>
                </a:schemeClr>
              </a:solidFill>
              <a:ln w="44450">
                <a:solidFill>
                  <a:schemeClr val="tx1"/>
                </a:solidFill>
              </a:ln>
              <a:effectLst/>
            </c:spPr>
          </c:marker>
          <c:cat>
            <c:numRef>
              <c:f>Q640_DM!$D$2:$D$15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Q640_DM!$G$2:$G$15</c:f>
              <c:numCache>
                <c:formatCode>0.0</c:formatCode>
                <c:ptCount val="14"/>
                <c:pt idx="0">
                  <c:v>20.257911452952207</c:v>
                </c:pt>
                <c:pt idx="1">
                  <c:v>23.120485222903291</c:v>
                </c:pt>
                <c:pt idx="2">
                  <c:v>26.918581012400892</c:v>
                </c:pt>
                <c:pt idx="3">
                  <c:v>28.891364196189233</c:v>
                </c:pt>
                <c:pt idx="4">
                  <c:v>30.35051607239031</c:v>
                </c:pt>
                <c:pt idx="5">
                  <c:v>31.747117933542938</c:v>
                </c:pt>
                <c:pt idx="6">
                  <c:v>33.663992804626794</c:v>
                </c:pt>
                <c:pt idx="7">
                  <c:v>30.56856506660532</c:v>
                </c:pt>
                <c:pt idx="8">
                  <c:v>38.13474244534892</c:v>
                </c:pt>
                <c:pt idx="9">
                  <c:v>38.558076651775217</c:v>
                </c:pt>
                <c:pt idx="10">
                  <c:v>37.242357550357831</c:v>
                </c:pt>
                <c:pt idx="11">
                  <c:v>38.103525001547219</c:v>
                </c:pt>
                <c:pt idx="12">
                  <c:v>38.661314289516291</c:v>
                </c:pt>
                <c:pt idx="13">
                  <c:v>35.381687460351024</c:v>
                </c:pt>
              </c:numCache>
            </c:numRef>
          </c:val>
          <c:smooth val="0"/>
          <c:extLst>
            <c:ext xmlns:c16="http://schemas.microsoft.com/office/drawing/2014/chart" uri="{C3380CC4-5D6E-409C-BE32-E72D297353CC}">
              <c16:uniqueId val="{00000002-1D3D-4A64-893E-237572CCE5EC}"/>
            </c:ext>
          </c:extLst>
        </c:ser>
        <c:dLbls>
          <c:showLegendKey val="0"/>
          <c:showVal val="0"/>
          <c:showCatName val="0"/>
          <c:showSerName val="0"/>
          <c:showPercent val="0"/>
          <c:showBubbleSize val="0"/>
        </c:dLbls>
        <c:marker val="1"/>
        <c:smooth val="0"/>
        <c:axId val="1850904320"/>
        <c:axId val="1850911392"/>
      </c:lineChart>
      <c:catAx>
        <c:axId val="185090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911392"/>
        <c:crosses val="autoZero"/>
        <c:auto val="1"/>
        <c:lblAlgn val="ctr"/>
        <c:lblOffset val="100"/>
        <c:noMultiLvlLbl val="0"/>
      </c:catAx>
      <c:valAx>
        <c:axId val="1850911392"/>
        <c:scaling>
          <c:orientation val="minMax"/>
          <c:max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Albuminuria</a:t>
                </a:r>
                <a:r>
                  <a:rPr lang="en-US" sz="2800" baseline="0">
                    <a:solidFill>
                      <a:schemeClr val="tx1"/>
                    </a:solidFill>
                  </a:rPr>
                  <a:t> Testing (%)</a:t>
                </a:r>
                <a:endParaRPr lang="en-US" sz="2800">
                  <a:solidFill>
                    <a:schemeClr val="tx1"/>
                  </a:solidFill>
                </a:endParaRPr>
              </a:p>
            </c:rich>
          </c:tx>
          <c:layout>
            <c:manualLayout>
              <c:xMode val="edge"/>
              <c:yMode val="edge"/>
              <c:x val="0"/>
              <c:y val="3.6385908157192295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904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Q640_HTN!$E$1</c:f>
              <c:strCache>
                <c:ptCount val="1"/>
                <c:pt idx="0">
                  <c:v>Without Hypertension</c:v>
                </c:pt>
              </c:strCache>
            </c:strRef>
          </c:tx>
          <c:spPr>
            <a:ln w="44450" cap="rnd">
              <a:solidFill>
                <a:schemeClr val="bg2">
                  <a:lumMod val="75000"/>
                </a:schemeClr>
              </a:solidFill>
              <a:round/>
            </a:ln>
            <a:effectLst/>
          </c:spPr>
          <c:marker>
            <c:symbol val="circle"/>
            <c:size val="5"/>
            <c:spPr>
              <a:solidFill>
                <a:schemeClr val="bg2">
                  <a:lumMod val="90000"/>
                </a:schemeClr>
              </a:solidFill>
              <a:ln w="44450">
                <a:solidFill>
                  <a:schemeClr val="bg2">
                    <a:lumMod val="75000"/>
                  </a:schemeClr>
                </a:solidFill>
              </a:ln>
              <a:effectLst/>
            </c:spPr>
          </c:marker>
          <c:cat>
            <c:numRef>
              <c:f>Q640_HTN!$D$2:$D$15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Q640_HTN!$E$2:$E$15</c:f>
              <c:numCache>
                <c:formatCode>0.0</c:formatCode>
                <c:ptCount val="14"/>
                <c:pt idx="0">
                  <c:v>13.007248163305556</c:v>
                </c:pt>
                <c:pt idx="1">
                  <c:v>14.572568216843441</c:v>
                </c:pt>
                <c:pt idx="2">
                  <c:v>17.931685075272199</c:v>
                </c:pt>
                <c:pt idx="3">
                  <c:v>19.00773843422331</c:v>
                </c:pt>
                <c:pt idx="4">
                  <c:v>20.252157775355702</c:v>
                </c:pt>
                <c:pt idx="5">
                  <c:v>21.049743964886613</c:v>
                </c:pt>
                <c:pt idx="6">
                  <c:v>22.351800160855372</c:v>
                </c:pt>
                <c:pt idx="7">
                  <c:v>21.980902452724209</c:v>
                </c:pt>
                <c:pt idx="8">
                  <c:v>28.363798982615016</c:v>
                </c:pt>
                <c:pt idx="9">
                  <c:v>25.95780084289202</c:v>
                </c:pt>
                <c:pt idx="10">
                  <c:v>21.814982624378658</c:v>
                </c:pt>
                <c:pt idx="11">
                  <c:v>22.919584257499942</c:v>
                </c:pt>
                <c:pt idx="12">
                  <c:v>23.543535255967988</c:v>
                </c:pt>
                <c:pt idx="13">
                  <c:v>22.089431739643668</c:v>
                </c:pt>
              </c:numCache>
            </c:numRef>
          </c:val>
          <c:smooth val="0"/>
          <c:extLst>
            <c:ext xmlns:c16="http://schemas.microsoft.com/office/drawing/2014/chart" uri="{C3380CC4-5D6E-409C-BE32-E72D297353CC}">
              <c16:uniqueId val="{00000000-0A3A-4DB8-A5F1-E4D21E3F8036}"/>
            </c:ext>
          </c:extLst>
        </c:ser>
        <c:ser>
          <c:idx val="1"/>
          <c:order val="1"/>
          <c:tx>
            <c:strRef>
              <c:f>Q640_HTN!$F$1</c:f>
              <c:strCache>
                <c:ptCount val="1"/>
                <c:pt idx="0">
                  <c:v>With Hypertension</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Q640_HTN!$D$2:$D$15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Q640_HTN!$F$2:$F$15</c:f>
              <c:numCache>
                <c:formatCode>0.0</c:formatCode>
                <c:ptCount val="14"/>
                <c:pt idx="0">
                  <c:v>24.855400969204315</c:v>
                </c:pt>
                <c:pt idx="1">
                  <c:v>27.823918194288563</c:v>
                </c:pt>
                <c:pt idx="2">
                  <c:v>31.211159716876629</c:v>
                </c:pt>
                <c:pt idx="3">
                  <c:v>32.553088503593017</c:v>
                </c:pt>
                <c:pt idx="4">
                  <c:v>33.724752943029252</c:v>
                </c:pt>
                <c:pt idx="5">
                  <c:v>35.050914196265751</c:v>
                </c:pt>
                <c:pt idx="6">
                  <c:v>36.874328678839959</c:v>
                </c:pt>
                <c:pt idx="7">
                  <c:v>32.8327427900701</c:v>
                </c:pt>
                <c:pt idx="8">
                  <c:v>40.713727148878405</c:v>
                </c:pt>
                <c:pt idx="9">
                  <c:v>42.019174212594734</c:v>
                </c:pt>
                <c:pt idx="10">
                  <c:v>41.638691593939832</c:v>
                </c:pt>
                <c:pt idx="11">
                  <c:v>41.773567022909702</c:v>
                </c:pt>
                <c:pt idx="12">
                  <c:v>41.948093636655457</c:v>
                </c:pt>
                <c:pt idx="13">
                  <c:v>38.078233529293527</c:v>
                </c:pt>
              </c:numCache>
            </c:numRef>
          </c:val>
          <c:smooth val="0"/>
          <c:extLst>
            <c:ext xmlns:c16="http://schemas.microsoft.com/office/drawing/2014/chart" uri="{C3380CC4-5D6E-409C-BE32-E72D297353CC}">
              <c16:uniqueId val="{00000001-0A3A-4DB8-A5F1-E4D21E3F8036}"/>
            </c:ext>
          </c:extLst>
        </c:ser>
        <c:ser>
          <c:idx val="2"/>
          <c:order val="2"/>
          <c:tx>
            <c:strRef>
              <c:f>Q640_HTN!$G$1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Q640_HTN!$D$2:$D$15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Q640_HTN!$G$2:$G$15</c:f>
              <c:numCache>
                <c:formatCode>0.0</c:formatCode>
                <c:ptCount val="14"/>
                <c:pt idx="0">
                  <c:v>20.257911452952207</c:v>
                </c:pt>
                <c:pt idx="1">
                  <c:v>23.120485222903291</c:v>
                </c:pt>
                <c:pt idx="2">
                  <c:v>26.918581012400892</c:v>
                </c:pt>
                <c:pt idx="3">
                  <c:v>28.891364196189233</c:v>
                </c:pt>
                <c:pt idx="4">
                  <c:v>30.35051607239031</c:v>
                </c:pt>
                <c:pt idx="5">
                  <c:v>31.747117933542938</c:v>
                </c:pt>
                <c:pt idx="6">
                  <c:v>33.663992804626794</c:v>
                </c:pt>
                <c:pt idx="7">
                  <c:v>30.56856506660532</c:v>
                </c:pt>
                <c:pt idx="8">
                  <c:v>38.13474244534892</c:v>
                </c:pt>
                <c:pt idx="9">
                  <c:v>38.558076651775217</c:v>
                </c:pt>
                <c:pt idx="10">
                  <c:v>37.242357550357831</c:v>
                </c:pt>
                <c:pt idx="11">
                  <c:v>38.103525001547219</c:v>
                </c:pt>
                <c:pt idx="12">
                  <c:v>38.661314289516291</c:v>
                </c:pt>
                <c:pt idx="13">
                  <c:v>35.381687460351024</c:v>
                </c:pt>
              </c:numCache>
            </c:numRef>
          </c:val>
          <c:smooth val="0"/>
          <c:extLst>
            <c:ext xmlns:c16="http://schemas.microsoft.com/office/drawing/2014/chart" uri="{C3380CC4-5D6E-409C-BE32-E72D297353CC}">
              <c16:uniqueId val="{00000002-0A3A-4DB8-A5F1-E4D21E3F8036}"/>
            </c:ext>
          </c:extLst>
        </c:ser>
        <c:dLbls>
          <c:showLegendKey val="0"/>
          <c:showVal val="0"/>
          <c:showCatName val="0"/>
          <c:showSerName val="0"/>
          <c:showPercent val="0"/>
          <c:showBubbleSize val="0"/>
        </c:dLbls>
        <c:marker val="1"/>
        <c:smooth val="0"/>
        <c:axId val="2041322560"/>
        <c:axId val="2041322976"/>
      </c:lineChart>
      <c:catAx>
        <c:axId val="204132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041322976"/>
        <c:crosses val="autoZero"/>
        <c:auto val="1"/>
        <c:lblAlgn val="ctr"/>
        <c:lblOffset val="100"/>
        <c:noMultiLvlLbl val="0"/>
      </c:catAx>
      <c:valAx>
        <c:axId val="2041322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Albuminuria</a:t>
                </a:r>
                <a:r>
                  <a:rPr lang="en-US" sz="2800" baseline="0">
                    <a:solidFill>
                      <a:schemeClr val="tx1"/>
                    </a:solidFill>
                  </a:rPr>
                  <a:t> Testing (%)</a:t>
                </a:r>
                <a:endParaRPr lang="en-US" sz="2800">
                  <a:solidFill>
                    <a:schemeClr val="tx1"/>
                  </a:solidFill>
                </a:endParaRPr>
              </a:p>
            </c:rich>
          </c:tx>
          <c:layout>
            <c:manualLayout>
              <c:xMode val="edge"/>
              <c:yMode val="edge"/>
              <c:x val="0"/>
              <c:y val="3.4072772074340139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41322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41" y="2270458"/>
            <a:ext cx="11966713" cy="2317084"/>
          </a:xfrm>
        </p:spPr>
        <p:txBody>
          <a:bodyPr>
            <a:noAutofit/>
          </a:bodyPr>
          <a:lstStyle/>
          <a:p>
            <a:br>
              <a:rPr lang="en-US" sz="2400" b="1" dirty="0"/>
            </a:br>
            <a:br>
              <a:rPr lang="en-US" sz="2400" b="1" dirty="0"/>
            </a:br>
            <a:r>
              <a:rPr lang="en-US" sz="4400" b="1" dirty="0"/>
              <a:t>Trends in Albuminuria Testing among Commercially Insured Patients with Diagnosed CKD</a:t>
            </a:r>
            <a:br>
              <a:rPr lang="en-US" sz="4400" b="1" dirty="0"/>
            </a:b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68586"/>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228597" y="3626346"/>
            <a:ext cx="11734796" cy="286232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The prevalence of patients receiving albuminuria testing was 20.3% in 2007 and 35.4% in 2020. Albuminuria testing tended to be more frequent with older age except for those ≥ 70 years old. In 2020, prevalence of albuminuria testing was 33.4% among non-Hispanic White patients, 37.2% in non-Hispanic Black, and 42.2% in Asian patients. The largest improvement in testing was observed among Hispanic patients, from 34.0% in 2014 to 43.6% in 2020. The percentage of albuminuria testing was approximately 2.5 times as high among CKD patients with diabetes than those without diabetes. CKD patients with hypertension were approximately twice as likely to receive albuminuria testing than those without hypertension.</a:t>
            </a:r>
            <a:endParaRPr lang="en-US" b="1" dirty="0">
              <a:solidFill>
                <a:srgbClr val="000000"/>
              </a:solidFill>
              <a:effectLst/>
              <a:latin typeface="Open Sans" panose="020B0606030504020204" pitchFamily="34" charset="0"/>
            </a:endParaRP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err="1">
                <a:solidFill>
                  <a:srgbClr val="000000"/>
                </a:solidFill>
                <a:effectLst/>
                <a:latin typeface="Open Sans" panose="020B0606030504020204" pitchFamily="34" charset="0"/>
              </a:rPr>
              <a:t>Clinformatics</a:t>
            </a:r>
            <a:r>
              <a:rPr lang="en-US" b="0" dirty="0">
                <a:solidFill>
                  <a:srgbClr val="000000"/>
                </a:solidFill>
                <a:effectLst/>
                <a:latin typeface="Open Sans" panose="020B0606030504020204" pitchFamily="34" charset="0"/>
              </a:rPr>
              <a:t> Commercial</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8" y="6488668"/>
            <a:ext cx="5022575" cy="369332"/>
          </a:xfrm>
          <a:prstGeom prst="rect">
            <a:avLst/>
          </a:prstGeom>
          <a:noFill/>
        </p:spPr>
        <p:txBody>
          <a:bodyPr wrap="square" rtlCol="0">
            <a:spAutoFit/>
          </a:bodyPr>
          <a:lstStyle/>
          <a:p>
            <a:pPr algn="ctr"/>
            <a:r>
              <a:rPr lang="en-US" dirty="0">
                <a:solidFill>
                  <a:schemeClr val="tx1">
                    <a:lumMod val="65000"/>
                    <a:lumOff val="35000"/>
                  </a:schemeClr>
                </a:solidFill>
              </a:rPr>
              <a:t>https://nccd.cdc.gov/CKD/detail.aspx?Qnum=Q785</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348"/>
            <a:ext cx="10515600" cy="1325563"/>
          </a:xfrm>
        </p:spPr>
        <p:txBody>
          <a:bodyPr>
            <a:normAutofit fontScale="90000"/>
          </a:bodyPr>
          <a:lstStyle/>
          <a:p>
            <a:pPr algn="ctr"/>
            <a:r>
              <a:rPr lang="en-US" sz="4400" b="1" dirty="0"/>
              <a:t>Trends in Albuminuria Testing among Commercially Insured Patients with Diagnosed CKD, Overall</a:t>
            </a:r>
            <a:endParaRPr lang="en-US" b="1" dirty="0"/>
          </a:p>
        </p:txBody>
      </p:sp>
      <p:graphicFrame>
        <p:nvGraphicFramePr>
          <p:cNvPr id="4" name="Chart 3">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411585721"/>
              </p:ext>
            </p:extLst>
          </p:nvPr>
        </p:nvGraphicFramePr>
        <p:xfrm>
          <a:off x="260074" y="1540911"/>
          <a:ext cx="11671851" cy="47406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6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44FF79-40B4-4527-ABDB-4135D3206591}"/>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Albuminuria Testing among Commercially Insured Patients with Diagnosed CKD, by Age</a:t>
            </a:r>
            <a:endParaRPr lang="en-US" b="1" dirty="0"/>
          </a:p>
        </p:txBody>
      </p:sp>
      <p:graphicFrame>
        <p:nvGraphicFramePr>
          <p:cNvPr id="5" name="Chart 4">
            <a:extLst>
              <a:ext uri="{FF2B5EF4-FFF2-40B4-BE49-F238E27FC236}">
                <a16:creationId xmlns:a16="http://schemas.microsoft.com/office/drawing/2014/main" id="{F63BD1D4-8DB9-4CDD-9FAF-319281956680}"/>
              </a:ext>
            </a:extLst>
          </p:cNvPr>
          <p:cNvGraphicFramePr>
            <a:graphicFrameLocks/>
          </p:cNvGraphicFramePr>
          <p:nvPr>
            <p:extLst>
              <p:ext uri="{D42A27DB-BD31-4B8C-83A1-F6EECF244321}">
                <p14:modId xmlns:p14="http://schemas.microsoft.com/office/powerpoint/2010/main" val="3348568067"/>
              </p:ext>
            </p:extLst>
          </p:nvPr>
        </p:nvGraphicFramePr>
        <p:xfrm>
          <a:off x="265043" y="1540911"/>
          <a:ext cx="11661913" cy="48996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308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7666CC-543D-457E-82EC-1379940E4099}"/>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Albuminuria Testing among Commercially Insured Patients with Diagnosed CKD, by Sex</a:t>
            </a:r>
            <a:endParaRPr lang="en-US" b="1" dirty="0"/>
          </a:p>
        </p:txBody>
      </p:sp>
      <p:graphicFrame>
        <p:nvGraphicFramePr>
          <p:cNvPr id="5" name="Chart 4">
            <a:extLst>
              <a:ext uri="{FF2B5EF4-FFF2-40B4-BE49-F238E27FC236}">
                <a16:creationId xmlns:a16="http://schemas.microsoft.com/office/drawing/2014/main" id="{3A3DED8A-49B1-42B2-96F5-DEE8BCD9B461}"/>
              </a:ext>
            </a:extLst>
          </p:cNvPr>
          <p:cNvGraphicFramePr>
            <a:graphicFrameLocks/>
          </p:cNvGraphicFramePr>
          <p:nvPr>
            <p:extLst>
              <p:ext uri="{D42A27DB-BD31-4B8C-83A1-F6EECF244321}">
                <p14:modId xmlns:p14="http://schemas.microsoft.com/office/powerpoint/2010/main" val="4116316933"/>
              </p:ext>
            </p:extLst>
          </p:nvPr>
        </p:nvGraphicFramePr>
        <p:xfrm>
          <a:off x="311427" y="1540910"/>
          <a:ext cx="11569146" cy="4727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340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B454C8-74C2-44B8-862C-593E2B2B8C22}"/>
              </a:ext>
            </a:extLst>
          </p:cNvPr>
          <p:cNvSpPr>
            <a:spLocks noGrp="1"/>
          </p:cNvSpPr>
          <p:nvPr>
            <p:ph type="title"/>
          </p:nvPr>
        </p:nvSpPr>
        <p:spPr>
          <a:xfrm>
            <a:off x="478734" y="215348"/>
            <a:ext cx="11234530" cy="1325563"/>
          </a:xfrm>
        </p:spPr>
        <p:txBody>
          <a:bodyPr>
            <a:normAutofit fontScale="90000"/>
          </a:bodyPr>
          <a:lstStyle/>
          <a:p>
            <a:pPr algn="ctr"/>
            <a:r>
              <a:rPr lang="en-US" sz="4400" b="1" dirty="0"/>
              <a:t>Trends in Albuminuria Testing among Commercially Insured Patients with Diagnosed CKD, by Race/Ethnicity</a:t>
            </a:r>
            <a:endParaRPr lang="en-US" b="1" dirty="0"/>
          </a:p>
        </p:txBody>
      </p:sp>
      <p:graphicFrame>
        <p:nvGraphicFramePr>
          <p:cNvPr id="5" name="Chart 4">
            <a:extLst>
              <a:ext uri="{FF2B5EF4-FFF2-40B4-BE49-F238E27FC236}">
                <a16:creationId xmlns:a16="http://schemas.microsoft.com/office/drawing/2014/main" id="{B83A68C9-4F44-459C-95BB-11693AEE6769}"/>
              </a:ext>
            </a:extLst>
          </p:cNvPr>
          <p:cNvGraphicFramePr>
            <a:graphicFrameLocks/>
          </p:cNvGraphicFramePr>
          <p:nvPr>
            <p:extLst>
              <p:ext uri="{D42A27DB-BD31-4B8C-83A1-F6EECF244321}">
                <p14:modId xmlns:p14="http://schemas.microsoft.com/office/powerpoint/2010/main" val="1746053378"/>
              </p:ext>
            </p:extLst>
          </p:nvPr>
        </p:nvGraphicFramePr>
        <p:xfrm>
          <a:off x="291547" y="1540911"/>
          <a:ext cx="11608905" cy="4727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024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1C3C45-072E-4055-B43B-B305144FC082}"/>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Albuminuria Testing among Commercially Insured Patients with Diagnosed CKD, by CKD Stage</a:t>
            </a:r>
            <a:endParaRPr lang="en-US" b="1" dirty="0"/>
          </a:p>
        </p:txBody>
      </p:sp>
      <p:graphicFrame>
        <p:nvGraphicFramePr>
          <p:cNvPr id="5" name="Chart 4">
            <a:extLst>
              <a:ext uri="{FF2B5EF4-FFF2-40B4-BE49-F238E27FC236}">
                <a16:creationId xmlns:a16="http://schemas.microsoft.com/office/drawing/2014/main" id="{DAB7ADA1-7FEF-439B-B3AF-D20E848EDCB6}"/>
              </a:ext>
            </a:extLst>
          </p:cNvPr>
          <p:cNvGraphicFramePr>
            <a:graphicFrameLocks/>
          </p:cNvGraphicFramePr>
          <p:nvPr>
            <p:extLst>
              <p:ext uri="{D42A27DB-BD31-4B8C-83A1-F6EECF244321}">
                <p14:modId xmlns:p14="http://schemas.microsoft.com/office/powerpoint/2010/main" val="2231203083"/>
              </p:ext>
            </p:extLst>
          </p:nvPr>
        </p:nvGraphicFramePr>
        <p:xfrm>
          <a:off x="251791" y="1540910"/>
          <a:ext cx="11622157" cy="47936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053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F9BE07-2B13-45E1-9D8F-001EBD91BA9A}"/>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Albuminuria Testing among Commercially Insured Patients with Diagnosed CKD, by Diabetes</a:t>
            </a:r>
            <a:endParaRPr lang="en-US" b="1" dirty="0"/>
          </a:p>
        </p:txBody>
      </p:sp>
      <p:graphicFrame>
        <p:nvGraphicFramePr>
          <p:cNvPr id="5" name="Chart 4">
            <a:extLst>
              <a:ext uri="{FF2B5EF4-FFF2-40B4-BE49-F238E27FC236}">
                <a16:creationId xmlns:a16="http://schemas.microsoft.com/office/drawing/2014/main" id="{A288155E-2418-4F92-BF0F-E1185AC3054A}"/>
              </a:ext>
            </a:extLst>
          </p:cNvPr>
          <p:cNvGraphicFramePr>
            <a:graphicFrameLocks/>
          </p:cNvGraphicFramePr>
          <p:nvPr>
            <p:extLst>
              <p:ext uri="{D42A27DB-BD31-4B8C-83A1-F6EECF244321}">
                <p14:modId xmlns:p14="http://schemas.microsoft.com/office/powerpoint/2010/main" val="1335531219"/>
              </p:ext>
            </p:extLst>
          </p:nvPr>
        </p:nvGraphicFramePr>
        <p:xfrm>
          <a:off x="357808" y="1518065"/>
          <a:ext cx="11476383" cy="4763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794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9F19C2-772C-4BEF-A207-F526F3AE8A04}"/>
              </a:ext>
            </a:extLst>
          </p:cNvPr>
          <p:cNvSpPr>
            <a:spLocks noGrp="1"/>
          </p:cNvSpPr>
          <p:nvPr>
            <p:ph type="title"/>
          </p:nvPr>
        </p:nvSpPr>
        <p:spPr>
          <a:xfrm>
            <a:off x="551621" y="202095"/>
            <a:ext cx="11088757" cy="1325563"/>
          </a:xfrm>
        </p:spPr>
        <p:txBody>
          <a:bodyPr>
            <a:normAutofit fontScale="90000"/>
          </a:bodyPr>
          <a:lstStyle/>
          <a:p>
            <a:pPr algn="ctr"/>
            <a:r>
              <a:rPr lang="en-US" sz="4400" b="1" dirty="0"/>
              <a:t>Trends in Albuminuria Testing among Commercially Insured Patients with Diagnosed CKD, by Hypertension</a:t>
            </a:r>
            <a:endParaRPr lang="en-US" b="1" dirty="0"/>
          </a:p>
        </p:txBody>
      </p:sp>
      <p:graphicFrame>
        <p:nvGraphicFramePr>
          <p:cNvPr id="6" name="Chart 5">
            <a:extLst>
              <a:ext uri="{FF2B5EF4-FFF2-40B4-BE49-F238E27FC236}">
                <a16:creationId xmlns:a16="http://schemas.microsoft.com/office/drawing/2014/main" id="{4386D4A1-6AAD-4B92-9D66-10FCBDD711A7}"/>
              </a:ext>
            </a:extLst>
          </p:cNvPr>
          <p:cNvGraphicFramePr>
            <a:graphicFrameLocks/>
          </p:cNvGraphicFramePr>
          <p:nvPr>
            <p:extLst>
              <p:ext uri="{D42A27DB-BD31-4B8C-83A1-F6EECF244321}">
                <p14:modId xmlns:p14="http://schemas.microsoft.com/office/powerpoint/2010/main" val="1059215196"/>
              </p:ext>
            </p:extLst>
          </p:nvPr>
        </p:nvGraphicFramePr>
        <p:xfrm>
          <a:off x="344556" y="1527658"/>
          <a:ext cx="11502887" cy="4714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9084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4301</TotalTime>
  <Words>283</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  Trends in Albuminuria Testing among Commercially Insured Patients with Diagnosed CKD  </vt:lpstr>
      <vt:lpstr>Trends in Albuminuria Testing among Commercially Insured Patients with Diagnosed CKD, Overall</vt:lpstr>
      <vt:lpstr>Trends in Albuminuria Testing among Commercially Insured Patients with Diagnosed CKD, by Age</vt:lpstr>
      <vt:lpstr>Trends in Albuminuria Testing among Commercially Insured Patients with Diagnosed CKD, by Sex</vt:lpstr>
      <vt:lpstr>Trends in Albuminuria Testing among Commercially Insured Patients with Diagnosed CKD, by Race/Ethnicity</vt:lpstr>
      <vt:lpstr>Trends in Albuminuria Testing among Commercially Insured Patients with Diagnosed CKD, by CKD Stage</vt:lpstr>
      <vt:lpstr>Trends in Albuminuria Testing among Commercially Insured Patients with Diagnosed CKD, by Diabetes</vt:lpstr>
      <vt:lpstr>Trends in Albuminuria Testing among Commercially Insured Patients with Diagnosed CKD,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139</cp:revision>
  <dcterms:created xsi:type="dcterms:W3CDTF">2023-08-07T21:35:07Z</dcterms:created>
  <dcterms:modified xsi:type="dcterms:W3CDTF">2023-10-19T17:43:19Z</dcterms:modified>
</cp:coreProperties>
</file>