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New%20and%20Revived%20Indicators\Q786_serum_creatinine_testing_commerical_October_2023.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Q640_overall!$C$4</c:f>
              <c:strCache>
                <c:ptCount val="1"/>
                <c:pt idx="0">
                  <c:v>Overall</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Q640_overall!$B$5:$B$18</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Q640_overall!$C$5:$C$18</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C0C7-4146-BB38-937E2DB16B51}"/>
            </c:ext>
          </c:extLst>
        </c:ser>
        <c:dLbls>
          <c:showLegendKey val="0"/>
          <c:showVal val="0"/>
          <c:showCatName val="0"/>
          <c:showSerName val="0"/>
          <c:showPercent val="0"/>
          <c:showBubbleSize val="0"/>
        </c:dLbls>
        <c:marker val="1"/>
        <c:smooth val="0"/>
        <c:axId val="1849267744"/>
        <c:axId val="1849279392"/>
      </c:lineChart>
      <c:catAx>
        <c:axId val="1849267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849279392"/>
        <c:crosses val="autoZero"/>
        <c:auto val="1"/>
        <c:lblAlgn val="ctr"/>
        <c:lblOffset val="100"/>
        <c:noMultiLvlLbl val="0"/>
      </c:catAx>
      <c:valAx>
        <c:axId val="1849279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dirty="0">
                    <a:solidFill>
                      <a:schemeClr val="tx1"/>
                    </a:solidFill>
                  </a:rPr>
                  <a:t>Serum</a:t>
                </a:r>
                <a:r>
                  <a:rPr lang="en-US" sz="2400" baseline="0" dirty="0">
                    <a:solidFill>
                      <a:schemeClr val="tx1"/>
                    </a:solidFill>
                  </a:rPr>
                  <a:t> Creatinine Testing (%)</a:t>
                </a:r>
                <a:endParaRPr lang="en-US" sz="2400" dirty="0">
                  <a:solidFill>
                    <a:schemeClr val="tx1"/>
                  </a:solidFill>
                </a:endParaRPr>
              </a:p>
            </c:rich>
          </c:tx>
          <c:layout>
            <c:manualLayout>
              <c:xMode val="edge"/>
              <c:yMode val="edge"/>
              <c:x val="0"/>
              <c:y val="4.2827271680945279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8492677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Q640_agecat!$E$1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Q640_agecat!$E$2:$E$15</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C0D9-4498-A427-2EC85702D34A}"/>
            </c:ext>
          </c:extLst>
        </c:ser>
        <c:ser>
          <c:idx val="1"/>
          <c:order val="1"/>
          <c:tx>
            <c:strRef>
              <c:f>Q640_agecat!$F$1</c:f>
              <c:strCache>
                <c:ptCount val="1"/>
                <c:pt idx="0">
                  <c:v>20–29 years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Q640_agecat!$F$2:$F$15</c:f>
              <c:numCache>
                <c:formatCode>0.0</c:formatCode>
                <c:ptCount val="14"/>
                <c:pt idx="0">
                  <c:v>38.031376518218622</c:v>
                </c:pt>
                <c:pt idx="1">
                  <c:v>38.680588514475559</c:v>
                </c:pt>
                <c:pt idx="2">
                  <c:v>40.395614871306009</c:v>
                </c:pt>
                <c:pt idx="3">
                  <c:v>42.462794047047531</c:v>
                </c:pt>
                <c:pt idx="4">
                  <c:v>44.954128440366972</c:v>
                </c:pt>
                <c:pt idx="5">
                  <c:v>46.353691886964448</c:v>
                </c:pt>
                <c:pt idx="6">
                  <c:v>43.873607638099571</c:v>
                </c:pt>
                <c:pt idx="7">
                  <c:v>41.005535055350556</c:v>
                </c:pt>
                <c:pt idx="8">
                  <c:v>42.29293613179869</c:v>
                </c:pt>
                <c:pt idx="9">
                  <c:v>42.903382424340506</c:v>
                </c:pt>
                <c:pt idx="10">
                  <c:v>36.50586701434159</c:v>
                </c:pt>
                <c:pt idx="11">
                  <c:v>38.35210432720806</c:v>
                </c:pt>
                <c:pt idx="12">
                  <c:v>40.154664088931852</c:v>
                </c:pt>
                <c:pt idx="13">
                  <c:v>36.770863764728794</c:v>
                </c:pt>
              </c:numCache>
            </c:numRef>
          </c:val>
          <c:smooth val="0"/>
          <c:extLst>
            <c:ext xmlns:c16="http://schemas.microsoft.com/office/drawing/2014/chart" uri="{C3380CC4-5D6E-409C-BE32-E72D297353CC}">
              <c16:uniqueId val="{00000001-C0D9-4498-A427-2EC85702D34A}"/>
            </c:ext>
          </c:extLst>
        </c:ser>
        <c:ser>
          <c:idx val="2"/>
          <c:order val="2"/>
          <c:tx>
            <c:strRef>
              <c:f>Q640_agecat!$G$1</c:f>
              <c:strCache>
                <c:ptCount val="1"/>
                <c:pt idx="0">
                  <c:v>30–39 years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Q640_agecat!$G$2:$G$15</c:f>
              <c:numCache>
                <c:formatCode>0.0</c:formatCode>
                <c:ptCount val="14"/>
                <c:pt idx="0">
                  <c:v>47.922365507359643</c:v>
                </c:pt>
                <c:pt idx="1">
                  <c:v>49.155069582504971</c:v>
                </c:pt>
                <c:pt idx="2">
                  <c:v>51.087609662300203</c:v>
                </c:pt>
                <c:pt idx="3">
                  <c:v>53.90975667375384</c:v>
                </c:pt>
                <c:pt idx="4">
                  <c:v>53.899883585564609</c:v>
                </c:pt>
                <c:pt idx="5">
                  <c:v>53.829660512209649</c:v>
                </c:pt>
                <c:pt idx="6">
                  <c:v>54.21994884910486</c:v>
                </c:pt>
                <c:pt idx="7">
                  <c:v>49.970234551732347</c:v>
                </c:pt>
                <c:pt idx="8">
                  <c:v>51.054235222425348</c:v>
                </c:pt>
                <c:pt idx="9">
                  <c:v>51.140785284754159</c:v>
                </c:pt>
                <c:pt idx="10">
                  <c:v>43.686659772492241</c:v>
                </c:pt>
                <c:pt idx="11">
                  <c:v>46.424938974776239</c:v>
                </c:pt>
                <c:pt idx="12">
                  <c:v>47.875849660135948</c:v>
                </c:pt>
                <c:pt idx="13">
                  <c:v>43.191758188356495</c:v>
                </c:pt>
              </c:numCache>
            </c:numRef>
          </c:val>
          <c:smooth val="0"/>
          <c:extLst>
            <c:ext xmlns:c16="http://schemas.microsoft.com/office/drawing/2014/chart" uri="{C3380CC4-5D6E-409C-BE32-E72D297353CC}">
              <c16:uniqueId val="{00000002-C0D9-4498-A427-2EC85702D34A}"/>
            </c:ext>
          </c:extLst>
        </c:ser>
        <c:ser>
          <c:idx val="3"/>
          <c:order val="3"/>
          <c:tx>
            <c:strRef>
              <c:f>Q640_agecat!$H$1</c:f>
              <c:strCache>
                <c:ptCount val="1"/>
                <c:pt idx="0">
                  <c:v>40–49 years</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alpha val="96000"/>
                  </a:schemeClr>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Q640_agecat!$H$2:$H$15</c:f>
              <c:numCache>
                <c:formatCode>0.0</c:formatCode>
                <c:ptCount val="14"/>
                <c:pt idx="0">
                  <c:v>56.548284461260643</c:v>
                </c:pt>
                <c:pt idx="1">
                  <c:v>58.450421517462864</c:v>
                </c:pt>
                <c:pt idx="2">
                  <c:v>59.917510311211096</c:v>
                </c:pt>
                <c:pt idx="3">
                  <c:v>60.234358939217437</c:v>
                </c:pt>
                <c:pt idx="4">
                  <c:v>63.412228796844182</c:v>
                </c:pt>
                <c:pt idx="5">
                  <c:v>62.662695072200997</c:v>
                </c:pt>
                <c:pt idx="6">
                  <c:v>63.927540036755055</c:v>
                </c:pt>
                <c:pt idx="7">
                  <c:v>57.13650793650794</c:v>
                </c:pt>
                <c:pt idx="8">
                  <c:v>61.327685485472237</c:v>
                </c:pt>
                <c:pt idx="9">
                  <c:v>61.060484678549969</c:v>
                </c:pt>
                <c:pt idx="10">
                  <c:v>54.207011152653948</c:v>
                </c:pt>
                <c:pt idx="11">
                  <c:v>56.577781850392498</c:v>
                </c:pt>
                <c:pt idx="12">
                  <c:v>58.375970625413835</c:v>
                </c:pt>
                <c:pt idx="13">
                  <c:v>53.667761229037175</c:v>
                </c:pt>
              </c:numCache>
            </c:numRef>
          </c:val>
          <c:smooth val="0"/>
          <c:extLst>
            <c:ext xmlns:c16="http://schemas.microsoft.com/office/drawing/2014/chart" uri="{C3380CC4-5D6E-409C-BE32-E72D297353CC}">
              <c16:uniqueId val="{00000003-C0D9-4498-A427-2EC85702D34A}"/>
            </c:ext>
          </c:extLst>
        </c:ser>
        <c:ser>
          <c:idx val="4"/>
          <c:order val="4"/>
          <c:tx>
            <c:strRef>
              <c:f>Q640_agecat!$I$1</c:f>
              <c:strCache>
                <c:ptCount val="1"/>
                <c:pt idx="0">
                  <c:v>50–59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Q640_agecat!$I$2:$I$15</c:f>
              <c:numCache>
                <c:formatCode>0.0</c:formatCode>
                <c:ptCount val="14"/>
                <c:pt idx="0">
                  <c:v>63.671977017498044</c:v>
                </c:pt>
                <c:pt idx="1">
                  <c:v>65.497142210401222</c:v>
                </c:pt>
                <c:pt idx="2">
                  <c:v>66.341189100761724</c:v>
                </c:pt>
                <c:pt idx="3">
                  <c:v>66.161638405637518</c:v>
                </c:pt>
                <c:pt idx="4">
                  <c:v>70.297110629776455</c:v>
                </c:pt>
                <c:pt idx="5">
                  <c:v>68.924150090069375</c:v>
                </c:pt>
                <c:pt idx="6">
                  <c:v>70.183042451917501</c:v>
                </c:pt>
                <c:pt idx="7">
                  <c:v>61.753480426011414</c:v>
                </c:pt>
                <c:pt idx="8">
                  <c:v>66.717313682291277</c:v>
                </c:pt>
                <c:pt idx="9">
                  <c:v>66.664737710135697</c:v>
                </c:pt>
                <c:pt idx="10">
                  <c:v>59.516704131462674</c:v>
                </c:pt>
                <c:pt idx="11">
                  <c:v>62.59855635757912</c:v>
                </c:pt>
                <c:pt idx="12">
                  <c:v>64.423094320505172</c:v>
                </c:pt>
                <c:pt idx="13">
                  <c:v>61.270983213429254</c:v>
                </c:pt>
              </c:numCache>
            </c:numRef>
          </c:val>
          <c:smooth val="0"/>
          <c:extLst>
            <c:ext xmlns:c16="http://schemas.microsoft.com/office/drawing/2014/chart" uri="{C3380CC4-5D6E-409C-BE32-E72D297353CC}">
              <c16:uniqueId val="{00000004-C0D9-4498-A427-2EC85702D34A}"/>
            </c:ext>
          </c:extLst>
        </c:ser>
        <c:ser>
          <c:idx val="5"/>
          <c:order val="5"/>
          <c:tx>
            <c:strRef>
              <c:f>Q640_agecat!$J$1</c:f>
              <c:strCache>
                <c:ptCount val="1"/>
                <c:pt idx="0">
                  <c:v>60–69 years</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Q640_agecat!$J$2:$J$15</c:f>
              <c:numCache>
                <c:formatCode>0.0</c:formatCode>
                <c:ptCount val="14"/>
                <c:pt idx="0">
                  <c:v>64.093998387282568</c:v>
                </c:pt>
                <c:pt idx="1">
                  <c:v>68.661679135494595</c:v>
                </c:pt>
                <c:pt idx="2">
                  <c:v>72.02153110047847</c:v>
                </c:pt>
                <c:pt idx="3">
                  <c:v>71.701772760774276</c:v>
                </c:pt>
                <c:pt idx="4">
                  <c:v>72.207848210435529</c:v>
                </c:pt>
                <c:pt idx="5">
                  <c:v>74.122625928984306</c:v>
                </c:pt>
                <c:pt idx="6">
                  <c:v>75.405459520790231</c:v>
                </c:pt>
                <c:pt idx="7">
                  <c:v>63.843424303788062</c:v>
                </c:pt>
                <c:pt idx="8">
                  <c:v>75.18596189349536</c:v>
                </c:pt>
                <c:pt idx="9">
                  <c:v>78.686667771700087</c:v>
                </c:pt>
                <c:pt idx="10">
                  <c:v>76.949217748140555</c:v>
                </c:pt>
                <c:pt idx="11">
                  <c:v>77.728001165501169</c:v>
                </c:pt>
                <c:pt idx="12">
                  <c:v>79.7418041705603</c:v>
                </c:pt>
                <c:pt idx="13">
                  <c:v>77.059165706487079</c:v>
                </c:pt>
              </c:numCache>
            </c:numRef>
          </c:val>
          <c:smooth val="0"/>
          <c:extLst>
            <c:ext xmlns:c16="http://schemas.microsoft.com/office/drawing/2014/chart" uri="{C3380CC4-5D6E-409C-BE32-E72D297353CC}">
              <c16:uniqueId val="{00000005-C0D9-4498-A427-2EC85702D34A}"/>
            </c:ext>
          </c:extLst>
        </c:ser>
        <c:ser>
          <c:idx val="6"/>
          <c:order val="6"/>
          <c:tx>
            <c:strRef>
              <c:f>Q640_agecat!$K$1</c:f>
              <c:strCache>
                <c:ptCount val="1"/>
                <c:pt idx="0">
                  <c:v>70+ years</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Q640_agecat!$D$2:$D$15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Q640_agecat!$K$2:$K$15</c:f>
              <c:numCache>
                <c:formatCode>0.0</c:formatCode>
                <c:ptCount val="14"/>
                <c:pt idx="0">
                  <c:v>53.981241269207743</c:v>
                </c:pt>
                <c:pt idx="1">
                  <c:v>71.120299780333383</c:v>
                </c:pt>
                <c:pt idx="2">
                  <c:v>79.102045742562311</c:v>
                </c:pt>
                <c:pt idx="3">
                  <c:v>77.297997983580586</c:v>
                </c:pt>
                <c:pt idx="4">
                  <c:v>75.864106351550959</c:v>
                </c:pt>
                <c:pt idx="5">
                  <c:v>77.843826383766512</c:v>
                </c:pt>
                <c:pt idx="6">
                  <c:v>77.953087539687687</c:v>
                </c:pt>
                <c:pt idx="7">
                  <c:v>70.453866825918183</c:v>
                </c:pt>
                <c:pt idx="8">
                  <c:v>81.736128102656124</c:v>
                </c:pt>
                <c:pt idx="9">
                  <c:v>84.536114061606341</c:v>
                </c:pt>
                <c:pt idx="10">
                  <c:v>86.613177996373025</c:v>
                </c:pt>
                <c:pt idx="11">
                  <c:v>85.80965765307684</c:v>
                </c:pt>
                <c:pt idx="12">
                  <c:v>86.254091210700153</c:v>
                </c:pt>
                <c:pt idx="13">
                  <c:v>81.972826786478649</c:v>
                </c:pt>
              </c:numCache>
            </c:numRef>
          </c:val>
          <c:smooth val="0"/>
          <c:extLst>
            <c:ext xmlns:c16="http://schemas.microsoft.com/office/drawing/2014/chart" uri="{C3380CC4-5D6E-409C-BE32-E72D297353CC}">
              <c16:uniqueId val="{00000006-C0D9-4498-A427-2EC85702D34A}"/>
            </c:ext>
          </c:extLst>
        </c:ser>
        <c:dLbls>
          <c:showLegendKey val="0"/>
          <c:showVal val="0"/>
          <c:showCatName val="0"/>
          <c:showSerName val="0"/>
          <c:showPercent val="0"/>
          <c:showBubbleSize val="0"/>
        </c:dLbls>
        <c:marker val="1"/>
        <c:smooth val="0"/>
        <c:axId val="2041300928"/>
        <c:axId val="2041312992"/>
      </c:lineChart>
      <c:catAx>
        <c:axId val="20413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041312992"/>
        <c:crosses val="autoZero"/>
        <c:auto val="1"/>
        <c:lblAlgn val="ctr"/>
        <c:lblOffset val="100"/>
        <c:noMultiLvlLbl val="0"/>
      </c:catAx>
      <c:valAx>
        <c:axId val="2041312992"/>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Serum</a:t>
                </a:r>
                <a:r>
                  <a:rPr lang="en-US" sz="2400" baseline="0">
                    <a:solidFill>
                      <a:schemeClr val="tx1"/>
                    </a:solidFill>
                  </a:rPr>
                  <a:t> Creatinine Testing (%)</a:t>
                </a:r>
                <a:endParaRPr lang="en-US" sz="2400">
                  <a:solidFill>
                    <a:schemeClr val="tx1"/>
                  </a:solidFill>
                </a:endParaRPr>
              </a:p>
            </c:rich>
          </c:tx>
          <c:layout>
            <c:manualLayout>
              <c:xMode val="edge"/>
              <c:yMode val="edge"/>
              <c:x val="4.3684712638004568E-3"/>
              <c:y val="1.8959232008553033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chemeClr val="tx1"/>
                </a:solidFill>
                <a:latin typeface="+mn-lt"/>
                <a:ea typeface="+mn-ea"/>
                <a:cs typeface="+mn-cs"/>
              </a:defRPr>
            </a:pPr>
            <a:endParaRPr lang="en-US"/>
          </a:p>
        </c:txPr>
        <c:crossAx val="2041300928"/>
        <c:crosses val="autoZero"/>
        <c:crossBetween val="between"/>
      </c:valAx>
      <c:spPr>
        <a:noFill/>
        <a:ln>
          <a:noFill/>
        </a:ln>
        <a:effectLst/>
      </c:spPr>
    </c:plotArea>
    <c:legend>
      <c:legendPos val="b"/>
      <c:layout>
        <c:manualLayout>
          <c:xMode val="edge"/>
          <c:yMode val="edge"/>
          <c:x val="9.0408350590801337E-2"/>
          <c:y val="0.90483473568209516"/>
          <c:w val="0.89999993120517696"/>
          <c:h val="7.9001042613512817E-2"/>
        </c:manualLayout>
      </c:layout>
      <c:overlay val="0"/>
      <c:spPr>
        <a:noFill/>
        <a:ln>
          <a:noFill/>
        </a:ln>
        <a:effectLst/>
      </c:spPr>
      <c:txPr>
        <a:bodyPr rot="0" spcFirstLastPara="1" vertOverflow="ellipsis" vert="horz" wrap="square" anchor="ctr" anchorCtr="1"/>
        <a:lstStyle/>
        <a:p>
          <a:pPr>
            <a:defRPr sz="193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Q640_sex!$D$1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Q640_sex!$D$2:$D$15</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94BE-46C9-9096-3221A4BD4793}"/>
            </c:ext>
          </c:extLst>
        </c:ser>
        <c:ser>
          <c:idx val="1"/>
          <c:order val="1"/>
          <c:tx>
            <c:strRef>
              <c:f>Q640_sex!$E$1</c:f>
              <c:strCache>
                <c:ptCount val="1"/>
                <c:pt idx="0">
                  <c:v>Female</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Q640_sex!$E$2:$E$15</c:f>
              <c:numCache>
                <c:formatCode>0.0</c:formatCode>
                <c:ptCount val="14"/>
                <c:pt idx="0">
                  <c:v>56.084635314438252</c:v>
                </c:pt>
                <c:pt idx="1">
                  <c:v>61.13929506946517</c:v>
                </c:pt>
                <c:pt idx="2">
                  <c:v>66.600081950419991</c:v>
                </c:pt>
                <c:pt idx="3">
                  <c:v>69.100421398471539</c:v>
                </c:pt>
                <c:pt idx="4">
                  <c:v>71.284083431089243</c:v>
                </c:pt>
                <c:pt idx="5">
                  <c:v>73.105372514099145</c:v>
                </c:pt>
                <c:pt idx="6">
                  <c:v>74.072320232134047</c:v>
                </c:pt>
                <c:pt idx="7">
                  <c:v>66.531788517764539</c:v>
                </c:pt>
                <c:pt idx="8">
                  <c:v>77.529077781668889</c:v>
                </c:pt>
                <c:pt idx="9">
                  <c:v>79.530843625800784</c:v>
                </c:pt>
                <c:pt idx="10">
                  <c:v>78.474226338037724</c:v>
                </c:pt>
                <c:pt idx="11">
                  <c:v>79.956920373545714</c:v>
                </c:pt>
                <c:pt idx="12">
                  <c:v>82.006233187576285</c:v>
                </c:pt>
                <c:pt idx="13">
                  <c:v>78.391601645176593</c:v>
                </c:pt>
              </c:numCache>
            </c:numRef>
          </c:val>
          <c:smooth val="0"/>
          <c:extLst>
            <c:ext xmlns:c16="http://schemas.microsoft.com/office/drawing/2014/chart" uri="{C3380CC4-5D6E-409C-BE32-E72D297353CC}">
              <c16:uniqueId val="{00000001-94BE-46C9-9096-3221A4BD4793}"/>
            </c:ext>
          </c:extLst>
        </c:ser>
        <c:ser>
          <c:idx val="2"/>
          <c:order val="2"/>
          <c:tx>
            <c:strRef>
              <c:f>Q640_sex!$F$1</c:f>
              <c:strCache>
                <c:ptCount val="1"/>
                <c:pt idx="0">
                  <c:v>Male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Q640_sex!$C$2:$C$15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Q640_sex!$F$2:$F$15</c:f>
              <c:numCache>
                <c:formatCode>0.0</c:formatCode>
                <c:ptCount val="14"/>
                <c:pt idx="0">
                  <c:v>57.823230815168706</c:v>
                </c:pt>
                <c:pt idx="1">
                  <c:v>61.769485592849556</c:v>
                </c:pt>
                <c:pt idx="2">
                  <c:v>65.707585233003826</c:v>
                </c:pt>
                <c:pt idx="3">
                  <c:v>67.556045571481079</c:v>
                </c:pt>
                <c:pt idx="4">
                  <c:v>69.199128593409611</c:v>
                </c:pt>
                <c:pt idx="5">
                  <c:v>70.764890684105922</c:v>
                </c:pt>
                <c:pt idx="6">
                  <c:v>72.641088920537939</c:v>
                </c:pt>
                <c:pt idx="7">
                  <c:v>64.720771032246446</c:v>
                </c:pt>
                <c:pt idx="8">
                  <c:v>74.153194608461945</c:v>
                </c:pt>
                <c:pt idx="9">
                  <c:v>76.813323329356336</c:v>
                </c:pt>
                <c:pt idx="10">
                  <c:v>75.941903474622222</c:v>
                </c:pt>
                <c:pt idx="11">
                  <c:v>78.104560117617083</c:v>
                </c:pt>
                <c:pt idx="12">
                  <c:v>79.574611142334348</c:v>
                </c:pt>
                <c:pt idx="13">
                  <c:v>76.602691881023361</c:v>
                </c:pt>
              </c:numCache>
            </c:numRef>
          </c:val>
          <c:smooth val="0"/>
          <c:extLst>
            <c:ext xmlns:c16="http://schemas.microsoft.com/office/drawing/2014/chart" uri="{C3380CC4-5D6E-409C-BE32-E72D297353CC}">
              <c16:uniqueId val="{00000002-94BE-46C9-9096-3221A4BD4793}"/>
            </c:ext>
          </c:extLst>
        </c:ser>
        <c:dLbls>
          <c:showLegendKey val="0"/>
          <c:showVal val="0"/>
          <c:showCatName val="0"/>
          <c:showSerName val="0"/>
          <c:showPercent val="0"/>
          <c:showBubbleSize val="0"/>
        </c:dLbls>
        <c:marker val="1"/>
        <c:smooth val="0"/>
        <c:axId val="1659471216"/>
        <c:axId val="1659461232"/>
      </c:lineChart>
      <c:catAx>
        <c:axId val="165947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659461232"/>
        <c:crosses val="autoZero"/>
        <c:auto val="1"/>
        <c:lblAlgn val="ctr"/>
        <c:lblOffset val="100"/>
        <c:noMultiLvlLbl val="0"/>
      </c:catAx>
      <c:valAx>
        <c:axId val="1659461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Serum</a:t>
                </a:r>
                <a:r>
                  <a:rPr lang="en-US" sz="2400" baseline="0">
                    <a:solidFill>
                      <a:schemeClr val="tx1"/>
                    </a:solidFill>
                  </a:rPr>
                  <a:t> Creatinine Testing (%)</a:t>
                </a:r>
                <a:endParaRPr lang="en-US" sz="2400">
                  <a:solidFill>
                    <a:schemeClr val="tx1"/>
                  </a:solidFill>
                </a:endParaRPr>
              </a:p>
            </c:rich>
          </c:tx>
          <c:layout>
            <c:manualLayout>
              <c:xMode val="edge"/>
              <c:yMode val="edge"/>
              <c:x val="5.4021045918909898E-3"/>
              <c:y val="2.0719082705454875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65947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Q640_racecat!$E$1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Q640_racecat!$E$2:$E$15</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FEB4-4F6C-9050-9A0DF276C909}"/>
            </c:ext>
          </c:extLst>
        </c:ser>
        <c:ser>
          <c:idx val="1"/>
          <c:order val="1"/>
          <c:tx>
            <c:strRef>
              <c:f>Q640_racecat!$F$1</c:f>
              <c:strCache>
                <c:ptCount val="1"/>
                <c:pt idx="0">
                  <c:v>Asian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Q640_racecat!$F$2:$F$15</c:f>
              <c:numCache>
                <c:formatCode>0.0</c:formatCode>
                <c:ptCount val="14"/>
                <c:pt idx="0">
                  <c:v>60.978750804893757</c:v>
                </c:pt>
                <c:pt idx="1">
                  <c:v>64.640591966173361</c:v>
                </c:pt>
                <c:pt idx="2">
                  <c:v>68.336314847942759</c:v>
                </c:pt>
                <c:pt idx="3">
                  <c:v>70.952615992102665</c:v>
                </c:pt>
                <c:pt idx="4">
                  <c:v>71.746473276375923</c:v>
                </c:pt>
                <c:pt idx="5">
                  <c:v>76.043091655266764</c:v>
                </c:pt>
                <c:pt idx="6">
                  <c:v>76.851625519432901</c:v>
                </c:pt>
                <c:pt idx="7">
                  <c:v>74.192568593702546</c:v>
                </c:pt>
                <c:pt idx="8">
                  <c:v>78.246869409660107</c:v>
                </c:pt>
                <c:pt idx="9">
                  <c:v>77.090043411286928</c:v>
                </c:pt>
                <c:pt idx="10">
                  <c:v>72.542542542542549</c:v>
                </c:pt>
                <c:pt idx="11">
                  <c:v>77.126498331754334</c:v>
                </c:pt>
                <c:pt idx="12">
                  <c:v>79.316765465876273</c:v>
                </c:pt>
                <c:pt idx="13">
                  <c:v>75.951149121880832</c:v>
                </c:pt>
              </c:numCache>
            </c:numRef>
          </c:val>
          <c:smooth val="0"/>
          <c:extLst>
            <c:ext xmlns:c16="http://schemas.microsoft.com/office/drawing/2014/chart" uri="{C3380CC4-5D6E-409C-BE32-E72D297353CC}">
              <c16:uniqueId val="{00000001-FEB4-4F6C-9050-9A0DF276C909}"/>
            </c:ext>
          </c:extLst>
        </c:ser>
        <c:ser>
          <c:idx val="2"/>
          <c:order val="2"/>
          <c:tx>
            <c:strRef>
              <c:f>Q640_racecat!$G$1</c:f>
              <c:strCache>
                <c:ptCount val="1"/>
                <c:pt idx="0">
                  <c:v>Hispanic</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Q640_racecat!$G$2:$G$15</c:f>
              <c:numCache>
                <c:formatCode>0.0</c:formatCode>
                <c:ptCount val="14"/>
                <c:pt idx="0">
                  <c:v>54.340636626705248</c:v>
                </c:pt>
                <c:pt idx="1">
                  <c:v>60.610739406416194</c:v>
                </c:pt>
                <c:pt idx="2">
                  <c:v>65.787465940054503</c:v>
                </c:pt>
                <c:pt idx="3">
                  <c:v>65.012507605976609</c:v>
                </c:pt>
                <c:pt idx="4">
                  <c:v>68.067460759211841</c:v>
                </c:pt>
                <c:pt idx="5">
                  <c:v>67.874904789641107</c:v>
                </c:pt>
                <c:pt idx="6">
                  <c:v>67.34693877551021</c:v>
                </c:pt>
                <c:pt idx="7">
                  <c:v>63.274663056188075</c:v>
                </c:pt>
                <c:pt idx="8">
                  <c:v>78.914317244278621</c:v>
                </c:pt>
                <c:pt idx="9">
                  <c:v>77.154775780626949</c:v>
                </c:pt>
                <c:pt idx="10">
                  <c:v>76.57682894465249</c:v>
                </c:pt>
                <c:pt idx="11">
                  <c:v>75.914967991913741</c:v>
                </c:pt>
                <c:pt idx="12">
                  <c:v>79.260177966769035</c:v>
                </c:pt>
                <c:pt idx="13">
                  <c:v>77.004792548534709</c:v>
                </c:pt>
              </c:numCache>
            </c:numRef>
          </c:val>
          <c:smooth val="0"/>
          <c:extLst>
            <c:ext xmlns:c16="http://schemas.microsoft.com/office/drawing/2014/chart" uri="{C3380CC4-5D6E-409C-BE32-E72D297353CC}">
              <c16:uniqueId val="{00000002-FEB4-4F6C-9050-9A0DF276C909}"/>
            </c:ext>
          </c:extLst>
        </c:ser>
        <c:ser>
          <c:idx val="3"/>
          <c:order val="3"/>
          <c:tx>
            <c:strRef>
              <c:f>Q640_racecat!$H$1</c:f>
              <c:strCache>
                <c:ptCount val="1"/>
                <c:pt idx="0">
                  <c:v>Black</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Q640_racecat!$H$2:$H$15</c:f>
              <c:numCache>
                <c:formatCode>0.0</c:formatCode>
                <c:ptCount val="14"/>
                <c:pt idx="0">
                  <c:v>62.491683300066533</c:v>
                </c:pt>
                <c:pt idx="1">
                  <c:v>66.613062840178131</c:v>
                </c:pt>
                <c:pt idx="2">
                  <c:v>68.357211079274123</c:v>
                </c:pt>
                <c:pt idx="3">
                  <c:v>69.415135210677107</c:v>
                </c:pt>
                <c:pt idx="4">
                  <c:v>72.824321188210718</c:v>
                </c:pt>
                <c:pt idx="5">
                  <c:v>74.412239112371083</c:v>
                </c:pt>
                <c:pt idx="6">
                  <c:v>76.119902871975214</c:v>
                </c:pt>
                <c:pt idx="7">
                  <c:v>60.174237710018666</c:v>
                </c:pt>
                <c:pt idx="8">
                  <c:v>74.102303523035232</c:v>
                </c:pt>
                <c:pt idx="9">
                  <c:v>78.13211845102505</c:v>
                </c:pt>
                <c:pt idx="10">
                  <c:v>77.889611839852293</c:v>
                </c:pt>
                <c:pt idx="11">
                  <c:v>79.838794096095469</c:v>
                </c:pt>
                <c:pt idx="12">
                  <c:v>82.375095197855046</c:v>
                </c:pt>
                <c:pt idx="13">
                  <c:v>79.720736004175905</c:v>
                </c:pt>
              </c:numCache>
            </c:numRef>
          </c:val>
          <c:smooth val="0"/>
          <c:extLst>
            <c:ext xmlns:c16="http://schemas.microsoft.com/office/drawing/2014/chart" uri="{C3380CC4-5D6E-409C-BE32-E72D297353CC}">
              <c16:uniqueId val="{00000003-FEB4-4F6C-9050-9A0DF276C909}"/>
            </c:ext>
          </c:extLst>
        </c:ser>
        <c:ser>
          <c:idx val="4"/>
          <c:order val="4"/>
          <c:tx>
            <c:strRef>
              <c:f>Q640_racecat!$I$1</c:f>
              <c:strCache>
                <c:ptCount val="1"/>
                <c:pt idx="0">
                  <c:v>White</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Q640_racecat!$I$2:$I$15</c:f>
              <c:numCache>
                <c:formatCode>0.0</c:formatCode>
                <c:ptCount val="14"/>
                <c:pt idx="0">
                  <c:v>59.113548956560116</c:v>
                </c:pt>
                <c:pt idx="1">
                  <c:v>63.450361604207757</c:v>
                </c:pt>
                <c:pt idx="2">
                  <c:v>68.780969177794574</c:v>
                </c:pt>
                <c:pt idx="3">
                  <c:v>70.56335348272178</c:v>
                </c:pt>
                <c:pt idx="4">
                  <c:v>71.458160244333413</c:v>
                </c:pt>
                <c:pt idx="5">
                  <c:v>73.418478367410955</c:v>
                </c:pt>
                <c:pt idx="6">
                  <c:v>74.869402673698616</c:v>
                </c:pt>
                <c:pt idx="7">
                  <c:v>67.24521553486889</c:v>
                </c:pt>
                <c:pt idx="8">
                  <c:v>75.552899735815828</c:v>
                </c:pt>
                <c:pt idx="9">
                  <c:v>78.646539946398562</c:v>
                </c:pt>
                <c:pt idx="10">
                  <c:v>77.001379771974527</c:v>
                </c:pt>
                <c:pt idx="11">
                  <c:v>79.684532248173255</c:v>
                </c:pt>
                <c:pt idx="12">
                  <c:v>81.038614543297697</c:v>
                </c:pt>
                <c:pt idx="13">
                  <c:v>79.114949862395363</c:v>
                </c:pt>
              </c:numCache>
            </c:numRef>
          </c:val>
          <c:smooth val="0"/>
          <c:extLst>
            <c:ext xmlns:c16="http://schemas.microsoft.com/office/drawing/2014/chart" uri="{C3380CC4-5D6E-409C-BE32-E72D297353CC}">
              <c16:uniqueId val="{00000004-FEB4-4F6C-9050-9A0DF276C909}"/>
            </c:ext>
          </c:extLst>
        </c:ser>
        <c:ser>
          <c:idx val="5"/>
          <c:order val="5"/>
          <c:tx>
            <c:strRef>
              <c:f>Q640_racecat!$J$1</c:f>
              <c:strCache>
                <c:ptCount val="1"/>
                <c:pt idx="0">
                  <c:v>Unknown</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Q640_racecat!$D$2:$D$15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Q640_racecat!$J$2:$J$15</c:f>
              <c:numCache>
                <c:formatCode>0.0</c:formatCode>
                <c:ptCount val="14"/>
                <c:pt idx="0">
                  <c:v>45.375261024444171</c:v>
                </c:pt>
                <c:pt idx="1">
                  <c:v>47.267923621952683</c:v>
                </c:pt>
                <c:pt idx="2">
                  <c:v>48.64520611394164</c:v>
                </c:pt>
                <c:pt idx="3">
                  <c:v>53.951045043031186</c:v>
                </c:pt>
                <c:pt idx="4">
                  <c:v>58.816363820931883</c:v>
                </c:pt>
                <c:pt idx="5">
                  <c:v>60.854523438851409</c:v>
                </c:pt>
                <c:pt idx="6">
                  <c:v>64.599358974358978</c:v>
                </c:pt>
                <c:pt idx="7">
                  <c:v>60.46433151110211</c:v>
                </c:pt>
                <c:pt idx="8">
                  <c:v>74.417034536484024</c:v>
                </c:pt>
                <c:pt idx="9">
                  <c:v>77.712024263046942</c:v>
                </c:pt>
                <c:pt idx="10">
                  <c:v>81.588483008520228</c:v>
                </c:pt>
                <c:pt idx="11">
                  <c:v>79.51756062343398</c:v>
                </c:pt>
                <c:pt idx="12">
                  <c:v>80.534434916205498</c:v>
                </c:pt>
                <c:pt idx="13">
                  <c:v>72.706646858482657</c:v>
                </c:pt>
              </c:numCache>
            </c:numRef>
          </c:val>
          <c:smooth val="0"/>
          <c:extLst>
            <c:ext xmlns:c16="http://schemas.microsoft.com/office/drawing/2014/chart" uri="{C3380CC4-5D6E-409C-BE32-E72D297353CC}">
              <c16:uniqueId val="{00000005-FEB4-4F6C-9050-9A0DF276C909}"/>
            </c:ext>
          </c:extLst>
        </c:ser>
        <c:dLbls>
          <c:showLegendKey val="0"/>
          <c:showVal val="0"/>
          <c:showCatName val="0"/>
          <c:showSerName val="0"/>
          <c:showPercent val="0"/>
          <c:showBubbleSize val="0"/>
        </c:dLbls>
        <c:marker val="1"/>
        <c:smooth val="0"/>
        <c:axId val="1660769360"/>
        <c:axId val="1660765616"/>
      </c:lineChart>
      <c:catAx>
        <c:axId val="1660769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660765616"/>
        <c:crosses val="autoZero"/>
        <c:auto val="1"/>
        <c:lblAlgn val="ctr"/>
        <c:lblOffset val="100"/>
        <c:noMultiLvlLbl val="0"/>
      </c:catAx>
      <c:valAx>
        <c:axId val="166076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Serum</a:t>
                </a:r>
                <a:r>
                  <a:rPr lang="en-US" sz="2400" baseline="0">
                    <a:solidFill>
                      <a:schemeClr val="tx1"/>
                    </a:solidFill>
                  </a:rPr>
                  <a:t> Creatinine Testing (%)</a:t>
                </a:r>
                <a:endParaRPr lang="en-US" sz="2400">
                  <a:solidFill>
                    <a:schemeClr val="tx1"/>
                  </a:solidFill>
                </a:endParaRPr>
              </a:p>
            </c:rich>
          </c:tx>
          <c:layout>
            <c:manualLayout>
              <c:xMode val="edge"/>
              <c:yMode val="edge"/>
              <c:x val="4.3216840411693146E-3"/>
              <c:y val="2.0777826602070278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660769360"/>
        <c:crosses val="autoZero"/>
        <c:crossBetween val="between"/>
      </c:valAx>
      <c:spPr>
        <a:noFill/>
        <a:ln>
          <a:noFill/>
        </a:ln>
        <a:effectLst/>
      </c:spPr>
    </c:plotArea>
    <c:legend>
      <c:legendPos val="b"/>
      <c:layout>
        <c:manualLayout>
          <c:xMode val="edge"/>
          <c:yMode val="edge"/>
          <c:x val="0.17489234285212599"/>
          <c:y val="0.89403336244250009"/>
          <c:w val="0.77554406641713758"/>
          <c:h val="9.5098834963004544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Q640_CKD_stage!$E$1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Q640_CKD_stage!$E$2:$E$15</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93B4-409C-B8E9-56B1B2979C69}"/>
            </c:ext>
          </c:extLst>
        </c:ser>
        <c:ser>
          <c:idx val="1"/>
          <c:order val="1"/>
          <c:tx>
            <c:strRef>
              <c:f>Q640_CKD_stage!$F$1</c:f>
              <c:strCache>
                <c:ptCount val="1"/>
                <c:pt idx="0">
                  <c:v>CKD Stage 1</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Q640_CKD_stage!$F$2:$F$15</c:f>
              <c:numCache>
                <c:formatCode>0.0</c:formatCode>
                <c:ptCount val="14"/>
                <c:pt idx="0">
                  <c:v>64.631043256997458</c:v>
                </c:pt>
                <c:pt idx="1">
                  <c:v>68.141962421711895</c:v>
                </c:pt>
                <c:pt idx="2">
                  <c:v>70.64896755162242</c:v>
                </c:pt>
                <c:pt idx="3">
                  <c:v>72.351183635945759</c:v>
                </c:pt>
                <c:pt idx="4">
                  <c:v>73.517635843660628</c:v>
                </c:pt>
                <c:pt idx="5">
                  <c:v>75.189957053187982</c:v>
                </c:pt>
                <c:pt idx="6">
                  <c:v>76.541778389738383</c:v>
                </c:pt>
                <c:pt idx="7">
                  <c:v>65.922820860559739</c:v>
                </c:pt>
                <c:pt idx="8">
                  <c:v>76.292462371348677</c:v>
                </c:pt>
                <c:pt idx="9">
                  <c:v>80.15511796396062</c:v>
                </c:pt>
                <c:pt idx="10">
                  <c:v>80.350685679197653</c:v>
                </c:pt>
                <c:pt idx="11">
                  <c:v>80.918542897748523</c:v>
                </c:pt>
                <c:pt idx="12">
                  <c:v>82.611882473665474</c:v>
                </c:pt>
                <c:pt idx="13">
                  <c:v>78.909228224124291</c:v>
                </c:pt>
              </c:numCache>
            </c:numRef>
          </c:val>
          <c:smooth val="0"/>
          <c:extLst>
            <c:ext xmlns:c16="http://schemas.microsoft.com/office/drawing/2014/chart" uri="{C3380CC4-5D6E-409C-BE32-E72D297353CC}">
              <c16:uniqueId val="{00000001-93B4-409C-B8E9-56B1B2979C69}"/>
            </c:ext>
          </c:extLst>
        </c:ser>
        <c:ser>
          <c:idx val="2"/>
          <c:order val="2"/>
          <c:tx>
            <c:strRef>
              <c:f>Q640_CKD_stage!$G$1</c:f>
              <c:strCache>
                <c:ptCount val="1"/>
                <c:pt idx="0">
                  <c:v>CKD Stage 2</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Q640_CKD_stage!$G$2:$G$15</c:f>
              <c:numCache>
                <c:formatCode>0.0</c:formatCode>
                <c:ptCount val="14"/>
                <c:pt idx="0">
                  <c:v>63.687561214495595</c:v>
                </c:pt>
                <c:pt idx="1">
                  <c:v>70.430107526881727</c:v>
                </c:pt>
                <c:pt idx="2">
                  <c:v>74.204262385828955</c:v>
                </c:pt>
                <c:pt idx="3">
                  <c:v>73.845617703432652</c:v>
                </c:pt>
                <c:pt idx="4">
                  <c:v>75.161201810948</c:v>
                </c:pt>
                <c:pt idx="5">
                  <c:v>75.436297887951369</c:v>
                </c:pt>
                <c:pt idx="6">
                  <c:v>73.8992463308211</c:v>
                </c:pt>
                <c:pt idx="7">
                  <c:v>64.565593087195595</c:v>
                </c:pt>
                <c:pt idx="8">
                  <c:v>80.299280910652428</c:v>
                </c:pt>
                <c:pt idx="9">
                  <c:v>82.286712822668051</c:v>
                </c:pt>
                <c:pt idx="10">
                  <c:v>83.176894146388506</c:v>
                </c:pt>
                <c:pt idx="11">
                  <c:v>83.14252938146744</c:v>
                </c:pt>
                <c:pt idx="12">
                  <c:v>84.135743416746394</c:v>
                </c:pt>
                <c:pt idx="13">
                  <c:v>79.822010749845802</c:v>
                </c:pt>
              </c:numCache>
            </c:numRef>
          </c:val>
          <c:smooth val="0"/>
          <c:extLst>
            <c:ext xmlns:c16="http://schemas.microsoft.com/office/drawing/2014/chart" uri="{C3380CC4-5D6E-409C-BE32-E72D297353CC}">
              <c16:uniqueId val="{00000002-93B4-409C-B8E9-56B1B2979C69}"/>
            </c:ext>
          </c:extLst>
        </c:ser>
        <c:ser>
          <c:idx val="3"/>
          <c:order val="3"/>
          <c:tx>
            <c:strRef>
              <c:f>Q640_CKD_stage!$H$1</c:f>
              <c:strCache>
                <c:ptCount val="1"/>
                <c:pt idx="0">
                  <c:v>CKD Stage 3</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Q640_CKD_stage!$H$2:$H$15</c:f>
              <c:numCache>
                <c:formatCode>0.0</c:formatCode>
                <c:ptCount val="14"/>
                <c:pt idx="0">
                  <c:v>66.363355953115359</c:v>
                </c:pt>
                <c:pt idx="1">
                  <c:v>72.317231723172313</c:v>
                </c:pt>
                <c:pt idx="2">
                  <c:v>76.268771888169994</c:v>
                </c:pt>
                <c:pt idx="3">
                  <c:v>75.738084517913421</c:v>
                </c:pt>
                <c:pt idx="4">
                  <c:v>76.440727899018739</c:v>
                </c:pt>
                <c:pt idx="5">
                  <c:v>77.298246223906276</c:v>
                </c:pt>
                <c:pt idx="6">
                  <c:v>78.230920778268313</c:v>
                </c:pt>
                <c:pt idx="7">
                  <c:v>70.375237094083502</c:v>
                </c:pt>
                <c:pt idx="8">
                  <c:v>80.964156843877802</c:v>
                </c:pt>
                <c:pt idx="9">
                  <c:v>83.826579951721129</c:v>
                </c:pt>
                <c:pt idx="10">
                  <c:v>84.756876705701714</c:v>
                </c:pt>
                <c:pt idx="11">
                  <c:v>84.95352859559425</c:v>
                </c:pt>
                <c:pt idx="12">
                  <c:v>85.762358979325043</c:v>
                </c:pt>
                <c:pt idx="13">
                  <c:v>81.994923493211374</c:v>
                </c:pt>
              </c:numCache>
            </c:numRef>
          </c:val>
          <c:smooth val="0"/>
          <c:extLst>
            <c:ext xmlns:c16="http://schemas.microsoft.com/office/drawing/2014/chart" uri="{C3380CC4-5D6E-409C-BE32-E72D297353CC}">
              <c16:uniqueId val="{00000003-93B4-409C-B8E9-56B1B2979C69}"/>
            </c:ext>
          </c:extLst>
        </c:ser>
        <c:ser>
          <c:idx val="4"/>
          <c:order val="4"/>
          <c:tx>
            <c:strRef>
              <c:f>Q640_CKD_stage!$I$1</c:f>
              <c:strCache>
                <c:ptCount val="1"/>
                <c:pt idx="0">
                  <c:v>CKD Stage 4</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Q640_CKD_stage!$I$2:$I$15</c:f>
              <c:numCache>
                <c:formatCode>0.0</c:formatCode>
                <c:ptCount val="14"/>
                <c:pt idx="0">
                  <c:v>65.961199294532634</c:v>
                </c:pt>
                <c:pt idx="1">
                  <c:v>70.24539877300613</c:v>
                </c:pt>
                <c:pt idx="2">
                  <c:v>73.426801434626668</c:v>
                </c:pt>
                <c:pt idx="3">
                  <c:v>73.427529626253417</c:v>
                </c:pt>
                <c:pt idx="4">
                  <c:v>74.677541729893775</c:v>
                </c:pt>
                <c:pt idx="5">
                  <c:v>76.624184022381101</c:v>
                </c:pt>
                <c:pt idx="6">
                  <c:v>78.095601322145939</c:v>
                </c:pt>
                <c:pt idx="7">
                  <c:v>69.324705145600674</c:v>
                </c:pt>
                <c:pt idx="8">
                  <c:v>78.448049101271366</c:v>
                </c:pt>
                <c:pt idx="9">
                  <c:v>81.818780022372835</c:v>
                </c:pt>
                <c:pt idx="10">
                  <c:v>82.789929839042514</c:v>
                </c:pt>
                <c:pt idx="11">
                  <c:v>83.411954765751219</c:v>
                </c:pt>
                <c:pt idx="12">
                  <c:v>85.261400128452152</c:v>
                </c:pt>
                <c:pt idx="13">
                  <c:v>82.219315895372233</c:v>
                </c:pt>
              </c:numCache>
            </c:numRef>
          </c:val>
          <c:smooth val="0"/>
          <c:extLst>
            <c:ext xmlns:c16="http://schemas.microsoft.com/office/drawing/2014/chart" uri="{C3380CC4-5D6E-409C-BE32-E72D297353CC}">
              <c16:uniqueId val="{00000004-93B4-409C-B8E9-56B1B2979C69}"/>
            </c:ext>
          </c:extLst>
        </c:ser>
        <c:ser>
          <c:idx val="5"/>
          <c:order val="5"/>
          <c:tx>
            <c:strRef>
              <c:f>Q640_CKD_stage!$J$1</c:f>
              <c:strCache>
                <c:ptCount val="1"/>
                <c:pt idx="0">
                  <c:v>CKD Stage 5</c:v>
                </c:pt>
              </c:strCache>
            </c:strRef>
          </c:tx>
          <c:spPr>
            <a:ln w="44450" cap="rnd">
              <a:solidFill>
                <a:srgbClr val="996633"/>
              </a:solidFill>
              <a:round/>
            </a:ln>
            <a:effectLst/>
          </c:spPr>
          <c:marker>
            <c:symbol val="circle"/>
            <c:size val="5"/>
            <c:spPr>
              <a:solidFill>
                <a:srgbClr val="996633"/>
              </a:solidFill>
              <a:ln w="44450">
                <a:solidFill>
                  <a:srgbClr val="996633"/>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Q640_CKD_stage!$J$2:$J$15</c:f>
              <c:numCache>
                <c:formatCode>0.0</c:formatCode>
                <c:ptCount val="14"/>
                <c:pt idx="0">
                  <c:v>54.384017758046618</c:v>
                </c:pt>
                <c:pt idx="1">
                  <c:v>54.646930356709539</c:v>
                </c:pt>
                <c:pt idx="2">
                  <c:v>58.368620459104079</c:v>
                </c:pt>
                <c:pt idx="3">
                  <c:v>61.028823058446754</c:v>
                </c:pt>
                <c:pt idx="4">
                  <c:v>65.108514190317194</c:v>
                </c:pt>
                <c:pt idx="5">
                  <c:v>65.535838552540014</c:v>
                </c:pt>
                <c:pt idx="6">
                  <c:v>66.325439266615732</c:v>
                </c:pt>
                <c:pt idx="7">
                  <c:v>58.348672100972919</c:v>
                </c:pt>
                <c:pt idx="8">
                  <c:v>67.3072332298878</c:v>
                </c:pt>
                <c:pt idx="9">
                  <c:v>72.433742475177866</c:v>
                </c:pt>
                <c:pt idx="10">
                  <c:v>73.179222949449937</c:v>
                </c:pt>
                <c:pt idx="11">
                  <c:v>75.699775401428042</c:v>
                </c:pt>
                <c:pt idx="12">
                  <c:v>79.232978180939853</c:v>
                </c:pt>
                <c:pt idx="13">
                  <c:v>76.816288755205917</c:v>
                </c:pt>
              </c:numCache>
            </c:numRef>
          </c:val>
          <c:smooth val="0"/>
          <c:extLst>
            <c:ext xmlns:c16="http://schemas.microsoft.com/office/drawing/2014/chart" uri="{C3380CC4-5D6E-409C-BE32-E72D297353CC}">
              <c16:uniqueId val="{00000005-93B4-409C-B8E9-56B1B2979C69}"/>
            </c:ext>
          </c:extLst>
        </c:ser>
        <c:ser>
          <c:idx val="6"/>
          <c:order val="6"/>
          <c:tx>
            <c:strRef>
              <c:f>Q640_CKD_stage!$K$1</c:f>
              <c:strCache>
                <c:ptCount val="1"/>
                <c:pt idx="0">
                  <c:v>Unknown</c:v>
                </c:pt>
              </c:strCache>
            </c:strRef>
          </c:tx>
          <c:spPr>
            <a:ln w="44450" cap="rnd">
              <a:solidFill>
                <a:srgbClr val="FF0000"/>
              </a:solidFill>
              <a:round/>
            </a:ln>
            <a:effectLst/>
          </c:spPr>
          <c:marker>
            <c:symbol val="circle"/>
            <c:size val="5"/>
            <c:spPr>
              <a:solidFill>
                <a:srgbClr val="FF0000"/>
              </a:solidFill>
              <a:ln w="44450">
                <a:solidFill>
                  <a:srgbClr val="FF0000"/>
                </a:solidFill>
              </a:ln>
              <a:effectLst/>
            </c:spPr>
          </c:marker>
          <c:cat>
            <c:numRef>
              <c:f>Q640_CKD_stage!$D$2:$D$15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Q640_CKD_stage!$K$2:$K$15</c:f>
              <c:numCache>
                <c:formatCode>0.0</c:formatCode>
                <c:ptCount val="14"/>
                <c:pt idx="0">
                  <c:v>60.946236559139784</c:v>
                </c:pt>
                <c:pt idx="1">
                  <c:v>63.555836760518822</c:v>
                </c:pt>
                <c:pt idx="2">
                  <c:v>67.426531172754736</c:v>
                </c:pt>
                <c:pt idx="3">
                  <c:v>69.734192509061614</c:v>
                </c:pt>
                <c:pt idx="4">
                  <c:v>71.171900291356422</c:v>
                </c:pt>
                <c:pt idx="5">
                  <c:v>72.886583485209584</c:v>
                </c:pt>
                <c:pt idx="6">
                  <c:v>75.975900589933474</c:v>
                </c:pt>
                <c:pt idx="7">
                  <c:v>66.442199775533112</c:v>
                </c:pt>
                <c:pt idx="8">
                  <c:v>73.340502492912307</c:v>
                </c:pt>
                <c:pt idx="9">
                  <c:v>76.718228159606255</c:v>
                </c:pt>
                <c:pt idx="10">
                  <c:v>77.134231957315365</c:v>
                </c:pt>
                <c:pt idx="11">
                  <c:v>79.17811564999694</c:v>
                </c:pt>
                <c:pt idx="12">
                  <c:v>79.583077866339664</c:v>
                </c:pt>
                <c:pt idx="13">
                  <c:v>74.211654250433725</c:v>
                </c:pt>
              </c:numCache>
            </c:numRef>
          </c:val>
          <c:smooth val="0"/>
          <c:extLst>
            <c:ext xmlns:c16="http://schemas.microsoft.com/office/drawing/2014/chart" uri="{C3380CC4-5D6E-409C-BE32-E72D297353CC}">
              <c16:uniqueId val="{00000006-93B4-409C-B8E9-56B1B2979C69}"/>
            </c:ext>
          </c:extLst>
        </c:ser>
        <c:dLbls>
          <c:showLegendKey val="0"/>
          <c:showVal val="0"/>
          <c:showCatName val="0"/>
          <c:showSerName val="0"/>
          <c:showPercent val="0"/>
          <c:showBubbleSize val="0"/>
        </c:dLbls>
        <c:marker val="1"/>
        <c:smooth val="0"/>
        <c:axId val="2041327968"/>
        <c:axId val="2041337952"/>
      </c:lineChart>
      <c:catAx>
        <c:axId val="204132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2041337952"/>
        <c:crosses val="autoZero"/>
        <c:auto val="1"/>
        <c:lblAlgn val="ctr"/>
        <c:lblOffset val="100"/>
        <c:noMultiLvlLbl val="0"/>
      </c:catAx>
      <c:valAx>
        <c:axId val="204133795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Serum</a:t>
                </a:r>
                <a:r>
                  <a:rPr lang="en-US" sz="2400" baseline="0">
                    <a:solidFill>
                      <a:schemeClr val="tx1"/>
                    </a:solidFill>
                  </a:rPr>
                  <a:t> Creatinine Testing (%)</a:t>
                </a:r>
                <a:endParaRPr lang="en-US" sz="2400">
                  <a:solidFill>
                    <a:schemeClr val="tx1"/>
                  </a:solidFill>
                </a:endParaRPr>
              </a:p>
            </c:rich>
          </c:tx>
          <c:layout>
            <c:manualLayout>
              <c:xMode val="edge"/>
              <c:yMode val="edge"/>
              <c:x val="4.3216840411693146E-3"/>
              <c:y val="2.0896310426274153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41327968"/>
        <c:crosses val="autoZero"/>
        <c:crossBetween val="between"/>
      </c:valAx>
      <c:spPr>
        <a:noFill/>
        <a:ln>
          <a:noFill/>
        </a:ln>
        <a:effectLst/>
      </c:spPr>
    </c:plotArea>
    <c:legend>
      <c:legendPos val="b"/>
      <c:layout>
        <c:manualLayout>
          <c:xMode val="edge"/>
          <c:yMode val="edge"/>
          <c:x val="9.1056011151986568E-2"/>
          <c:y val="0.90778799276637501"/>
          <c:w val="0.89999997447824387"/>
          <c:h val="7.8779582799473793E-2"/>
        </c:manualLayout>
      </c:layout>
      <c:overlay val="0"/>
      <c:spPr>
        <a:noFill/>
        <a:ln>
          <a:noFill/>
        </a:ln>
        <a:effectLst/>
      </c:spPr>
      <c:txPr>
        <a:bodyPr rot="0" spcFirstLastPara="1" vertOverflow="ellipsis" vert="horz" wrap="square" anchor="ctr" anchorCtr="1"/>
        <a:lstStyle/>
        <a:p>
          <a:pPr>
            <a:defRPr sz="193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Q640_DM!$E$1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Q640_DM!$D$2:$D$15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Q640_DM!$E$2:$E$15</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F49B-4F21-A8DB-3C3869C07E84}"/>
            </c:ext>
          </c:extLst>
        </c:ser>
        <c:ser>
          <c:idx val="1"/>
          <c:order val="1"/>
          <c:tx>
            <c:strRef>
              <c:f>Q640_DM!$F$1</c:f>
              <c:strCache>
                <c:ptCount val="1"/>
                <c:pt idx="0">
                  <c:v>With Diabetes</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Q640_DM!$D$2:$D$15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Q640_DM!$F$2:$F$15</c:f>
              <c:numCache>
                <c:formatCode>0.0</c:formatCode>
                <c:ptCount val="14"/>
                <c:pt idx="0">
                  <c:v>64.131155445723579</c:v>
                </c:pt>
                <c:pt idx="1">
                  <c:v>68.881801304327126</c:v>
                </c:pt>
                <c:pt idx="2">
                  <c:v>72.163698107976984</c:v>
                </c:pt>
                <c:pt idx="3">
                  <c:v>72.470317002881842</c:v>
                </c:pt>
                <c:pt idx="4">
                  <c:v>73.57301975678341</c:v>
                </c:pt>
                <c:pt idx="5">
                  <c:v>74.985200970816308</c:v>
                </c:pt>
                <c:pt idx="6">
                  <c:v>76.46611733764432</c:v>
                </c:pt>
                <c:pt idx="7">
                  <c:v>67.914329125759707</c:v>
                </c:pt>
                <c:pt idx="8">
                  <c:v>79.212272467866541</c:v>
                </c:pt>
                <c:pt idx="9">
                  <c:v>81.700105048828249</c:v>
                </c:pt>
                <c:pt idx="10">
                  <c:v>82.110972942841215</c:v>
                </c:pt>
                <c:pt idx="11">
                  <c:v>82.412536557138608</c:v>
                </c:pt>
                <c:pt idx="12">
                  <c:v>84.083597944091338</c:v>
                </c:pt>
                <c:pt idx="13">
                  <c:v>81.053450768800545</c:v>
                </c:pt>
              </c:numCache>
            </c:numRef>
          </c:val>
          <c:smooth val="0"/>
          <c:extLst>
            <c:ext xmlns:c16="http://schemas.microsoft.com/office/drawing/2014/chart" uri="{C3380CC4-5D6E-409C-BE32-E72D297353CC}">
              <c16:uniqueId val="{00000001-F49B-4F21-A8DB-3C3869C07E84}"/>
            </c:ext>
          </c:extLst>
        </c:ser>
        <c:ser>
          <c:idx val="2"/>
          <c:order val="2"/>
          <c:tx>
            <c:strRef>
              <c:f>Q640_DM!$G$1</c:f>
              <c:strCache>
                <c:ptCount val="1"/>
                <c:pt idx="0">
                  <c:v>Without Diabetes</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Q640_DM!$D$2:$D$15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Q640_DM!$G$2:$G$15</c:f>
              <c:numCache>
                <c:formatCode>0.0</c:formatCode>
                <c:ptCount val="14"/>
                <c:pt idx="0">
                  <c:v>53.648213034337772</c:v>
                </c:pt>
                <c:pt idx="1">
                  <c:v>57.676792223572299</c:v>
                </c:pt>
                <c:pt idx="2">
                  <c:v>62.669020583396865</c:v>
                </c:pt>
                <c:pt idx="3">
                  <c:v>65.666900326626802</c:v>
                </c:pt>
                <c:pt idx="4">
                  <c:v>68.037931589437591</c:v>
                </c:pt>
                <c:pt idx="5">
                  <c:v>69.834527356875668</c:v>
                </c:pt>
                <c:pt idx="6">
                  <c:v>71.025889519590194</c:v>
                </c:pt>
                <c:pt idx="7">
                  <c:v>63.846063500763421</c:v>
                </c:pt>
                <c:pt idx="8">
                  <c:v>73.144068828666192</c:v>
                </c:pt>
                <c:pt idx="9">
                  <c:v>75.357208132196575</c:v>
                </c:pt>
                <c:pt idx="10">
                  <c:v>73.197599902621349</c:v>
                </c:pt>
                <c:pt idx="11">
                  <c:v>76.08829502999167</c:v>
                </c:pt>
                <c:pt idx="12">
                  <c:v>77.912644109101137</c:v>
                </c:pt>
                <c:pt idx="13">
                  <c:v>74.350280039831389</c:v>
                </c:pt>
              </c:numCache>
            </c:numRef>
          </c:val>
          <c:smooth val="0"/>
          <c:extLst>
            <c:ext xmlns:c16="http://schemas.microsoft.com/office/drawing/2014/chart" uri="{C3380CC4-5D6E-409C-BE32-E72D297353CC}">
              <c16:uniqueId val="{00000002-F49B-4F21-A8DB-3C3869C07E84}"/>
            </c:ext>
          </c:extLst>
        </c:ser>
        <c:dLbls>
          <c:showLegendKey val="0"/>
          <c:showVal val="0"/>
          <c:showCatName val="0"/>
          <c:showSerName val="0"/>
          <c:showPercent val="0"/>
          <c:showBubbleSize val="0"/>
        </c:dLbls>
        <c:marker val="1"/>
        <c:smooth val="0"/>
        <c:axId val="1324200624"/>
        <c:axId val="1324203536"/>
      </c:lineChart>
      <c:catAx>
        <c:axId val="132420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324203536"/>
        <c:crosses val="autoZero"/>
        <c:auto val="1"/>
        <c:lblAlgn val="ctr"/>
        <c:lblOffset val="100"/>
        <c:noMultiLvlLbl val="0"/>
      </c:catAx>
      <c:valAx>
        <c:axId val="1324203536"/>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Serum</a:t>
                </a:r>
                <a:r>
                  <a:rPr lang="en-US" sz="2400" baseline="0">
                    <a:solidFill>
                      <a:schemeClr val="tx1"/>
                    </a:solidFill>
                  </a:rPr>
                  <a:t> Creatinine Testing (%)</a:t>
                </a:r>
                <a:endParaRPr lang="en-US" sz="2400">
                  <a:solidFill>
                    <a:schemeClr val="tx1"/>
                  </a:solidFill>
                </a:endParaRPr>
              </a:p>
            </c:rich>
          </c:tx>
          <c:layout>
            <c:manualLayout>
              <c:xMode val="edge"/>
              <c:yMode val="edge"/>
              <c:x val="5.4021045918909898E-3"/>
              <c:y val="2.0430297751032795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324200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Q640_HTN!$E$1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Q640_HTN!$D$2:$D$15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Q640_HTN!$E$2:$E$15</c:f>
              <c:numCache>
                <c:formatCode>0.0</c:formatCode>
                <c:ptCount val="14"/>
                <c:pt idx="0">
                  <c:v>56.975854283855661</c:v>
                </c:pt>
                <c:pt idx="1">
                  <c:v>61.463712856154572</c:v>
                </c:pt>
                <c:pt idx="2">
                  <c:v>66.150386257369377</c:v>
                </c:pt>
                <c:pt idx="3">
                  <c:v>68.339310294863438</c:v>
                </c:pt>
                <c:pt idx="4">
                  <c:v>70.274377872704605</c:v>
                </c:pt>
                <c:pt idx="5">
                  <c:v>71.980149189322489</c:v>
                </c:pt>
                <c:pt idx="6">
                  <c:v>73.383917085873847</c:v>
                </c:pt>
                <c:pt idx="7">
                  <c:v>65.659086667216471</c:v>
                </c:pt>
                <c:pt idx="8">
                  <c:v>75.916169249087531</c:v>
                </c:pt>
                <c:pt idx="9">
                  <c:v>78.23213026099225</c:v>
                </c:pt>
                <c:pt idx="10">
                  <c:v>77.253322719361918</c:v>
                </c:pt>
                <c:pt idx="11">
                  <c:v>79.067632522788301</c:v>
                </c:pt>
                <c:pt idx="12">
                  <c:v>80.838760870475923</c:v>
                </c:pt>
                <c:pt idx="13">
                  <c:v>77.539932641872412</c:v>
                </c:pt>
              </c:numCache>
            </c:numRef>
          </c:val>
          <c:smooth val="0"/>
          <c:extLst>
            <c:ext xmlns:c16="http://schemas.microsoft.com/office/drawing/2014/chart" uri="{C3380CC4-5D6E-409C-BE32-E72D297353CC}">
              <c16:uniqueId val="{00000000-9C41-449C-9F8C-84E5DAFDC9B6}"/>
            </c:ext>
          </c:extLst>
        </c:ser>
        <c:ser>
          <c:idx val="1"/>
          <c:order val="1"/>
          <c:tx>
            <c:strRef>
              <c:f>Q640_HTN!$F$1</c:f>
              <c:strCache>
                <c:ptCount val="1"/>
                <c:pt idx="0">
                  <c:v>With Hypertension</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Q640_HTN!$D$2:$D$15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Q640_HTN!$F$2:$F$15</c:f>
              <c:numCache>
                <c:formatCode>0.0</c:formatCode>
                <c:ptCount val="14"/>
                <c:pt idx="0">
                  <c:v>63.476629670157884</c:v>
                </c:pt>
                <c:pt idx="1">
                  <c:v>67.878787878787875</c:v>
                </c:pt>
                <c:pt idx="2">
                  <c:v>71.901695360757003</c:v>
                </c:pt>
                <c:pt idx="3">
                  <c:v>72.614895808769688</c:v>
                </c:pt>
                <c:pt idx="4">
                  <c:v>73.753887948344428</c:v>
                </c:pt>
                <c:pt idx="5">
                  <c:v>75.29572191650395</c:v>
                </c:pt>
                <c:pt idx="6">
                  <c:v>76.697771213748652</c:v>
                </c:pt>
                <c:pt idx="7">
                  <c:v>67.60330850491998</c:v>
                </c:pt>
                <c:pt idx="8">
                  <c:v>78.512445469612985</c:v>
                </c:pt>
                <c:pt idx="9">
                  <c:v>81.421469273680231</c:v>
                </c:pt>
                <c:pt idx="10">
                  <c:v>81.404077048239131</c:v>
                </c:pt>
                <c:pt idx="11">
                  <c:v>82.33642004109511</c:v>
                </c:pt>
                <c:pt idx="12">
                  <c:v>83.772886410204876</c:v>
                </c:pt>
                <c:pt idx="13">
                  <c:v>80.179565380310834</c:v>
                </c:pt>
              </c:numCache>
            </c:numRef>
          </c:val>
          <c:smooth val="0"/>
          <c:extLst>
            <c:ext xmlns:c16="http://schemas.microsoft.com/office/drawing/2014/chart" uri="{C3380CC4-5D6E-409C-BE32-E72D297353CC}">
              <c16:uniqueId val="{00000001-9C41-449C-9F8C-84E5DAFDC9B6}"/>
            </c:ext>
          </c:extLst>
        </c:ser>
        <c:ser>
          <c:idx val="2"/>
          <c:order val="2"/>
          <c:tx>
            <c:strRef>
              <c:f>Q640_HTN!$G$1</c:f>
              <c:strCache>
                <c:ptCount val="1"/>
                <c:pt idx="0">
                  <c:v>Without Hypertension</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Q640_HTN!$D$2:$D$15</c:f>
              <c:numCache>
                <c:formatCode>General</c:formatCode>
                <c:ptCount val="14"/>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numCache>
            </c:numRef>
          </c:cat>
          <c:val>
            <c:numRef>
              <c:f>Q640_HTN!$G$2:$G$15</c:f>
              <c:numCache>
                <c:formatCode>0.0</c:formatCode>
                <c:ptCount val="14"/>
                <c:pt idx="0">
                  <c:v>46.723534342488044</c:v>
                </c:pt>
                <c:pt idx="1">
                  <c:v>49.805094733025108</c:v>
                </c:pt>
                <c:pt idx="2">
                  <c:v>54.10950827404583</c:v>
                </c:pt>
                <c:pt idx="3">
                  <c:v>56.798767210478708</c:v>
                </c:pt>
                <c:pt idx="4">
                  <c:v>59.860959731345922</c:v>
                </c:pt>
                <c:pt idx="5">
                  <c:v>61.244644163444455</c:v>
                </c:pt>
                <c:pt idx="6">
                  <c:v>61.706959360363342</c:v>
                </c:pt>
                <c:pt idx="7">
                  <c:v>58.284965362291707</c:v>
                </c:pt>
                <c:pt idx="8">
                  <c:v>66.07971379059758</c:v>
                </c:pt>
                <c:pt idx="9">
                  <c:v>66.621203235177788</c:v>
                </c:pt>
                <c:pt idx="10">
                  <c:v>62.687722693881142</c:v>
                </c:pt>
                <c:pt idx="11">
                  <c:v>65.543788464886717</c:v>
                </c:pt>
                <c:pt idx="12">
                  <c:v>67.343038498689111</c:v>
                </c:pt>
                <c:pt idx="13">
                  <c:v>64.528223414210487</c:v>
                </c:pt>
              </c:numCache>
            </c:numRef>
          </c:val>
          <c:smooth val="0"/>
          <c:extLst>
            <c:ext xmlns:c16="http://schemas.microsoft.com/office/drawing/2014/chart" uri="{C3380CC4-5D6E-409C-BE32-E72D297353CC}">
              <c16:uniqueId val="{00000002-9C41-449C-9F8C-84E5DAFDC9B6}"/>
            </c:ext>
          </c:extLst>
        </c:ser>
        <c:dLbls>
          <c:showLegendKey val="0"/>
          <c:showVal val="0"/>
          <c:showCatName val="0"/>
          <c:showSerName val="0"/>
          <c:showPercent val="0"/>
          <c:showBubbleSize val="0"/>
        </c:dLbls>
        <c:marker val="1"/>
        <c:smooth val="0"/>
        <c:axId val="1660757296"/>
        <c:axId val="1660743152"/>
      </c:lineChart>
      <c:catAx>
        <c:axId val="166075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400" b="0" i="0" u="none" strike="noStrike" kern="1200" baseline="0">
                <a:solidFill>
                  <a:schemeClr val="tx1"/>
                </a:solidFill>
                <a:latin typeface="+mn-lt"/>
                <a:ea typeface="+mn-ea"/>
                <a:cs typeface="+mn-cs"/>
              </a:defRPr>
            </a:pPr>
            <a:endParaRPr lang="en-US"/>
          </a:p>
        </c:txPr>
        <c:crossAx val="1660743152"/>
        <c:crosses val="autoZero"/>
        <c:auto val="1"/>
        <c:lblAlgn val="ctr"/>
        <c:lblOffset val="100"/>
        <c:noMultiLvlLbl val="0"/>
      </c:catAx>
      <c:valAx>
        <c:axId val="166074315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sz="2400">
                    <a:solidFill>
                      <a:schemeClr val="tx1"/>
                    </a:solidFill>
                  </a:rPr>
                  <a:t>Serum</a:t>
                </a:r>
                <a:r>
                  <a:rPr lang="en-US" sz="2400" baseline="0">
                    <a:solidFill>
                      <a:schemeClr val="tx1"/>
                    </a:solidFill>
                  </a:rPr>
                  <a:t> Creatinine Testing (%)</a:t>
                </a:r>
                <a:endParaRPr lang="en-US" sz="2400">
                  <a:solidFill>
                    <a:schemeClr val="tx1"/>
                  </a:solidFill>
                </a:endParaRPr>
              </a:p>
            </c:rich>
          </c:tx>
          <c:layout>
            <c:manualLayout>
              <c:xMode val="edge"/>
              <c:yMode val="edge"/>
              <c:x val="0"/>
              <c:y val="6.1668414962299391E-2"/>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166075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50" y="2301187"/>
            <a:ext cx="11807687" cy="1597650"/>
          </a:xfrm>
        </p:spPr>
        <p:txBody>
          <a:bodyPr>
            <a:noAutofit/>
          </a:bodyPr>
          <a:lstStyle/>
          <a:p>
            <a:br>
              <a:rPr lang="en-US" sz="2400" b="1" dirty="0"/>
            </a:br>
            <a:br>
              <a:rPr lang="en-US" sz="2400" b="1" dirty="0"/>
            </a:br>
            <a:r>
              <a:rPr lang="en-US" sz="4400" b="1" i="0" u="none" strike="noStrike" dirty="0">
                <a:solidFill>
                  <a:srgbClr val="000000"/>
                </a:solidFill>
                <a:effectLst/>
              </a:rPr>
              <a:t>Trends in Serum Creatinine Testing among Commercially Insured Patients with Diagnosed CKD </a:t>
            </a: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05522"/>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265036" y="3534971"/>
            <a:ext cx="11661913" cy="2862322"/>
          </a:xfrm>
          <a:prstGeom prst="rect">
            <a:avLst/>
          </a:prstGeom>
          <a:noFill/>
        </p:spPr>
        <p:txBody>
          <a:bodyPr wrap="square" rtlCol="0">
            <a:spAutoFit/>
          </a:bodyPr>
          <a:lstStyle/>
          <a:p>
            <a:pPr algn="l"/>
            <a:r>
              <a:rPr lang="en-US" b="0" i="0" dirty="0">
                <a:solidFill>
                  <a:srgbClr val="000000"/>
                </a:solidFill>
                <a:effectLst/>
                <a:latin typeface="Open Sans" panose="020B0606030504020204" pitchFamily="34" charset="0"/>
              </a:rPr>
              <a:t>The prevalence of patients with diagnosed CKD receiving serum creatinine testing was 57.0% in 2007 and 77.5% in 2020, in a commercially insured patient population. Serum creatinine testing tended to be higher among older patients. The prevalence of patients younger than 60 years receiving serum creatinine testing decreased from 2007 to 2020. Hispanic patients tended to have the lowest prevalence of testing. The prevalence of serum creatinine testing tended to be higher for patients with diabetes than without diabetes. Patients with hypertension were approximately 1.5 times as likely to receive serum creatinine testing than those without hypertension across this time period.</a:t>
            </a:r>
          </a:p>
          <a:p>
            <a:pPr algn="l"/>
            <a:endParaRPr lang="en-US" b="1"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err="1">
                <a:solidFill>
                  <a:srgbClr val="000000"/>
                </a:solidFill>
                <a:effectLst/>
                <a:latin typeface="Open Sans" panose="020B0606030504020204" pitchFamily="34" charset="0"/>
              </a:rPr>
              <a:t>Clinformatics</a:t>
            </a:r>
            <a:r>
              <a:rPr lang="en-US" b="0" dirty="0">
                <a:solidFill>
                  <a:srgbClr val="000000"/>
                </a:solidFill>
                <a:effectLst/>
                <a:latin typeface="Open Sans" panose="020B0606030504020204" pitchFamily="34" charset="0"/>
              </a:rPr>
              <a:t> Commercial</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7" y="6304748"/>
            <a:ext cx="5022575"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https://nccd.cdc.gov/CKD/detail.aspx?Qnum=Q786</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Overall</a:t>
            </a:r>
            <a:endParaRPr lang="en-US" b="1" dirty="0"/>
          </a:p>
        </p:txBody>
      </p:sp>
      <p:graphicFrame>
        <p:nvGraphicFramePr>
          <p:cNvPr id="4" name="Chart 3">
            <a:extLst>
              <a:ext uri="{FF2B5EF4-FFF2-40B4-BE49-F238E27FC236}">
                <a16:creationId xmlns:a16="http://schemas.microsoft.com/office/drawing/2014/main" id="{8A9BE39A-0A24-45EB-89B9-E36234724A3A}"/>
              </a:ext>
            </a:extLst>
          </p:cNvPr>
          <p:cNvGraphicFramePr>
            <a:graphicFrameLocks/>
          </p:cNvGraphicFramePr>
          <p:nvPr>
            <p:extLst>
              <p:ext uri="{D42A27DB-BD31-4B8C-83A1-F6EECF244321}">
                <p14:modId xmlns:p14="http://schemas.microsoft.com/office/powerpoint/2010/main" val="908879535"/>
              </p:ext>
            </p:extLst>
          </p:nvPr>
        </p:nvGraphicFramePr>
        <p:xfrm>
          <a:off x="361122" y="1527659"/>
          <a:ext cx="11469756" cy="46743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3C3F12-7337-486A-B928-582A99AECB5A}"/>
              </a:ext>
            </a:extLst>
          </p:cNvPr>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by Age</a:t>
            </a:r>
            <a:endParaRPr lang="en-US" b="1" dirty="0"/>
          </a:p>
        </p:txBody>
      </p:sp>
      <p:graphicFrame>
        <p:nvGraphicFramePr>
          <p:cNvPr id="5" name="Chart 4">
            <a:extLst>
              <a:ext uri="{FF2B5EF4-FFF2-40B4-BE49-F238E27FC236}">
                <a16:creationId xmlns:a16="http://schemas.microsoft.com/office/drawing/2014/main" id="{8291EF3E-9253-4A9E-BB3A-33E615C0B7A5}"/>
              </a:ext>
            </a:extLst>
          </p:cNvPr>
          <p:cNvGraphicFramePr>
            <a:graphicFrameLocks/>
          </p:cNvGraphicFramePr>
          <p:nvPr>
            <p:extLst>
              <p:ext uri="{D42A27DB-BD31-4B8C-83A1-F6EECF244321}">
                <p14:modId xmlns:p14="http://schemas.microsoft.com/office/powerpoint/2010/main" val="337699206"/>
              </p:ext>
            </p:extLst>
          </p:nvPr>
        </p:nvGraphicFramePr>
        <p:xfrm>
          <a:off x="281609" y="1527659"/>
          <a:ext cx="11628782" cy="47141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73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C3DED7-0724-48A6-B4AC-EA3ED05DB0FA}"/>
              </a:ext>
            </a:extLst>
          </p:cNvPr>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by Sex</a:t>
            </a:r>
            <a:endParaRPr lang="en-US" b="1" dirty="0"/>
          </a:p>
        </p:txBody>
      </p:sp>
      <p:graphicFrame>
        <p:nvGraphicFramePr>
          <p:cNvPr id="5" name="Chart 4">
            <a:extLst>
              <a:ext uri="{FF2B5EF4-FFF2-40B4-BE49-F238E27FC236}">
                <a16:creationId xmlns:a16="http://schemas.microsoft.com/office/drawing/2014/main" id="{EE3B536F-D1CA-4308-B161-2B262C609677}"/>
              </a:ext>
            </a:extLst>
          </p:cNvPr>
          <p:cNvGraphicFramePr>
            <a:graphicFrameLocks/>
          </p:cNvGraphicFramePr>
          <p:nvPr>
            <p:extLst>
              <p:ext uri="{D42A27DB-BD31-4B8C-83A1-F6EECF244321}">
                <p14:modId xmlns:p14="http://schemas.microsoft.com/office/powerpoint/2010/main" val="1392681036"/>
              </p:ext>
            </p:extLst>
          </p:nvPr>
        </p:nvGraphicFramePr>
        <p:xfrm>
          <a:off x="218661" y="1527659"/>
          <a:ext cx="11754678" cy="46876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470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B21B36-0D4B-4B82-A2F8-9ADF7AD5B878}"/>
              </a:ext>
            </a:extLst>
          </p:cNvPr>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by Race/Ethnicity</a:t>
            </a:r>
            <a:endParaRPr lang="en-US" b="1" dirty="0"/>
          </a:p>
        </p:txBody>
      </p:sp>
      <p:graphicFrame>
        <p:nvGraphicFramePr>
          <p:cNvPr id="5" name="Chart 4">
            <a:extLst>
              <a:ext uri="{FF2B5EF4-FFF2-40B4-BE49-F238E27FC236}">
                <a16:creationId xmlns:a16="http://schemas.microsoft.com/office/drawing/2014/main" id="{96559A53-AE01-45CC-AAC1-9E0FB45ABF63}"/>
              </a:ext>
            </a:extLst>
          </p:cNvPr>
          <p:cNvGraphicFramePr>
            <a:graphicFrameLocks/>
          </p:cNvGraphicFramePr>
          <p:nvPr>
            <p:extLst>
              <p:ext uri="{D42A27DB-BD31-4B8C-83A1-F6EECF244321}">
                <p14:modId xmlns:p14="http://schemas.microsoft.com/office/powerpoint/2010/main" val="1163997261"/>
              </p:ext>
            </p:extLst>
          </p:nvPr>
        </p:nvGraphicFramePr>
        <p:xfrm>
          <a:off x="218661" y="1527659"/>
          <a:ext cx="11754677" cy="46743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954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4F2A64-9BFA-4D58-AEEF-7E274EFD2CB1}"/>
              </a:ext>
            </a:extLst>
          </p:cNvPr>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by CKD Stage</a:t>
            </a:r>
            <a:endParaRPr lang="en-US" b="1" dirty="0"/>
          </a:p>
        </p:txBody>
      </p:sp>
      <p:graphicFrame>
        <p:nvGraphicFramePr>
          <p:cNvPr id="5" name="Chart 4">
            <a:extLst>
              <a:ext uri="{FF2B5EF4-FFF2-40B4-BE49-F238E27FC236}">
                <a16:creationId xmlns:a16="http://schemas.microsoft.com/office/drawing/2014/main" id="{61B818AA-915E-4643-9F20-9D4BB675C9EB}"/>
              </a:ext>
            </a:extLst>
          </p:cNvPr>
          <p:cNvGraphicFramePr>
            <a:graphicFrameLocks/>
          </p:cNvGraphicFramePr>
          <p:nvPr>
            <p:extLst>
              <p:ext uri="{D42A27DB-BD31-4B8C-83A1-F6EECF244321}">
                <p14:modId xmlns:p14="http://schemas.microsoft.com/office/powerpoint/2010/main" val="2770730185"/>
              </p:ext>
            </p:extLst>
          </p:nvPr>
        </p:nvGraphicFramePr>
        <p:xfrm>
          <a:off x="218660" y="1527658"/>
          <a:ext cx="11754677" cy="4727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595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D01DF-D163-42D8-B48E-3B65C01BCF2C}"/>
              </a:ext>
            </a:extLst>
          </p:cNvPr>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by Diabetes</a:t>
            </a:r>
            <a:endParaRPr lang="en-US" b="1" dirty="0"/>
          </a:p>
        </p:txBody>
      </p:sp>
      <p:graphicFrame>
        <p:nvGraphicFramePr>
          <p:cNvPr id="5" name="Chart 4">
            <a:extLst>
              <a:ext uri="{FF2B5EF4-FFF2-40B4-BE49-F238E27FC236}">
                <a16:creationId xmlns:a16="http://schemas.microsoft.com/office/drawing/2014/main" id="{A7C7C90B-898B-4003-88CD-38D49A945542}"/>
              </a:ext>
            </a:extLst>
          </p:cNvPr>
          <p:cNvGraphicFramePr>
            <a:graphicFrameLocks/>
          </p:cNvGraphicFramePr>
          <p:nvPr>
            <p:extLst>
              <p:ext uri="{D42A27DB-BD31-4B8C-83A1-F6EECF244321}">
                <p14:modId xmlns:p14="http://schemas.microsoft.com/office/powerpoint/2010/main" val="2150495049"/>
              </p:ext>
            </p:extLst>
          </p:nvPr>
        </p:nvGraphicFramePr>
        <p:xfrm>
          <a:off x="218661" y="1527659"/>
          <a:ext cx="11754678" cy="47538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6034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817D72-2F36-43A6-A2C3-24C6EC0A30C9}"/>
              </a:ext>
            </a:extLst>
          </p:cNvPr>
          <p:cNvSpPr>
            <a:spLocks noGrp="1"/>
          </p:cNvSpPr>
          <p:nvPr>
            <p:ph type="title"/>
          </p:nvPr>
        </p:nvSpPr>
        <p:spPr>
          <a:xfrm>
            <a:off x="218661" y="202096"/>
            <a:ext cx="11754678" cy="1325563"/>
          </a:xfrm>
        </p:spPr>
        <p:txBody>
          <a:bodyPr>
            <a:normAutofit fontScale="90000"/>
          </a:bodyPr>
          <a:lstStyle/>
          <a:p>
            <a:pPr algn="ctr"/>
            <a:r>
              <a:rPr lang="en-US" sz="4400" b="1" i="0" u="none" strike="noStrike" dirty="0">
                <a:solidFill>
                  <a:srgbClr val="000000"/>
                </a:solidFill>
                <a:effectLst/>
              </a:rPr>
              <a:t>Trends in Serum Creatinine Testing among Commercially Insured Patients with Diagnosed CKD, by Hypertension</a:t>
            </a:r>
            <a:endParaRPr lang="en-US" b="1" dirty="0"/>
          </a:p>
        </p:txBody>
      </p:sp>
      <p:graphicFrame>
        <p:nvGraphicFramePr>
          <p:cNvPr id="5" name="Chart 4">
            <a:extLst>
              <a:ext uri="{FF2B5EF4-FFF2-40B4-BE49-F238E27FC236}">
                <a16:creationId xmlns:a16="http://schemas.microsoft.com/office/drawing/2014/main" id="{FEB9871D-3A7D-4109-80ED-34A5ABEDB9DB}"/>
              </a:ext>
            </a:extLst>
          </p:cNvPr>
          <p:cNvGraphicFramePr>
            <a:graphicFrameLocks/>
          </p:cNvGraphicFramePr>
          <p:nvPr>
            <p:extLst>
              <p:ext uri="{D42A27DB-BD31-4B8C-83A1-F6EECF244321}">
                <p14:modId xmlns:p14="http://schemas.microsoft.com/office/powerpoint/2010/main" val="3530792443"/>
              </p:ext>
            </p:extLst>
          </p:nvPr>
        </p:nvGraphicFramePr>
        <p:xfrm>
          <a:off x="218661" y="1527659"/>
          <a:ext cx="11754677" cy="47141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28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4210</TotalTime>
  <Words>282</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  Trends in Serum Creatinine Testing among Commercially Insured Patients with Diagnosed CKD  </vt:lpstr>
      <vt:lpstr>Trends in Serum Creatinine Testing among Commercially Insured Patients with Diagnosed CKD, Overall</vt:lpstr>
      <vt:lpstr>Trends in Serum Creatinine Testing among Commercially Insured Patients with Diagnosed CKD, by Age</vt:lpstr>
      <vt:lpstr>Trends in Serum Creatinine Testing among Commercially Insured Patients with Diagnosed CKD, by Sex</vt:lpstr>
      <vt:lpstr>Trends in Serum Creatinine Testing among Commercially Insured Patients with Diagnosed CKD, by Race/Ethnicity</vt:lpstr>
      <vt:lpstr>Trends in Serum Creatinine Testing among Commercially Insured Patients with Diagnosed CKD, by CKD Stage</vt:lpstr>
      <vt:lpstr>Trends in Serum Creatinine Testing among Commercially Insured Patients with Diagnosed CKD, by Diabetes</vt:lpstr>
      <vt:lpstr>Trends in Serum Creatinine Testing among Commercially Insured Patients with Diagnosed CKD,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126</cp:revision>
  <dcterms:created xsi:type="dcterms:W3CDTF">2023-08-07T21:35:07Z</dcterms:created>
  <dcterms:modified xsi:type="dcterms:W3CDTF">2023-10-19T17:43:41Z</dcterms:modified>
</cp:coreProperties>
</file>