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gg-Gresham, Jennifer" initials="BGJ" lastIdx="1" clrIdx="0">
    <p:extLst>
      <p:ext uri="{19B8F6BF-5375-455C-9EA6-DF929625EA0E}">
        <p15:presenceInfo xmlns:p15="http://schemas.microsoft.com/office/powerpoint/2012/main" userId="S::jennb@umich.edu::8cbcf482-729b-43e2-be11-1cd996f4c0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10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7_lipids_commercial_October_20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7_lipids_commercial_October_202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7_lipids_commercial_October_202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7_lipids_commercial_October_202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7_lipids_commercial_October_202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7_lipids_commercial_October_202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7_lipids_commercial_October_2023.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Q640_lipids_overall!$C$1</c:f>
              <c:strCache>
                <c:ptCount val="1"/>
                <c:pt idx="0">
                  <c:v>Overall</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Q640_lipids_overall!$B$2:$B$15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Q640_lipids_overall!$C$2:$C$15</c:f>
              <c:numCache>
                <c:formatCode>0.0</c:formatCode>
                <c:ptCount val="14"/>
                <c:pt idx="0">
                  <c:v>43.091110856005812</c:v>
                </c:pt>
                <c:pt idx="1">
                  <c:v>46.995511366378686</c:v>
                </c:pt>
                <c:pt idx="2">
                  <c:v>52.294673714169541</c:v>
                </c:pt>
                <c:pt idx="3">
                  <c:v>55.673585452437877</c:v>
                </c:pt>
                <c:pt idx="4">
                  <c:v>57.56254472750345</c:v>
                </c:pt>
                <c:pt idx="5">
                  <c:v>59.477220886505151</c:v>
                </c:pt>
                <c:pt idx="6">
                  <c:v>60.976081659119195</c:v>
                </c:pt>
                <c:pt idx="7">
                  <c:v>54.049924691931402</c:v>
                </c:pt>
                <c:pt idx="8">
                  <c:v>62.807692008373742</c:v>
                </c:pt>
                <c:pt idx="9">
                  <c:v>64.112391253233014</c:v>
                </c:pt>
                <c:pt idx="10">
                  <c:v>63.053038639538606</c:v>
                </c:pt>
                <c:pt idx="11">
                  <c:v>64.242497472879506</c:v>
                </c:pt>
                <c:pt idx="12">
                  <c:v>64.857159050864837</c:v>
                </c:pt>
                <c:pt idx="13">
                  <c:v>60.187220523082793</c:v>
                </c:pt>
              </c:numCache>
            </c:numRef>
          </c:val>
          <c:smooth val="0"/>
          <c:extLst>
            <c:ext xmlns:c16="http://schemas.microsoft.com/office/drawing/2014/chart" uri="{C3380CC4-5D6E-409C-BE32-E72D297353CC}">
              <c16:uniqueId val="{00000000-C9A2-42D6-9C96-75014F82C508}"/>
            </c:ext>
          </c:extLst>
        </c:ser>
        <c:dLbls>
          <c:showLegendKey val="0"/>
          <c:showVal val="0"/>
          <c:showCatName val="0"/>
          <c:showSerName val="0"/>
          <c:showPercent val="0"/>
          <c:showBubbleSize val="0"/>
        </c:dLbls>
        <c:marker val="1"/>
        <c:smooth val="0"/>
        <c:axId val="45523824"/>
        <c:axId val="45518416"/>
      </c:lineChart>
      <c:catAx>
        <c:axId val="4552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45518416"/>
        <c:crosses val="autoZero"/>
        <c:auto val="1"/>
        <c:lblAlgn val="ctr"/>
        <c:lblOffset val="100"/>
        <c:noMultiLvlLbl val="0"/>
      </c:catAx>
      <c:valAx>
        <c:axId val="45518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dirty="0">
                    <a:solidFill>
                      <a:schemeClr val="tx1"/>
                    </a:solidFill>
                  </a:rPr>
                  <a:t>Lipid</a:t>
                </a:r>
                <a:r>
                  <a:rPr lang="en-US" sz="2800" baseline="0" dirty="0">
                    <a:solidFill>
                      <a:schemeClr val="tx1"/>
                    </a:solidFill>
                  </a:rPr>
                  <a:t> Testing (%)</a:t>
                </a:r>
                <a:endParaRPr lang="en-US" sz="2800" dirty="0">
                  <a:solidFill>
                    <a:schemeClr val="tx1"/>
                  </a:solidFill>
                </a:endParaRPr>
              </a:p>
            </c:rich>
          </c:tx>
          <c:layout>
            <c:manualLayout>
              <c:xMode val="edge"/>
              <c:yMode val="edge"/>
              <c:x val="1.0952381116646137E-3"/>
              <c:y val="0.14815917843170498"/>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5523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Q640_lipids_agecat!$E$1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Q640_lipids_agecat!$D$2:$D$15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Q640_lipids_agecat!$E$2:$E$15</c:f>
              <c:numCache>
                <c:formatCode>0.0</c:formatCode>
                <c:ptCount val="14"/>
                <c:pt idx="0">
                  <c:v>43.091110856005812</c:v>
                </c:pt>
                <c:pt idx="1">
                  <c:v>46.995511366378686</c:v>
                </c:pt>
                <c:pt idx="2">
                  <c:v>52.294673714169541</c:v>
                </c:pt>
                <c:pt idx="3">
                  <c:v>55.673585452437877</c:v>
                </c:pt>
                <c:pt idx="4">
                  <c:v>57.56254472750345</c:v>
                </c:pt>
                <c:pt idx="5">
                  <c:v>59.477220886505151</c:v>
                </c:pt>
                <c:pt idx="6">
                  <c:v>60.976081659119195</c:v>
                </c:pt>
                <c:pt idx="7">
                  <c:v>54.049924691931402</c:v>
                </c:pt>
                <c:pt idx="8">
                  <c:v>62.807692008373742</c:v>
                </c:pt>
                <c:pt idx="9">
                  <c:v>64.112391253233014</c:v>
                </c:pt>
                <c:pt idx="10">
                  <c:v>63.053038639538606</c:v>
                </c:pt>
                <c:pt idx="11">
                  <c:v>64.242497472879506</c:v>
                </c:pt>
                <c:pt idx="12">
                  <c:v>64.857159050864837</c:v>
                </c:pt>
                <c:pt idx="13">
                  <c:v>60.187220523082793</c:v>
                </c:pt>
              </c:numCache>
            </c:numRef>
          </c:val>
          <c:smooth val="0"/>
          <c:extLst>
            <c:ext xmlns:c16="http://schemas.microsoft.com/office/drawing/2014/chart" uri="{C3380CC4-5D6E-409C-BE32-E72D297353CC}">
              <c16:uniqueId val="{00000000-482B-408A-BCEB-0A6B75C32597}"/>
            </c:ext>
          </c:extLst>
        </c:ser>
        <c:ser>
          <c:idx val="1"/>
          <c:order val="1"/>
          <c:tx>
            <c:strRef>
              <c:f>Q640_lipids_agecat!$F$1</c:f>
              <c:strCache>
                <c:ptCount val="1"/>
                <c:pt idx="0">
                  <c:v>20–29 years</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Q640_lipids_agecat!$D$2:$D$15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Q640_lipids_agecat!$F$2:$F$15</c:f>
              <c:numCache>
                <c:formatCode>0.0</c:formatCode>
                <c:ptCount val="14"/>
                <c:pt idx="0">
                  <c:v>19.483805668016196</c:v>
                </c:pt>
                <c:pt idx="1">
                  <c:v>18.93687707641196</c:v>
                </c:pt>
                <c:pt idx="2">
                  <c:v>19.375595805529077</c:v>
                </c:pt>
                <c:pt idx="3">
                  <c:v>19.947191550648103</c:v>
                </c:pt>
                <c:pt idx="4">
                  <c:v>20.852963054797918</c:v>
                </c:pt>
                <c:pt idx="5">
                  <c:v>20.62443026435734</c:v>
                </c:pt>
                <c:pt idx="6">
                  <c:v>19.822686974312344</c:v>
                </c:pt>
                <c:pt idx="7">
                  <c:v>17.181734317343174</c:v>
                </c:pt>
                <c:pt idx="8">
                  <c:v>18.393139246219814</c:v>
                </c:pt>
                <c:pt idx="9">
                  <c:v>17.446188703673734</c:v>
                </c:pt>
                <c:pt idx="10">
                  <c:v>15.033597432554409</c:v>
                </c:pt>
                <c:pt idx="11">
                  <c:v>16.14305473226635</c:v>
                </c:pt>
                <c:pt idx="12">
                  <c:v>17.506041565973902</c:v>
                </c:pt>
                <c:pt idx="13">
                  <c:v>15.171876521569773</c:v>
                </c:pt>
              </c:numCache>
            </c:numRef>
          </c:val>
          <c:smooth val="0"/>
          <c:extLst>
            <c:ext xmlns:c16="http://schemas.microsoft.com/office/drawing/2014/chart" uri="{C3380CC4-5D6E-409C-BE32-E72D297353CC}">
              <c16:uniqueId val="{00000001-482B-408A-BCEB-0A6B75C32597}"/>
            </c:ext>
          </c:extLst>
        </c:ser>
        <c:ser>
          <c:idx val="2"/>
          <c:order val="2"/>
          <c:tx>
            <c:strRef>
              <c:f>Q640_lipids_agecat!$G$1</c:f>
              <c:strCache>
                <c:ptCount val="1"/>
                <c:pt idx="0">
                  <c:v>30–39 years</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Q640_lipids_agecat!$D$2:$D$15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Q640_lipids_agecat!$G$2:$G$15</c:f>
              <c:numCache>
                <c:formatCode>0.0</c:formatCode>
                <c:ptCount val="14"/>
                <c:pt idx="0">
                  <c:v>30.91051191871825</c:v>
                </c:pt>
                <c:pt idx="1">
                  <c:v>30.777833001988071</c:v>
                </c:pt>
                <c:pt idx="2">
                  <c:v>32.772503304891238</c:v>
                </c:pt>
                <c:pt idx="3">
                  <c:v>34.384597212378928</c:v>
                </c:pt>
                <c:pt idx="4">
                  <c:v>33.736903376018624</c:v>
                </c:pt>
                <c:pt idx="5">
                  <c:v>33.639070875521142</c:v>
                </c:pt>
                <c:pt idx="6">
                  <c:v>33.138472780416514</c:v>
                </c:pt>
                <c:pt idx="7">
                  <c:v>30.08691510894154</c:v>
                </c:pt>
                <c:pt idx="8">
                  <c:v>30.63985374771481</c:v>
                </c:pt>
                <c:pt idx="9">
                  <c:v>29.156349487088786</c:v>
                </c:pt>
                <c:pt idx="10">
                  <c:v>26.101344364012409</c:v>
                </c:pt>
                <c:pt idx="11">
                  <c:v>27.161310008136695</c:v>
                </c:pt>
                <c:pt idx="12">
                  <c:v>27.938824470211916</c:v>
                </c:pt>
                <c:pt idx="13">
                  <c:v>24.603945961706678</c:v>
                </c:pt>
              </c:numCache>
            </c:numRef>
          </c:val>
          <c:smooth val="0"/>
          <c:extLst>
            <c:ext xmlns:c16="http://schemas.microsoft.com/office/drawing/2014/chart" uri="{C3380CC4-5D6E-409C-BE32-E72D297353CC}">
              <c16:uniqueId val="{00000002-482B-408A-BCEB-0A6B75C32597}"/>
            </c:ext>
          </c:extLst>
        </c:ser>
        <c:ser>
          <c:idx val="3"/>
          <c:order val="3"/>
          <c:tx>
            <c:strRef>
              <c:f>Q640_lipids_agecat!$H$1</c:f>
              <c:strCache>
                <c:ptCount val="1"/>
                <c:pt idx="0">
                  <c:v>40–49 years</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Q640_lipids_agecat!$D$2:$D$15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Q640_lipids_agecat!$H$2:$H$15</c:f>
              <c:numCache>
                <c:formatCode>0.0</c:formatCode>
                <c:ptCount val="14"/>
                <c:pt idx="0">
                  <c:v>40.932152377676502</c:v>
                </c:pt>
                <c:pt idx="1">
                  <c:v>43.010839020473703</c:v>
                </c:pt>
                <c:pt idx="2">
                  <c:v>44.274465691788528</c:v>
                </c:pt>
                <c:pt idx="3">
                  <c:v>45.069553895703422</c:v>
                </c:pt>
                <c:pt idx="4">
                  <c:v>46.646942800788956</c:v>
                </c:pt>
                <c:pt idx="5">
                  <c:v>46.784951110535516</c:v>
                </c:pt>
                <c:pt idx="6">
                  <c:v>47.223680756103967</c:v>
                </c:pt>
                <c:pt idx="7">
                  <c:v>40.996825396825393</c:v>
                </c:pt>
                <c:pt idx="8">
                  <c:v>44.099543318551859</c:v>
                </c:pt>
                <c:pt idx="9">
                  <c:v>42.809933907470459</c:v>
                </c:pt>
                <c:pt idx="10">
                  <c:v>38.385581439938647</c:v>
                </c:pt>
                <c:pt idx="11">
                  <c:v>40.480772167750999</c:v>
                </c:pt>
                <c:pt idx="12">
                  <c:v>41.118401252031539</c:v>
                </c:pt>
                <c:pt idx="13">
                  <c:v>37.105664360267383</c:v>
                </c:pt>
              </c:numCache>
            </c:numRef>
          </c:val>
          <c:smooth val="0"/>
          <c:extLst>
            <c:ext xmlns:c16="http://schemas.microsoft.com/office/drawing/2014/chart" uri="{C3380CC4-5D6E-409C-BE32-E72D297353CC}">
              <c16:uniqueId val="{00000003-482B-408A-BCEB-0A6B75C32597}"/>
            </c:ext>
          </c:extLst>
        </c:ser>
        <c:ser>
          <c:idx val="4"/>
          <c:order val="4"/>
          <c:tx>
            <c:strRef>
              <c:f>Q640_lipids_agecat!$I$1</c:f>
              <c:strCache>
                <c:ptCount val="1"/>
                <c:pt idx="0">
                  <c:v>50–59 years</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Q640_lipids_agecat!$D$2:$D$15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Q640_lipids_agecat!$I$2:$I$15</c:f>
              <c:numCache>
                <c:formatCode>0.0</c:formatCode>
                <c:ptCount val="14"/>
                <c:pt idx="0">
                  <c:v>50.659441107338729</c:v>
                </c:pt>
                <c:pt idx="1">
                  <c:v>52.588987606813426</c:v>
                </c:pt>
                <c:pt idx="2">
                  <c:v>53.61689075200654</c:v>
                </c:pt>
                <c:pt idx="3">
                  <c:v>53.477207663510242</c:v>
                </c:pt>
                <c:pt idx="4">
                  <c:v>56.643099431934282</c:v>
                </c:pt>
                <c:pt idx="5">
                  <c:v>55.252769154114446</c:v>
                </c:pt>
                <c:pt idx="6">
                  <c:v>56.143338106110441</c:v>
                </c:pt>
                <c:pt idx="7">
                  <c:v>48.747773617825594</c:v>
                </c:pt>
                <c:pt idx="8">
                  <c:v>52.499430221074221</c:v>
                </c:pt>
                <c:pt idx="9">
                  <c:v>51.494459072364805</c:v>
                </c:pt>
                <c:pt idx="10">
                  <c:v>46.542903650879779</c:v>
                </c:pt>
                <c:pt idx="11">
                  <c:v>48.660003701647234</c:v>
                </c:pt>
                <c:pt idx="12">
                  <c:v>50.196312580289131</c:v>
                </c:pt>
                <c:pt idx="13">
                  <c:v>46.533208216035867</c:v>
                </c:pt>
              </c:numCache>
            </c:numRef>
          </c:val>
          <c:smooth val="0"/>
          <c:extLst>
            <c:ext xmlns:c16="http://schemas.microsoft.com/office/drawing/2014/chart" uri="{C3380CC4-5D6E-409C-BE32-E72D297353CC}">
              <c16:uniqueId val="{00000004-482B-408A-BCEB-0A6B75C32597}"/>
            </c:ext>
          </c:extLst>
        </c:ser>
        <c:ser>
          <c:idx val="5"/>
          <c:order val="5"/>
          <c:tx>
            <c:strRef>
              <c:f>Q640_lipids_agecat!$J$1</c:f>
              <c:strCache>
                <c:ptCount val="1"/>
                <c:pt idx="0">
                  <c:v>60–69 years</c:v>
                </c:pt>
              </c:strCache>
            </c:strRef>
          </c:tx>
          <c:spPr>
            <a:ln w="44450" cap="rnd">
              <a:solidFill>
                <a:srgbClr val="996633"/>
              </a:solidFill>
              <a:round/>
            </a:ln>
            <a:effectLst/>
          </c:spPr>
          <c:marker>
            <c:symbol val="circle"/>
            <c:size val="5"/>
            <c:spPr>
              <a:solidFill>
                <a:srgbClr val="996633"/>
              </a:solidFill>
              <a:ln w="44450">
                <a:solidFill>
                  <a:srgbClr val="996633"/>
                </a:solidFill>
              </a:ln>
              <a:effectLst/>
            </c:spPr>
          </c:marker>
          <c:cat>
            <c:numRef>
              <c:f>Q640_lipids_agecat!$D$2:$D$15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Q640_lipids_agecat!$J$2:$J$15</c:f>
              <c:numCache>
                <c:formatCode>0.0</c:formatCode>
                <c:ptCount val="14"/>
                <c:pt idx="0">
                  <c:v>53.139039281188801</c:v>
                </c:pt>
                <c:pt idx="1">
                  <c:v>56.92435577722361</c:v>
                </c:pt>
                <c:pt idx="2">
                  <c:v>60.735645933014354</c:v>
                </c:pt>
                <c:pt idx="3">
                  <c:v>61.360021723107955</c:v>
                </c:pt>
                <c:pt idx="4">
                  <c:v>61.910922195527625</c:v>
                </c:pt>
                <c:pt idx="5">
                  <c:v>63.483175061932286</c:v>
                </c:pt>
                <c:pt idx="6">
                  <c:v>64.697768582170909</c:v>
                </c:pt>
                <c:pt idx="7">
                  <c:v>53.991491259033573</c:v>
                </c:pt>
                <c:pt idx="8">
                  <c:v>63.621372622824467</c:v>
                </c:pt>
                <c:pt idx="9">
                  <c:v>66.383501850930998</c:v>
                </c:pt>
                <c:pt idx="10">
                  <c:v>64.940644121203235</c:v>
                </c:pt>
                <c:pt idx="11">
                  <c:v>65.220716783216787</c:v>
                </c:pt>
                <c:pt idx="12">
                  <c:v>66.343015143563022</c:v>
                </c:pt>
                <c:pt idx="13">
                  <c:v>62.500419495933684</c:v>
                </c:pt>
              </c:numCache>
            </c:numRef>
          </c:val>
          <c:smooth val="0"/>
          <c:extLst>
            <c:ext xmlns:c16="http://schemas.microsoft.com/office/drawing/2014/chart" uri="{C3380CC4-5D6E-409C-BE32-E72D297353CC}">
              <c16:uniqueId val="{00000005-482B-408A-BCEB-0A6B75C32597}"/>
            </c:ext>
          </c:extLst>
        </c:ser>
        <c:ser>
          <c:idx val="6"/>
          <c:order val="6"/>
          <c:tx>
            <c:strRef>
              <c:f>Q640_lipids_agecat!$K$1</c:f>
              <c:strCache>
                <c:ptCount val="1"/>
                <c:pt idx="0">
                  <c:v>70+ years</c:v>
                </c:pt>
              </c:strCache>
            </c:strRef>
          </c:tx>
          <c:spPr>
            <a:ln w="44450" cap="rnd">
              <a:solidFill>
                <a:schemeClr val="tx1">
                  <a:lumMod val="65000"/>
                  <a:lumOff val="35000"/>
                </a:schemeClr>
              </a:solidFill>
              <a:round/>
            </a:ln>
            <a:effectLst/>
          </c:spPr>
          <c:marker>
            <c:symbol val="circle"/>
            <c:size val="5"/>
            <c:spPr>
              <a:solidFill>
                <a:schemeClr val="tx1">
                  <a:lumMod val="65000"/>
                  <a:lumOff val="35000"/>
                </a:schemeClr>
              </a:solidFill>
              <a:ln w="44450">
                <a:solidFill>
                  <a:schemeClr val="tx1">
                    <a:lumMod val="65000"/>
                    <a:lumOff val="35000"/>
                  </a:schemeClr>
                </a:solidFill>
              </a:ln>
              <a:effectLst/>
            </c:spPr>
          </c:marker>
          <c:cat>
            <c:numRef>
              <c:f>Q640_lipids_agecat!$D$2:$D$15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Q640_lipids_agecat!$K$2:$K$15</c:f>
              <c:numCache>
                <c:formatCode>0.0</c:formatCode>
                <c:ptCount val="14"/>
                <c:pt idx="0">
                  <c:v>44.841349032129315</c:v>
                </c:pt>
                <c:pt idx="1">
                  <c:v>57.345910324331307</c:v>
                </c:pt>
                <c:pt idx="2">
                  <c:v>66.809486452235831</c:v>
                </c:pt>
                <c:pt idx="3">
                  <c:v>66.824139420999572</c:v>
                </c:pt>
                <c:pt idx="4">
                  <c:v>65.441654357459385</c:v>
                </c:pt>
                <c:pt idx="5">
                  <c:v>67.263996760243558</c:v>
                </c:pt>
                <c:pt idx="6">
                  <c:v>67.204475258644891</c:v>
                </c:pt>
                <c:pt idx="7">
                  <c:v>59.98639726618228</c:v>
                </c:pt>
                <c:pt idx="8">
                  <c:v>69.396188456623989</c:v>
                </c:pt>
                <c:pt idx="9">
                  <c:v>71.163391616962173</c:v>
                </c:pt>
                <c:pt idx="10">
                  <c:v>72.021830521514531</c:v>
                </c:pt>
                <c:pt idx="11">
                  <c:v>70.602137932170919</c:v>
                </c:pt>
                <c:pt idx="12">
                  <c:v>69.694659618725254</c:v>
                </c:pt>
                <c:pt idx="13">
                  <c:v>63.710230215009027</c:v>
                </c:pt>
              </c:numCache>
            </c:numRef>
          </c:val>
          <c:smooth val="0"/>
          <c:extLst>
            <c:ext xmlns:c16="http://schemas.microsoft.com/office/drawing/2014/chart" uri="{C3380CC4-5D6E-409C-BE32-E72D297353CC}">
              <c16:uniqueId val="{00000006-482B-408A-BCEB-0A6B75C32597}"/>
            </c:ext>
          </c:extLst>
        </c:ser>
        <c:dLbls>
          <c:showLegendKey val="0"/>
          <c:showVal val="0"/>
          <c:showCatName val="0"/>
          <c:showSerName val="0"/>
          <c:showPercent val="0"/>
          <c:showBubbleSize val="0"/>
        </c:dLbls>
        <c:marker val="1"/>
        <c:smooth val="0"/>
        <c:axId val="1849291456"/>
        <c:axId val="1849276064"/>
      </c:lineChart>
      <c:catAx>
        <c:axId val="1849291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849276064"/>
        <c:crosses val="autoZero"/>
        <c:auto val="1"/>
        <c:lblAlgn val="ctr"/>
        <c:lblOffset val="100"/>
        <c:noMultiLvlLbl val="0"/>
      </c:catAx>
      <c:valAx>
        <c:axId val="1849276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dirty="0">
                    <a:solidFill>
                      <a:schemeClr val="tx1"/>
                    </a:solidFill>
                  </a:rPr>
                  <a:t>Lipid</a:t>
                </a:r>
                <a:r>
                  <a:rPr lang="en-US" sz="2800" baseline="0" dirty="0">
                    <a:solidFill>
                      <a:schemeClr val="tx1"/>
                    </a:solidFill>
                  </a:rPr>
                  <a:t> Testing (%)</a:t>
                </a:r>
                <a:endParaRPr lang="en-US" sz="2800" dirty="0">
                  <a:solidFill>
                    <a:schemeClr val="tx1"/>
                  </a:solidFill>
                </a:endParaRPr>
              </a:p>
            </c:rich>
          </c:tx>
          <c:layout>
            <c:manualLayout>
              <c:xMode val="edge"/>
              <c:yMode val="edge"/>
              <c:x val="0"/>
              <c:y val="0.14076686801729299"/>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849291456"/>
        <c:crosses val="autoZero"/>
        <c:crossBetween val="between"/>
      </c:valAx>
      <c:spPr>
        <a:noFill/>
        <a:ln>
          <a:noFill/>
        </a:ln>
        <a:effectLst/>
      </c:spPr>
    </c:plotArea>
    <c:legend>
      <c:legendPos val="b"/>
      <c:layout>
        <c:manualLayout>
          <c:xMode val="edge"/>
          <c:yMode val="edge"/>
          <c:x val="9.4418668582849516E-2"/>
          <c:y val="0.9080135129384258"/>
          <c:w val="0.89999996502464974"/>
          <c:h val="7.6090384986069001E-2"/>
        </c:manualLayout>
      </c:layout>
      <c:overlay val="0"/>
      <c:spPr>
        <a:noFill/>
        <a:ln>
          <a:noFill/>
        </a:ln>
        <a:effectLst/>
      </c:spPr>
      <c:txPr>
        <a:bodyPr rot="0" spcFirstLastPara="1" vertOverflow="ellipsis" vert="horz" wrap="square" anchor="ctr" anchorCtr="1"/>
        <a:lstStyle/>
        <a:p>
          <a:pPr>
            <a:defRPr sz="188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Q640_lipids_sex!$D$1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Q640_lipids_sex!$C$2:$C$15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Q640_lipids_sex!$D$2:$D$15</c:f>
              <c:numCache>
                <c:formatCode>0.0</c:formatCode>
                <c:ptCount val="14"/>
                <c:pt idx="0">
                  <c:v>43.091110856005812</c:v>
                </c:pt>
                <c:pt idx="1">
                  <c:v>46.995511366378686</c:v>
                </c:pt>
                <c:pt idx="2">
                  <c:v>52.294673714169541</c:v>
                </c:pt>
                <c:pt idx="3">
                  <c:v>55.673585452437877</c:v>
                </c:pt>
                <c:pt idx="4">
                  <c:v>57.56254472750345</c:v>
                </c:pt>
                <c:pt idx="5">
                  <c:v>59.477220886505151</c:v>
                </c:pt>
                <c:pt idx="6">
                  <c:v>60.976081659119195</c:v>
                </c:pt>
                <c:pt idx="7">
                  <c:v>54.049924691931402</c:v>
                </c:pt>
                <c:pt idx="8">
                  <c:v>62.807692008373742</c:v>
                </c:pt>
                <c:pt idx="9">
                  <c:v>64.112391253233014</c:v>
                </c:pt>
                <c:pt idx="10">
                  <c:v>63.053038639538606</c:v>
                </c:pt>
                <c:pt idx="11">
                  <c:v>64.242497472879506</c:v>
                </c:pt>
                <c:pt idx="12">
                  <c:v>64.857159050864837</c:v>
                </c:pt>
                <c:pt idx="13">
                  <c:v>60.187220523082793</c:v>
                </c:pt>
              </c:numCache>
            </c:numRef>
          </c:val>
          <c:smooth val="0"/>
          <c:extLst>
            <c:ext xmlns:c16="http://schemas.microsoft.com/office/drawing/2014/chart" uri="{C3380CC4-5D6E-409C-BE32-E72D297353CC}">
              <c16:uniqueId val="{00000000-22A0-4C55-86D1-2A0BD3E524CA}"/>
            </c:ext>
          </c:extLst>
        </c:ser>
        <c:ser>
          <c:idx val="1"/>
          <c:order val="1"/>
          <c:tx>
            <c:strRef>
              <c:f>Q640_lipids_sex!$E$1</c:f>
              <c:strCache>
                <c:ptCount val="1"/>
                <c:pt idx="0">
                  <c:v>Female</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Q640_lipids_sex!$C$2:$C$15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Q640_lipids_sex!$E$2:$E$15</c:f>
              <c:numCache>
                <c:formatCode>0.0</c:formatCode>
                <c:ptCount val="14"/>
                <c:pt idx="0">
                  <c:v>40.566852477035411</c:v>
                </c:pt>
                <c:pt idx="1">
                  <c:v>44.444444444444443</c:v>
                </c:pt>
                <c:pt idx="2">
                  <c:v>51.236939151813154</c:v>
                </c:pt>
                <c:pt idx="3">
                  <c:v>55.071066352403399</c:v>
                </c:pt>
                <c:pt idx="4">
                  <c:v>57.531973334096307</c:v>
                </c:pt>
                <c:pt idx="5">
                  <c:v>59.732858414959928</c:v>
                </c:pt>
                <c:pt idx="6">
                  <c:v>60.708492438515712</c:v>
                </c:pt>
                <c:pt idx="7">
                  <c:v>53.998173699598716</c:v>
                </c:pt>
                <c:pt idx="8">
                  <c:v>63.49276129022644</c:v>
                </c:pt>
                <c:pt idx="9">
                  <c:v>64.357288418018669</c:v>
                </c:pt>
                <c:pt idx="10">
                  <c:v>63.077467919495454</c:v>
                </c:pt>
                <c:pt idx="11">
                  <c:v>63.914010798248476</c:v>
                </c:pt>
                <c:pt idx="12">
                  <c:v>64.6073447331935</c:v>
                </c:pt>
                <c:pt idx="13">
                  <c:v>59.666987590296685</c:v>
                </c:pt>
              </c:numCache>
            </c:numRef>
          </c:val>
          <c:smooth val="0"/>
          <c:extLst>
            <c:ext xmlns:c16="http://schemas.microsoft.com/office/drawing/2014/chart" uri="{C3380CC4-5D6E-409C-BE32-E72D297353CC}">
              <c16:uniqueId val="{00000001-22A0-4C55-86D1-2A0BD3E524CA}"/>
            </c:ext>
          </c:extLst>
        </c:ser>
        <c:ser>
          <c:idx val="2"/>
          <c:order val="2"/>
          <c:tx>
            <c:strRef>
              <c:f>Q640_lipids_sex!$F$1</c:f>
              <c:strCache>
                <c:ptCount val="1"/>
                <c:pt idx="0">
                  <c:v>Male</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Q640_lipids_sex!$C$2:$C$15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Q640_lipids_sex!$F$2:$F$15</c:f>
              <c:numCache>
                <c:formatCode>0.0</c:formatCode>
                <c:ptCount val="14"/>
                <c:pt idx="0">
                  <c:v>45.491191400418032</c:v>
                </c:pt>
                <c:pt idx="1">
                  <c:v>49.399962497656105</c:v>
                </c:pt>
                <c:pt idx="2">
                  <c:v>53.336191244704459</c:v>
                </c:pt>
                <c:pt idx="3">
                  <c:v>56.293642043366411</c:v>
                </c:pt>
                <c:pt idx="4">
                  <c:v>57.595100623086182</c:v>
                </c:pt>
                <c:pt idx="5">
                  <c:v>59.201128422132463</c:v>
                </c:pt>
                <c:pt idx="6">
                  <c:v>61.264826431545643</c:v>
                </c:pt>
                <c:pt idx="7">
                  <c:v>54.105566564582958</c:v>
                </c:pt>
                <c:pt idx="8">
                  <c:v>62.058883414097814</c:v>
                </c:pt>
                <c:pt idx="9">
                  <c:v>63.844848156849238</c:v>
                </c:pt>
                <c:pt idx="10">
                  <c:v>63.026798216150155</c:v>
                </c:pt>
                <c:pt idx="11">
                  <c:v>64.598238813025048</c:v>
                </c:pt>
                <c:pt idx="12">
                  <c:v>65.127660284294024</c:v>
                </c:pt>
                <c:pt idx="13">
                  <c:v>60.75972405186161</c:v>
                </c:pt>
              </c:numCache>
            </c:numRef>
          </c:val>
          <c:smooth val="0"/>
          <c:extLst>
            <c:ext xmlns:c16="http://schemas.microsoft.com/office/drawing/2014/chart" uri="{C3380CC4-5D6E-409C-BE32-E72D297353CC}">
              <c16:uniqueId val="{00000002-22A0-4C55-86D1-2A0BD3E524CA}"/>
            </c:ext>
          </c:extLst>
        </c:ser>
        <c:dLbls>
          <c:showLegendKey val="0"/>
          <c:showVal val="0"/>
          <c:showCatName val="0"/>
          <c:showSerName val="0"/>
          <c:showPercent val="0"/>
          <c:showBubbleSize val="0"/>
        </c:dLbls>
        <c:marker val="1"/>
        <c:smooth val="0"/>
        <c:axId val="45557520"/>
        <c:axId val="45560848"/>
      </c:lineChart>
      <c:catAx>
        <c:axId val="4555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45560848"/>
        <c:crosses val="autoZero"/>
        <c:auto val="1"/>
        <c:lblAlgn val="ctr"/>
        <c:lblOffset val="100"/>
        <c:noMultiLvlLbl val="0"/>
      </c:catAx>
      <c:valAx>
        <c:axId val="45560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Lipid</a:t>
                </a:r>
                <a:r>
                  <a:rPr lang="en-US" sz="2800" baseline="0">
                    <a:solidFill>
                      <a:schemeClr val="tx1"/>
                    </a:solidFill>
                  </a:rPr>
                  <a:t> Testing (%)</a:t>
                </a:r>
                <a:endParaRPr lang="en-US" sz="2800">
                  <a:solidFill>
                    <a:schemeClr val="tx1"/>
                  </a:solidFill>
                </a:endParaRPr>
              </a:p>
            </c:rich>
          </c:tx>
          <c:layout>
            <c:manualLayout>
              <c:xMode val="edge"/>
              <c:yMode val="edge"/>
              <c:x val="0"/>
              <c:y val="0.13804005485505991"/>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555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Q640_lipids_racecat!$D$1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Q640_lipids_racecat!$C$2:$C$15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Q640_lipids_racecat!$D$2:$D$15</c:f>
              <c:numCache>
                <c:formatCode>0.0</c:formatCode>
                <c:ptCount val="14"/>
                <c:pt idx="0">
                  <c:v>43.091110856005812</c:v>
                </c:pt>
                <c:pt idx="1">
                  <c:v>46.995511366378686</c:v>
                </c:pt>
                <c:pt idx="2">
                  <c:v>52.294673714169541</c:v>
                </c:pt>
                <c:pt idx="3">
                  <c:v>55.673585452437877</c:v>
                </c:pt>
                <c:pt idx="4">
                  <c:v>57.56254472750345</c:v>
                </c:pt>
                <c:pt idx="5">
                  <c:v>59.477220886505151</c:v>
                </c:pt>
                <c:pt idx="6">
                  <c:v>60.976081659119195</c:v>
                </c:pt>
                <c:pt idx="7">
                  <c:v>54.049924691931402</c:v>
                </c:pt>
                <c:pt idx="8">
                  <c:v>62.807692008373742</c:v>
                </c:pt>
                <c:pt idx="9">
                  <c:v>64.112391253233014</c:v>
                </c:pt>
                <c:pt idx="10">
                  <c:v>63.053038639538606</c:v>
                </c:pt>
                <c:pt idx="11">
                  <c:v>64.242497472879506</c:v>
                </c:pt>
                <c:pt idx="12">
                  <c:v>64.857159050864837</c:v>
                </c:pt>
                <c:pt idx="13">
                  <c:v>60.187220523082793</c:v>
                </c:pt>
              </c:numCache>
            </c:numRef>
          </c:val>
          <c:smooth val="0"/>
          <c:extLst>
            <c:ext xmlns:c16="http://schemas.microsoft.com/office/drawing/2014/chart" uri="{C3380CC4-5D6E-409C-BE32-E72D297353CC}">
              <c16:uniqueId val="{00000000-E531-425A-AF6A-F25CA95992FB}"/>
            </c:ext>
          </c:extLst>
        </c:ser>
        <c:ser>
          <c:idx val="1"/>
          <c:order val="1"/>
          <c:tx>
            <c:strRef>
              <c:f>Q640_lipids_racecat!$E$1</c:f>
              <c:strCache>
                <c:ptCount val="1"/>
                <c:pt idx="0">
                  <c:v>Asian</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Q640_lipids_racecat!$C$2:$C$15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Q640_lipids_racecat!$E$2:$E$15</c:f>
              <c:numCache>
                <c:formatCode>0.0</c:formatCode>
                <c:ptCount val="14"/>
                <c:pt idx="0">
                  <c:v>49.323889246619444</c:v>
                </c:pt>
                <c:pt idx="1">
                  <c:v>53.38266384778013</c:v>
                </c:pt>
                <c:pt idx="2">
                  <c:v>57.066189624329162</c:v>
                </c:pt>
                <c:pt idx="3">
                  <c:v>61.204343534057259</c:v>
                </c:pt>
                <c:pt idx="4">
                  <c:v>61.951122590900063</c:v>
                </c:pt>
                <c:pt idx="5">
                  <c:v>66.689466484268124</c:v>
                </c:pt>
                <c:pt idx="6">
                  <c:v>68.100708873136156</c:v>
                </c:pt>
                <c:pt idx="7">
                  <c:v>66.042320542674901</c:v>
                </c:pt>
                <c:pt idx="8">
                  <c:v>69.543828264758503</c:v>
                </c:pt>
                <c:pt idx="9">
                  <c:v>68.218736871586614</c:v>
                </c:pt>
                <c:pt idx="10">
                  <c:v>63.943943943943943</c:v>
                </c:pt>
                <c:pt idx="11">
                  <c:v>67.722535733410226</c:v>
                </c:pt>
                <c:pt idx="12">
                  <c:v>68.813649490804067</c:v>
                </c:pt>
                <c:pt idx="13">
                  <c:v>64.308591137859437</c:v>
                </c:pt>
              </c:numCache>
            </c:numRef>
          </c:val>
          <c:smooth val="0"/>
          <c:extLst>
            <c:ext xmlns:c16="http://schemas.microsoft.com/office/drawing/2014/chart" uri="{C3380CC4-5D6E-409C-BE32-E72D297353CC}">
              <c16:uniqueId val="{00000001-E531-425A-AF6A-F25CA95992FB}"/>
            </c:ext>
          </c:extLst>
        </c:ser>
        <c:ser>
          <c:idx val="2"/>
          <c:order val="2"/>
          <c:tx>
            <c:strRef>
              <c:f>Q640_lipids_racecat!$F$1</c:f>
              <c:strCache>
                <c:ptCount val="1"/>
                <c:pt idx="0">
                  <c:v>Black</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Q640_lipids_racecat!$C$2:$C$15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Q640_lipids_racecat!$F$2:$F$15</c:f>
              <c:numCache>
                <c:formatCode>0.0</c:formatCode>
                <c:ptCount val="14"/>
                <c:pt idx="0">
                  <c:v>46.689953426480372</c:v>
                </c:pt>
                <c:pt idx="1">
                  <c:v>50.197921820880751</c:v>
                </c:pt>
                <c:pt idx="2">
                  <c:v>51.843361986628459</c:v>
                </c:pt>
                <c:pt idx="3">
                  <c:v>54.734120606526446</c:v>
                </c:pt>
                <c:pt idx="4">
                  <c:v>57.623578556509628</c:v>
                </c:pt>
                <c:pt idx="5">
                  <c:v>60.374407351287942</c:v>
                </c:pt>
                <c:pt idx="6">
                  <c:v>61.789332663484885</c:v>
                </c:pt>
                <c:pt idx="7">
                  <c:v>48.019083177763946</c:v>
                </c:pt>
                <c:pt idx="8">
                  <c:v>59.295392953929536</c:v>
                </c:pt>
                <c:pt idx="9">
                  <c:v>62.169265813912737</c:v>
                </c:pt>
                <c:pt idx="10">
                  <c:v>62.07286750145169</c:v>
                </c:pt>
                <c:pt idx="11">
                  <c:v>63.56234806983263</c:v>
                </c:pt>
                <c:pt idx="12">
                  <c:v>65.11950591009149</c:v>
                </c:pt>
                <c:pt idx="13">
                  <c:v>61.302921272906922</c:v>
                </c:pt>
              </c:numCache>
            </c:numRef>
          </c:val>
          <c:smooth val="0"/>
          <c:extLst>
            <c:ext xmlns:c16="http://schemas.microsoft.com/office/drawing/2014/chart" uri="{C3380CC4-5D6E-409C-BE32-E72D297353CC}">
              <c16:uniqueId val="{00000002-E531-425A-AF6A-F25CA95992FB}"/>
            </c:ext>
          </c:extLst>
        </c:ser>
        <c:ser>
          <c:idx val="3"/>
          <c:order val="3"/>
          <c:tx>
            <c:strRef>
              <c:f>Q640_lipids_racecat!$G$1</c:f>
              <c:strCache>
                <c:ptCount val="1"/>
                <c:pt idx="0">
                  <c:v>Hispanic</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Q640_lipids_racecat!$C$2:$C$15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Q640_lipids_racecat!$G$2:$G$15</c:f>
              <c:numCache>
                <c:formatCode>0.0</c:formatCode>
                <c:ptCount val="14"/>
                <c:pt idx="0">
                  <c:v>42.166184373708141</c:v>
                </c:pt>
                <c:pt idx="1">
                  <c:v>47.846972036369877</c:v>
                </c:pt>
                <c:pt idx="2">
                  <c:v>54.681198910081747</c:v>
                </c:pt>
                <c:pt idx="3">
                  <c:v>55.662227029950643</c:v>
                </c:pt>
                <c:pt idx="4">
                  <c:v>58.037403985305581</c:v>
                </c:pt>
                <c:pt idx="5">
                  <c:v>57.892378690801557</c:v>
                </c:pt>
                <c:pt idx="6">
                  <c:v>57.340235364218678</c:v>
                </c:pt>
                <c:pt idx="7">
                  <c:v>53.058649763062341</c:v>
                </c:pt>
                <c:pt idx="8">
                  <c:v>68.811582017394045</c:v>
                </c:pt>
                <c:pt idx="9">
                  <c:v>66.576692636443568</c:v>
                </c:pt>
                <c:pt idx="10">
                  <c:v>65.281750361218414</c:v>
                </c:pt>
                <c:pt idx="11">
                  <c:v>65.104868598382751</c:v>
                </c:pt>
                <c:pt idx="12">
                  <c:v>67.269076305220878</c:v>
                </c:pt>
                <c:pt idx="13">
                  <c:v>63.813099632661533</c:v>
                </c:pt>
              </c:numCache>
            </c:numRef>
          </c:val>
          <c:smooth val="0"/>
          <c:extLst>
            <c:ext xmlns:c16="http://schemas.microsoft.com/office/drawing/2014/chart" uri="{C3380CC4-5D6E-409C-BE32-E72D297353CC}">
              <c16:uniqueId val="{00000003-E531-425A-AF6A-F25CA95992FB}"/>
            </c:ext>
          </c:extLst>
        </c:ser>
        <c:ser>
          <c:idx val="4"/>
          <c:order val="4"/>
          <c:tx>
            <c:strRef>
              <c:f>Q640_lipids_racecat!$H$1</c:f>
              <c:strCache>
                <c:ptCount val="1"/>
                <c:pt idx="0">
                  <c:v>Unknown</c:v>
                </c:pt>
              </c:strCache>
            </c:strRef>
          </c:tx>
          <c:spPr>
            <a:ln w="44450" cap="rnd">
              <a:solidFill>
                <a:srgbClr val="996633"/>
              </a:solidFill>
              <a:round/>
            </a:ln>
            <a:effectLst/>
          </c:spPr>
          <c:marker>
            <c:symbol val="circle"/>
            <c:size val="5"/>
            <c:spPr>
              <a:solidFill>
                <a:srgbClr val="996633"/>
              </a:solidFill>
              <a:ln w="44450">
                <a:solidFill>
                  <a:srgbClr val="996633"/>
                </a:solidFill>
              </a:ln>
              <a:effectLst/>
            </c:spPr>
          </c:marker>
          <c:cat>
            <c:numRef>
              <c:f>Q640_lipids_racecat!$C$2:$C$15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Q640_lipids_racecat!$H$2:$H$15</c:f>
              <c:numCache>
                <c:formatCode>0.0</c:formatCode>
                <c:ptCount val="14"/>
                <c:pt idx="0">
                  <c:v>31.838840437292717</c:v>
                </c:pt>
                <c:pt idx="1">
                  <c:v>33.865737960850247</c:v>
                </c:pt>
                <c:pt idx="2">
                  <c:v>36.243631310792033</c:v>
                </c:pt>
                <c:pt idx="3">
                  <c:v>41.84642897060467</c:v>
                </c:pt>
                <c:pt idx="4">
                  <c:v>47.5180184752817</c:v>
                </c:pt>
                <c:pt idx="5">
                  <c:v>50.761113994118666</c:v>
                </c:pt>
                <c:pt idx="6">
                  <c:v>54.703525641025642</c:v>
                </c:pt>
                <c:pt idx="7">
                  <c:v>50.266585678612408</c:v>
                </c:pt>
                <c:pt idx="8">
                  <c:v>63.412100753051156</c:v>
                </c:pt>
                <c:pt idx="9">
                  <c:v>66.819543588415868</c:v>
                </c:pt>
                <c:pt idx="10">
                  <c:v>69.31250612085006</c:v>
                </c:pt>
                <c:pt idx="11">
                  <c:v>67.34615874633711</c:v>
                </c:pt>
                <c:pt idx="12">
                  <c:v>65.425556931663195</c:v>
                </c:pt>
                <c:pt idx="13">
                  <c:v>56.595316779350981</c:v>
                </c:pt>
              </c:numCache>
            </c:numRef>
          </c:val>
          <c:smooth val="0"/>
          <c:extLst>
            <c:ext xmlns:c16="http://schemas.microsoft.com/office/drawing/2014/chart" uri="{C3380CC4-5D6E-409C-BE32-E72D297353CC}">
              <c16:uniqueId val="{00000004-E531-425A-AF6A-F25CA95992FB}"/>
            </c:ext>
          </c:extLst>
        </c:ser>
        <c:ser>
          <c:idx val="5"/>
          <c:order val="5"/>
          <c:tx>
            <c:strRef>
              <c:f>Q640_lipids_racecat!$I$1</c:f>
              <c:strCache>
                <c:ptCount val="1"/>
                <c:pt idx="0">
                  <c:v>White</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Q640_lipids_racecat!$C$2:$C$15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Q640_lipids_racecat!$I$2:$I$15</c:f>
              <c:numCache>
                <c:formatCode>0.0</c:formatCode>
                <c:ptCount val="14"/>
                <c:pt idx="0">
                  <c:v>45.132715465607468</c:v>
                </c:pt>
                <c:pt idx="1">
                  <c:v>48.741617357001971</c:v>
                </c:pt>
                <c:pt idx="2">
                  <c:v>54.564541866129169</c:v>
                </c:pt>
                <c:pt idx="3">
                  <c:v>57.355502539408398</c:v>
                </c:pt>
                <c:pt idx="4">
                  <c:v>58.349813356424868</c:v>
                </c:pt>
                <c:pt idx="5">
                  <c:v>60.218384270059396</c:v>
                </c:pt>
                <c:pt idx="6">
                  <c:v>61.795483752524326</c:v>
                </c:pt>
                <c:pt idx="7">
                  <c:v>55.049941428858588</c:v>
                </c:pt>
                <c:pt idx="8">
                  <c:v>61.475657315385583</c:v>
                </c:pt>
                <c:pt idx="9">
                  <c:v>63.280636362338086</c:v>
                </c:pt>
                <c:pt idx="10">
                  <c:v>61.920187926837357</c:v>
                </c:pt>
                <c:pt idx="11">
                  <c:v>63.430221443166893</c:v>
                </c:pt>
                <c:pt idx="12">
                  <c:v>63.886396374278405</c:v>
                </c:pt>
                <c:pt idx="13">
                  <c:v>60.324918341887994</c:v>
                </c:pt>
              </c:numCache>
            </c:numRef>
          </c:val>
          <c:smooth val="0"/>
          <c:extLst>
            <c:ext xmlns:c16="http://schemas.microsoft.com/office/drawing/2014/chart" uri="{C3380CC4-5D6E-409C-BE32-E72D297353CC}">
              <c16:uniqueId val="{00000005-E531-425A-AF6A-F25CA95992FB}"/>
            </c:ext>
          </c:extLst>
        </c:ser>
        <c:dLbls>
          <c:showLegendKey val="0"/>
          <c:showVal val="0"/>
          <c:showCatName val="0"/>
          <c:showSerName val="0"/>
          <c:showPercent val="0"/>
          <c:showBubbleSize val="0"/>
        </c:dLbls>
        <c:marker val="1"/>
        <c:smooth val="0"/>
        <c:axId val="1849279808"/>
        <c:axId val="1849268160"/>
      </c:lineChart>
      <c:catAx>
        <c:axId val="1849279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849268160"/>
        <c:crosses val="autoZero"/>
        <c:auto val="1"/>
        <c:lblAlgn val="ctr"/>
        <c:lblOffset val="100"/>
        <c:noMultiLvlLbl val="0"/>
      </c:catAx>
      <c:valAx>
        <c:axId val="1849268160"/>
        <c:scaling>
          <c:orientation val="minMax"/>
          <c:max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Lipid</a:t>
                </a:r>
                <a:r>
                  <a:rPr lang="en-US" sz="2800" baseline="0">
                    <a:solidFill>
                      <a:schemeClr val="tx1"/>
                    </a:solidFill>
                  </a:rPr>
                  <a:t> Testing (%)</a:t>
                </a:r>
                <a:endParaRPr lang="en-US" sz="2800">
                  <a:solidFill>
                    <a:schemeClr val="tx1"/>
                  </a:solidFill>
                </a:endParaRPr>
              </a:p>
            </c:rich>
          </c:tx>
          <c:layout>
            <c:manualLayout>
              <c:xMode val="edge"/>
              <c:yMode val="edge"/>
              <c:x val="1.0964912280701754E-3"/>
              <c:y val="9.7699651447956032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849279808"/>
        <c:crosses val="autoZero"/>
        <c:crossBetween val="between"/>
      </c:valAx>
      <c:spPr>
        <a:noFill/>
        <a:ln>
          <a:noFill/>
        </a:ln>
        <a:effectLst/>
      </c:spPr>
    </c:plotArea>
    <c:legend>
      <c:legendPos val="b"/>
      <c:layout>
        <c:manualLayout>
          <c:xMode val="edge"/>
          <c:yMode val="edge"/>
          <c:x val="0.16676725031081643"/>
          <c:y val="0.8794230874625264"/>
          <c:w val="0.78707953446608647"/>
          <c:h val="9.5914600649635071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Q640_lipids_CKD_stage!$D$1</c:f>
              <c:strCache>
                <c:ptCount val="1"/>
                <c:pt idx="0">
                  <c:v>Overall</c:v>
                </c:pt>
              </c:strCache>
            </c:strRef>
          </c:tx>
          <c:spPr>
            <a:ln w="44450" cap="rnd">
              <a:solidFill>
                <a:schemeClr val="tx1"/>
              </a:solidFill>
              <a:prstDash val="sysDash"/>
              <a:round/>
            </a:ln>
            <a:effectLst/>
          </c:spPr>
          <c:marker>
            <c:symbol val="circle"/>
            <c:size val="5"/>
            <c:spPr>
              <a:solidFill>
                <a:schemeClr val="tx1"/>
              </a:solidFill>
              <a:ln w="9525">
                <a:solidFill>
                  <a:schemeClr val="tx1"/>
                </a:solidFill>
              </a:ln>
              <a:effectLst/>
            </c:spPr>
          </c:marker>
          <c:cat>
            <c:numRef>
              <c:f>Q640_lipids_CKD_stage!$C$2:$C$15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Q640_lipids_CKD_stage!$D$2:$D$15</c:f>
              <c:numCache>
                <c:formatCode>0.0</c:formatCode>
                <c:ptCount val="14"/>
                <c:pt idx="0">
                  <c:v>43.091110856005812</c:v>
                </c:pt>
                <c:pt idx="1">
                  <c:v>46.995511366378686</c:v>
                </c:pt>
                <c:pt idx="2">
                  <c:v>52.294673714169541</c:v>
                </c:pt>
                <c:pt idx="3">
                  <c:v>55.673585452437877</c:v>
                </c:pt>
                <c:pt idx="4">
                  <c:v>57.56254472750345</c:v>
                </c:pt>
                <c:pt idx="5">
                  <c:v>59.477220886505151</c:v>
                </c:pt>
                <c:pt idx="6">
                  <c:v>60.976081659119195</c:v>
                </c:pt>
                <c:pt idx="7">
                  <c:v>54.049924691931402</c:v>
                </c:pt>
                <c:pt idx="8">
                  <c:v>62.807692008373742</c:v>
                </c:pt>
                <c:pt idx="9">
                  <c:v>64.112391253233014</c:v>
                </c:pt>
                <c:pt idx="10">
                  <c:v>63.053038639538606</c:v>
                </c:pt>
                <c:pt idx="11">
                  <c:v>64.242497472879506</c:v>
                </c:pt>
                <c:pt idx="12">
                  <c:v>64.857159050864837</c:v>
                </c:pt>
                <c:pt idx="13">
                  <c:v>60.187220523082793</c:v>
                </c:pt>
              </c:numCache>
            </c:numRef>
          </c:val>
          <c:smooth val="0"/>
          <c:extLst>
            <c:ext xmlns:c16="http://schemas.microsoft.com/office/drawing/2014/chart" uri="{C3380CC4-5D6E-409C-BE32-E72D297353CC}">
              <c16:uniqueId val="{00000000-50B7-4CB7-B7D7-A352E97D3B4B}"/>
            </c:ext>
          </c:extLst>
        </c:ser>
        <c:ser>
          <c:idx val="1"/>
          <c:order val="1"/>
          <c:tx>
            <c:strRef>
              <c:f>Q640_lipids_CKD_stage!$E$1</c:f>
              <c:strCache>
                <c:ptCount val="1"/>
                <c:pt idx="0">
                  <c:v>CKD Stage 1</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Q640_lipids_CKD_stage!$C$2:$C$15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Q640_lipids_CKD_stage!$E$2:$E$15</c:f>
              <c:numCache>
                <c:formatCode>0.0</c:formatCode>
                <c:ptCount val="14"/>
                <c:pt idx="0">
                  <c:v>49.363867684478372</c:v>
                </c:pt>
                <c:pt idx="1">
                  <c:v>52.90187891440501</c:v>
                </c:pt>
                <c:pt idx="2">
                  <c:v>56.653556211078332</c:v>
                </c:pt>
                <c:pt idx="3">
                  <c:v>59.652953344058837</c:v>
                </c:pt>
                <c:pt idx="4">
                  <c:v>60.514775977121069</c:v>
                </c:pt>
                <c:pt idx="5">
                  <c:v>63.396101750908493</c:v>
                </c:pt>
                <c:pt idx="6">
                  <c:v>63.649539821726215</c:v>
                </c:pt>
                <c:pt idx="7">
                  <c:v>55.098015041301935</c:v>
                </c:pt>
                <c:pt idx="8">
                  <c:v>63.775358438931526</c:v>
                </c:pt>
                <c:pt idx="9">
                  <c:v>67.021177781906005</c:v>
                </c:pt>
                <c:pt idx="10">
                  <c:v>66.725796547724642</c:v>
                </c:pt>
                <c:pt idx="11">
                  <c:v>66.265240481711416</c:v>
                </c:pt>
                <c:pt idx="12">
                  <c:v>66.762999727754391</c:v>
                </c:pt>
                <c:pt idx="13">
                  <c:v>61.154067467453068</c:v>
                </c:pt>
              </c:numCache>
            </c:numRef>
          </c:val>
          <c:smooth val="0"/>
          <c:extLst>
            <c:ext xmlns:c16="http://schemas.microsoft.com/office/drawing/2014/chart" uri="{C3380CC4-5D6E-409C-BE32-E72D297353CC}">
              <c16:uniqueId val="{00000001-50B7-4CB7-B7D7-A352E97D3B4B}"/>
            </c:ext>
          </c:extLst>
        </c:ser>
        <c:ser>
          <c:idx val="2"/>
          <c:order val="2"/>
          <c:tx>
            <c:strRef>
              <c:f>Q640_lipids_CKD_stage!$F$1</c:f>
              <c:strCache>
                <c:ptCount val="1"/>
                <c:pt idx="0">
                  <c:v>CKD Stage 2</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Q640_lipids_CKD_stage!$C$2:$C$15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Q640_lipids_CKD_stage!$F$2:$F$15</c:f>
              <c:numCache>
                <c:formatCode>0.0</c:formatCode>
                <c:ptCount val="14"/>
                <c:pt idx="0">
                  <c:v>50.024485798237023</c:v>
                </c:pt>
                <c:pt idx="1">
                  <c:v>56.043752317389689</c:v>
                </c:pt>
                <c:pt idx="2">
                  <c:v>60.406864101854417</c:v>
                </c:pt>
                <c:pt idx="3">
                  <c:v>62.258233141662309</c:v>
                </c:pt>
                <c:pt idx="4">
                  <c:v>63.630127589518452</c:v>
                </c:pt>
                <c:pt idx="5">
                  <c:v>64.572087416802049</c:v>
                </c:pt>
                <c:pt idx="6">
                  <c:v>63.954779849266167</c:v>
                </c:pt>
                <c:pt idx="7">
                  <c:v>55.431264728986648</c:v>
                </c:pt>
                <c:pt idx="8">
                  <c:v>70.194183236775459</c:v>
                </c:pt>
                <c:pt idx="9">
                  <c:v>71.638390585945274</c:v>
                </c:pt>
                <c:pt idx="10">
                  <c:v>72.192934520556747</c:v>
                </c:pt>
                <c:pt idx="11">
                  <c:v>71.610010769302804</c:v>
                </c:pt>
                <c:pt idx="12">
                  <c:v>71.72146417602336</c:v>
                </c:pt>
                <c:pt idx="13">
                  <c:v>66.29659000793022</c:v>
                </c:pt>
              </c:numCache>
            </c:numRef>
          </c:val>
          <c:smooth val="0"/>
          <c:extLst>
            <c:ext xmlns:c16="http://schemas.microsoft.com/office/drawing/2014/chart" uri="{C3380CC4-5D6E-409C-BE32-E72D297353CC}">
              <c16:uniqueId val="{00000002-50B7-4CB7-B7D7-A352E97D3B4B}"/>
            </c:ext>
          </c:extLst>
        </c:ser>
        <c:ser>
          <c:idx val="3"/>
          <c:order val="3"/>
          <c:tx>
            <c:strRef>
              <c:f>Q640_lipids_CKD_stage!$G$1</c:f>
              <c:strCache>
                <c:ptCount val="1"/>
                <c:pt idx="0">
                  <c:v>CKD Stage 3</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Q640_lipids_CKD_stage!$C$2:$C$15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Q640_lipids_CKD_stage!$G$2:$G$15</c:f>
              <c:numCache>
                <c:formatCode>0.0</c:formatCode>
                <c:ptCount val="14"/>
                <c:pt idx="0">
                  <c:v>50.987045033929675</c:v>
                </c:pt>
                <c:pt idx="1">
                  <c:v>56.905690569056908</c:v>
                </c:pt>
                <c:pt idx="2">
                  <c:v>62.129756039650978</c:v>
                </c:pt>
                <c:pt idx="3">
                  <c:v>64.015565703994341</c:v>
                </c:pt>
                <c:pt idx="4">
                  <c:v>64.787998277698463</c:v>
                </c:pt>
                <c:pt idx="5">
                  <c:v>65.892618149583711</c:v>
                </c:pt>
                <c:pt idx="6">
                  <c:v>66.656121025611526</c:v>
                </c:pt>
                <c:pt idx="7">
                  <c:v>59.218675015425397</c:v>
                </c:pt>
                <c:pt idx="8">
                  <c:v>68.192446475823914</c:v>
                </c:pt>
                <c:pt idx="9">
                  <c:v>70.010261104508245</c:v>
                </c:pt>
                <c:pt idx="10">
                  <c:v>70.28463856213618</c:v>
                </c:pt>
                <c:pt idx="11">
                  <c:v>69.817345522969603</c:v>
                </c:pt>
                <c:pt idx="12">
                  <c:v>69.472957923788314</c:v>
                </c:pt>
                <c:pt idx="13">
                  <c:v>64.232657263954408</c:v>
                </c:pt>
              </c:numCache>
            </c:numRef>
          </c:val>
          <c:smooth val="0"/>
          <c:extLst>
            <c:ext xmlns:c16="http://schemas.microsoft.com/office/drawing/2014/chart" uri="{C3380CC4-5D6E-409C-BE32-E72D297353CC}">
              <c16:uniqueId val="{00000003-50B7-4CB7-B7D7-A352E97D3B4B}"/>
            </c:ext>
          </c:extLst>
        </c:ser>
        <c:ser>
          <c:idx val="4"/>
          <c:order val="4"/>
          <c:tx>
            <c:strRef>
              <c:f>Q640_lipids_CKD_stage!$H$1</c:f>
              <c:strCache>
                <c:ptCount val="1"/>
                <c:pt idx="0">
                  <c:v>CKD Stage 4</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Q640_lipids_CKD_stage!$C$2:$C$15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Q640_lipids_CKD_stage!$H$2:$H$15</c:f>
              <c:numCache>
                <c:formatCode>0.0</c:formatCode>
                <c:ptCount val="14"/>
                <c:pt idx="0">
                  <c:v>48.559670781893004</c:v>
                </c:pt>
                <c:pt idx="1">
                  <c:v>51.226993865030671</c:v>
                </c:pt>
                <c:pt idx="2">
                  <c:v>56.895989566351481</c:v>
                </c:pt>
                <c:pt idx="3">
                  <c:v>57.999088422971738</c:v>
                </c:pt>
                <c:pt idx="4">
                  <c:v>58.915022761760241</c:v>
                </c:pt>
                <c:pt idx="5">
                  <c:v>59.776188995958968</c:v>
                </c:pt>
                <c:pt idx="6">
                  <c:v>62.356979405034323</c:v>
                </c:pt>
                <c:pt idx="7">
                  <c:v>53.741780607452249</c:v>
                </c:pt>
                <c:pt idx="8">
                  <c:v>61.464270056992547</c:v>
                </c:pt>
                <c:pt idx="9">
                  <c:v>62.913732973613214</c:v>
                </c:pt>
                <c:pt idx="10">
                  <c:v>63.374145916448846</c:v>
                </c:pt>
                <c:pt idx="11">
                  <c:v>62.639741518578354</c:v>
                </c:pt>
                <c:pt idx="12">
                  <c:v>62.700064226075789</c:v>
                </c:pt>
                <c:pt idx="13">
                  <c:v>57.949698189134807</c:v>
                </c:pt>
              </c:numCache>
            </c:numRef>
          </c:val>
          <c:smooth val="0"/>
          <c:extLst>
            <c:ext xmlns:c16="http://schemas.microsoft.com/office/drawing/2014/chart" uri="{C3380CC4-5D6E-409C-BE32-E72D297353CC}">
              <c16:uniqueId val="{00000004-50B7-4CB7-B7D7-A352E97D3B4B}"/>
            </c:ext>
          </c:extLst>
        </c:ser>
        <c:ser>
          <c:idx val="5"/>
          <c:order val="5"/>
          <c:tx>
            <c:strRef>
              <c:f>Q640_lipids_CKD_stage!$I$1</c:f>
              <c:strCache>
                <c:ptCount val="1"/>
                <c:pt idx="0">
                  <c:v>CKD Stage 5</c:v>
                </c:pt>
              </c:strCache>
            </c:strRef>
          </c:tx>
          <c:spPr>
            <a:ln w="44450" cap="rnd">
              <a:solidFill>
                <a:srgbClr val="996633"/>
              </a:solidFill>
              <a:round/>
            </a:ln>
            <a:effectLst/>
          </c:spPr>
          <c:marker>
            <c:symbol val="circle"/>
            <c:size val="5"/>
            <c:spPr>
              <a:solidFill>
                <a:srgbClr val="996633"/>
              </a:solidFill>
              <a:ln w="44450">
                <a:solidFill>
                  <a:srgbClr val="996633"/>
                </a:solidFill>
              </a:ln>
              <a:effectLst/>
            </c:spPr>
          </c:marker>
          <c:cat>
            <c:numRef>
              <c:f>Q640_lipids_CKD_stage!$C$2:$C$15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Q640_lipids_CKD_stage!$I$2:$I$15</c:f>
              <c:numCache>
                <c:formatCode>0.0</c:formatCode>
                <c:ptCount val="14"/>
                <c:pt idx="0">
                  <c:v>37.819089900110988</c:v>
                </c:pt>
                <c:pt idx="1">
                  <c:v>37.466634312060179</c:v>
                </c:pt>
                <c:pt idx="2">
                  <c:v>40.739915310898148</c:v>
                </c:pt>
                <c:pt idx="3">
                  <c:v>44.29543634907926</c:v>
                </c:pt>
                <c:pt idx="4">
                  <c:v>45.31626785383046</c:v>
                </c:pt>
                <c:pt idx="5">
                  <c:v>45.093945720250524</c:v>
                </c:pt>
                <c:pt idx="6">
                  <c:v>48.235294117647058</c:v>
                </c:pt>
                <c:pt idx="7">
                  <c:v>41.348935051275312</c:v>
                </c:pt>
                <c:pt idx="8">
                  <c:v>49.116734304129864</c:v>
                </c:pt>
                <c:pt idx="9">
                  <c:v>54.780705183332032</c:v>
                </c:pt>
                <c:pt idx="10">
                  <c:v>55.88822355289421</c:v>
                </c:pt>
                <c:pt idx="11">
                  <c:v>57.336327980959403</c:v>
                </c:pt>
                <c:pt idx="12">
                  <c:v>58.702128230589622</c:v>
                </c:pt>
                <c:pt idx="13">
                  <c:v>54.208910016406548</c:v>
                </c:pt>
              </c:numCache>
            </c:numRef>
          </c:val>
          <c:smooth val="0"/>
          <c:extLst>
            <c:ext xmlns:c16="http://schemas.microsoft.com/office/drawing/2014/chart" uri="{C3380CC4-5D6E-409C-BE32-E72D297353CC}">
              <c16:uniqueId val="{00000005-50B7-4CB7-B7D7-A352E97D3B4B}"/>
            </c:ext>
          </c:extLst>
        </c:ser>
        <c:ser>
          <c:idx val="6"/>
          <c:order val="6"/>
          <c:tx>
            <c:strRef>
              <c:f>Q640_lipids_CKD_stage!$J$1</c:f>
              <c:strCache>
                <c:ptCount val="1"/>
                <c:pt idx="0">
                  <c:v>Unknown</c:v>
                </c:pt>
              </c:strCache>
            </c:strRef>
          </c:tx>
          <c:spPr>
            <a:ln w="44450" cap="rnd">
              <a:solidFill>
                <a:srgbClr val="FF0000"/>
              </a:solidFill>
              <a:round/>
            </a:ln>
            <a:effectLst/>
          </c:spPr>
          <c:marker>
            <c:symbol val="circle"/>
            <c:size val="5"/>
            <c:spPr>
              <a:solidFill>
                <a:srgbClr val="FF0000"/>
              </a:solidFill>
              <a:ln w="44450">
                <a:solidFill>
                  <a:srgbClr val="FF0000"/>
                </a:solidFill>
              </a:ln>
              <a:effectLst/>
            </c:spPr>
          </c:marker>
          <c:cat>
            <c:numRef>
              <c:f>Q640_lipids_CKD_stage!$C$2:$C$15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Q640_lipids_CKD_stage!$J$2:$J$15</c:f>
              <c:numCache>
                <c:formatCode>0.0</c:formatCode>
                <c:ptCount val="14"/>
                <c:pt idx="0">
                  <c:v>47.01075268817204</c:v>
                </c:pt>
                <c:pt idx="1">
                  <c:v>49.667826637140145</c:v>
                </c:pt>
                <c:pt idx="2">
                  <c:v>54.353199670420217</c:v>
                </c:pt>
                <c:pt idx="3">
                  <c:v>56.302859444220701</c:v>
                </c:pt>
                <c:pt idx="4">
                  <c:v>58.222725801230169</c:v>
                </c:pt>
                <c:pt idx="5">
                  <c:v>60.002803869339687</c:v>
                </c:pt>
                <c:pt idx="6">
                  <c:v>62.219154010292456</c:v>
                </c:pt>
                <c:pt idx="7">
                  <c:v>54.820936639118457</c:v>
                </c:pt>
                <c:pt idx="8">
                  <c:v>58.910939485775735</c:v>
                </c:pt>
                <c:pt idx="9">
                  <c:v>60.546669010370891</c:v>
                </c:pt>
                <c:pt idx="10">
                  <c:v>61.071328278573432</c:v>
                </c:pt>
                <c:pt idx="11">
                  <c:v>61.488673139158578</c:v>
                </c:pt>
                <c:pt idx="12">
                  <c:v>60.988796611114211</c:v>
                </c:pt>
                <c:pt idx="13">
                  <c:v>54.16369017246658</c:v>
                </c:pt>
              </c:numCache>
            </c:numRef>
          </c:val>
          <c:smooth val="0"/>
          <c:extLst>
            <c:ext xmlns:c16="http://schemas.microsoft.com/office/drawing/2014/chart" uri="{C3380CC4-5D6E-409C-BE32-E72D297353CC}">
              <c16:uniqueId val="{00000006-50B7-4CB7-B7D7-A352E97D3B4B}"/>
            </c:ext>
          </c:extLst>
        </c:ser>
        <c:dLbls>
          <c:showLegendKey val="0"/>
          <c:showVal val="0"/>
          <c:showCatName val="0"/>
          <c:showSerName val="0"/>
          <c:showPercent val="0"/>
          <c:showBubbleSize val="0"/>
        </c:dLbls>
        <c:marker val="1"/>
        <c:smooth val="0"/>
        <c:axId val="1850934272"/>
        <c:axId val="1850928864"/>
      </c:lineChart>
      <c:catAx>
        <c:axId val="185093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850928864"/>
        <c:crosses val="autoZero"/>
        <c:auto val="1"/>
        <c:lblAlgn val="ctr"/>
        <c:lblOffset val="100"/>
        <c:noMultiLvlLbl val="0"/>
      </c:catAx>
      <c:valAx>
        <c:axId val="1850928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Lipid</a:t>
                </a:r>
                <a:r>
                  <a:rPr lang="en-US" sz="2800" baseline="0">
                    <a:solidFill>
                      <a:schemeClr val="tx1"/>
                    </a:solidFill>
                  </a:rPr>
                  <a:t> Testing (%)</a:t>
                </a:r>
                <a:endParaRPr lang="en-US" sz="2800">
                  <a:solidFill>
                    <a:schemeClr val="tx1"/>
                  </a:solidFill>
                </a:endParaRPr>
              </a:p>
            </c:rich>
          </c:tx>
          <c:layout>
            <c:manualLayout>
              <c:xMode val="edge"/>
              <c:yMode val="edge"/>
              <c:x val="1.102800165923666E-3"/>
              <c:y val="0.14732379990652783"/>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850934272"/>
        <c:crosses val="autoZero"/>
        <c:crossBetween val="between"/>
      </c:valAx>
      <c:spPr>
        <a:noFill/>
        <a:ln>
          <a:noFill/>
        </a:ln>
        <a:effectLst/>
      </c:spPr>
    </c:plotArea>
    <c:legend>
      <c:legendPos val="b"/>
      <c:layout>
        <c:manualLayout>
          <c:xMode val="edge"/>
          <c:yMode val="edge"/>
          <c:x val="8.9700810314984905E-2"/>
          <c:y val="0.90792350255687093"/>
          <c:w val="0.89999999131653408"/>
          <c:h val="7.8568339472986137E-2"/>
        </c:manualLayout>
      </c:layout>
      <c:overlay val="0"/>
      <c:spPr>
        <a:noFill/>
        <a:ln>
          <a:noFill/>
        </a:ln>
        <a:effectLst/>
      </c:spPr>
      <c:txPr>
        <a:bodyPr rot="0" spcFirstLastPara="1" vertOverflow="ellipsis" vert="horz" wrap="square" anchor="ctr" anchorCtr="1"/>
        <a:lstStyle/>
        <a:p>
          <a:pPr>
            <a:defRPr sz="191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Q640_lipids_DM!$D$1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Q640_lipids_DM!$C$2:$C$15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Q640_lipids_DM!$D$2:$D$15</c:f>
              <c:numCache>
                <c:formatCode>0.0</c:formatCode>
                <c:ptCount val="14"/>
                <c:pt idx="0">
                  <c:v>43.091110856005812</c:v>
                </c:pt>
                <c:pt idx="1">
                  <c:v>46.995511366378686</c:v>
                </c:pt>
                <c:pt idx="2">
                  <c:v>52.294673714169541</c:v>
                </c:pt>
                <c:pt idx="3">
                  <c:v>55.673585452437877</c:v>
                </c:pt>
                <c:pt idx="4">
                  <c:v>57.56254472750345</c:v>
                </c:pt>
                <c:pt idx="5">
                  <c:v>59.477220886505151</c:v>
                </c:pt>
                <c:pt idx="6">
                  <c:v>60.976081659119195</c:v>
                </c:pt>
                <c:pt idx="7">
                  <c:v>54.049924691931402</c:v>
                </c:pt>
                <c:pt idx="8">
                  <c:v>62.807692008373742</c:v>
                </c:pt>
                <c:pt idx="9">
                  <c:v>64.112391253233014</c:v>
                </c:pt>
                <c:pt idx="10">
                  <c:v>63.053038639538606</c:v>
                </c:pt>
                <c:pt idx="11">
                  <c:v>64.242497472879506</c:v>
                </c:pt>
                <c:pt idx="12">
                  <c:v>64.857159050864837</c:v>
                </c:pt>
                <c:pt idx="13">
                  <c:v>60.187220523082793</c:v>
                </c:pt>
              </c:numCache>
            </c:numRef>
          </c:val>
          <c:smooth val="0"/>
          <c:extLst>
            <c:ext xmlns:c16="http://schemas.microsoft.com/office/drawing/2014/chart" uri="{C3380CC4-5D6E-409C-BE32-E72D297353CC}">
              <c16:uniqueId val="{00000000-FD1C-4007-9CEC-585122D0532D}"/>
            </c:ext>
          </c:extLst>
        </c:ser>
        <c:ser>
          <c:idx val="1"/>
          <c:order val="1"/>
          <c:tx>
            <c:strRef>
              <c:f>Q640_lipids_DM!$E$1</c:f>
              <c:strCache>
                <c:ptCount val="1"/>
                <c:pt idx="0">
                  <c:v>With Diabetes</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Q640_lipids_DM!$C$2:$C$15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Q640_lipids_DM!$E$2:$E$15</c:f>
              <c:numCache>
                <c:formatCode>0.0</c:formatCode>
                <c:ptCount val="14"/>
                <c:pt idx="0">
                  <c:v>55.626544512084863</c:v>
                </c:pt>
                <c:pt idx="1">
                  <c:v>59.632503451230541</c:v>
                </c:pt>
                <c:pt idx="2">
                  <c:v>63.628803104858271</c:v>
                </c:pt>
                <c:pt idx="3">
                  <c:v>64.86224783861671</c:v>
                </c:pt>
                <c:pt idx="4">
                  <c:v>65.854727385604207</c:v>
                </c:pt>
                <c:pt idx="5">
                  <c:v>67.342982300361101</c:v>
                </c:pt>
                <c:pt idx="6">
                  <c:v>68.649639879839299</c:v>
                </c:pt>
                <c:pt idx="7">
                  <c:v>60.384525479195887</c:v>
                </c:pt>
                <c:pt idx="8">
                  <c:v>70.435515881466088</c:v>
                </c:pt>
                <c:pt idx="9">
                  <c:v>72.08230121778827</c:v>
                </c:pt>
                <c:pt idx="10">
                  <c:v>71.699326787015991</c:v>
                </c:pt>
                <c:pt idx="11">
                  <c:v>71.351402073786772</c:v>
                </c:pt>
                <c:pt idx="12">
                  <c:v>71.732035484692418</c:v>
                </c:pt>
                <c:pt idx="13">
                  <c:v>67.040101625179119</c:v>
                </c:pt>
              </c:numCache>
            </c:numRef>
          </c:val>
          <c:smooth val="0"/>
          <c:extLst>
            <c:ext xmlns:c16="http://schemas.microsoft.com/office/drawing/2014/chart" uri="{C3380CC4-5D6E-409C-BE32-E72D297353CC}">
              <c16:uniqueId val="{00000001-FD1C-4007-9CEC-585122D0532D}"/>
            </c:ext>
          </c:extLst>
        </c:ser>
        <c:ser>
          <c:idx val="2"/>
          <c:order val="2"/>
          <c:tx>
            <c:strRef>
              <c:f>Q640_lipids_DM!$F$1</c:f>
              <c:strCache>
                <c:ptCount val="1"/>
                <c:pt idx="0">
                  <c:v>Without Diabetes</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Q640_lipids_DM!$C$2:$C$15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Q640_lipids_DM!$F$2:$F$15</c:f>
              <c:numCache>
                <c:formatCode>0.0</c:formatCode>
                <c:ptCount val="14"/>
                <c:pt idx="0">
                  <c:v>37.261387526278909</c:v>
                </c:pt>
                <c:pt idx="1">
                  <c:v>40.544349939246658</c:v>
                </c:pt>
                <c:pt idx="2">
                  <c:v>45.732857200176547</c:v>
                </c:pt>
                <c:pt idx="3">
                  <c:v>49.729302450446689</c:v>
                </c:pt>
                <c:pt idx="4">
                  <c:v>51.940527625437937</c:v>
                </c:pt>
                <c:pt idx="5">
                  <c:v>53.861028339567618</c:v>
                </c:pt>
                <c:pt idx="6">
                  <c:v>55.10545018228806</c:v>
                </c:pt>
                <c:pt idx="7">
                  <c:v>48.957444309595587</c:v>
                </c:pt>
                <c:pt idx="8">
                  <c:v>56.39251251853603</c:v>
                </c:pt>
                <c:pt idx="9">
                  <c:v>57.505402470622386</c:v>
                </c:pt>
                <c:pt idx="10">
                  <c:v>55.834126921617347</c:v>
                </c:pt>
                <c:pt idx="11">
                  <c:v>57.910529263121532</c:v>
                </c:pt>
                <c:pt idx="12">
                  <c:v>58.657559283906643</c:v>
                </c:pt>
                <c:pt idx="13">
                  <c:v>53.966017373096498</c:v>
                </c:pt>
              </c:numCache>
            </c:numRef>
          </c:val>
          <c:smooth val="0"/>
          <c:extLst>
            <c:ext xmlns:c16="http://schemas.microsoft.com/office/drawing/2014/chart" uri="{C3380CC4-5D6E-409C-BE32-E72D297353CC}">
              <c16:uniqueId val="{00000002-FD1C-4007-9CEC-585122D0532D}"/>
            </c:ext>
          </c:extLst>
        </c:ser>
        <c:dLbls>
          <c:showLegendKey val="0"/>
          <c:showVal val="0"/>
          <c:showCatName val="0"/>
          <c:showSerName val="0"/>
          <c:showPercent val="0"/>
          <c:showBubbleSize val="0"/>
        </c:dLbls>
        <c:marker val="1"/>
        <c:smooth val="0"/>
        <c:axId val="1659459568"/>
        <c:axId val="1659465392"/>
      </c:lineChart>
      <c:catAx>
        <c:axId val="1659459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659465392"/>
        <c:crosses val="autoZero"/>
        <c:auto val="1"/>
        <c:lblAlgn val="ctr"/>
        <c:lblOffset val="100"/>
        <c:noMultiLvlLbl val="0"/>
      </c:catAx>
      <c:valAx>
        <c:axId val="1659465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Lipid</a:t>
                </a:r>
                <a:r>
                  <a:rPr lang="en-US" sz="2800" baseline="0">
                    <a:solidFill>
                      <a:schemeClr val="tx1"/>
                    </a:solidFill>
                  </a:rPr>
                  <a:t> Testing (%)</a:t>
                </a:r>
                <a:endParaRPr lang="en-US" sz="2800">
                  <a:solidFill>
                    <a:schemeClr val="tx1"/>
                  </a:solidFill>
                </a:endParaRPr>
              </a:p>
            </c:rich>
          </c:tx>
          <c:layout>
            <c:manualLayout>
              <c:xMode val="edge"/>
              <c:yMode val="edge"/>
              <c:x val="1.0890151555752474E-3"/>
              <c:y val="9.8846693549324058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659459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Q640_lipids_HTN!$D$1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Q640_lipids_HTN!$C$2:$C$15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Q640_lipids_HTN!$D$2:$D$15</c:f>
              <c:numCache>
                <c:formatCode>0.0</c:formatCode>
                <c:ptCount val="14"/>
                <c:pt idx="0">
                  <c:v>43.091110856005812</c:v>
                </c:pt>
                <c:pt idx="1">
                  <c:v>46.995511366378686</c:v>
                </c:pt>
                <c:pt idx="2">
                  <c:v>52.294673714169541</c:v>
                </c:pt>
                <c:pt idx="3">
                  <c:v>55.673585452437877</c:v>
                </c:pt>
                <c:pt idx="4">
                  <c:v>57.56254472750345</c:v>
                </c:pt>
                <c:pt idx="5">
                  <c:v>59.477220886505151</c:v>
                </c:pt>
                <c:pt idx="6">
                  <c:v>60.976081659119195</c:v>
                </c:pt>
                <c:pt idx="7">
                  <c:v>54.049924691931402</c:v>
                </c:pt>
                <c:pt idx="8">
                  <c:v>62.807692008373742</c:v>
                </c:pt>
                <c:pt idx="9">
                  <c:v>64.112391253233014</c:v>
                </c:pt>
                <c:pt idx="10">
                  <c:v>63.053038639538606</c:v>
                </c:pt>
                <c:pt idx="11">
                  <c:v>64.242497472879506</c:v>
                </c:pt>
                <c:pt idx="12">
                  <c:v>64.857159050864837</c:v>
                </c:pt>
                <c:pt idx="13">
                  <c:v>60.187220523082793</c:v>
                </c:pt>
              </c:numCache>
            </c:numRef>
          </c:val>
          <c:smooth val="0"/>
          <c:extLst>
            <c:ext xmlns:c16="http://schemas.microsoft.com/office/drawing/2014/chart" uri="{C3380CC4-5D6E-409C-BE32-E72D297353CC}">
              <c16:uniqueId val="{00000000-ECF1-406A-9637-368B0B67E1A7}"/>
            </c:ext>
          </c:extLst>
        </c:ser>
        <c:ser>
          <c:idx val="1"/>
          <c:order val="1"/>
          <c:tx>
            <c:strRef>
              <c:f>Q640_lipids_HTN!$E$1</c:f>
              <c:strCache>
                <c:ptCount val="1"/>
                <c:pt idx="0">
                  <c:v>Without Hypertension</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Q640_lipids_HTN!$C$2:$C$15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Q640_lipids_HTN!$E$2:$E$15</c:f>
              <c:numCache>
                <c:formatCode>0.0</c:formatCode>
                <c:ptCount val="14"/>
                <c:pt idx="0">
                  <c:v>31.551698634189634</c:v>
                </c:pt>
                <c:pt idx="1">
                  <c:v>33.777536034810986</c:v>
                </c:pt>
                <c:pt idx="2">
                  <c:v>38.905703392162259</c:v>
                </c:pt>
                <c:pt idx="3">
                  <c:v>41.660245887909952</c:v>
                </c:pt>
                <c:pt idx="4">
                  <c:v>44.531180958553037</c:v>
                </c:pt>
                <c:pt idx="5">
                  <c:v>46.316229491064895</c:v>
                </c:pt>
                <c:pt idx="6">
                  <c:v>46.917727208213087</c:v>
                </c:pt>
                <c:pt idx="7">
                  <c:v>44.305061474130937</c:v>
                </c:pt>
                <c:pt idx="8">
                  <c:v>51.340674902640359</c:v>
                </c:pt>
                <c:pt idx="9">
                  <c:v>50.334838172915617</c:v>
                </c:pt>
                <c:pt idx="10">
                  <c:v>47.538820217305236</c:v>
                </c:pt>
                <c:pt idx="11">
                  <c:v>49.835353252435638</c:v>
                </c:pt>
                <c:pt idx="12">
                  <c:v>50.863805712708704</c:v>
                </c:pt>
                <c:pt idx="13">
                  <c:v>47.585612144416785</c:v>
                </c:pt>
              </c:numCache>
            </c:numRef>
          </c:val>
          <c:smooth val="0"/>
          <c:extLst>
            <c:ext xmlns:c16="http://schemas.microsoft.com/office/drawing/2014/chart" uri="{C3380CC4-5D6E-409C-BE32-E72D297353CC}">
              <c16:uniqueId val="{00000001-ECF1-406A-9637-368B0B67E1A7}"/>
            </c:ext>
          </c:extLst>
        </c:ser>
        <c:ser>
          <c:idx val="2"/>
          <c:order val="2"/>
          <c:tx>
            <c:strRef>
              <c:f>Q640_lipids_HTN!$F$1</c:f>
              <c:strCache>
                <c:ptCount val="1"/>
                <c:pt idx="0">
                  <c:v>With Hypertension</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Q640_lipids_HTN!$C$2:$C$15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Q640_lipids_HTN!$F$2:$F$15</c:f>
              <c:numCache>
                <c:formatCode>0.0</c:formatCode>
                <c:ptCount val="14"/>
                <c:pt idx="0">
                  <c:v>50.408003751758635</c:v>
                </c:pt>
                <c:pt idx="1">
                  <c:v>54.268612046389826</c:v>
                </c:pt>
                <c:pt idx="2">
                  <c:v>58.689897302067102</c:v>
                </c:pt>
                <c:pt idx="3">
                  <c:v>60.865302272473407</c:v>
                </c:pt>
                <c:pt idx="4">
                  <c:v>61.916807748336552</c:v>
                </c:pt>
                <c:pt idx="5">
                  <c:v>63.541885196959669</c:v>
                </c:pt>
                <c:pt idx="6">
                  <c:v>64.965762620837808</c:v>
                </c:pt>
                <c:pt idx="7">
                  <c:v>56.6192038087298</c:v>
                </c:pt>
                <c:pt idx="8">
                  <c:v>65.834345659946791</c:v>
                </c:pt>
                <c:pt idx="9">
                  <c:v>67.896868361799932</c:v>
                </c:pt>
                <c:pt idx="10">
                  <c:v>67.474120446163752</c:v>
                </c:pt>
                <c:pt idx="11">
                  <c:v>67.724783500476633</c:v>
                </c:pt>
                <c:pt idx="12">
                  <c:v>67.899475296327068</c:v>
                </c:pt>
                <c:pt idx="13">
                  <c:v>62.743657763671514</c:v>
                </c:pt>
              </c:numCache>
            </c:numRef>
          </c:val>
          <c:smooth val="0"/>
          <c:extLst>
            <c:ext xmlns:c16="http://schemas.microsoft.com/office/drawing/2014/chart" uri="{C3380CC4-5D6E-409C-BE32-E72D297353CC}">
              <c16:uniqueId val="{00000002-ECF1-406A-9637-368B0B67E1A7}"/>
            </c:ext>
          </c:extLst>
        </c:ser>
        <c:dLbls>
          <c:showLegendKey val="0"/>
          <c:showVal val="0"/>
          <c:showCatName val="0"/>
          <c:showSerName val="0"/>
          <c:showPercent val="0"/>
          <c:showBubbleSize val="0"/>
        </c:dLbls>
        <c:marker val="1"/>
        <c:smooth val="0"/>
        <c:axId val="45510928"/>
        <c:axId val="45512176"/>
      </c:lineChart>
      <c:catAx>
        <c:axId val="4551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45512176"/>
        <c:crosses val="autoZero"/>
        <c:auto val="1"/>
        <c:lblAlgn val="ctr"/>
        <c:lblOffset val="100"/>
        <c:noMultiLvlLbl val="0"/>
      </c:catAx>
      <c:valAx>
        <c:axId val="45512176"/>
        <c:scaling>
          <c:orientation val="minMax"/>
          <c:max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Lipid</a:t>
                </a:r>
                <a:r>
                  <a:rPr lang="en-US" sz="2800" baseline="0">
                    <a:solidFill>
                      <a:schemeClr val="tx1"/>
                    </a:solidFill>
                  </a:rPr>
                  <a:t> Testing (%)</a:t>
                </a:r>
                <a:endParaRPr lang="en-US" sz="2800">
                  <a:solidFill>
                    <a:schemeClr val="tx1"/>
                  </a:solidFill>
                </a:endParaRPr>
              </a:p>
            </c:rich>
          </c:tx>
          <c:layout>
            <c:manualLayout>
              <c:xMode val="edge"/>
              <c:yMode val="edge"/>
              <c:x val="1.1143410427599859E-3"/>
              <c:y val="9.683034705738168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551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29020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50418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4711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descr="A close-up of a logo&#10;&#10;Description automatically generated with medium confidence">
            <a:extLst>
              <a:ext uri="{FF2B5EF4-FFF2-40B4-BE49-F238E27FC236}">
                <a16:creationId xmlns:a16="http://schemas.microsoft.com/office/drawing/2014/main" id="{4CA492EE-AD10-45CB-BAA4-9638B51C62B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08" t="9409" b="13332"/>
          <a:stretch/>
        </p:blipFill>
        <p:spPr>
          <a:xfrm>
            <a:off x="139788" y="6176963"/>
            <a:ext cx="3316224" cy="679258"/>
          </a:xfrm>
          <a:prstGeom prst="rect">
            <a:avLst/>
          </a:prstGeom>
        </p:spPr>
      </p:pic>
    </p:spTree>
    <p:extLst>
      <p:ext uri="{BB962C8B-B14F-4D97-AF65-F5344CB8AC3E}">
        <p14:creationId xmlns:p14="http://schemas.microsoft.com/office/powerpoint/2010/main" val="7528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95246" y="5884796"/>
            <a:ext cx="3124636" cy="943107"/>
          </a:xfrm>
          <a:prstGeom prst="rect">
            <a:avLst/>
          </a:prstGeom>
        </p:spPr>
      </p:pic>
    </p:spTree>
    <p:extLst>
      <p:ext uri="{BB962C8B-B14F-4D97-AF65-F5344CB8AC3E}">
        <p14:creationId xmlns:p14="http://schemas.microsoft.com/office/powerpoint/2010/main" val="7422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p:cNvPicPr>
            <a:picLocks noChangeAspect="1"/>
          </p:cNvPicPr>
          <p:nvPr userDrawn="1"/>
        </p:nvPicPr>
        <p:blipFill>
          <a:blip r:embed="rId2"/>
          <a:stretch>
            <a:fillRect/>
          </a:stretch>
        </p:blipFill>
        <p:spPr>
          <a:xfrm>
            <a:off x="79835" y="5884796"/>
            <a:ext cx="3124636" cy="943107"/>
          </a:xfrm>
          <a:prstGeom prst="rect">
            <a:avLst/>
          </a:prstGeom>
        </p:spPr>
      </p:pic>
    </p:spTree>
    <p:extLst>
      <p:ext uri="{BB962C8B-B14F-4D97-AF65-F5344CB8AC3E}">
        <p14:creationId xmlns:p14="http://schemas.microsoft.com/office/powerpoint/2010/main" val="20009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F623-83FF-45D9-9165-1796CF17F145}" type="datetimeFigureOut">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BBADC-9FF0-4CB1-9E90-DB516545AC81}"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72302" y="5801453"/>
            <a:ext cx="3124636" cy="943107"/>
          </a:xfrm>
          <a:prstGeom prst="rect">
            <a:avLst/>
          </a:prstGeom>
        </p:spPr>
      </p:pic>
    </p:spTree>
    <p:extLst>
      <p:ext uri="{BB962C8B-B14F-4D97-AF65-F5344CB8AC3E}">
        <p14:creationId xmlns:p14="http://schemas.microsoft.com/office/powerpoint/2010/main" val="17811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F623-83FF-45D9-9165-1796CF17F145}"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49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F623-83FF-45D9-9165-1796CF17F145}" type="datetimeFigureOut">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236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3736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215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F623-83FF-45D9-9165-1796CF17F145}" type="datetimeFigureOut">
              <a:rPr lang="en-US" smtClean="0"/>
              <a:t>10/19/2023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BADC-9FF0-4CB1-9E90-DB516545AC81}" type="slidenum">
              <a:rPr lang="en-US" smtClean="0"/>
              <a:t>‹#›</a:t>
            </a:fld>
            <a:endParaRPr lang="en-US"/>
          </a:p>
        </p:txBody>
      </p:sp>
    </p:spTree>
    <p:extLst>
      <p:ext uri="{BB962C8B-B14F-4D97-AF65-F5344CB8AC3E}">
        <p14:creationId xmlns:p14="http://schemas.microsoft.com/office/powerpoint/2010/main" val="152311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143" y="2253511"/>
            <a:ext cx="10389705" cy="2350977"/>
          </a:xfrm>
        </p:spPr>
        <p:txBody>
          <a:bodyPr>
            <a:noAutofit/>
          </a:bodyPr>
          <a:lstStyle/>
          <a:p>
            <a:br>
              <a:rPr lang="en-US" sz="2400" b="1" dirty="0"/>
            </a:br>
            <a:br>
              <a:rPr lang="en-US" sz="2400" b="1" dirty="0"/>
            </a:br>
            <a:r>
              <a:rPr lang="en-US" sz="4400" b="1" dirty="0"/>
              <a:t>Trends in Lipid Testing among Commercially Insured Patients with Diagnosed CKD</a:t>
            </a:r>
            <a:br>
              <a:rPr lang="en-US" sz="4400" b="1" dirty="0"/>
            </a:br>
            <a:br>
              <a:rPr lang="en-US" sz="4400" b="1" dirty="0"/>
            </a:b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798505" y="368586"/>
            <a:ext cx="6594987" cy="2032104"/>
          </a:xfrm>
          <a:prstGeom prst="rect">
            <a:avLst/>
          </a:prstGeom>
        </p:spPr>
      </p:pic>
      <p:sp>
        <p:nvSpPr>
          <p:cNvPr id="5" name="TextBox 4">
            <a:extLst>
              <a:ext uri="{FF2B5EF4-FFF2-40B4-BE49-F238E27FC236}">
                <a16:creationId xmlns:a16="http://schemas.microsoft.com/office/drawing/2014/main" id="{8BCFA14B-AC93-4C17-8646-80240875DD4C}"/>
              </a:ext>
            </a:extLst>
          </p:cNvPr>
          <p:cNvSpPr txBox="1"/>
          <p:nvPr/>
        </p:nvSpPr>
        <p:spPr>
          <a:xfrm>
            <a:off x="901142" y="3727325"/>
            <a:ext cx="10389705" cy="2031325"/>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The prevalence of patients with diagnosed CKD receiving lipid testing was 43.1% in 2007 and 60.2% in 2020. Lipid testing tended to be more frequent with older age. The percentage of lipid testing tended to be higher for patients with diabetes than without diabetes and for patients with hypertension than without hypertension.</a:t>
            </a:r>
            <a:endParaRPr lang="en-US" b="1" dirty="0">
              <a:solidFill>
                <a:srgbClr val="000000"/>
              </a:solidFill>
              <a:effectLst/>
              <a:latin typeface="Open Sans" panose="020B0606030504020204" pitchFamily="34" charset="0"/>
            </a:endParaRPr>
          </a:p>
          <a:p>
            <a:pPr algn="l"/>
            <a:endParaRPr lang="en-US" b="1" dirty="0">
              <a:solidFill>
                <a:srgbClr val="000000"/>
              </a:solidFill>
              <a:effectLst/>
              <a:latin typeface="Open Sans" panose="020B0606030504020204" pitchFamily="34" charset="0"/>
            </a:endParaRPr>
          </a:p>
          <a:p>
            <a:pPr algn="l"/>
            <a:r>
              <a:rPr lang="en-US" b="1" dirty="0">
                <a:solidFill>
                  <a:srgbClr val="000000"/>
                </a:solidFill>
                <a:effectLst/>
                <a:latin typeface="Open Sans" panose="020B0606030504020204" pitchFamily="34" charset="0"/>
              </a:rPr>
              <a:t>Data Source: </a:t>
            </a:r>
            <a:r>
              <a:rPr lang="en-US" b="0" dirty="0" err="1">
                <a:solidFill>
                  <a:srgbClr val="000000"/>
                </a:solidFill>
                <a:effectLst/>
                <a:latin typeface="Open Sans" panose="020B0606030504020204" pitchFamily="34" charset="0"/>
              </a:rPr>
              <a:t>Clinformatics</a:t>
            </a:r>
            <a:r>
              <a:rPr lang="en-US" b="0" dirty="0">
                <a:solidFill>
                  <a:srgbClr val="000000"/>
                </a:solidFill>
                <a:effectLst/>
                <a:latin typeface="Open Sans" panose="020B0606030504020204" pitchFamily="34" charset="0"/>
              </a:rPr>
              <a:t> Commercial</a:t>
            </a:r>
          </a:p>
          <a:p>
            <a:pPr algn="l"/>
            <a:endParaRPr lang="en-US" b="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C02692DE-70E6-4DF4-B463-70286F232123}"/>
              </a:ext>
            </a:extLst>
          </p:cNvPr>
          <p:cNvSpPr txBox="1"/>
          <p:nvPr/>
        </p:nvSpPr>
        <p:spPr>
          <a:xfrm>
            <a:off x="3584706" y="6078302"/>
            <a:ext cx="5022575" cy="369332"/>
          </a:xfrm>
          <a:prstGeom prst="rect">
            <a:avLst/>
          </a:prstGeom>
          <a:noFill/>
        </p:spPr>
        <p:txBody>
          <a:bodyPr wrap="square" rtlCol="0">
            <a:spAutoFit/>
          </a:bodyPr>
          <a:lstStyle/>
          <a:p>
            <a:pPr algn="ctr"/>
            <a:r>
              <a:rPr lang="en-US" dirty="0">
                <a:solidFill>
                  <a:schemeClr val="tx1">
                    <a:lumMod val="65000"/>
                    <a:lumOff val="35000"/>
                  </a:schemeClr>
                </a:solidFill>
              </a:rPr>
              <a:t>https://nccd.cdc.gov/CKD/detail.aspx?Qnum=Q787</a:t>
            </a:r>
          </a:p>
        </p:txBody>
      </p:sp>
    </p:spTree>
    <p:extLst>
      <p:ext uri="{BB962C8B-B14F-4D97-AF65-F5344CB8AC3E}">
        <p14:creationId xmlns:p14="http://schemas.microsoft.com/office/powerpoint/2010/main" val="193283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348"/>
            <a:ext cx="10515600" cy="1325563"/>
          </a:xfrm>
        </p:spPr>
        <p:txBody>
          <a:bodyPr/>
          <a:lstStyle/>
          <a:p>
            <a:pPr algn="ctr"/>
            <a:r>
              <a:rPr lang="en-US" sz="4400" b="1" dirty="0"/>
              <a:t>Trends in Lipid Testing among Commercially Insured Patients with Diagnosed CKD, Overall</a:t>
            </a:r>
            <a:endParaRPr lang="en-US" b="1" dirty="0"/>
          </a:p>
        </p:txBody>
      </p:sp>
      <p:graphicFrame>
        <p:nvGraphicFramePr>
          <p:cNvPr id="4" name="Chart 3">
            <a:extLst>
              <a:ext uri="{FF2B5EF4-FFF2-40B4-BE49-F238E27FC236}">
                <a16:creationId xmlns:a16="http://schemas.microsoft.com/office/drawing/2014/main" id="{D56994D5-48C7-4F07-932C-65E5B7BD0B77}"/>
              </a:ext>
            </a:extLst>
          </p:cNvPr>
          <p:cNvGraphicFramePr>
            <a:graphicFrameLocks/>
          </p:cNvGraphicFramePr>
          <p:nvPr>
            <p:extLst>
              <p:ext uri="{D42A27DB-BD31-4B8C-83A1-F6EECF244321}">
                <p14:modId xmlns:p14="http://schemas.microsoft.com/office/powerpoint/2010/main" val="3114601572"/>
              </p:ext>
            </p:extLst>
          </p:nvPr>
        </p:nvGraphicFramePr>
        <p:xfrm>
          <a:off x="298174" y="1540911"/>
          <a:ext cx="11595652" cy="4700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663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4529FF-3F2A-4F83-BBE2-AC1F358E35A9}"/>
              </a:ext>
            </a:extLst>
          </p:cNvPr>
          <p:cNvSpPr>
            <a:spLocks noGrp="1"/>
          </p:cNvSpPr>
          <p:nvPr>
            <p:ph type="title"/>
          </p:nvPr>
        </p:nvSpPr>
        <p:spPr>
          <a:xfrm>
            <a:off x="838200" y="215348"/>
            <a:ext cx="10515600" cy="1325563"/>
          </a:xfrm>
        </p:spPr>
        <p:txBody>
          <a:bodyPr/>
          <a:lstStyle/>
          <a:p>
            <a:pPr algn="ctr"/>
            <a:r>
              <a:rPr lang="en-US" sz="4400" b="1" dirty="0"/>
              <a:t>Trends in Lipid Testing among Commercially Insured Patients with Diagnosed CKD, by Age</a:t>
            </a:r>
            <a:endParaRPr lang="en-US" b="1" dirty="0"/>
          </a:p>
        </p:txBody>
      </p:sp>
      <p:graphicFrame>
        <p:nvGraphicFramePr>
          <p:cNvPr id="5" name="Chart 4">
            <a:extLst>
              <a:ext uri="{FF2B5EF4-FFF2-40B4-BE49-F238E27FC236}">
                <a16:creationId xmlns:a16="http://schemas.microsoft.com/office/drawing/2014/main" id="{D0E51ED4-476C-407B-B2CE-447DE9339A71}"/>
              </a:ext>
            </a:extLst>
          </p:cNvPr>
          <p:cNvGraphicFramePr>
            <a:graphicFrameLocks/>
          </p:cNvGraphicFramePr>
          <p:nvPr>
            <p:extLst>
              <p:ext uri="{D42A27DB-BD31-4B8C-83A1-F6EECF244321}">
                <p14:modId xmlns:p14="http://schemas.microsoft.com/office/powerpoint/2010/main" val="4194180837"/>
              </p:ext>
            </p:extLst>
          </p:nvPr>
        </p:nvGraphicFramePr>
        <p:xfrm>
          <a:off x="377687" y="1540911"/>
          <a:ext cx="11436626" cy="47936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637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3F4831-EE88-42B5-A3D6-0A5D769C8C58}"/>
              </a:ext>
            </a:extLst>
          </p:cNvPr>
          <p:cNvSpPr>
            <a:spLocks noGrp="1"/>
          </p:cNvSpPr>
          <p:nvPr>
            <p:ph type="title"/>
          </p:nvPr>
        </p:nvSpPr>
        <p:spPr>
          <a:xfrm>
            <a:off x="838200" y="215348"/>
            <a:ext cx="10515600" cy="1325563"/>
          </a:xfrm>
        </p:spPr>
        <p:txBody>
          <a:bodyPr/>
          <a:lstStyle/>
          <a:p>
            <a:pPr algn="ctr"/>
            <a:r>
              <a:rPr lang="en-US" sz="4400" b="1" dirty="0"/>
              <a:t>Trends in Lipid Testing among Commercially Insured Patients with Diagnosed CKD, by Sex</a:t>
            </a:r>
            <a:endParaRPr lang="en-US" b="1" dirty="0"/>
          </a:p>
        </p:txBody>
      </p:sp>
      <p:graphicFrame>
        <p:nvGraphicFramePr>
          <p:cNvPr id="5" name="Chart 4">
            <a:extLst>
              <a:ext uri="{FF2B5EF4-FFF2-40B4-BE49-F238E27FC236}">
                <a16:creationId xmlns:a16="http://schemas.microsoft.com/office/drawing/2014/main" id="{CE132C5F-023B-40B0-9C08-DAA35BA91C6B}"/>
              </a:ext>
            </a:extLst>
          </p:cNvPr>
          <p:cNvGraphicFramePr>
            <a:graphicFrameLocks/>
          </p:cNvGraphicFramePr>
          <p:nvPr>
            <p:extLst>
              <p:ext uri="{D42A27DB-BD31-4B8C-83A1-F6EECF244321}">
                <p14:modId xmlns:p14="http://schemas.microsoft.com/office/powerpoint/2010/main" val="8657955"/>
              </p:ext>
            </p:extLst>
          </p:nvPr>
        </p:nvGraphicFramePr>
        <p:xfrm>
          <a:off x="265043" y="1540911"/>
          <a:ext cx="11569148" cy="47273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88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43D9AB-5ACD-4522-9899-6D1F8C5160C3}"/>
              </a:ext>
            </a:extLst>
          </p:cNvPr>
          <p:cNvSpPr>
            <a:spLocks noGrp="1"/>
          </p:cNvSpPr>
          <p:nvPr>
            <p:ph type="title"/>
          </p:nvPr>
        </p:nvSpPr>
        <p:spPr>
          <a:xfrm>
            <a:off x="838200" y="215348"/>
            <a:ext cx="10515600" cy="1325563"/>
          </a:xfrm>
        </p:spPr>
        <p:txBody>
          <a:bodyPr>
            <a:normAutofit fontScale="90000"/>
          </a:bodyPr>
          <a:lstStyle/>
          <a:p>
            <a:pPr algn="ctr"/>
            <a:r>
              <a:rPr lang="en-US" sz="4400" b="1" dirty="0"/>
              <a:t>Trends in Lipid Testing among Commercially Insured Patients with Diagnosed CKD, by Race/Ethnicity</a:t>
            </a:r>
            <a:endParaRPr lang="en-US" b="1" dirty="0"/>
          </a:p>
        </p:txBody>
      </p:sp>
      <p:graphicFrame>
        <p:nvGraphicFramePr>
          <p:cNvPr id="5" name="Chart 4">
            <a:extLst>
              <a:ext uri="{FF2B5EF4-FFF2-40B4-BE49-F238E27FC236}">
                <a16:creationId xmlns:a16="http://schemas.microsoft.com/office/drawing/2014/main" id="{DDFD719C-2311-4212-9B83-8A713A23A15A}"/>
              </a:ext>
            </a:extLst>
          </p:cNvPr>
          <p:cNvGraphicFramePr>
            <a:graphicFrameLocks/>
          </p:cNvGraphicFramePr>
          <p:nvPr>
            <p:extLst>
              <p:ext uri="{D42A27DB-BD31-4B8C-83A1-F6EECF244321}">
                <p14:modId xmlns:p14="http://schemas.microsoft.com/office/powerpoint/2010/main" val="2833858621"/>
              </p:ext>
            </p:extLst>
          </p:nvPr>
        </p:nvGraphicFramePr>
        <p:xfrm>
          <a:off x="304800" y="1540911"/>
          <a:ext cx="11582400" cy="46346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015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73AA66-6242-4946-A3D2-D7646073E948}"/>
              </a:ext>
            </a:extLst>
          </p:cNvPr>
          <p:cNvSpPr>
            <a:spLocks noGrp="1"/>
          </p:cNvSpPr>
          <p:nvPr>
            <p:ph type="title"/>
          </p:nvPr>
        </p:nvSpPr>
        <p:spPr>
          <a:xfrm>
            <a:off x="838200" y="215348"/>
            <a:ext cx="10515600" cy="1325563"/>
          </a:xfrm>
        </p:spPr>
        <p:txBody>
          <a:bodyPr>
            <a:normAutofit fontScale="90000"/>
          </a:bodyPr>
          <a:lstStyle/>
          <a:p>
            <a:pPr algn="ctr"/>
            <a:r>
              <a:rPr lang="en-US" sz="4400" b="1" dirty="0"/>
              <a:t>Trends in Lipid Testing among Commercially Insured Patients with Diagnosed CKD, by CKD Stage</a:t>
            </a:r>
            <a:endParaRPr lang="en-US" b="1" dirty="0"/>
          </a:p>
        </p:txBody>
      </p:sp>
      <p:graphicFrame>
        <p:nvGraphicFramePr>
          <p:cNvPr id="5" name="Chart 4">
            <a:extLst>
              <a:ext uri="{FF2B5EF4-FFF2-40B4-BE49-F238E27FC236}">
                <a16:creationId xmlns:a16="http://schemas.microsoft.com/office/drawing/2014/main" id="{91BD107B-305D-401E-9CBD-7DBE6594302B}"/>
              </a:ext>
            </a:extLst>
          </p:cNvPr>
          <p:cNvGraphicFramePr>
            <a:graphicFrameLocks/>
          </p:cNvGraphicFramePr>
          <p:nvPr>
            <p:extLst>
              <p:ext uri="{D42A27DB-BD31-4B8C-83A1-F6EECF244321}">
                <p14:modId xmlns:p14="http://schemas.microsoft.com/office/powerpoint/2010/main" val="1931544828"/>
              </p:ext>
            </p:extLst>
          </p:nvPr>
        </p:nvGraphicFramePr>
        <p:xfrm>
          <a:off x="337930" y="1540911"/>
          <a:ext cx="11516139" cy="4700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0569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30DA40-BE19-414D-816E-25670B7A4471}"/>
              </a:ext>
            </a:extLst>
          </p:cNvPr>
          <p:cNvSpPr>
            <a:spLocks noGrp="1"/>
          </p:cNvSpPr>
          <p:nvPr>
            <p:ph type="title"/>
          </p:nvPr>
        </p:nvSpPr>
        <p:spPr>
          <a:xfrm>
            <a:off x="838200" y="215348"/>
            <a:ext cx="10515600" cy="1325563"/>
          </a:xfrm>
        </p:spPr>
        <p:txBody>
          <a:bodyPr>
            <a:normAutofit fontScale="90000"/>
          </a:bodyPr>
          <a:lstStyle/>
          <a:p>
            <a:pPr algn="ctr"/>
            <a:r>
              <a:rPr lang="en-US" sz="4400" b="1" dirty="0"/>
              <a:t>Trends in Lipid Testing among Commercially Insured Patients with Diagnosed CKD, by Diabetes</a:t>
            </a:r>
            <a:endParaRPr lang="en-US" b="1" dirty="0"/>
          </a:p>
        </p:txBody>
      </p:sp>
      <p:graphicFrame>
        <p:nvGraphicFramePr>
          <p:cNvPr id="5" name="Chart 4">
            <a:extLst>
              <a:ext uri="{FF2B5EF4-FFF2-40B4-BE49-F238E27FC236}">
                <a16:creationId xmlns:a16="http://schemas.microsoft.com/office/drawing/2014/main" id="{BC48EE4A-EB3A-40EC-8C82-A316CBAED393}"/>
              </a:ext>
            </a:extLst>
          </p:cNvPr>
          <p:cNvGraphicFramePr>
            <a:graphicFrameLocks/>
          </p:cNvGraphicFramePr>
          <p:nvPr>
            <p:extLst>
              <p:ext uri="{D42A27DB-BD31-4B8C-83A1-F6EECF244321}">
                <p14:modId xmlns:p14="http://schemas.microsoft.com/office/powerpoint/2010/main" val="1074789387"/>
              </p:ext>
            </p:extLst>
          </p:nvPr>
        </p:nvGraphicFramePr>
        <p:xfrm>
          <a:off x="265043" y="1540911"/>
          <a:ext cx="11661913" cy="46478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161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A828D8-FF7D-459D-9FDA-3A0222D52D38}"/>
              </a:ext>
            </a:extLst>
          </p:cNvPr>
          <p:cNvSpPr>
            <a:spLocks noGrp="1"/>
          </p:cNvSpPr>
          <p:nvPr>
            <p:ph type="title"/>
          </p:nvPr>
        </p:nvSpPr>
        <p:spPr>
          <a:xfrm>
            <a:off x="838200" y="215348"/>
            <a:ext cx="10515600" cy="1325563"/>
          </a:xfrm>
        </p:spPr>
        <p:txBody>
          <a:bodyPr>
            <a:normAutofit fontScale="90000"/>
          </a:bodyPr>
          <a:lstStyle/>
          <a:p>
            <a:pPr algn="ctr"/>
            <a:r>
              <a:rPr lang="en-US" sz="4400" b="1" dirty="0"/>
              <a:t>Trends in Lipid Testing among Commercially Insured Patients with Diagnosed CKD, by Hypertension</a:t>
            </a:r>
            <a:endParaRPr lang="en-US" b="1" dirty="0"/>
          </a:p>
        </p:txBody>
      </p:sp>
      <p:graphicFrame>
        <p:nvGraphicFramePr>
          <p:cNvPr id="5" name="Chart 4">
            <a:extLst>
              <a:ext uri="{FF2B5EF4-FFF2-40B4-BE49-F238E27FC236}">
                <a16:creationId xmlns:a16="http://schemas.microsoft.com/office/drawing/2014/main" id="{4FE2C873-600B-45BD-8A9D-698A0EE36F0C}"/>
              </a:ext>
            </a:extLst>
          </p:cNvPr>
          <p:cNvGraphicFramePr>
            <a:graphicFrameLocks/>
          </p:cNvGraphicFramePr>
          <p:nvPr>
            <p:extLst>
              <p:ext uri="{D42A27DB-BD31-4B8C-83A1-F6EECF244321}">
                <p14:modId xmlns:p14="http://schemas.microsoft.com/office/powerpoint/2010/main" val="3720463045"/>
              </p:ext>
            </p:extLst>
          </p:nvPr>
        </p:nvGraphicFramePr>
        <p:xfrm>
          <a:off x="291547" y="1540911"/>
          <a:ext cx="11608905" cy="46876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9140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4266</TotalTime>
  <Words>215</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  Trends in Lipid Testing among Commercially Insured Patients with Diagnosed CKD  </vt:lpstr>
      <vt:lpstr>Trends in Lipid Testing among Commercially Insured Patients with Diagnosed CKD, Overall</vt:lpstr>
      <vt:lpstr>Trends in Lipid Testing among Commercially Insured Patients with Diagnosed CKD, by Age</vt:lpstr>
      <vt:lpstr>Trends in Lipid Testing among Commercially Insured Patients with Diagnosed CKD, by Sex</vt:lpstr>
      <vt:lpstr>Trends in Lipid Testing among Commercially Insured Patients with Diagnosed CKD, by Race/Ethnicity</vt:lpstr>
      <vt:lpstr>Trends in Lipid Testing among Commercially Insured Patients with Diagnosed CKD, by CKD Stage</vt:lpstr>
      <vt:lpstr>Trends in Lipid Testing among Commercially Insured Patients with Diagnosed CKD, by Diabetes</vt:lpstr>
      <vt:lpstr>Trends in Lipid Testing among Commercially Insured Patients with Diagnosed CKD, by Hypertension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CKD in the VA</dc:title>
  <dc:creator>Steffick, Diane</dc:creator>
  <cp:lastModifiedBy>Bragg-Gresham, Jennifer</cp:lastModifiedBy>
  <cp:revision>136</cp:revision>
  <dcterms:created xsi:type="dcterms:W3CDTF">2023-08-07T21:35:07Z</dcterms:created>
  <dcterms:modified xsi:type="dcterms:W3CDTF">2023-10-19T17:43:58Z</dcterms:modified>
</cp:coreProperties>
</file>