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gg-Gresham, Jennifer" initials="BGJ" lastIdx="1" clrIdx="0">
    <p:extLst>
      <p:ext uri="{19B8F6BF-5375-455C-9EA6-DF929625EA0E}">
        <p15:presenceInfo xmlns:p15="http://schemas.microsoft.com/office/powerpoint/2012/main" userId="S::jennb@umich.edu::8cbcf482-729b-43e2-be11-1cd996f4c0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8_dual_combined_SC_albumin_commerical_October_20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8_dual_combined_SC_albumin_commerical_October_202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8_dual_combined_SC_albumin_commerical_October_202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8_dual_combined_SC_albumin_commerical_October_202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8_dual_combined_SC_albumin_commerical_October_202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8_dual_combined_SC_albumin_commerical_October_202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8_dual_combined_SC_albumin_commerical_October_2023.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Q640_Dual_overall!$C$1</c:f>
              <c:strCache>
                <c:ptCount val="1"/>
                <c:pt idx="0">
                  <c:v>Overall</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Q640_Dual_overall!$B$2:$B$15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Q640_Dual_overall!$C$2:$C$15</c:f>
              <c:numCache>
                <c:formatCode>0.0</c:formatCode>
                <c:ptCount val="14"/>
                <c:pt idx="0">
                  <c:v>18.717713236138216</c:v>
                </c:pt>
                <c:pt idx="1">
                  <c:v>21.006483581897452</c:v>
                </c:pt>
                <c:pt idx="2">
                  <c:v>24.086450498068711</c:v>
                </c:pt>
                <c:pt idx="3">
                  <c:v>25.402992103165978</c:v>
                </c:pt>
                <c:pt idx="4">
                  <c:v>26.482370908125098</c:v>
                </c:pt>
                <c:pt idx="5">
                  <c:v>27.619752173108935</c:v>
                </c:pt>
                <c:pt idx="6">
                  <c:v>29.109363397722163</c:v>
                </c:pt>
                <c:pt idx="7">
                  <c:v>26.204169506091922</c:v>
                </c:pt>
                <c:pt idx="8">
                  <c:v>33.389884588745261</c:v>
                </c:pt>
                <c:pt idx="9">
                  <c:v>33.770279802492361</c:v>
                </c:pt>
                <c:pt idx="10">
                  <c:v>32.490068912770326</c:v>
                </c:pt>
                <c:pt idx="11">
                  <c:v>33.592136013603721</c:v>
                </c:pt>
                <c:pt idx="12">
                  <c:v>34.725641385802405</c:v>
                </c:pt>
                <c:pt idx="13">
                  <c:v>32.303534496541836</c:v>
                </c:pt>
              </c:numCache>
            </c:numRef>
          </c:val>
          <c:smooth val="0"/>
          <c:extLst>
            <c:ext xmlns:c16="http://schemas.microsoft.com/office/drawing/2014/chart" uri="{C3380CC4-5D6E-409C-BE32-E72D297353CC}">
              <c16:uniqueId val="{00000000-C26C-4D09-9FC0-5358293E1748}"/>
            </c:ext>
          </c:extLst>
        </c:ser>
        <c:dLbls>
          <c:showLegendKey val="0"/>
          <c:showVal val="0"/>
          <c:showCatName val="0"/>
          <c:showSerName val="0"/>
          <c:showPercent val="0"/>
          <c:showBubbleSize val="0"/>
        </c:dLbls>
        <c:marker val="1"/>
        <c:smooth val="0"/>
        <c:axId val="1850895584"/>
        <c:axId val="1850877696"/>
      </c:lineChart>
      <c:catAx>
        <c:axId val="1850895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850877696"/>
        <c:crosses val="autoZero"/>
        <c:auto val="1"/>
        <c:lblAlgn val="ctr"/>
        <c:lblOffset val="100"/>
        <c:noMultiLvlLbl val="0"/>
      </c:catAx>
      <c:valAx>
        <c:axId val="1850877696"/>
        <c:scaling>
          <c:orientation val="minMax"/>
          <c:max val="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Combined</a:t>
                </a:r>
                <a:r>
                  <a:rPr lang="en-US" sz="2800" baseline="0">
                    <a:solidFill>
                      <a:schemeClr val="tx1"/>
                    </a:solidFill>
                  </a:rPr>
                  <a:t> Testing (%)</a:t>
                </a:r>
                <a:endParaRPr lang="en-US" sz="2800">
                  <a:solidFill>
                    <a:schemeClr val="tx1"/>
                  </a:solidFill>
                </a:endParaRPr>
              </a:p>
            </c:rich>
          </c:tx>
          <c:layout>
            <c:manualLayout>
              <c:xMode val="edge"/>
              <c:yMode val="edge"/>
              <c:x val="0"/>
              <c:y val="9.1758332281793628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850895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Q640_Dual_agecat!$E$1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Q640_Dual_agecat!$D$2:$D$15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Q640_Dual_agecat!$E$2:$E$15</c:f>
              <c:numCache>
                <c:formatCode>0.0</c:formatCode>
                <c:ptCount val="14"/>
                <c:pt idx="0">
                  <c:v>18.717713236138216</c:v>
                </c:pt>
                <c:pt idx="1">
                  <c:v>21.006483581897452</c:v>
                </c:pt>
                <c:pt idx="2">
                  <c:v>24.086450498068711</c:v>
                </c:pt>
                <c:pt idx="3">
                  <c:v>25.402992103165978</c:v>
                </c:pt>
                <c:pt idx="4">
                  <c:v>26.482370908125098</c:v>
                </c:pt>
                <c:pt idx="5">
                  <c:v>27.619752173108935</c:v>
                </c:pt>
                <c:pt idx="6">
                  <c:v>29.109363397722163</c:v>
                </c:pt>
                <c:pt idx="7">
                  <c:v>26.204169506091922</c:v>
                </c:pt>
                <c:pt idx="8">
                  <c:v>33.389884588745261</c:v>
                </c:pt>
                <c:pt idx="9">
                  <c:v>33.770279802492361</c:v>
                </c:pt>
                <c:pt idx="10">
                  <c:v>32.490068912770326</c:v>
                </c:pt>
                <c:pt idx="11">
                  <c:v>33.592136013603721</c:v>
                </c:pt>
                <c:pt idx="12">
                  <c:v>34.725641385802405</c:v>
                </c:pt>
                <c:pt idx="13">
                  <c:v>32.303534496541836</c:v>
                </c:pt>
              </c:numCache>
            </c:numRef>
          </c:val>
          <c:smooth val="0"/>
          <c:extLst>
            <c:ext xmlns:c16="http://schemas.microsoft.com/office/drawing/2014/chart" uri="{C3380CC4-5D6E-409C-BE32-E72D297353CC}">
              <c16:uniqueId val="{00000000-58E2-4B8B-8A4C-15BF387607CC}"/>
            </c:ext>
          </c:extLst>
        </c:ser>
        <c:ser>
          <c:idx val="1"/>
          <c:order val="1"/>
          <c:tx>
            <c:strRef>
              <c:f>Q640_Dual_agecat!$F$1</c:f>
              <c:strCache>
                <c:ptCount val="1"/>
                <c:pt idx="0">
                  <c:v>20–29 years</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Q640_Dual_agecat!$D$2:$D$15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Q640_Dual_agecat!$F$2:$F$15</c:f>
              <c:numCache>
                <c:formatCode>0.0</c:formatCode>
                <c:ptCount val="14"/>
                <c:pt idx="0">
                  <c:v>14.195344129554655</c:v>
                </c:pt>
                <c:pt idx="1">
                  <c:v>14.712861888941623</c:v>
                </c:pt>
                <c:pt idx="2">
                  <c:v>15.824594852240228</c:v>
                </c:pt>
                <c:pt idx="3">
                  <c:v>14.954392702832454</c:v>
                </c:pt>
                <c:pt idx="4">
                  <c:v>17.455988098189934</c:v>
                </c:pt>
                <c:pt idx="5">
                  <c:v>16.978122151321788</c:v>
                </c:pt>
                <c:pt idx="6">
                  <c:v>17.208456467378952</c:v>
                </c:pt>
                <c:pt idx="7">
                  <c:v>15.152214022140221</c:v>
                </c:pt>
                <c:pt idx="8">
                  <c:v>16.158880613856915</c:v>
                </c:pt>
                <c:pt idx="9">
                  <c:v>14.177051302799805</c:v>
                </c:pt>
                <c:pt idx="10">
                  <c:v>10.249724200180523</c:v>
                </c:pt>
                <c:pt idx="11">
                  <c:v>11.124283738391622</c:v>
                </c:pt>
                <c:pt idx="12">
                  <c:v>13.0401159980667</c:v>
                </c:pt>
                <c:pt idx="13">
                  <c:v>12.065439672801636</c:v>
                </c:pt>
              </c:numCache>
            </c:numRef>
          </c:val>
          <c:smooth val="0"/>
          <c:extLst>
            <c:ext xmlns:c16="http://schemas.microsoft.com/office/drawing/2014/chart" uri="{C3380CC4-5D6E-409C-BE32-E72D297353CC}">
              <c16:uniqueId val="{00000001-58E2-4B8B-8A4C-15BF387607CC}"/>
            </c:ext>
          </c:extLst>
        </c:ser>
        <c:ser>
          <c:idx val="2"/>
          <c:order val="2"/>
          <c:tx>
            <c:strRef>
              <c:f>Q640_Dual_agecat!$G$1</c:f>
              <c:strCache>
                <c:ptCount val="1"/>
                <c:pt idx="0">
                  <c:v>30–39 years</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Q640_Dual_agecat!$D$2:$D$15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Q640_Dual_agecat!$G$2:$G$15</c:f>
              <c:numCache>
                <c:formatCode>0.0</c:formatCode>
                <c:ptCount val="14"/>
                <c:pt idx="0">
                  <c:v>17.129086882896964</c:v>
                </c:pt>
                <c:pt idx="1">
                  <c:v>18.874254473161034</c:v>
                </c:pt>
                <c:pt idx="2">
                  <c:v>20.201898810239154</c:v>
                </c:pt>
                <c:pt idx="3">
                  <c:v>21.308764469643279</c:v>
                </c:pt>
                <c:pt idx="4">
                  <c:v>20.814901047729919</c:v>
                </c:pt>
                <c:pt idx="5">
                  <c:v>21.465157832042884</c:v>
                </c:pt>
                <c:pt idx="6">
                  <c:v>22.408963585434172</c:v>
                </c:pt>
                <c:pt idx="7">
                  <c:v>20.573877842600311</c:v>
                </c:pt>
                <c:pt idx="8">
                  <c:v>21.425959780621572</c:v>
                </c:pt>
                <c:pt idx="9">
                  <c:v>18.482490272373539</c:v>
                </c:pt>
                <c:pt idx="10">
                  <c:v>12.673216132368148</c:v>
                </c:pt>
                <c:pt idx="11">
                  <c:v>14.137510170870627</c:v>
                </c:pt>
                <c:pt idx="12">
                  <c:v>15.723710515793682</c:v>
                </c:pt>
              </c:numCache>
            </c:numRef>
          </c:val>
          <c:smooth val="0"/>
          <c:extLst>
            <c:ext xmlns:c16="http://schemas.microsoft.com/office/drawing/2014/chart" uri="{C3380CC4-5D6E-409C-BE32-E72D297353CC}">
              <c16:uniqueId val="{00000002-58E2-4B8B-8A4C-15BF387607CC}"/>
            </c:ext>
          </c:extLst>
        </c:ser>
        <c:ser>
          <c:idx val="3"/>
          <c:order val="3"/>
          <c:tx>
            <c:strRef>
              <c:f>Q640_Dual_agecat!$H$1</c:f>
              <c:strCache>
                <c:ptCount val="1"/>
                <c:pt idx="0">
                  <c:v>40–49 years</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Q640_Dual_agecat!$D$2:$D$15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Q640_Dual_agecat!$H$2:$H$15</c:f>
              <c:numCache>
                <c:formatCode>0.0</c:formatCode>
                <c:ptCount val="14"/>
                <c:pt idx="0">
                  <c:v>19.262189354200704</c:v>
                </c:pt>
                <c:pt idx="1">
                  <c:v>21.413087113608992</c:v>
                </c:pt>
                <c:pt idx="2">
                  <c:v>22.684664416947882</c:v>
                </c:pt>
                <c:pt idx="3">
                  <c:v>22.579318851504144</c:v>
                </c:pt>
                <c:pt idx="4">
                  <c:v>24.385272846811308</c:v>
                </c:pt>
                <c:pt idx="5">
                  <c:v>24.023829566794017</c:v>
                </c:pt>
                <c:pt idx="6">
                  <c:v>25.925439747965346</c:v>
                </c:pt>
                <c:pt idx="7">
                  <c:v>23.580952380952382</c:v>
                </c:pt>
                <c:pt idx="8">
                  <c:v>25.329273942683169</c:v>
                </c:pt>
                <c:pt idx="9">
                  <c:v>23.342679751652312</c:v>
                </c:pt>
                <c:pt idx="10">
                  <c:v>17.793116671460069</c:v>
                </c:pt>
                <c:pt idx="11">
                  <c:v>19.258376859403157</c:v>
                </c:pt>
                <c:pt idx="12">
                  <c:v>21.055799674953349</c:v>
                </c:pt>
                <c:pt idx="13">
                  <c:v>19.0776357452797</c:v>
                </c:pt>
              </c:numCache>
            </c:numRef>
          </c:val>
          <c:smooth val="0"/>
          <c:extLst>
            <c:ext xmlns:c16="http://schemas.microsoft.com/office/drawing/2014/chart" uri="{C3380CC4-5D6E-409C-BE32-E72D297353CC}">
              <c16:uniqueId val="{00000003-58E2-4B8B-8A4C-15BF387607CC}"/>
            </c:ext>
          </c:extLst>
        </c:ser>
        <c:ser>
          <c:idx val="4"/>
          <c:order val="4"/>
          <c:tx>
            <c:strRef>
              <c:f>Q640_Dual_agecat!$I$1</c:f>
              <c:strCache>
                <c:ptCount val="1"/>
                <c:pt idx="0">
                  <c:v>50–59 years</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Q640_Dual_agecat!$D$2:$D$15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Q640_Dual_agecat!$I$2:$I$15</c:f>
              <c:numCache>
                <c:formatCode>0.0</c:formatCode>
                <c:ptCount val="14"/>
                <c:pt idx="0">
                  <c:v>21.01070775659441</c:v>
                </c:pt>
                <c:pt idx="1">
                  <c:v>22.788749929262632</c:v>
                </c:pt>
                <c:pt idx="2">
                  <c:v>24.70221358826236</c:v>
                </c:pt>
                <c:pt idx="3">
                  <c:v>25.703589517727373</c:v>
                </c:pt>
                <c:pt idx="4">
                  <c:v>27.581838244309125</c:v>
                </c:pt>
                <c:pt idx="5">
                  <c:v>27.059139166762485</c:v>
                </c:pt>
                <c:pt idx="6">
                  <c:v>28.547656824426298</c:v>
                </c:pt>
                <c:pt idx="7">
                  <c:v>25.197193849732834</c:v>
                </c:pt>
                <c:pt idx="8">
                  <c:v>28.88779153688369</c:v>
                </c:pt>
                <c:pt idx="9">
                  <c:v>26.506756170249702</c:v>
                </c:pt>
                <c:pt idx="10">
                  <c:v>21.909154329121773</c:v>
                </c:pt>
                <c:pt idx="11">
                  <c:v>23.089024615954099</c:v>
                </c:pt>
                <c:pt idx="12">
                  <c:v>24.85661039642476</c:v>
                </c:pt>
                <c:pt idx="13">
                  <c:v>23.640218260174468</c:v>
                </c:pt>
              </c:numCache>
            </c:numRef>
          </c:val>
          <c:smooth val="0"/>
          <c:extLst>
            <c:ext xmlns:c16="http://schemas.microsoft.com/office/drawing/2014/chart" uri="{C3380CC4-5D6E-409C-BE32-E72D297353CC}">
              <c16:uniqueId val="{00000004-58E2-4B8B-8A4C-15BF387607CC}"/>
            </c:ext>
          </c:extLst>
        </c:ser>
        <c:ser>
          <c:idx val="5"/>
          <c:order val="5"/>
          <c:tx>
            <c:strRef>
              <c:f>Q640_Dual_agecat!$J$1</c:f>
              <c:strCache>
                <c:ptCount val="1"/>
                <c:pt idx="0">
                  <c:v>60–69 years</c:v>
                </c:pt>
              </c:strCache>
            </c:strRef>
          </c:tx>
          <c:spPr>
            <a:ln w="44450" cap="rnd">
              <a:solidFill>
                <a:srgbClr val="996633"/>
              </a:solidFill>
              <a:round/>
            </a:ln>
            <a:effectLst/>
          </c:spPr>
          <c:marker>
            <c:symbol val="circle"/>
            <c:size val="5"/>
            <c:spPr>
              <a:solidFill>
                <a:srgbClr val="996633"/>
              </a:solidFill>
              <a:ln w="44450">
                <a:solidFill>
                  <a:srgbClr val="996633">
                    <a:alpha val="99000"/>
                  </a:srgbClr>
                </a:solidFill>
              </a:ln>
              <a:effectLst/>
            </c:spPr>
          </c:marker>
          <c:cat>
            <c:numRef>
              <c:f>Q640_Dual_agecat!$D$2:$D$15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Q640_Dual_agecat!$J$2:$J$15</c:f>
              <c:numCache>
                <c:formatCode>0.0</c:formatCode>
                <c:ptCount val="14"/>
                <c:pt idx="0">
                  <c:v>20.458472526206659</c:v>
                </c:pt>
                <c:pt idx="1">
                  <c:v>23.391521197007481</c:v>
                </c:pt>
                <c:pt idx="2">
                  <c:v>26.465311004784688</c:v>
                </c:pt>
                <c:pt idx="3">
                  <c:v>27.871523332945422</c:v>
                </c:pt>
                <c:pt idx="4">
                  <c:v>28.845561510503295</c:v>
                </c:pt>
                <c:pt idx="5">
                  <c:v>30.46036333608588</c:v>
                </c:pt>
                <c:pt idx="6">
                  <c:v>32.510178201962226</c:v>
                </c:pt>
                <c:pt idx="7">
                  <c:v>27.586527207535251</c:v>
                </c:pt>
                <c:pt idx="8">
                  <c:v>35.54695201735047</c:v>
                </c:pt>
                <c:pt idx="9">
                  <c:v>36.942648765125142</c:v>
                </c:pt>
                <c:pt idx="10">
                  <c:v>34.855091048986921</c:v>
                </c:pt>
                <c:pt idx="11">
                  <c:v>35.776515151515149</c:v>
                </c:pt>
                <c:pt idx="12">
                  <c:v>37.05564587360309</c:v>
                </c:pt>
                <c:pt idx="13">
                  <c:v>35.201861443289744</c:v>
                </c:pt>
              </c:numCache>
            </c:numRef>
          </c:val>
          <c:smooth val="0"/>
          <c:extLst>
            <c:ext xmlns:c16="http://schemas.microsoft.com/office/drawing/2014/chart" uri="{C3380CC4-5D6E-409C-BE32-E72D297353CC}">
              <c16:uniqueId val="{00000005-58E2-4B8B-8A4C-15BF387607CC}"/>
            </c:ext>
          </c:extLst>
        </c:ser>
        <c:ser>
          <c:idx val="6"/>
          <c:order val="6"/>
          <c:tx>
            <c:strRef>
              <c:f>Q640_Dual_agecat!$K$1</c:f>
              <c:strCache>
                <c:ptCount val="1"/>
                <c:pt idx="0">
                  <c:v>70+ years</c:v>
                </c:pt>
              </c:strCache>
            </c:strRef>
          </c:tx>
          <c:spPr>
            <a:ln w="44450" cap="rnd">
              <a:solidFill>
                <a:schemeClr val="tx1">
                  <a:lumMod val="65000"/>
                  <a:lumOff val="35000"/>
                </a:schemeClr>
              </a:solidFill>
              <a:round/>
            </a:ln>
            <a:effectLst/>
          </c:spPr>
          <c:marker>
            <c:symbol val="circle"/>
            <c:size val="5"/>
            <c:spPr>
              <a:solidFill>
                <a:schemeClr val="tx1">
                  <a:lumMod val="65000"/>
                  <a:lumOff val="35000"/>
                </a:schemeClr>
              </a:solidFill>
              <a:ln w="44450">
                <a:solidFill>
                  <a:schemeClr val="tx1">
                    <a:lumMod val="65000"/>
                    <a:lumOff val="35000"/>
                  </a:schemeClr>
                </a:solidFill>
              </a:ln>
              <a:effectLst/>
            </c:spPr>
          </c:marker>
          <c:cat>
            <c:numRef>
              <c:f>Q640_Dual_agecat!$D$2:$D$15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Q640_Dual_agecat!$K$2:$K$15</c:f>
              <c:numCache>
                <c:formatCode>0.0</c:formatCode>
                <c:ptCount val="14"/>
                <c:pt idx="0">
                  <c:v>13.430453003392536</c:v>
                </c:pt>
                <c:pt idx="1">
                  <c:v>18.219408192272905</c:v>
                </c:pt>
                <c:pt idx="2">
                  <c:v>26.129986120330699</c:v>
                </c:pt>
                <c:pt idx="3">
                  <c:v>26.812617024341062</c:v>
                </c:pt>
                <c:pt idx="4">
                  <c:v>26.745445593303792</c:v>
                </c:pt>
                <c:pt idx="5">
                  <c:v>28.465020754689693</c:v>
                </c:pt>
                <c:pt idx="6">
                  <c:v>29.298688956564938</c:v>
                </c:pt>
                <c:pt idx="7">
                  <c:v>26.949172223881092</c:v>
                </c:pt>
                <c:pt idx="8">
                  <c:v>35.391349264605935</c:v>
                </c:pt>
                <c:pt idx="9">
                  <c:v>36.443949669090614</c:v>
                </c:pt>
                <c:pt idx="10">
                  <c:v>37.136272462493821</c:v>
                </c:pt>
                <c:pt idx="11">
                  <c:v>36.762687645802878</c:v>
                </c:pt>
                <c:pt idx="12">
                  <c:v>37.037106069530083</c:v>
                </c:pt>
                <c:pt idx="13">
                  <c:v>33.81221208157352</c:v>
                </c:pt>
              </c:numCache>
            </c:numRef>
          </c:val>
          <c:smooth val="0"/>
          <c:extLst>
            <c:ext xmlns:c16="http://schemas.microsoft.com/office/drawing/2014/chart" uri="{C3380CC4-5D6E-409C-BE32-E72D297353CC}">
              <c16:uniqueId val="{00000006-58E2-4B8B-8A4C-15BF387607CC}"/>
            </c:ext>
          </c:extLst>
        </c:ser>
        <c:dLbls>
          <c:showLegendKey val="0"/>
          <c:showVal val="0"/>
          <c:showCatName val="0"/>
          <c:showSerName val="0"/>
          <c:showPercent val="0"/>
          <c:showBubbleSize val="0"/>
        </c:dLbls>
        <c:marker val="1"/>
        <c:smooth val="0"/>
        <c:axId val="1850881024"/>
        <c:axId val="1850898496"/>
      </c:lineChart>
      <c:catAx>
        <c:axId val="1850881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850898496"/>
        <c:crosses val="autoZero"/>
        <c:auto val="1"/>
        <c:lblAlgn val="ctr"/>
        <c:lblOffset val="100"/>
        <c:noMultiLvlLbl val="0"/>
      </c:catAx>
      <c:valAx>
        <c:axId val="1850898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Combined</a:t>
                </a:r>
                <a:r>
                  <a:rPr lang="en-US" sz="2800" baseline="0">
                    <a:solidFill>
                      <a:schemeClr val="tx1"/>
                    </a:solidFill>
                  </a:rPr>
                  <a:t> Testing (%)</a:t>
                </a:r>
                <a:endParaRPr lang="en-US" sz="2800">
                  <a:solidFill>
                    <a:schemeClr val="tx1"/>
                  </a:solidFill>
                </a:endParaRPr>
              </a:p>
            </c:rich>
          </c:tx>
          <c:layout>
            <c:manualLayout>
              <c:xMode val="edge"/>
              <c:yMode val="edge"/>
              <c:x val="0"/>
              <c:y val="6.3499019754379923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850881024"/>
        <c:crosses val="autoZero"/>
        <c:crossBetween val="between"/>
      </c:valAx>
      <c:spPr>
        <a:noFill/>
        <a:ln>
          <a:noFill/>
        </a:ln>
        <a:effectLst/>
      </c:spPr>
    </c:plotArea>
    <c:legend>
      <c:legendPos val="b"/>
      <c:layout>
        <c:manualLayout>
          <c:xMode val="edge"/>
          <c:yMode val="edge"/>
          <c:x val="8.6123432043943765E-2"/>
          <c:y val="0.89687177574650312"/>
          <c:w val="0.9"/>
          <c:h val="7.9433167813447975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Q640_Dual_sex!$D$1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Q640_Dual_sex!$C$2:$C$15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Q640_Dual_sex!$D$2:$D$15</c:f>
              <c:numCache>
                <c:formatCode>0.0</c:formatCode>
                <c:ptCount val="14"/>
                <c:pt idx="0">
                  <c:v>18.717713236138216</c:v>
                </c:pt>
                <c:pt idx="1">
                  <c:v>21.006483581897452</c:v>
                </c:pt>
                <c:pt idx="2">
                  <c:v>24.086450498068711</c:v>
                </c:pt>
                <c:pt idx="3">
                  <c:v>25.402992103165978</c:v>
                </c:pt>
                <c:pt idx="4">
                  <c:v>26.482370908125098</c:v>
                </c:pt>
                <c:pt idx="5">
                  <c:v>27.619752173108935</c:v>
                </c:pt>
                <c:pt idx="6">
                  <c:v>29.109363397722163</c:v>
                </c:pt>
                <c:pt idx="7">
                  <c:v>26.204169506091922</c:v>
                </c:pt>
                <c:pt idx="8">
                  <c:v>33.389884588745261</c:v>
                </c:pt>
                <c:pt idx="9">
                  <c:v>33.770279802492361</c:v>
                </c:pt>
                <c:pt idx="10">
                  <c:v>32.490068912770326</c:v>
                </c:pt>
                <c:pt idx="11">
                  <c:v>33.592136013603721</c:v>
                </c:pt>
                <c:pt idx="12">
                  <c:v>34.725641385802405</c:v>
                </c:pt>
                <c:pt idx="13">
                  <c:v>32.303534496541836</c:v>
                </c:pt>
              </c:numCache>
            </c:numRef>
          </c:val>
          <c:smooth val="0"/>
          <c:extLst>
            <c:ext xmlns:c16="http://schemas.microsoft.com/office/drawing/2014/chart" uri="{C3380CC4-5D6E-409C-BE32-E72D297353CC}">
              <c16:uniqueId val="{00000000-7879-4CFA-A8DB-86D63D45F5C6}"/>
            </c:ext>
          </c:extLst>
        </c:ser>
        <c:ser>
          <c:idx val="1"/>
          <c:order val="1"/>
          <c:tx>
            <c:strRef>
              <c:f>Q640_Dual_sex!$E$1</c:f>
              <c:strCache>
                <c:ptCount val="1"/>
                <c:pt idx="0">
                  <c:v>Female</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Q640_Dual_sex!$C$2:$C$15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Q640_Dual_sex!$E$2:$E$15</c:f>
              <c:numCache>
                <c:formatCode>0.0</c:formatCode>
                <c:ptCount val="14"/>
                <c:pt idx="0">
                  <c:v>17.947711392007538</c:v>
                </c:pt>
                <c:pt idx="1">
                  <c:v>20.395238568918067</c:v>
                </c:pt>
                <c:pt idx="2">
                  <c:v>23.642696168817864</c:v>
                </c:pt>
                <c:pt idx="3">
                  <c:v>25.237483036925934</c:v>
                </c:pt>
                <c:pt idx="4">
                  <c:v>26.166633286601243</c:v>
                </c:pt>
                <c:pt idx="5">
                  <c:v>27.407539329177798</c:v>
                </c:pt>
                <c:pt idx="6">
                  <c:v>28.382013641905029</c:v>
                </c:pt>
                <c:pt idx="7">
                  <c:v>25.763401945261254</c:v>
                </c:pt>
                <c:pt idx="8">
                  <c:v>33.61026458732276</c:v>
                </c:pt>
                <c:pt idx="9">
                  <c:v>33.681419516094529</c:v>
                </c:pt>
                <c:pt idx="10">
                  <c:v>32.53298471136965</c:v>
                </c:pt>
                <c:pt idx="11">
                  <c:v>33.254920855357319</c:v>
                </c:pt>
                <c:pt idx="12">
                  <c:v>34.288930759477168</c:v>
                </c:pt>
                <c:pt idx="13">
                  <c:v>31.488908446198039</c:v>
                </c:pt>
              </c:numCache>
            </c:numRef>
          </c:val>
          <c:smooth val="0"/>
          <c:extLst>
            <c:ext xmlns:c16="http://schemas.microsoft.com/office/drawing/2014/chart" uri="{C3380CC4-5D6E-409C-BE32-E72D297353CC}">
              <c16:uniqueId val="{00000001-7879-4CFA-A8DB-86D63D45F5C6}"/>
            </c:ext>
          </c:extLst>
        </c:ser>
        <c:ser>
          <c:idx val="2"/>
          <c:order val="2"/>
          <c:tx>
            <c:strRef>
              <c:f>Q640_Dual_sex!$F$1</c:f>
              <c:strCache>
                <c:ptCount val="1"/>
                <c:pt idx="0">
                  <c:v>Male</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Q640_Dual_sex!$C$2:$C$15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Q640_Dual_sex!$F$2:$F$15</c:f>
              <c:numCache>
                <c:formatCode>0.0</c:formatCode>
                <c:ptCount val="14"/>
                <c:pt idx="0">
                  <c:v>19.449835771872202</c:v>
                </c:pt>
                <c:pt idx="1">
                  <c:v>21.582598912432026</c:v>
                </c:pt>
                <c:pt idx="2">
                  <c:v>24.523401250756507</c:v>
                </c:pt>
                <c:pt idx="3">
                  <c:v>25.573318632855568</c:v>
                </c:pt>
                <c:pt idx="4">
                  <c:v>26.818604226017275</c:v>
                </c:pt>
                <c:pt idx="5">
                  <c:v>27.848945309995511</c:v>
                </c:pt>
                <c:pt idx="6">
                  <c:v>29.894217284004306</c:v>
                </c:pt>
                <c:pt idx="7">
                  <c:v>26.678076022338317</c:v>
                </c:pt>
                <c:pt idx="8">
                  <c:v>33.149000285051109</c:v>
                </c:pt>
                <c:pt idx="9">
                  <c:v>33.867357105078661</c:v>
                </c:pt>
                <c:pt idx="10">
                  <c:v>32.44397141307779</c:v>
                </c:pt>
                <c:pt idx="11">
                  <c:v>33.957330043001448</c:v>
                </c:pt>
                <c:pt idx="12">
                  <c:v>35.19851565567523</c:v>
                </c:pt>
                <c:pt idx="13">
                  <c:v>33.200010400055469</c:v>
                </c:pt>
              </c:numCache>
            </c:numRef>
          </c:val>
          <c:smooth val="0"/>
          <c:extLst>
            <c:ext xmlns:c16="http://schemas.microsoft.com/office/drawing/2014/chart" uri="{C3380CC4-5D6E-409C-BE32-E72D297353CC}">
              <c16:uniqueId val="{00000002-7879-4CFA-A8DB-86D63D45F5C6}"/>
            </c:ext>
          </c:extLst>
        </c:ser>
        <c:dLbls>
          <c:showLegendKey val="0"/>
          <c:showVal val="0"/>
          <c:showCatName val="0"/>
          <c:showSerName val="0"/>
          <c:showPercent val="0"/>
          <c:showBubbleSize val="0"/>
        </c:dLbls>
        <c:marker val="1"/>
        <c:smooth val="0"/>
        <c:axId val="1850936768"/>
        <c:axId val="1850937600"/>
      </c:lineChart>
      <c:catAx>
        <c:axId val="185093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850937600"/>
        <c:crosses val="autoZero"/>
        <c:auto val="1"/>
        <c:lblAlgn val="ctr"/>
        <c:lblOffset val="100"/>
        <c:noMultiLvlLbl val="0"/>
      </c:catAx>
      <c:valAx>
        <c:axId val="1850937600"/>
        <c:scaling>
          <c:orientation val="minMax"/>
          <c:max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Combined</a:t>
                </a:r>
                <a:r>
                  <a:rPr lang="en-US" sz="2800" baseline="0">
                    <a:solidFill>
                      <a:schemeClr val="tx1"/>
                    </a:solidFill>
                  </a:rPr>
                  <a:t> Testing (%)</a:t>
                </a:r>
                <a:endParaRPr lang="en-US" sz="2800">
                  <a:solidFill>
                    <a:schemeClr val="tx1"/>
                  </a:solidFill>
                </a:endParaRPr>
              </a:p>
            </c:rich>
          </c:tx>
          <c:layout>
            <c:manualLayout>
              <c:xMode val="edge"/>
              <c:yMode val="edge"/>
              <c:x val="0"/>
              <c:y val="5.924545312432903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85093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Q640_Dual_racecat!$D$1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Q640_Dual_racecat!$C$2:$C$15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Q640_Dual_racecat!$D$2:$D$15</c:f>
              <c:numCache>
                <c:formatCode>0.0</c:formatCode>
                <c:ptCount val="14"/>
                <c:pt idx="0">
                  <c:v>18.717713236138216</c:v>
                </c:pt>
                <c:pt idx="1">
                  <c:v>21.006483581897452</c:v>
                </c:pt>
                <c:pt idx="2">
                  <c:v>24.086450498068711</c:v>
                </c:pt>
                <c:pt idx="3">
                  <c:v>25.402992103165978</c:v>
                </c:pt>
                <c:pt idx="4">
                  <c:v>26.482370908125098</c:v>
                </c:pt>
                <c:pt idx="5">
                  <c:v>27.619752173108935</c:v>
                </c:pt>
                <c:pt idx="6">
                  <c:v>29.109363397722163</c:v>
                </c:pt>
                <c:pt idx="7">
                  <c:v>26.204169506091922</c:v>
                </c:pt>
                <c:pt idx="8">
                  <c:v>33.389884588745261</c:v>
                </c:pt>
                <c:pt idx="9">
                  <c:v>33.770279802492361</c:v>
                </c:pt>
                <c:pt idx="10">
                  <c:v>32.490068912770326</c:v>
                </c:pt>
                <c:pt idx="11">
                  <c:v>33.592136013603721</c:v>
                </c:pt>
                <c:pt idx="12">
                  <c:v>34.725641385802405</c:v>
                </c:pt>
                <c:pt idx="13">
                  <c:v>32.303534496541836</c:v>
                </c:pt>
              </c:numCache>
            </c:numRef>
          </c:val>
          <c:smooth val="0"/>
          <c:extLst>
            <c:ext xmlns:c16="http://schemas.microsoft.com/office/drawing/2014/chart" uri="{C3380CC4-5D6E-409C-BE32-E72D297353CC}">
              <c16:uniqueId val="{00000000-3774-48D7-BE10-882D03CBE330}"/>
            </c:ext>
          </c:extLst>
        </c:ser>
        <c:ser>
          <c:idx val="1"/>
          <c:order val="1"/>
          <c:tx>
            <c:strRef>
              <c:f>Q640_Dual_racecat!$E$1</c:f>
              <c:strCache>
                <c:ptCount val="1"/>
                <c:pt idx="0">
                  <c:v>Asian</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Q640_Dual_racecat!$C$2:$C$15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Q640_Dual_racecat!$E$2:$E$15</c:f>
              <c:numCache>
                <c:formatCode>0.0</c:formatCode>
                <c:ptCount val="14"/>
                <c:pt idx="0">
                  <c:v>22.92337411461687</c:v>
                </c:pt>
                <c:pt idx="1">
                  <c:v>25.739957716701902</c:v>
                </c:pt>
                <c:pt idx="2">
                  <c:v>28.479427549194991</c:v>
                </c:pt>
                <c:pt idx="3">
                  <c:v>31.120434353405727</c:v>
                </c:pt>
                <c:pt idx="4">
                  <c:v>30.737134909596662</c:v>
                </c:pt>
                <c:pt idx="5">
                  <c:v>33.327633378932966</c:v>
                </c:pt>
                <c:pt idx="6">
                  <c:v>36.690295771205086</c:v>
                </c:pt>
                <c:pt idx="7">
                  <c:v>35.375113900982079</c:v>
                </c:pt>
                <c:pt idx="8">
                  <c:v>39.230769230769234</c:v>
                </c:pt>
                <c:pt idx="9">
                  <c:v>38.678056294636605</c:v>
                </c:pt>
                <c:pt idx="10">
                  <c:v>36.696696696696698</c:v>
                </c:pt>
                <c:pt idx="11">
                  <c:v>39.712485068171517</c:v>
                </c:pt>
                <c:pt idx="12">
                  <c:v>41.655266757865938</c:v>
                </c:pt>
                <c:pt idx="13">
                  <c:v>39.024390243902438</c:v>
                </c:pt>
              </c:numCache>
            </c:numRef>
          </c:val>
          <c:smooth val="0"/>
          <c:extLst>
            <c:ext xmlns:c16="http://schemas.microsoft.com/office/drawing/2014/chart" uri="{C3380CC4-5D6E-409C-BE32-E72D297353CC}">
              <c16:uniqueId val="{00000001-3774-48D7-BE10-882D03CBE330}"/>
            </c:ext>
          </c:extLst>
        </c:ser>
        <c:ser>
          <c:idx val="2"/>
          <c:order val="2"/>
          <c:tx>
            <c:strRef>
              <c:f>Q640_Dual_racecat!$F$1</c:f>
              <c:strCache>
                <c:ptCount val="1"/>
                <c:pt idx="0">
                  <c:v>Black</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Q640_Dual_racecat!$C$2:$C$15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Q640_Dual_racecat!$F$2:$F$15</c:f>
              <c:numCache>
                <c:formatCode>0.0</c:formatCode>
                <c:ptCount val="14"/>
                <c:pt idx="0">
                  <c:v>21.340652029274782</c:v>
                </c:pt>
                <c:pt idx="1">
                  <c:v>23.738248391885204</c:v>
                </c:pt>
                <c:pt idx="2">
                  <c:v>25.444126074498566</c:v>
                </c:pt>
                <c:pt idx="3">
                  <c:v>26.455174341415695</c:v>
                </c:pt>
                <c:pt idx="4">
                  <c:v>28.95103272220933</c:v>
                </c:pt>
                <c:pt idx="5">
                  <c:v>30.446258370399335</c:v>
                </c:pt>
                <c:pt idx="6">
                  <c:v>32.604873147450391</c:v>
                </c:pt>
                <c:pt idx="7">
                  <c:v>25.38200926502109</c:v>
                </c:pt>
                <c:pt idx="8">
                  <c:v>32.737127371273715</c:v>
                </c:pt>
                <c:pt idx="9">
                  <c:v>34.681719191969762</c:v>
                </c:pt>
                <c:pt idx="10">
                  <c:v>33.991930080550304</c:v>
                </c:pt>
                <c:pt idx="11">
                  <c:v>35.107063516987104</c:v>
                </c:pt>
                <c:pt idx="12">
                  <c:v>36.44643360145222</c:v>
                </c:pt>
                <c:pt idx="13">
                  <c:v>33.870546783244158</c:v>
                </c:pt>
              </c:numCache>
            </c:numRef>
          </c:val>
          <c:smooth val="0"/>
          <c:extLst>
            <c:ext xmlns:c16="http://schemas.microsoft.com/office/drawing/2014/chart" uri="{C3380CC4-5D6E-409C-BE32-E72D297353CC}">
              <c16:uniqueId val="{00000002-3774-48D7-BE10-882D03CBE330}"/>
            </c:ext>
          </c:extLst>
        </c:ser>
        <c:ser>
          <c:idx val="3"/>
          <c:order val="3"/>
          <c:tx>
            <c:strRef>
              <c:f>Q640_Dual_racecat!$G$1</c:f>
              <c:strCache>
                <c:ptCount val="1"/>
                <c:pt idx="0">
                  <c:v>Hispanic</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alpha val="97000"/>
                  </a:schemeClr>
                </a:solidFill>
              </a:ln>
              <a:effectLst/>
            </c:spPr>
          </c:marker>
          <c:cat>
            <c:numRef>
              <c:f>Q640_Dual_racecat!$C$2:$C$15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Q640_Dual_racecat!$G$2:$G$15</c:f>
              <c:numCache>
                <c:formatCode>0.0</c:formatCode>
                <c:ptCount val="14"/>
                <c:pt idx="0">
                  <c:v>20.090946672178585</c:v>
                </c:pt>
                <c:pt idx="1">
                  <c:v>22.388059701492537</c:v>
                </c:pt>
                <c:pt idx="2">
                  <c:v>26.975476839237057</c:v>
                </c:pt>
                <c:pt idx="3">
                  <c:v>27.557298357109051</c:v>
                </c:pt>
                <c:pt idx="4">
                  <c:v>28.759879772904377</c:v>
                </c:pt>
                <c:pt idx="5">
                  <c:v>29.3427124871186</c:v>
                </c:pt>
                <c:pt idx="6">
                  <c:v>28.973633248920006</c:v>
                </c:pt>
                <c:pt idx="7">
                  <c:v>27.703243276509323</c:v>
                </c:pt>
                <c:pt idx="8">
                  <c:v>43.235502772011877</c:v>
                </c:pt>
                <c:pt idx="9">
                  <c:v>41.968795370427173</c:v>
                </c:pt>
                <c:pt idx="10">
                  <c:v>40.140948898652432</c:v>
                </c:pt>
                <c:pt idx="11">
                  <c:v>39.475235849056602</c:v>
                </c:pt>
                <c:pt idx="12">
                  <c:v>42.068273092369481</c:v>
                </c:pt>
                <c:pt idx="13">
                  <c:v>39.610278256631496</c:v>
                </c:pt>
              </c:numCache>
            </c:numRef>
          </c:val>
          <c:smooth val="0"/>
          <c:extLst>
            <c:ext xmlns:c16="http://schemas.microsoft.com/office/drawing/2014/chart" uri="{C3380CC4-5D6E-409C-BE32-E72D297353CC}">
              <c16:uniqueId val="{00000003-3774-48D7-BE10-882D03CBE330}"/>
            </c:ext>
          </c:extLst>
        </c:ser>
        <c:ser>
          <c:idx val="4"/>
          <c:order val="4"/>
          <c:tx>
            <c:strRef>
              <c:f>Q640_Dual_racecat!$H$1</c:f>
              <c:strCache>
                <c:ptCount val="1"/>
                <c:pt idx="0">
                  <c:v>Unknown</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Q640_Dual_racecat!$C$2:$C$15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Q640_Dual_racecat!$H$2:$H$15</c:f>
              <c:numCache>
                <c:formatCode>0.0</c:formatCode>
                <c:ptCount val="14"/>
                <c:pt idx="0">
                  <c:v>14.506817344306596</c:v>
                </c:pt>
                <c:pt idx="1">
                  <c:v>15.936111444697971</c:v>
                </c:pt>
                <c:pt idx="2">
                  <c:v>17.345993515516444</c:v>
                </c:pt>
                <c:pt idx="3">
                  <c:v>19.425505756119371</c:v>
                </c:pt>
                <c:pt idx="4">
                  <c:v>21.459750279159476</c:v>
                </c:pt>
                <c:pt idx="5">
                  <c:v>24.096177131984085</c:v>
                </c:pt>
                <c:pt idx="6">
                  <c:v>26.354166666666668</c:v>
                </c:pt>
                <c:pt idx="7">
                  <c:v>25.234527907133696</c:v>
                </c:pt>
                <c:pt idx="8">
                  <c:v>35.767333160218122</c:v>
                </c:pt>
                <c:pt idx="9">
                  <c:v>37.108406997817802</c:v>
                </c:pt>
                <c:pt idx="10">
                  <c:v>38.145137596709432</c:v>
                </c:pt>
                <c:pt idx="11">
                  <c:v>36.832717543636129</c:v>
                </c:pt>
                <c:pt idx="12">
                  <c:v>35.758069826140122</c:v>
                </c:pt>
                <c:pt idx="13">
                  <c:v>31.217091633063497</c:v>
                </c:pt>
              </c:numCache>
            </c:numRef>
          </c:val>
          <c:smooth val="0"/>
          <c:extLst>
            <c:ext xmlns:c16="http://schemas.microsoft.com/office/drawing/2014/chart" uri="{C3380CC4-5D6E-409C-BE32-E72D297353CC}">
              <c16:uniqueId val="{00000004-3774-48D7-BE10-882D03CBE330}"/>
            </c:ext>
          </c:extLst>
        </c:ser>
        <c:ser>
          <c:idx val="5"/>
          <c:order val="5"/>
          <c:tx>
            <c:strRef>
              <c:f>Q640_Dual_racecat!$I$1</c:f>
              <c:strCache>
                <c:ptCount val="1"/>
                <c:pt idx="0">
                  <c:v>White</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Q640_Dual_racecat!$C$2:$C$15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Q640_Dual_racecat!$I$2:$I$15</c:f>
              <c:numCache>
                <c:formatCode>0.0</c:formatCode>
                <c:ptCount val="14"/>
                <c:pt idx="0">
                  <c:v>18.88594666162285</c:v>
                </c:pt>
                <c:pt idx="1">
                  <c:v>21.088757396449704</c:v>
                </c:pt>
                <c:pt idx="2">
                  <c:v>24.195851179978163</c:v>
                </c:pt>
                <c:pt idx="3">
                  <c:v>25.159902229117574</c:v>
                </c:pt>
                <c:pt idx="4">
                  <c:v>25.834045192318943</c:v>
                </c:pt>
                <c:pt idx="5">
                  <c:v>26.748152359295055</c:v>
                </c:pt>
                <c:pt idx="6">
                  <c:v>28.212360431930836</c:v>
                </c:pt>
                <c:pt idx="7">
                  <c:v>25.50305332399892</c:v>
                </c:pt>
                <c:pt idx="8">
                  <c:v>30.455403195370486</c:v>
                </c:pt>
                <c:pt idx="9">
                  <c:v>30.925076998510015</c:v>
                </c:pt>
                <c:pt idx="10">
                  <c:v>29.538486797445053</c:v>
                </c:pt>
                <c:pt idx="11">
                  <c:v>30.944193541178894</c:v>
                </c:pt>
                <c:pt idx="12">
                  <c:v>32.064214901350738</c:v>
                </c:pt>
                <c:pt idx="13">
                  <c:v>30.487282284713029</c:v>
                </c:pt>
              </c:numCache>
            </c:numRef>
          </c:val>
          <c:smooth val="0"/>
          <c:extLst>
            <c:ext xmlns:c16="http://schemas.microsoft.com/office/drawing/2014/chart" uri="{C3380CC4-5D6E-409C-BE32-E72D297353CC}">
              <c16:uniqueId val="{00000005-3774-48D7-BE10-882D03CBE330}"/>
            </c:ext>
          </c:extLst>
        </c:ser>
        <c:dLbls>
          <c:showLegendKey val="0"/>
          <c:showVal val="0"/>
          <c:showCatName val="0"/>
          <c:showSerName val="0"/>
          <c:showPercent val="0"/>
          <c:showBubbleSize val="0"/>
        </c:dLbls>
        <c:marker val="1"/>
        <c:smooth val="0"/>
        <c:axId val="45519248"/>
        <c:axId val="45522576"/>
      </c:lineChart>
      <c:catAx>
        <c:axId val="4551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45522576"/>
        <c:crosses val="autoZero"/>
        <c:auto val="1"/>
        <c:lblAlgn val="ctr"/>
        <c:lblOffset val="100"/>
        <c:noMultiLvlLbl val="0"/>
      </c:catAx>
      <c:valAx>
        <c:axId val="45522576"/>
        <c:scaling>
          <c:orientation val="minMax"/>
          <c:max val="4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Combined</a:t>
                </a:r>
                <a:r>
                  <a:rPr lang="en-US" sz="2800" baseline="0">
                    <a:solidFill>
                      <a:schemeClr val="tx1"/>
                    </a:solidFill>
                  </a:rPr>
                  <a:t> Testing (%)</a:t>
                </a:r>
                <a:endParaRPr lang="en-US" sz="2800">
                  <a:solidFill>
                    <a:schemeClr val="tx1"/>
                  </a:solidFill>
                </a:endParaRPr>
              </a:p>
            </c:rich>
          </c:tx>
          <c:layout>
            <c:manualLayout>
              <c:xMode val="edge"/>
              <c:yMode val="edge"/>
              <c:x val="0"/>
              <c:y val="6.327648291847579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5519248"/>
        <c:crosses val="autoZero"/>
        <c:crossBetween val="between"/>
      </c:valAx>
      <c:spPr>
        <a:noFill/>
        <a:ln>
          <a:noFill/>
        </a:ln>
        <a:effectLst/>
      </c:spPr>
    </c:plotArea>
    <c:legend>
      <c:legendPos val="b"/>
      <c:layout>
        <c:manualLayout>
          <c:xMode val="edge"/>
          <c:yMode val="edge"/>
          <c:x val="0.1824236817142218"/>
          <c:y val="0.88264735025616581"/>
          <c:w val="0.7626470296171175"/>
          <c:h val="9.7794828111167631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Q640_Dual_CKD_stage!$D$1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Q640_Dual_CKD_stage!$C$2:$C$15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Q640_Dual_CKD_stage!$D$2:$D$15</c:f>
              <c:numCache>
                <c:formatCode>0.0</c:formatCode>
                <c:ptCount val="14"/>
                <c:pt idx="0">
                  <c:v>18.717713236138216</c:v>
                </c:pt>
                <c:pt idx="1">
                  <c:v>21.006483581897452</c:v>
                </c:pt>
                <c:pt idx="2">
                  <c:v>24.086450498068711</c:v>
                </c:pt>
                <c:pt idx="3">
                  <c:v>25.402992103165978</c:v>
                </c:pt>
                <c:pt idx="4">
                  <c:v>26.482370908125098</c:v>
                </c:pt>
                <c:pt idx="5">
                  <c:v>27.619752173108935</c:v>
                </c:pt>
                <c:pt idx="6">
                  <c:v>29.109363397722163</c:v>
                </c:pt>
                <c:pt idx="7">
                  <c:v>26.204169506091922</c:v>
                </c:pt>
                <c:pt idx="8">
                  <c:v>33.389884588745261</c:v>
                </c:pt>
                <c:pt idx="9">
                  <c:v>33.770279802492361</c:v>
                </c:pt>
                <c:pt idx="10">
                  <c:v>32.490068912770326</c:v>
                </c:pt>
                <c:pt idx="11">
                  <c:v>33.592136013603721</c:v>
                </c:pt>
                <c:pt idx="12">
                  <c:v>34.725641385802405</c:v>
                </c:pt>
                <c:pt idx="13">
                  <c:v>32.303534496541836</c:v>
                </c:pt>
              </c:numCache>
            </c:numRef>
          </c:val>
          <c:smooth val="0"/>
          <c:extLst>
            <c:ext xmlns:c16="http://schemas.microsoft.com/office/drawing/2014/chart" uri="{C3380CC4-5D6E-409C-BE32-E72D297353CC}">
              <c16:uniqueId val="{00000000-E02D-4A39-BD8F-F7615FFF9B74}"/>
            </c:ext>
          </c:extLst>
        </c:ser>
        <c:ser>
          <c:idx val="1"/>
          <c:order val="1"/>
          <c:tx>
            <c:strRef>
              <c:f>Q640_Dual_CKD_stage!$E$1</c:f>
              <c:strCache>
                <c:ptCount val="1"/>
                <c:pt idx="0">
                  <c:v>CKD Stage 1</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Q640_Dual_CKD_stage!$C$2:$C$15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Q640_Dual_CKD_stage!$E$2:$E$15</c:f>
              <c:numCache>
                <c:formatCode>0.0</c:formatCode>
                <c:ptCount val="14"/>
                <c:pt idx="0">
                  <c:v>28.272547356516821</c:v>
                </c:pt>
                <c:pt idx="1">
                  <c:v>28.914405010438415</c:v>
                </c:pt>
                <c:pt idx="2">
                  <c:v>30.973451327433629</c:v>
                </c:pt>
                <c:pt idx="3">
                  <c:v>30.383819811537577</c:v>
                </c:pt>
                <c:pt idx="4">
                  <c:v>29.828408007626312</c:v>
                </c:pt>
                <c:pt idx="5">
                  <c:v>31.442021803766107</c:v>
                </c:pt>
                <c:pt idx="6">
                  <c:v>33.111095006884554</c:v>
                </c:pt>
                <c:pt idx="7">
                  <c:v>28.609296017753667</c:v>
                </c:pt>
                <c:pt idx="8">
                  <c:v>35.540484264382179</c:v>
                </c:pt>
                <c:pt idx="9">
                  <c:v>37.386215864759428</c:v>
                </c:pt>
                <c:pt idx="10">
                  <c:v>37.289349798730981</c:v>
                </c:pt>
                <c:pt idx="11">
                  <c:v>37.419901762784548</c:v>
                </c:pt>
                <c:pt idx="12">
                  <c:v>38.074595296433586</c:v>
                </c:pt>
                <c:pt idx="13">
                  <c:v>35.402431129971951</c:v>
                </c:pt>
              </c:numCache>
            </c:numRef>
          </c:val>
          <c:smooth val="0"/>
          <c:extLst>
            <c:ext xmlns:c16="http://schemas.microsoft.com/office/drawing/2014/chart" uri="{C3380CC4-5D6E-409C-BE32-E72D297353CC}">
              <c16:uniqueId val="{00000001-E02D-4A39-BD8F-F7615FFF9B74}"/>
            </c:ext>
          </c:extLst>
        </c:ser>
        <c:ser>
          <c:idx val="2"/>
          <c:order val="2"/>
          <c:tx>
            <c:strRef>
              <c:f>Q640_Dual_CKD_stage!$F$1</c:f>
              <c:strCache>
                <c:ptCount val="1"/>
                <c:pt idx="0">
                  <c:v>CKD Stage 2</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Q640_Dual_CKD_stage!$C$2:$C$15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Q640_Dual_CKD_stage!$F$2:$F$15</c:f>
              <c:numCache>
                <c:formatCode>0.0</c:formatCode>
                <c:ptCount val="14"/>
                <c:pt idx="0">
                  <c:v>26.493633692458374</c:v>
                </c:pt>
                <c:pt idx="1">
                  <c:v>29.699666295884317</c:v>
                </c:pt>
                <c:pt idx="2">
                  <c:v>30.86078051480764</c:v>
                </c:pt>
                <c:pt idx="3">
                  <c:v>31.338212232096183</c:v>
                </c:pt>
                <c:pt idx="4">
                  <c:v>31.629853203457266</c:v>
                </c:pt>
                <c:pt idx="5">
                  <c:v>32.068549866359206</c:v>
                </c:pt>
                <c:pt idx="6">
                  <c:v>31.392304641015471</c:v>
                </c:pt>
                <c:pt idx="7">
                  <c:v>27.280439905734486</c:v>
                </c:pt>
                <c:pt idx="8">
                  <c:v>40.18166467728318</c:v>
                </c:pt>
                <c:pt idx="9">
                  <c:v>40.410095334999667</c:v>
                </c:pt>
                <c:pt idx="10">
                  <c:v>40.493104889260344</c:v>
                </c:pt>
                <c:pt idx="11">
                  <c:v>39.961136863791729</c:v>
                </c:pt>
                <c:pt idx="12">
                  <c:v>40.395750465736874</c:v>
                </c:pt>
                <c:pt idx="13">
                  <c:v>37.300202661027406</c:v>
                </c:pt>
              </c:numCache>
            </c:numRef>
          </c:val>
          <c:smooth val="0"/>
          <c:extLst>
            <c:ext xmlns:c16="http://schemas.microsoft.com/office/drawing/2014/chart" uri="{C3380CC4-5D6E-409C-BE32-E72D297353CC}">
              <c16:uniqueId val="{00000002-E02D-4A39-BD8F-F7615FFF9B74}"/>
            </c:ext>
          </c:extLst>
        </c:ser>
        <c:ser>
          <c:idx val="3"/>
          <c:order val="3"/>
          <c:tx>
            <c:strRef>
              <c:f>Q640_Dual_CKD_stage!$G$1</c:f>
              <c:strCache>
                <c:ptCount val="1"/>
                <c:pt idx="0">
                  <c:v>CKD Stage 3</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Q640_Dual_CKD_stage!$C$2:$C$15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Q640_Dual_CKD_stage!$G$2:$G$15</c:f>
              <c:numCache>
                <c:formatCode>0.0</c:formatCode>
                <c:ptCount val="14"/>
                <c:pt idx="0">
                  <c:v>31.354102405922269</c:v>
                </c:pt>
                <c:pt idx="1">
                  <c:v>33.743374337433742</c:v>
                </c:pt>
                <c:pt idx="2">
                  <c:v>35.555291743337094</c:v>
                </c:pt>
                <c:pt idx="3">
                  <c:v>33.78143693317039</c:v>
                </c:pt>
                <c:pt idx="4">
                  <c:v>33.709520248374012</c:v>
                </c:pt>
                <c:pt idx="5">
                  <c:v>33.777136599864427</c:v>
                </c:pt>
                <c:pt idx="6">
                  <c:v>35.158687930513814</c:v>
                </c:pt>
                <c:pt idx="7">
                  <c:v>31.328412440869307</c:v>
                </c:pt>
                <c:pt idx="8">
                  <c:v>38.823189800336785</c:v>
                </c:pt>
                <c:pt idx="9">
                  <c:v>40.217624000649622</c:v>
                </c:pt>
                <c:pt idx="10">
                  <c:v>40.902135446519182</c:v>
                </c:pt>
                <c:pt idx="11">
                  <c:v>40.922585672742478</c:v>
                </c:pt>
                <c:pt idx="12">
                  <c:v>41.215561903839635</c:v>
                </c:pt>
                <c:pt idx="13">
                  <c:v>37.637269222480306</c:v>
                </c:pt>
              </c:numCache>
            </c:numRef>
          </c:val>
          <c:smooth val="0"/>
          <c:extLst>
            <c:ext xmlns:c16="http://schemas.microsoft.com/office/drawing/2014/chart" uri="{C3380CC4-5D6E-409C-BE32-E72D297353CC}">
              <c16:uniqueId val="{00000003-E02D-4A39-BD8F-F7615FFF9B74}"/>
            </c:ext>
          </c:extLst>
        </c:ser>
        <c:ser>
          <c:idx val="4"/>
          <c:order val="4"/>
          <c:tx>
            <c:strRef>
              <c:f>Q640_Dual_CKD_stage!$H$1</c:f>
              <c:strCache>
                <c:ptCount val="1"/>
                <c:pt idx="0">
                  <c:v>CKD Stage 4</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Q640_Dual_CKD_stage!$C$2:$C$15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Q640_Dual_CKD_stage!$H$2:$H$15</c:f>
              <c:numCache>
                <c:formatCode>0.0</c:formatCode>
                <c:ptCount val="14"/>
                <c:pt idx="0">
                  <c:v>31.452087007642564</c:v>
                </c:pt>
                <c:pt idx="1">
                  <c:v>34.399649430324274</c:v>
                </c:pt>
                <c:pt idx="2">
                  <c:v>37.985001630257578</c:v>
                </c:pt>
                <c:pt idx="3">
                  <c:v>37.784867821330906</c:v>
                </c:pt>
                <c:pt idx="4">
                  <c:v>38.80880121396055</c:v>
                </c:pt>
                <c:pt idx="5">
                  <c:v>41.451663040099469</c:v>
                </c:pt>
                <c:pt idx="6">
                  <c:v>42.817187897279432</c:v>
                </c:pt>
                <c:pt idx="7">
                  <c:v>38.378039870577183</c:v>
                </c:pt>
                <c:pt idx="8">
                  <c:v>45.357299430074526</c:v>
                </c:pt>
                <c:pt idx="9">
                  <c:v>47.219846022241235</c:v>
                </c:pt>
                <c:pt idx="10">
                  <c:v>48.016691887925894</c:v>
                </c:pt>
                <c:pt idx="11">
                  <c:v>48.429725363489496</c:v>
                </c:pt>
                <c:pt idx="12">
                  <c:v>49.610789980732179</c:v>
                </c:pt>
                <c:pt idx="13">
                  <c:v>45.855130784708251</c:v>
                </c:pt>
              </c:numCache>
            </c:numRef>
          </c:val>
          <c:smooth val="0"/>
          <c:extLst>
            <c:ext xmlns:c16="http://schemas.microsoft.com/office/drawing/2014/chart" uri="{C3380CC4-5D6E-409C-BE32-E72D297353CC}">
              <c16:uniqueId val="{00000004-E02D-4A39-BD8F-F7615FFF9B74}"/>
            </c:ext>
          </c:extLst>
        </c:ser>
        <c:ser>
          <c:idx val="5"/>
          <c:order val="5"/>
          <c:tx>
            <c:strRef>
              <c:f>Q640_Dual_CKD_stage!$I$1</c:f>
              <c:strCache>
                <c:ptCount val="1"/>
                <c:pt idx="0">
                  <c:v>CKD Stage 5</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Q640_Dual_CKD_stage!$C$2:$C$15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Q640_Dual_CKD_stage!$I$2:$I$15</c:f>
              <c:numCache>
                <c:formatCode>0.0</c:formatCode>
                <c:ptCount val="14"/>
                <c:pt idx="0">
                  <c:v>17.619311875693672</c:v>
                </c:pt>
                <c:pt idx="1">
                  <c:v>16.064062120844454</c:v>
                </c:pt>
                <c:pt idx="2">
                  <c:v>19.344773790951638</c:v>
                </c:pt>
                <c:pt idx="3">
                  <c:v>19.615692554043235</c:v>
                </c:pt>
                <c:pt idx="4">
                  <c:v>22.852902986458911</c:v>
                </c:pt>
                <c:pt idx="5">
                  <c:v>24.495476687543494</c:v>
                </c:pt>
                <c:pt idx="6">
                  <c:v>24.354469060351413</c:v>
                </c:pt>
                <c:pt idx="7">
                  <c:v>20.681041283197477</c:v>
                </c:pt>
                <c:pt idx="8">
                  <c:v>24.242062544760085</c:v>
                </c:pt>
                <c:pt idx="9">
                  <c:v>27.253537643655694</c:v>
                </c:pt>
                <c:pt idx="10">
                  <c:v>27.23854616348698</c:v>
                </c:pt>
                <c:pt idx="11">
                  <c:v>27.528410043243607</c:v>
                </c:pt>
                <c:pt idx="12">
                  <c:v>28.04272563806661</c:v>
                </c:pt>
                <c:pt idx="13">
                  <c:v>25.749863278785075</c:v>
                </c:pt>
              </c:numCache>
            </c:numRef>
          </c:val>
          <c:smooth val="0"/>
          <c:extLst>
            <c:ext xmlns:c16="http://schemas.microsoft.com/office/drawing/2014/chart" uri="{C3380CC4-5D6E-409C-BE32-E72D297353CC}">
              <c16:uniqueId val="{00000005-E02D-4A39-BD8F-F7615FFF9B74}"/>
            </c:ext>
          </c:extLst>
        </c:ser>
        <c:ser>
          <c:idx val="6"/>
          <c:order val="6"/>
          <c:tx>
            <c:strRef>
              <c:f>Q640_Dual_CKD_stage!$J$1</c:f>
              <c:strCache>
                <c:ptCount val="1"/>
                <c:pt idx="0">
                  <c:v>Unknown</c:v>
                </c:pt>
              </c:strCache>
            </c:strRef>
          </c:tx>
          <c:spPr>
            <a:ln w="44450" cap="rnd">
              <a:solidFill>
                <a:srgbClr val="FF0000"/>
              </a:solidFill>
              <a:round/>
            </a:ln>
            <a:effectLst/>
          </c:spPr>
          <c:marker>
            <c:symbol val="circle"/>
            <c:size val="5"/>
            <c:spPr>
              <a:solidFill>
                <a:srgbClr val="FF0000"/>
              </a:solidFill>
              <a:ln w="44450">
                <a:solidFill>
                  <a:srgbClr val="FF0000"/>
                </a:solidFill>
              </a:ln>
              <a:effectLst/>
            </c:spPr>
          </c:marker>
          <c:cat>
            <c:numRef>
              <c:f>Q640_Dual_CKD_stage!$C$2:$C$15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Q640_Dual_CKD_stage!$J$2:$J$15</c:f>
              <c:numCache>
                <c:formatCode>0.0</c:formatCode>
                <c:ptCount val="14"/>
                <c:pt idx="0">
                  <c:v>18.49462365591398</c:v>
                </c:pt>
                <c:pt idx="1">
                  <c:v>18.60170832015185</c:v>
                </c:pt>
                <c:pt idx="2">
                  <c:v>20.159296896457018</c:v>
                </c:pt>
                <c:pt idx="3">
                  <c:v>19.412001610954491</c:v>
                </c:pt>
                <c:pt idx="4">
                  <c:v>19.569439948203303</c:v>
                </c:pt>
                <c:pt idx="5">
                  <c:v>19.094350203280527</c:v>
                </c:pt>
                <c:pt idx="6">
                  <c:v>21.764779716329862</c:v>
                </c:pt>
                <c:pt idx="7">
                  <c:v>19.222528313437405</c:v>
                </c:pt>
                <c:pt idx="8">
                  <c:v>21.93762831166292</c:v>
                </c:pt>
                <c:pt idx="9">
                  <c:v>21.682193707154156</c:v>
                </c:pt>
                <c:pt idx="10">
                  <c:v>19.657399606852007</c:v>
                </c:pt>
                <c:pt idx="11">
                  <c:v>19.960920803565976</c:v>
                </c:pt>
                <c:pt idx="12">
                  <c:v>19.396912100774763</c:v>
                </c:pt>
                <c:pt idx="13">
                  <c:v>16.501683845290337</c:v>
                </c:pt>
              </c:numCache>
            </c:numRef>
          </c:val>
          <c:smooth val="0"/>
          <c:extLst>
            <c:ext xmlns:c16="http://schemas.microsoft.com/office/drawing/2014/chart" uri="{C3380CC4-5D6E-409C-BE32-E72D297353CC}">
              <c16:uniqueId val="{00000006-E02D-4A39-BD8F-F7615FFF9B74}"/>
            </c:ext>
          </c:extLst>
        </c:ser>
        <c:dLbls>
          <c:showLegendKey val="0"/>
          <c:showVal val="0"/>
          <c:showCatName val="0"/>
          <c:showSerName val="0"/>
          <c:showPercent val="0"/>
          <c:showBubbleSize val="0"/>
        </c:dLbls>
        <c:marker val="1"/>
        <c:smooth val="0"/>
        <c:axId val="1850905984"/>
        <c:axId val="1850904736"/>
      </c:lineChart>
      <c:catAx>
        <c:axId val="1850905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850904736"/>
        <c:crosses val="autoZero"/>
        <c:auto val="1"/>
        <c:lblAlgn val="ctr"/>
        <c:lblOffset val="100"/>
        <c:noMultiLvlLbl val="0"/>
      </c:catAx>
      <c:valAx>
        <c:axId val="1850904736"/>
        <c:scaling>
          <c:orientation val="minMax"/>
          <c:max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Combined</a:t>
                </a:r>
                <a:r>
                  <a:rPr lang="en-US" sz="2800" baseline="0">
                    <a:solidFill>
                      <a:schemeClr val="tx1"/>
                    </a:solidFill>
                  </a:rPr>
                  <a:t> Testing (%)</a:t>
                </a:r>
                <a:endParaRPr lang="en-US" sz="2800">
                  <a:solidFill>
                    <a:schemeClr val="tx1"/>
                  </a:solidFill>
                </a:endParaRPr>
              </a:p>
            </c:rich>
          </c:tx>
          <c:layout>
            <c:manualLayout>
              <c:xMode val="edge"/>
              <c:yMode val="edge"/>
              <c:x val="1.0671864452868214E-3"/>
              <c:y val="6.7897190066048704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850905984"/>
        <c:crosses val="autoZero"/>
        <c:crossBetween val="between"/>
        <c:majorUnit val="10"/>
      </c:valAx>
      <c:spPr>
        <a:noFill/>
        <a:ln>
          <a:noFill/>
        </a:ln>
        <a:effectLst/>
      </c:spPr>
    </c:plotArea>
    <c:legend>
      <c:legendPos val="b"/>
      <c:layout>
        <c:manualLayout>
          <c:xMode val="edge"/>
          <c:yMode val="edge"/>
          <c:x val="8.6284376953444875E-2"/>
          <c:y val="0.89632052993431177"/>
          <c:w val="0.89999992437261411"/>
          <c:h val="8.1882068333138103E-2"/>
        </c:manualLayout>
      </c:layout>
      <c:overlay val="0"/>
      <c:spPr>
        <a:noFill/>
        <a:ln>
          <a:noFill/>
        </a:ln>
        <a:effectLst/>
      </c:spPr>
      <c:txPr>
        <a:bodyPr rot="0" spcFirstLastPara="1" vertOverflow="ellipsis" vert="horz" wrap="square" anchor="ctr" anchorCtr="1"/>
        <a:lstStyle/>
        <a:p>
          <a:pPr>
            <a:defRPr sz="199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Q640_Dual_DM!$D$1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Q640_Dual_DM!$C$2:$C$15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Q640_Dual_DM!$D$2:$D$15</c:f>
              <c:numCache>
                <c:formatCode>0.0</c:formatCode>
                <c:ptCount val="14"/>
                <c:pt idx="0">
                  <c:v>18.717713236138216</c:v>
                </c:pt>
                <c:pt idx="1">
                  <c:v>21.006483581897452</c:v>
                </c:pt>
                <c:pt idx="2">
                  <c:v>24.086450498068711</c:v>
                </c:pt>
                <c:pt idx="3">
                  <c:v>25.402992103165978</c:v>
                </c:pt>
                <c:pt idx="4">
                  <c:v>26.482370908125098</c:v>
                </c:pt>
                <c:pt idx="5">
                  <c:v>27.619752173108935</c:v>
                </c:pt>
                <c:pt idx="6">
                  <c:v>29.109363397722163</c:v>
                </c:pt>
                <c:pt idx="7">
                  <c:v>26.204169506091922</c:v>
                </c:pt>
                <c:pt idx="8">
                  <c:v>33.389884588745261</c:v>
                </c:pt>
                <c:pt idx="9">
                  <c:v>33.770279802492361</c:v>
                </c:pt>
                <c:pt idx="10">
                  <c:v>32.490068912770326</c:v>
                </c:pt>
                <c:pt idx="11">
                  <c:v>33.592136013603721</c:v>
                </c:pt>
                <c:pt idx="12">
                  <c:v>34.725641385802405</c:v>
                </c:pt>
                <c:pt idx="13">
                  <c:v>32.303534496541836</c:v>
                </c:pt>
              </c:numCache>
            </c:numRef>
          </c:val>
          <c:smooth val="0"/>
          <c:extLst>
            <c:ext xmlns:c16="http://schemas.microsoft.com/office/drawing/2014/chart" uri="{C3380CC4-5D6E-409C-BE32-E72D297353CC}">
              <c16:uniqueId val="{00000000-CABE-4688-9E90-4A1FD3B8A9BD}"/>
            </c:ext>
          </c:extLst>
        </c:ser>
        <c:ser>
          <c:idx val="1"/>
          <c:order val="1"/>
          <c:tx>
            <c:strRef>
              <c:f>Q640_Dual_DM!$E$1</c:f>
              <c:strCache>
                <c:ptCount val="1"/>
                <c:pt idx="0">
                  <c:v>With Diabetes</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Q640_Dual_DM!$C$2:$C$15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Q640_Dual_DM!$E$2:$E$15</c:f>
              <c:numCache>
                <c:formatCode>0.0</c:formatCode>
                <c:ptCount val="14"/>
                <c:pt idx="0">
                  <c:v>27.810258573925623</c:v>
                </c:pt>
                <c:pt idx="1">
                  <c:v>30.732612938544296</c:v>
                </c:pt>
                <c:pt idx="2">
                  <c:v>34.655901309862081</c:v>
                </c:pt>
                <c:pt idx="3">
                  <c:v>36.223631123919311</c:v>
                </c:pt>
                <c:pt idx="4">
                  <c:v>37.798999379176863</c:v>
                </c:pt>
                <c:pt idx="5">
                  <c:v>39.54448588172616</c:v>
                </c:pt>
                <c:pt idx="6">
                  <c:v>41.047666155943489</c:v>
                </c:pt>
                <c:pt idx="7">
                  <c:v>36.676990805672432</c:v>
                </c:pt>
                <c:pt idx="8">
                  <c:v>46.089897019616529</c:v>
                </c:pt>
                <c:pt idx="9">
                  <c:v>47.334872320282209</c:v>
                </c:pt>
                <c:pt idx="10">
                  <c:v>46.575618541228934</c:v>
                </c:pt>
                <c:pt idx="11">
                  <c:v>46.890414600960263</c:v>
                </c:pt>
                <c:pt idx="12">
                  <c:v>47.919925579848353</c:v>
                </c:pt>
                <c:pt idx="13">
                  <c:v>44.51564373091005</c:v>
                </c:pt>
              </c:numCache>
            </c:numRef>
          </c:val>
          <c:smooth val="0"/>
          <c:extLst>
            <c:ext xmlns:c16="http://schemas.microsoft.com/office/drawing/2014/chart" uri="{C3380CC4-5D6E-409C-BE32-E72D297353CC}">
              <c16:uniqueId val="{00000001-CABE-4688-9E90-4A1FD3B8A9BD}"/>
            </c:ext>
          </c:extLst>
        </c:ser>
        <c:ser>
          <c:idx val="2"/>
          <c:order val="2"/>
          <c:tx>
            <c:strRef>
              <c:f>Q640_Dual_DM!$F$1</c:f>
              <c:strCache>
                <c:ptCount val="1"/>
                <c:pt idx="0">
                  <c:v>Without Diabetes</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Q640_Dual_DM!$C$2:$C$15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Q640_Dual_DM!$F$2:$F$15</c:f>
              <c:numCache>
                <c:formatCode>0.0</c:formatCode>
                <c:ptCount val="14"/>
                <c:pt idx="0">
                  <c:v>14.489138051857044</c:v>
                </c:pt>
                <c:pt idx="1">
                  <c:v>16.04131227217497</c:v>
                </c:pt>
                <c:pt idx="2">
                  <c:v>17.967339405368534</c:v>
                </c:pt>
                <c:pt idx="3">
                  <c:v>18.40295902996316</c:v>
                </c:pt>
                <c:pt idx="4">
                  <c:v>18.809809723064735</c:v>
                </c:pt>
                <c:pt idx="5">
                  <c:v>19.105433335446648</c:v>
                </c:pt>
                <c:pt idx="6">
                  <c:v>19.976002584337071</c:v>
                </c:pt>
                <c:pt idx="7">
                  <c:v>17.784911717495987</c:v>
                </c:pt>
                <c:pt idx="8">
                  <c:v>22.708875086859656</c:v>
                </c:pt>
                <c:pt idx="9">
                  <c:v>22.525345919387611</c:v>
                </c:pt>
                <c:pt idx="10">
                  <c:v>20.729838680805663</c:v>
                </c:pt>
                <c:pt idx="11">
                  <c:v>21.747234163478979</c:v>
                </c:pt>
                <c:pt idx="12">
                  <c:v>22.827350267129066</c:v>
                </c:pt>
                <c:pt idx="13">
                  <c:v>21.217100731685239</c:v>
                </c:pt>
              </c:numCache>
            </c:numRef>
          </c:val>
          <c:smooth val="0"/>
          <c:extLst>
            <c:ext xmlns:c16="http://schemas.microsoft.com/office/drawing/2014/chart" uri="{C3380CC4-5D6E-409C-BE32-E72D297353CC}">
              <c16:uniqueId val="{00000002-CABE-4688-9E90-4A1FD3B8A9BD}"/>
            </c:ext>
          </c:extLst>
        </c:ser>
        <c:dLbls>
          <c:showLegendKey val="0"/>
          <c:showVal val="0"/>
          <c:showCatName val="0"/>
          <c:showSerName val="0"/>
          <c:showPercent val="0"/>
          <c:showBubbleSize val="0"/>
        </c:dLbls>
        <c:marker val="1"/>
        <c:smooth val="0"/>
        <c:axId val="1849273984"/>
        <c:axId val="1849288544"/>
      </c:lineChart>
      <c:catAx>
        <c:axId val="184927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849288544"/>
        <c:crosses val="autoZero"/>
        <c:auto val="1"/>
        <c:lblAlgn val="ctr"/>
        <c:lblOffset val="100"/>
        <c:noMultiLvlLbl val="0"/>
      </c:catAx>
      <c:valAx>
        <c:axId val="1849288544"/>
        <c:scaling>
          <c:orientation val="minMax"/>
          <c:max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Combined</a:t>
                </a:r>
                <a:r>
                  <a:rPr lang="en-US" sz="2800" baseline="0">
                    <a:solidFill>
                      <a:schemeClr val="tx1"/>
                    </a:solidFill>
                  </a:rPr>
                  <a:t> Testing (%)</a:t>
                </a:r>
                <a:endParaRPr lang="en-US" sz="2800">
                  <a:solidFill>
                    <a:schemeClr val="tx1"/>
                  </a:solidFill>
                </a:endParaRPr>
              </a:p>
            </c:rich>
          </c:tx>
          <c:layout>
            <c:manualLayout>
              <c:xMode val="edge"/>
              <c:yMode val="edge"/>
              <c:x val="1.0671864452868214E-3"/>
              <c:y val="4.7082459062835466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849273984"/>
        <c:crosses val="autoZero"/>
        <c:crossBetween val="between"/>
      </c:valAx>
      <c:spPr>
        <a:noFill/>
        <a:ln>
          <a:noFill/>
        </a:ln>
        <a:effectLst/>
      </c:spPr>
    </c:plotArea>
    <c:legend>
      <c:legendPos val="b"/>
      <c:layout>
        <c:manualLayout>
          <c:xMode val="edge"/>
          <c:yMode val="edge"/>
          <c:x val="0.22599210735794803"/>
          <c:y val="0.89015653862923805"/>
          <c:w val="0.60777814218973714"/>
          <c:h val="9.3769611099310021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Q640_Dual_HTN!$D$1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Q640_Dual_HTN!$C$2:$C$15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Q640_Dual_HTN!$D$2:$D$15</c:f>
              <c:numCache>
                <c:formatCode>0.0</c:formatCode>
                <c:ptCount val="14"/>
                <c:pt idx="0">
                  <c:v>18.717713236138216</c:v>
                </c:pt>
                <c:pt idx="1">
                  <c:v>21.006483581897452</c:v>
                </c:pt>
                <c:pt idx="2">
                  <c:v>24.086450498068711</c:v>
                </c:pt>
                <c:pt idx="3">
                  <c:v>25.402992103165978</c:v>
                </c:pt>
                <c:pt idx="4">
                  <c:v>26.482370908125098</c:v>
                </c:pt>
                <c:pt idx="5">
                  <c:v>27.619752173108935</c:v>
                </c:pt>
                <c:pt idx="6">
                  <c:v>29.109363397722163</c:v>
                </c:pt>
                <c:pt idx="7">
                  <c:v>26.204169506091922</c:v>
                </c:pt>
                <c:pt idx="8">
                  <c:v>33.389884588745261</c:v>
                </c:pt>
                <c:pt idx="9">
                  <c:v>33.770279802492361</c:v>
                </c:pt>
                <c:pt idx="10">
                  <c:v>32.490068912770326</c:v>
                </c:pt>
                <c:pt idx="11">
                  <c:v>33.592136013603721</c:v>
                </c:pt>
                <c:pt idx="12">
                  <c:v>34.725641385802405</c:v>
                </c:pt>
                <c:pt idx="13">
                  <c:v>32.303534496541836</c:v>
                </c:pt>
              </c:numCache>
            </c:numRef>
          </c:val>
          <c:smooth val="0"/>
          <c:extLst>
            <c:ext xmlns:c16="http://schemas.microsoft.com/office/drawing/2014/chart" uri="{C3380CC4-5D6E-409C-BE32-E72D297353CC}">
              <c16:uniqueId val="{00000000-E076-4678-A070-99CA26F65A38}"/>
            </c:ext>
          </c:extLst>
        </c:ser>
        <c:ser>
          <c:idx val="1"/>
          <c:order val="1"/>
          <c:tx>
            <c:strRef>
              <c:f>Q640_Dual_HTN!$E$1</c:f>
              <c:strCache>
                <c:ptCount val="1"/>
                <c:pt idx="0">
                  <c:v>With Hypertension</c:v>
                </c:pt>
              </c:strCache>
            </c:strRef>
          </c:tx>
          <c:spPr>
            <a:ln w="44450" cap="rnd">
              <a:solidFill>
                <a:srgbClr val="008080"/>
              </a:solidFill>
              <a:round/>
            </a:ln>
            <a:effectLst/>
          </c:spPr>
          <c:marker>
            <c:symbol val="circle"/>
            <c:size val="5"/>
            <c:spPr>
              <a:solidFill>
                <a:srgbClr val="008080">
                  <a:alpha val="97000"/>
                </a:srgbClr>
              </a:solidFill>
              <a:ln w="44450">
                <a:solidFill>
                  <a:srgbClr val="008080"/>
                </a:solidFill>
              </a:ln>
              <a:effectLst/>
            </c:spPr>
          </c:marker>
          <c:cat>
            <c:numRef>
              <c:f>Q640_Dual_HTN!$C$2:$C$15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Q640_Dual_HTN!$E$2:$E$15</c:f>
              <c:numCache>
                <c:formatCode>0.0</c:formatCode>
                <c:ptCount val="14"/>
                <c:pt idx="0">
                  <c:v>22.594966390495546</c:v>
                </c:pt>
                <c:pt idx="1">
                  <c:v>24.950741987779026</c:v>
                </c:pt>
                <c:pt idx="2">
                  <c:v>27.600773520079606</c:v>
                </c:pt>
                <c:pt idx="3">
                  <c:v>28.351929306343315</c:v>
                </c:pt>
                <c:pt idx="4">
                  <c:v>29.190125595495886</c:v>
                </c:pt>
                <c:pt idx="5">
                  <c:v>30.275791953781852</c:v>
                </c:pt>
                <c:pt idx="6">
                  <c:v>31.727309344790548</c:v>
                </c:pt>
                <c:pt idx="7">
                  <c:v>28.00601147445672</c:v>
                </c:pt>
                <c:pt idx="8">
                  <c:v>35.514220934750426</c:v>
                </c:pt>
                <c:pt idx="9">
                  <c:v>36.623944912539663</c:v>
                </c:pt>
                <c:pt idx="10">
                  <c:v>36.142623982430237</c:v>
                </c:pt>
                <c:pt idx="11">
                  <c:v>36.721027121677032</c:v>
                </c:pt>
                <c:pt idx="12">
                  <c:v>37.469812288686022</c:v>
                </c:pt>
                <c:pt idx="13">
                  <c:v>34.608274003469212</c:v>
                </c:pt>
              </c:numCache>
            </c:numRef>
          </c:val>
          <c:smooth val="0"/>
          <c:extLst>
            <c:ext xmlns:c16="http://schemas.microsoft.com/office/drawing/2014/chart" uri="{C3380CC4-5D6E-409C-BE32-E72D297353CC}">
              <c16:uniqueId val="{00000001-E076-4678-A070-99CA26F65A38}"/>
            </c:ext>
          </c:extLst>
        </c:ser>
        <c:ser>
          <c:idx val="2"/>
          <c:order val="2"/>
          <c:tx>
            <c:strRef>
              <c:f>Q640_Dual_HTN!$F$1</c:f>
              <c:strCache>
                <c:ptCount val="1"/>
                <c:pt idx="0">
                  <c:v>Without Hypertension</c:v>
                </c:pt>
              </c:strCache>
            </c:strRef>
          </c:tx>
          <c:spPr>
            <a:ln w="44450" cap="rnd">
              <a:solidFill>
                <a:schemeClr val="accent3"/>
              </a:solidFill>
              <a:round/>
            </a:ln>
            <a:effectLst/>
          </c:spPr>
          <c:marker>
            <c:symbol val="circle"/>
            <c:size val="5"/>
            <c:spPr>
              <a:solidFill>
                <a:schemeClr val="accent3"/>
              </a:solidFill>
              <a:ln w="44450">
                <a:solidFill>
                  <a:schemeClr val="accent3"/>
                </a:solidFill>
              </a:ln>
              <a:effectLst/>
            </c:spPr>
          </c:marker>
          <c:cat>
            <c:numRef>
              <c:f>Q640_Dual_HTN!$C$2:$C$15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Q640_Dual_HTN!$F$2:$F$15</c:f>
              <c:numCache>
                <c:formatCode>0.0</c:formatCode>
                <c:ptCount val="14"/>
                <c:pt idx="0">
                  <c:v>12.602928849662245</c:v>
                </c:pt>
                <c:pt idx="1">
                  <c:v>13.838273955217115</c:v>
                </c:pt>
                <c:pt idx="2">
                  <c:v>16.728902165795368</c:v>
                </c:pt>
                <c:pt idx="3">
                  <c:v>17.443301731935279</c:v>
                </c:pt>
                <c:pt idx="4">
                  <c:v>18.37864907061007</c:v>
                </c:pt>
                <c:pt idx="5">
                  <c:v>19.019751280175566</c:v>
                </c:pt>
                <c:pt idx="6">
                  <c:v>19.884562615319108</c:v>
                </c:pt>
                <c:pt idx="7">
                  <c:v>19.370072187896564</c:v>
                </c:pt>
                <c:pt idx="8">
                  <c:v>25.341457506475116</c:v>
                </c:pt>
                <c:pt idx="9">
                  <c:v>23.38138818041708</c:v>
                </c:pt>
                <c:pt idx="10">
                  <c:v>19.672722473936567</c:v>
                </c:pt>
                <c:pt idx="11">
                  <c:v>20.647080642841463</c:v>
                </c:pt>
                <c:pt idx="12">
                  <c:v>22.10362908789844</c:v>
                </c:pt>
                <c:pt idx="13">
                  <c:v>20.942635734775138</c:v>
                </c:pt>
              </c:numCache>
            </c:numRef>
          </c:val>
          <c:smooth val="0"/>
          <c:extLst>
            <c:ext xmlns:c16="http://schemas.microsoft.com/office/drawing/2014/chart" uri="{C3380CC4-5D6E-409C-BE32-E72D297353CC}">
              <c16:uniqueId val="{00000002-E076-4678-A070-99CA26F65A38}"/>
            </c:ext>
          </c:extLst>
        </c:ser>
        <c:dLbls>
          <c:showLegendKey val="0"/>
          <c:showVal val="0"/>
          <c:showCatName val="0"/>
          <c:showSerName val="0"/>
          <c:showPercent val="0"/>
          <c:showBubbleSize val="0"/>
        </c:dLbls>
        <c:marker val="1"/>
        <c:smooth val="0"/>
        <c:axId val="113360256"/>
        <c:axId val="113360672"/>
      </c:lineChart>
      <c:catAx>
        <c:axId val="11336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13360672"/>
        <c:crosses val="autoZero"/>
        <c:auto val="1"/>
        <c:lblAlgn val="ctr"/>
        <c:lblOffset val="100"/>
        <c:noMultiLvlLbl val="0"/>
      </c:catAx>
      <c:valAx>
        <c:axId val="113360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Combined</a:t>
                </a:r>
                <a:r>
                  <a:rPr lang="en-US" sz="2800" baseline="0">
                    <a:solidFill>
                      <a:schemeClr val="tx1"/>
                    </a:solidFill>
                  </a:rPr>
                  <a:t> Testing (%)</a:t>
                </a:r>
                <a:endParaRPr lang="en-US" sz="2800">
                  <a:solidFill>
                    <a:schemeClr val="tx1"/>
                  </a:solidFill>
                </a:endParaRPr>
              </a:p>
            </c:rich>
          </c:tx>
          <c:layout>
            <c:manualLayout>
              <c:xMode val="edge"/>
              <c:yMode val="edge"/>
              <c:x val="0"/>
              <c:y val="4.3126543803347614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13360256"/>
        <c:crosses val="autoZero"/>
        <c:crossBetween val="between"/>
      </c:valAx>
      <c:spPr>
        <a:noFill/>
        <a:ln>
          <a:noFill/>
        </a:ln>
        <a:effectLst/>
      </c:spPr>
    </c:plotArea>
    <c:legend>
      <c:legendPos val="b"/>
      <c:layout>
        <c:manualLayout>
          <c:xMode val="edge"/>
          <c:yMode val="edge"/>
          <c:x val="0.19295193098143928"/>
          <c:y val="0.88716213486281059"/>
          <c:w val="0.72508344431652216"/>
          <c:h val="9.4032470929377818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descr="A close-up of a logo&#10;&#10;Description automatically generated with medium confidence">
            <a:extLst>
              <a:ext uri="{FF2B5EF4-FFF2-40B4-BE49-F238E27FC236}">
                <a16:creationId xmlns:a16="http://schemas.microsoft.com/office/drawing/2014/main" id="{4CA492EE-AD10-45CB-BAA4-9638B51C62B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08" t="9409" b="13332"/>
          <a:stretch/>
        </p:blipFill>
        <p:spPr>
          <a:xfrm>
            <a:off x="139788" y="6176963"/>
            <a:ext cx="3316224" cy="679258"/>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10/19/2023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91" y="2400690"/>
            <a:ext cx="11940209" cy="2290177"/>
          </a:xfrm>
        </p:spPr>
        <p:txBody>
          <a:bodyPr>
            <a:noAutofit/>
          </a:bodyPr>
          <a:lstStyle/>
          <a:p>
            <a:br>
              <a:rPr lang="en-US" sz="3900" b="1" dirty="0"/>
            </a:br>
            <a:br>
              <a:rPr lang="en-US" sz="3900" b="1" dirty="0"/>
            </a:br>
            <a:r>
              <a:rPr lang="en-US" sz="3600" b="1" dirty="0"/>
              <a:t>Trends in Combined Testing of Serum Creatinine and Albuminuria among Commercially Insured Patients with Diagnosed CKD</a:t>
            </a:r>
            <a:br>
              <a:rPr lang="en-US" sz="3900" b="1" dirty="0"/>
            </a:br>
            <a:br>
              <a:rPr lang="en-US" sz="3900" b="1" dirty="0"/>
            </a:br>
            <a:endParaRPr lang="en-US" sz="39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798505" y="368586"/>
            <a:ext cx="6594987" cy="2032104"/>
          </a:xfrm>
          <a:prstGeom prst="rect">
            <a:avLst/>
          </a:prstGeom>
        </p:spPr>
      </p:pic>
      <p:sp>
        <p:nvSpPr>
          <p:cNvPr id="5" name="TextBox 4">
            <a:extLst>
              <a:ext uri="{FF2B5EF4-FFF2-40B4-BE49-F238E27FC236}">
                <a16:creationId xmlns:a16="http://schemas.microsoft.com/office/drawing/2014/main" id="{8BCFA14B-AC93-4C17-8646-80240875DD4C}"/>
              </a:ext>
            </a:extLst>
          </p:cNvPr>
          <p:cNvSpPr txBox="1"/>
          <p:nvPr/>
        </p:nvSpPr>
        <p:spPr>
          <a:xfrm>
            <a:off x="324673" y="3638543"/>
            <a:ext cx="11542644" cy="2585323"/>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The prevalence of patients receiving combined serum creatinine and albuminuria (urine albumin and urine creatine) tests in the same calendar year was 18.7% in 2007 and 32.3% in 2020. The frequency of combined testing tended to be higher in older patients. Prevalence of combined testing was approximately twice as high in patients with diabetes than without diabetes. Patients with hypertension were approximately twice as likely to receive the combined testing than those without hypertension. Patients with CKD stage 4 received the highest prevalence of both tests.</a:t>
            </a:r>
            <a:endParaRPr lang="en-US" b="1" dirty="0">
              <a:solidFill>
                <a:srgbClr val="000000"/>
              </a:solidFill>
              <a:effectLst/>
              <a:latin typeface="Open Sans" panose="020B0606030504020204" pitchFamily="34" charset="0"/>
            </a:endParaRPr>
          </a:p>
          <a:p>
            <a:pPr algn="l"/>
            <a:endParaRPr lang="en-US" b="1" dirty="0">
              <a:solidFill>
                <a:srgbClr val="000000"/>
              </a:solidFill>
              <a:effectLst/>
              <a:latin typeface="Open Sans" panose="020B0606030504020204" pitchFamily="34" charset="0"/>
            </a:endParaRPr>
          </a:p>
          <a:p>
            <a:pPr algn="l"/>
            <a:r>
              <a:rPr lang="en-US" b="1" dirty="0">
                <a:solidFill>
                  <a:srgbClr val="000000"/>
                </a:solidFill>
                <a:effectLst/>
                <a:latin typeface="Open Sans" panose="020B0606030504020204" pitchFamily="34" charset="0"/>
              </a:rPr>
              <a:t>Data Source: </a:t>
            </a:r>
            <a:r>
              <a:rPr lang="en-US" b="0" dirty="0" err="1">
                <a:solidFill>
                  <a:srgbClr val="000000"/>
                </a:solidFill>
                <a:effectLst/>
                <a:latin typeface="Open Sans" panose="020B0606030504020204" pitchFamily="34" charset="0"/>
              </a:rPr>
              <a:t>Clinformatics</a:t>
            </a:r>
            <a:r>
              <a:rPr lang="en-US" b="0" dirty="0">
                <a:solidFill>
                  <a:srgbClr val="000000"/>
                </a:solidFill>
                <a:effectLst/>
                <a:latin typeface="Open Sans" panose="020B0606030504020204" pitchFamily="34" charset="0"/>
              </a:rPr>
              <a:t> Commercial</a:t>
            </a:r>
          </a:p>
          <a:p>
            <a:pPr algn="l"/>
            <a:endParaRPr lang="en-US" b="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C02692DE-70E6-4DF4-B463-70286F232123}"/>
              </a:ext>
            </a:extLst>
          </p:cNvPr>
          <p:cNvSpPr txBox="1"/>
          <p:nvPr/>
        </p:nvSpPr>
        <p:spPr>
          <a:xfrm>
            <a:off x="3584707" y="6295975"/>
            <a:ext cx="5022575" cy="369332"/>
          </a:xfrm>
          <a:prstGeom prst="rect">
            <a:avLst/>
          </a:prstGeom>
          <a:noFill/>
        </p:spPr>
        <p:txBody>
          <a:bodyPr wrap="square" rtlCol="0">
            <a:spAutoFit/>
          </a:bodyPr>
          <a:lstStyle/>
          <a:p>
            <a:pPr algn="ctr"/>
            <a:r>
              <a:rPr lang="en-US" dirty="0">
                <a:solidFill>
                  <a:schemeClr val="tx1">
                    <a:lumMod val="65000"/>
                    <a:lumOff val="35000"/>
                  </a:schemeClr>
                </a:solidFill>
              </a:rPr>
              <a:t>https://nccd.cdc.gov/CKD/detail.aspx?Qnum=Q788</a:t>
            </a:r>
          </a:p>
        </p:txBody>
      </p:sp>
    </p:spTree>
    <p:extLst>
      <p:ext uri="{BB962C8B-B14F-4D97-AF65-F5344CB8AC3E}">
        <p14:creationId xmlns:p14="http://schemas.microsoft.com/office/powerpoint/2010/main" val="193283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70" y="215348"/>
            <a:ext cx="11953460" cy="1325563"/>
          </a:xfrm>
        </p:spPr>
        <p:txBody>
          <a:bodyPr>
            <a:noAutofit/>
          </a:bodyPr>
          <a:lstStyle/>
          <a:p>
            <a:pPr algn="ctr"/>
            <a:r>
              <a:rPr lang="en-US" sz="3500" b="1" dirty="0"/>
              <a:t>Trends in Combined Testing of Serum Creatinine and Albuminuria among Commercially Insured Patients with Diagnosed CKD, Overall</a:t>
            </a:r>
          </a:p>
        </p:txBody>
      </p:sp>
      <p:graphicFrame>
        <p:nvGraphicFramePr>
          <p:cNvPr id="4" name="Chart 3">
            <a:extLst>
              <a:ext uri="{FF2B5EF4-FFF2-40B4-BE49-F238E27FC236}">
                <a16:creationId xmlns:a16="http://schemas.microsoft.com/office/drawing/2014/main" id="{12CAB3D0-24FF-47F2-A6BD-A706EC7A8FE3}"/>
              </a:ext>
            </a:extLst>
          </p:cNvPr>
          <p:cNvGraphicFramePr>
            <a:graphicFrameLocks/>
          </p:cNvGraphicFramePr>
          <p:nvPr>
            <p:extLst>
              <p:ext uri="{D42A27DB-BD31-4B8C-83A1-F6EECF244321}">
                <p14:modId xmlns:p14="http://schemas.microsoft.com/office/powerpoint/2010/main" val="2225867465"/>
              </p:ext>
            </p:extLst>
          </p:nvPr>
        </p:nvGraphicFramePr>
        <p:xfrm>
          <a:off x="119271" y="1540911"/>
          <a:ext cx="11953459" cy="47707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663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4DA933-930D-4B7E-BEB3-95B813BC29A4}"/>
              </a:ext>
            </a:extLst>
          </p:cNvPr>
          <p:cNvSpPr>
            <a:spLocks noGrp="1"/>
          </p:cNvSpPr>
          <p:nvPr>
            <p:ph type="title"/>
          </p:nvPr>
        </p:nvSpPr>
        <p:spPr>
          <a:xfrm>
            <a:off x="119270" y="215348"/>
            <a:ext cx="11953460" cy="1325563"/>
          </a:xfrm>
        </p:spPr>
        <p:txBody>
          <a:bodyPr>
            <a:noAutofit/>
          </a:bodyPr>
          <a:lstStyle/>
          <a:p>
            <a:pPr algn="ctr"/>
            <a:r>
              <a:rPr lang="en-US" sz="3500" b="1" dirty="0"/>
              <a:t>Trends in Combined Testing of Serum Creatinine and Albuminuria among Commercially Insured Patients with Diagnosed CKD, by Age</a:t>
            </a:r>
          </a:p>
        </p:txBody>
      </p:sp>
      <p:graphicFrame>
        <p:nvGraphicFramePr>
          <p:cNvPr id="5" name="Chart 4">
            <a:extLst>
              <a:ext uri="{FF2B5EF4-FFF2-40B4-BE49-F238E27FC236}">
                <a16:creationId xmlns:a16="http://schemas.microsoft.com/office/drawing/2014/main" id="{9A4691C0-11E8-41DE-B554-7AFAEB3797C8}"/>
              </a:ext>
            </a:extLst>
          </p:cNvPr>
          <p:cNvGraphicFramePr>
            <a:graphicFrameLocks/>
          </p:cNvGraphicFramePr>
          <p:nvPr>
            <p:extLst>
              <p:ext uri="{D42A27DB-BD31-4B8C-83A1-F6EECF244321}">
                <p14:modId xmlns:p14="http://schemas.microsoft.com/office/powerpoint/2010/main" val="399132048"/>
              </p:ext>
            </p:extLst>
          </p:nvPr>
        </p:nvGraphicFramePr>
        <p:xfrm>
          <a:off x="119270" y="1540911"/>
          <a:ext cx="11953460" cy="48237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474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180F29-28C9-41F3-937E-78FBEA5CAA8A}"/>
              </a:ext>
            </a:extLst>
          </p:cNvPr>
          <p:cNvSpPr>
            <a:spLocks noGrp="1"/>
          </p:cNvSpPr>
          <p:nvPr>
            <p:ph type="title"/>
          </p:nvPr>
        </p:nvSpPr>
        <p:spPr>
          <a:xfrm>
            <a:off x="119268" y="215348"/>
            <a:ext cx="11953460" cy="1325563"/>
          </a:xfrm>
        </p:spPr>
        <p:txBody>
          <a:bodyPr>
            <a:noAutofit/>
          </a:bodyPr>
          <a:lstStyle/>
          <a:p>
            <a:pPr algn="ctr"/>
            <a:r>
              <a:rPr lang="en-US" sz="3500" b="1" dirty="0"/>
              <a:t>Trends in Combined Testing of Serum Creatinine and Albuminuria among Commercially Insured Patients with Diagnosed CKD, by Sex</a:t>
            </a:r>
          </a:p>
        </p:txBody>
      </p:sp>
      <p:graphicFrame>
        <p:nvGraphicFramePr>
          <p:cNvPr id="5" name="Chart 4">
            <a:extLst>
              <a:ext uri="{FF2B5EF4-FFF2-40B4-BE49-F238E27FC236}">
                <a16:creationId xmlns:a16="http://schemas.microsoft.com/office/drawing/2014/main" id="{F851B1FA-74DF-4F03-8B05-3C52F9ED7FBF}"/>
              </a:ext>
            </a:extLst>
          </p:cNvPr>
          <p:cNvGraphicFramePr>
            <a:graphicFrameLocks/>
          </p:cNvGraphicFramePr>
          <p:nvPr>
            <p:extLst>
              <p:ext uri="{D42A27DB-BD31-4B8C-83A1-F6EECF244321}">
                <p14:modId xmlns:p14="http://schemas.microsoft.com/office/powerpoint/2010/main" val="3320752082"/>
              </p:ext>
            </p:extLst>
          </p:nvPr>
        </p:nvGraphicFramePr>
        <p:xfrm>
          <a:off x="119268" y="1540911"/>
          <a:ext cx="11953459" cy="47273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4214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993D16-5887-4079-8933-7819DC2C7064}"/>
              </a:ext>
            </a:extLst>
          </p:cNvPr>
          <p:cNvSpPr>
            <a:spLocks noGrp="1"/>
          </p:cNvSpPr>
          <p:nvPr>
            <p:ph type="title"/>
          </p:nvPr>
        </p:nvSpPr>
        <p:spPr>
          <a:xfrm>
            <a:off x="119270" y="215348"/>
            <a:ext cx="11953460" cy="1325563"/>
          </a:xfrm>
        </p:spPr>
        <p:txBody>
          <a:bodyPr>
            <a:noAutofit/>
          </a:bodyPr>
          <a:lstStyle/>
          <a:p>
            <a:pPr algn="ctr"/>
            <a:r>
              <a:rPr lang="en-US" sz="3500" b="1" dirty="0"/>
              <a:t>Trends in Combined Testing of Serum Creatinine and Albuminuria among Commercially Insured Patients with Diagnosed CKD, by Race/Ethnicity</a:t>
            </a:r>
          </a:p>
        </p:txBody>
      </p:sp>
      <p:graphicFrame>
        <p:nvGraphicFramePr>
          <p:cNvPr id="5" name="Chart 4">
            <a:extLst>
              <a:ext uri="{FF2B5EF4-FFF2-40B4-BE49-F238E27FC236}">
                <a16:creationId xmlns:a16="http://schemas.microsoft.com/office/drawing/2014/main" id="{D029F15C-C6F5-4749-A1F0-2021EC41F6E0}"/>
              </a:ext>
            </a:extLst>
          </p:cNvPr>
          <p:cNvGraphicFramePr>
            <a:graphicFrameLocks/>
          </p:cNvGraphicFramePr>
          <p:nvPr>
            <p:extLst>
              <p:ext uri="{D42A27DB-BD31-4B8C-83A1-F6EECF244321}">
                <p14:modId xmlns:p14="http://schemas.microsoft.com/office/powerpoint/2010/main" val="1207285847"/>
              </p:ext>
            </p:extLst>
          </p:nvPr>
        </p:nvGraphicFramePr>
        <p:xfrm>
          <a:off x="119271" y="1540911"/>
          <a:ext cx="11953459" cy="45454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484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95F7D7-915E-4D50-A332-EBC40C477D61}"/>
              </a:ext>
            </a:extLst>
          </p:cNvPr>
          <p:cNvSpPr>
            <a:spLocks noGrp="1"/>
          </p:cNvSpPr>
          <p:nvPr>
            <p:ph type="title"/>
          </p:nvPr>
        </p:nvSpPr>
        <p:spPr>
          <a:xfrm>
            <a:off x="145774" y="188844"/>
            <a:ext cx="11900452" cy="1325563"/>
          </a:xfrm>
        </p:spPr>
        <p:txBody>
          <a:bodyPr>
            <a:noAutofit/>
          </a:bodyPr>
          <a:lstStyle/>
          <a:p>
            <a:pPr algn="ctr"/>
            <a:r>
              <a:rPr lang="en-US" sz="3230" b="1" dirty="0"/>
              <a:t>Trends in Combined Testing of Serum Creatinine and Albuminuria among Commercially Insured Patients with Diagnosed CKD, by CKD Stage</a:t>
            </a:r>
          </a:p>
        </p:txBody>
      </p:sp>
      <p:graphicFrame>
        <p:nvGraphicFramePr>
          <p:cNvPr id="5" name="Chart 4">
            <a:extLst>
              <a:ext uri="{FF2B5EF4-FFF2-40B4-BE49-F238E27FC236}">
                <a16:creationId xmlns:a16="http://schemas.microsoft.com/office/drawing/2014/main" id="{5B1E0863-D68C-46B6-A849-3DF4FDA937C3}"/>
              </a:ext>
            </a:extLst>
          </p:cNvPr>
          <p:cNvGraphicFramePr>
            <a:graphicFrameLocks/>
          </p:cNvGraphicFramePr>
          <p:nvPr>
            <p:extLst>
              <p:ext uri="{D42A27DB-BD31-4B8C-83A1-F6EECF244321}">
                <p14:modId xmlns:p14="http://schemas.microsoft.com/office/powerpoint/2010/main" val="129629964"/>
              </p:ext>
            </p:extLst>
          </p:nvPr>
        </p:nvGraphicFramePr>
        <p:xfrm>
          <a:off x="145773" y="1514407"/>
          <a:ext cx="11900451" cy="46611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8414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CCC18B-DD52-464D-A59D-87EF3EB7D579}"/>
              </a:ext>
            </a:extLst>
          </p:cNvPr>
          <p:cNvSpPr>
            <a:spLocks noGrp="1"/>
          </p:cNvSpPr>
          <p:nvPr>
            <p:ph type="title"/>
          </p:nvPr>
        </p:nvSpPr>
        <p:spPr>
          <a:xfrm>
            <a:off x="145774" y="188844"/>
            <a:ext cx="11900452" cy="1325563"/>
          </a:xfrm>
        </p:spPr>
        <p:txBody>
          <a:bodyPr>
            <a:noAutofit/>
          </a:bodyPr>
          <a:lstStyle/>
          <a:p>
            <a:pPr algn="ctr"/>
            <a:r>
              <a:rPr lang="en-US" sz="3250" b="1" dirty="0"/>
              <a:t>Trends in Combined Testing of Serum Creatinine and Albuminuria among Commercially Insured Patients with Diagnosed CKD, by Diabetes</a:t>
            </a:r>
          </a:p>
        </p:txBody>
      </p:sp>
      <p:graphicFrame>
        <p:nvGraphicFramePr>
          <p:cNvPr id="5" name="Chart 4">
            <a:extLst>
              <a:ext uri="{FF2B5EF4-FFF2-40B4-BE49-F238E27FC236}">
                <a16:creationId xmlns:a16="http://schemas.microsoft.com/office/drawing/2014/main" id="{D69C5338-1149-403B-8CE3-561F32FCA8A6}"/>
              </a:ext>
            </a:extLst>
          </p:cNvPr>
          <p:cNvGraphicFramePr>
            <a:graphicFrameLocks/>
          </p:cNvGraphicFramePr>
          <p:nvPr>
            <p:extLst>
              <p:ext uri="{D42A27DB-BD31-4B8C-83A1-F6EECF244321}">
                <p14:modId xmlns:p14="http://schemas.microsoft.com/office/powerpoint/2010/main" val="394110571"/>
              </p:ext>
            </p:extLst>
          </p:nvPr>
        </p:nvGraphicFramePr>
        <p:xfrm>
          <a:off x="145773" y="1514407"/>
          <a:ext cx="11900451" cy="47406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43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9C0315-3056-4E3B-BDED-B11057B6B07D}"/>
              </a:ext>
            </a:extLst>
          </p:cNvPr>
          <p:cNvSpPr>
            <a:spLocks noGrp="1"/>
          </p:cNvSpPr>
          <p:nvPr>
            <p:ph type="title"/>
          </p:nvPr>
        </p:nvSpPr>
        <p:spPr>
          <a:xfrm>
            <a:off x="145774" y="188844"/>
            <a:ext cx="11900452" cy="1325563"/>
          </a:xfrm>
        </p:spPr>
        <p:txBody>
          <a:bodyPr>
            <a:noAutofit/>
          </a:bodyPr>
          <a:lstStyle/>
          <a:p>
            <a:pPr algn="ctr"/>
            <a:r>
              <a:rPr lang="en-US" sz="3230" b="1" dirty="0"/>
              <a:t>Trends in Combined Testing of Serum Creatinine and Albuminuria among Commercially Insured Patients with Diagnosed CKD, by Hypertension</a:t>
            </a:r>
          </a:p>
        </p:txBody>
      </p:sp>
      <p:graphicFrame>
        <p:nvGraphicFramePr>
          <p:cNvPr id="5" name="Chart 4">
            <a:extLst>
              <a:ext uri="{FF2B5EF4-FFF2-40B4-BE49-F238E27FC236}">
                <a16:creationId xmlns:a16="http://schemas.microsoft.com/office/drawing/2014/main" id="{A7713B8A-89BA-4F4B-8ED3-E631E95BC60E}"/>
              </a:ext>
            </a:extLst>
          </p:cNvPr>
          <p:cNvGraphicFramePr>
            <a:graphicFrameLocks/>
          </p:cNvGraphicFramePr>
          <p:nvPr>
            <p:extLst>
              <p:ext uri="{D42A27DB-BD31-4B8C-83A1-F6EECF244321}">
                <p14:modId xmlns:p14="http://schemas.microsoft.com/office/powerpoint/2010/main" val="2306270017"/>
              </p:ext>
            </p:extLst>
          </p:nvPr>
        </p:nvGraphicFramePr>
        <p:xfrm>
          <a:off x="145773" y="1514407"/>
          <a:ext cx="11900451" cy="47273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6981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4210</TotalTime>
  <Words>293</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  Trends in Combined Testing of Serum Creatinine and Albuminuria among Commercially Insured Patients with Diagnosed CKD  </vt:lpstr>
      <vt:lpstr>Trends in Combined Testing of Serum Creatinine and Albuminuria among Commercially Insured Patients with Diagnosed CKD, Overall</vt:lpstr>
      <vt:lpstr>Trends in Combined Testing of Serum Creatinine and Albuminuria among Commercially Insured Patients with Diagnosed CKD, by Age</vt:lpstr>
      <vt:lpstr>Trends in Combined Testing of Serum Creatinine and Albuminuria among Commercially Insured Patients with Diagnosed CKD, by Sex</vt:lpstr>
      <vt:lpstr>Trends in Combined Testing of Serum Creatinine and Albuminuria among Commercially Insured Patients with Diagnosed CKD, by Race/Ethnicity</vt:lpstr>
      <vt:lpstr>Trends in Combined Testing of Serum Creatinine and Albuminuria among Commercially Insured Patients with Diagnosed CKD, by CKD Stage</vt:lpstr>
      <vt:lpstr>Trends in Combined Testing of Serum Creatinine and Albuminuria among Commercially Insured Patients with Diagnosed CKD, by Diabetes</vt:lpstr>
      <vt:lpstr>Trends in Combined Testing of Serum Creatinine and Albuminuria among Commercially Insured Patients with Diagnosed CKD, by Hypertension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Bragg-Gresham, Jennifer</cp:lastModifiedBy>
  <cp:revision>131</cp:revision>
  <dcterms:created xsi:type="dcterms:W3CDTF">2023-08-07T21:35:07Z</dcterms:created>
  <dcterms:modified xsi:type="dcterms:W3CDTF">2023-10-19T17:44:16Z</dcterms:modified>
</cp:coreProperties>
</file>