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9_triple_SC_albumin_lipid_testing_commerical_October_20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9_triple_SC_albumin_lipid_testing_commerical_October_20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9_triple_SC_albumin_lipid_testing_commerical_October_20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9_triple_SC_albumin_lipid_testing_commerical_October_202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9_triple_SC_albumin_lipid_testing_commerical_October_202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9_triple_SC_albumin_lipid_testing_commerical_October_202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9_triple_SC_albumin_lipid_testing_commerical_October_2023.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Q640_Triple_overall!$C$1</c:f>
              <c:strCache>
                <c:ptCount val="1"/>
                <c:pt idx="0">
                  <c:v>Overall</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Q640_Triple_overall!$B$2:$B$15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Q640_Triple_overall!$C$2:$C$15</c:f>
              <c:numCache>
                <c:formatCode>0.0</c:formatCode>
                <c:ptCount val="14"/>
                <c:pt idx="0">
                  <c:v>15.084376076225462</c:v>
                </c:pt>
                <c:pt idx="1">
                  <c:v>17.100246150876007</c:v>
                </c:pt>
                <c:pt idx="2">
                  <c:v>20.157806464728601</c:v>
                </c:pt>
                <c:pt idx="3">
                  <c:v>21.792363978845181</c:v>
                </c:pt>
                <c:pt idx="4">
                  <c:v>22.73743387707222</c:v>
                </c:pt>
                <c:pt idx="5">
                  <c:v>23.941803834535481</c:v>
                </c:pt>
                <c:pt idx="6">
                  <c:v>25.365259315812043</c:v>
                </c:pt>
                <c:pt idx="7">
                  <c:v>22.862401090339297</c:v>
                </c:pt>
                <c:pt idx="8">
                  <c:v>29.506525444173796</c:v>
                </c:pt>
                <c:pt idx="9">
                  <c:v>29.736362567599343</c:v>
                </c:pt>
                <c:pt idx="10">
                  <c:v>28.644650480360252</c:v>
                </c:pt>
                <c:pt idx="11">
                  <c:v>29.540638749966845</c:v>
                </c:pt>
                <c:pt idx="12">
                  <c:v>30.284055485324089</c:v>
                </c:pt>
                <c:pt idx="13">
                  <c:v>27.730918205777531</c:v>
                </c:pt>
              </c:numCache>
            </c:numRef>
          </c:val>
          <c:smooth val="0"/>
          <c:extLst>
            <c:ext xmlns:c16="http://schemas.microsoft.com/office/drawing/2014/chart" uri="{C3380CC4-5D6E-409C-BE32-E72D297353CC}">
              <c16:uniqueId val="{00000000-6F50-4784-AA1D-50527CEDB9F5}"/>
            </c:ext>
          </c:extLst>
        </c:ser>
        <c:dLbls>
          <c:showLegendKey val="0"/>
          <c:showVal val="0"/>
          <c:showCatName val="0"/>
          <c:showSerName val="0"/>
          <c:showPercent val="0"/>
          <c:showBubbleSize val="0"/>
        </c:dLbls>
        <c:marker val="1"/>
        <c:smooth val="0"/>
        <c:axId val="1850892672"/>
        <c:axId val="1850888512"/>
      </c:lineChart>
      <c:catAx>
        <c:axId val="1850892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50888512"/>
        <c:crosses val="autoZero"/>
        <c:auto val="1"/>
        <c:lblAlgn val="ctr"/>
        <c:lblOffset val="100"/>
        <c:noMultiLvlLbl val="0"/>
      </c:catAx>
      <c:valAx>
        <c:axId val="1850888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0"/>
              <c:y val="6.6625310282560038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50892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Q640_Triple_agecat!$E$1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Q640_Triple_agecat!$D$2:$D$15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Q640_Triple_agecat!$E$2:$E$15</c:f>
              <c:numCache>
                <c:formatCode>0.0</c:formatCode>
                <c:ptCount val="14"/>
                <c:pt idx="0">
                  <c:v>15.084376076225462</c:v>
                </c:pt>
                <c:pt idx="1">
                  <c:v>17.100246150876007</c:v>
                </c:pt>
                <c:pt idx="2">
                  <c:v>20.157806464728601</c:v>
                </c:pt>
                <c:pt idx="3">
                  <c:v>21.792363978845181</c:v>
                </c:pt>
                <c:pt idx="4">
                  <c:v>22.73743387707222</c:v>
                </c:pt>
                <c:pt idx="5">
                  <c:v>23.941803834535481</c:v>
                </c:pt>
                <c:pt idx="6">
                  <c:v>25.365259315812043</c:v>
                </c:pt>
                <c:pt idx="7">
                  <c:v>22.862401090339297</c:v>
                </c:pt>
                <c:pt idx="8">
                  <c:v>29.506525444173796</c:v>
                </c:pt>
                <c:pt idx="9">
                  <c:v>29.736362567599343</c:v>
                </c:pt>
                <c:pt idx="10">
                  <c:v>28.644650480360252</c:v>
                </c:pt>
                <c:pt idx="11">
                  <c:v>29.540638749966845</c:v>
                </c:pt>
                <c:pt idx="12">
                  <c:v>30.284055485324089</c:v>
                </c:pt>
                <c:pt idx="13">
                  <c:v>27.730918205777531</c:v>
                </c:pt>
              </c:numCache>
            </c:numRef>
          </c:val>
          <c:smooth val="0"/>
          <c:extLst>
            <c:ext xmlns:c16="http://schemas.microsoft.com/office/drawing/2014/chart" uri="{C3380CC4-5D6E-409C-BE32-E72D297353CC}">
              <c16:uniqueId val="{00000000-5975-44F0-A989-C58514CC5037}"/>
            </c:ext>
          </c:extLst>
        </c:ser>
        <c:ser>
          <c:idx val="1"/>
          <c:order val="1"/>
          <c:tx>
            <c:strRef>
              <c:f>Q640_Triple_agecat!$F$1</c:f>
              <c:strCache>
                <c:ptCount val="1"/>
                <c:pt idx="0">
                  <c:v>20–29 years</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Q640_Triple_agecat!$D$2:$D$15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Q640_Triple_agecat!$F$2:$F$15</c:f>
              <c:numCache>
                <c:formatCode>0.0</c:formatCode>
                <c:ptCount val="14"/>
                <c:pt idx="0">
                  <c:v>8.2995951417004044</c:v>
                </c:pt>
                <c:pt idx="1">
                  <c:v>8.4242999525391546</c:v>
                </c:pt>
                <c:pt idx="2">
                  <c:v>8.4842707340324122</c:v>
                </c:pt>
                <c:pt idx="3">
                  <c:v>8.0412866058569374</c:v>
                </c:pt>
                <c:pt idx="4">
                  <c:v>9.5958343664765682</c:v>
                </c:pt>
                <c:pt idx="5">
                  <c:v>8.9334548769371018</c:v>
                </c:pt>
                <c:pt idx="6">
                  <c:v>8.9111161627642641</c:v>
                </c:pt>
                <c:pt idx="7">
                  <c:v>7.2416974169741701</c:v>
                </c:pt>
                <c:pt idx="8">
                  <c:v>8.0794403069284577</c:v>
                </c:pt>
                <c:pt idx="9">
                  <c:v>6.8134002265738793</c:v>
                </c:pt>
                <c:pt idx="10">
                  <c:v>5.1148330157456625</c:v>
                </c:pt>
                <c:pt idx="11">
                  <c:v>5.2459988144635448</c:v>
                </c:pt>
                <c:pt idx="12">
                  <c:v>6.3992266795553405</c:v>
                </c:pt>
                <c:pt idx="13">
                  <c:v>5.4240919271594121</c:v>
                </c:pt>
              </c:numCache>
            </c:numRef>
          </c:val>
          <c:smooth val="0"/>
          <c:extLst>
            <c:ext xmlns:c16="http://schemas.microsoft.com/office/drawing/2014/chart" uri="{C3380CC4-5D6E-409C-BE32-E72D297353CC}">
              <c16:uniqueId val="{00000001-5975-44F0-A989-C58514CC5037}"/>
            </c:ext>
          </c:extLst>
        </c:ser>
        <c:ser>
          <c:idx val="2"/>
          <c:order val="2"/>
          <c:tx>
            <c:strRef>
              <c:f>Q640_Triple_agecat!$G$1</c:f>
              <c:strCache>
                <c:ptCount val="1"/>
                <c:pt idx="0">
                  <c:v>30–39 years</c:v>
                </c:pt>
              </c:strCache>
            </c:strRef>
          </c:tx>
          <c:spPr>
            <a:ln w="44450" cap="rnd">
              <a:solidFill>
                <a:srgbClr val="008080"/>
              </a:solidFill>
              <a:round/>
            </a:ln>
            <a:effectLst/>
          </c:spPr>
          <c:marker>
            <c:symbol val="circle"/>
            <c:size val="5"/>
            <c:spPr>
              <a:solidFill>
                <a:srgbClr val="008080">
                  <a:alpha val="95000"/>
                </a:srgbClr>
              </a:solidFill>
              <a:ln w="44450">
                <a:solidFill>
                  <a:srgbClr val="008080"/>
                </a:solidFill>
              </a:ln>
              <a:effectLst/>
            </c:spPr>
          </c:marker>
          <c:cat>
            <c:numRef>
              <c:f>Q640_Triple_agecat!$D$2:$D$15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Q640_Triple_agecat!$G$2:$G$15</c:f>
              <c:numCache>
                <c:formatCode>0.0</c:formatCode>
                <c:ptCount val="14"/>
                <c:pt idx="0">
                  <c:v>11.892666406148235</c:v>
                </c:pt>
                <c:pt idx="1">
                  <c:v>13.146123260437376</c:v>
                </c:pt>
                <c:pt idx="2">
                  <c:v>14.132916716740777</c:v>
                </c:pt>
                <c:pt idx="3">
                  <c:v>14.65863453815261</c:v>
                </c:pt>
                <c:pt idx="4">
                  <c:v>14.016298020954599</c:v>
                </c:pt>
                <c:pt idx="5">
                  <c:v>13.924955330553901</c:v>
                </c:pt>
                <c:pt idx="6">
                  <c:v>14.54146876141761</c:v>
                </c:pt>
                <c:pt idx="7">
                  <c:v>13.608762947969996</c:v>
                </c:pt>
                <c:pt idx="8">
                  <c:v>13.747714808043876</c:v>
                </c:pt>
                <c:pt idx="9">
                  <c:v>11.549345596038203</c:v>
                </c:pt>
                <c:pt idx="10">
                  <c:v>8.0610134436401246</c:v>
                </c:pt>
                <c:pt idx="11">
                  <c:v>8.7418633034987803</c:v>
                </c:pt>
                <c:pt idx="12">
                  <c:v>9.4812075169932033</c:v>
                </c:pt>
                <c:pt idx="13">
                  <c:v>8.8298182525026725</c:v>
                </c:pt>
              </c:numCache>
            </c:numRef>
          </c:val>
          <c:smooth val="0"/>
          <c:extLst>
            <c:ext xmlns:c16="http://schemas.microsoft.com/office/drawing/2014/chart" uri="{C3380CC4-5D6E-409C-BE32-E72D297353CC}">
              <c16:uniqueId val="{00000002-5975-44F0-A989-C58514CC5037}"/>
            </c:ext>
          </c:extLst>
        </c:ser>
        <c:ser>
          <c:idx val="3"/>
          <c:order val="3"/>
          <c:tx>
            <c:strRef>
              <c:f>Q640_Triple_agecat!$H$1</c:f>
              <c:strCache>
                <c:ptCount val="1"/>
                <c:pt idx="0">
                  <c:v>40–49 years</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Q640_Triple_agecat!$D$2:$D$15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Q640_Triple_agecat!$H$2:$H$15</c:f>
              <c:numCache>
                <c:formatCode>0.0</c:formatCode>
                <c:ptCount val="14"/>
                <c:pt idx="0">
                  <c:v>15.08298219967323</c:v>
                </c:pt>
                <c:pt idx="1">
                  <c:v>16.828582898434362</c:v>
                </c:pt>
                <c:pt idx="2">
                  <c:v>18.162729658792649</c:v>
                </c:pt>
                <c:pt idx="3">
                  <c:v>17.974371273898445</c:v>
                </c:pt>
                <c:pt idx="4">
                  <c:v>19.03353057199211</c:v>
                </c:pt>
                <c:pt idx="5">
                  <c:v>18.811111830602862</c:v>
                </c:pt>
                <c:pt idx="6">
                  <c:v>19.828038855342609</c:v>
                </c:pt>
                <c:pt idx="7">
                  <c:v>17.904761904761905</c:v>
                </c:pt>
                <c:pt idx="8">
                  <c:v>19.385796545105567</c:v>
                </c:pt>
                <c:pt idx="9">
                  <c:v>17.724814740636891</c:v>
                </c:pt>
                <c:pt idx="10">
                  <c:v>13.741092257054293</c:v>
                </c:pt>
                <c:pt idx="11">
                  <c:v>14.875225266501726</c:v>
                </c:pt>
                <c:pt idx="12">
                  <c:v>15.954373081321856</c:v>
                </c:pt>
                <c:pt idx="13">
                  <c:v>14.143309487510262</c:v>
                </c:pt>
              </c:numCache>
            </c:numRef>
          </c:val>
          <c:smooth val="0"/>
          <c:extLst>
            <c:ext xmlns:c16="http://schemas.microsoft.com/office/drawing/2014/chart" uri="{C3380CC4-5D6E-409C-BE32-E72D297353CC}">
              <c16:uniqueId val="{00000003-5975-44F0-A989-C58514CC5037}"/>
            </c:ext>
          </c:extLst>
        </c:ser>
        <c:ser>
          <c:idx val="4"/>
          <c:order val="4"/>
          <c:tx>
            <c:strRef>
              <c:f>Q640_Triple_agecat!$I$1</c:f>
              <c:strCache>
                <c:ptCount val="1"/>
                <c:pt idx="0">
                  <c:v>50–59 years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Q640_Triple_agecat!$D$2:$D$15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Q640_Triple_agecat!$I$2:$I$15</c:f>
              <c:numCache>
                <c:formatCode>0.0</c:formatCode>
                <c:ptCount val="14"/>
                <c:pt idx="0">
                  <c:v>17.889788456516062</c:v>
                </c:pt>
                <c:pt idx="1">
                  <c:v>19.500877143342198</c:v>
                </c:pt>
                <c:pt idx="2">
                  <c:v>21.036756812023924</c:v>
                </c:pt>
                <c:pt idx="3">
                  <c:v>21.937899141158336</c:v>
                </c:pt>
                <c:pt idx="4">
                  <c:v>23.445992888961545</c:v>
                </c:pt>
                <c:pt idx="5">
                  <c:v>22.965773638419378</c:v>
                </c:pt>
                <c:pt idx="6">
                  <c:v>24.190240315777253</c:v>
                </c:pt>
                <c:pt idx="7">
                  <c:v>21.067936461778924</c:v>
                </c:pt>
                <c:pt idx="8">
                  <c:v>23.97249867051584</c:v>
                </c:pt>
                <c:pt idx="9">
                  <c:v>21.845432713173807</c:v>
                </c:pt>
                <c:pt idx="10">
                  <c:v>18.262150220913107</c:v>
                </c:pt>
                <c:pt idx="11">
                  <c:v>19.14677031278919</c:v>
                </c:pt>
                <c:pt idx="12">
                  <c:v>20.626390924387994</c:v>
                </c:pt>
                <c:pt idx="13">
                  <c:v>19.202029680603342</c:v>
                </c:pt>
              </c:numCache>
            </c:numRef>
          </c:val>
          <c:smooth val="0"/>
          <c:extLst>
            <c:ext xmlns:c16="http://schemas.microsoft.com/office/drawing/2014/chart" uri="{C3380CC4-5D6E-409C-BE32-E72D297353CC}">
              <c16:uniqueId val="{00000004-5975-44F0-A989-C58514CC5037}"/>
            </c:ext>
          </c:extLst>
        </c:ser>
        <c:ser>
          <c:idx val="5"/>
          <c:order val="5"/>
          <c:tx>
            <c:strRef>
              <c:f>Q640_Triple_agecat!$J$1</c:f>
              <c:strCache>
                <c:ptCount val="1"/>
                <c:pt idx="0">
                  <c:v>60–69 years</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Q640_Triple_agecat!$D$2:$D$15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Q640_Triple_agecat!$J$2:$J$15</c:f>
              <c:numCache>
                <c:formatCode>0.0</c:formatCode>
                <c:ptCount val="14"/>
                <c:pt idx="0">
                  <c:v>17.935721691049419</c:v>
                </c:pt>
                <c:pt idx="1">
                  <c:v>20.598503740648379</c:v>
                </c:pt>
                <c:pt idx="2">
                  <c:v>23.415071770334929</c:v>
                </c:pt>
                <c:pt idx="3">
                  <c:v>25.032002792971024</c:v>
                </c:pt>
                <c:pt idx="4">
                  <c:v>25.713053656132569</c:v>
                </c:pt>
                <c:pt idx="5">
                  <c:v>27.21407927332783</c:v>
                </c:pt>
                <c:pt idx="6">
                  <c:v>29.044027675810362</c:v>
                </c:pt>
                <c:pt idx="7">
                  <c:v>24.586174224831403</c:v>
                </c:pt>
                <c:pt idx="8">
                  <c:v>31.786488860210429</c:v>
                </c:pt>
                <c:pt idx="9">
                  <c:v>32.906514172053704</c:v>
                </c:pt>
                <c:pt idx="10">
                  <c:v>31.192063899168286</c:v>
                </c:pt>
                <c:pt idx="11">
                  <c:v>31.908508158508159</c:v>
                </c:pt>
                <c:pt idx="12">
                  <c:v>32.7877981028943</c:v>
                </c:pt>
                <c:pt idx="13">
                  <c:v>30.785967581354246</c:v>
                </c:pt>
              </c:numCache>
            </c:numRef>
          </c:val>
          <c:smooth val="0"/>
          <c:extLst>
            <c:ext xmlns:c16="http://schemas.microsoft.com/office/drawing/2014/chart" uri="{C3380CC4-5D6E-409C-BE32-E72D297353CC}">
              <c16:uniqueId val="{00000005-5975-44F0-A989-C58514CC5037}"/>
            </c:ext>
          </c:extLst>
        </c:ser>
        <c:ser>
          <c:idx val="6"/>
          <c:order val="6"/>
          <c:tx>
            <c:strRef>
              <c:f>Q640_Triple_agecat!$K$1</c:f>
              <c:strCache>
                <c:ptCount val="1"/>
                <c:pt idx="0">
                  <c:v>70+ years</c:v>
                </c:pt>
              </c:strCache>
            </c:strRef>
          </c:tx>
          <c:spPr>
            <a:ln w="44450" cap="rnd">
              <a:solidFill>
                <a:schemeClr val="tx1">
                  <a:lumMod val="65000"/>
                  <a:lumOff val="35000"/>
                </a:schemeClr>
              </a:solidFill>
              <a:round/>
            </a:ln>
            <a:effectLst/>
          </c:spPr>
          <c:marker>
            <c:symbol val="circle"/>
            <c:size val="5"/>
            <c:spPr>
              <a:solidFill>
                <a:schemeClr val="tx1">
                  <a:lumMod val="65000"/>
                  <a:lumOff val="35000"/>
                </a:schemeClr>
              </a:solidFill>
              <a:ln w="44450">
                <a:solidFill>
                  <a:schemeClr val="tx1">
                    <a:lumMod val="65000"/>
                    <a:lumOff val="35000"/>
                  </a:schemeClr>
                </a:solidFill>
              </a:ln>
              <a:effectLst/>
            </c:spPr>
          </c:marker>
          <c:cat>
            <c:numRef>
              <c:f>Q640_Triple_agecat!$D$2:$D$15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Q640_Triple_agecat!$K$2:$K$15</c:f>
              <c:numCache>
                <c:formatCode>0.0</c:formatCode>
                <c:ptCount val="14"/>
                <c:pt idx="0">
                  <c:v>11.81400917980443</c:v>
                </c:pt>
                <c:pt idx="1">
                  <c:v>15.454193048197441</c:v>
                </c:pt>
                <c:pt idx="2">
                  <c:v>23.42043328706777</c:v>
                </c:pt>
                <c:pt idx="3">
                  <c:v>24.286331556963848</c:v>
                </c:pt>
                <c:pt idx="4">
                  <c:v>24.122107336287542</c:v>
                </c:pt>
                <c:pt idx="5">
                  <c:v>25.790775372065777</c:v>
                </c:pt>
                <c:pt idx="6">
                  <c:v>26.559968897816368</c:v>
                </c:pt>
                <c:pt idx="7">
                  <c:v>24.356358448624796</c:v>
                </c:pt>
                <c:pt idx="8">
                  <c:v>32.195579479650924</c:v>
                </c:pt>
                <c:pt idx="9">
                  <c:v>32.955613203693112</c:v>
                </c:pt>
                <c:pt idx="10">
                  <c:v>33.304596911578834</c:v>
                </c:pt>
                <c:pt idx="11">
                  <c:v>32.769307184742104</c:v>
                </c:pt>
                <c:pt idx="12">
                  <c:v>32.67358289407958</c:v>
                </c:pt>
                <c:pt idx="13">
                  <c:v>29.266580659065671</c:v>
                </c:pt>
              </c:numCache>
            </c:numRef>
          </c:val>
          <c:smooth val="0"/>
          <c:extLst>
            <c:ext xmlns:c16="http://schemas.microsoft.com/office/drawing/2014/chart" uri="{C3380CC4-5D6E-409C-BE32-E72D297353CC}">
              <c16:uniqueId val="{00000006-5975-44F0-A989-C58514CC5037}"/>
            </c:ext>
          </c:extLst>
        </c:ser>
        <c:dLbls>
          <c:showLegendKey val="0"/>
          <c:showVal val="0"/>
          <c:showCatName val="0"/>
          <c:showSerName val="0"/>
          <c:showPercent val="0"/>
          <c:showBubbleSize val="0"/>
        </c:dLbls>
        <c:marker val="1"/>
        <c:smooth val="0"/>
        <c:axId val="1850937184"/>
        <c:axId val="1850933440"/>
      </c:lineChart>
      <c:catAx>
        <c:axId val="185093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50933440"/>
        <c:crosses val="autoZero"/>
        <c:auto val="1"/>
        <c:lblAlgn val="ctr"/>
        <c:lblOffset val="100"/>
        <c:noMultiLvlLbl val="0"/>
      </c:catAx>
      <c:valAx>
        <c:axId val="1850933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dirty="0">
                    <a:solidFill>
                      <a:schemeClr val="tx1"/>
                    </a:solidFill>
                  </a:rPr>
                  <a:t>Combined</a:t>
                </a:r>
                <a:r>
                  <a:rPr lang="en-US" sz="2800" baseline="0" dirty="0">
                    <a:solidFill>
                      <a:schemeClr val="tx1"/>
                    </a:solidFill>
                  </a:rPr>
                  <a:t> Testing (%)</a:t>
                </a:r>
                <a:endParaRPr lang="en-US" sz="2800" dirty="0">
                  <a:solidFill>
                    <a:schemeClr val="tx1"/>
                  </a:solidFill>
                </a:endParaRPr>
              </a:p>
            </c:rich>
          </c:tx>
          <c:layout>
            <c:manualLayout>
              <c:xMode val="edge"/>
              <c:yMode val="edge"/>
              <c:x val="0"/>
              <c:y val="4.692304636375965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50937184"/>
        <c:crosses val="autoZero"/>
        <c:crossBetween val="between"/>
      </c:valAx>
      <c:spPr>
        <a:noFill/>
        <a:ln>
          <a:noFill/>
        </a:ln>
        <a:effectLst/>
      </c:spPr>
    </c:plotArea>
    <c:legend>
      <c:legendPos val="b"/>
      <c:layout>
        <c:manualLayout>
          <c:xMode val="edge"/>
          <c:yMode val="edge"/>
          <c:x val="8.2522622218280425E-2"/>
          <c:y val="0.89694542892963836"/>
          <c:w val="0.89999992317489808"/>
          <c:h val="8.3324178342331856E-2"/>
        </c:manualLayout>
      </c:layout>
      <c:overlay val="0"/>
      <c:spPr>
        <a:noFill/>
        <a:ln>
          <a:noFill/>
        </a:ln>
        <a:effectLst/>
      </c:spPr>
      <c:txPr>
        <a:bodyPr rot="0" spcFirstLastPara="1" vertOverflow="ellipsis" vert="horz" wrap="square" anchor="ctr" anchorCtr="1"/>
        <a:lstStyle/>
        <a:p>
          <a:pPr>
            <a:defRPr sz="195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Q640_Triple_sex!$D$1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Q640_Triple_sex!$C$2:$C$15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Q640_Triple_sex!$D$2:$D$15</c:f>
              <c:numCache>
                <c:formatCode>0.0</c:formatCode>
                <c:ptCount val="14"/>
                <c:pt idx="0">
                  <c:v>15.084376076225462</c:v>
                </c:pt>
                <c:pt idx="1">
                  <c:v>17.100246150876007</c:v>
                </c:pt>
                <c:pt idx="2">
                  <c:v>20.157806464728601</c:v>
                </c:pt>
                <c:pt idx="3">
                  <c:v>21.792363978845181</c:v>
                </c:pt>
                <c:pt idx="4">
                  <c:v>22.73743387707222</c:v>
                </c:pt>
                <c:pt idx="5">
                  <c:v>23.941803834535481</c:v>
                </c:pt>
                <c:pt idx="6">
                  <c:v>25.365259315812043</c:v>
                </c:pt>
                <c:pt idx="7">
                  <c:v>22.862401090339297</c:v>
                </c:pt>
                <c:pt idx="8">
                  <c:v>29.506525444173796</c:v>
                </c:pt>
                <c:pt idx="9">
                  <c:v>29.736362567599343</c:v>
                </c:pt>
                <c:pt idx="10">
                  <c:v>28.644650480360252</c:v>
                </c:pt>
                <c:pt idx="11">
                  <c:v>29.540638749966845</c:v>
                </c:pt>
                <c:pt idx="12">
                  <c:v>30.284055485324089</c:v>
                </c:pt>
                <c:pt idx="13">
                  <c:v>27.730918205777531</c:v>
                </c:pt>
              </c:numCache>
            </c:numRef>
          </c:val>
          <c:smooth val="0"/>
          <c:extLst>
            <c:ext xmlns:c16="http://schemas.microsoft.com/office/drawing/2014/chart" uri="{C3380CC4-5D6E-409C-BE32-E72D297353CC}">
              <c16:uniqueId val="{00000000-D4B3-4D47-B93D-6619DA8EA409}"/>
            </c:ext>
          </c:extLst>
        </c:ser>
        <c:ser>
          <c:idx val="1"/>
          <c:order val="1"/>
          <c:tx>
            <c:strRef>
              <c:f>Q640_Triple_sex!$E$1</c:f>
              <c:strCache>
                <c:ptCount val="1"/>
                <c:pt idx="0">
                  <c:v>Female</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Q640_Triple_sex!$C$2:$C$15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Q640_Triple_sex!$E$2:$E$15</c:f>
              <c:numCache>
                <c:formatCode>0.0</c:formatCode>
                <c:ptCount val="14"/>
                <c:pt idx="0">
                  <c:v>13.982884509696161</c:v>
                </c:pt>
                <c:pt idx="1">
                  <c:v>16.025067144136077</c:v>
                </c:pt>
                <c:pt idx="2">
                  <c:v>19.296762958410163</c:v>
                </c:pt>
                <c:pt idx="3">
                  <c:v>21.31276337404471</c:v>
                </c:pt>
                <c:pt idx="4">
                  <c:v>22.255443334954652</c:v>
                </c:pt>
                <c:pt idx="5">
                  <c:v>23.642623924013062</c:v>
                </c:pt>
                <c:pt idx="6">
                  <c:v>24.540316161728111</c:v>
                </c:pt>
                <c:pt idx="7">
                  <c:v>22.290080172912113</c:v>
                </c:pt>
                <c:pt idx="8">
                  <c:v>29.603826867050646</c:v>
                </c:pt>
                <c:pt idx="9">
                  <c:v>29.547168961596054</c:v>
                </c:pt>
                <c:pt idx="10">
                  <c:v>28.554851446354164</c:v>
                </c:pt>
                <c:pt idx="11">
                  <c:v>29.067977950033303</c:v>
                </c:pt>
                <c:pt idx="12">
                  <c:v>29.708130399232108</c:v>
                </c:pt>
                <c:pt idx="13">
                  <c:v>26.848707150296608</c:v>
                </c:pt>
              </c:numCache>
            </c:numRef>
          </c:val>
          <c:smooth val="0"/>
          <c:extLst>
            <c:ext xmlns:c16="http://schemas.microsoft.com/office/drawing/2014/chart" uri="{C3380CC4-5D6E-409C-BE32-E72D297353CC}">
              <c16:uniqueId val="{00000001-D4B3-4D47-B93D-6619DA8EA409}"/>
            </c:ext>
          </c:extLst>
        </c:ser>
        <c:ser>
          <c:idx val="2"/>
          <c:order val="2"/>
          <c:tx>
            <c:strRef>
              <c:f>Q640_Triple_sex!$F$1</c:f>
              <c:strCache>
                <c:ptCount val="1"/>
                <c:pt idx="0">
                  <c:v>Male</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Q640_Triple_sex!$C$2:$C$15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Q640_Triple_sex!$F$2:$F$15</c:f>
              <c:numCache>
                <c:formatCode>0.0</c:formatCode>
                <c:ptCount val="14"/>
                <c:pt idx="0">
                  <c:v>16.131681098835472</c:v>
                </c:pt>
                <c:pt idx="1">
                  <c:v>18.113632102006374</c:v>
                </c:pt>
                <c:pt idx="2">
                  <c:v>21.005648577768813</c:v>
                </c:pt>
                <c:pt idx="3">
                  <c:v>22.285924292539509</c:v>
                </c:pt>
                <c:pt idx="4">
                  <c:v>23.250712207309455</c:v>
                </c:pt>
                <c:pt idx="5">
                  <c:v>24.264922741552862</c:v>
                </c:pt>
                <c:pt idx="6">
                  <c:v>26.255422315478196</c:v>
                </c:pt>
                <c:pt idx="7">
                  <c:v>23.477751756440281</c:v>
                </c:pt>
                <c:pt idx="8">
                  <c:v>29.400171030663355</c:v>
                </c:pt>
                <c:pt idx="9">
                  <c:v>29.943051130982397</c:v>
                </c:pt>
                <c:pt idx="10">
                  <c:v>28.741107055271826</c:v>
                </c:pt>
                <c:pt idx="11">
                  <c:v>30.052516397945997</c:v>
                </c:pt>
                <c:pt idx="12">
                  <c:v>30.907672448526561</c:v>
                </c:pt>
                <c:pt idx="13">
                  <c:v>28.701769742771962</c:v>
                </c:pt>
              </c:numCache>
            </c:numRef>
          </c:val>
          <c:smooth val="0"/>
          <c:extLst>
            <c:ext xmlns:c16="http://schemas.microsoft.com/office/drawing/2014/chart" uri="{C3380CC4-5D6E-409C-BE32-E72D297353CC}">
              <c16:uniqueId val="{00000002-D4B3-4D47-B93D-6619DA8EA409}"/>
            </c:ext>
          </c:extLst>
        </c:ser>
        <c:dLbls>
          <c:showLegendKey val="0"/>
          <c:showVal val="0"/>
          <c:showCatName val="0"/>
          <c:showSerName val="0"/>
          <c:showPercent val="0"/>
          <c:showBubbleSize val="0"/>
        </c:dLbls>
        <c:marker val="1"/>
        <c:smooth val="0"/>
        <c:axId val="1631765792"/>
        <c:axId val="1631769952"/>
      </c:lineChart>
      <c:catAx>
        <c:axId val="163176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631769952"/>
        <c:crosses val="autoZero"/>
        <c:auto val="1"/>
        <c:lblAlgn val="ctr"/>
        <c:lblOffset val="100"/>
        <c:noMultiLvlLbl val="0"/>
      </c:catAx>
      <c:valAx>
        <c:axId val="1631769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3.2522626486341647E-3"/>
              <c:y val="4.3591573826848959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631765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Q640_Triple_racecat!$D$1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Q640_Triple_racecat!$C$2:$C$15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Q640_Triple_racecat!$D$2:$D$15</c:f>
              <c:numCache>
                <c:formatCode>0.0</c:formatCode>
                <c:ptCount val="14"/>
                <c:pt idx="0">
                  <c:v>15.084376076225462</c:v>
                </c:pt>
                <c:pt idx="1">
                  <c:v>17.100246150876007</c:v>
                </c:pt>
                <c:pt idx="2">
                  <c:v>20.157806464728601</c:v>
                </c:pt>
                <c:pt idx="3">
                  <c:v>21.792363978845181</c:v>
                </c:pt>
                <c:pt idx="4">
                  <c:v>22.73743387707222</c:v>
                </c:pt>
                <c:pt idx="5">
                  <c:v>23.941803834535481</c:v>
                </c:pt>
                <c:pt idx="6">
                  <c:v>25.365259315812043</c:v>
                </c:pt>
                <c:pt idx="7">
                  <c:v>22.862401090339297</c:v>
                </c:pt>
                <c:pt idx="8">
                  <c:v>29.506525444173796</c:v>
                </c:pt>
                <c:pt idx="9">
                  <c:v>29.736362567599343</c:v>
                </c:pt>
                <c:pt idx="10">
                  <c:v>28.644650480360252</c:v>
                </c:pt>
                <c:pt idx="11">
                  <c:v>29.540638749966845</c:v>
                </c:pt>
                <c:pt idx="12">
                  <c:v>30.284055485324089</c:v>
                </c:pt>
                <c:pt idx="13">
                  <c:v>27.730918205777531</c:v>
                </c:pt>
              </c:numCache>
            </c:numRef>
          </c:val>
          <c:smooth val="0"/>
          <c:extLst>
            <c:ext xmlns:c16="http://schemas.microsoft.com/office/drawing/2014/chart" uri="{C3380CC4-5D6E-409C-BE32-E72D297353CC}">
              <c16:uniqueId val="{00000000-66D2-4213-B977-74EE9BC73C64}"/>
            </c:ext>
          </c:extLst>
        </c:ser>
        <c:ser>
          <c:idx val="1"/>
          <c:order val="1"/>
          <c:tx>
            <c:strRef>
              <c:f>Q640_Triple_racecat!$E$1</c:f>
              <c:strCache>
                <c:ptCount val="1"/>
                <c:pt idx="0">
                  <c:v>Asian</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Q640_Triple_racecat!$C$2:$C$15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Q640_Triple_racecat!$E$2:$E$15</c:f>
              <c:numCache>
                <c:formatCode>0.0</c:formatCode>
                <c:ptCount val="14"/>
                <c:pt idx="0">
                  <c:v>19.575016097875082</c:v>
                </c:pt>
                <c:pt idx="1">
                  <c:v>22.357293868921776</c:v>
                </c:pt>
                <c:pt idx="2">
                  <c:v>24.83005366726297</c:v>
                </c:pt>
                <c:pt idx="3">
                  <c:v>27.245804540967423</c:v>
                </c:pt>
                <c:pt idx="4">
                  <c:v>27.180607987283928</c:v>
                </c:pt>
                <c:pt idx="5">
                  <c:v>30.095759233926128</c:v>
                </c:pt>
                <c:pt idx="6">
                  <c:v>33.683695917868491</c:v>
                </c:pt>
                <c:pt idx="7">
                  <c:v>32.358003442340795</c:v>
                </c:pt>
                <c:pt idx="8">
                  <c:v>36.368515205724506</c:v>
                </c:pt>
                <c:pt idx="9">
                  <c:v>35.597255286374455</c:v>
                </c:pt>
                <c:pt idx="10">
                  <c:v>33.793793793793796</c:v>
                </c:pt>
                <c:pt idx="11">
                  <c:v>36.540758742843018</c:v>
                </c:pt>
                <c:pt idx="12">
                  <c:v>37.908496732026144</c:v>
                </c:pt>
                <c:pt idx="13">
                  <c:v>35.152922957801003</c:v>
                </c:pt>
              </c:numCache>
            </c:numRef>
          </c:val>
          <c:smooth val="0"/>
          <c:extLst>
            <c:ext xmlns:c16="http://schemas.microsoft.com/office/drawing/2014/chart" uri="{C3380CC4-5D6E-409C-BE32-E72D297353CC}">
              <c16:uniqueId val="{00000001-66D2-4213-B977-74EE9BC73C64}"/>
            </c:ext>
          </c:extLst>
        </c:ser>
        <c:ser>
          <c:idx val="2"/>
          <c:order val="2"/>
          <c:tx>
            <c:strRef>
              <c:f>Q640_Triple_racecat!$F$1</c:f>
              <c:strCache>
                <c:ptCount val="1"/>
                <c:pt idx="0">
                  <c:v>Black</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Q640_Triple_racecat!$C$2:$C$15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Q640_Triple_racecat!$F$2:$F$15</c:f>
              <c:numCache>
                <c:formatCode>0.0</c:formatCode>
                <c:ptCount val="14"/>
                <c:pt idx="0">
                  <c:v>16.999334664005321</c:v>
                </c:pt>
                <c:pt idx="1">
                  <c:v>19.09945571499258</c:v>
                </c:pt>
                <c:pt idx="2">
                  <c:v>20.916905444126076</c:v>
                </c:pt>
                <c:pt idx="3">
                  <c:v>22.388372580532458</c:v>
                </c:pt>
                <c:pt idx="4">
                  <c:v>24.599675098630772</c:v>
                </c:pt>
                <c:pt idx="5">
                  <c:v>26.208514590155922</c:v>
                </c:pt>
                <c:pt idx="6">
                  <c:v>27.882441597588546</c:v>
                </c:pt>
                <c:pt idx="7">
                  <c:v>21.603401783862271</c:v>
                </c:pt>
                <c:pt idx="8">
                  <c:v>28.12330623306233</c:v>
                </c:pt>
                <c:pt idx="9">
                  <c:v>29.590227540113645</c:v>
                </c:pt>
                <c:pt idx="10">
                  <c:v>29.077021574378751</c:v>
                </c:pt>
                <c:pt idx="11">
                  <c:v>30.063854286611537</c:v>
                </c:pt>
                <c:pt idx="12">
                  <c:v>31.141435322838095</c:v>
                </c:pt>
                <c:pt idx="13">
                  <c:v>28.552786115098524</c:v>
                </c:pt>
              </c:numCache>
            </c:numRef>
          </c:val>
          <c:smooth val="0"/>
          <c:extLst>
            <c:ext xmlns:c16="http://schemas.microsoft.com/office/drawing/2014/chart" uri="{C3380CC4-5D6E-409C-BE32-E72D297353CC}">
              <c16:uniqueId val="{00000002-66D2-4213-B977-74EE9BC73C64}"/>
            </c:ext>
          </c:extLst>
        </c:ser>
        <c:ser>
          <c:idx val="3"/>
          <c:order val="3"/>
          <c:tx>
            <c:strRef>
              <c:f>Q640_Triple_racecat!$G$1</c:f>
              <c:strCache>
                <c:ptCount val="1"/>
                <c:pt idx="0">
                  <c:v>Hispanic</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Q640_Triple_racecat!$C$2:$C$15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Q640_Triple_racecat!$G$2:$G$15</c:f>
              <c:numCache>
                <c:formatCode>0.0</c:formatCode>
                <c:ptCount val="14"/>
                <c:pt idx="0">
                  <c:v>16.701116163704011</c:v>
                </c:pt>
                <c:pt idx="1">
                  <c:v>18.974095042031223</c:v>
                </c:pt>
                <c:pt idx="2">
                  <c:v>23.814713896457764</c:v>
                </c:pt>
                <c:pt idx="3">
                  <c:v>25.001690217023867</c:v>
                </c:pt>
                <c:pt idx="4">
                  <c:v>25.587220305020594</c:v>
                </c:pt>
                <c:pt idx="5">
                  <c:v>26.313902952641246</c:v>
                </c:pt>
                <c:pt idx="6">
                  <c:v>25.990615224191867</c:v>
                </c:pt>
                <c:pt idx="7">
                  <c:v>24.933842082589699</c:v>
                </c:pt>
                <c:pt idx="8">
                  <c:v>39.977403505084212</c:v>
                </c:pt>
                <c:pt idx="9">
                  <c:v>38.805390262356092</c:v>
                </c:pt>
                <c:pt idx="10">
                  <c:v>37.080175743815055</c:v>
                </c:pt>
                <c:pt idx="11">
                  <c:v>36.41551549865229</c:v>
                </c:pt>
                <c:pt idx="12">
                  <c:v>38.488266792660838</c:v>
                </c:pt>
                <c:pt idx="13">
                  <c:v>35.86829968320442</c:v>
                </c:pt>
              </c:numCache>
            </c:numRef>
          </c:val>
          <c:smooth val="0"/>
          <c:extLst>
            <c:ext xmlns:c16="http://schemas.microsoft.com/office/drawing/2014/chart" uri="{C3380CC4-5D6E-409C-BE32-E72D297353CC}">
              <c16:uniqueId val="{00000003-66D2-4213-B977-74EE9BC73C64}"/>
            </c:ext>
          </c:extLst>
        </c:ser>
        <c:ser>
          <c:idx val="4"/>
          <c:order val="4"/>
          <c:tx>
            <c:strRef>
              <c:f>Q640_Triple_racecat!$H$1</c:f>
              <c:strCache>
                <c:ptCount val="1"/>
                <c:pt idx="0">
                  <c:v>Unknown</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Q640_Triple_racecat!$C$2:$C$15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Q640_Triple_racecat!$H$2:$H$15</c:f>
              <c:numCache>
                <c:formatCode>0.0</c:formatCode>
                <c:ptCount val="14"/>
                <c:pt idx="0">
                  <c:v>11.325390001228349</c:v>
                </c:pt>
                <c:pt idx="1">
                  <c:v>12.549537648612946</c:v>
                </c:pt>
                <c:pt idx="2">
                  <c:v>13.849004168596572</c:v>
                </c:pt>
                <c:pt idx="3">
                  <c:v>16.016541857605901</c:v>
                </c:pt>
                <c:pt idx="4">
                  <c:v>18.272256623693025</c:v>
                </c:pt>
                <c:pt idx="5">
                  <c:v>21.069019200830308</c:v>
                </c:pt>
                <c:pt idx="6">
                  <c:v>23.341346153846153</c:v>
                </c:pt>
                <c:pt idx="7">
                  <c:v>22.31895795370183</c:v>
                </c:pt>
                <c:pt idx="8">
                  <c:v>32.334458582186443</c:v>
                </c:pt>
                <c:pt idx="9">
                  <c:v>33.709361245700336</c:v>
                </c:pt>
                <c:pt idx="10">
                  <c:v>34.521594359024583</c:v>
                </c:pt>
                <c:pt idx="11">
                  <c:v>33.217253436389633</c:v>
                </c:pt>
                <c:pt idx="12">
                  <c:v>31.43273707808801</c:v>
                </c:pt>
                <c:pt idx="13">
                  <c:v>26.835036230785555</c:v>
                </c:pt>
              </c:numCache>
            </c:numRef>
          </c:val>
          <c:smooth val="0"/>
          <c:extLst>
            <c:ext xmlns:c16="http://schemas.microsoft.com/office/drawing/2014/chart" uri="{C3380CC4-5D6E-409C-BE32-E72D297353CC}">
              <c16:uniqueId val="{00000004-66D2-4213-B977-74EE9BC73C64}"/>
            </c:ext>
          </c:extLst>
        </c:ser>
        <c:ser>
          <c:idx val="5"/>
          <c:order val="5"/>
          <c:tx>
            <c:strRef>
              <c:f>Q640_Triple_racecat!$I$1</c:f>
              <c:strCache>
                <c:ptCount val="1"/>
                <c:pt idx="0">
                  <c:v>White</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Q640_Triple_racecat!$C$2:$C$15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Q640_Triple_racecat!$I$2:$I$15</c:f>
              <c:numCache>
                <c:formatCode>0.0</c:formatCode>
                <c:ptCount val="14"/>
                <c:pt idx="0">
                  <c:v>15.219721329046088</c:v>
                </c:pt>
                <c:pt idx="1">
                  <c:v>17.122945430637738</c:v>
                </c:pt>
                <c:pt idx="2">
                  <c:v>20.156210632401109</c:v>
                </c:pt>
                <c:pt idx="3">
                  <c:v>21.405675980270185</c:v>
                </c:pt>
                <c:pt idx="4">
                  <c:v>22.015750611418607</c:v>
                </c:pt>
                <c:pt idx="5">
                  <c:v>22.941130344435514</c:v>
                </c:pt>
                <c:pt idx="6">
                  <c:v>24.366206585776993</c:v>
                </c:pt>
                <c:pt idx="7">
                  <c:v>22.053940902064891</c:v>
                </c:pt>
                <c:pt idx="8">
                  <c:v>26.431626619700591</c:v>
                </c:pt>
                <c:pt idx="9">
                  <c:v>26.743117737505298</c:v>
                </c:pt>
                <c:pt idx="10">
                  <c:v>25.66375872618946</c:v>
                </c:pt>
                <c:pt idx="11">
                  <c:v>26.741019001060167</c:v>
                </c:pt>
                <c:pt idx="12">
                  <c:v>27.54031898876087</c:v>
                </c:pt>
                <c:pt idx="13">
                  <c:v>25.78187047071259</c:v>
                </c:pt>
              </c:numCache>
            </c:numRef>
          </c:val>
          <c:smooth val="0"/>
          <c:extLst>
            <c:ext xmlns:c16="http://schemas.microsoft.com/office/drawing/2014/chart" uri="{C3380CC4-5D6E-409C-BE32-E72D297353CC}">
              <c16:uniqueId val="{00000005-66D2-4213-B977-74EE9BC73C64}"/>
            </c:ext>
          </c:extLst>
        </c:ser>
        <c:dLbls>
          <c:showLegendKey val="0"/>
          <c:showVal val="0"/>
          <c:showCatName val="0"/>
          <c:showSerName val="0"/>
          <c:showPercent val="0"/>
          <c:showBubbleSize val="0"/>
        </c:dLbls>
        <c:marker val="1"/>
        <c:smooth val="0"/>
        <c:axId val="1849269824"/>
        <c:axId val="1849271488"/>
      </c:lineChart>
      <c:catAx>
        <c:axId val="184926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49271488"/>
        <c:crosses val="autoZero"/>
        <c:auto val="1"/>
        <c:lblAlgn val="ctr"/>
        <c:lblOffset val="100"/>
        <c:noMultiLvlLbl val="0"/>
      </c:catAx>
      <c:valAx>
        <c:axId val="1849271488"/>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1.0840875495447216E-3"/>
              <c:y val="4.6243000874890645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49269824"/>
        <c:crosses val="autoZero"/>
        <c:crossBetween val="between"/>
      </c:valAx>
      <c:spPr>
        <a:noFill/>
        <a:ln>
          <a:noFill/>
        </a:ln>
        <a:effectLst/>
      </c:spPr>
    </c:plotArea>
    <c:legend>
      <c:legendPos val="b"/>
      <c:layout>
        <c:manualLayout>
          <c:xMode val="edge"/>
          <c:yMode val="edge"/>
          <c:x val="0.18246175112917959"/>
          <c:y val="0.88888320209973748"/>
          <c:w val="0.77817596892031971"/>
          <c:h val="9.7227909011373584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Q640_Triple_CKD_stage!$D$1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Q640_Triple_CKD_stage!$C$2:$C$15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Q640_Triple_CKD_stage!$D$2:$D$15</c:f>
              <c:numCache>
                <c:formatCode>0.0</c:formatCode>
                <c:ptCount val="14"/>
                <c:pt idx="0">
                  <c:v>15.084376076225462</c:v>
                </c:pt>
                <c:pt idx="1">
                  <c:v>17.100246150876007</c:v>
                </c:pt>
                <c:pt idx="2">
                  <c:v>20.157806464728601</c:v>
                </c:pt>
                <c:pt idx="3">
                  <c:v>21.792363978845181</c:v>
                </c:pt>
                <c:pt idx="4">
                  <c:v>22.73743387707222</c:v>
                </c:pt>
                <c:pt idx="5">
                  <c:v>23.941803834535481</c:v>
                </c:pt>
                <c:pt idx="6">
                  <c:v>25.365259315812043</c:v>
                </c:pt>
                <c:pt idx="7">
                  <c:v>22.862401090339297</c:v>
                </c:pt>
                <c:pt idx="8">
                  <c:v>29.506525444173796</c:v>
                </c:pt>
                <c:pt idx="9">
                  <c:v>29.736362567599343</c:v>
                </c:pt>
                <c:pt idx="10">
                  <c:v>28.644650480360252</c:v>
                </c:pt>
                <c:pt idx="11">
                  <c:v>29.540638749966845</c:v>
                </c:pt>
                <c:pt idx="12">
                  <c:v>30.284055485324089</c:v>
                </c:pt>
                <c:pt idx="13">
                  <c:v>27.730918205777531</c:v>
                </c:pt>
              </c:numCache>
            </c:numRef>
          </c:val>
          <c:smooth val="0"/>
          <c:extLst>
            <c:ext xmlns:c16="http://schemas.microsoft.com/office/drawing/2014/chart" uri="{C3380CC4-5D6E-409C-BE32-E72D297353CC}">
              <c16:uniqueId val="{00000000-2D05-430C-ADD0-574800AA44AD}"/>
            </c:ext>
          </c:extLst>
        </c:ser>
        <c:ser>
          <c:idx val="1"/>
          <c:order val="1"/>
          <c:tx>
            <c:strRef>
              <c:f>Q640_Triple_CKD_stage!$E$1</c:f>
              <c:strCache>
                <c:ptCount val="1"/>
                <c:pt idx="0">
                  <c:v>CKD Stage 1</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Q640_Triple_CKD_stage!$C$2:$C$15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Q640_Triple_CKD_stage!$E$2:$E$15</c:f>
              <c:numCache>
                <c:formatCode>0.0</c:formatCode>
                <c:ptCount val="14"/>
                <c:pt idx="0">
                  <c:v>22.137404580152673</c:v>
                </c:pt>
                <c:pt idx="1">
                  <c:v>23.006263048016702</c:v>
                </c:pt>
                <c:pt idx="2">
                  <c:v>25.073746312684367</c:v>
                </c:pt>
                <c:pt idx="3">
                  <c:v>25.545851528384279</c:v>
                </c:pt>
                <c:pt idx="4">
                  <c:v>24.871306005719735</c:v>
                </c:pt>
                <c:pt idx="5">
                  <c:v>26.957383548067394</c:v>
                </c:pt>
                <c:pt idx="6">
                  <c:v>28.096238857888252</c:v>
                </c:pt>
                <c:pt idx="7">
                  <c:v>24.6085562815929</c:v>
                </c:pt>
                <c:pt idx="8">
                  <c:v>31.072639657326434</c:v>
                </c:pt>
                <c:pt idx="9">
                  <c:v>32.793052201374699</c:v>
                </c:pt>
                <c:pt idx="10">
                  <c:v>32.81367264788156</c:v>
                </c:pt>
                <c:pt idx="11">
                  <c:v>32.822200613359264</c:v>
                </c:pt>
                <c:pt idx="12">
                  <c:v>33.107160059475191</c:v>
                </c:pt>
                <c:pt idx="13">
                  <c:v>30.176940228727613</c:v>
                </c:pt>
              </c:numCache>
            </c:numRef>
          </c:val>
          <c:smooth val="0"/>
          <c:extLst>
            <c:ext xmlns:c16="http://schemas.microsoft.com/office/drawing/2014/chart" uri="{C3380CC4-5D6E-409C-BE32-E72D297353CC}">
              <c16:uniqueId val="{00000001-2D05-430C-ADD0-574800AA44AD}"/>
            </c:ext>
          </c:extLst>
        </c:ser>
        <c:ser>
          <c:idx val="2"/>
          <c:order val="2"/>
          <c:tx>
            <c:strRef>
              <c:f>Q640_Triple_CKD_stage!$F$1</c:f>
              <c:strCache>
                <c:ptCount val="1"/>
                <c:pt idx="0">
                  <c:v>CKD Stage 2</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Q640_Triple_CKD_stage!$C$2:$C$15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Q640_Triple_CKD_stage!$F$2:$F$15</c:f>
              <c:numCache>
                <c:formatCode>0.0</c:formatCode>
                <c:ptCount val="14"/>
                <c:pt idx="0">
                  <c:v>21.474045053868757</c:v>
                </c:pt>
                <c:pt idx="1">
                  <c:v>24.100852799406749</c:v>
                </c:pt>
                <c:pt idx="2">
                  <c:v>25.823415444229173</c:v>
                </c:pt>
                <c:pt idx="3">
                  <c:v>26.729395365046177</c:v>
                </c:pt>
                <c:pt idx="4">
                  <c:v>27.116202496913157</c:v>
                </c:pt>
                <c:pt idx="5">
                  <c:v>28.022640322834231</c:v>
                </c:pt>
                <c:pt idx="6">
                  <c:v>28.135660452201506</c:v>
                </c:pt>
                <c:pt idx="7">
                  <c:v>24.512175962293796</c:v>
                </c:pt>
                <c:pt idx="8">
                  <c:v>36.854056886663365</c:v>
                </c:pt>
                <c:pt idx="9">
                  <c:v>37.118715300050873</c:v>
                </c:pt>
                <c:pt idx="10">
                  <c:v>37.186987688450287</c:v>
                </c:pt>
                <c:pt idx="11">
                  <c:v>36.607435501240808</c:v>
                </c:pt>
                <c:pt idx="12">
                  <c:v>36.874276219727101</c:v>
                </c:pt>
                <c:pt idx="13">
                  <c:v>33.707815666578554</c:v>
                </c:pt>
              </c:numCache>
            </c:numRef>
          </c:val>
          <c:smooth val="0"/>
          <c:extLst>
            <c:ext xmlns:c16="http://schemas.microsoft.com/office/drawing/2014/chart" uri="{C3380CC4-5D6E-409C-BE32-E72D297353CC}">
              <c16:uniqueId val="{00000002-2D05-430C-ADD0-574800AA44AD}"/>
            </c:ext>
          </c:extLst>
        </c:ser>
        <c:ser>
          <c:idx val="3"/>
          <c:order val="3"/>
          <c:tx>
            <c:strRef>
              <c:f>Q640_Triple_CKD_stage!$G$1</c:f>
              <c:strCache>
                <c:ptCount val="1"/>
                <c:pt idx="0">
                  <c:v>CKD Stage 3</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Q640_Triple_CKD_stage!$C$2:$C$15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Q640_Triple_CKD_stage!$G$2:$G$15</c:f>
              <c:numCache>
                <c:formatCode>0.0</c:formatCode>
                <c:ptCount val="14"/>
                <c:pt idx="0">
                  <c:v>25.030845157310303</c:v>
                </c:pt>
                <c:pt idx="1">
                  <c:v>27.532753275327533</c:v>
                </c:pt>
                <c:pt idx="2">
                  <c:v>29.940048673354305</c:v>
                </c:pt>
                <c:pt idx="3">
                  <c:v>29.391522480221266</c:v>
                </c:pt>
                <c:pt idx="4">
                  <c:v>29.195277267885874</c:v>
                </c:pt>
                <c:pt idx="5">
                  <c:v>29.583021917855838</c:v>
                </c:pt>
                <c:pt idx="6">
                  <c:v>30.909273932613353</c:v>
                </c:pt>
                <c:pt idx="7">
                  <c:v>27.476633378276468</c:v>
                </c:pt>
                <c:pt idx="8">
                  <c:v>34.381525138320903</c:v>
                </c:pt>
                <c:pt idx="9">
                  <c:v>35.402286971350108</c:v>
                </c:pt>
                <c:pt idx="10">
                  <c:v>36.023894284617526</c:v>
                </c:pt>
                <c:pt idx="11">
                  <c:v>35.867181114933572</c:v>
                </c:pt>
                <c:pt idx="12">
                  <c:v>35.835592892073791</c:v>
                </c:pt>
                <c:pt idx="13">
                  <c:v>32.173319604415603</c:v>
                </c:pt>
              </c:numCache>
            </c:numRef>
          </c:val>
          <c:smooth val="0"/>
          <c:extLst>
            <c:ext xmlns:c16="http://schemas.microsoft.com/office/drawing/2014/chart" uri="{C3380CC4-5D6E-409C-BE32-E72D297353CC}">
              <c16:uniqueId val="{00000003-2D05-430C-ADD0-574800AA44AD}"/>
            </c:ext>
          </c:extLst>
        </c:ser>
        <c:ser>
          <c:idx val="4"/>
          <c:order val="4"/>
          <c:tx>
            <c:strRef>
              <c:f>Q640_Triple_CKD_stage!$H$1</c:f>
              <c:strCache>
                <c:ptCount val="1"/>
                <c:pt idx="0">
                  <c:v>CKD Stage 4</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Q640_Triple_CKD_stage!$C$2:$C$15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Q640_Triple_CKD_stage!$H$2:$H$15</c:f>
              <c:numCache>
                <c:formatCode>0.0</c:formatCode>
                <c:ptCount val="14"/>
                <c:pt idx="0">
                  <c:v>24.632569077013521</c:v>
                </c:pt>
                <c:pt idx="1">
                  <c:v>26.862401402278703</c:v>
                </c:pt>
                <c:pt idx="2">
                  <c:v>31.170524942940986</c:v>
                </c:pt>
                <c:pt idx="3">
                  <c:v>31.061987237921603</c:v>
                </c:pt>
                <c:pt idx="4">
                  <c:v>31.847496206373293</c:v>
                </c:pt>
                <c:pt idx="5">
                  <c:v>34.146720547093565</c:v>
                </c:pt>
                <c:pt idx="6">
                  <c:v>35.697940503432491</c:v>
                </c:pt>
                <c:pt idx="7">
                  <c:v>31.437219496920989</c:v>
                </c:pt>
                <c:pt idx="8">
                  <c:v>37.334502411223148</c:v>
                </c:pt>
                <c:pt idx="9">
                  <c:v>38.422056984931238</c:v>
                </c:pt>
                <c:pt idx="10">
                  <c:v>38.886596047140827</c:v>
                </c:pt>
                <c:pt idx="11">
                  <c:v>38.578352180936996</c:v>
                </c:pt>
                <c:pt idx="12">
                  <c:v>39.082851637764932</c:v>
                </c:pt>
                <c:pt idx="13">
                  <c:v>35.120724346076457</c:v>
                </c:pt>
              </c:numCache>
            </c:numRef>
          </c:val>
          <c:smooth val="0"/>
          <c:extLst>
            <c:ext xmlns:c16="http://schemas.microsoft.com/office/drawing/2014/chart" uri="{C3380CC4-5D6E-409C-BE32-E72D297353CC}">
              <c16:uniqueId val="{00000004-2D05-430C-ADD0-574800AA44AD}"/>
            </c:ext>
          </c:extLst>
        </c:ser>
        <c:ser>
          <c:idx val="5"/>
          <c:order val="5"/>
          <c:tx>
            <c:strRef>
              <c:f>Q640_Triple_CKD_stage!$I$1</c:f>
              <c:strCache>
                <c:ptCount val="1"/>
                <c:pt idx="0">
                  <c:v>CKD Stage 5</c:v>
                </c:pt>
              </c:strCache>
            </c:strRef>
          </c:tx>
          <c:spPr>
            <a:ln w="44450" cap="rnd">
              <a:solidFill>
                <a:srgbClr val="996633"/>
              </a:solidFill>
              <a:round/>
            </a:ln>
            <a:effectLst/>
          </c:spPr>
          <c:marker>
            <c:symbol val="circle"/>
            <c:size val="5"/>
            <c:spPr>
              <a:solidFill>
                <a:srgbClr val="996633">
                  <a:alpha val="97000"/>
                </a:srgbClr>
              </a:solidFill>
              <a:ln w="44450">
                <a:solidFill>
                  <a:srgbClr val="996633"/>
                </a:solidFill>
              </a:ln>
              <a:effectLst/>
            </c:spPr>
          </c:marker>
          <c:cat>
            <c:numRef>
              <c:f>Q640_Triple_CKD_stage!$C$2:$C$15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Q640_Triple_CKD_stage!$I$2:$I$15</c:f>
              <c:numCache>
                <c:formatCode>0.0</c:formatCode>
                <c:ptCount val="14"/>
                <c:pt idx="0">
                  <c:v>14.567147613762486</c:v>
                </c:pt>
                <c:pt idx="1">
                  <c:v>13.637466634312061</c:v>
                </c:pt>
                <c:pt idx="2">
                  <c:v>15.890349899710275</c:v>
                </c:pt>
                <c:pt idx="3">
                  <c:v>16.57325860688551</c:v>
                </c:pt>
                <c:pt idx="4">
                  <c:v>18.772027453162679</c:v>
                </c:pt>
                <c:pt idx="5">
                  <c:v>19.850382741823243</c:v>
                </c:pt>
                <c:pt idx="6">
                  <c:v>19.297173414820474</c:v>
                </c:pt>
                <c:pt idx="7">
                  <c:v>16.224033657638707</c:v>
                </c:pt>
                <c:pt idx="8">
                  <c:v>19.551205538314633</c:v>
                </c:pt>
                <c:pt idx="9">
                  <c:v>22.609647408333984</c:v>
                </c:pt>
                <c:pt idx="10">
                  <c:v>22.684862832474586</c:v>
                </c:pt>
                <c:pt idx="11">
                  <c:v>22.912406556937412</c:v>
                </c:pt>
                <c:pt idx="12">
                  <c:v>23.163629532218675</c:v>
                </c:pt>
                <c:pt idx="13">
                  <c:v>20.865760800975981</c:v>
                </c:pt>
              </c:numCache>
            </c:numRef>
          </c:val>
          <c:smooth val="0"/>
          <c:extLst>
            <c:ext xmlns:c16="http://schemas.microsoft.com/office/drawing/2014/chart" uri="{C3380CC4-5D6E-409C-BE32-E72D297353CC}">
              <c16:uniqueId val="{00000005-2D05-430C-ADD0-574800AA44AD}"/>
            </c:ext>
          </c:extLst>
        </c:ser>
        <c:ser>
          <c:idx val="6"/>
          <c:order val="6"/>
          <c:tx>
            <c:strRef>
              <c:f>Q640_Triple_CKD_stage!$J$1</c:f>
              <c:strCache>
                <c:ptCount val="1"/>
                <c:pt idx="0">
                  <c:v>Unknown</c:v>
                </c:pt>
              </c:strCache>
            </c:strRef>
          </c:tx>
          <c:spPr>
            <a:ln w="44450" cap="rnd">
              <a:solidFill>
                <a:srgbClr val="FF0000"/>
              </a:solidFill>
              <a:round/>
            </a:ln>
            <a:effectLst/>
          </c:spPr>
          <c:marker>
            <c:symbol val="circle"/>
            <c:size val="5"/>
            <c:spPr>
              <a:solidFill>
                <a:srgbClr val="FF0000"/>
              </a:solidFill>
              <a:ln w="44450">
                <a:solidFill>
                  <a:srgbClr val="FF0000"/>
                </a:solidFill>
              </a:ln>
              <a:effectLst/>
            </c:spPr>
          </c:marker>
          <c:cat>
            <c:numRef>
              <c:f>Q640_Triple_CKD_stage!$C$2:$C$15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Q640_Triple_CKD_stage!$J$2:$J$15</c:f>
              <c:numCache>
                <c:formatCode>0.0</c:formatCode>
                <c:ptCount val="14"/>
                <c:pt idx="0">
                  <c:v>15.397849462365592</c:v>
                </c:pt>
                <c:pt idx="1">
                  <c:v>15.311610249920911</c:v>
                </c:pt>
                <c:pt idx="2">
                  <c:v>17.028288931612195</c:v>
                </c:pt>
                <c:pt idx="3">
                  <c:v>16.331051147805073</c:v>
                </c:pt>
                <c:pt idx="4">
                  <c:v>16.833926837164132</c:v>
                </c:pt>
                <c:pt idx="5">
                  <c:v>16.556848450862191</c:v>
                </c:pt>
                <c:pt idx="6">
                  <c:v>18.840215890548514</c:v>
                </c:pt>
                <c:pt idx="7">
                  <c:v>16.579940822365064</c:v>
                </c:pt>
                <c:pt idx="8">
                  <c:v>18.652849740932641</c:v>
                </c:pt>
                <c:pt idx="9">
                  <c:v>18.447881877307083</c:v>
                </c:pt>
                <c:pt idx="10">
                  <c:v>16.778994664420107</c:v>
                </c:pt>
                <c:pt idx="11">
                  <c:v>16.981132075471699</c:v>
                </c:pt>
                <c:pt idx="12">
                  <c:v>16.604425617301153</c:v>
                </c:pt>
                <c:pt idx="13">
                  <c:v>13.736095519951016</c:v>
                </c:pt>
              </c:numCache>
            </c:numRef>
          </c:val>
          <c:smooth val="0"/>
          <c:extLst>
            <c:ext xmlns:c16="http://schemas.microsoft.com/office/drawing/2014/chart" uri="{C3380CC4-5D6E-409C-BE32-E72D297353CC}">
              <c16:uniqueId val="{00000006-2D05-430C-ADD0-574800AA44AD}"/>
            </c:ext>
          </c:extLst>
        </c:ser>
        <c:dLbls>
          <c:showLegendKey val="0"/>
          <c:showVal val="0"/>
          <c:showCatName val="0"/>
          <c:showSerName val="0"/>
          <c:showPercent val="0"/>
          <c:showBubbleSize val="0"/>
        </c:dLbls>
        <c:marker val="1"/>
        <c:smooth val="0"/>
        <c:axId val="2041299264"/>
        <c:axId val="2041311744"/>
      </c:lineChart>
      <c:catAx>
        <c:axId val="204129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2041311744"/>
        <c:crosses val="autoZero"/>
        <c:auto val="1"/>
        <c:lblAlgn val="ctr"/>
        <c:lblOffset val="100"/>
        <c:noMultiLvlLbl val="0"/>
      </c:catAx>
      <c:valAx>
        <c:axId val="2041311744"/>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0"/>
              <c:y val="4.1777282301580759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041299264"/>
        <c:crosses val="autoZero"/>
        <c:crossBetween val="between"/>
      </c:valAx>
      <c:spPr>
        <a:noFill/>
        <a:ln>
          <a:noFill/>
        </a:ln>
        <a:effectLst/>
      </c:spPr>
    </c:plotArea>
    <c:legend>
      <c:legendPos val="b"/>
      <c:layout>
        <c:manualLayout>
          <c:xMode val="edge"/>
          <c:yMode val="edge"/>
          <c:x val="7.9270359569646259E-2"/>
          <c:y val="0.89890968037368513"/>
          <c:w val="0.89999992317489808"/>
          <c:h val="8.39772265605086E-2"/>
        </c:manualLayout>
      </c:layout>
      <c:overlay val="0"/>
      <c:spPr>
        <a:noFill/>
        <a:ln>
          <a:noFill/>
        </a:ln>
        <a:effectLst/>
      </c:spPr>
      <c:txPr>
        <a:bodyPr rot="0" spcFirstLastPara="1" vertOverflow="ellipsis" vert="horz" wrap="square" anchor="ctr" anchorCtr="1"/>
        <a:lstStyle/>
        <a:p>
          <a:pPr>
            <a:defRPr sz="194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Q640_Triple_DM!$D$1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Q640_Triple_DM!$C$2:$C$15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Q640_Triple_DM!$D$2:$D$15</c:f>
              <c:numCache>
                <c:formatCode>0.0</c:formatCode>
                <c:ptCount val="14"/>
                <c:pt idx="0">
                  <c:v>15.084376076225462</c:v>
                </c:pt>
                <c:pt idx="1">
                  <c:v>17.100246150876007</c:v>
                </c:pt>
                <c:pt idx="2">
                  <c:v>20.157806464728601</c:v>
                </c:pt>
                <c:pt idx="3">
                  <c:v>21.792363978845181</c:v>
                </c:pt>
                <c:pt idx="4">
                  <c:v>22.73743387707222</c:v>
                </c:pt>
                <c:pt idx="5">
                  <c:v>23.941803834535481</c:v>
                </c:pt>
                <c:pt idx="6">
                  <c:v>25.365259315812043</c:v>
                </c:pt>
                <c:pt idx="7">
                  <c:v>22.862401090339297</c:v>
                </c:pt>
                <c:pt idx="8">
                  <c:v>29.506525444173796</c:v>
                </c:pt>
                <c:pt idx="9">
                  <c:v>29.736362567599343</c:v>
                </c:pt>
                <c:pt idx="10">
                  <c:v>28.644650480360252</c:v>
                </c:pt>
                <c:pt idx="11">
                  <c:v>29.540638749966845</c:v>
                </c:pt>
                <c:pt idx="12">
                  <c:v>30.284055485324089</c:v>
                </c:pt>
                <c:pt idx="13">
                  <c:v>27.730918205777531</c:v>
                </c:pt>
              </c:numCache>
            </c:numRef>
          </c:val>
          <c:smooth val="0"/>
          <c:extLst>
            <c:ext xmlns:c16="http://schemas.microsoft.com/office/drawing/2014/chart" uri="{C3380CC4-5D6E-409C-BE32-E72D297353CC}">
              <c16:uniqueId val="{00000000-B13F-430C-A311-ABD3045AFB67}"/>
            </c:ext>
          </c:extLst>
        </c:ser>
        <c:ser>
          <c:idx val="1"/>
          <c:order val="1"/>
          <c:tx>
            <c:strRef>
              <c:f>Q640_Triple_DM!$E$1</c:f>
              <c:strCache>
                <c:ptCount val="1"/>
                <c:pt idx="0">
                  <c:v>With Diabetes</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Q640_Triple_DM!$C$2:$C$15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Q640_Triple_DM!$E$2:$E$15</c:f>
              <c:numCache>
                <c:formatCode>0.0</c:formatCode>
                <c:ptCount val="14"/>
                <c:pt idx="0">
                  <c:v>25.272738231571335</c:v>
                </c:pt>
                <c:pt idx="1">
                  <c:v>28.057314228590471</c:v>
                </c:pt>
                <c:pt idx="2">
                  <c:v>32.140134451451935</c:v>
                </c:pt>
                <c:pt idx="3">
                  <c:v>33.738328530259366</c:v>
                </c:pt>
                <c:pt idx="4">
                  <c:v>35.094766826133004</c:v>
                </c:pt>
                <c:pt idx="5">
                  <c:v>36.925057716213814</c:v>
                </c:pt>
                <c:pt idx="6">
                  <c:v>38.303031765372971</c:v>
                </c:pt>
                <c:pt idx="7">
                  <c:v>34.064788842138071</c:v>
                </c:pt>
                <c:pt idx="8">
                  <c:v>42.935750121378867</c:v>
                </c:pt>
                <c:pt idx="9">
                  <c:v>43.92143385166068</c:v>
                </c:pt>
                <c:pt idx="10">
                  <c:v>43.035032803053042</c:v>
                </c:pt>
                <c:pt idx="11">
                  <c:v>43.095353529034576</c:v>
                </c:pt>
                <c:pt idx="12">
                  <c:v>43.655058439567405</c:v>
                </c:pt>
                <c:pt idx="13">
                  <c:v>40.036808778611892</c:v>
                </c:pt>
              </c:numCache>
            </c:numRef>
          </c:val>
          <c:smooth val="0"/>
          <c:extLst>
            <c:ext xmlns:c16="http://schemas.microsoft.com/office/drawing/2014/chart" uri="{C3380CC4-5D6E-409C-BE32-E72D297353CC}">
              <c16:uniqueId val="{00000001-B13F-430C-A311-ABD3045AFB67}"/>
            </c:ext>
          </c:extLst>
        </c:ser>
        <c:ser>
          <c:idx val="2"/>
          <c:order val="2"/>
          <c:tx>
            <c:strRef>
              <c:f>Q640_Triple_DM!$F$1</c:f>
              <c:strCache>
                <c:ptCount val="1"/>
                <c:pt idx="0">
                  <c:v>Without Diabetes</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Q640_Triple_DM!$C$2:$C$15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Q640_Triple_DM!$F$2:$F$15</c:f>
              <c:numCache>
                <c:formatCode>0.0</c:formatCode>
                <c:ptCount val="14"/>
                <c:pt idx="0">
                  <c:v>10.346180798878766</c:v>
                </c:pt>
                <c:pt idx="1">
                  <c:v>11.506682867557716</c:v>
                </c:pt>
                <c:pt idx="2">
                  <c:v>13.220719817036473</c:v>
                </c:pt>
                <c:pt idx="3">
                  <c:v>14.064341004340109</c:v>
                </c:pt>
                <c:pt idx="4">
                  <c:v>14.359285440162422</c:v>
                </c:pt>
                <c:pt idx="5">
                  <c:v>14.671696358756526</c:v>
                </c:pt>
                <c:pt idx="6">
                  <c:v>15.467257372282985</c:v>
                </c:pt>
                <c:pt idx="7">
                  <c:v>13.856633911443449</c:v>
                </c:pt>
                <c:pt idx="8">
                  <c:v>18.212231272341736</c:v>
                </c:pt>
                <c:pt idx="9">
                  <c:v>17.977056970531002</c:v>
                </c:pt>
                <c:pt idx="10">
                  <c:v>16.629910998775607</c:v>
                </c:pt>
                <c:pt idx="11">
                  <c:v>17.467326771291578</c:v>
                </c:pt>
                <c:pt idx="12">
                  <c:v>18.226403599212674</c:v>
                </c:pt>
                <c:pt idx="13">
                  <c:v>16.559347583943072</c:v>
                </c:pt>
              </c:numCache>
            </c:numRef>
          </c:val>
          <c:smooth val="0"/>
          <c:extLst>
            <c:ext xmlns:c16="http://schemas.microsoft.com/office/drawing/2014/chart" uri="{C3380CC4-5D6E-409C-BE32-E72D297353CC}">
              <c16:uniqueId val="{00000002-B13F-430C-A311-ABD3045AFB67}"/>
            </c:ext>
          </c:extLst>
        </c:ser>
        <c:dLbls>
          <c:showLegendKey val="0"/>
          <c:showVal val="0"/>
          <c:showCatName val="0"/>
          <c:showSerName val="0"/>
          <c:showPercent val="0"/>
          <c:showBubbleSize val="0"/>
        </c:dLbls>
        <c:marker val="1"/>
        <c:smooth val="0"/>
        <c:axId val="45541296"/>
        <c:axId val="45537552"/>
      </c:lineChart>
      <c:catAx>
        <c:axId val="4554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45537552"/>
        <c:crosses val="autoZero"/>
        <c:auto val="1"/>
        <c:lblAlgn val="ctr"/>
        <c:lblOffset val="100"/>
        <c:noMultiLvlLbl val="0"/>
      </c:catAx>
      <c:valAx>
        <c:axId val="45537552"/>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1.0840875495447216E-3"/>
              <c:y val="4.1530082703854568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5541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Q640_Triple_HTN!$D$1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Q640_Triple_HTN!$C$2:$C$15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Q640_Triple_HTN!$D$2:$D$15</c:f>
              <c:numCache>
                <c:formatCode>0.0</c:formatCode>
                <c:ptCount val="14"/>
                <c:pt idx="0">
                  <c:v>15.084376076225462</c:v>
                </c:pt>
                <c:pt idx="1">
                  <c:v>17.100246150876007</c:v>
                </c:pt>
                <c:pt idx="2">
                  <c:v>20.157806464728601</c:v>
                </c:pt>
                <c:pt idx="3">
                  <c:v>21.792363978845181</c:v>
                </c:pt>
                <c:pt idx="4">
                  <c:v>22.73743387707222</c:v>
                </c:pt>
                <c:pt idx="5">
                  <c:v>23.941803834535481</c:v>
                </c:pt>
                <c:pt idx="6">
                  <c:v>25.365259315812043</c:v>
                </c:pt>
                <c:pt idx="7">
                  <c:v>22.862401090339297</c:v>
                </c:pt>
                <c:pt idx="8">
                  <c:v>29.506525444173796</c:v>
                </c:pt>
                <c:pt idx="9">
                  <c:v>29.736362567599343</c:v>
                </c:pt>
                <c:pt idx="10">
                  <c:v>28.644650480360252</c:v>
                </c:pt>
                <c:pt idx="11">
                  <c:v>29.540638749966845</c:v>
                </c:pt>
                <c:pt idx="12">
                  <c:v>30.284055485324089</c:v>
                </c:pt>
                <c:pt idx="13">
                  <c:v>27.730918205777531</c:v>
                </c:pt>
              </c:numCache>
            </c:numRef>
          </c:val>
          <c:smooth val="0"/>
          <c:extLst>
            <c:ext xmlns:c16="http://schemas.microsoft.com/office/drawing/2014/chart" uri="{C3380CC4-5D6E-409C-BE32-E72D297353CC}">
              <c16:uniqueId val="{00000000-BFCF-4C74-AAFD-22895FC73604}"/>
            </c:ext>
          </c:extLst>
        </c:ser>
        <c:ser>
          <c:idx val="1"/>
          <c:order val="1"/>
          <c:tx>
            <c:strRef>
              <c:f>Q640_Triple_HTN!$E$1</c:f>
              <c:strCache>
                <c:ptCount val="1"/>
                <c:pt idx="0">
                  <c:v>With Hypertension</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Q640_Triple_HTN!$C$2:$C$15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Q640_Triple_HTN!$E$2:$E$15</c:f>
              <c:numCache>
                <c:formatCode>0.0</c:formatCode>
                <c:ptCount val="14"/>
                <c:pt idx="0">
                  <c:v>18.808816632796624</c:v>
                </c:pt>
                <c:pt idx="1">
                  <c:v>20.917820177079438</c:v>
                </c:pt>
                <c:pt idx="2">
                  <c:v>23.616769614929687</c:v>
                </c:pt>
                <c:pt idx="3">
                  <c:v>24.788700929591798</c:v>
                </c:pt>
                <c:pt idx="4">
                  <c:v>25.444899405488407</c:v>
                </c:pt>
                <c:pt idx="5">
                  <c:v>26.602062388045251</c:v>
                </c:pt>
                <c:pt idx="6">
                  <c:v>28.021616541353385</c:v>
                </c:pt>
                <c:pt idx="7">
                  <c:v>24.656369639860024</c:v>
                </c:pt>
                <c:pt idx="8">
                  <c:v>31.562950321403452</c:v>
                </c:pt>
                <c:pt idx="9">
                  <c:v>32.518610375354505</c:v>
                </c:pt>
                <c:pt idx="10">
                  <c:v>32.071592786567955</c:v>
                </c:pt>
                <c:pt idx="11">
                  <c:v>32.471177614690312</c:v>
                </c:pt>
                <c:pt idx="12">
                  <c:v>32.86448005136036</c:v>
                </c:pt>
                <c:pt idx="13">
                  <c:v>29.853116710052536</c:v>
                </c:pt>
              </c:numCache>
            </c:numRef>
          </c:val>
          <c:smooth val="0"/>
          <c:extLst>
            <c:ext xmlns:c16="http://schemas.microsoft.com/office/drawing/2014/chart" uri="{C3380CC4-5D6E-409C-BE32-E72D297353CC}">
              <c16:uniqueId val="{00000001-BFCF-4C74-AAFD-22895FC73604}"/>
            </c:ext>
          </c:extLst>
        </c:ser>
        <c:ser>
          <c:idx val="2"/>
          <c:order val="2"/>
          <c:tx>
            <c:strRef>
              <c:f>Q640_Triple_HTN!$F$1</c:f>
              <c:strCache>
                <c:ptCount val="1"/>
                <c:pt idx="0">
                  <c:v>Without Hypertension</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numRef>
              <c:f>Q640_Triple_HTN!$C$2:$C$15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Q640_Triple_HTN!$F$2:$F$15</c:f>
              <c:numCache>
                <c:formatCode>0.0</c:formatCode>
                <c:ptCount val="14"/>
                <c:pt idx="0">
                  <c:v>9.2105911937281206</c:v>
                </c:pt>
                <c:pt idx="1">
                  <c:v>10.162269966458163</c:v>
                </c:pt>
                <c:pt idx="2">
                  <c:v>12.916158956015879</c:v>
                </c:pt>
                <c:pt idx="3">
                  <c:v>13.704733509765166</c:v>
                </c:pt>
                <c:pt idx="4">
                  <c:v>14.634577429522491</c:v>
                </c:pt>
                <c:pt idx="5">
                  <c:v>15.328142961646986</c:v>
                </c:pt>
                <c:pt idx="6">
                  <c:v>16.005109523584235</c:v>
                </c:pt>
                <c:pt idx="7">
                  <c:v>16.058166385820382</c:v>
                </c:pt>
                <c:pt idx="8">
                  <c:v>21.71539307209272</c:v>
                </c:pt>
                <c:pt idx="9">
                  <c:v>19.607468732524993</c:v>
                </c:pt>
                <c:pt idx="10">
                  <c:v>16.619012008973737</c:v>
                </c:pt>
                <c:pt idx="11">
                  <c:v>17.416219407877307</c:v>
                </c:pt>
                <c:pt idx="12">
                  <c:v>18.415206292258866</c:v>
                </c:pt>
                <c:pt idx="13">
                  <c:v>17.269830396516188</c:v>
                </c:pt>
              </c:numCache>
            </c:numRef>
          </c:val>
          <c:smooth val="0"/>
          <c:extLst>
            <c:ext xmlns:c16="http://schemas.microsoft.com/office/drawing/2014/chart" uri="{C3380CC4-5D6E-409C-BE32-E72D297353CC}">
              <c16:uniqueId val="{00000002-BFCF-4C74-AAFD-22895FC73604}"/>
            </c:ext>
          </c:extLst>
        </c:ser>
        <c:dLbls>
          <c:showLegendKey val="0"/>
          <c:showVal val="0"/>
          <c:showCatName val="0"/>
          <c:showSerName val="0"/>
          <c:showPercent val="0"/>
          <c:showBubbleSize val="0"/>
        </c:dLbls>
        <c:marker val="1"/>
        <c:smooth val="0"/>
        <c:axId val="1849287712"/>
        <c:axId val="1849292288"/>
      </c:lineChart>
      <c:catAx>
        <c:axId val="1849287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49292288"/>
        <c:crosses val="autoZero"/>
        <c:auto val="1"/>
        <c:lblAlgn val="ctr"/>
        <c:lblOffset val="100"/>
        <c:noMultiLvlLbl val="0"/>
      </c:catAx>
      <c:valAx>
        <c:axId val="1849292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2.1681750990894433E-3"/>
              <c:y val="4.4104418831183968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49287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10/19/2023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872" y="2758322"/>
            <a:ext cx="11385560" cy="2235122"/>
          </a:xfrm>
        </p:spPr>
        <p:txBody>
          <a:bodyPr>
            <a:noAutofit/>
          </a:bodyPr>
          <a:lstStyle/>
          <a:p>
            <a:br>
              <a:rPr lang="en-US" sz="2400" b="1" dirty="0"/>
            </a:br>
            <a:br>
              <a:rPr lang="en-US" sz="2400" b="1" dirty="0"/>
            </a:br>
            <a:r>
              <a:rPr lang="en-US" sz="4000" b="1" dirty="0"/>
              <a:t>Trends in Testing of Serum Creatinine, Albuminuria, and Lipid Levels among Commercially Insured Patients with Diagnosed CKD</a:t>
            </a:r>
            <a:br>
              <a:rPr lang="en-US" sz="4400" b="1" dirty="0"/>
            </a:br>
            <a:br>
              <a:rPr lang="en-US" sz="4400" b="1" dirty="0"/>
            </a:b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5" y="368586"/>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403216" y="4058414"/>
            <a:ext cx="11385559" cy="2585323"/>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The prevalence of patients receiving testing for serum creatinine, lipid levels, and urine albumin to creatinine ratio during the same calendar year was 15.1% in 2007 and 27.7% in 2020. Prevalence of testing was more common in older age groups and was more than twice as high for patients with than without diabetes. Patients with hypertension were approximately twice as likely to receive all three tests than those without hypertension. Patients with CKD stages 3 and 4 tended to have a higher prevalence of receiving all three tests.</a:t>
            </a:r>
            <a:endParaRPr lang="en-US" b="1" dirty="0">
              <a:solidFill>
                <a:srgbClr val="000000"/>
              </a:solidFill>
              <a:effectLst/>
              <a:latin typeface="Open Sans" panose="020B0606030504020204" pitchFamily="34" charset="0"/>
            </a:endParaRPr>
          </a:p>
          <a:p>
            <a:pPr algn="l"/>
            <a:endParaRPr lang="en-US" b="1" dirty="0">
              <a:solidFill>
                <a:srgbClr val="000000"/>
              </a:solidFill>
              <a:effectLst/>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b="0" dirty="0" err="1">
                <a:solidFill>
                  <a:srgbClr val="000000"/>
                </a:solidFill>
                <a:effectLst/>
                <a:latin typeface="Open Sans" panose="020B0606030504020204" pitchFamily="34" charset="0"/>
              </a:rPr>
              <a:t>Clinformatics</a:t>
            </a:r>
            <a:r>
              <a:rPr lang="en-US" b="0" dirty="0">
                <a:solidFill>
                  <a:srgbClr val="000000"/>
                </a:solidFill>
                <a:effectLst/>
                <a:latin typeface="Open Sans" panose="020B0606030504020204" pitchFamily="34" charset="0"/>
              </a:rPr>
              <a:t> Commercial</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02692DE-70E6-4DF4-B463-70286F232123}"/>
              </a:ext>
            </a:extLst>
          </p:cNvPr>
          <p:cNvSpPr txBox="1"/>
          <p:nvPr/>
        </p:nvSpPr>
        <p:spPr>
          <a:xfrm>
            <a:off x="3584709" y="6408002"/>
            <a:ext cx="5022575" cy="369332"/>
          </a:xfrm>
          <a:prstGeom prst="rect">
            <a:avLst/>
          </a:prstGeom>
          <a:noFill/>
        </p:spPr>
        <p:txBody>
          <a:bodyPr wrap="square" rtlCol="0">
            <a:spAutoFit/>
          </a:bodyPr>
          <a:lstStyle/>
          <a:p>
            <a:pPr algn="ctr"/>
            <a:r>
              <a:rPr lang="en-US" dirty="0">
                <a:solidFill>
                  <a:schemeClr val="tx1">
                    <a:lumMod val="65000"/>
                    <a:lumOff val="35000"/>
                  </a:schemeClr>
                </a:solidFill>
              </a:rPr>
              <a:t>https://nccd.cdc.gov/CKD/detail.aspx?Qnum=Q789</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15348"/>
            <a:ext cx="11714921" cy="1325563"/>
          </a:xfrm>
        </p:spPr>
        <p:txBody>
          <a:bodyPr>
            <a:noAutofit/>
          </a:bodyPr>
          <a:lstStyle/>
          <a:p>
            <a:pPr algn="ctr"/>
            <a:r>
              <a:rPr lang="en-US" sz="3900" b="1" dirty="0"/>
              <a:t>Trends in Testing of Serum Creatinine, Albuminuria, and Lipid Levels among Commercially Insured Patients with Diagnosed CKD, Overall</a:t>
            </a:r>
          </a:p>
        </p:txBody>
      </p:sp>
      <p:graphicFrame>
        <p:nvGraphicFramePr>
          <p:cNvPr id="4" name="Chart 3">
            <a:extLst>
              <a:ext uri="{FF2B5EF4-FFF2-40B4-BE49-F238E27FC236}">
                <a16:creationId xmlns:a16="http://schemas.microsoft.com/office/drawing/2014/main" id="{9AE40D79-C16A-4491-AA01-295EAB136E36}"/>
              </a:ext>
            </a:extLst>
          </p:cNvPr>
          <p:cNvGraphicFramePr>
            <a:graphicFrameLocks/>
          </p:cNvGraphicFramePr>
          <p:nvPr>
            <p:extLst>
              <p:ext uri="{D42A27DB-BD31-4B8C-83A1-F6EECF244321}">
                <p14:modId xmlns:p14="http://schemas.microsoft.com/office/powerpoint/2010/main" val="2141210612"/>
              </p:ext>
            </p:extLst>
          </p:nvPr>
        </p:nvGraphicFramePr>
        <p:xfrm>
          <a:off x="238538" y="1643270"/>
          <a:ext cx="11714921" cy="45587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663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00370C-8961-45D3-8A82-26B0CB50BB24}"/>
              </a:ext>
            </a:extLst>
          </p:cNvPr>
          <p:cNvSpPr>
            <a:spLocks noGrp="1"/>
          </p:cNvSpPr>
          <p:nvPr>
            <p:ph type="title"/>
          </p:nvPr>
        </p:nvSpPr>
        <p:spPr>
          <a:xfrm>
            <a:off x="238539" y="215348"/>
            <a:ext cx="11714921" cy="1325563"/>
          </a:xfrm>
        </p:spPr>
        <p:txBody>
          <a:bodyPr>
            <a:noAutofit/>
          </a:bodyPr>
          <a:lstStyle/>
          <a:p>
            <a:pPr algn="ctr"/>
            <a:r>
              <a:rPr lang="en-US" sz="3900" b="1" dirty="0"/>
              <a:t>Trends in Testing of Serum Creatinine, Albuminuria, and Lipid Levels among Commercially Insured Patients with Diagnosed CKD, by Age</a:t>
            </a:r>
          </a:p>
        </p:txBody>
      </p:sp>
      <p:graphicFrame>
        <p:nvGraphicFramePr>
          <p:cNvPr id="5" name="Chart 4">
            <a:extLst>
              <a:ext uri="{FF2B5EF4-FFF2-40B4-BE49-F238E27FC236}">
                <a16:creationId xmlns:a16="http://schemas.microsoft.com/office/drawing/2014/main" id="{95E84723-0B43-40EE-B847-49F6BFC00A6D}"/>
              </a:ext>
            </a:extLst>
          </p:cNvPr>
          <p:cNvGraphicFramePr>
            <a:graphicFrameLocks/>
          </p:cNvGraphicFramePr>
          <p:nvPr>
            <p:extLst>
              <p:ext uri="{D42A27DB-BD31-4B8C-83A1-F6EECF244321}">
                <p14:modId xmlns:p14="http://schemas.microsoft.com/office/powerpoint/2010/main" val="1835113994"/>
              </p:ext>
            </p:extLst>
          </p:nvPr>
        </p:nvGraphicFramePr>
        <p:xfrm>
          <a:off x="238539" y="1736035"/>
          <a:ext cx="11714921" cy="4505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162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252782-659F-43EF-82E4-CDE7AD07D33B}"/>
              </a:ext>
            </a:extLst>
          </p:cNvPr>
          <p:cNvSpPr>
            <a:spLocks noGrp="1"/>
          </p:cNvSpPr>
          <p:nvPr>
            <p:ph type="title"/>
          </p:nvPr>
        </p:nvSpPr>
        <p:spPr>
          <a:xfrm>
            <a:off x="238539" y="215348"/>
            <a:ext cx="11714921" cy="1325563"/>
          </a:xfrm>
        </p:spPr>
        <p:txBody>
          <a:bodyPr>
            <a:noAutofit/>
          </a:bodyPr>
          <a:lstStyle/>
          <a:p>
            <a:pPr algn="ctr"/>
            <a:r>
              <a:rPr lang="en-US" sz="3900" b="1" dirty="0"/>
              <a:t>Trends in Testing of Serum Creatinine, Albuminuria, and Lipid Levels among Commercially Insured Patients with Diagnosed CKD, by Sex</a:t>
            </a:r>
          </a:p>
        </p:txBody>
      </p:sp>
      <p:graphicFrame>
        <p:nvGraphicFramePr>
          <p:cNvPr id="5" name="Chart 4">
            <a:extLst>
              <a:ext uri="{FF2B5EF4-FFF2-40B4-BE49-F238E27FC236}">
                <a16:creationId xmlns:a16="http://schemas.microsoft.com/office/drawing/2014/main" id="{B8E850B4-443E-4DA9-914C-B58A57A845C8}"/>
              </a:ext>
            </a:extLst>
          </p:cNvPr>
          <p:cNvGraphicFramePr>
            <a:graphicFrameLocks/>
          </p:cNvGraphicFramePr>
          <p:nvPr>
            <p:extLst>
              <p:ext uri="{D42A27DB-BD31-4B8C-83A1-F6EECF244321}">
                <p14:modId xmlns:p14="http://schemas.microsoft.com/office/powerpoint/2010/main" val="659721129"/>
              </p:ext>
            </p:extLst>
          </p:nvPr>
        </p:nvGraphicFramePr>
        <p:xfrm>
          <a:off x="185530" y="1722783"/>
          <a:ext cx="11820938" cy="45587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329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A4DD95-F6A7-489A-B221-C237F1165823}"/>
              </a:ext>
            </a:extLst>
          </p:cNvPr>
          <p:cNvSpPr>
            <a:spLocks noGrp="1"/>
          </p:cNvSpPr>
          <p:nvPr>
            <p:ph type="title"/>
          </p:nvPr>
        </p:nvSpPr>
        <p:spPr>
          <a:xfrm>
            <a:off x="238539" y="215348"/>
            <a:ext cx="11714921" cy="1325563"/>
          </a:xfrm>
        </p:spPr>
        <p:txBody>
          <a:bodyPr>
            <a:noAutofit/>
          </a:bodyPr>
          <a:lstStyle/>
          <a:p>
            <a:pPr algn="ctr"/>
            <a:r>
              <a:rPr lang="en-US" sz="3900" b="1" dirty="0"/>
              <a:t>Trends in Testing of Serum Creatinine, Albuminuria, and Lipid Levels among Commercially Insured Patients with Diagnosed CKD, by Race/Ethnicity</a:t>
            </a:r>
          </a:p>
        </p:txBody>
      </p:sp>
      <p:graphicFrame>
        <p:nvGraphicFramePr>
          <p:cNvPr id="5" name="Chart 4">
            <a:extLst>
              <a:ext uri="{FF2B5EF4-FFF2-40B4-BE49-F238E27FC236}">
                <a16:creationId xmlns:a16="http://schemas.microsoft.com/office/drawing/2014/main" id="{806F04C0-5E52-44EC-BFDB-D063F0067A80}"/>
              </a:ext>
            </a:extLst>
          </p:cNvPr>
          <p:cNvGraphicFramePr>
            <a:graphicFrameLocks/>
          </p:cNvGraphicFramePr>
          <p:nvPr>
            <p:extLst>
              <p:ext uri="{D42A27DB-BD31-4B8C-83A1-F6EECF244321}">
                <p14:modId xmlns:p14="http://schemas.microsoft.com/office/powerpoint/2010/main" val="2618550944"/>
              </p:ext>
            </p:extLst>
          </p:nvPr>
        </p:nvGraphicFramePr>
        <p:xfrm>
          <a:off x="238539" y="1709531"/>
          <a:ext cx="11714921"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143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8B92C5-DA01-48A8-8ADF-782AD9C35A8B}"/>
              </a:ext>
            </a:extLst>
          </p:cNvPr>
          <p:cNvSpPr>
            <a:spLocks noGrp="1"/>
          </p:cNvSpPr>
          <p:nvPr>
            <p:ph type="title"/>
          </p:nvPr>
        </p:nvSpPr>
        <p:spPr>
          <a:xfrm>
            <a:off x="238539" y="215348"/>
            <a:ext cx="11714921" cy="1325563"/>
          </a:xfrm>
        </p:spPr>
        <p:txBody>
          <a:bodyPr>
            <a:noAutofit/>
          </a:bodyPr>
          <a:lstStyle/>
          <a:p>
            <a:pPr algn="ctr"/>
            <a:r>
              <a:rPr lang="en-US" sz="3900" b="1" dirty="0"/>
              <a:t>Trends in Testing of Serum Creatinine, Albuminuria, and Lipid Levels among Commercially Insured Patients with Diagnosed CKD, by CKD Stage</a:t>
            </a:r>
          </a:p>
        </p:txBody>
      </p:sp>
      <p:graphicFrame>
        <p:nvGraphicFramePr>
          <p:cNvPr id="5" name="Chart 4">
            <a:extLst>
              <a:ext uri="{FF2B5EF4-FFF2-40B4-BE49-F238E27FC236}">
                <a16:creationId xmlns:a16="http://schemas.microsoft.com/office/drawing/2014/main" id="{C44EC7E8-E87E-473A-8F93-84279A08A2DE}"/>
              </a:ext>
            </a:extLst>
          </p:cNvPr>
          <p:cNvGraphicFramePr>
            <a:graphicFrameLocks/>
          </p:cNvGraphicFramePr>
          <p:nvPr>
            <p:extLst>
              <p:ext uri="{D42A27DB-BD31-4B8C-83A1-F6EECF244321}">
                <p14:modId xmlns:p14="http://schemas.microsoft.com/office/powerpoint/2010/main" val="934563449"/>
              </p:ext>
            </p:extLst>
          </p:nvPr>
        </p:nvGraphicFramePr>
        <p:xfrm>
          <a:off x="238539" y="1762539"/>
          <a:ext cx="11714921" cy="44527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247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004E4E-1EC8-4945-88CF-A90545D76BD6}"/>
              </a:ext>
            </a:extLst>
          </p:cNvPr>
          <p:cNvSpPr>
            <a:spLocks noGrp="1"/>
          </p:cNvSpPr>
          <p:nvPr>
            <p:ph type="title"/>
          </p:nvPr>
        </p:nvSpPr>
        <p:spPr>
          <a:xfrm>
            <a:off x="238539" y="215348"/>
            <a:ext cx="11714921" cy="1325563"/>
          </a:xfrm>
        </p:spPr>
        <p:txBody>
          <a:bodyPr>
            <a:noAutofit/>
          </a:bodyPr>
          <a:lstStyle/>
          <a:p>
            <a:pPr algn="ctr"/>
            <a:r>
              <a:rPr lang="en-US" sz="3900" b="1" dirty="0"/>
              <a:t>Trends in Testing of Serum Creatinine, Albuminuria, and Lipid Levels among Commercially Insured Patients with Diagnosed CKD, by Diabetes</a:t>
            </a:r>
          </a:p>
        </p:txBody>
      </p:sp>
      <p:graphicFrame>
        <p:nvGraphicFramePr>
          <p:cNvPr id="5" name="Chart 4">
            <a:extLst>
              <a:ext uri="{FF2B5EF4-FFF2-40B4-BE49-F238E27FC236}">
                <a16:creationId xmlns:a16="http://schemas.microsoft.com/office/drawing/2014/main" id="{2384255D-8F62-43D8-99B4-70AA0D569444}"/>
              </a:ext>
            </a:extLst>
          </p:cNvPr>
          <p:cNvGraphicFramePr>
            <a:graphicFrameLocks/>
          </p:cNvGraphicFramePr>
          <p:nvPr>
            <p:extLst>
              <p:ext uri="{D42A27DB-BD31-4B8C-83A1-F6EECF244321}">
                <p14:modId xmlns:p14="http://schemas.microsoft.com/office/powerpoint/2010/main" val="1230248627"/>
              </p:ext>
            </p:extLst>
          </p:nvPr>
        </p:nvGraphicFramePr>
        <p:xfrm>
          <a:off x="238539" y="1775791"/>
          <a:ext cx="11714921" cy="44792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536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623A18-B80E-4BE0-97A1-374F52C101A9}"/>
              </a:ext>
            </a:extLst>
          </p:cNvPr>
          <p:cNvSpPr>
            <a:spLocks noGrp="1"/>
          </p:cNvSpPr>
          <p:nvPr>
            <p:ph type="title"/>
          </p:nvPr>
        </p:nvSpPr>
        <p:spPr>
          <a:xfrm>
            <a:off x="238539" y="215348"/>
            <a:ext cx="11714921" cy="1325563"/>
          </a:xfrm>
        </p:spPr>
        <p:txBody>
          <a:bodyPr>
            <a:noAutofit/>
          </a:bodyPr>
          <a:lstStyle/>
          <a:p>
            <a:pPr algn="ctr"/>
            <a:r>
              <a:rPr lang="en-US" sz="3900" b="1" dirty="0"/>
              <a:t>Trends in Testing of Serum Creatinine, Albuminuria, and Lipid Levels among Commercially Insured Patients with Diagnosed CKD, by Hypertension</a:t>
            </a:r>
          </a:p>
        </p:txBody>
      </p:sp>
      <p:graphicFrame>
        <p:nvGraphicFramePr>
          <p:cNvPr id="5" name="Chart 4">
            <a:extLst>
              <a:ext uri="{FF2B5EF4-FFF2-40B4-BE49-F238E27FC236}">
                <a16:creationId xmlns:a16="http://schemas.microsoft.com/office/drawing/2014/main" id="{145FC0A3-DD09-441D-850A-F355FB19B390}"/>
              </a:ext>
            </a:extLst>
          </p:cNvPr>
          <p:cNvGraphicFramePr>
            <a:graphicFrameLocks/>
          </p:cNvGraphicFramePr>
          <p:nvPr>
            <p:extLst>
              <p:ext uri="{D42A27DB-BD31-4B8C-83A1-F6EECF244321}">
                <p14:modId xmlns:p14="http://schemas.microsoft.com/office/powerpoint/2010/main" val="1166136342"/>
              </p:ext>
            </p:extLst>
          </p:nvPr>
        </p:nvGraphicFramePr>
        <p:xfrm>
          <a:off x="238539" y="1749287"/>
          <a:ext cx="11714921" cy="4505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4368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4219</TotalTime>
  <Words>318</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  Trends in Testing of Serum Creatinine, Albuminuria, and Lipid Levels among Commercially Insured Patients with Diagnosed CKD  </vt:lpstr>
      <vt:lpstr>Trends in Testing of Serum Creatinine, Albuminuria, and Lipid Levels among Commercially Insured Patients with Diagnosed CKD, Overall</vt:lpstr>
      <vt:lpstr>Trends in Testing of Serum Creatinine, Albuminuria, and Lipid Levels among Commercially Insured Patients with Diagnosed CKD, by Age</vt:lpstr>
      <vt:lpstr>Trends in Testing of Serum Creatinine, Albuminuria, and Lipid Levels among Commercially Insured Patients with Diagnosed CKD, by Sex</vt:lpstr>
      <vt:lpstr>Trends in Testing of Serum Creatinine, Albuminuria, and Lipid Levels among Commercially Insured Patients with Diagnosed CKD, by Race/Ethnicity</vt:lpstr>
      <vt:lpstr>Trends in Testing of Serum Creatinine, Albuminuria, and Lipid Levels among Commercially Insured Patients with Diagnosed CKD, by CKD Stage</vt:lpstr>
      <vt:lpstr>Trends in Testing of Serum Creatinine, Albuminuria, and Lipid Levels among Commercially Insured Patients with Diagnosed CKD, by Diabetes</vt:lpstr>
      <vt:lpstr>Trends in Testing of Serum Creatinine, Albuminuria, and Lipid Levels among Commercially Insured Patients with Diagnosed CKD, by Hypertension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Bragg-Gresham, Jennifer</cp:lastModifiedBy>
  <cp:revision>137</cp:revision>
  <dcterms:created xsi:type="dcterms:W3CDTF">2023-08-07T21:35:07Z</dcterms:created>
  <dcterms:modified xsi:type="dcterms:W3CDTF">2023-10-19T17:45:36Z</dcterms:modified>
</cp:coreProperties>
</file>