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78270369051629"/>
          <c:y val="6.3490952432129502E-2"/>
          <c:w val="0.85017772240587142"/>
          <c:h val="0.71857225530257873"/>
        </c:manualLayout>
      </c:layout>
      <c:lineChart>
        <c:grouping val="standard"/>
        <c:varyColors val="0"/>
        <c:ser>
          <c:idx val="0"/>
          <c:order val="0"/>
          <c:tx>
            <c:strRef>
              <c:f>Sheet1!$B$1</c:f>
              <c:strCache>
                <c:ptCount val="1"/>
                <c:pt idx="0">
                  <c:v>Overall</c:v>
                </c:pt>
              </c:strCache>
            </c:strRef>
          </c:tx>
          <c:spPr>
            <a:ln w="44450" cap="rnd">
              <a:solidFill>
                <a:schemeClr val="accent1"/>
              </a:solidFill>
              <a:round/>
            </a:ln>
            <a:effectLst/>
          </c:spPr>
          <c:marker>
            <c:symbol val="circle"/>
            <c:size val="7"/>
            <c:spPr>
              <a:solidFill>
                <a:schemeClr val="accent1"/>
              </a:solidFill>
              <a:ln w="9525">
                <a:solidFill>
                  <a:schemeClr val="accent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formatCode>0.0</c:formatCode>
                <c:ptCount val="15"/>
                <c:pt idx="0">
                  <c:v>62.8</c:v>
                </c:pt>
                <c:pt idx="1">
                  <c:v>65.3</c:v>
                </c:pt>
                <c:pt idx="2">
                  <c:v>63.1</c:v>
                </c:pt>
                <c:pt idx="3">
                  <c:v>61.2</c:v>
                </c:pt>
                <c:pt idx="4">
                  <c:v>58.2</c:v>
                </c:pt>
                <c:pt idx="5">
                  <c:v>57.5</c:v>
                </c:pt>
                <c:pt idx="6">
                  <c:v>60.3</c:v>
                </c:pt>
                <c:pt idx="7">
                  <c:v>59.3</c:v>
                </c:pt>
                <c:pt idx="8">
                  <c:v>69</c:v>
                </c:pt>
                <c:pt idx="9">
                  <c:v>69.7</c:v>
                </c:pt>
                <c:pt idx="10">
                  <c:v>66.8</c:v>
                </c:pt>
                <c:pt idx="11">
                  <c:v>71.099999999999994</c:v>
                </c:pt>
                <c:pt idx="12">
                  <c:v>67.099999999999994</c:v>
                </c:pt>
                <c:pt idx="13">
                  <c:v>73.099999999999994</c:v>
                </c:pt>
                <c:pt idx="14">
                  <c:v>71.5</c:v>
                </c:pt>
              </c:numCache>
            </c:numRef>
          </c:val>
          <c:smooth val="0"/>
          <c:extLst>
            <c:ext xmlns:c16="http://schemas.microsoft.com/office/drawing/2014/chart" uri="{C3380CC4-5D6E-409C-BE32-E72D297353CC}">
              <c16:uniqueId val="{00000000-FEAA-4795-B727-8B7D28D9B57D}"/>
            </c:ext>
          </c:extLst>
        </c:ser>
        <c:dLbls>
          <c:showLegendKey val="0"/>
          <c:showVal val="0"/>
          <c:showCatName val="0"/>
          <c:showSerName val="0"/>
          <c:showPercent val="0"/>
          <c:showBubbleSize val="0"/>
        </c:dLbls>
        <c:marker val="1"/>
        <c:smooth val="0"/>
        <c:axId val="223100664"/>
        <c:axId val="223102632"/>
      </c:lineChart>
      <c:catAx>
        <c:axId val="223100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23102632"/>
        <c:crosses val="autoZero"/>
        <c:auto val="1"/>
        <c:lblAlgn val="ctr"/>
        <c:lblOffset val="100"/>
        <c:noMultiLvlLbl val="0"/>
      </c:catAx>
      <c:valAx>
        <c:axId val="223102632"/>
        <c:scaling>
          <c:orientation val="minMax"/>
          <c:max val="8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sz="2600" dirty="0">
                    <a:solidFill>
                      <a:schemeClr val="tx1"/>
                    </a:solidFill>
                  </a:rPr>
                  <a:t>CKD Incidence Rate per 1,000 Patient Years</a:t>
                </a:r>
              </a:p>
            </c:rich>
          </c:tx>
          <c:layout>
            <c:manualLayout>
              <c:xMode val="edge"/>
              <c:yMode val="edge"/>
              <c:x val="0"/>
              <c:y val="7.0898118938952245E-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23100664"/>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54976978071249"/>
          <c:y val="3.9532897697214055E-2"/>
          <c:w val="0.84316518843008426"/>
          <c:h val="0.65594181909113169"/>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5"/>
            <c:spPr>
              <a:solidFill>
                <a:schemeClr val="tx1"/>
              </a:solidFill>
              <a:ln w="9525">
                <a:solidFill>
                  <a:schemeClr val="tx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formatCode>0.0</c:formatCode>
                <c:ptCount val="15"/>
                <c:pt idx="0">
                  <c:v>62.8</c:v>
                </c:pt>
                <c:pt idx="1">
                  <c:v>65.3</c:v>
                </c:pt>
                <c:pt idx="2">
                  <c:v>63.1</c:v>
                </c:pt>
                <c:pt idx="3">
                  <c:v>61.2</c:v>
                </c:pt>
                <c:pt idx="4">
                  <c:v>58.2</c:v>
                </c:pt>
                <c:pt idx="5">
                  <c:v>57.5</c:v>
                </c:pt>
                <c:pt idx="6">
                  <c:v>60.3</c:v>
                </c:pt>
                <c:pt idx="7">
                  <c:v>59.3</c:v>
                </c:pt>
                <c:pt idx="8">
                  <c:v>69</c:v>
                </c:pt>
                <c:pt idx="9">
                  <c:v>69.7</c:v>
                </c:pt>
                <c:pt idx="10">
                  <c:v>66.8</c:v>
                </c:pt>
                <c:pt idx="11">
                  <c:v>71.099999999999994</c:v>
                </c:pt>
                <c:pt idx="12">
                  <c:v>67.099999999999994</c:v>
                </c:pt>
                <c:pt idx="13">
                  <c:v>73.099999999999994</c:v>
                </c:pt>
                <c:pt idx="14">
                  <c:v>71.5</c:v>
                </c:pt>
              </c:numCache>
            </c:numRef>
          </c:val>
          <c:smooth val="0"/>
          <c:extLst>
            <c:ext xmlns:c16="http://schemas.microsoft.com/office/drawing/2014/chart" uri="{C3380CC4-5D6E-409C-BE32-E72D297353CC}">
              <c16:uniqueId val="{00000000-FEAA-4795-B727-8B7D28D9B57D}"/>
            </c:ext>
          </c:extLst>
        </c:ser>
        <c:ser>
          <c:idx val="1"/>
          <c:order val="1"/>
          <c:tx>
            <c:strRef>
              <c:f>Sheet1!$C$1</c:f>
              <c:strCache>
                <c:ptCount val="1"/>
                <c:pt idx="0">
                  <c:v>18-29 yrs</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Sheet1!$C$2:$C$16</c:f>
              <c:numCache>
                <c:formatCode>0.0</c:formatCode>
                <c:ptCount val="15"/>
                <c:pt idx="0">
                  <c:v>3.5</c:v>
                </c:pt>
                <c:pt idx="1">
                  <c:v>3.8</c:v>
                </c:pt>
                <c:pt idx="2">
                  <c:v>3.5</c:v>
                </c:pt>
                <c:pt idx="3">
                  <c:v>4.2</c:v>
                </c:pt>
                <c:pt idx="4">
                  <c:v>3.9</c:v>
                </c:pt>
                <c:pt idx="5">
                  <c:v>3.8</c:v>
                </c:pt>
                <c:pt idx="6">
                  <c:v>4.5</c:v>
                </c:pt>
                <c:pt idx="7">
                  <c:v>4.0999999999999996</c:v>
                </c:pt>
                <c:pt idx="8">
                  <c:v>5.8</c:v>
                </c:pt>
                <c:pt idx="9">
                  <c:v>6.1</c:v>
                </c:pt>
                <c:pt idx="10">
                  <c:v>6.4</c:v>
                </c:pt>
                <c:pt idx="11">
                  <c:v>6.5</c:v>
                </c:pt>
                <c:pt idx="12">
                  <c:v>6.3</c:v>
                </c:pt>
                <c:pt idx="13">
                  <c:v>7.6</c:v>
                </c:pt>
                <c:pt idx="14">
                  <c:v>7</c:v>
                </c:pt>
              </c:numCache>
            </c:numRef>
          </c:val>
          <c:smooth val="0"/>
          <c:extLst>
            <c:ext xmlns:c16="http://schemas.microsoft.com/office/drawing/2014/chart" uri="{C3380CC4-5D6E-409C-BE32-E72D297353CC}">
              <c16:uniqueId val="{00000000-8196-4B60-83FF-CF68C8F8B229}"/>
            </c:ext>
          </c:extLst>
        </c:ser>
        <c:ser>
          <c:idx val="2"/>
          <c:order val="2"/>
          <c:tx>
            <c:strRef>
              <c:f>Sheet1!$D$1</c:f>
              <c:strCache>
                <c:ptCount val="1"/>
                <c:pt idx="0">
                  <c:v>30-39 yrs</c:v>
                </c:pt>
              </c:strCache>
            </c:strRef>
          </c:tx>
          <c:spPr>
            <a:ln w="44450" cap="rnd">
              <a:solidFill>
                <a:schemeClr val="accent3"/>
              </a:solidFill>
              <a:round/>
            </a:ln>
            <a:effectLst/>
          </c:spPr>
          <c:marker>
            <c:symbol val="circle"/>
            <c:size val="7"/>
            <c:spPr>
              <a:solidFill>
                <a:schemeClr val="accent3"/>
              </a:solidFill>
              <a:ln w="9525">
                <a:solidFill>
                  <a:schemeClr val="accent3"/>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Sheet1!$D$2:$D$16</c:f>
              <c:numCache>
                <c:formatCode>0.0</c:formatCode>
                <c:ptCount val="15"/>
                <c:pt idx="0">
                  <c:v>9</c:v>
                </c:pt>
                <c:pt idx="1">
                  <c:v>9.3000000000000007</c:v>
                </c:pt>
                <c:pt idx="2">
                  <c:v>8.5</c:v>
                </c:pt>
                <c:pt idx="3">
                  <c:v>8.8000000000000007</c:v>
                </c:pt>
                <c:pt idx="4">
                  <c:v>8.4</c:v>
                </c:pt>
                <c:pt idx="5">
                  <c:v>7.8</c:v>
                </c:pt>
                <c:pt idx="6">
                  <c:v>8.6</c:v>
                </c:pt>
                <c:pt idx="7">
                  <c:v>8.1</c:v>
                </c:pt>
                <c:pt idx="8">
                  <c:v>11</c:v>
                </c:pt>
                <c:pt idx="9">
                  <c:v>11.6</c:v>
                </c:pt>
                <c:pt idx="10">
                  <c:v>11.3</c:v>
                </c:pt>
                <c:pt idx="11">
                  <c:v>11.4</c:v>
                </c:pt>
                <c:pt idx="12">
                  <c:v>12.2</c:v>
                </c:pt>
                <c:pt idx="13">
                  <c:v>13.2</c:v>
                </c:pt>
                <c:pt idx="14">
                  <c:v>12.6</c:v>
                </c:pt>
              </c:numCache>
            </c:numRef>
          </c:val>
          <c:smooth val="0"/>
          <c:extLst>
            <c:ext xmlns:c16="http://schemas.microsoft.com/office/drawing/2014/chart" uri="{C3380CC4-5D6E-409C-BE32-E72D297353CC}">
              <c16:uniqueId val="{00000001-8196-4B60-83FF-CF68C8F8B229}"/>
            </c:ext>
          </c:extLst>
        </c:ser>
        <c:ser>
          <c:idx val="3"/>
          <c:order val="3"/>
          <c:tx>
            <c:strRef>
              <c:f>Sheet1!$E$1</c:f>
              <c:strCache>
                <c:ptCount val="1"/>
                <c:pt idx="0">
                  <c:v>40-49 yrs</c:v>
                </c:pt>
              </c:strCache>
            </c:strRef>
          </c:tx>
          <c:spPr>
            <a:ln w="44450" cap="rnd">
              <a:solidFill>
                <a:schemeClr val="accent4"/>
              </a:solidFill>
              <a:round/>
            </a:ln>
            <a:effectLst/>
          </c:spPr>
          <c:marker>
            <c:symbol val="circle"/>
            <c:size val="7"/>
            <c:spPr>
              <a:solidFill>
                <a:schemeClr val="accent4"/>
              </a:solidFill>
              <a:ln w="9525">
                <a:solidFill>
                  <a:schemeClr val="accent4"/>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Sheet1!$E$2:$E$16</c:f>
              <c:numCache>
                <c:formatCode>0.0</c:formatCode>
                <c:ptCount val="15"/>
                <c:pt idx="0">
                  <c:v>21.5</c:v>
                </c:pt>
                <c:pt idx="1">
                  <c:v>24.1</c:v>
                </c:pt>
                <c:pt idx="2">
                  <c:v>22.2</c:v>
                </c:pt>
                <c:pt idx="3">
                  <c:v>22</c:v>
                </c:pt>
                <c:pt idx="4">
                  <c:v>21.4</c:v>
                </c:pt>
                <c:pt idx="5">
                  <c:v>20.5</c:v>
                </c:pt>
                <c:pt idx="6">
                  <c:v>21.9</c:v>
                </c:pt>
                <c:pt idx="7">
                  <c:v>21.3</c:v>
                </c:pt>
                <c:pt idx="8">
                  <c:v>27.5</c:v>
                </c:pt>
                <c:pt idx="9">
                  <c:v>28.7</c:v>
                </c:pt>
                <c:pt idx="10">
                  <c:v>27.6</c:v>
                </c:pt>
                <c:pt idx="11">
                  <c:v>28.2</c:v>
                </c:pt>
                <c:pt idx="12">
                  <c:v>27.6</c:v>
                </c:pt>
                <c:pt idx="13">
                  <c:v>29.7</c:v>
                </c:pt>
                <c:pt idx="14">
                  <c:v>27.5</c:v>
                </c:pt>
              </c:numCache>
            </c:numRef>
          </c:val>
          <c:smooth val="0"/>
          <c:extLst>
            <c:ext xmlns:c16="http://schemas.microsoft.com/office/drawing/2014/chart" uri="{C3380CC4-5D6E-409C-BE32-E72D297353CC}">
              <c16:uniqueId val="{00000002-8196-4B60-83FF-CF68C8F8B229}"/>
            </c:ext>
          </c:extLst>
        </c:ser>
        <c:ser>
          <c:idx val="4"/>
          <c:order val="4"/>
          <c:tx>
            <c:strRef>
              <c:f>Sheet1!$F$1</c:f>
              <c:strCache>
                <c:ptCount val="1"/>
                <c:pt idx="0">
                  <c:v>50-59 yrs</c:v>
                </c:pt>
              </c:strCache>
            </c:strRef>
          </c:tx>
          <c:spPr>
            <a:ln w="44450" cap="rnd">
              <a:solidFill>
                <a:schemeClr val="accent5"/>
              </a:solidFill>
              <a:round/>
            </a:ln>
            <a:effectLst/>
          </c:spPr>
          <c:marker>
            <c:symbol val="circle"/>
            <c:size val="7"/>
            <c:spPr>
              <a:solidFill>
                <a:schemeClr val="accent5"/>
              </a:solidFill>
              <a:ln w="9525">
                <a:solidFill>
                  <a:schemeClr val="accent5"/>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Sheet1!$F$2:$F$16</c:f>
              <c:numCache>
                <c:formatCode>0.0</c:formatCode>
                <c:ptCount val="15"/>
                <c:pt idx="0">
                  <c:v>44.8</c:v>
                </c:pt>
                <c:pt idx="1">
                  <c:v>47.1</c:v>
                </c:pt>
                <c:pt idx="2">
                  <c:v>43.7</c:v>
                </c:pt>
                <c:pt idx="3">
                  <c:v>43.7</c:v>
                </c:pt>
                <c:pt idx="4">
                  <c:v>41.8</c:v>
                </c:pt>
                <c:pt idx="5">
                  <c:v>40.4</c:v>
                </c:pt>
                <c:pt idx="6">
                  <c:v>42.9</c:v>
                </c:pt>
                <c:pt idx="7">
                  <c:v>42</c:v>
                </c:pt>
                <c:pt idx="8">
                  <c:v>50.7</c:v>
                </c:pt>
                <c:pt idx="9">
                  <c:v>52.2</c:v>
                </c:pt>
                <c:pt idx="10">
                  <c:v>49.3</c:v>
                </c:pt>
                <c:pt idx="11">
                  <c:v>51.6</c:v>
                </c:pt>
                <c:pt idx="12">
                  <c:v>50.2</c:v>
                </c:pt>
                <c:pt idx="13">
                  <c:v>54.5</c:v>
                </c:pt>
                <c:pt idx="14">
                  <c:v>51.4</c:v>
                </c:pt>
              </c:numCache>
            </c:numRef>
          </c:val>
          <c:smooth val="0"/>
          <c:extLst>
            <c:ext xmlns:c16="http://schemas.microsoft.com/office/drawing/2014/chart" uri="{C3380CC4-5D6E-409C-BE32-E72D297353CC}">
              <c16:uniqueId val="{00000006-8196-4B60-83FF-CF68C8F8B229}"/>
            </c:ext>
          </c:extLst>
        </c:ser>
        <c:ser>
          <c:idx val="5"/>
          <c:order val="5"/>
          <c:tx>
            <c:strRef>
              <c:f>Sheet1!$G$1</c:f>
              <c:strCache>
                <c:ptCount val="1"/>
                <c:pt idx="0">
                  <c:v>60-69 yrs</c:v>
                </c:pt>
              </c:strCache>
            </c:strRef>
          </c:tx>
          <c:spPr>
            <a:ln w="44450" cap="rnd">
              <a:solidFill>
                <a:schemeClr val="accent6"/>
              </a:solidFill>
              <a:round/>
            </a:ln>
            <a:effectLst/>
          </c:spPr>
          <c:marker>
            <c:symbol val="circle"/>
            <c:size val="7"/>
            <c:spPr>
              <a:solidFill>
                <a:schemeClr val="accent6"/>
              </a:solidFill>
              <a:ln w="9525">
                <a:solidFill>
                  <a:schemeClr val="accent6"/>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Sheet1!$G$2:$G$16</c:f>
              <c:numCache>
                <c:formatCode>0.0</c:formatCode>
                <c:ptCount val="15"/>
                <c:pt idx="0">
                  <c:v>62.9</c:v>
                </c:pt>
                <c:pt idx="1">
                  <c:v>66.599999999999994</c:v>
                </c:pt>
                <c:pt idx="2">
                  <c:v>64.2</c:v>
                </c:pt>
                <c:pt idx="3">
                  <c:v>63.3</c:v>
                </c:pt>
                <c:pt idx="4">
                  <c:v>61.5</c:v>
                </c:pt>
                <c:pt idx="5">
                  <c:v>61.3</c:v>
                </c:pt>
                <c:pt idx="6">
                  <c:v>65.8</c:v>
                </c:pt>
                <c:pt idx="7">
                  <c:v>66.900000000000006</c:v>
                </c:pt>
                <c:pt idx="8">
                  <c:v>80</c:v>
                </c:pt>
                <c:pt idx="9">
                  <c:v>83</c:v>
                </c:pt>
                <c:pt idx="10">
                  <c:v>79.099999999999994</c:v>
                </c:pt>
                <c:pt idx="11">
                  <c:v>83.4</c:v>
                </c:pt>
                <c:pt idx="12">
                  <c:v>79.400000000000006</c:v>
                </c:pt>
                <c:pt idx="13">
                  <c:v>84.8</c:v>
                </c:pt>
                <c:pt idx="14">
                  <c:v>81.900000000000006</c:v>
                </c:pt>
              </c:numCache>
            </c:numRef>
          </c:val>
          <c:smooth val="0"/>
          <c:extLst>
            <c:ext xmlns:c16="http://schemas.microsoft.com/office/drawing/2014/chart" uri="{C3380CC4-5D6E-409C-BE32-E72D297353CC}">
              <c16:uniqueId val="{00000007-8196-4B60-83FF-CF68C8F8B229}"/>
            </c:ext>
          </c:extLst>
        </c:ser>
        <c:ser>
          <c:idx val="6"/>
          <c:order val="6"/>
          <c:tx>
            <c:strRef>
              <c:f>Sheet1!$H$1</c:f>
              <c:strCache>
                <c:ptCount val="1"/>
                <c:pt idx="0">
                  <c:v>70+ yrs</c:v>
                </c:pt>
              </c:strCache>
            </c:strRef>
          </c:tx>
          <c:spPr>
            <a:ln w="44450" cap="rnd">
              <a:solidFill>
                <a:schemeClr val="accent1">
                  <a:lumMod val="60000"/>
                </a:schemeClr>
              </a:solidFill>
              <a:round/>
            </a:ln>
            <a:effectLst/>
          </c:spPr>
          <c:marker>
            <c:symbol val="circle"/>
            <c:size val="7"/>
            <c:spPr>
              <a:solidFill>
                <a:schemeClr val="accent1">
                  <a:lumMod val="60000"/>
                </a:schemeClr>
              </a:solidFill>
              <a:ln w="9525">
                <a:solidFill>
                  <a:schemeClr val="accent1">
                    <a:lumMod val="60000"/>
                  </a:schemeClr>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Sheet1!$H$2:$H$16</c:f>
              <c:numCache>
                <c:formatCode>0.0</c:formatCode>
                <c:ptCount val="15"/>
                <c:pt idx="0">
                  <c:v>91.2</c:v>
                </c:pt>
                <c:pt idx="1">
                  <c:v>94.8</c:v>
                </c:pt>
                <c:pt idx="2">
                  <c:v>93.8</c:v>
                </c:pt>
                <c:pt idx="3">
                  <c:v>92</c:v>
                </c:pt>
                <c:pt idx="4">
                  <c:v>87.7</c:v>
                </c:pt>
                <c:pt idx="5">
                  <c:v>87.4</c:v>
                </c:pt>
                <c:pt idx="6">
                  <c:v>90.4</c:v>
                </c:pt>
                <c:pt idx="7">
                  <c:v>88.9</c:v>
                </c:pt>
                <c:pt idx="8">
                  <c:v>101.4</c:v>
                </c:pt>
                <c:pt idx="9">
                  <c:v>101.1</c:v>
                </c:pt>
                <c:pt idx="10">
                  <c:v>97</c:v>
                </c:pt>
                <c:pt idx="11">
                  <c:v>104.9</c:v>
                </c:pt>
                <c:pt idx="12">
                  <c:v>99.2</c:v>
                </c:pt>
                <c:pt idx="13">
                  <c:v>109.5</c:v>
                </c:pt>
                <c:pt idx="14">
                  <c:v>110.1</c:v>
                </c:pt>
              </c:numCache>
            </c:numRef>
          </c:val>
          <c:smooth val="0"/>
          <c:extLst>
            <c:ext xmlns:c16="http://schemas.microsoft.com/office/drawing/2014/chart" uri="{C3380CC4-5D6E-409C-BE32-E72D297353CC}">
              <c16:uniqueId val="{00000008-8196-4B60-83FF-CF68C8F8B229}"/>
            </c:ext>
          </c:extLst>
        </c:ser>
        <c:dLbls>
          <c:showLegendKey val="0"/>
          <c:showVal val="0"/>
          <c:showCatName val="0"/>
          <c:showSerName val="0"/>
          <c:showPercent val="0"/>
          <c:showBubbleSize val="0"/>
        </c:dLbls>
        <c:marker val="1"/>
        <c:smooth val="0"/>
        <c:axId val="223100664"/>
        <c:axId val="223102632"/>
      </c:lineChart>
      <c:catAx>
        <c:axId val="223100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23102632"/>
        <c:crosses val="autoZero"/>
        <c:auto val="1"/>
        <c:lblAlgn val="ctr"/>
        <c:lblOffset val="100"/>
        <c:noMultiLvlLbl val="0"/>
      </c:catAx>
      <c:valAx>
        <c:axId val="223102632"/>
        <c:scaling>
          <c:orientation val="minMax"/>
          <c:max val="1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sz="2600" b="0" i="0" baseline="0" dirty="0">
                    <a:solidFill>
                      <a:schemeClr val="tx1"/>
                    </a:solidFill>
                    <a:effectLst/>
                  </a:rPr>
                  <a:t>CKD Incidence Rate per 1,000 Patient Years</a:t>
                </a:r>
                <a:endParaRPr lang="en-US" sz="2600" dirty="0">
                  <a:solidFill>
                    <a:schemeClr val="tx1"/>
                  </a:solidFill>
                  <a:effectLst/>
                </a:endParaRPr>
              </a:p>
            </c:rich>
          </c:tx>
          <c:layout>
            <c:manualLayout>
              <c:xMode val="edge"/>
              <c:yMode val="edge"/>
              <c:x val="0"/>
              <c:y val="5.7817388582546349E-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23100664"/>
        <c:crosses val="autoZero"/>
        <c:crossBetween val="between"/>
      </c:valAx>
      <c:spPr>
        <a:noFill/>
        <a:ln>
          <a:noFill/>
        </a:ln>
        <a:effectLst/>
      </c:spPr>
    </c:plotArea>
    <c:legend>
      <c:legendPos val="b"/>
      <c:layout>
        <c:manualLayout>
          <c:xMode val="edge"/>
          <c:yMode val="edge"/>
          <c:x val="1.6498946319930666E-2"/>
          <c:y val="0.91559584661085858"/>
          <c:w val="0.96811920702460419"/>
          <c:h val="6.6892298414878371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5"/>
            <c:spPr>
              <a:solidFill>
                <a:schemeClr val="tx1"/>
              </a:solidFill>
              <a:ln w="9525">
                <a:solidFill>
                  <a:schemeClr val="tx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formatCode>General</c:formatCode>
                <c:ptCount val="15"/>
                <c:pt idx="0">
                  <c:v>62.8</c:v>
                </c:pt>
                <c:pt idx="1">
                  <c:v>65.3</c:v>
                </c:pt>
                <c:pt idx="2">
                  <c:v>63.1</c:v>
                </c:pt>
                <c:pt idx="3">
                  <c:v>61.2</c:v>
                </c:pt>
                <c:pt idx="4">
                  <c:v>58.2</c:v>
                </c:pt>
                <c:pt idx="5">
                  <c:v>57.5</c:v>
                </c:pt>
                <c:pt idx="6">
                  <c:v>60.3</c:v>
                </c:pt>
                <c:pt idx="7">
                  <c:v>59.3</c:v>
                </c:pt>
                <c:pt idx="8">
                  <c:v>69</c:v>
                </c:pt>
                <c:pt idx="9">
                  <c:v>69.7</c:v>
                </c:pt>
                <c:pt idx="10">
                  <c:v>66.8</c:v>
                </c:pt>
                <c:pt idx="11">
                  <c:v>71.099999999999994</c:v>
                </c:pt>
                <c:pt idx="12">
                  <c:v>67.099999999999994</c:v>
                </c:pt>
                <c:pt idx="13">
                  <c:v>73.099999999999994</c:v>
                </c:pt>
                <c:pt idx="14">
                  <c:v>71.5</c:v>
                </c:pt>
              </c:numCache>
            </c:numRef>
          </c:val>
          <c:smooth val="0"/>
          <c:extLst>
            <c:ext xmlns:c16="http://schemas.microsoft.com/office/drawing/2014/chart" uri="{C3380CC4-5D6E-409C-BE32-E72D297353CC}">
              <c16:uniqueId val="{00000000-FEAA-4795-B727-8B7D28D9B57D}"/>
            </c:ext>
          </c:extLst>
        </c:ser>
        <c:ser>
          <c:idx val="1"/>
          <c:order val="1"/>
          <c:tx>
            <c:strRef>
              <c:f>Sheet1!$C$1</c:f>
              <c:strCache>
                <c:ptCount val="1"/>
                <c:pt idx="0">
                  <c:v>Female</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Sheet1!$C$2:$C$16</c:f>
              <c:numCache>
                <c:formatCode>0.0</c:formatCode>
                <c:ptCount val="15"/>
                <c:pt idx="0">
                  <c:v>27.6</c:v>
                </c:pt>
                <c:pt idx="1">
                  <c:v>28.2</c:v>
                </c:pt>
                <c:pt idx="2">
                  <c:v>25.5</c:v>
                </c:pt>
                <c:pt idx="3">
                  <c:v>27.1</c:v>
                </c:pt>
                <c:pt idx="4">
                  <c:v>26.2</c:v>
                </c:pt>
                <c:pt idx="5">
                  <c:v>26.6</c:v>
                </c:pt>
                <c:pt idx="6">
                  <c:v>28.5</c:v>
                </c:pt>
                <c:pt idx="7">
                  <c:v>28.5</c:v>
                </c:pt>
                <c:pt idx="8">
                  <c:v>33.299999999999997</c:v>
                </c:pt>
                <c:pt idx="9">
                  <c:v>34.700000000000003</c:v>
                </c:pt>
                <c:pt idx="10">
                  <c:v>33.799999999999997</c:v>
                </c:pt>
                <c:pt idx="11">
                  <c:v>36.5</c:v>
                </c:pt>
                <c:pt idx="12">
                  <c:v>36.1</c:v>
                </c:pt>
                <c:pt idx="13">
                  <c:v>39.1</c:v>
                </c:pt>
                <c:pt idx="14">
                  <c:v>37.200000000000003</c:v>
                </c:pt>
              </c:numCache>
            </c:numRef>
          </c:val>
          <c:smooth val="0"/>
          <c:extLst>
            <c:ext xmlns:c16="http://schemas.microsoft.com/office/drawing/2014/chart" uri="{C3380CC4-5D6E-409C-BE32-E72D297353CC}">
              <c16:uniqueId val="{00000000-7AA0-451D-A271-137BF183F4D5}"/>
            </c:ext>
          </c:extLst>
        </c:ser>
        <c:ser>
          <c:idx val="2"/>
          <c:order val="2"/>
          <c:tx>
            <c:strRef>
              <c:f>Sheet1!$D$1</c:f>
              <c:strCache>
                <c:ptCount val="1"/>
                <c:pt idx="0">
                  <c:v>Male</c:v>
                </c:pt>
              </c:strCache>
            </c:strRef>
          </c:tx>
          <c:spPr>
            <a:ln w="44450" cap="rnd">
              <a:solidFill>
                <a:schemeClr val="accent1"/>
              </a:solidFill>
              <a:round/>
            </a:ln>
            <a:effectLst/>
          </c:spPr>
          <c:marker>
            <c:symbol val="circle"/>
            <c:size val="7"/>
            <c:spPr>
              <a:solidFill>
                <a:schemeClr val="accent1"/>
              </a:solidFill>
              <a:ln w="9525">
                <a:solidFill>
                  <a:schemeClr val="accent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Sheet1!$D$2:$D$16</c:f>
              <c:numCache>
                <c:formatCode>0.0</c:formatCode>
                <c:ptCount val="15"/>
                <c:pt idx="0">
                  <c:v>66.099999999999994</c:v>
                </c:pt>
                <c:pt idx="1">
                  <c:v>69</c:v>
                </c:pt>
                <c:pt idx="2">
                  <c:v>66.900000000000006</c:v>
                </c:pt>
                <c:pt idx="3">
                  <c:v>64.7</c:v>
                </c:pt>
                <c:pt idx="4">
                  <c:v>61.4</c:v>
                </c:pt>
                <c:pt idx="5">
                  <c:v>60.7</c:v>
                </c:pt>
                <c:pt idx="6">
                  <c:v>63.6</c:v>
                </c:pt>
                <c:pt idx="7">
                  <c:v>62.7</c:v>
                </c:pt>
                <c:pt idx="8">
                  <c:v>73</c:v>
                </c:pt>
                <c:pt idx="9">
                  <c:v>73.8</c:v>
                </c:pt>
                <c:pt idx="10">
                  <c:v>70.8</c:v>
                </c:pt>
                <c:pt idx="11">
                  <c:v>75.5</c:v>
                </c:pt>
                <c:pt idx="12">
                  <c:v>71.2</c:v>
                </c:pt>
                <c:pt idx="13">
                  <c:v>77.8</c:v>
                </c:pt>
                <c:pt idx="14">
                  <c:v>76.8</c:v>
                </c:pt>
              </c:numCache>
            </c:numRef>
          </c:val>
          <c:smooth val="0"/>
          <c:extLst>
            <c:ext xmlns:c16="http://schemas.microsoft.com/office/drawing/2014/chart" uri="{C3380CC4-5D6E-409C-BE32-E72D297353CC}">
              <c16:uniqueId val="{00000001-7AA0-451D-A271-137BF183F4D5}"/>
            </c:ext>
          </c:extLst>
        </c:ser>
        <c:dLbls>
          <c:showLegendKey val="0"/>
          <c:showVal val="0"/>
          <c:showCatName val="0"/>
          <c:showSerName val="0"/>
          <c:showPercent val="0"/>
          <c:showBubbleSize val="0"/>
        </c:dLbls>
        <c:marker val="1"/>
        <c:smooth val="0"/>
        <c:axId val="223100664"/>
        <c:axId val="223102632"/>
      </c:lineChart>
      <c:catAx>
        <c:axId val="223100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23102632"/>
        <c:crosses val="autoZero"/>
        <c:auto val="1"/>
        <c:lblAlgn val="ctr"/>
        <c:lblOffset val="100"/>
        <c:noMultiLvlLbl val="0"/>
      </c:catAx>
      <c:valAx>
        <c:axId val="223102632"/>
        <c:scaling>
          <c:orientation val="minMax"/>
          <c:max val="8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sz="2600" b="0" i="0" baseline="0" dirty="0">
                    <a:solidFill>
                      <a:schemeClr val="tx1"/>
                    </a:solidFill>
                    <a:effectLst/>
                  </a:rPr>
                  <a:t>CKD Incidence Rate per 1,000 Patient Years</a:t>
                </a:r>
                <a:endParaRPr lang="en-US" sz="2600" dirty="0">
                  <a:solidFill>
                    <a:schemeClr val="tx1"/>
                  </a:solidFill>
                  <a:effectLst/>
                </a:endParaRPr>
              </a:p>
            </c:rich>
          </c:tx>
          <c:layout>
            <c:manualLayout>
              <c:xMode val="edge"/>
              <c:yMode val="edge"/>
              <c:x val="2.4154519663064566E-3"/>
              <c:y val="3.2658501841390804E-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23100664"/>
        <c:crosses val="autoZero"/>
        <c:crossBetween val="between"/>
        <c:majorUnit val="20"/>
      </c:valAx>
      <c:spPr>
        <a:noFill/>
        <a:ln>
          <a:noFill/>
        </a:ln>
        <a:effectLst/>
      </c:spPr>
    </c:plotArea>
    <c:legend>
      <c:legendPos val="b"/>
      <c:layout>
        <c:manualLayout>
          <c:xMode val="edge"/>
          <c:yMode val="edge"/>
          <c:x val="0.36948149960433008"/>
          <c:y val="0.93735444132356527"/>
          <c:w val="0.26103691031114151"/>
          <c:h val="6.264555867643469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308976531098686"/>
          <c:y val="7.2504677840753207E-2"/>
          <c:w val="0.8436251470513737"/>
          <c:h val="0.55205421269324162"/>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7"/>
            <c:spPr>
              <a:solidFill>
                <a:schemeClr val="tx1"/>
              </a:solidFill>
              <a:ln w="9525">
                <a:solidFill>
                  <a:schemeClr val="tx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formatCode>0.0</c:formatCode>
                <c:ptCount val="15"/>
                <c:pt idx="0">
                  <c:v>62.8</c:v>
                </c:pt>
                <c:pt idx="1">
                  <c:v>65.3</c:v>
                </c:pt>
                <c:pt idx="2">
                  <c:v>63.1</c:v>
                </c:pt>
                <c:pt idx="3">
                  <c:v>61.2</c:v>
                </c:pt>
                <c:pt idx="4">
                  <c:v>58.2</c:v>
                </c:pt>
                <c:pt idx="5">
                  <c:v>57.5</c:v>
                </c:pt>
                <c:pt idx="6">
                  <c:v>60.3</c:v>
                </c:pt>
                <c:pt idx="7">
                  <c:v>59.3</c:v>
                </c:pt>
                <c:pt idx="8">
                  <c:v>69</c:v>
                </c:pt>
                <c:pt idx="9">
                  <c:v>69.7</c:v>
                </c:pt>
                <c:pt idx="10">
                  <c:v>66.8</c:v>
                </c:pt>
                <c:pt idx="11">
                  <c:v>71.099999999999994</c:v>
                </c:pt>
                <c:pt idx="12">
                  <c:v>67.099999999999994</c:v>
                </c:pt>
                <c:pt idx="13">
                  <c:v>73.099999999999994</c:v>
                </c:pt>
                <c:pt idx="14">
                  <c:v>71.5</c:v>
                </c:pt>
              </c:numCache>
            </c:numRef>
          </c:val>
          <c:smooth val="0"/>
          <c:extLst>
            <c:ext xmlns:c16="http://schemas.microsoft.com/office/drawing/2014/chart" uri="{C3380CC4-5D6E-409C-BE32-E72D297353CC}">
              <c16:uniqueId val="{00000000-FEAA-4795-B727-8B7D28D9B57D}"/>
            </c:ext>
          </c:extLst>
        </c:ser>
        <c:ser>
          <c:idx val="1"/>
          <c:order val="1"/>
          <c:tx>
            <c:strRef>
              <c:f>Sheet1!$C$1</c:f>
              <c:strCache>
                <c:ptCount val="1"/>
                <c:pt idx="0">
                  <c:v>Non-Hispanic White</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Sheet1!$C$2:$C$16</c:f>
              <c:numCache>
                <c:formatCode>0.0</c:formatCode>
                <c:ptCount val="15"/>
                <c:pt idx="0">
                  <c:v>65.2</c:v>
                </c:pt>
                <c:pt idx="1">
                  <c:v>67.900000000000006</c:v>
                </c:pt>
                <c:pt idx="2">
                  <c:v>66.400000000000006</c:v>
                </c:pt>
                <c:pt idx="3">
                  <c:v>62.9</c:v>
                </c:pt>
                <c:pt idx="4">
                  <c:v>58.9</c:v>
                </c:pt>
                <c:pt idx="5">
                  <c:v>58.3</c:v>
                </c:pt>
                <c:pt idx="6">
                  <c:v>61.3</c:v>
                </c:pt>
                <c:pt idx="7">
                  <c:v>60.1</c:v>
                </c:pt>
                <c:pt idx="8">
                  <c:v>69.2</c:v>
                </c:pt>
                <c:pt idx="9">
                  <c:v>70.400000000000006</c:v>
                </c:pt>
                <c:pt idx="10">
                  <c:v>67.400000000000006</c:v>
                </c:pt>
                <c:pt idx="11">
                  <c:v>71.7</c:v>
                </c:pt>
                <c:pt idx="12">
                  <c:v>68</c:v>
                </c:pt>
                <c:pt idx="13">
                  <c:v>73.8</c:v>
                </c:pt>
                <c:pt idx="14">
                  <c:v>72.8</c:v>
                </c:pt>
              </c:numCache>
            </c:numRef>
          </c:val>
          <c:smooth val="0"/>
          <c:extLst>
            <c:ext xmlns:c16="http://schemas.microsoft.com/office/drawing/2014/chart" uri="{C3380CC4-5D6E-409C-BE32-E72D297353CC}">
              <c16:uniqueId val="{00000000-8196-4B60-83FF-CF68C8F8B229}"/>
            </c:ext>
          </c:extLst>
        </c:ser>
        <c:ser>
          <c:idx val="2"/>
          <c:order val="2"/>
          <c:tx>
            <c:strRef>
              <c:f>Sheet1!$D$1</c:f>
              <c:strCache>
                <c:ptCount val="1"/>
                <c:pt idx="0">
                  <c:v>Non-Hispanic Black</c:v>
                </c:pt>
              </c:strCache>
            </c:strRef>
          </c:tx>
          <c:spPr>
            <a:ln w="44450" cap="rnd">
              <a:solidFill>
                <a:schemeClr val="accent3"/>
              </a:solidFill>
              <a:round/>
            </a:ln>
            <a:effectLst/>
          </c:spPr>
          <c:marker>
            <c:symbol val="circle"/>
            <c:size val="7"/>
            <c:spPr>
              <a:solidFill>
                <a:schemeClr val="accent3"/>
              </a:solidFill>
              <a:ln w="9525">
                <a:solidFill>
                  <a:schemeClr val="accent3"/>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Sheet1!$D$2:$D$16</c:f>
              <c:numCache>
                <c:formatCode>0.0</c:formatCode>
                <c:ptCount val="15"/>
                <c:pt idx="0">
                  <c:v>74.8</c:v>
                </c:pt>
                <c:pt idx="1">
                  <c:v>78.5</c:v>
                </c:pt>
                <c:pt idx="2">
                  <c:v>70.900000000000006</c:v>
                </c:pt>
                <c:pt idx="3">
                  <c:v>72.8</c:v>
                </c:pt>
                <c:pt idx="4">
                  <c:v>69.5</c:v>
                </c:pt>
                <c:pt idx="5">
                  <c:v>67.5</c:v>
                </c:pt>
                <c:pt idx="6">
                  <c:v>69.5</c:v>
                </c:pt>
                <c:pt idx="7">
                  <c:v>69.2</c:v>
                </c:pt>
                <c:pt idx="8">
                  <c:v>79.599999999999994</c:v>
                </c:pt>
                <c:pt idx="9">
                  <c:v>79.5</c:v>
                </c:pt>
                <c:pt idx="10">
                  <c:v>76.8</c:v>
                </c:pt>
                <c:pt idx="11">
                  <c:v>81.900000000000006</c:v>
                </c:pt>
                <c:pt idx="12">
                  <c:v>76</c:v>
                </c:pt>
                <c:pt idx="13">
                  <c:v>85.5</c:v>
                </c:pt>
                <c:pt idx="14">
                  <c:v>84.6</c:v>
                </c:pt>
              </c:numCache>
            </c:numRef>
          </c:val>
          <c:smooth val="0"/>
          <c:extLst>
            <c:ext xmlns:c16="http://schemas.microsoft.com/office/drawing/2014/chart" uri="{C3380CC4-5D6E-409C-BE32-E72D297353CC}">
              <c16:uniqueId val="{00000001-8196-4B60-83FF-CF68C8F8B229}"/>
            </c:ext>
          </c:extLst>
        </c:ser>
        <c:ser>
          <c:idx val="3"/>
          <c:order val="3"/>
          <c:tx>
            <c:strRef>
              <c:f>Sheet1!$E$1</c:f>
              <c:strCache>
                <c:ptCount val="1"/>
                <c:pt idx="0">
                  <c:v>American Indian/AK Native</c:v>
                </c:pt>
              </c:strCache>
            </c:strRef>
          </c:tx>
          <c:spPr>
            <a:ln w="44450" cap="rnd">
              <a:solidFill>
                <a:schemeClr val="accent4"/>
              </a:solidFill>
              <a:round/>
            </a:ln>
            <a:effectLst/>
          </c:spPr>
          <c:marker>
            <c:symbol val="square"/>
            <c:size val="7"/>
            <c:spPr>
              <a:solidFill>
                <a:schemeClr val="accent4"/>
              </a:solidFill>
              <a:ln w="9525">
                <a:solidFill>
                  <a:schemeClr val="accent4"/>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Sheet1!$E$2:$E$16</c:f>
              <c:numCache>
                <c:formatCode>0.0</c:formatCode>
                <c:ptCount val="15"/>
                <c:pt idx="0">
                  <c:v>62.2</c:v>
                </c:pt>
                <c:pt idx="1">
                  <c:v>68.400000000000006</c:v>
                </c:pt>
                <c:pt idx="2">
                  <c:v>62.6</c:v>
                </c:pt>
                <c:pt idx="3">
                  <c:v>57</c:v>
                </c:pt>
                <c:pt idx="4">
                  <c:v>54.6</c:v>
                </c:pt>
                <c:pt idx="5">
                  <c:v>54.3</c:v>
                </c:pt>
                <c:pt idx="6">
                  <c:v>54.9</c:v>
                </c:pt>
                <c:pt idx="7">
                  <c:v>52.1</c:v>
                </c:pt>
                <c:pt idx="8">
                  <c:v>63.6</c:v>
                </c:pt>
                <c:pt idx="9">
                  <c:v>64.900000000000006</c:v>
                </c:pt>
                <c:pt idx="10">
                  <c:v>65.8</c:v>
                </c:pt>
                <c:pt idx="11">
                  <c:v>67.7</c:v>
                </c:pt>
                <c:pt idx="12">
                  <c:v>64.099999999999994</c:v>
                </c:pt>
                <c:pt idx="13">
                  <c:v>72.3</c:v>
                </c:pt>
                <c:pt idx="14">
                  <c:v>70.7</c:v>
                </c:pt>
              </c:numCache>
            </c:numRef>
          </c:val>
          <c:smooth val="0"/>
          <c:extLst>
            <c:ext xmlns:c16="http://schemas.microsoft.com/office/drawing/2014/chart" uri="{C3380CC4-5D6E-409C-BE32-E72D297353CC}">
              <c16:uniqueId val="{00000002-8196-4B60-83FF-CF68C8F8B229}"/>
            </c:ext>
          </c:extLst>
        </c:ser>
        <c:ser>
          <c:idx val="4"/>
          <c:order val="4"/>
          <c:tx>
            <c:strRef>
              <c:f>Sheet1!$F$1</c:f>
              <c:strCache>
                <c:ptCount val="1"/>
                <c:pt idx="0">
                  <c:v>Native HI/Pacific Islander</c:v>
                </c:pt>
              </c:strCache>
            </c:strRef>
          </c:tx>
          <c:spPr>
            <a:ln w="44450" cap="rnd">
              <a:solidFill>
                <a:schemeClr val="accent5"/>
              </a:solidFill>
              <a:round/>
            </a:ln>
            <a:effectLst/>
          </c:spPr>
          <c:marker>
            <c:symbol val="circle"/>
            <c:size val="7"/>
            <c:spPr>
              <a:solidFill>
                <a:schemeClr val="accent5"/>
              </a:solidFill>
              <a:ln w="9525">
                <a:solidFill>
                  <a:schemeClr val="accent5"/>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Sheet1!$F$2:$F$16</c:f>
              <c:numCache>
                <c:formatCode>0.0</c:formatCode>
                <c:ptCount val="15"/>
                <c:pt idx="0">
                  <c:v>68</c:v>
                </c:pt>
                <c:pt idx="1">
                  <c:v>66.099999999999994</c:v>
                </c:pt>
                <c:pt idx="2">
                  <c:v>63.4</c:v>
                </c:pt>
                <c:pt idx="3">
                  <c:v>64.3</c:v>
                </c:pt>
                <c:pt idx="4">
                  <c:v>62.1</c:v>
                </c:pt>
                <c:pt idx="5">
                  <c:v>60.7</c:v>
                </c:pt>
                <c:pt idx="6">
                  <c:v>61.1</c:v>
                </c:pt>
                <c:pt idx="7">
                  <c:v>62</c:v>
                </c:pt>
                <c:pt idx="8">
                  <c:v>71.599999999999994</c:v>
                </c:pt>
                <c:pt idx="9">
                  <c:v>71.8</c:v>
                </c:pt>
                <c:pt idx="10">
                  <c:v>68.2</c:v>
                </c:pt>
                <c:pt idx="11">
                  <c:v>69.599999999999994</c:v>
                </c:pt>
                <c:pt idx="12">
                  <c:v>67.3</c:v>
                </c:pt>
                <c:pt idx="13">
                  <c:v>75.7</c:v>
                </c:pt>
                <c:pt idx="14">
                  <c:v>72.3</c:v>
                </c:pt>
              </c:numCache>
            </c:numRef>
          </c:val>
          <c:smooth val="0"/>
          <c:extLst>
            <c:ext xmlns:c16="http://schemas.microsoft.com/office/drawing/2014/chart" uri="{C3380CC4-5D6E-409C-BE32-E72D297353CC}">
              <c16:uniqueId val="{00000006-8196-4B60-83FF-CF68C8F8B229}"/>
            </c:ext>
          </c:extLst>
        </c:ser>
        <c:ser>
          <c:idx val="5"/>
          <c:order val="5"/>
          <c:tx>
            <c:strRef>
              <c:f>Sheet1!$G$1</c:f>
              <c:strCache>
                <c:ptCount val="1"/>
                <c:pt idx="0">
                  <c:v>Hispanic</c:v>
                </c:pt>
              </c:strCache>
            </c:strRef>
          </c:tx>
          <c:spPr>
            <a:ln w="44450" cap="rnd">
              <a:solidFill>
                <a:schemeClr val="accent6"/>
              </a:solidFill>
              <a:round/>
            </a:ln>
            <a:effectLst/>
          </c:spPr>
          <c:marker>
            <c:symbol val="circle"/>
            <c:size val="7"/>
            <c:spPr>
              <a:solidFill>
                <a:schemeClr val="accent6"/>
              </a:solidFill>
              <a:ln w="9525">
                <a:solidFill>
                  <a:schemeClr val="accent6"/>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Sheet1!$G$2:$G$16</c:f>
              <c:numCache>
                <c:formatCode>0.0</c:formatCode>
                <c:ptCount val="15"/>
                <c:pt idx="0">
                  <c:v>55.5</c:v>
                </c:pt>
                <c:pt idx="1">
                  <c:v>60.1</c:v>
                </c:pt>
                <c:pt idx="2">
                  <c:v>56.9</c:v>
                </c:pt>
                <c:pt idx="3">
                  <c:v>52.1</c:v>
                </c:pt>
                <c:pt idx="4">
                  <c:v>51.3</c:v>
                </c:pt>
                <c:pt idx="5">
                  <c:v>47.4</c:v>
                </c:pt>
                <c:pt idx="6">
                  <c:v>48.6</c:v>
                </c:pt>
                <c:pt idx="7">
                  <c:v>47.5</c:v>
                </c:pt>
                <c:pt idx="8">
                  <c:v>57.7</c:v>
                </c:pt>
                <c:pt idx="9">
                  <c:v>56.5</c:v>
                </c:pt>
                <c:pt idx="10">
                  <c:v>53.4</c:v>
                </c:pt>
                <c:pt idx="11">
                  <c:v>56</c:v>
                </c:pt>
                <c:pt idx="12">
                  <c:v>53</c:v>
                </c:pt>
                <c:pt idx="13">
                  <c:v>57.3</c:v>
                </c:pt>
                <c:pt idx="14">
                  <c:v>56.4</c:v>
                </c:pt>
              </c:numCache>
            </c:numRef>
          </c:val>
          <c:smooth val="0"/>
          <c:extLst>
            <c:ext xmlns:c16="http://schemas.microsoft.com/office/drawing/2014/chart" uri="{C3380CC4-5D6E-409C-BE32-E72D297353CC}">
              <c16:uniqueId val="{00000007-8196-4B60-83FF-CF68C8F8B229}"/>
            </c:ext>
          </c:extLst>
        </c:ser>
        <c:ser>
          <c:idx val="6"/>
          <c:order val="6"/>
          <c:tx>
            <c:strRef>
              <c:f>Sheet1!$H$1</c:f>
              <c:strCache>
                <c:ptCount val="1"/>
                <c:pt idx="0">
                  <c:v>Asian</c:v>
                </c:pt>
              </c:strCache>
            </c:strRef>
          </c:tx>
          <c:spPr>
            <a:ln w="44450" cap="rnd">
              <a:solidFill>
                <a:schemeClr val="accent1">
                  <a:lumMod val="60000"/>
                </a:schemeClr>
              </a:solidFill>
              <a:round/>
            </a:ln>
            <a:effectLst/>
          </c:spPr>
          <c:marker>
            <c:symbol val="circle"/>
            <c:size val="7"/>
            <c:spPr>
              <a:solidFill>
                <a:schemeClr val="accent1">
                  <a:lumMod val="60000"/>
                </a:schemeClr>
              </a:solidFill>
              <a:ln w="9525">
                <a:solidFill>
                  <a:schemeClr val="accent1">
                    <a:lumMod val="60000"/>
                  </a:schemeClr>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Sheet1!$H$2:$H$16</c:f>
              <c:numCache>
                <c:formatCode>0.0</c:formatCode>
                <c:ptCount val="15"/>
                <c:pt idx="0">
                  <c:v>54.2</c:v>
                </c:pt>
                <c:pt idx="1">
                  <c:v>48.3</c:v>
                </c:pt>
                <c:pt idx="2">
                  <c:v>47.2</c:v>
                </c:pt>
                <c:pt idx="3">
                  <c:v>42.2</c:v>
                </c:pt>
                <c:pt idx="4">
                  <c:v>36.9</c:v>
                </c:pt>
                <c:pt idx="5">
                  <c:v>36.1</c:v>
                </c:pt>
                <c:pt idx="6">
                  <c:v>44.8</c:v>
                </c:pt>
                <c:pt idx="7">
                  <c:v>39.4</c:v>
                </c:pt>
                <c:pt idx="8">
                  <c:v>46.1</c:v>
                </c:pt>
                <c:pt idx="9">
                  <c:v>47.2</c:v>
                </c:pt>
                <c:pt idx="10">
                  <c:v>43.6</c:v>
                </c:pt>
                <c:pt idx="11">
                  <c:v>47.1</c:v>
                </c:pt>
                <c:pt idx="12">
                  <c:v>43.8</c:v>
                </c:pt>
                <c:pt idx="13">
                  <c:v>47.8</c:v>
                </c:pt>
                <c:pt idx="14">
                  <c:v>47.8</c:v>
                </c:pt>
              </c:numCache>
            </c:numRef>
          </c:val>
          <c:smooth val="0"/>
          <c:extLst>
            <c:ext xmlns:c16="http://schemas.microsoft.com/office/drawing/2014/chart" uri="{C3380CC4-5D6E-409C-BE32-E72D297353CC}">
              <c16:uniqueId val="{00000000-F872-4134-B78B-CF603CCE1FEB}"/>
            </c:ext>
          </c:extLst>
        </c:ser>
        <c:ser>
          <c:idx val="7"/>
          <c:order val="7"/>
          <c:tx>
            <c:strRef>
              <c:f>Sheet1!$I$1</c:f>
              <c:strCache>
                <c:ptCount val="1"/>
                <c:pt idx="0">
                  <c:v>Unknown</c:v>
                </c:pt>
              </c:strCache>
            </c:strRef>
          </c:tx>
          <c:spPr>
            <a:ln w="44450" cap="rnd">
              <a:solidFill>
                <a:schemeClr val="accent2">
                  <a:lumMod val="60000"/>
                </a:schemeClr>
              </a:solidFill>
              <a:round/>
            </a:ln>
            <a:effectLst/>
          </c:spPr>
          <c:marker>
            <c:symbol val="circle"/>
            <c:size val="7"/>
            <c:spPr>
              <a:solidFill>
                <a:schemeClr val="accent2">
                  <a:lumMod val="60000"/>
                </a:schemeClr>
              </a:solidFill>
              <a:ln w="9525">
                <a:solidFill>
                  <a:schemeClr val="accent2">
                    <a:lumMod val="60000"/>
                  </a:schemeClr>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Sheet1!$I$2:$I$16</c:f>
              <c:numCache>
                <c:formatCode>0.0</c:formatCode>
                <c:ptCount val="15"/>
                <c:pt idx="0">
                  <c:v>55.3</c:v>
                </c:pt>
                <c:pt idx="1">
                  <c:v>55.4</c:v>
                </c:pt>
                <c:pt idx="2">
                  <c:v>52.9</c:v>
                </c:pt>
                <c:pt idx="3">
                  <c:v>52.5</c:v>
                </c:pt>
                <c:pt idx="4">
                  <c:v>50.4</c:v>
                </c:pt>
                <c:pt idx="5">
                  <c:v>50.6</c:v>
                </c:pt>
                <c:pt idx="6">
                  <c:v>50.6</c:v>
                </c:pt>
                <c:pt idx="7">
                  <c:v>47.6</c:v>
                </c:pt>
                <c:pt idx="8">
                  <c:v>58</c:v>
                </c:pt>
                <c:pt idx="9">
                  <c:v>56.7</c:v>
                </c:pt>
                <c:pt idx="10">
                  <c:v>52.8</c:v>
                </c:pt>
                <c:pt idx="11">
                  <c:v>58</c:v>
                </c:pt>
                <c:pt idx="12">
                  <c:v>53.4</c:v>
                </c:pt>
                <c:pt idx="13">
                  <c:v>55.4</c:v>
                </c:pt>
                <c:pt idx="14">
                  <c:v>49.1</c:v>
                </c:pt>
              </c:numCache>
            </c:numRef>
          </c:val>
          <c:smooth val="0"/>
          <c:extLst>
            <c:ext xmlns:c16="http://schemas.microsoft.com/office/drawing/2014/chart" uri="{C3380CC4-5D6E-409C-BE32-E72D297353CC}">
              <c16:uniqueId val="{00000001-F872-4134-B78B-CF603CCE1FEB}"/>
            </c:ext>
          </c:extLst>
        </c:ser>
        <c:dLbls>
          <c:showLegendKey val="0"/>
          <c:showVal val="0"/>
          <c:showCatName val="0"/>
          <c:showSerName val="0"/>
          <c:showPercent val="0"/>
          <c:showBubbleSize val="0"/>
        </c:dLbls>
        <c:marker val="1"/>
        <c:smooth val="0"/>
        <c:axId val="223100664"/>
        <c:axId val="223102632"/>
      </c:lineChart>
      <c:catAx>
        <c:axId val="223100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23102632"/>
        <c:crosses val="autoZero"/>
        <c:auto val="1"/>
        <c:lblAlgn val="ctr"/>
        <c:lblOffset val="100"/>
        <c:noMultiLvlLbl val="0"/>
      </c:catAx>
      <c:valAx>
        <c:axId val="22310263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sz="2600" b="0" i="0" baseline="0" dirty="0">
                    <a:solidFill>
                      <a:schemeClr val="tx1"/>
                    </a:solidFill>
                    <a:effectLst/>
                  </a:rPr>
                  <a:t>CKD Incidence Rate per 1,000 Patient Years</a:t>
                </a:r>
                <a:endParaRPr lang="en-US" sz="2600" dirty="0">
                  <a:solidFill>
                    <a:schemeClr val="tx1"/>
                  </a:solidFill>
                  <a:effectLst/>
                </a:endParaRPr>
              </a:p>
            </c:rich>
          </c:tx>
          <c:layout>
            <c:manualLayout>
              <c:xMode val="edge"/>
              <c:yMode val="edge"/>
              <c:x val="9.5134715728099678E-4"/>
              <c:y val="7.5142065467524539E-3"/>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23100664"/>
        <c:crosses val="autoZero"/>
        <c:crossBetween val="between"/>
        <c:majorUnit val="20"/>
      </c:valAx>
      <c:spPr>
        <a:noFill/>
        <a:ln>
          <a:noFill/>
        </a:ln>
        <a:effectLst/>
      </c:spPr>
    </c:plotArea>
    <c:legend>
      <c:legendPos val="b"/>
      <c:layout>
        <c:manualLayout>
          <c:xMode val="edge"/>
          <c:yMode val="edge"/>
          <c:x val="2.8671348352310194E-2"/>
          <c:y val="0.84206298359855847"/>
          <c:w val="0.95263732394274192"/>
          <c:h val="0.11035540313571426"/>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38095089083639"/>
          <c:y val="3.5914010816902757E-2"/>
          <c:w val="0.83644202038959348"/>
          <c:h val="0.6507389221430282"/>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7"/>
            <c:spPr>
              <a:solidFill>
                <a:schemeClr val="tx1"/>
              </a:solidFill>
              <a:ln w="9525">
                <a:solidFill>
                  <a:schemeClr val="tx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formatCode>0.0</c:formatCode>
                <c:ptCount val="15"/>
                <c:pt idx="0">
                  <c:v>62.8</c:v>
                </c:pt>
                <c:pt idx="1">
                  <c:v>65.3</c:v>
                </c:pt>
                <c:pt idx="2">
                  <c:v>63.1</c:v>
                </c:pt>
                <c:pt idx="3">
                  <c:v>61.2</c:v>
                </c:pt>
                <c:pt idx="4">
                  <c:v>58.2</c:v>
                </c:pt>
                <c:pt idx="5">
                  <c:v>57.5</c:v>
                </c:pt>
                <c:pt idx="6">
                  <c:v>60.3</c:v>
                </c:pt>
                <c:pt idx="7">
                  <c:v>59.3</c:v>
                </c:pt>
                <c:pt idx="8">
                  <c:v>69</c:v>
                </c:pt>
                <c:pt idx="9">
                  <c:v>69.7</c:v>
                </c:pt>
                <c:pt idx="10">
                  <c:v>66.8</c:v>
                </c:pt>
                <c:pt idx="11">
                  <c:v>71.099999999999994</c:v>
                </c:pt>
                <c:pt idx="12">
                  <c:v>67.099999999999994</c:v>
                </c:pt>
                <c:pt idx="13">
                  <c:v>73.099999999999994</c:v>
                </c:pt>
                <c:pt idx="14">
                  <c:v>71.5</c:v>
                </c:pt>
              </c:numCache>
            </c:numRef>
          </c:val>
          <c:smooth val="0"/>
          <c:extLst>
            <c:ext xmlns:c16="http://schemas.microsoft.com/office/drawing/2014/chart" uri="{C3380CC4-5D6E-409C-BE32-E72D297353CC}">
              <c16:uniqueId val="{00000000-FEAA-4795-B727-8B7D28D9B57D}"/>
            </c:ext>
          </c:extLst>
        </c:ser>
        <c:ser>
          <c:idx val="1"/>
          <c:order val="1"/>
          <c:tx>
            <c:strRef>
              <c:f>Sheet1!$C$1</c:f>
              <c:strCache>
                <c:ptCount val="1"/>
                <c:pt idx="0">
                  <c:v>With Diabetes</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Sheet1!$C$2:$C$16</c:f>
              <c:numCache>
                <c:formatCode>0.0</c:formatCode>
                <c:ptCount val="15"/>
                <c:pt idx="0">
                  <c:v>123.4</c:v>
                </c:pt>
                <c:pt idx="1">
                  <c:v>132.6</c:v>
                </c:pt>
                <c:pt idx="2">
                  <c:v>128.30000000000001</c:v>
                </c:pt>
                <c:pt idx="3">
                  <c:v>124.5</c:v>
                </c:pt>
                <c:pt idx="4">
                  <c:v>120.6</c:v>
                </c:pt>
                <c:pt idx="5">
                  <c:v>118.5</c:v>
                </c:pt>
                <c:pt idx="6">
                  <c:v>126.2</c:v>
                </c:pt>
                <c:pt idx="7">
                  <c:v>126.3</c:v>
                </c:pt>
                <c:pt idx="8">
                  <c:v>161</c:v>
                </c:pt>
                <c:pt idx="9">
                  <c:v>168.9</c:v>
                </c:pt>
                <c:pt idx="10">
                  <c:v>162.19999999999999</c:v>
                </c:pt>
                <c:pt idx="11">
                  <c:v>169.1</c:v>
                </c:pt>
                <c:pt idx="12">
                  <c:v>164.2</c:v>
                </c:pt>
                <c:pt idx="13">
                  <c:v>178.2</c:v>
                </c:pt>
                <c:pt idx="14">
                  <c:v>174.6</c:v>
                </c:pt>
              </c:numCache>
            </c:numRef>
          </c:val>
          <c:smooth val="0"/>
          <c:extLst>
            <c:ext xmlns:c16="http://schemas.microsoft.com/office/drawing/2014/chart" uri="{C3380CC4-5D6E-409C-BE32-E72D297353CC}">
              <c16:uniqueId val="{00000000-7AA0-451D-A271-137BF183F4D5}"/>
            </c:ext>
          </c:extLst>
        </c:ser>
        <c:ser>
          <c:idx val="2"/>
          <c:order val="2"/>
          <c:tx>
            <c:strRef>
              <c:f>Sheet1!$D$1</c:f>
              <c:strCache>
                <c:ptCount val="1"/>
                <c:pt idx="0">
                  <c:v>Without Diabetes</c:v>
                </c:pt>
              </c:strCache>
            </c:strRef>
          </c:tx>
          <c:spPr>
            <a:ln w="44450" cap="rnd">
              <a:solidFill>
                <a:schemeClr val="accent1"/>
              </a:solidFill>
              <a:round/>
            </a:ln>
            <a:effectLst/>
          </c:spPr>
          <c:marker>
            <c:symbol val="circle"/>
            <c:size val="7"/>
            <c:spPr>
              <a:solidFill>
                <a:schemeClr val="accent1"/>
              </a:solidFill>
              <a:ln w="9525">
                <a:solidFill>
                  <a:schemeClr val="accent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Sheet1!$D$2:$D$16</c:f>
              <c:numCache>
                <c:formatCode>0.0</c:formatCode>
                <c:ptCount val="15"/>
                <c:pt idx="0">
                  <c:v>42.6</c:v>
                </c:pt>
                <c:pt idx="1">
                  <c:v>43.9</c:v>
                </c:pt>
                <c:pt idx="2">
                  <c:v>42.8</c:v>
                </c:pt>
                <c:pt idx="3">
                  <c:v>41.8</c:v>
                </c:pt>
                <c:pt idx="4">
                  <c:v>39.200000000000003</c:v>
                </c:pt>
                <c:pt idx="5">
                  <c:v>39.299999999999997</c:v>
                </c:pt>
                <c:pt idx="6">
                  <c:v>40.700000000000003</c:v>
                </c:pt>
                <c:pt idx="7">
                  <c:v>40</c:v>
                </c:pt>
                <c:pt idx="8">
                  <c:v>44.1</c:v>
                </c:pt>
                <c:pt idx="9">
                  <c:v>43.7</c:v>
                </c:pt>
                <c:pt idx="10">
                  <c:v>42.7</c:v>
                </c:pt>
                <c:pt idx="11">
                  <c:v>46.3</c:v>
                </c:pt>
                <c:pt idx="12">
                  <c:v>43.2</c:v>
                </c:pt>
                <c:pt idx="13">
                  <c:v>47</c:v>
                </c:pt>
                <c:pt idx="14">
                  <c:v>46.6</c:v>
                </c:pt>
              </c:numCache>
            </c:numRef>
          </c:val>
          <c:smooth val="0"/>
          <c:extLst>
            <c:ext xmlns:c16="http://schemas.microsoft.com/office/drawing/2014/chart" uri="{C3380CC4-5D6E-409C-BE32-E72D297353CC}">
              <c16:uniqueId val="{00000001-7AA0-451D-A271-137BF183F4D5}"/>
            </c:ext>
          </c:extLst>
        </c:ser>
        <c:dLbls>
          <c:showLegendKey val="0"/>
          <c:showVal val="0"/>
          <c:showCatName val="0"/>
          <c:showSerName val="0"/>
          <c:showPercent val="0"/>
          <c:showBubbleSize val="0"/>
        </c:dLbls>
        <c:marker val="1"/>
        <c:smooth val="0"/>
        <c:axId val="223100664"/>
        <c:axId val="223102632"/>
      </c:lineChart>
      <c:catAx>
        <c:axId val="223100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23102632"/>
        <c:crosses val="autoZero"/>
        <c:auto val="1"/>
        <c:lblAlgn val="ctr"/>
        <c:lblOffset val="100"/>
        <c:noMultiLvlLbl val="0"/>
      </c:catAx>
      <c:valAx>
        <c:axId val="223102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sz="2600" b="0" i="0" baseline="0" dirty="0">
                    <a:solidFill>
                      <a:schemeClr val="tx1"/>
                    </a:solidFill>
                    <a:effectLst/>
                  </a:rPr>
                  <a:t>CKD Incidence Rate per 1,000 Patient Years</a:t>
                </a:r>
                <a:endParaRPr lang="en-US" sz="2600" dirty="0">
                  <a:solidFill>
                    <a:schemeClr val="tx1"/>
                  </a:solidFill>
                  <a:effectLst/>
                </a:endParaRPr>
              </a:p>
            </c:rich>
          </c:tx>
          <c:layout>
            <c:manualLayout>
              <c:xMode val="edge"/>
              <c:yMode val="edge"/>
              <c:x val="0"/>
              <c:y val="1.8729641319520571E-2"/>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23100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5"/>
            <c:spPr>
              <a:solidFill>
                <a:schemeClr val="tx1"/>
              </a:solidFill>
              <a:ln w="9525">
                <a:solidFill>
                  <a:schemeClr val="tx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Sheet1!$B$2:$B$16</c:f>
              <c:numCache>
                <c:formatCode>0.0</c:formatCode>
                <c:ptCount val="15"/>
                <c:pt idx="0">
                  <c:v>62.8</c:v>
                </c:pt>
                <c:pt idx="1">
                  <c:v>65.3</c:v>
                </c:pt>
                <c:pt idx="2">
                  <c:v>63.1</c:v>
                </c:pt>
                <c:pt idx="3">
                  <c:v>61.2</c:v>
                </c:pt>
                <c:pt idx="4">
                  <c:v>58.2</c:v>
                </c:pt>
                <c:pt idx="5">
                  <c:v>57.5</c:v>
                </c:pt>
                <c:pt idx="6">
                  <c:v>60.3</c:v>
                </c:pt>
                <c:pt idx="7">
                  <c:v>59.3</c:v>
                </c:pt>
                <c:pt idx="8">
                  <c:v>69</c:v>
                </c:pt>
                <c:pt idx="9">
                  <c:v>69.7</c:v>
                </c:pt>
                <c:pt idx="10">
                  <c:v>66.8</c:v>
                </c:pt>
                <c:pt idx="11">
                  <c:v>71.099999999999994</c:v>
                </c:pt>
                <c:pt idx="12">
                  <c:v>67.099999999999994</c:v>
                </c:pt>
                <c:pt idx="13">
                  <c:v>73.099999999999994</c:v>
                </c:pt>
                <c:pt idx="14">
                  <c:v>71.5</c:v>
                </c:pt>
              </c:numCache>
            </c:numRef>
          </c:val>
          <c:smooth val="0"/>
          <c:extLst>
            <c:ext xmlns:c16="http://schemas.microsoft.com/office/drawing/2014/chart" uri="{C3380CC4-5D6E-409C-BE32-E72D297353CC}">
              <c16:uniqueId val="{00000000-FEAA-4795-B727-8B7D28D9B57D}"/>
            </c:ext>
          </c:extLst>
        </c:ser>
        <c:ser>
          <c:idx val="1"/>
          <c:order val="1"/>
          <c:tx>
            <c:strRef>
              <c:f>Sheet1!$C$1</c:f>
              <c:strCache>
                <c:ptCount val="1"/>
                <c:pt idx="0">
                  <c:v>With Hypertension</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Sheet1!$C$2:$C$16</c:f>
              <c:numCache>
                <c:formatCode>0.0</c:formatCode>
                <c:ptCount val="15"/>
                <c:pt idx="0">
                  <c:v>82.8</c:v>
                </c:pt>
                <c:pt idx="1">
                  <c:v>87</c:v>
                </c:pt>
                <c:pt idx="2">
                  <c:v>84</c:v>
                </c:pt>
                <c:pt idx="3">
                  <c:v>81.7</c:v>
                </c:pt>
                <c:pt idx="4">
                  <c:v>78.2</c:v>
                </c:pt>
                <c:pt idx="5">
                  <c:v>77.599999999999994</c:v>
                </c:pt>
                <c:pt idx="6">
                  <c:v>81.3</c:v>
                </c:pt>
                <c:pt idx="7">
                  <c:v>80.3</c:v>
                </c:pt>
                <c:pt idx="8">
                  <c:v>93.7</c:v>
                </c:pt>
                <c:pt idx="9">
                  <c:v>96.2</c:v>
                </c:pt>
                <c:pt idx="10">
                  <c:v>92.9</c:v>
                </c:pt>
                <c:pt idx="11">
                  <c:v>99.4</c:v>
                </c:pt>
                <c:pt idx="12">
                  <c:v>96</c:v>
                </c:pt>
                <c:pt idx="13">
                  <c:v>105.4</c:v>
                </c:pt>
                <c:pt idx="14">
                  <c:v>103.8</c:v>
                </c:pt>
              </c:numCache>
            </c:numRef>
          </c:val>
          <c:smooth val="0"/>
          <c:extLst>
            <c:ext xmlns:c16="http://schemas.microsoft.com/office/drawing/2014/chart" uri="{C3380CC4-5D6E-409C-BE32-E72D297353CC}">
              <c16:uniqueId val="{00000000-7AA0-451D-A271-137BF183F4D5}"/>
            </c:ext>
          </c:extLst>
        </c:ser>
        <c:ser>
          <c:idx val="2"/>
          <c:order val="2"/>
          <c:tx>
            <c:strRef>
              <c:f>Sheet1!$D$1</c:f>
              <c:strCache>
                <c:ptCount val="1"/>
                <c:pt idx="0">
                  <c:v>Without Hypertension</c:v>
                </c:pt>
              </c:strCache>
            </c:strRef>
          </c:tx>
          <c:spPr>
            <a:ln w="44450" cap="rnd">
              <a:solidFill>
                <a:schemeClr val="accent1"/>
              </a:solidFill>
              <a:round/>
            </a:ln>
            <a:effectLst/>
          </c:spPr>
          <c:marker>
            <c:symbol val="circle"/>
            <c:size val="7"/>
            <c:spPr>
              <a:solidFill>
                <a:schemeClr val="accent1"/>
              </a:solidFill>
              <a:ln w="9525">
                <a:solidFill>
                  <a:schemeClr val="accent1"/>
                </a:solidFill>
              </a:ln>
              <a:effectLst/>
            </c:spPr>
          </c:marker>
          <c:cat>
            <c:numRef>
              <c:f>Sheet1!$A$2:$A$16</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Sheet1!$D$2:$D$16</c:f>
              <c:numCache>
                <c:formatCode>0.0</c:formatCode>
                <c:ptCount val="15"/>
                <c:pt idx="0">
                  <c:v>22.6</c:v>
                </c:pt>
                <c:pt idx="1">
                  <c:v>23.9</c:v>
                </c:pt>
                <c:pt idx="2">
                  <c:v>24.3</c:v>
                </c:pt>
                <c:pt idx="3">
                  <c:v>25.2</c:v>
                </c:pt>
                <c:pt idx="4">
                  <c:v>24.1</c:v>
                </c:pt>
                <c:pt idx="5">
                  <c:v>24.8</c:v>
                </c:pt>
                <c:pt idx="6">
                  <c:v>26.9</c:v>
                </c:pt>
                <c:pt idx="7">
                  <c:v>26.2</c:v>
                </c:pt>
                <c:pt idx="8">
                  <c:v>31.7</c:v>
                </c:pt>
                <c:pt idx="9">
                  <c:v>31.1</c:v>
                </c:pt>
                <c:pt idx="10">
                  <c:v>30</c:v>
                </c:pt>
                <c:pt idx="11">
                  <c:v>32.299999999999997</c:v>
                </c:pt>
                <c:pt idx="12">
                  <c:v>29.2</c:v>
                </c:pt>
                <c:pt idx="13">
                  <c:v>32.200000000000003</c:v>
                </c:pt>
                <c:pt idx="14">
                  <c:v>32.700000000000003</c:v>
                </c:pt>
              </c:numCache>
            </c:numRef>
          </c:val>
          <c:smooth val="0"/>
          <c:extLst>
            <c:ext xmlns:c16="http://schemas.microsoft.com/office/drawing/2014/chart" uri="{C3380CC4-5D6E-409C-BE32-E72D297353CC}">
              <c16:uniqueId val="{00000001-7AA0-451D-A271-137BF183F4D5}"/>
            </c:ext>
          </c:extLst>
        </c:ser>
        <c:dLbls>
          <c:showLegendKey val="0"/>
          <c:showVal val="0"/>
          <c:showCatName val="0"/>
          <c:showSerName val="0"/>
          <c:showPercent val="0"/>
          <c:showBubbleSize val="0"/>
        </c:dLbls>
        <c:marker val="1"/>
        <c:smooth val="0"/>
        <c:axId val="223100664"/>
        <c:axId val="223102632"/>
      </c:lineChart>
      <c:catAx>
        <c:axId val="223100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23102632"/>
        <c:crosses val="autoZero"/>
        <c:auto val="1"/>
        <c:lblAlgn val="ctr"/>
        <c:lblOffset val="100"/>
        <c:noMultiLvlLbl val="0"/>
      </c:catAx>
      <c:valAx>
        <c:axId val="223102632"/>
        <c:scaling>
          <c:orientation val="minMax"/>
          <c:max val="1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r>
                  <a:rPr lang="en-US" sz="2600" b="0" i="0" baseline="0" dirty="0">
                    <a:solidFill>
                      <a:schemeClr val="tx1"/>
                    </a:solidFill>
                    <a:effectLst/>
                  </a:rPr>
                  <a:t>CKD Incidence Rate per 1,000 Patient Years</a:t>
                </a:r>
                <a:endParaRPr lang="en-US" sz="2600" dirty="0">
                  <a:solidFill>
                    <a:schemeClr val="tx1"/>
                  </a:solidFill>
                  <a:effectLst/>
                </a:endParaRPr>
              </a:p>
            </c:rich>
          </c:tx>
          <c:layout>
            <c:manualLayout>
              <c:xMode val="edge"/>
              <c:yMode val="edge"/>
              <c:x val="3.6232250760693083E-3"/>
              <c:y val="1.2177863452574817E-3"/>
            </c:manualLayout>
          </c:layout>
          <c:overlay val="0"/>
          <c:spPr>
            <a:noFill/>
            <a:ln>
              <a:noFill/>
            </a:ln>
            <a:effectLst/>
          </c:spPr>
          <c:txPr>
            <a:bodyPr rot="-5400000" spcFirstLastPara="1" vertOverflow="ellipsis" vert="horz" wrap="square" anchor="ctr" anchorCtr="1"/>
            <a:lstStyle/>
            <a:p>
              <a:pPr>
                <a:defRPr sz="26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mn-lt"/>
                <a:ea typeface="+mn-ea"/>
                <a:cs typeface="+mn-cs"/>
              </a:defRPr>
            </a:pPr>
            <a:endParaRPr lang="en-US"/>
          </a:p>
        </c:txPr>
        <c:crossAx val="223100664"/>
        <c:crosses val="autoZero"/>
        <c:crossBetween val="between"/>
      </c:valAx>
      <c:spPr>
        <a:noFill/>
        <a:ln>
          <a:noFill/>
        </a:ln>
        <a:effectLst/>
      </c:spPr>
    </c:plotArea>
    <c:legend>
      <c:legendPos val="b"/>
      <c:layout>
        <c:manualLayout>
          <c:xMode val="edge"/>
          <c:yMode val="edge"/>
          <c:x val="0.19793493403709811"/>
          <c:y val="0.93735444132356527"/>
          <c:w val="0.64465970251021643"/>
          <c:h val="5.9726916180724184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38738" y="5914893"/>
            <a:ext cx="3124636" cy="943107"/>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89"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8" y="838579"/>
            <a:ext cx="9144000" cy="2387600"/>
          </a:xfrm>
        </p:spPr>
        <p:txBody>
          <a:bodyPr>
            <a:normAutofit/>
          </a:bodyPr>
          <a:lstStyle/>
          <a:p>
            <a:r>
              <a:rPr lang="en-US" sz="4000" b="1" dirty="0"/>
              <a:t>Trends in Incidence Rate of CKD </a:t>
            </a:r>
            <a:br>
              <a:rPr lang="en-US" sz="4000" b="1" dirty="0"/>
            </a:br>
            <a:r>
              <a:rPr lang="en-US" sz="4000" b="1" dirty="0"/>
              <a:t>among U.S. Veterans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75856"/>
            <a:ext cx="6594987" cy="2032104"/>
          </a:xfrm>
          <a:prstGeom prst="rect">
            <a:avLst/>
          </a:prstGeom>
        </p:spPr>
      </p:pic>
      <p:sp>
        <p:nvSpPr>
          <p:cNvPr id="5" name="TextBox 4">
            <a:extLst>
              <a:ext uri="{FF2B5EF4-FFF2-40B4-BE49-F238E27FC236}">
                <a16:creationId xmlns:a16="http://schemas.microsoft.com/office/drawing/2014/main" id="{BA9EAB73-38C1-44FB-8771-C880DCA6A0E2}"/>
              </a:ext>
            </a:extLst>
          </p:cNvPr>
          <p:cNvSpPr txBox="1"/>
          <p:nvPr/>
        </p:nvSpPr>
        <p:spPr>
          <a:xfrm>
            <a:off x="995853" y="3273470"/>
            <a:ext cx="10200289" cy="3139321"/>
          </a:xfrm>
          <a:prstGeom prst="rect">
            <a:avLst/>
          </a:prstGeom>
          <a:noFill/>
        </p:spPr>
        <p:txBody>
          <a:bodyPr wrap="square" rtlCol="0">
            <a:spAutoFit/>
          </a:bodyPr>
          <a:lstStyle/>
          <a:p>
            <a:pPr algn="l"/>
            <a:r>
              <a:rPr lang="en-US" b="0" dirty="0">
                <a:solidFill>
                  <a:srgbClr val="000000"/>
                </a:solidFill>
                <a:effectLst/>
                <a:latin typeface="Open Sans" panose="020B0606030504020204" pitchFamily="34" charset="0"/>
              </a:rPr>
              <a:t>Incidence of CKD among U.S. Veterans tended to have slowly increased from 62.8 new cases in 2008 to 71.5 new cases per 1,000 patient years in 2022. The incidence tended to be highest among the oldest age groups, 60−69 years to 70 years and older (&gt; 60 new cases per 1,000 patient-years) and among non-Hispanic Black veterans (84.7 new cases per 1,000 patient-years) in 2022. The lowest rates were seen among Asian Veterans. Women veterans have much lower incidence rates than men (37.2 vs. 76.8 new cases per 1,000 patient-years in 2022). The rates overall were 3 times higher among those with diabetes or hypertension than those without these conditions. </a:t>
            </a:r>
          </a:p>
          <a:p>
            <a:pPr algn="l"/>
            <a:endParaRPr lang="en-US" b="0"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a:solidFill>
                  <a:srgbClr val="000000"/>
                </a:solidFill>
                <a:effectLst/>
                <a:latin typeface="Open Sans" panose="020B0606030504020204" pitchFamily="34" charset="0"/>
              </a:rPr>
              <a:t>NATIONAL VA</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70298A5B-4A39-4031-A6AC-54E9DEF5F352}"/>
              </a:ext>
            </a:extLst>
          </p:cNvPr>
          <p:cNvSpPr txBox="1"/>
          <p:nvPr/>
        </p:nvSpPr>
        <p:spPr>
          <a:xfrm>
            <a:off x="3877287" y="6198212"/>
            <a:ext cx="4903304"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https://nccd.cdc.gov/ckd/detail.aspx?Qnum=Q89</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169" y="215349"/>
            <a:ext cx="10812544" cy="1325563"/>
          </a:xfrm>
        </p:spPr>
        <p:txBody>
          <a:bodyPr>
            <a:normAutofit/>
          </a:bodyPr>
          <a:lstStyle/>
          <a:p>
            <a:pPr algn="ctr"/>
            <a:r>
              <a:rPr lang="en-US" b="1" dirty="0"/>
              <a:t>Trends in Incidence Rate of CKD </a:t>
            </a:r>
            <a:br>
              <a:rPr lang="en-US" b="1" dirty="0"/>
            </a:br>
            <a:r>
              <a:rPr lang="en-US" b="1" dirty="0"/>
              <a:t>among U.S. Veterans, Overall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92645817"/>
              </p:ext>
            </p:extLst>
          </p:nvPr>
        </p:nvGraphicFramePr>
        <p:xfrm>
          <a:off x="212835" y="1512631"/>
          <a:ext cx="11705896" cy="46430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595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772"/>
            <a:ext cx="10515600" cy="1325563"/>
          </a:xfrm>
        </p:spPr>
        <p:txBody>
          <a:bodyPr>
            <a:normAutofit/>
          </a:bodyPr>
          <a:lstStyle/>
          <a:p>
            <a:pPr algn="ctr"/>
            <a:r>
              <a:rPr lang="en-US" b="1" dirty="0"/>
              <a:t>Trends in Incidence Rate of CKD </a:t>
            </a:r>
            <a:br>
              <a:rPr lang="en-US" b="1" dirty="0"/>
            </a:br>
            <a:r>
              <a:rPr lang="en-US" b="1" dirty="0"/>
              <a:t>among U.S. Veterans, by Age Category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7664194"/>
              </p:ext>
            </p:extLst>
          </p:nvPr>
        </p:nvGraphicFramePr>
        <p:xfrm>
          <a:off x="226242" y="1580527"/>
          <a:ext cx="11647705" cy="44149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3895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150"/>
            <a:ext cx="10515600" cy="1325563"/>
          </a:xfrm>
        </p:spPr>
        <p:txBody>
          <a:bodyPr>
            <a:normAutofit/>
          </a:bodyPr>
          <a:lstStyle/>
          <a:p>
            <a:pPr algn="ctr"/>
            <a:r>
              <a:rPr lang="en-US" b="1" dirty="0"/>
              <a:t>Trends in Incidence Rate of CKD </a:t>
            </a:r>
            <a:br>
              <a:rPr lang="en-US" b="1" dirty="0"/>
            </a:br>
            <a:r>
              <a:rPr lang="en-US" b="1" dirty="0"/>
              <a:t>among U.S. Veterans, by Sex</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29563677"/>
              </p:ext>
            </p:extLst>
          </p:nvPr>
        </p:nvGraphicFramePr>
        <p:xfrm>
          <a:off x="172278" y="1558713"/>
          <a:ext cx="11847443" cy="45875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520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071"/>
            <a:ext cx="10515600" cy="1325563"/>
          </a:xfrm>
        </p:spPr>
        <p:txBody>
          <a:bodyPr>
            <a:normAutofit/>
          </a:bodyPr>
          <a:lstStyle/>
          <a:p>
            <a:pPr algn="ctr"/>
            <a:r>
              <a:rPr lang="en-US" b="1" dirty="0"/>
              <a:t>Trends in Incidence Rate of CKD </a:t>
            </a:r>
            <a:br>
              <a:rPr lang="en-US" b="1" dirty="0"/>
            </a:br>
            <a:r>
              <a:rPr lang="en-US" b="1" dirty="0"/>
              <a:t>among U.S. Veterans, by Race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665273"/>
              </p:ext>
            </p:extLst>
          </p:nvPr>
        </p:nvGraphicFramePr>
        <p:xfrm>
          <a:off x="263951" y="1291472"/>
          <a:ext cx="11547835" cy="48548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107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473"/>
            <a:ext cx="10515600" cy="1325563"/>
          </a:xfrm>
        </p:spPr>
        <p:txBody>
          <a:bodyPr>
            <a:normAutofit/>
          </a:bodyPr>
          <a:lstStyle/>
          <a:p>
            <a:pPr algn="ctr"/>
            <a:r>
              <a:rPr lang="en-US" b="1" dirty="0"/>
              <a:t>Trends in Incidence Rate of CKD </a:t>
            </a:r>
            <a:br>
              <a:rPr lang="en-US" b="1" dirty="0"/>
            </a:br>
            <a:r>
              <a:rPr lang="en-US" b="1" dirty="0"/>
              <a:t>among U.S. Veterans, by Diabetes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4063753"/>
              </p:ext>
            </p:extLst>
          </p:nvPr>
        </p:nvGraphicFramePr>
        <p:xfrm>
          <a:off x="339365" y="1662407"/>
          <a:ext cx="1147242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16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192"/>
            <a:ext cx="10515600" cy="1325563"/>
          </a:xfrm>
        </p:spPr>
        <p:txBody>
          <a:bodyPr>
            <a:normAutofit/>
          </a:bodyPr>
          <a:lstStyle/>
          <a:p>
            <a:pPr algn="ctr"/>
            <a:r>
              <a:rPr lang="en-US" b="1" dirty="0"/>
              <a:t>Trends in Incidence Rate of CKD </a:t>
            </a:r>
            <a:br>
              <a:rPr lang="en-US" b="1" dirty="0"/>
            </a:br>
            <a:r>
              <a:rPr lang="en-US" b="1" dirty="0"/>
              <a:t>among U.S. Veterans, by Hypertension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51556119"/>
              </p:ext>
            </p:extLst>
          </p:nvPr>
        </p:nvGraphicFramePr>
        <p:xfrm>
          <a:off x="178904" y="1478755"/>
          <a:ext cx="11834192"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88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5896</TotalTime>
  <Words>299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Open Sans</vt:lpstr>
      <vt:lpstr>Office Theme</vt:lpstr>
      <vt:lpstr>Trends in Incidence Rate of CKD  among U.S. Veterans</vt:lpstr>
      <vt:lpstr>Trends in Incidence Rate of CKD  among U.S. Veterans, Overall</vt:lpstr>
      <vt:lpstr>Trends in Incidence Rate of CKD  among U.S. Veterans, by Age Category</vt:lpstr>
      <vt:lpstr>Trends in Incidence Rate of CKD  among U.S. Veterans, by Sex</vt:lpstr>
      <vt:lpstr>Trends in Incidence Rate of CKD  among U.S. Veterans, by Race</vt:lpstr>
      <vt:lpstr>Trends in Incidence Rate of CKD  among U.S. Veterans, by Diabetes</vt:lpstr>
      <vt:lpstr>Trends in Incidence Rate of CKD  among U.S. Veterans,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89</cp:revision>
  <dcterms:created xsi:type="dcterms:W3CDTF">2023-08-07T21:35:07Z</dcterms:created>
  <dcterms:modified xsi:type="dcterms:W3CDTF">2023-10-19T17:34:19Z</dcterms:modified>
</cp:coreProperties>
</file>