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_new_formula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_new_formula_October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_new_formula_October_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_new_formula_October_20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_new_formula_October_20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_new_formula_October_202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_new_formula_October_202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'Overall (AS and crude)'!$B$28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'Overall (AS and crude)'!$A$29:$A$33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'Overall (AS and crude)'!$B$29:$B$33</c:f>
              <c:numCache>
                <c:formatCode>General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FF-4860-AE1D-9DBF9B358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56896"/>
        <c:axId val="11140496"/>
      </c:lineChart>
      <c:catAx>
        <c:axId val="1075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0496"/>
        <c:crosses val="autoZero"/>
        <c:auto val="1"/>
        <c:lblAlgn val="ctr"/>
        <c:lblOffset val="100"/>
        <c:noMultiLvlLbl val="0"/>
      </c:catAx>
      <c:valAx>
        <c:axId val="11140496"/>
        <c:scaling>
          <c:orientation val="minMax"/>
          <c:max val="1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1078998493430677E-3"/>
              <c:y val="0.309322543490877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'Overall (AS and crude)'!$B$1</c:f>
              <c:strCache>
                <c:ptCount val="1"/>
                <c:pt idx="0">
                  <c:v>Crude 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'Overall (AS and crude)'!$A$2:$A$6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'Overall (AS and crude)'!$B$2:$B$6</c:f>
              <c:numCache>
                <c:formatCode>General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AD-40F0-8836-94A73AD00B24}"/>
            </c:ext>
          </c:extLst>
        </c:ser>
        <c:ser>
          <c:idx val="1"/>
          <c:order val="1"/>
          <c:tx>
            <c:strRef>
              <c:f>'Overall (AS and crude)'!$C$1</c:f>
              <c:strCache>
                <c:ptCount val="1"/>
                <c:pt idx="0">
                  <c:v>Age-Standardized Overall</c:v>
                </c:pt>
              </c:strCache>
            </c:strRef>
          </c:tx>
          <c:spPr>
            <a:ln w="44450" cap="rnd">
              <a:solidFill>
                <a:srgbClr val="0099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99"/>
              </a:solidFill>
              <a:ln w="44450">
                <a:solidFill>
                  <a:srgbClr val="009999"/>
                </a:solidFill>
              </a:ln>
              <a:effectLst/>
            </c:spPr>
          </c:marker>
          <c:cat>
            <c:strRef>
              <c:f>'Overall (AS and crude)'!$A$2:$A$6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'Overall (AS and crude)'!$C$2:$C$6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AD-40F0-8836-94A73AD00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3854719"/>
        <c:axId val="1783855967"/>
      </c:lineChart>
      <c:catAx>
        <c:axId val="178385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855967"/>
        <c:crosses val="autoZero"/>
        <c:auto val="1"/>
        <c:lblAlgn val="ctr"/>
        <c:lblOffset val="100"/>
        <c:noMultiLvlLbl val="0"/>
      </c:catAx>
      <c:valAx>
        <c:axId val="178385596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084087457005689E-3"/>
              <c:y val="0.275555772621084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85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50443852720488"/>
          <c:y val="0.89342909652497693"/>
          <c:w val="0.5769910375843732"/>
          <c:h val="9.5641128142149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Age!$B$1</c:f>
              <c:strCache>
                <c:ptCount val="1"/>
                <c:pt idx="0">
                  <c:v>18–39 years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Age!$B$2:$B$6</c:f>
              <c:numCache>
                <c:formatCode>0.0</c:formatCode>
                <c:ptCount val="5"/>
                <c:pt idx="0">
                  <c:v>5.5</c:v>
                </c:pt>
                <c:pt idx="1">
                  <c:v>6.6</c:v>
                </c:pt>
                <c:pt idx="2">
                  <c:v>5.8</c:v>
                </c:pt>
                <c:pt idx="3">
                  <c:v>6.4</c:v>
                </c:pt>
                <c:pt idx="4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F9-49B8-B47E-60292EFD4AE9}"/>
            </c:ext>
          </c:extLst>
        </c:ser>
        <c:ser>
          <c:idx val="1"/>
          <c:order val="1"/>
          <c:tx>
            <c:strRef>
              <c:f>Age!$C$1</c:f>
              <c:strCache>
                <c:ptCount val="1"/>
                <c:pt idx="0">
                  <c:v>40–59 years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Age!$C$2:$C$6</c:f>
              <c:numCache>
                <c:formatCode>0.0</c:formatCode>
                <c:ptCount val="5"/>
                <c:pt idx="0">
                  <c:v>9.6</c:v>
                </c:pt>
                <c:pt idx="1">
                  <c:v>9.5</c:v>
                </c:pt>
                <c:pt idx="2">
                  <c:v>8</c:v>
                </c:pt>
                <c:pt idx="3">
                  <c:v>10.199999999999999</c:v>
                </c:pt>
                <c:pt idx="4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F9-49B8-B47E-60292EFD4AE9}"/>
            </c:ext>
          </c:extLst>
        </c:ser>
        <c:ser>
          <c:idx val="2"/>
          <c:order val="2"/>
          <c:tx>
            <c:strRef>
              <c:f>Age!$D$1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1275">
                <a:solidFill>
                  <a:schemeClr val="accent3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Age!$D$2:$D$6</c:f>
              <c:numCache>
                <c:formatCode>0.0</c:formatCode>
                <c:ptCount val="5"/>
                <c:pt idx="0">
                  <c:v>20.3</c:v>
                </c:pt>
                <c:pt idx="1">
                  <c:v>18.100000000000001</c:v>
                </c:pt>
                <c:pt idx="2">
                  <c:v>17.7</c:v>
                </c:pt>
                <c:pt idx="3">
                  <c:v>19.100000000000001</c:v>
                </c:pt>
                <c:pt idx="4">
                  <c:v>18.5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F9-49B8-B47E-60292EFD4AE9}"/>
            </c:ext>
          </c:extLst>
        </c:ser>
        <c:ser>
          <c:idx val="3"/>
          <c:order val="3"/>
          <c:tx>
            <c:strRef>
              <c:f>Age!$E$1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Age!$E$2:$E$6</c:f>
              <c:numCache>
                <c:formatCode>0.0</c:formatCode>
                <c:ptCount val="5"/>
                <c:pt idx="0">
                  <c:v>47.1</c:v>
                </c:pt>
                <c:pt idx="1">
                  <c:v>44.8</c:v>
                </c:pt>
                <c:pt idx="2">
                  <c:v>43.8</c:v>
                </c:pt>
                <c:pt idx="3">
                  <c:v>41.2</c:v>
                </c:pt>
                <c:pt idx="4">
                  <c:v>38.4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F9-49B8-B47E-60292EFD4AE9}"/>
            </c:ext>
          </c:extLst>
        </c:ser>
        <c:ser>
          <c:idx val="4"/>
          <c:order val="4"/>
          <c:tx>
            <c:strRef>
              <c:f>Age!$F$1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Age!$F$2:$F$6</c:f>
              <c:numCache>
                <c:formatCode>General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4F9-49B8-B47E-60292EFD4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1112000"/>
        <c:axId val="1471107008"/>
      </c:lineChart>
      <c:catAx>
        <c:axId val="147111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107008"/>
        <c:crosses val="autoZero"/>
        <c:auto val="1"/>
        <c:lblAlgn val="ctr"/>
        <c:lblOffset val="100"/>
        <c:noMultiLvlLbl val="0"/>
      </c:catAx>
      <c:valAx>
        <c:axId val="147110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73880391702988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11200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18448943221506"/>
          <c:y val="0.88588251049662858"/>
          <c:w val="0.88144679744390597"/>
          <c:h val="9.50988349630045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Sex!$B$2:$B$6</c:f>
              <c:numCache>
                <c:formatCode>0.0</c:formatCode>
                <c:ptCount val="5"/>
                <c:pt idx="0">
                  <c:v>11.5</c:v>
                </c:pt>
                <c:pt idx="1">
                  <c:v>11</c:v>
                </c:pt>
                <c:pt idx="2">
                  <c:v>11.3</c:v>
                </c:pt>
                <c:pt idx="3">
                  <c:v>11.7</c:v>
                </c:pt>
                <c:pt idx="4">
                  <c:v>12.4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A6-4790-8051-C83719259F2B}"/>
            </c:ext>
          </c:extLst>
        </c:ser>
        <c:ser>
          <c:idx val="1"/>
          <c:order val="1"/>
          <c:tx>
            <c:strRef>
              <c:f>Sex!$C$1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Sex!$C$2:$C$6</c:f>
              <c:numCache>
                <c:formatCode>0.0</c:formatCode>
                <c:ptCount val="5"/>
                <c:pt idx="0">
                  <c:v>14.3</c:v>
                </c:pt>
                <c:pt idx="1">
                  <c:v>15.5</c:v>
                </c:pt>
                <c:pt idx="2">
                  <c:v>13.7</c:v>
                </c:pt>
                <c:pt idx="3">
                  <c:v>15.8</c:v>
                </c:pt>
                <c:pt idx="4">
                  <c:v>15.3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A6-4790-8051-C83719259F2B}"/>
            </c:ext>
          </c:extLst>
        </c:ser>
        <c:ser>
          <c:idx val="2"/>
          <c:order val="2"/>
          <c:tx>
            <c:strRef>
              <c:f>Sex!$D$1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Sex!$D$2:$D$6</c:f>
              <c:numCache>
                <c:formatCode>General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A6-4790-8051-C83719259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9863072"/>
        <c:axId val="1404764864"/>
      </c:lineChart>
      <c:catAx>
        <c:axId val="139986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764864"/>
        <c:crosses val="autoZero"/>
        <c:auto val="1"/>
        <c:lblAlgn val="ctr"/>
        <c:lblOffset val="100"/>
        <c:noMultiLvlLbl val="0"/>
      </c:catAx>
      <c:valAx>
        <c:axId val="140476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5714286699876815E-3"/>
              <c:y val="0.27532362247179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86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Race!$B$1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Race!$B$2:$B$6</c:f>
              <c:numCache>
                <c:formatCode>0.0</c:formatCode>
                <c:ptCount val="5"/>
                <c:pt idx="0">
                  <c:v>11.5</c:v>
                </c:pt>
                <c:pt idx="1">
                  <c:v>12.7</c:v>
                </c:pt>
                <c:pt idx="2">
                  <c:v>11.5</c:v>
                </c:pt>
                <c:pt idx="3">
                  <c:v>11.6</c:v>
                </c:pt>
                <c:pt idx="4">
                  <c:v>11.9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2D-4E8A-B080-151F5FBA2E90}"/>
            </c:ext>
          </c:extLst>
        </c:ser>
        <c:ser>
          <c:idx val="1"/>
          <c:order val="1"/>
          <c:tx>
            <c:strRef>
              <c:f>Race!$C$1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Race!$C$2:$C$6</c:f>
              <c:numCache>
                <c:formatCode>0.0</c:formatCode>
                <c:ptCount val="5"/>
                <c:pt idx="0">
                  <c:v>12.5</c:v>
                </c:pt>
                <c:pt idx="1">
                  <c:v>12.9</c:v>
                </c:pt>
                <c:pt idx="2">
                  <c:v>12</c:v>
                </c:pt>
                <c:pt idx="3">
                  <c:v>14</c:v>
                </c:pt>
                <c:pt idx="4">
                  <c:v>13.7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2D-4E8A-B080-151F5FBA2E90}"/>
            </c:ext>
          </c:extLst>
        </c:ser>
        <c:ser>
          <c:idx val="2"/>
          <c:order val="2"/>
          <c:tx>
            <c:strRef>
              <c:f>Race!$D$1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Race!$D$2:$D$6</c:f>
              <c:numCache>
                <c:formatCode>0.0</c:formatCode>
                <c:ptCount val="5"/>
                <c:pt idx="0">
                  <c:v>16.5</c:v>
                </c:pt>
                <c:pt idx="1">
                  <c:v>17.7</c:v>
                </c:pt>
                <c:pt idx="2">
                  <c:v>17.2</c:v>
                </c:pt>
                <c:pt idx="3">
                  <c:v>17.5</c:v>
                </c:pt>
                <c:pt idx="4">
                  <c:v>18.600000000000001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2D-4E8A-B080-151F5FBA2E90}"/>
            </c:ext>
          </c:extLst>
        </c:ser>
        <c:ser>
          <c:idx val="3"/>
          <c:order val="3"/>
          <c:tx>
            <c:strRef>
              <c:f>Race!$E$1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Race!$E$2:$E$6</c:f>
              <c:numCache>
                <c:formatCode>0.0</c:formatCode>
                <c:ptCount val="5"/>
                <c:pt idx="0">
                  <c:v>15</c:v>
                </c:pt>
                <c:pt idx="1">
                  <c:v>11</c:v>
                </c:pt>
                <c:pt idx="2">
                  <c:v>11.5</c:v>
                </c:pt>
                <c:pt idx="3">
                  <c:v>11.7</c:v>
                </c:pt>
                <c:pt idx="4">
                  <c:v>13.6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2D-4E8A-B080-151F5FBA2E90}"/>
            </c:ext>
          </c:extLst>
        </c:ser>
        <c:ser>
          <c:idx val="4"/>
          <c:order val="4"/>
          <c:tx>
            <c:strRef>
              <c:f>Race!$F$1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Race!$F$2:$F$6</c:f>
              <c:numCache>
                <c:formatCode>General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2D-4E8A-B080-151F5FBA2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350208"/>
        <c:axId val="1467350624"/>
      </c:lineChart>
      <c:catAx>
        <c:axId val="146735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350624"/>
        <c:crosses val="autoZero"/>
        <c:auto val="1"/>
        <c:lblAlgn val="ctr"/>
        <c:lblOffset val="100"/>
        <c:noMultiLvlLbl val="0"/>
      </c:catAx>
      <c:valAx>
        <c:axId val="146735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3122119690474224E-3"/>
              <c:y val="0.276782974671903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35020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3122089263330146E-2"/>
          <c:y val="0.89281789953152202"/>
          <c:w val="0.89999997391959075"/>
          <c:h val="9.61896415549568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Diabetes!$B$1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Diabetes!$B$2:$B$6</c:f>
              <c:numCache>
                <c:formatCode>0.0</c:formatCode>
                <c:ptCount val="5"/>
                <c:pt idx="0">
                  <c:v>41.1</c:v>
                </c:pt>
                <c:pt idx="1">
                  <c:v>37.5</c:v>
                </c:pt>
                <c:pt idx="2">
                  <c:v>35.200000000000003</c:v>
                </c:pt>
                <c:pt idx="3">
                  <c:v>33.4</c:v>
                </c:pt>
                <c:pt idx="4">
                  <c:v>37.1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87-4283-AD1A-3D067C5F2029}"/>
            </c:ext>
          </c:extLst>
        </c:ser>
        <c:ser>
          <c:idx val="1"/>
          <c:order val="1"/>
          <c:tx>
            <c:strRef>
              <c:f>Diabetes!$C$1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Diabetes!$C$2:$C$6</c:f>
              <c:numCache>
                <c:formatCode>0.0</c:formatCode>
                <c:ptCount val="5"/>
                <c:pt idx="0">
                  <c:v>10.3</c:v>
                </c:pt>
                <c:pt idx="1">
                  <c:v>10.6</c:v>
                </c:pt>
                <c:pt idx="2">
                  <c:v>9.6999999999999993</c:v>
                </c:pt>
                <c:pt idx="3">
                  <c:v>11</c:v>
                </c:pt>
                <c:pt idx="4">
                  <c:v>10.1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87-4283-AD1A-3D067C5F2029}"/>
            </c:ext>
          </c:extLst>
        </c:ser>
        <c:ser>
          <c:idx val="2"/>
          <c:order val="2"/>
          <c:tx>
            <c:strRef>
              <c:f>Diabetes!$D$1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Diabetes!$D$2:$D$6</c:f>
              <c:numCache>
                <c:formatCode>General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87-4283-AD1A-3D067C5F2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9982479"/>
        <c:axId val="969983311"/>
      </c:lineChart>
      <c:catAx>
        <c:axId val="96998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983311"/>
        <c:crosses val="autoZero"/>
        <c:auto val="1"/>
        <c:lblAlgn val="ctr"/>
        <c:lblOffset val="100"/>
        <c:noMultiLvlLbl val="0"/>
      </c:catAx>
      <c:valAx>
        <c:axId val="96998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4.3909888610639261E-3"/>
              <c:y val="0.27889728039638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98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696507642567973"/>
          <c:y val="0.89250966450800318"/>
          <c:w val="0.48606976071185193"/>
          <c:h val="9.64662643893424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Hypertension!$B$1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Hypertension!$B$2:$B$6</c:f>
              <c:numCache>
                <c:formatCode>0.0</c:formatCode>
                <c:ptCount val="5"/>
                <c:pt idx="0">
                  <c:v>24.5</c:v>
                </c:pt>
                <c:pt idx="1">
                  <c:v>24.2</c:v>
                </c:pt>
                <c:pt idx="2">
                  <c:v>23.4</c:v>
                </c:pt>
                <c:pt idx="3">
                  <c:v>24.5</c:v>
                </c:pt>
                <c:pt idx="4">
                  <c:v>24.6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37-461B-B76E-AC918E728D7A}"/>
            </c:ext>
          </c:extLst>
        </c:ser>
        <c:ser>
          <c:idx val="1"/>
          <c:order val="1"/>
          <c:tx>
            <c:strRef>
              <c:f>Hypertension!$C$1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Hypertension!$C$2:$C$6</c:f>
              <c:numCache>
                <c:formatCode>0.0</c:formatCode>
                <c:ptCount val="5"/>
                <c:pt idx="0">
                  <c:v>7.1</c:v>
                </c:pt>
                <c:pt idx="1">
                  <c:v>7.4</c:v>
                </c:pt>
                <c:pt idx="2">
                  <c:v>6.7</c:v>
                </c:pt>
                <c:pt idx="3">
                  <c:v>7.4</c:v>
                </c:pt>
                <c:pt idx="4">
                  <c:v>7.3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37-461B-B76E-AC918E728D7A}"/>
            </c:ext>
          </c:extLst>
        </c:ser>
        <c:ser>
          <c:idx val="2"/>
          <c:order val="2"/>
          <c:tx>
            <c:strRef>
              <c:f>Hypertension!$D$1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Hypertension!$D$2:$D$6</c:f>
              <c:numCache>
                <c:formatCode>General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37-461B-B76E-AC918E728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937583"/>
        <c:axId val="691935503"/>
      </c:lineChart>
      <c:catAx>
        <c:axId val="69193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35503"/>
        <c:crosses val="autoZero"/>
        <c:auto val="1"/>
        <c:lblAlgn val="ctr"/>
        <c:lblOffset val="100"/>
        <c:noMultiLvlLbl val="0"/>
      </c:catAx>
      <c:valAx>
        <c:axId val="691935503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7.6491825054505807E-3"/>
              <c:y val="0.27532362247179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3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801642672698364"/>
          <c:y val="0.88796420885853999"/>
          <c:w val="0.60396706050348481"/>
          <c:h val="9.5641128142149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002" y="2436767"/>
            <a:ext cx="10561975" cy="164026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among U.S. Adults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0" y="275393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46" y="3257760"/>
            <a:ext cx="102002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Crude prevalence of chronic kidney disease (CKD) among adults aged ≥ 18 years was 13.9% during 2017–March 2020 compared to 12.9% during 2001–2004. Crude prevalence was higher in adults aged ≥ 70 years, women, non-Hispanic Black adults, and adults with diabetes or hypertension than that in their counterparts. Crude prevalence of CKD was 38.4% among adults aged ≥ 70 years during 2017–March 2020 and 47.1% during 2001–2004. Non-Hispanic Black adults show the highest crude prevalence of CKD over time compared with other racial and ethnic groups. Crude prevalence of CKD showed a downward trend until March 2017–2020 among adults with diabetes while it remained constant among adults with hypertension.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4" y="6397941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https://nccd.cdc.gov/CKD/detail.aspx?Qnum=Q9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Overall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BBAC3A3-7169-4B03-9D98-7758A15D3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011171"/>
              </p:ext>
            </p:extLst>
          </p:nvPr>
        </p:nvGraphicFramePr>
        <p:xfrm>
          <a:off x="238539" y="1540911"/>
          <a:ext cx="11589026" cy="458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Overall Age-Standardized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28A1C2-6F86-446A-B3DF-8456753D5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315084"/>
              </p:ext>
            </p:extLst>
          </p:nvPr>
        </p:nvGraphicFramePr>
        <p:xfrm>
          <a:off x="238539" y="1540910"/>
          <a:ext cx="11714922" cy="467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88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282F0-BBF1-4FA7-AB1C-DD0A1A85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Age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39DDDF-C9CD-4B1C-A10D-BC7BEDA1F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59545"/>
              </p:ext>
            </p:extLst>
          </p:nvPr>
        </p:nvGraphicFramePr>
        <p:xfrm>
          <a:off x="278295" y="1540911"/>
          <a:ext cx="11635409" cy="4674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19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Sex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90607-A5BE-48C1-BE29-E4FC40EBA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610861"/>
              </p:ext>
            </p:extLst>
          </p:nvPr>
        </p:nvGraphicFramePr>
        <p:xfrm>
          <a:off x="298174" y="1540911"/>
          <a:ext cx="11595652" cy="464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5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Race/Ethnicity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910CC6-2710-42C5-ABA8-8876589C4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355660"/>
              </p:ext>
            </p:extLst>
          </p:nvPr>
        </p:nvGraphicFramePr>
        <p:xfrm>
          <a:off x="344556" y="1540911"/>
          <a:ext cx="11502887" cy="462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44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3823EE-25A6-4581-B77D-8507AEA3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Diabetes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014F2C-4DF2-45B7-ABA7-83B0809A2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291633"/>
              </p:ext>
            </p:extLst>
          </p:nvPr>
        </p:nvGraphicFramePr>
        <p:xfrm>
          <a:off x="311426" y="1540911"/>
          <a:ext cx="11569148" cy="4608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685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D1883-A630-4AF2-8897-6EEF73A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Hypertension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88CF1F-80B3-4D1A-A6FC-A11AFAB19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069282"/>
              </p:ext>
            </p:extLst>
          </p:nvPr>
        </p:nvGraphicFramePr>
        <p:xfrm>
          <a:off x="284921" y="1540911"/>
          <a:ext cx="11622157" cy="464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52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276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  Trends in Prevalence of CKD among U.S. Adults  </vt:lpstr>
      <vt:lpstr>Trends in Prevalence of CKD among U.S. Adults, Overall</vt:lpstr>
      <vt:lpstr>Trends in Prevalence of CKD among U.S. Adults, Overall Age-Standardized</vt:lpstr>
      <vt:lpstr>Trends in Prevalence of CKD among U.S. Adults, by Age</vt:lpstr>
      <vt:lpstr>Trends in Prevalence of CKD among U.S. Adults, by Sex</vt:lpstr>
      <vt:lpstr>Trends in Prevalence of CKD among U.S. Adults, by Race/Ethnicity</vt:lpstr>
      <vt:lpstr>Trends in Prevalence of CKD among U.S. Adults, by Diabetes</vt:lpstr>
      <vt:lpstr>Trends in Prevalence of CKD among U.S. Adults, by Hypertension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134</cp:revision>
  <dcterms:created xsi:type="dcterms:W3CDTF">2023-08-07T21:35:07Z</dcterms:created>
  <dcterms:modified xsi:type="dcterms:W3CDTF">2023-10-19T17:29:28Z</dcterms:modified>
</cp:coreProperties>
</file>