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8" r:id="rId4"/>
    <p:sldId id="269" r:id="rId5"/>
    <p:sldId id="270" r:id="rId6"/>
    <p:sldId id="271" r:id="rId7"/>
    <p:sldId id="272" r:id="rId8"/>
    <p:sldId id="27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agg-Gresham, Jennifer" initials="BGJ" lastIdx="1" clrIdx="0">
    <p:extLst>
      <p:ext uri="{19B8F6BF-5375-455C-9EA6-DF929625EA0E}">
        <p15:presenceInfo xmlns:p15="http://schemas.microsoft.com/office/powerpoint/2012/main" userId="S::jennb@umich.edu::8cbcf482-729b-43e2-be11-1cd996f4c03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08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iryakos\Dropbox%20(University%20of%20Michigan)\Nephrology_KECC\CDC%20(2022-%20)\Website%20Redesign\TED\October%202023%20Updates\New%20data%20for%20TED%20(new%20eGFR%20formula)\Update%20of%20April%20Indicators\Q98_new_formula_October_2023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iryakos\Dropbox%20(University%20of%20Michigan)\Nephrology_KECC\CDC%20(2022-%20)\Website%20Redesign\TED\October%202023%20Updates\New%20data%20for%20TED%20(new%20eGFR%20formula)\Update%20of%20April%20Indicators\Q98_new_formula_October_2023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iryakos\Dropbox%20(University%20of%20Michigan)\Nephrology_KECC\CDC%20(2022-%20)\Website%20Redesign\TED\October%202023%20Updates\New%20data%20for%20TED%20(new%20eGFR%20formula)\Update%20of%20April%20Indicators\Q98_new_formula_October_2023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iryakos\Dropbox%20(University%20of%20Michigan)\Nephrology_KECC\CDC%20(2022-%20)\Website%20Redesign\TED\October%202023%20Updates\New%20data%20for%20TED%20(new%20eGFR%20formula)\Update%20of%20April%20Indicators\Q98_new_formula_October_2023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iryakos\Dropbox%20(University%20of%20Michigan)\Nephrology_KECC\CDC%20(2022-%20)\Website%20Redesign\TED\October%202023%20Updates\New%20data%20for%20TED%20(new%20eGFR%20formula)\Update%20of%20April%20Indicators\Q98_new_formula_October_2023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iryakos\Dropbox%20(University%20of%20Michigan)\Nephrology_KECC\CDC%20(2022-%20)\Website%20Redesign\TED\October%202023%20Updates\New%20data%20for%20TED%20(new%20eGFR%20formula)\Update%20of%20April%20Indicators\Q98_new_formula_October_2023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iryakos\Dropbox%20(University%20of%20Michigan)\Nephrology_KECC\CDC%20(2022-%20)\Website%20Redesign\TED\October%202023%20Updates\New%20data%20for%20TED%20(new%20eGFR%20formula)\Update%20of%20April%20Indicators\Q98_new_formula_October_2023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'crude and age-standardized'!$B$4</c:f>
              <c:strCache>
                <c:ptCount val="1"/>
                <c:pt idx="0">
                  <c:v>Overall</c:v>
                </c:pt>
              </c:strCache>
            </c:strRef>
          </c:tx>
          <c:spPr>
            <a:ln w="44450" cap="rnd">
              <a:solidFill>
                <a:srgbClr val="7030A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7030A0"/>
              </a:solidFill>
              <a:ln w="44450">
                <a:solidFill>
                  <a:srgbClr val="7030A0"/>
                </a:solidFill>
              </a:ln>
              <a:effectLst/>
            </c:spPr>
          </c:marker>
          <c:cat>
            <c:strRef>
              <c:f>'crude and age-standardized'!$A$5:$A$9</c:f>
              <c:strCache>
                <c:ptCount val="5"/>
                <c:pt idx="0">
                  <c:v>2001–2004</c:v>
                </c:pt>
                <c:pt idx="1">
                  <c:v>2005–2008</c:v>
                </c:pt>
                <c:pt idx="2">
                  <c:v>2009–2012</c:v>
                </c:pt>
                <c:pt idx="3">
                  <c:v>2013–2016</c:v>
                </c:pt>
                <c:pt idx="4">
                  <c:v>2017–2020</c:v>
                </c:pt>
              </c:strCache>
            </c:strRef>
          </c:cat>
          <c:val>
            <c:numRef>
              <c:f>'crude and age-standardized'!$B$5:$B$9</c:f>
              <c:numCache>
                <c:formatCode>0.0</c:formatCode>
                <c:ptCount val="5"/>
                <c:pt idx="0">
                  <c:v>14.6</c:v>
                </c:pt>
                <c:pt idx="1">
                  <c:v>14.2</c:v>
                </c:pt>
                <c:pt idx="2">
                  <c:v>15.2</c:v>
                </c:pt>
                <c:pt idx="3">
                  <c:v>20.7</c:v>
                </c:pt>
                <c:pt idx="4">
                  <c:v>24.8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C30-461F-B264-6AC25617715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57446447"/>
        <c:axId val="1357445615"/>
      </c:lineChart>
      <c:catAx>
        <c:axId val="135744644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57445615"/>
        <c:crosses val="autoZero"/>
        <c:auto val="1"/>
        <c:lblAlgn val="ctr"/>
        <c:lblOffset val="100"/>
        <c:noMultiLvlLbl val="0"/>
      </c:catAx>
      <c:valAx>
        <c:axId val="1357445615"/>
        <c:scaling>
          <c:orientation val="minMax"/>
          <c:max val="2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800">
                    <a:solidFill>
                      <a:schemeClr val="tx1"/>
                    </a:solidFill>
                  </a:rPr>
                  <a:t>Aware</a:t>
                </a:r>
                <a:r>
                  <a:rPr lang="en-US" sz="2800" baseline="0">
                    <a:solidFill>
                      <a:schemeClr val="tx1"/>
                    </a:solidFill>
                  </a:rPr>
                  <a:t> of CKD (%)</a:t>
                </a:r>
                <a:endParaRPr lang="en-US" sz="2800">
                  <a:solidFill>
                    <a:schemeClr val="tx1"/>
                  </a:solidFill>
                </a:endParaRPr>
              </a:p>
            </c:rich>
          </c:tx>
          <c:layout>
            <c:manualLayout>
              <c:xMode val="edge"/>
              <c:yMode val="edge"/>
              <c:x val="0"/>
              <c:y val="0.1277698182788271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8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5744644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Age!$B$9</c:f>
              <c:strCache>
                <c:ptCount val="1"/>
                <c:pt idx="0">
                  <c:v>&lt;60 years</c:v>
                </c:pt>
              </c:strCache>
            </c:strRef>
          </c:tx>
          <c:spPr>
            <a:ln w="44450" cap="rnd">
              <a:solidFill>
                <a:srgbClr val="7030A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7030A0"/>
              </a:solidFill>
              <a:ln w="44450">
                <a:solidFill>
                  <a:srgbClr val="7030A0"/>
                </a:solidFill>
              </a:ln>
              <a:effectLst/>
            </c:spPr>
          </c:marker>
          <c:cat>
            <c:strRef>
              <c:f>Age!$A$10:$A$14</c:f>
              <c:strCache>
                <c:ptCount val="5"/>
                <c:pt idx="0">
                  <c:v>2001–2004</c:v>
                </c:pt>
                <c:pt idx="1">
                  <c:v>2005–2008</c:v>
                </c:pt>
                <c:pt idx="2">
                  <c:v>2009–2012</c:v>
                </c:pt>
                <c:pt idx="3">
                  <c:v>2013–2016</c:v>
                </c:pt>
                <c:pt idx="4">
                  <c:v>2017–2020</c:v>
                </c:pt>
              </c:strCache>
            </c:strRef>
          </c:cat>
          <c:val>
            <c:numRef>
              <c:f>Age!$B$10:$B$14</c:f>
              <c:numCache>
                <c:formatCode>0.0</c:formatCode>
                <c:ptCount val="5"/>
                <c:pt idx="0">
                  <c:v>26.4</c:v>
                </c:pt>
                <c:pt idx="1">
                  <c:v>22.5</c:v>
                </c:pt>
                <c:pt idx="2">
                  <c:v>28.8</c:v>
                </c:pt>
                <c:pt idx="3">
                  <c:v>31.1</c:v>
                </c:pt>
                <c:pt idx="4">
                  <c:v>40.6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BCE-4D01-8D8A-B17FA668C58D}"/>
            </c:ext>
          </c:extLst>
        </c:ser>
        <c:ser>
          <c:idx val="1"/>
          <c:order val="1"/>
          <c:tx>
            <c:strRef>
              <c:f>Age!$C$9</c:f>
              <c:strCache>
                <c:ptCount val="1"/>
                <c:pt idx="0">
                  <c:v>60+ years</c:v>
                </c:pt>
              </c:strCache>
            </c:strRef>
          </c:tx>
          <c:spPr>
            <a:ln w="44450" cap="rnd">
              <a:solidFill>
                <a:srgbClr val="00808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8080"/>
              </a:solidFill>
              <a:ln w="44450">
                <a:solidFill>
                  <a:srgbClr val="008080"/>
                </a:solidFill>
              </a:ln>
              <a:effectLst/>
            </c:spPr>
          </c:marker>
          <c:cat>
            <c:strRef>
              <c:f>Age!$A$10:$A$14</c:f>
              <c:strCache>
                <c:ptCount val="5"/>
                <c:pt idx="0">
                  <c:v>2001–2004</c:v>
                </c:pt>
                <c:pt idx="1">
                  <c:v>2005–2008</c:v>
                </c:pt>
                <c:pt idx="2">
                  <c:v>2009–2012</c:v>
                </c:pt>
                <c:pt idx="3">
                  <c:v>2013–2016</c:v>
                </c:pt>
                <c:pt idx="4">
                  <c:v>2017–2020</c:v>
                </c:pt>
              </c:strCache>
            </c:strRef>
          </c:cat>
          <c:val>
            <c:numRef>
              <c:f>Age!$C$10:$C$14</c:f>
              <c:numCache>
                <c:formatCode>0.0</c:formatCode>
                <c:ptCount val="5"/>
                <c:pt idx="0">
                  <c:v>12.3</c:v>
                </c:pt>
                <c:pt idx="1">
                  <c:v>12.7</c:v>
                </c:pt>
                <c:pt idx="2">
                  <c:v>13</c:v>
                </c:pt>
                <c:pt idx="3">
                  <c:v>18.5</c:v>
                </c:pt>
                <c:pt idx="4">
                  <c:v>22.1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BCE-4D01-8D8A-B17FA668C58D}"/>
            </c:ext>
          </c:extLst>
        </c:ser>
        <c:ser>
          <c:idx val="2"/>
          <c:order val="2"/>
          <c:tx>
            <c:strRef>
              <c:f>Age!$D$9</c:f>
              <c:strCache>
                <c:ptCount val="1"/>
                <c:pt idx="0">
                  <c:v>Overall</c:v>
                </c:pt>
              </c:strCache>
            </c:strRef>
          </c:tx>
          <c:spPr>
            <a:ln w="44450" cap="rnd">
              <a:solidFill>
                <a:schemeClr val="tx1"/>
              </a:solidFill>
              <a:prstDash val="sysDash"/>
              <a:round/>
            </a:ln>
            <a:effectLst/>
          </c:spPr>
          <c:marker>
            <c:symbol val="circle"/>
            <c:size val="5"/>
            <c:spPr>
              <a:solidFill>
                <a:schemeClr val="tx1"/>
              </a:solidFill>
              <a:ln w="44450">
                <a:solidFill>
                  <a:schemeClr val="tx1"/>
                </a:solidFill>
              </a:ln>
              <a:effectLst/>
            </c:spPr>
          </c:marker>
          <c:cat>
            <c:strRef>
              <c:f>Age!$A$10:$A$14</c:f>
              <c:strCache>
                <c:ptCount val="5"/>
                <c:pt idx="0">
                  <c:v>2001–2004</c:v>
                </c:pt>
                <c:pt idx="1">
                  <c:v>2005–2008</c:v>
                </c:pt>
                <c:pt idx="2">
                  <c:v>2009–2012</c:v>
                </c:pt>
                <c:pt idx="3">
                  <c:v>2013–2016</c:v>
                </c:pt>
                <c:pt idx="4">
                  <c:v>2017–2020</c:v>
                </c:pt>
              </c:strCache>
            </c:strRef>
          </c:cat>
          <c:val>
            <c:numRef>
              <c:f>Age!$D$10:$D$14</c:f>
              <c:numCache>
                <c:formatCode>0.0</c:formatCode>
                <c:ptCount val="5"/>
                <c:pt idx="0">
                  <c:v>14.6</c:v>
                </c:pt>
                <c:pt idx="1">
                  <c:v>14.2</c:v>
                </c:pt>
                <c:pt idx="2">
                  <c:v>15.2</c:v>
                </c:pt>
                <c:pt idx="3">
                  <c:v>20.7</c:v>
                </c:pt>
                <c:pt idx="4">
                  <c:v>24.8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BCE-4D01-8D8A-B17FA668C58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28442080"/>
        <c:axId val="2128442496"/>
      </c:lineChart>
      <c:catAx>
        <c:axId val="21284420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8442496"/>
        <c:crosses val="autoZero"/>
        <c:auto val="1"/>
        <c:lblAlgn val="ctr"/>
        <c:lblOffset val="100"/>
        <c:noMultiLvlLbl val="0"/>
      </c:catAx>
      <c:valAx>
        <c:axId val="21284424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800" dirty="0">
                    <a:solidFill>
                      <a:schemeClr val="tx1"/>
                    </a:solidFill>
                  </a:rPr>
                  <a:t>Aware</a:t>
                </a:r>
                <a:r>
                  <a:rPr lang="en-US" sz="2800" baseline="0" dirty="0">
                    <a:solidFill>
                      <a:schemeClr val="tx1"/>
                    </a:solidFill>
                  </a:rPr>
                  <a:t> of CKD (%)</a:t>
                </a:r>
                <a:endParaRPr lang="en-US" sz="2800" dirty="0">
                  <a:solidFill>
                    <a:schemeClr val="tx1"/>
                  </a:solidFill>
                </a:endParaRPr>
              </a:p>
            </c:rich>
          </c:tx>
          <c:layout>
            <c:manualLayout>
              <c:xMode val="edge"/>
              <c:yMode val="edge"/>
              <c:x val="1.1002679369014532E-3"/>
              <c:y val="0.1257552070758071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8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84420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sex!$B$1</c:f>
              <c:strCache>
                <c:ptCount val="1"/>
                <c:pt idx="0">
                  <c:v>Male</c:v>
                </c:pt>
              </c:strCache>
            </c:strRef>
          </c:tx>
          <c:spPr>
            <a:ln w="44450" cap="rnd">
              <a:solidFill>
                <a:srgbClr val="7030A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7030A0"/>
              </a:solidFill>
              <a:ln w="44450">
                <a:solidFill>
                  <a:srgbClr val="7030A0"/>
                </a:solidFill>
              </a:ln>
              <a:effectLst/>
            </c:spPr>
          </c:marker>
          <c:cat>
            <c:strRef>
              <c:f>sex!$A$2:$A$6</c:f>
              <c:strCache>
                <c:ptCount val="5"/>
                <c:pt idx="0">
                  <c:v>2001–2004</c:v>
                </c:pt>
                <c:pt idx="1">
                  <c:v>2005–2008</c:v>
                </c:pt>
                <c:pt idx="2">
                  <c:v>2009–2012</c:v>
                </c:pt>
                <c:pt idx="3">
                  <c:v>2013–2016</c:v>
                </c:pt>
                <c:pt idx="4">
                  <c:v>2017–2020</c:v>
                </c:pt>
              </c:strCache>
            </c:strRef>
          </c:cat>
          <c:val>
            <c:numRef>
              <c:f>sex!$B$2:$B$6</c:f>
              <c:numCache>
                <c:formatCode>0.0</c:formatCode>
                <c:ptCount val="5"/>
                <c:pt idx="0">
                  <c:v>17.5</c:v>
                </c:pt>
                <c:pt idx="1">
                  <c:v>19.899999999999999</c:v>
                </c:pt>
                <c:pt idx="2">
                  <c:v>17</c:v>
                </c:pt>
                <c:pt idx="3">
                  <c:v>23.8</c:v>
                </c:pt>
                <c:pt idx="4">
                  <c:v>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98B-4F65-AB2B-ACD2D007CC7D}"/>
            </c:ext>
          </c:extLst>
        </c:ser>
        <c:ser>
          <c:idx val="1"/>
          <c:order val="1"/>
          <c:tx>
            <c:strRef>
              <c:f>sex!$C$1</c:f>
              <c:strCache>
                <c:ptCount val="1"/>
                <c:pt idx="0">
                  <c:v>Female</c:v>
                </c:pt>
              </c:strCache>
            </c:strRef>
          </c:tx>
          <c:spPr>
            <a:ln w="44450" cap="rnd">
              <a:solidFill>
                <a:srgbClr val="00808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8080"/>
              </a:solidFill>
              <a:ln w="44450">
                <a:solidFill>
                  <a:srgbClr val="008080"/>
                </a:solidFill>
              </a:ln>
              <a:effectLst/>
            </c:spPr>
          </c:marker>
          <c:cat>
            <c:strRef>
              <c:f>sex!$A$2:$A$6</c:f>
              <c:strCache>
                <c:ptCount val="5"/>
                <c:pt idx="0">
                  <c:v>2001–2004</c:v>
                </c:pt>
                <c:pt idx="1">
                  <c:v>2005–2008</c:v>
                </c:pt>
                <c:pt idx="2">
                  <c:v>2009–2012</c:v>
                </c:pt>
                <c:pt idx="3">
                  <c:v>2013–2016</c:v>
                </c:pt>
                <c:pt idx="4">
                  <c:v>2017–2020</c:v>
                </c:pt>
              </c:strCache>
            </c:strRef>
          </c:cat>
          <c:val>
            <c:numRef>
              <c:f>sex!$C$2:$C$6</c:f>
              <c:numCache>
                <c:formatCode>0.0</c:formatCode>
                <c:ptCount val="5"/>
                <c:pt idx="0">
                  <c:v>12.7</c:v>
                </c:pt>
                <c:pt idx="1">
                  <c:v>10.7</c:v>
                </c:pt>
                <c:pt idx="2">
                  <c:v>13.9</c:v>
                </c:pt>
                <c:pt idx="3">
                  <c:v>18.600000000000001</c:v>
                </c:pt>
                <c:pt idx="4">
                  <c:v>20.2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98B-4F65-AB2B-ACD2D007CC7D}"/>
            </c:ext>
          </c:extLst>
        </c:ser>
        <c:ser>
          <c:idx val="2"/>
          <c:order val="2"/>
          <c:tx>
            <c:strRef>
              <c:f>sex!$D$1</c:f>
              <c:strCache>
                <c:ptCount val="1"/>
                <c:pt idx="0">
                  <c:v>Overall</c:v>
                </c:pt>
              </c:strCache>
            </c:strRef>
          </c:tx>
          <c:spPr>
            <a:ln w="44450" cap="rnd">
              <a:solidFill>
                <a:schemeClr val="tx1"/>
              </a:solidFill>
              <a:prstDash val="sysDash"/>
              <a:round/>
            </a:ln>
            <a:effectLst/>
          </c:spPr>
          <c:marker>
            <c:symbol val="circle"/>
            <c:size val="5"/>
            <c:spPr>
              <a:solidFill>
                <a:schemeClr val="tx1"/>
              </a:solidFill>
              <a:ln w="44450">
                <a:solidFill>
                  <a:schemeClr val="tx1"/>
                </a:solidFill>
              </a:ln>
              <a:effectLst/>
            </c:spPr>
          </c:marker>
          <c:cat>
            <c:strRef>
              <c:f>sex!$A$2:$A$6</c:f>
              <c:strCache>
                <c:ptCount val="5"/>
                <c:pt idx="0">
                  <c:v>2001–2004</c:v>
                </c:pt>
                <c:pt idx="1">
                  <c:v>2005–2008</c:v>
                </c:pt>
                <c:pt idx="2">
                  <c:v>2009–2012</c:v>
                </c:pt>
                <c:pt idx="3">
                  <c:v>2013–2016</c:v>
                </c:pt>
                <c:pt idx="4">
                  <c:v>2017–2020</c:v>
                </c:pt>
              </c:strCache>
            </c:strRef>
          </c:cat>
          <c:val>
            <c:numRef>
              <c:f>sex!$D$2:$D$6</c:f>
              <c:numCache>
                <c:formatCode>0.0</c:formatCode>
                <c:ptCount val="5"/>
                <c:pt idx="0">
                  <c:v>14.6</c:v>
                </c:pt>
                <c:pt idx="1">
                  <c:v>14.2</c:v>
                </c:pt>
                <c:pt idx="2">
                  <c:v>15.2</c:v>
                </c:pt>
                <c:pt idx="3">
                  <c:v>20.7</c:v>
                </c:pt>
                <c:pt idx="4">
                  <c:v>24.8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98B-4F65-AB2B-ACD2D007CC7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17495551"/>
        <c:axId val="1117498047"/>
      </c:lineChart>
      <c:catAx>
        <c:axId val="111749555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17498047"/>
        <c:crosses val="autoZero"/>
        <c:auto val="1"/>
        <c:lblAlgn val="ctr"/>
        <c:lblOffset val="100"/>
        <c:noMultiLvlLbl val="0"/>
      </c:catAx>
      <c:valAx>
        <c:axId val="11174980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800" dirty="0">
                    <a:solidFill>
                      <a:schemeClr val="tx1"/>
                    </a:solidFill>
                  </a:rPr>
                  <a:t>Aware</a:t>
                </a:r>
                <a:r>
                  <a:rPr lang="en-US" sz="2800" baseline="0" dirty="0">
                    <a:solidFill>
                      <a:schemeClr val="tx1"/>
                    </a:solidFill>
                  </a:rPr>
                  <a:t> of CKD (%)</a:t>
                </a:r>
                <a:endParaRPr lang="en-US" sz="2800" dirty="0">
                  <a:solidFill>
                    <a:schemeClr val="tx1"/>
                  </a:solidFill>
                </a:endParaRPr>
              </a:p>
            </c:rich>
          </c:tx>
          <c:layout>
            <c:manualLayout>
              <c:xMode val="edge"/>
              <c:yMode val="edge"/>
              <c:x val="1.1104895410208615E-3"/>
              <c:y val="0.12858879416172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8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1749555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race!$B$1</c:f>
              <c:strCache>
                <c:ptCount val="1"/>
                <c:pt idx="0">
                  <c:v>Non-Hispanic White</c:v>
                </c:pt>
              </c:strCache>
            </c:strRef>
          </c:tx>
          <c:spPr>
            <a:ln w="44450" cap="rnd">
              <a:solidFill>
                <a:srgbClr val="7030A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7030A0"/>
              </a:solidFill>
              <a:ln w="44450">
                <a:solidFill>
                  <a:srgbClr val="7030A0"/>
                </a:solidFill>
              </a:ln>
              <a:effectLst/>
            </c:spPr>
          </c:marker>
          <c:cat>
            <c:strRef>
              <c:f>race!$A$2:$A$6</c:f>
              <c:strCache>
                <c:ptCount val="5"/>
                <c:pt idx="0">
                  <c:v>2001–2004</c:v>
                </c:pt>
                <c:pt idx="1">
                  <c:v>2005–2008</c:v>
                </c:pt>
                <c:pt idx="2">
                  <c:v>2009–2012</c:v>
                </c:pt>
                <c:pt idx="3">
                  <c:v>2013–2016</c:v>
                </c:pt>
                <c:pt idx="4">
                  <c:v>2017–2020</c:v>
                </c:pt>
              </c:strCache>
            </c:strRef>
          </c:cat>
          <c:val>
            <c:numRef>
              <c:f>race!$B$2:$B$6</c:f>
              <c:numCache>
                <c:formatCode>0.0</c:formatCode>
                <c:ptCount val="5"/>
                <c:pt idx="0">
                  <c:v>13</c:v>
                </c:pt>
                <c:pt idx="1">
                  <c:v>13.2</c:v>
                </c:pt>
                <c:pt idx="2">
                  <c:v>13.6</c:v>
                </c:pt>
                <c:pt idx="3">
                  <c:v>18.2</c:v>
                </c:pt>
                <c:pt idx="4">
                  <c:v>23.4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51E-40E5-B598-65D8DBCD71FE}"/>
            </c:ext>
          </c:extLst>
        </c:ser>
        <c:ser>
          <c:idx val="1"/>
          <c:order val="1"/>
          <c:tx>
            <c:strRef>
              <c:f>race!$C$1</c:f>
              <c:strCache>
                <c:ptCount val="1"/>
                <c:pt idx="0">
                  <c:v>Non-Hispanic Black</c:v>
                </c:pt>
              </c:strCache>
            </c:strRef>
          </c:tx>
          <c:spPr>
            <a:ln w="44450" cap="rnd">
              <a:solidFill>
                <a:srgbClr val="00808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8080"/>
              </a:solidFill>
              <a:ln w="44450">
                <a:solidFill>
                  <a:srgbClr val="008080"/>
                </a:solidFill>
              </a:ln>
              <a:effectLst/>
            </c:spPr>
          </c:marker>
          <c:cat>
            <c:strRef>
              <c:f>race!$A$2:$A$6</c:f>
              <c:strCache>
                <c:ptCount val="5"/>
                <c:pt idx="0">
                  <c:v>2001–2004</c:v>
                </c:pt>
                <c:pt idx="1">
                  <c:v>2005–2008</c:v>
                </c:pt>
                <c:pt idx="2">
                  <c:v>2009–2012</c:v>
                </c:pt>
                <c:pt idx="3">
                  <c:v>2013–2016</c:v>
                </c:pt>
                <c:pt idx="4">
                  <c:v>2017–2020</c:v>
                </c:pt>
              </c:strCache>
            </c:strRef>
          </c:cat>
          <c:val>
            <c:numRef>
              <c:f>race!$C$2:$C$6</c:f>
              <c:numCache>
                <c:formatCode>0.0</c:formatCode>
                <c:ptCount val="5"/>
                <c:pt idx="0">
                  <c:v>18.600000000000001</c:v>
                </c:pt>
                <c:pt idx="1">
                  <c:v>18.8</c:v>
                </c:pt>
                <c:pt idx="2">
                  <c:v>19.3</c:v>
                </c:pt>
                <c:pt idx="3">
                  <c:v>26.6</c:v>
                </c:pt>
                <c:pt idx="4">
                  <c:v>26.3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51E-40E5-B598-65D8DBCD71FE}"/>
            </c:ext>
          </c:extLst>
        </c:ser>
        <c:ser>
          <c:idx val="2"/>
          <c:order val="2"/>
          <c:tx>
            <c:strRef>
              <c:f>race!$D$1</c:f>
              <c:strCache>
                <c:ptCount val="1"/>
                <c:pt idx="0">
                  <c:v>Overall</c:v>
                </c:pt>
              </c:strCache>
            </c:strRef>
          </c:tx>
          <c:spPr>
            <a:ln w="44450" cap="rnd">
              <a:solidFill>
                <a:schemeClr val="tx1"/>
              </a:solidFill>
              <a:prstDash val="sysDash"/>
              <a:round/>
            </a:ln>
            <a:effectLst/>
          </c:spPr>
          <c:marker>
            <c:symbol val="circle"/>
            <c:size val="5"/>
            <c:spPr>
              <a:solidFill>
                <a:schemeClr val="tx1"/>
              </a:solidFill>
              <a:ln w="44450">
                <a:solidFill>
                  <a:schemeClr val="tx1"/>
                </a:solidFill>
              </a:ln>
              <a:effectLst/>
            </c:spPr>
          </c:marker>
          <c:cat>
            <c:strRef>
              <c:f>race!$A$2:$A$6</c:f>
              <c:strCache>
                <c:ptCount val="5"/>
                <c:pt idx="0">
                  <c:v>2001–2004</c:v>
                </c:pt>
                <c:pt idx="1">
                  <c:v>2005–2008</c:v>
                </c:pt>
                <c:pt idx="2">
                  <c:v>2009–2012</c:v>
                </c:pt>
                <c:pt idx="3">
                  <c:v>2013–2016</c:v>
                </c:pt>
                <c:pt idx="4">
                  <c:v>2017–2020</c:v>
                </c:pt>
              </c:strCache>
            </c:strRef>
          </c:cat>
          <c:val>
            <c:numRef>
              <c:f>race!$D$2:$D$6</c:f>
              <c:numCache>
                <c:formatCode>0.0</c:formatCode>
                <c:ptCount val="5"/>
                <c:pt idx="0">
                  <c:v>14.6</c:v>
                </c:pt>
                <c:pt idx="1">
                  <c:v>14.2</c:v>
                </c:pt>
                <c:pt idx="2">
                  <c:v>15.2</c:v>
                </c:pt>
                <c:pt idx="3">
                  <c:v>20.7</c:v>
                </c:pt>
                <c:pt idx="4">
                  <c:v>24.8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51E-40E5-B598-65D8DBCD71F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98595008"/>
        <c:axId val="1398587936"/>
      </c:lineChart>
      <c:catAx>
        <c:axId val="13985950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98587936"/>
        <c:crosses val="autoZero"/>
        <c:auto val="1"/>
        <c:lblAlgn val="ctr"/>
        <c:lblOffset val="100"/>
        <c:noMultiLvlLbl val="0"/>
      </c:catAx>
      <c:valAx>
        <c:axId val="13985879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800">
                    <a:solidFill>
                      <a:schemeClr val="tx1"/>
                    </a:solidFill>
                  </a:rPr>
                  <a:t>Aware</a:t>
                </a:r>
                <a:r>
                  <a:rPr lang="en-US" sz="2800" baseline="0">
                    <a:solidFill>
                      <a:schemeClr val="tx1"/>
                    </a:solidFill>
                  </a:rPr>
                  <a:t> of CKD (%)</a:t>
                </a:r>
                <a:endParaRPr lang="en-US" sz="2800">
                  <a:solidFill>
                    <a:schemeClr val="tx1"/>
                  </a:solidFill>
                </a:endParaRPr>
              </a:p>
            </c:rich>
          </c:tx>
          <c:layout>
            <c:manualLayout>
              <c:xMode val="edge"/>
              <c:yMode val="edge"/>
              <c:x val="0"/>
              <c:y val="0.1236916120477695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8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985950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Diabetes!$B$17</c:f>
              <c:strCache>
                <c:ptCount val="1"/>
                <c:pt idx="0">
                  <c:v>Diabetes</c:v>
                </c:pt>
              </c:strCache>
            </c:strRef>
          </c:tx>
          <c:spPr>
            <a:ln w="44450" cap="rnd">
              <a:solidFill>
                <a:srgbClr val="7030A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7030A0"/>
              </a:solidFill>
              <a:ln w="44450">
                <a:solidFill>
                  <a:srgbClr val="7030A0"/>
                </a:solidFill>
              </a:ln>
              <a:effectLst/>
            </c:spPr>
          </c:marker>
          <c:cat>
            <c:strRef>
              <c:f>Diabetes!$A$18:$A$22</c:f>
              <c:strCache>
                <c:ptCount val="5"/>
                <c:pt idx="0">
                  <c:v>2001–2004</c:v>
                </c:pt>
                <c:pt idx="1">
                  <c:v>2005–2008</c:v>
                </c:pt>
                <c:pt idx="2">
                  <c:v>2009–2012</c:v>
                </c:pt>
                <c:pt idx="3">
                  <c:v>2013–2016</c:v>
                </c:pt>
                <c:pt idx="4">
                  <c:v>2017–2020</c:v>
                </c:pt>
              </c:strCache>
            </c:strRef>
          </c:cat>
          <c:val>
            <c:numRef>
              <c:f>Diabetes!$B$18:$B$22</c:f>
              <c:numCache>
                <c:formatCode>0.0</c:formatCode>
                <c:ptCount val="5"/>
                <c:pt idx="0">
                  <c:v>23.2</c:v>
                </c:pt>
                <c:pt idx="1">
                  <c:v>22.5</c:v>
                </c:pt>
                <c:pt idx="2">
                  <c:v>21.3</c:v>
                </c:pt>
                <c:pt idx="3">
                  <c:v>26.6</c:v>
                </c:pt>
                <c:pt idx="4">
                  <c:v>32.200000000000003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FE2-483D-8958-A68E58419BF5}"/>
            </c:ext>
          </c:extLst>
        </c:ser>
        <c:ser>
          <c:idx val="1"/>
          <c:order val="1"/>
          <c:tx>
            <c:strRef>
              <c:f>Diabetes!$C$17</c:f>
              <c:strCache>
                <c:ptCount val="1"/>
                <c:pt idx="0">
                  <c:v>No Diabetes</c:v>
                </c:pt>
              </c:strCache>
            </c:strRef>
          </c:tx>
          <c:spPr>
            <a:ln w="44450" cap="rnd">
              <a:solidFill>
                <a:srgbClr val="00808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8080"/>
              </a:solidFill>
              <a:ln w="44450">
                <a:solidFill>
                  <a:srgbClr val="008080"/>
                </a:solidFill>
              </a:ln>
              <a:effectLst/>
            </c:spPr>
          </c:marker>
          <c:cat>
            <c:strRef>
              <c:f>Diabetes!$A$18:$A$22</c:f>
              <c:strCache>
                <c:ptCount val="5"/>
                <c:pt idx="0">
                  <c:v>2001–2004</c:v>
                </c:pt>
                <c:pt idx="1">
                  <c:v>2005–2008</c:v>
                </c:pt>
                <c:pt idx="2">
                  <c:v>2009–2012</c:v>
                </c:pt>
                <c:pt idx="3">
                  <c:v>2013–2016</c:v>
                </c:pt>
                <c:pt idx="4">
                  <c:v>2017–2020</c:v>
                </c:pt>
              </c:strCache>
            </c:strRef>
          </c:cat>
          <c:val>
            <c:numRef>
              <c:f>Diabetes!$C$18:$C$22</c:f>
              <c:numCache>
                <c:formatCode>0.0</c:formatCode>
                <c:ptCount val="5"/>
                <c:pt idx="0">
                  <c:v>11.5</c:v>
                </c:pt>
                <c:pt idx="1">
                  <c:v>10.6</c:v>
                </c:pt>
                <c:pt idx="2">
                  <c:v>11.9</c:v>
                </c:pt>
                <c:pt idx="3">
                  <c:v>17.5</c:v>
                </c:pt>
                <c:pt idx="4">
                  <c:v>20.100000000000001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FE2-483D-8958-A68E58419BF5}"/>
            </c:ext>
          </c:extLst>
        </c:ser>
        <c:ser>
          <c:idx val="2"/>
          <c:order val="2"/>
          <c:tx>
            <c:strRef>
              <c:f>Diabetes!$D$17</c:f>
              <c:strCache>
                <c:ptCount val="1"/>
                <c:pt idx="0">
                  <c:v>Overall</c:v>
                </c:pt>
              </c:strCache>
            </c:strRef>
          </c:tx>
          <c:spPr>
            <a:ln w="44450" cap="rnd">
              <a:solidFill>
                <a:schemeClr val="tx1"/>
              </a:solidFill>
              <a:prstDash val="sysDash"/>
              <a:round/>
            </a:ln>
            <a:effectLst/>
          </c:spPr>
          <c:marker>
            <c:symbol val="circle"/>
            <c:size val="5"/>
            <c:spPr>
              <a:solidFill>
                <a:schemeClr val="tx1"/>
              </a:solidFill>
              <a:ln w="44450">
                <a:solidFill>
                  <a:schemeClr val="tx1"/>
                </a:solidFill>
              </a:ln>
              <a:effectLst/>
            </c:spPr>
          </c:marker>
          <c:cat>
            <c:strRef>
              <c:f>Diabetes!$A$18:$A$22</c:f>
              <c:strCache>
                <c:ptCount val="5"/>
                <c:pt idx="0">
                  <c:v>2001–2004</c:v>
                </c:pt>
                <c:pt idx="1">
                  <c:v>2005–2008</c:v>
                </c:pt>
                <c:pt idx="2">
                  <c:v>2009–2012</c:v>
                </c:pt>
                <c:pt idx="3">
                  <c:v>2013–2016</c:v>
                </c:pt>
                <c:pt idx="4">
                  <c:v>2017–2020</c:v>
                </c:pt>
              </c:strCache>
            </c:strRef>
          </c:cat>
          <c:val>
            <c:numRef>
              <c:f>Diabetes!$D$18:$D$22</c:f>
              <c:numCache>
                <c:formatCode>0.0</c:formatCode>
                <c:ptCount val="5"/>
                <c:pt idx="0">
                  <c:v>14.6</c:v>
                </c:pt>
                <c:pt idx="1">
                  <c:v>14.2</c:v>
                </c:pt>
                <c:pt idx="2">
                  <c:v>15.2</c:v>
                </c:pt>
                <c:pt idx="3">
                  <c:v>20.7</c:v>
                </c:pt>
                <c:pt idx="4">
                  <c:v>24.8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FE2-483D-8958-A68E58419BF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68333072"/>
        <c:axId val="1468333488"/>
      </c:lineChart>
      <c:catAx>
        <c:axId val="14683330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68333488"/>
        <c:crosses val="autoZero"/>
        <c:auto val="1"/>
        <c:lblAlgn val="ctr"/>
        <c:lblOffset val="100"/>
        <c:noMultiLvlLbl val="0"/>
      </c:catAx>
      <c:valAx>
        <c:axId val="14683334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800">
                    <a:solidFill>
                      <a:schemeClr val="tx1"/>
                    </a:solidFill>
                  </a:rPr>
                  <a:t>Aware</a:t>
                </a:r>
                <a:r>
                  <a:rPr lang="en-US" sz="2800" baseline="0">
                    <a:solidFill>
                      <a:schemeClr val="tx1"/>
                    </a:solidFill>
                  </a:rPr>
                  <a:t> of CKD (%)</a:t>
                </a:r>
                <a:endParaRPr lang="en-US" sz="2800">
                  <a:solidFill>
                    <a:schemeClr val="tx1"/>
                  </a:solidFill>
                </a:endParaRPr>
              </a:p>
            </c:rich>
          </c:tx>
          <c:layout>
            <c:manualLayout>
              <c:xMode val="edge"/>
              <c:yMode val="edge"/>
              <c:x val="5.5523368517952764E-3"/>
              <c:y val="0.1263501583853529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8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683330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Hypertension!$B$1</c:f>
              <c:strCache>
                <c:ptCount val="1"/>
                <c:pt idx="0">
                  <c:v>Hypertension</c:v>
                </c:pt>
              </c:strCache>
            </c:strRef>
          </c:tx>
          <c:spPr>
            <a:ln w="44450" cap="rnd">
              <a:solidFill>
                <a:srgbClr val="00808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8080"/>
              </a:solidFill>
              <a:ln w="44450">
                <a:solidFill>
                  <a:srgbClr val="008080"/>
                </a:solidFill>
              </a:ln>
              <a:effectLst/>
            </c:spPr>
          </c:marker>
          <c:cat>
            <c:strRef>
              <c:f>Hypertension!$A$2:$A$6</c:f>
              <c:strCache>
                <c:ptCount val="5"/>
                <c:pt idx="0">
                  <c:v>2001–2004</c:v>
                </c:pt>
                <c:pt idx="1">
                  <c:v>2005–2008</c:v>
                </c:pt>
                <c:pt idx="2">
                  <c:v>2009–2012</c:v>
                </c:pt>
                <c:pt idx="3">
                  <c:v>2013–2016</c:v>
                </c:pt>
                <c:pt idx="4">
                  <c:v>2017–2020</c:v>
                </c:pt>
              </c:strCache>
            </c:strRef>
          </c:cat>
          <c:val>
            <c:numRef>
              <c:f>Hypertension!$B$2:$B$6</c:f>
              <c:numCache>
                <c:formatCode>0.0</c:formatCode>
                <c:ptCount val="5"/>
                <c:pt idx="0">
                  <c:v>16.3</c:v>
                </c:pt>
                <c:pt idx="1">
                  <c:v>16.100000000000001</c:v>
                </c:pt>
                <c:pt idx="2">
                  <c:v>16.5</c:v>
                </c:pt>
                <c:pt idx="3">
                  <c:v>22.1</c:v>
                </c:pt>
                <c:pt idx="4">
                  <c:v>25.9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E27-4102-8B15-1650FD37532C}"/>
            </c:ext>
          </c:extLst>
        </c:ser>
        <c:ser>
          <c:idx val="1"/>
          <c:order val="1"/>
          <c:tx>
            <c:strRef>
              <c:f>Hypertension!$C$1</c:f>
              <c:strCache>
                <c:ptCount val="1"/>
                <c:pt idx="0">
                  <c:v>Overall</c:v>
                </c:pt>
              </c:strCache>
            </c:strRef>
          </c:tx>
          <c:spPr>
            <a:ln w="44450" cap="rnd">
              <a:solidFill>
                <a:schemeClr val="tx1"/>
              </a:solidFill>
              <a:prstDash val="sysDash"/>
              <a:round/>
            </a:ln>
            <a:effectLst/>
          </c:spPr>
          <c:marker>
            <c:symbol val="circle"/>
            <c:size val="5"/>
            <c:spPr>
              <a:solidFill>
                <a:schemeClr val="tx1">
                  <a:alpha val="97000"/>
                </a:schemeClr>
              </a:solidFill>
              <a:ln w="44450">
                <a:solidFill>
                  <a:schemeClr val="tx1"/>
                </a:solidFill>
              </a:ln>
              <a:effectLst/>
            </c:spPr>
          </c:marker>
          <c:cat>
            <c:strRef>
              <c:f>Hypertension!$A$2:$A$6</c:f>
              <c:strCache>
                <c:ptCount val="5"/>
                <c:pt idx="0">
                  <c:v>2001–2004</c:v>
                </c:pt>
                <c:pt idx="1">
                  <c:v>2005–2008</c:v>
                </c:pt>
                <c:pt idx="2">
                  <c:v>2009–2012</c:v>
                </c:pt>
                <c:pt idx="3">
                  <c:v>2013–2016</c:v>
                </c:pt>
                <c:pt idx="4">
                  <c:v>2017–2020</c:v>
                </c:pt>
              </c:strCache>
            </c:strRef>
          </c:cat>
          <c:val>
            <c:numRef>
              <c:f>Hypertension!$C$2:$C$6</c:f>
              <c:numCache>
                <c:formatCode>0.0</c:formatCode>
                <c:ptCount val="5"/>
                <c:pt idx="0">
                  <c:v>14.6</c:v>
                </c:pt>
                <c:pt idx="1">
                  <c:v>14.2</c:v>
                </c:pt>
                <c:pt idx="2">
                  <c:v>15.2</c:v>
                </c:pt>
                <c:pt idx="3">
                  <c:v>20.7</c:v>
                </c:pt>
                <c:pt idx="4">
                  <c:v>24.8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E27-4102-8B15-1650FD3753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93027663"/>
        <c:axId val="993025999"/>
      </c:lineChart>
      <c:catAx>
        <c:axId val="9930276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93025999"/>
        <c:crosses val="autoZero"/>
        <c:auto val="1"/>
        <c:lblAlgn val="ctr"/>
        <c:lblOffset val="100"/>
        <c:noMultiLvlLbl val="0"/>
      </c:catAx>
      <c:valAx>
        <c:axId val="993025999"/>
        <c:scaling>
          <c:orientation val="minMax"/>
          <c:max val="3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800">
                    <a:solidFill>
                      <a:schemeClr val="tx1"/>
                    </a:solidFill>
                  </a:rPr>
                  <a:t>Aware</a:t>
                </a:r>
                <a:r>
                  <a:rPr lang="en-US" sz="2800" baseline="0">
                    <a:solidFill>
                      <a:schemeClr val="tx1"/>
                    </a:solidFill>
                  </a:rPr>
                  <a:t> of CKD (%)</a:t>
                </a:r>
                <a:endParaRPr lang="en-US" sz="2800">
                  <a:solidFill>
                    <a:schemeClr val="tx1"/>
                  </a:solidFill>
                </a:endParaRPr>
              </a:p>
            </c:rich>
          </c:tx>
          <c:layout>
            <c:manualLayout>
              <c:xMode val="edge"/>
              <c:yMode val="edge"/>
              <c:x val="1.0952382061171038E-3"/>
              <c:y val="0.1258134942456310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8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9302766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'CKD Stage'!$B$2</c:f>
              <c:strCache>
                <c:ptCount val="1"/>
                <c:pt idx="0">
                  <c:v>CKD Stage 3a</c:v>
                </c:pt>
              </c:strCache>
            </c:strRef>
          </c:tx>
          <c:spPr>
            <a:ln w="44450" cap="rnd">
              <a:solidFill>
                <a:srgbClr val="7030A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7030A0"/>
              </a:solidFill>
              <a:ln w="44450">
                <a:solidFill>
                  <a:srgbClr val="7030A0"/>
                </a:solidFill>
              </a:ln>
              <a:effectLst/>
            </c:spPr>
          </c:marker>
          <c:cat>
            <c:strRef>
              <c:f>'CKD Stage'!$A$3:$A$7</c:f>
              <c:strCache>
                <c:ptCount val="5"/>
                <c:pt idx="0">
                  <c:v>2001–2004</c:v>
                </c:pt>
                <c:pt idx="1">
                  <c:v>2005–2008</c:v>
                </c:pt>
                <c:pt idx="2">
                  <c:v>2009–2012</c:v>
                </c:pt>
                <c:pt idx="3">
                  <c:v>2013–2016</c:v>
                </c:pt>
                <c:pt idx="4">
                  <c:v>2017–2020</c:v>
                </c:pt>
              </c:strCache>
            </c:strRef>
          </c:cat>
          <c:val>
            <c:numRef>
              <c:f>'CKD Stage'!$B$3:$B$7</c:f>
              <c:numCache>
                <c:formatCode>0.0</c:formatCode>
                <c:ptCount val="5"/>
                <c:pt idx="0">
                  <c:v>8.5</c:v>
                </c:pt>
                <c:pt idx="1">
                  <c:v>7.6</c:v>
                </c:pt>
                <c:pt idx="2">
                  <c:v>4.0999999999999996</c:v>
                </c:pt>
                <c:pt idx="3">
                  <c:v>13.6</c:v>
                </c:pt>
                <c:pt idx="4">
                  <c:v>16.3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E35-4C2D-983D-3975ED7C47AF}"/>
            </c:ext>
          </c:extLst>
        </c:ser>
        <c:ser>
          <c:idx val="1"/>
          <c:order val="1"/>
          <c:tx>
            <c:strRef>
              <c:f>'CKD Stage'!$C$2</c:f>
              <c:strCache>
                <c:ptCount val="1"/>
                <c:pt idx="0">
                  <c:v>CKD Stage 3b</c:v>
                </c:pt>
              </c:strCache>
            </c:strRef>
          </c:tx>
          <c:spPr>
            <a:ln w="44450" cap="rnd">
              <a:solidFill>
                <a:srgbClr val="00808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8080"/>
              </a:solidFill>
              <a:ln w="44450">
                <a:solidFill>
                  <a:srgbClr val="008080"/>
                </a:solidFill>
              </a:ln>
              <a:effectLst/>
            </c:spPr>
          </c:marker>
          <c:cat>
            <c:strRef>
              <c:f>'CKD Stage'!$A$3:$A$7</c:f>
              <c:strCache>
                <c:ptCount val="5"/>
                <c:pt idx="0">
                  <c:v>2001–2004</c:v>
                </c:pt>
                <c:pt idx="1">
                  <c:v>2005–2008</c:v>
                </c:pt>
                <c:pt idx="2">
                  <c:v>2009–2012</c:v>
                </c:pt>
                <c:pt idx="3">
                  <c:v>2013–2016</c:v>
                </c:pt>
                <c:pt idx="4">
                  <c:v>2017–2020</c:v>
                </c:pt>
              </c:strCache>
            </c:strRef>
          </c:cat>
          <c:val>
            <c:numRef>
              <c:f>'CKD Stage'!$C$3:$C$7</c:f>
              <c:numCache>
                <c:formatCode>0.0</c:formatCode>
                <c:ptCount val="5"/>
                <c:pt idx="0">
                  <c:v>22.3</c:v>
                </c:pt>
                <c:pt idx="1">
                  <c:v>17.399999999999999</c:v>
                </c:pt>
                <c:pt idx="2">
                  <c:v>26.9</c:v>
                </c:pt>
                <c:pt idx="3">
                  <c:v>25.8</c:v>
                </c:pt>
                <c:pt idx="4">
                  <c:v>36.1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E35-4C2D-983D-3975ED7C47AF}"/>
            </c:ext>
          </c:extLst>
        </c:ser>
        <c:ser>
          <c:idx val="2"/>
          <c:order val="2"/>
          <c:tx>
            <c:strRef>
              <c:f>'CKD Stage'!$D$2</c:f>
              <c:strCache>
                <c:ptCount val="1"/>
                <c:pt idx="0">
                  <c:v>CKD Stage 4</c:v>
                </c:pt>
              </c:strCache>
            </c:strRef>
          </c:tx>
          <c:spPr>
            <a:ln w="444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44450">
                <a:solidFill>
                  <a:schemeClr val="accent3"/>
                </a:solidFill>
              </a:ln>
              <a:effectLst/>
            </c:spPr>
          </c:marker>
          <c:cat>
            <c:strRef>
              <c:f>'CKD Stage'!$A$3:$A$7</c:f>
              <c:strCache>
                <c:ptCount val="5"/>
                <c:pt idx="0">
                  <c:v>2001–2004</c:v>
                </c:pt>
                <c:pt idx="1">
                  <c:v>2005–2008</c:v>
                </c:pt>
                <c:pt idx="2">
                  <c:v>2009–2012</c:v>
                </c:pt>
                <c:pt idx="3">
                  <c:v>2013–2016</c:v>
                </c:pt>
                <c:pt idx="4">
                  <c:v>2017–2020</c:v>
                </c:pt>
              </c:strCache>
            </c:strRef>
          </c:cat>
          <c:val>
            <c:numRef>
              <c:f>'CKD Stage'!$D$3:$D$7</c:f>
              <c:numCache>
                <c:formatCode>0.0</c:formatCode>
                <c:ptCount val="5"/>
                <c:pt idx="0">
                  <c:v>45.4</c:v>
                </c:pt>
                <c:pt idx="1">
                  <c:v>49.5</c:v>
                </c:pt>
                <c:pt idx="2">
                  <c:v>42.5</c:v>
                </c:pt>
                <c:pt idx="3">
                  <c:v>50.8</c:v>
                </c:pt>
                <c:pt idx="4">
                  <c:v>70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E35-4C2D-983D-3975ED7C47AF}"/>
            </c:ext>
          </c:extLst>
        </c:ser>
        <c:ser>
          <c:idx val="3"/>
          <c:order val="3"/>
          <c:tx>
            <c:strRef>
              <c:f>'CKD Stage'!$E$2</c:f>
              <c:strCache>
                <c:ptCount val="1"/>
                <c:pt idx="0">
                  <c:v>CKD Stage 5</c:v>
                </c:pt>
              </c:strCache>
            </c:strRef>
          </c:tx>
          <c:spPr>
            <a:ln w="444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44450">
                <a:solidFill>
                  <a:schemeClr val="accent2"/>
                </a:solidFill>
              </a:ln>
              <a:effectLst/>
            </c:spPr>
          </c:marker>
          <c:cat>
            <c:strRef>
              <c:f>'CKD Stage'!$A$3:$A$7</c:f>
              <c:strCache>
                <c:ptCount val="5"/>
                <c:pt idx="0">
                  <c:v>2001–2004</c:v>
                </c:pt>
                <c:pt idx="1">
                  <c:v>2005–2008</c:v>
                </c:pt>
                <c:pt idx="2">
                  <c:v>2009–2012</c:v>
                </c:pt>
                <c:pt idx="3">
                  <c:v>2013–2016</c:v>
                </c:pt>
                <c:pt idx="4">
                  <c:v>2017–2020</c:v>
                </c:pt>
              </c:strCache>
            </c:strRef>
          </c:cat>
          <c:val>
            <c:numRef>
              <c:f>'CKD Stage'!$E$3:$E$7</c:f>
              <c:numCache>
                <c:formatCode>0.0</c:formatCode>
                <c:ptCount val="5"/>
                <c:pt idx="0">
                  <c:v>67.099999999999994</c:v>
                </c:pt>
                <c:pt idx="1">
                  <c:v>93.4</c:v>
                </c:pt>
                <c:pt idx="2">
                  <c:v>93.9</c:v>
                </c:pt>
                <c:pt idx="3">
                  <c:v>93.4</c:v>
                </c:pt>
                <c:pt idx="4">
                  <c:v>80.8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E35-4C2D-983D-3975ED7C47AF}"/>
            </c:ext>
          </c:extLst>
        </c:ser>
        <c:ser>
          <c:idx val="4"/>
          <c:order val="4"/>
          <c:tx>
            <c:strRef>
              <c:f>'CKD Stage'!$F$2</c:f>
              <c:strCache>
                <c:ptCount val="1"/>
                <c:pt idx="0">
                  <c:v>Overall</c:v>
                </c:pt>
              </c:strCache>
            </c:strRef>
          </c:tx>
          <c:spPr>
            <a:ln w="44450" cap="rnd">
              <a:solidFill>
                <a:schemeClr val="tx1"/>
              </a:solidFill>
              <a:prstDash val="sysDash"/>
              <a:round/>
            </a:ln>
            <a:effectLst/>
          </c:spPr>
          <c:marker>
            <c:symbol val="circle"/>
            <c:size val="5"/>
            <c:spPr>
              <a:solidFill>
                <a:schemeClr val="tx1"/>
              </a:solidFill>
              <a:ln w="44450">
                <a:solidFill>
                  <a:schemeClr val="tx1"/>
                </a:solidFill>
              </a:ln>
              <a:effectLst/>
            </c:spPr>
          </c:marker>
          <c:cat>
            <c:strRef>
              <c:f>'CKD Stage'!$A$3:$A$7</c:f>
              <c:strCache>
                <c:ptCount val="5"/>
                <c:pt idx="0">
                  <c:v>2001–2004</c:v>
                </c:pt>
                <c:pt idx="1">
                  <c:v>2005–2008</c:v>
                </c:pt>
                <c:pt idx="2">
                  <c:v>2009–2012</c:v>
                </c:pt>
                <c:pt idx="3">
                  <c:v>2013–2016</c:v>
                </c:pt>
                <c:pt idx="4">
                  <c:v>2017–2020</c:v>
                </c:pt>
              </c:strCache>
            </c:strRef>
          </c:cat>
          <c:val>
            <c:numRef>
              <c:f>'CKD Stage'!$F$3:$F$7</c:f>
              <c:numCache>
                <c:formatCode>0.0</c:formatCode>
                <c:ptCount val="5"/>
                <c:pt idx="0">
                  <c:v>14.6</c:v>
                </c:pt>
                <c:pt idx="1">
                  <c:v>14.2</c:v>
                </c:pt>
                <c:pt idx="2">
                  <c:v>15.2</c:v>
                </c:pt>
                <c:pt idx="3">
                  <c:v>20.7</c:v>
                </c:pt>
                <c:pt idx="4">
                  <c:v>24.8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E35-4C2D-983D-3975ED7C47A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70112191"/>
        <c:axId val="270107199"/>
      </c:lineChart>
      <c:catAx>
        <c:axId val="27011219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70107199"/>
        <c:crosses val="autoZero"/>
        <c:auto val="1"/>
        <c:lblAlgn val="ctr"/>
        <c:lblOffset val="100"/>
        <c:noMultiLvlLbl val="0"/>
      </c:catAx>
      <c:valAx>
        <c:axId val="27010719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800" dirty="0">
                    <a:solidFill>
                      <a:schemeClr val="tx1"/>
                    </a:solidFill>
                  </a:rPr>
                  <a:t>Aware</a:t>
                </a:r>
                <a:r>
                  <a:rPr lang="en-US" sz="2800" baseline="0" dirty="0">
                    <a:solidFill>
                      <a:schemeClr val="tx1"/>
                    </a:solidFill>
                  </a:rPr>
                  <a:t> of CKD (%)</a:t>
                </a:r>
                <a:endParaRPr lang="en-US" sz="2800" dirty="0">
                  <a:solidFill>
                    <a:schemeClr val="tx1"/>
                  </a:solidFill>
                </a:endParaRPr>
              </a:p>
            </c:rich>
          </c:tx>
          <c:layout>
            <c:manualLayout>
              <c:xMode val="edge"/>
              <c:yMode val="edge"/>
              <c:x val="6.5303810983004043E-3"/>
              <c:y val="0.1253464306540121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8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70112191"/>
        <c:crosses val="autoZero"/>
        <c:crossBetween val="between"/>
        <c:majorUnit val="20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8F623-83FF-45D9-9165-1796CF17F145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BADC-9FF0-4CB1-9E90-DB516545A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051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8F623-83FF-45D9-9165-1796CF17F145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BADC-9FF0-4CB1-9E90-DB516545A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186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8F623-83FF-45D9-9165-1796CF17F145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BADC-9FF0-4CB1-9E90-DB516545A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3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8F623-83FF-45D9-9165-1796CF17F145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BADC-9FF0-4CB1-9E90-DB516545AC81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A close-up of a logo&#10;&#10;Description automatically generated with medium confidence">
            <a:extLst>
              <a:ext uri="{FF2B5EF4-FFF2-40B4-BE49-F238E27FC236}">
                <a16:creationId xmlns:a16="http://schemas.microsoft.com/office/drawing/2014/main" id="{4CA492EE-AD10-45CB-BAA4-9638B51C62B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8" t="9409" b="13332"/>
          <a:stretch/>
        </p:blipFill>
        <p:spPr>
          <a:xfrm>
            <a:off x="139788" y="6176963"/>
            <a:ext cx="3316224" cy="679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899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8F623-83FF-45D9-9165-1796CF17F145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BADC-9FF0-4CB1-9E90-DB516545AC81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5246" y="5884796"/>
            <a:ext cx="3124636" cy="94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21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8F623-83FF-45D9-9165-1796CF17F145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BADC-9FF0-4CB1-9E90-DB516545AC81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835" y="5884796"/>
            <a:ext cx="3124636" cy="94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934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8F623-83FF-45D9-9165-1796CF17F145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BADC-9FF0-4CB1-9E90-DB516545AC81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72302" y="5801453"/>
            <a:ext cx="3124636" cy="94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166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8F623-83FF-45D9-9165-1796CF17F145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BADC-9FF0-4CB1-9E90-DB516545A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249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8F623-83FF-45D9-9165-1796CF17F145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BADC-9FF0-4CB1-9E90-DB516545A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95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8F623-83FF-45D9-9165-1796CF17F145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BADC-9FF0-4CB1-9E90-DB516545A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635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8F623-83FF-45D9-9165-1796CF17F145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BADC-9FF0-4CB1-9E90-DB516545A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41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C8F623-83FF-45D9-9165-1796CF17F145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6BBADC-9FF0-4CB1-9E90-DB516545A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115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1143" y="2196821"/>
            <a:ext cx="10389705" cy="2311220"/>
          </a:xfrm>
        </p:spPr>
        <p:txBody>
          <a:bodyPr>
            <a:noAutofit/>
          </a:bodyPr>
          <a:lstStyle/>
          <a:p>
            <a:br>
              <a:rPr lang="en-US" sz="2400" b="1" dirty="0"/>
            </a:br>
            <a:br>
              <a:rPr lang="en-US" sz="2400" b="1" dirty="0"/>
            </a:br>
            <a:r>
              <a:rPr lang="en-US" sz="4400" b="1" dirty="0"/>
              <a:t>Trends in Kidney Disease Awareness among U.S. Adults with CKD Stages 3–5</a:t>
            </a:r>
            <a:br>
              <a:rPr lang="en-US" sz="4400" b="1" dirty="0"/>
            </a:br>
            <a:br>
              <a:rPr lang="en-US" sz="4400" b="1" dirty="0"/>
            </a:br>
            <a:endParaRPr lang="en-US" sz="24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98505" y="368586"/>
            <a:ext cx="6594987" cy="203210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BCFA14B-AC93-4C17-8646-80240875DD4C}"/>
              </a:ext>
            </a:extLst>
          </p:cNvPr>
          <p:cNvSpPr txBox="1"/>
          <p:nvPr/>
        </p:nvSpPr>
        <p:spPr>
          <a:xfrm>
            <a:off x="995850" y="3627092"/>
            <a:ext cx="1020028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Among adults with chronic kidney disease (CKD) stages 3–5, the crude prevalence of being aware of having CKD was 24.8% during 2017–March 2020 as compared to 14.6% during 2001–2004. During 2017–March 2020, CKD awareness tended to be higher among non-Hispanic Black adults (26.3%), men (31.0%), those aged &lt; 60 years (40.6%), adults with diabetes (32.2%), and/or with hypertension (25.9%) than their counterparts. CKD awareness tended to be highest among those with more advanced disease. Over 65% of patients with CKD stage 5 were aware of their disease in all years.</a:t>
            </a:r>
            <a:endParaRPr lang="en-US" b="1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  <a:p>
            <a:pPr algn="l"/>
            <a:endParaRPr lang="en-US" b="1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  <a:p>
            <a:pPr algn="l"/>
            <a:r>
              <a:rPr lang="en-US" b="1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Data Source: </a:t>
            </a:r>
            <a:r>
              <a:rPr lang="en-US" b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NHANES</a:t>
            </a:r>
          </a:p>
          <a:p>
            <a:pPr algn="l"/>
            <a:endParaRPr lang="en-US" b="0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2692DE-70E6-4DF4-B463-70286F232123}"/>
              </a:ext>
            </a:extLst>
          </p:cNvPr>
          <p:cNvSpPr txBox="1"/>
          <p:nvPr/>
        </p:nvSpPr>
        <p:spPr>
          <a:xfrm>
            <a:off x="3584709" y="6352438"/>
            <a:ext cx="5022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https://nccd.cdc.gov/CKD/detail.aspx?Qnum=Q98</a:t>
            </a:r>
          </a:p>
        </p:txBody>
      </p:sp>
    </p:spTree>
    <p:extLst>
      <p:ext uri="{BB962C8B-B14F-4D97-AF65-F5344CB8AC3E}">
        <p14:creationId xmlns:p14="http://schemas.microsoft.com/office/powerpoint/2010/main" val="1932835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5348"/>
            <a:ext cx="10515600" cy="1325563"/>
          </a:xfrm>
        </p:spPr>
        <p:txBody>
          <a:bodyPr/>
          <a:lstStyle/>
          <a:p>
            <a:pPr algn="ctr"/>
            <a:r>
              <a:rPr lang="en-US" sz="4400" b="1" dirty="0"/>
              <a:t>Trends in Kidney Disease Awareness among U.S. Adults with CKD Stages 3–5, Overall</a:t>
            </a:r>
            <a:endParaRPr lang="en-US" b="1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53885DAD-6D18-4CF9-8831-55D7754DAE0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66012875"/>
              </p:ext>
            </p:extLst>
          </p:nvPr>
        </p:nvGraphicFramePr>
        <p:xfrm>
          <a:off x="331304" y="1540911"/>
          <a:ext cx="11529391" cy="46743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36636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46255865-869D-44FC-B45F-54DACF5E4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348"/>
            <a:ext cx="10515600" cy="1325563"/>
          </a:xfrm>
        </p:spPr>
        <p:txBody>
          <a:bodyPr/>
          <a:lstStyle/>
          <a:p>
            <a:pPr algn="ctr"/>
            <a:r>
              <a:rPr lang="en-US" sz="4400" b="1" dirty="0"/>
              <a:t>Trends in Kidney Disease Awareness among U.S. Adults with CKD Stages 3–5, by Age</a:t>
            </a:r>
            <a:endParaRPr lang="en-US" b="1" dirty="0"/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0433AC6B-3176-43A6-A23D-8EB71456161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19433723"/>
              </p:ext>
            </p:extLst>
          </p:nvPr>
        </p:nvGraphicFramePr>
        <p:xfrm>
          <a:off x="324678" y="1540911"/>
          <a:ext cx="11542643" cy="47008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53940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53DF0AD-E777-4115-8B07-4290FCF91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348"/>
            <a:ext cx="10515600" cy="1325563"/>
          </a:xfrm>
        </p:spPr>
        <p:txBody>
          <a:bodyPr/>
          <a:lstStyle/>
          <a:p>
            <a:pPr algn="ctr"/>
            <a:r>
              <a:rPr lang="en-US" sz="4400" b="1" dirty="0"/>
              <a:t>Trends in Kidney Disease Awareness among U.S. Adults with CKD Stages 3–5, by Sex</a:t>
            </a:r>
            <a:endParaRPr lang="en-US" b="1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591FAC34-5F46-4B85-996C-1411B4561F9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83154029"/>
              </p:ext>
            </p:extLst>
          </p:nvPr>
        </p:nvGraphicFramePr>
        <p:xfrm>
          <a:off x="278295" y="1540911"/>
          <a:ext cx="11635409" cy="46611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8771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EEF52D4-C110-4FC8-8120-280EC9535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348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b="1" dirty="0"/>
              <a:t>Trends in Kidney Disease Awareness among U.S. Adults with CKD Stages 3–5, by Race/Ethnicity</a:t>
            </a:r>
            <a:endParaRPr lang="en-US" b="1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BD9ED8D1-35A9-40AC-A634-086706F471A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32079091"/>
              </p:ext>
            </p:extLst>
          </p:nvPr>
        </p:nvGraphicFramePr>
        <p:xfrm>
          <a:off x="304800" y="1540911"/>
          <a:ext cx="11582400" cy="46743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87302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D28F535-934D-40B7-BF0F-0ACBFF539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34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/>
              <a:t>Trends in Kidney Disease Awareness among U.S. Adults with CKD Stages 3–5, by Diabetes</a:t>
            </a:r>
            <a:endParaRPr lang="en-US" b="1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6D68ECF2-9024-4767-83F6-A000E981EE3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66173278"/>
              </p:ext>
            </p:extLst>
          </p:nvPr>
        </p:nvGraphicFramePr>
        <p:xfrm>
          <a:off x="240196" y="1540911"/>
          <a:ext cx="11711608" cy="46743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6345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E16A785-9DC1-47BD-9641-075EBA840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348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b="1" dirty="0"/>
              <a:t>Trends in Kidney Disease Awareness among U.S. Adults with CKD Stages 3–5, by Hypertension</a:t>
            </a:r>
            <a:endParaRPr lang="en-US" b="1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A59A7703-820E-49BC-8C46-9AA3687512B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82004843"/>
              </p:ext>
            </p:extLst>
          </p:nvPr>
        </p:nvGraphicFramePr>
        <p:xfrm>
          <a:off x="298174" y="1540911"/>
          <a:ext cx="11595651" cy="47008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10530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59521A4-0818-4B59-9716-6588639F5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34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/>
              <a:t>Trends in Kidney Disease Awareness among U.S. Adults with CKD Stages 3–5, by CKD Stage</a:t>
            </a:r>
            <a:endParaRPr lang="en-US" b="1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E3E4EB7D-876A-4DCE-985D-93EEC747CF1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97929300"/>
              </p:ext>
            </p:extLst>
          </p:nvPr>
        </p:nvGraphicFramePr>
        <p:xfrm>
          <a:off x="261731" y="1540911"/>
          <a:ext cx="11668538" cy="46611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84039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4414</TotalTime>
  <Words>313</Words>
  <Application>Microsoft Office PowerPoint</Application>
  <PresentationFormat>Widescreen</PresentationFormat>
  <Paragraphs>19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Open Sans</vt:lpstr>
      <vt:lpstr>Office Theme</vt:lpstr>
      <vt:lpstr>  Trends in Kidney Disease Awareness among U.S. Adults with CKD Stages 3–5  </vt:lpstr>
      <vt:lpstr>Trends in Kidney Disease Awareness among U.S. Adults with CKD Stages 3–5, Overall</vt:lpstr>
      <vt:lpstr>Trends in Kidney Disease Awareness among U.S. Adults with CKD Stages 3–5, by Age</vt:lpstr>
      <vt:lpstr>Trends in Kidney Disease Awareness among U.S. Adults with CKD Stages 3–5, by Sex</vt:lpstr>
      <vt:lpstr>Trends in Kidney Disease Awareness among U.S. Adults with CKD Stages 3–5, by Race/Ethnicity</vt:lpstr>
      <vt:lpstr>Trends in Kidney Disease Awareness among U.S. Adults with CKD Stages 3–5, by Diabetes</vt:lpstr>
      <vt:lpstr>Trends in Kidney Disease Awareness among U.S. Adults with CKD Stages 3–5, by Hypertension</vt:lpstr>
      <vt:lpstr>Trends in Kidney Disease Awareness among U.S. Adults with CKD Stages 3–5, by CKD Stage</vt:lpstr>
    </vt:vector>
  </TitlesOfParts>
  <Company>University of Michigan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Incidence of CKD in the VA</dc:title>
  <dc:creator>Steffick, Diane</dc:creator>
  <cp:lastModifiedBy>Bragg-Gresham, Jennifer</cp:lastModifiedBy>
  <cp:revision>140</cp:revision>
  <dcterms:created xsi:type="dcterms:W3CDTF">2023-08-07T21:35:07Z</dcterms:created>
  <dcterms:modified xsi:type="dcterms:W3CDTF">2023-10-19T17:34:33Z</dcterms:modified>
</cp:coreProperties>
</file>