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69" r:id="rId5"/>
    <p:sldId id="270" r:id="rId6"/>
    <p:sldId id="276" r:id="rId7"/>
    <p:sldId id="271" r:id="rId8"/>
    <p:sldId id="277" r:id="rId9"/>
    <p:sldId id="272" r:id="rId10"/>
    <p:sldId id="273" r:id="rId11"/>
    <p:sldId id="278" r:id="rId12"/>
    <p:sldId id="274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11_update_and_age_standardiz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Overall!$B$2:$B$6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5-4C72-89EA-31FAC9D5A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720095"/>
        <c:axId val="930731327"/>
      </c:lineChart>
      <c:catAx>
        <c:axId val="93072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31327"/>
        <c:crosses val="autoZero"/>
        <c:auto val="1"/>
        <c:lblAlgn val="ctr"/>
        <c:lblOffset val="100"/>
        <c:noMultiLvlLbl val="0"/>
      </c:catAx>
      <c:valAx>
        <c:axId val="9307313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29843900296077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2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Diabetes!$C$27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Diabetes!$A$28:$A$32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Diabetes!$C$28:$C$32</c:f>
              <c:numCache>
                <c:formatCode>0.0</c:formatCode>
                <c:ptCount val="5"/>
                <c:pt idx="0">
                  <c:v>30.4</c:v>
                </c:pt>
                <c:pt idx="1">
                  <c:v>29.7</c:v>
                </c:pt>
                <c:pt idx="2">
                  <c:v>23.2</c:v>
                </c:pt>
                <c:pt idx="3">
                  <c:v>22.6</c:v>
                </c:pt>
                <c:pt idx="4">
                  <c:v>29.7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28-498D-9C8B-090094658E2E}"/>
            </c:ext>
          </c:extLst>
        </c:ser>
        <c:ser>
          <c:idx val="2"/>
          <c:order val="1"/>
          <c:tx>
            <c:strRef>
              <c:f>Diabetes!$D$27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>
                  <a:alpha val="96000"/>
                </a:srgbClr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Diabetes!$A$28:$A$32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Diabetes!$D$28:$D$32</c:f>
              <c:numCache>
                <c:formatCode>0.0</c:formatCode>
                <c:ptCount val="5"/>
                <c:pt idx="0">
                  <c:v>7.8</c:v>
                </c:pt>
                <c:pt idx="1">
                  <c:v>8.1</c:v>
                </c:pt>
                <c:pt idx="2">
                  <c:v>7.2</c:v>
                </c:pt>
                <c:pt idx="3">
                  <c:v>8.1</c:v>
                </c:pt>
                <c:pt idx="4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28-498D-9C8B-090094658E2E}"/>
            </c:ext>
          </c:extLst>
        </c:ser>
        <c:ser>
          <c:idx val="0"/>
          <c:order val="2"/>
          <c:tx>
            <c:strRef>
              <c:f>Diabetes!$B$27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Diabetes!$B$28:$B$32</c:f>
              <c:numCache>
                <c:formatCode>0.0</c:formatCode>
                <c:ptCount val="5"/>
                <c:pt idx="0">
                  <c:v>9.9</c:v>
                </c:pt>
                <c:pt idx="1">
                  <c:v>10.199999999999999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28-498D-9C8B-090094658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239583"/>
        <c:axId val="1651250399"/>
      </c:lineChart>
      <c:catAx>
        <c:axId val="165123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250399"/>
        <c:crosses val="autoZero"/>
        <c:auto val="1"/>
        <c:lblAlgn val="ctr"/>
        <c:lblOffset val="100"/>
        <c:noMultiLvlLbl val="0"/>
      </c:catAx>
      <c:valAx>
        <c:axId val="165125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6330596743926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23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930905511811023"/>
          <c:y val="0.90522420376640833"/>
          <c:w val="0.43888188976377951"/>
          <c:h val="8.9295281298217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Hypertension!$C$1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16.399999999999999</c:v>
                </c:pt>
                <c:pt idx="1">
                  <c:v>17</c:v>
                </c:pt>
                <c:pt idx="2">
                  <c:v>15.4</c:v>
                </c:pt>
                <c:pt idx="3">
                  <c:v>16.8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C-4F70-81B5-84DB8E598BE1}"/>
            </c:ext>
          </c:extLst>
        </c:ser>
        <c:ser>
          <c:idx val="2"/>
          <c:order val="1"/>
          <c:tx>
            <c:strRef>
              <c:f>Hypertension!$D$1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Hypertension!$D$2:$D$6</c:f>
              <c:numCache>
                <c:formatCode>0.0</c:formatCode>
                <c:ptCount val="5"/>
                <c:pt idx="0">
                  <c:v>5.8</c:v>
                </c:pt>
                <c:pt idx="1">
                  <c:v>6.1</c:v>
                </c:pt>
                <c:pt idx="2">
                  <c:v>5.4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C-4F70-81B5-84DB8E598BE1}"/>
            </c:ext>
          </c:extLst>
        </c:ser>
        <c:ser>
          <c:idx val="0"/>
          <c:order val="2"/>
          <c:tx>
            <c:strRef>
              <c:f>Hypertension!$B$1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Hypertension!$B$2:$B$6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C-4F70-81B5-84DB8E598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2554719"/>
        <c:axId val="952555551"/>
      </c:lineChart>
      <c:catAx>
        <c:axId val="95255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55551"/>
        <c:crosses val="autoZero"/>
        <c:auto val="1"/>
        <c:lblAlgn val="ctr"/>
        <c:lblOffset val="100"/>
        <c:noMultiLvlLbl val="0"/>
      </c:catAx>
      <c:valAx>
        <c:axId val="95255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035552381879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5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412573818897638"/>
          <c:y val="0.91044867841648003"/>
          <c:w val="0.54383185695538061"/>
          <c:h val="8.9551321583519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Hypertension!$C$26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Hypertension!$C$27:$C$31</c:f>
              <c:numCache>
                <c:formatCode>0.0</c:formatCode>
                <c:ptCount val="5"/>
                <c:pt idx="0">
                  <c:v>13.8</c:v>
                </c:pt>
                <c:pt idx="1">
                  <c:v>15.1</c:v>
                </c:pt>
                <c:pt idx="2">
                  <c:v>12.6</c:v>
                </c:pt>
                <c:pt idx="3">
                  <c:v>14.5</c:v>
                </c:pt>
                <c:pt idx="4">
                  <c:v>13.7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70-4B03-9D15-0493286BE287}"/>
            </c:ext>
          </c:extLst>
        </c:ser>
        <c:ser>
          <c:idx val="2"/>
          <c:order val="1"/>
          <c:tx>
            <c:strRef>
              <c:f>Hypertension!$D$26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Hypertension!$D$27:$D$31</c:f>
              <c:numCache>
                <c:formatCode>0.0</c:formatCode>
                <c:ptCount val="5"/>
                <c:pt idx="0">
                  <c:v>7</c:v>
                </c:pt>
                <c:pt idx="1">
                  <c:v>7.1</c:v>
                </c:pt>
                <c:pt idx="2">
                  <c:v>6</c:v>
                </c:pt>
                <c:pt idx="3">
                  <c:v>6.7</c:v>
                </c:pt>
                <c:pt idx="4">
                  <c:v>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70-4B03-9D15-0493286BE287}"/>
            </c:ext>
          </c:extLst>
        </c:ser>
        <c:ser>
          <c:idx val="0"/>
          <c:order val="2"/>
          <c:tx>
            <c:strRef>
              <c:f>Hypertension!$B$26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Hypertension!$B$27:$B$31</c:f>
              <c:numCache>
                <c:formatCode>0.0</c:formatCode>
                <c:ptCount val="5"/>
                <c:pt idx="0">
                  <c:v>9.9</c:v>
                </c:pt>
                <c:pt idx="1">
                  <c:v>10.199999999999999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70-4B03-9D15-0493286BE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312607"/>
        <c:axId val="1891313439"/>
      </c:lineChart>
      <c:catAx>
        <c:axId val="189131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313439"/>
        <c:crosses val="autoZero"/>
        <c:auto val="1"/>
        <c:lblAlgn val="ctr"/>
        <c:lblOffset val="100"/>
        <c:noMultiLvlLbl val="0"/>
      </c:catAx>
      <c:valAx>
        <c:axId val="189131343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138387719161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31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9590715223097"/>
          <c:y val="0.91070473796886986"/>
          <c:w val="0.54383185695538061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Overall!$B$23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Overall!$A$24:$A$28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Overall!$B$24:$B$28</c:f>
              <c:numCache>
                <c:formatCode>0.0</c:formatCode>
                <c:ptCount val="5"/>
                <c:pt idx="0">
                  <c:v>9.9</c:v>
                </c:pt>
                <c:pt idx="1">
                  <c:v>10.199999999999999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A8-4FFA-8165-7FD1C5F22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9472911"/>
        <c:axId val="1659473327"/>
      </c:lineChart>
      <c:catAx>
        <c:axId val="165947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473327"/>
        <c:crosses val="autoZero"/>
        <c:auto val="1"/>
        <c:lblAlgn val="ctr"/>
        <c:lblOffset val="100"/>
        <c:noMultiLvlLbl val="0"/>
      </c:catAx>
      <c:valAx>
        <c:axId val="16594733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29843900296077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47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Age!$C$2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Age!$C$3:$C$7</c:f>
              <c:numCache>
                <c:formatCode>0.0</c:formatCode>
                <c:ptCount val="5"/>
                <c:pt idx="0">
                  <c:v>5.4</c:v>
                </c:pt>
                <c:pt idx="1">
                  <c:v>6.4</c:v>
                </c:pt>
                <c:pt idx="2">
                  <c:v>5.7</c:v>
                </c:pt>
                <c:pt idx="3">
                  <c:v>6.3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D7-4DF8-9E2F-5A2D879E91EC}"/>
            </c:ext>
          </c:extLst>
        </c:ser>
        <c:ser>
          <c:idx val="2"/>
          <c:order val="1"/>
          <c:tx>
            <c:strRef>
              <c:f>Age!$D$2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Age!$D$3:$D$7</c:f>
              <c:numCache>
                <c:formatCode>0.0</c:formatCode>
                <c:ptCount val="5"/>
                <c:pt idx="0">
                  <c:v>8.1999999999999993</c:v>
                </c:pt>
                <c:pt idx="1">
                  <c:v>8.1999999999999993</c:v>
                </c:pt>
                <c:pt idx="2">
                  <c:v>6.8</c:v>
                </c:pt>
                <c:pt idx="3">
                  <c:v>8.6</c:v>
                </c:pt>
                <c:pt idx="4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D7-4DF8-9E2F-5A2D879E91EC}"/>
            </c:ext>
          </c:extLst>
        </c:ser>
        <c:ser>
          <c:idx val="3"/>
          <c:order val="2"/>
          <c:tx>
            <c:strRef>
              <c:f>Age!$E$2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  <a:alpha val="97000"/>
                </a:schemeClr>
              </a:solidFill>
              <a:ln w="44450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Age!$E$3:$E$7</c:f>
              <c:numCache>
                <c:formatCode>0.0</c:formatCode>
                <c:ptCount val="5"/>
                <c:pt idx="0">
                  <c:v>13.9</c:v>
                </c:pt>
                <c:pt idx="1">
                  <c:v>12.6</c:v>
                </c:pt>
                <c:pt idx="2">
                  <c:v>11.4</c:v>
                </c:pt>
                <c:pt idx="3">
                  <c:v>14</c:v>
                </c:pt>
                <c:pt idx="4">
                  <c:v>12.2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D7-4DF8-9E2F-5A2D879E91EC}"/>
            </c:ext>
          </c:extLst>
        </c:ser>
        <c:ser>
          <c:idx val="4"/>
          <c:order val="3"/>
          <c:tx>
            <c:strRef>
              <c:f>Age!$F$2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44450">
                <a:solidFill>
                  <a:srgbClr val="ED7D31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Age!$F$3:$F$7</c:f>
              <c:numCache>
                <c:formatCode>0.0</c:formatCode>
                <c:ptCount val="5"/>
                <c:pt idx="0">
                  <c:v>24.5</c:v>
                </c:pt>
                <c:pt idx="1">
                  <c:v>25.6</c:v>
                </c:pt>
                <c:pt idx="2">
                  <c:v>23.3</c:v>
                </c:pt>
                <c:pt idx="3">
                  <c:v>21.3</c:v>
                </c:pt>
                <c:pt idx="4">
                  <c:v>20.7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D7-4DF8-9E2F-5A2D879E91EC}"/>
            </c:ext>
          </c:extLst>
        </c:ser>
        <c:ser>
          <c:idx val="0"/>
          <c:order val="4"/>
          <c:tx>
            <c:strRef>
              <c:f>Age!$B$2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44450">
                <a:solidFill>
                  <a:sysClr val="windowText" lastClr="000000"/>
                </a:solidFill>
              </a:ln>
              <a:effectLst/>
            </c:spPr>
          </c:marker>
          <c:val>
            <c:numRef>
              <c:f>Age!$B$3:$B$7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D7-4DF8-9E2F-5A2D879E9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3137519"/>
        <c:axId val="1353137935"/>
      </c:lineChart>
      <c:catAx>
        <c:axId val="135313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37935"/>
        <c:crosses val="autoZero"/>
        <c:auto val="1"/>
        <c:lblAlgn val="ctr"/>
        <c:lblOffset val="100"/>
        <c:noMultiLvlLbl val="0"/>
      </c:catAx>
      <c:valAx>
        <c:axId val="13531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138387719161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3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0287073490813"/>
          <c:y val="0.89700345358673728"/>
          <c:w val="0.79374425853018371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Sex!$C$2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Sex!$A$3:$A$7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Sex!$C$3:$C$7</c:f>
              <c:numCache>
                <c:formatCode>0.0</c:formatCode>
                <c:ptCount val="5"/>
                <c:pt idx="0">
                  <c:v>8.9</c:v>
                </c:pt>
                <c:pt idx="1">
                  <c:v>8.6999999999999993</c:v>
                </c:pt>
                <c:pt idx="2">
                  <c:v>8.4</c:v>
                </c:pt>
                <c:pt idx="3">
                  <c:v>8.6999999999999993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68-480C-9308-3113F345A403}"/>
            </c:ext>
          </c:extLst>
        </c:ser>
        <c:ser>
          <c:idx val="2"/>
          <c:order val="1"/>
          <c:tx>
            <c:strRef>
              <c:f>Sex!$D$2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>
                  <a:alpha val="97000"/>
                </a:srgbClr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Sex!$A$3:$A$7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Sex!$D$3:$D$7</c:f>
              <c:numCache>
                <c:formatCode>0.0</c:formatCode>
                <c:ptCount val="5"/>
                <c:pt idx="0">
                  <c:v>9.8000000000000007</c:v>
                </c:pt>
                <c:pt idx="1">
                  <c:v>11.2</c:v>
                </c:pt>
                <c:pt idx="2">
                  <c:v>9.3000000000000007</c:v>
                </c:pt>
                <c:pt idx="3">
                  <c:v>11.3</c:v>
                </c:pt>
                <c:pt idx="4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68-480C-9308-3113F345A403}"/>
            </c:ext>
          </c:extLst>
        </c:ser>
        <c:ser>
          <c:idx val="0"/>
          <c:order val="2"/>
          <c:tx>
            <c:strRef>
              <c:f>Sex!$B$2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Sex!$B$3:$B$7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68-480C-9308-3113F345A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5241647"/>
        <c:axId val="1345246639"/>
      </c:lineChart>
      <c:catAx>
        <c:axId val="134524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246639"/>
        <c:crosses val="autoZero"/>
        <c:auto val="1"/>
        <c:lblAlgn val="ctr"/>
        <c:lblOffset val="100"/>
        <c:noMultiLvlLbl val="0"/>
      </c:catAx>
      <c:valAx>
        <c:axId val="134524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39673737529995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24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41231955380574"/>
          <c:y val="0.90822687378451938"/>
          <c:w val="0.34217536089238842"/>
          <c:h val="8.9040681794368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Sex!$C$23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Sex!$A$24:$A$28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Sex!$C$24:$C$28</c:f>
              <c:numCache>
                <c:formatCode>0.0</c:formatCode>
                <c:ptCount val="5"/>
                <c:pt idx="0">
                  <c:v>9.9</c:v>
                </c:pt>
                <c:pt idx="1">
                  <c:v>9.4</c:v>
                </c:pt>
                <c:pt idx="2">
                  <c:v>8.8000000000000007</c:v>
                </c:pt>
                <c:pt idx="3">
                  <c:v>8.9</c:v>
                </c:pt>
                <c:pt idx="4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8-40FF-A5C9-771393DB05BA}"/>
            </c:ext>
          </c:extLst>
        </c:ser>
        <c:ser>
          <c:idx val="2"/>
          <c:order val="1"/>
          <c:tx>
            <c:strRef>
              <c:f>Sex!$D$23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Sex!$A$24:$A$28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Sex!$D$24:$D$28</c:f>
              <c:numCache>
                <c:formatCode>0.0</c:formatCode>
                <c:ptCount val="5"/>
                <c:pt idx="0">
                  <c:v>9.9</c:v>
                </c:pt>
                <c:pt idx="1">
                  <c:v>11.1</c:v>
                </c:pt>
                <c:pt idx="2">
                  <c:v>9.1999999999999993</c:v>
                </c:pt>
                <c:pt idx="3">
                  <c:v>11.1</c:v>
                </c:pt>
                <c:pt idx="4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8-40FF-A5C9-771393DB05BA}"/>
            </c:ext>
          </c:extLst>
        </c:ser>
        <c:ser>
          <c:idx val="0"/>
          <c:order val="2"/>
          <c:tx>
            <c:strRef>
              <c:f>Sex!$B$23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Sex!$B$24:$B$28</c:f>
              <c:numCache>
                <c:formatCode>0.0</c:formatCode>
                <c:ptCount val="5"/>
                <c:pt idx="0">
                  <c:v>9.9</c:v>
                </c:pt>
                <c:pt idx="1">
                  <c:v>10.199999999999999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8-40FF-A5C9-771393DB0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3726927"/>
        <c:axId val="1783723599"/>
      </c:lineChart>
      <c:catAx>
        <c:axId val="178372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723599"/>
        <c:crosses val="autoZero"/>
        <c:auto val="1"/>
        <c:lblAlgn val="ctr"/>
        <c:lblOffset val="100"/>
        <c:noMultiLvlLbl val="0"/>
      </c:catAx>
      <c:valAx>
        <c:axId val="178372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2077273530207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72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41231955380574"/>
          <c:y val="0.91019114610843777"/>
          <c:w val="0.34217536089238842"/>
          <c:h val="8.9808853891562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Race!$C$2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>
                  <a:alpha val="97000"/>
                </a:srgbClr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Race!$C$3:$C$7</c:f>
              <c:numCache>
                <c:formatCode>0.0</c:formatCode>
                <c:ptCount val="5"/>
                <c:pt idx="0">
                  <c:v>8.5</c:v>
                </c:pt>
                <c:pt idx="1">
                  <c:v>9.1</c:v>
                </c:pt>
                <c:pt idx="2">
                  <c:v>7.9</c:v>
                </c:pt>
                <c:pt idx="3">
                  <c:v>9.6</c:v>
                </c:pt>
                <c:pt idx="4">
                  <c:v>9.1999999999999993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21-416C-9E8B-AA6A84EBBD49}"/>
            </c:ext>
          </c:extLst>
        </c:ser>
        <c:ser>
          <c:idx val="2"/>
          <c:order val="1"/>
          <c:tx>
            <c:strRef>
              <c:f>Race!$D$2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Race!$D$3:$D$7</c:f>
              <c:numCache>
                <c:formatCode>0.0</c:formatCode>
                <c:ptCount val="5"/>
                <c:pt idx="0">
                  <c:v>12.2</c:v>
                </c:pt>
                <c:pt idx="1">
                  <c:v>13.1</c:v>
                </c:pt>
                <c:pt idx="2">
                  <c:v>12.2</c:v>
                </c:pt>
                <c:pt idx="3">
                  <c:v>12.4</c:v>
                </c:pt>
                <c:pt idx="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21-416C-9E8B-AA6A84EBBD49}"/>
            </c:ext>
          </c:extLst>
        </c:ser>
        <c:ser>
          <c:idx val="3"/>
          <c:order val="2"/>
          <c:tx>
            <c:strRef>
              <c:f>Race!$E$2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  <a:alpha val="94000"/>
                </a:schemeClr>
              </a:solidFill>
              <a:ln w="44450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Race!$E$3:$E$7</c:f>
              <c:numCache>
                <c:formatCode>0.0</c:formatCode>
                <c:ptCount val="5"/>
                <c:pt idx="0">
                  <c:v>10.9</c:v>
                </c:pt>
                <c:pt idx="1">
                  <c:v>11.9</c:v>
                </c:pt>
                <c:pt idx="2">
                  <c:v>10.4</c:v>
                </c:pt>
                <c:pt idx="3">
                  <c:v>10.3</c:v>
                </c:pt>
                <c:pt idx="4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21-416C-9E8B-AA6A84EBBD49}"/>
            </c:ext>
          </c:extLst>
        </c:ser>
        <c:ser>
          <c:idx val="4"/>
          <c:order val="3"/>
          <c:tx>
            <c:strRef>
              <c:f>Race!$F$2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44450">
                <a:solidFill>
                  <a:srgbClr val="ED7D31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Race!$F$3:$F$7</c:f>
              <c:numCache>
                <c:formatCode>0.0</c:formatCode>
                <c:ptCount val="5"/>
                <c:pt idx="0">
                  <c:v>12.6</c:v>
                </c:pt>
                <c:pt idx="1">
                  <c:v>10.199999999999999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21-416C-9E8B-AA6A84EBBD49}"/>
            </c:ext>
          </c:extLst>
        </c:ser>
        <c:ser>
          <c:idx val="0"/>
          <c:order val="4"/>
          <c:tx>
            <c:strRef>
              <c:f>Race!$B$2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44450">
                <a:solidFill>
                  <a:sysClr val="windowText" lastClr="000000"/>
                </a:solidFill>
              </a:ln>
              <a:effectLst/>
            </c:spPr>
          </c:marker>
          <c:val>
            <c:numRef>
              <c:f>Race!$B$3:$B$7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21-416C-9E8B-AA6A84EB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581327"/>
        <c:axId val="1475582991"/>
      </c:lineChart>
      <c:catAx>
        <c:axId val="147558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582991"/>
        <c:crosses val="autoZero"/>
        <c:auto val="1"/>
        <c:lblAlgn val="ctr"/>
        <c:lblOffset val="100"/>
        <c:noMultiLvlLbl val="0"/>
      </c:catAx>
      <c:valAx>
        <c:axId val="1475582991"/>
        <c:scaling>
          <c:orientation val="minMax"/>
          <c:max val="1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138387719161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58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69110892388451"/>
          <c:y val="0.90248396733959035"/>
          <c:w val="0.87995103346456693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Race!$C$30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rgbClr val="800080">
                  <a:alpha val="98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Race!$A$31:$A$35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Race!$C$31:$C$35</c:f>
              <c:numCache>
                <c:formatCode>0.0</c:formatCode>
                <c:ptCount val="5"/>
                <c:pt idx="0">
                  <c:v>8.5</c:v>
                </c:pt>
                <c:pt idx="1">
                  <c:v>8.9</c:v>
                </c:pt>
                <c:pt idx="2">
                  <c:v>7.5</c:v>
                </c:pt>
                <c:pt idx="3">
                  <c:v>9</c:v>
                </c:pt>
                <c:pt idx="4">
                  <c:v>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64-4BB3-911E-BE43D09FE975}"/>
            </c:ext>
          </c:extLst>
        </c:ser>
        <c:ser>
          <c:idx val="2"/>
          <c:order val="1"/>
          <c:tx>
            <c:strRef>
              <c:f>Race!$D$30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Race!$A$31:$A$35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Race!$D$31:$D$35</c:f>
              <c:numCache>
                <c:formatCode>0.0</c:formatCode>
                <c:ptCount val="5"/>
                <c:pt idx="0">
                  <c:v>14.1</c:v>
                </c:pt>
                <c:pt idx="1">
                  <c:v>14.8</c:v>
                </c:pt>
                <c:pt idx="2">
                  <c:v>13.4</c:v>
                </c:pt>
                <c:pt idx="3">
                  <c:v>13.2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64-4BB3-911E-BE43D09FE975}"/>
            </c:ext>
          </c:extLst>
        </c:ser>
        <c:ser>
          <c:idx val="3"/>
          <c:order val="2"/>
          <c:tx>
            <c:strRef>
              <c:f>Race!$E$30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strRef>
              <c:f>Race!$A$31:$A$35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Race!$E$31:$E$35</c:f>
              <c:numCache>
                <c:formatCode>0.0</c:formatCode>
                <c:ptCount val="5"/>
                <c:pt idx="0">
                  <c:v>13.9</c:v>
                </c:pt>
                <c:pt idx="1">
                  <c:v>14.2</c:v>
                </c:pt>
                <c:pt idx="2">
                  <c:v>12.9</c:v>
                </c:pt>
                <c:pt idx="3">
                  <c:v>12.3</c:v>
                </c:pt>
                <c:pt idx="4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64-4BB3-911E-BE43D09FE975}"/>
            </c:ext>
          </c:extLst>
        </c:ser>
        <c:ser>
          <c:idx val="4"/>
          <c:order val="3"/>
          <c:tx>
            <c:strRef>
              <c:f>Race!$F$30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44450">
                <a:solidFill>
                  <a:srgbClr val="ED7D31"/>
                </a:solidFill>
              </a:ln>
              <a:effectLst/>
            </c:spPr>
          </c:marker>
          <c:cat>
            <c:strRef>
              <c:f>Race!$A$31:$A$35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Race!$F$31:$F$35</c:f>
              <c:numCache>
                <c:formatCode>0.0</c:formatCode>
                <c:ptCount val="5"/>
                <c:pt idx="0">
                  <c:v>14</c:v>
                </c:pt>
                <c:pt idx="1">
                  <c:v>12.5</c:v>
                </c:pt>
                <c:pt idx="2">
                  <c:v>11.7</c:v>
                </c:pt>
                <c:pt idx="3">
                  <c:v>10.8</c:v>
                </c:pt>
                <c:pt idx="4">
                  <c:v>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64-4BB3-911E-BE43D09FE975}"/>
            </c:ext>
          </c:extLst>
        </c:ser>
        <c:ser>
          <c:idx val="0"/>
          <c:order val="4"/>
          <c:tx>
            <c:strRef>
              <c:f>Race!$B$30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ysClr val="windowText" lastClr="00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44450">
                <a:solidFill>
                  <a:sysClr val="windowText" lastClr="000000"/>
                </a:solidFill>
              </a:ln>
              <a:effectLst/>
            </c:spPr>
          </c:marker>
          <c:val>
            <c:numRef>
              <c:f>Race!$B$31:$B$35</c:f>
              <c:numCache>
                <c:formatCode>0.0</c:formatCode>
                <c:ptCount val="5"/>
                <c:pt idx="0">
                  <c:v>9.9</c:v>
                </c:pt>
                <c:pt idx="1">
                  <c:v>10.199999999999999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64-4BB3-911E-BE43D09FE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245823"/>
        <c:axId val="1651232511"/>
      </c:lineChart>
      <c:catAx>
        <c:axId val="1651245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232511"/>
        <c:crosses val="autoZero"/>
        <c:auto val="1"/>
        <c:lblAlgn val="ctr"/>
        <c:lblOffset val="100"/>
        <c:noMultiLvlLbl val="0"/>
      </c:catAx>
      <c:valAx>
        <c:axId val="1651232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8480076606362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245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81610892388452"/>
          <c:y val="0.90522422421601678"/>
          <c:w val="0.87995103346456693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'CKD Stage'!$C$2</c:f>
              <c:strCache>
                <c:ptCount val="1"/>
                <c:pt idx="0">
                  <c:v>CKD Stage 3a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Stage'!$C$3:$C$7</c:f>
              <c:numCache>
                <c:formatCode>0.0</c:formatCode>
                <c:ptCount val="5"/>
                <c:pt idx="0">
                  <c:v>24.4</c:v>
                </c:pt>
                <c:pt idx="1">
                  <c:v>25.8</c:v>
                </c:pt>
                <c:pt idx="2">
                  <c:v>23.6</c:v>
                </c:pt>
                <c:pt idx="3">
                  <c:v>25.5</c:v>
                </c:pt>
                <c:pt idx="4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D4-4B2D-A4EF-B05BE47C1826}"/>
            </c:ext>
          </c:extLst>
        </c:ser>
        <c:ser>
          <c:idx val="2"/>
          <c:order val="1"/>
          <c:tx>
            <c:strRef>
              <c:f>'CKD Stage'!$D$2</c:f>
              <c:strCache>
                <c:ptCount val="1"/>
                <c:pt idx="0">
                  <c:v>CKD Stage 3b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Stage'!$D$3:$D$7</c:f>
              <c:numCache>
                <c:formatCode>0.0</c:formatCode>
                <c:ptCount val="5"/>
                <c:pt idx="0">
                  <c:v>38.299999999999997</c:v>
                </c:pt>
                <c:pt idx="1">
                  <c:v>48.8</c:v>
                </c:pt>
                <c:pt idx="2">
                  <c:v>40.299999999999997</c:v>
                </c:pt>
                <c:pt idx="3">
                  <c:v>37.799999999999997</c:v>
                </c:pt>
                <c:pt idx="4">
                  <c:v>45.2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D4-4B2D-A4EF-B05BE47C1826}"/>
            </c:ext>
          </c:extLst>
        </c:ser>
        <c:ser>
          <c:idx val="3"/>
          <c:order val="2"/>
          <c:tx>
            <c:strRef>
              <c:f>'CKD Stage'!$E$2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Stage'!$E$3:$E$7</c:f>
              <c:numCache>
                <c:formatCode>0.0</c:formatCode>
                <c:ptCount val="5"/>
                <c:pt idx="0">
                  <c:v>70</c:v>
                </c:pt>
                <c:pt idx="1">
                  <c:v>70.5</c:v>
                </c:pt>
                <c:pt idx="2">
                  <c:v>70.7</c:v>
                </c:pt>
                <c:pt idx="3">
                  <c:v>64.8</c:v>
                </c:pt>
                <c:pt idx="4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D4-4B2D-A4EF-B05BE47C1826}"/>
            </c:ext>
          </c:extLst>
        </c:ser>
        <c:ser>
          <c:idx val="4"/>
          <c:order val="3"/>
          <c:tx>
            <c:strRef>
              <c:f>'CKD Stage'!$F$2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Stage'!$F$3:$F$7</c:f>
              <c:numCache>
                <c:formatCode>0.0</c:formatCode>
                <c:ptCount val="5"/>
                <c:pt idx="1">
                  <c:v>86.6</c:v>
                </c:pt>
                <c:pt idx="2">
                  <c:v>90.2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D4-4B2D-A4EF-B05BE47C1826}"/>
            </c:ext>
          </c:extLst>
        </c:ser>
        <c:ser>
          <c:idx val="0"/>
          <c:order val="4"/>
          <c:tx>
            <c:strRef>
              <c:f>'CKD Stage'!$B$2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'CKD Stage'!$B$3:$B$7</c:f>
              <c:numCache>
                <c:formatCode>0.0</c:formatCode>
                <c:ptCount val="5"/>
                <c:pt idx="0">
                  <c:v>30.6</c:v>
                </c:pt>
                <c:pt idx="1">
                  <c:v>35.6</c:v>
                </c:pt>
                <c:pt idx="2">
                  <c:v>33.200000000000003</c:v>
                </c:pt>
                <c:pt idx="3">
                  <c:v>32.6</c:v>
                </c:pt>
                <c:pt idx="4">
                  <c:v>32.6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D4-4B2D-A4EF-B05BE47C1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032239"/>
        <c:axId val="1585031407"/>
      </c:lineChart>
      <c:catAx>
        <c:axId val="158503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31407"/>
        <c:crosses val="autoZero"/>
        <c:auto val="1"/>
        <c:lblAlgn val="ctr"/>
        <c:lblOffset val="100"/>
        <c:noMultiLvlLbl val="0"/>
      </c:catAx>
      <c:valAx>
        <c:axId val="158503140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0355523818797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32239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96399278215223"/>
          <c:y val="0.91044867841648003"/>
          <c:w val="0.84598868110236225"/>
          <c:h val="8.9551321583519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Diabetes!$C$2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Diabetes!$A$3:$A$7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Diabetes!$C$3:$C$7</c:f>
              <c:numCache>
                <c:formatCode>0.0</c:formatCode>
                <c:ptCount val="5"/>
                <c:pt idx="0">
                  <c:v>32.299999999999997</c:v>
                </c:pt>
                <c:pt idx="1">
                  <c:v>30.2</c:v>
                </c:pt>
                <c:pt idx="2">
                  <c:v>25.5</c:v>
                </c:pt>
                <c:pt idx="3">
                  <c:v>25.1</c:v>
                </c:pt>
                <c:pt idx="4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E6-4A9A-8233-FFBAA0356A42}"/>
            </c:ext>
          </c:extLst>
        </c:ser>
        <c:ser>
          <c:idx val="2"/>
          <c:order val="1"/>
          <c:tx>
            <c:strRef>
              <c:f>Diabetes!$D$2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Diabetes!$A$3:$A$7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Diabetes!$D$3:$D$7</c:f>
              <c:numCache>
                <c:formatCode>0.0</c:formatCode>
                <c:ptCount val="5"/>
                <c:pt idx="0">
                  <c:v>7.2</c:v>
                </c:pt>
                <c:pt idx="1">
                  <c:v>7.7</c:v>
                </c:pt>
                <c:pt idx="2">
                  <c:v>6.9</c:v>
                </c:pt>
                <c:pt idx="3">
                  <c:v>7.9</c:v>
                </c:pt>
                <c:pt idx="4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E6-4A9A-8233-FFBAA0356A42}"/>
            </c:ext>
          </c:extLst>
        </c:ser>
        <c:ser>
          <c:idx val="3"/>
          <c:order val="3"/>
          <c:tx>
            <c:strRef>
              <c:f>Diabetes!$B$2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E6-4A9A-8233-FFBAA0356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543423"/>
        <c:axId val="1207545087"/>
        <c:extLst>
          <c:ext xmlns:c15="http://schemas.microsoft.com/office/drawing/2012/chart" uri="{02D57815-91ED-43cb-92C2-25804820EDAC}">
            <c15:filteredLineSeries>
              <c15:ser>
                <c:idx val="0"/>
                <c:order val="2"/>
                <c:tx>
                  <c:strRef>
                    <c:extLst>
                      <c:ext uri="{02D57815-91ED-43cb-92C2-25804820EDAC}">
                        <c15:formulaRef>
                          <c15:sqref>Diabetes!$B$3</c15:sqref>
                        </c15:formulaRef>
                      </c:ext>
                    </c:extLst>
                    <c:strCache>
                      <c:ptCount val="1"/>
                      <c:pt idx="0">
                        <c:v>9.4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Diabetes!$B$3:$B$7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9.4</c:v>
                      </c:pt>
                      <c:pt idx="1">
                        <c:v>10</c:v>
                      </c:pt>
                      <c:pt idx="2">
                        <c:v>8.9</c:v>
                      </c:pt>
                      <c:pt idx="3">
                        <c:v>10.1</c:v>
                      </c:pt>
                      <c:pt idx="4">
                        <c:v>10.199999999999999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3E6-4A9A-8233-FFBAA0356A42}"/>
                  </c:ext>
                </c:extLst>
              </c15:ser>
            </c15:filteredLineSeries>
          </c:ext>
        </c:extLst>
      </c:lineChart>
      <c:catAx>
        <c:axId val="120754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545087"/>
        <c:crosses val="autoZero"/>
        <c:auto val="1"/>
        <c:lblAlgn val="ctr"/>
        <c:lblOffset val="100"/>
        <c:noMultiLvlLbl val="0"/>
      </c:catAx>
      <c:valAx>
        <c:axId val="120754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Albuminuria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63305932203024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54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26733089463014"/>
          <c:y val="0.91070473796886986"/>
          <c:w val="0.4388819257613128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1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4" y="2370778"/>
            <a:ext cx="10389705" cy="231122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Albuminuria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74" y="3807402"/>
            <a:ext cx="11542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prevalence of albuminuria has remained relatively constant between 2001 and March 2020. The crude prevalence was 10.2% during 2017–March 2020 and 9.4% in 2001–2004 in the general adult population. The crude and age-standardized trend estimates were consistent. The crude and age-standardized prevalence of albuminuria was higher among women, adults aged 70 years or older, non-Hispanic Black, and adults with diabetes, hypertension, or CKD Stages 4 and 5 than their counterparts.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https://nccd.cdc.gov/CKD/detail.aspx?Qnum=Q11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E3504-0BBC-44AE-9A43-9DE59B4B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by Diabetes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B4C21C-33B9-43BF-AF75-B2A19AD5D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83104"/>
              </p:ext>
            </p:extLst>
          </p:nvPr>
        </p:nvGraphicFramePr>
        <p:xfrm>
          <a:off x="0" y="1540911"/>
          <a:ext cx="12191999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95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E3504-0BBC-44AE-9A43-9DE59B4B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Albuminuria among U.S. Adults,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188344-BACC-45D8-8E87-CC9FE207F8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735415"/>
              </p:ext>
            </p:extLst>
          </p:nvPr>
        </p:nvGraphicFramePr>
        <p:xfrm>
          <a:off x="0" y="1540911"/>
          <a:ext cx="12192000" cy="463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211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19E1A-CE93-43F8-B742-A47E1B11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by Hypertension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4E6209-C26A-4121-B0D3-E3F5060E2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817485"/>
              </p:ext>
            </p:extLst>
          </p:nvPr>
        </p:nvGraphicFramePr>
        <p:xfrm>
          <a:off x="0" y="1540911"/>
          <a:ext cx="12192000" cy="462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727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19E1A-CE93-43F8-B742-A47E1B11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Age-Standardized Trends in Prevalence of Albuminuria among U.S. Adults,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7798CD-4996-4BFB-9CD2-C42895ACD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729096"/>
              </p:ext>
            </p:extLst>
          </p:nvPr>
        </p:nvGraphicFramePr>
        <p:xfrm>
          <a:off x="0" y="1540911"/>
          <a:ext cx="12192000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337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0C25C0-48CE-4CA9-AE83-CD734CCE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</a:t>
            </a:r>
            <a:r>
              <a:rPr lang="en-US" b="1" dirty="0"/>
              <a:t>Overall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85A967-0BA2-4D23-B0F6-2821625D4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400815"/>
              </p:ext>
            </p:extLst>
          </p:nvPr>
        </p:nvGraphicFramePr>
        <p:xfrm>
          <a:off x="0" y="1540911"/>
          <a:ext cx="12191999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6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0C25C0-48CE-4CA9-AE83-CD734CCE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Albuminuria among U.S. Adults, </a:t>
            </a:r>
            <a:r>
              <a:rPr lang="en-US" b="1" dirty="0"/>
              <a:t>Overall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C63547-9F28-4D51-9DCD-05D6AF13D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916013"/>
              </p:ext>
            </p:extLst>
          </p:nvPr>
        </p:nvGraphicFramePr>
        <p:xfrm>
          <a:off x="0" y="1540911"/>
          <a:ext cx="12191999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398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DAFDB4-686C-4880-91ED-D64DE5F9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by Age Category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088D4A-67A9-4D22-AEDF-434CF548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230941"/>
              </p:ext>
            </p:extLst>
          </p:nvPr>
        </p:nvGraphicFramePr>
        <p:xfrm>
          <a:off x="0" y="1540911"/>
          <a:ext cx="12192000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B1FE21-394B-4C78-8656-BF955F5C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by Sex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159346-A3B5-45EF-8B22-D51145D0B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450150"/>
              </p:ext>
            </p:extLst>
          </p:nvPr>
        </p:nvGraphicFramePr>
        <p:xfrm>
          <a:off x="0" y="1540911"/>
          <a:ext cx="12192000" cy="464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17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B1FE21-394B-4C78-8656-BF955F5C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Albuminuria among U.S. Adults,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51C11B-41B4-4752-A7B3-4C44E134F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752305"/>
              </p:ext>
            </p:extLst>
          </p:nvPr>
        </p:nvGraphicFramePr>
        <p:xfrm>
          <a:off x="0" y="1540911"/>
          <a:ext cx="12192000" cy="46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12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5354E-1C2F-479F-A6C4-7E3977E5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by Race/Ethnicity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8F81C2-BF97-4FEB-9775-C252201B1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206803"/>
              </p:ext>
            </p:extLst>
          </p:nvPr>
        </p:nvGraphicFramePr>
        <p:xfrm>
          <a:off x="0" y="1540911"/>
          <a:ext cx="12192000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588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5354E-1C2F-479F-A6C4-7E3977E5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Age-Standardized Trends in Prevalence of Albuminuria among U.S. Adults, by Race/Ethnicity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C14FC2-D757-4A8B-93EB-4EF0ED4E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48126"/>
              </p:ext>
            </p:extLst>
          </p:nvPr>
        </p:nvGraphicFramePr>
        <p:xfrm>
          <a:off x="0" y="1540911"/>
          <a:ext cx="12192000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926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920BDE-FAFA-4612-92D5-B58E0E3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Albuminuria among U.S. Adults, by CKD Stage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0790027-0539-448F-BD59-8DCB0DADB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90422"/>
              </p:ext>
            </p:extLst>
          </p:nvPr>
        </p:nvGraphicFramePr>
        <p:xfrm>
          <a:off x="0" y="1540911"/>
          <a:ext cx="12192000" cy="462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85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328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  Trends in Prevalence of Albuminuria among U.S. Adults  </vt:lpstr>
      <vt:lpstr>Crude Trends in Prevalence of Albuminuria among U.S. Adults, Overall</vt:lpstr>
      <vt:lpstr>Age-Standardized Trends in Prevalence of Albuminuria among U.S. Adults, Overall</vt:lpstr>
      <vt:lpstr>Crude Trends in Prevalence of Albuminuria among U.S. Adults, by Age Category</vt:lpstr>
      <vt:lpstr>Crude Trends in Prevalence of Albuminuria among U.S. Adults, by Sex</vt:lpstr>
      <vt:lpstr>Age-Standardized Trends in Prevalence of Albuminuria among U.S. Adults, by Sex</vt:lpstr>
      <vt:lpstr>Crude Trends in Prevalence of Albuminuria among U.S. Adults, by Race/Ethnicity</vt:lpstr>
      <vt:lpstr>Age-Standardized Trends in Prevalence of Albuminuria among U.S. Adults, by Race/Ethnicity</vt:lpstr>
      <vt:lpstr>Crude Trends in Prevalence of Albuminuria among U.S. Adults, by CKD Stage</vt:lpstr>
      <vt:lpstr>Crude Trends in Prevalence of Albuminuria among U.S. Adults, by Diabetes</vt:lpstr>
      <vt:lpstr>Age-Standardized Trends in Prevalence of Albuminuria among U.S. Adults, by Diabetes</vt:lpstr>
      <vt:lpstr>Crude Trends in Prevalence of Albuminuria among U.S. Adults, by Hypertension</vt:lpstr>
      <vt:lpstr>Age-Standardized Trends in Prevalence of Albuminuria among U.S. Adults,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168</cp:revision>
  <dcterms:created xsi:type="dcterms:W3CDTF">2023-08-07T21:35:07Z</dcterms:created>
  <dcterms:modified xsi:type="dcterms:W3CDTF">2024-08-06T15:10:50Z</dcterms:modified>
</cp:coreProperties>
</file>