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0" r:id="rId4"/>
    <p:sldId id="269" r:id="rId5"/>
    <p:sldId id="271" r:id="rId6"/>
    <p:sldId id="268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364_update_and_age_standardiz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364_update_and_age_standardiz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364_update_and_age_standardiz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364_update_and_age_standardiz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364_update_and_age_standardiz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364_update_and_age_standardiz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'Sleep Disorder'!$B$1</c:f>
              <c:strCache>
                <c:ptCount val="1"/>
                <c:pt idx="0">
                  <c:v>No CKD</c:v>
                </c:pt>
              </c:strCache>
            </c:strRef>
          </c:tx>
          <c:spPr>
            <a:ln w="44450" cap="rnd">
              <a:solidFill>
                <a:srgbClr val="99009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90099"/>
              </a:solidFill>
              <a:ln w="44450">
                <a:solidFill>
                  <a:srgbClr val="990099"/>
                </a:solidFill>
              </a:ln>
              <a:effectLst/>
            </c:spPr>
          </c:marker>
          <c:cat>
            <c:strRef>
              <c:f>'Sleep Disorder'!$A$2:$A$4</c:f>
              <c:strCache>
                <c:ptCount val="3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</c:strCache>
            </c:strRef>
          </c:cat>
          <c:val>
            <c:numRef>
              <c:f>'Sleep Disorder'!$B$2:$B$4</c:f>
              <c:numCache>
                <c:formatCode>0.0</c:formatCode>
                <c:ptCount val="3"/>
                <c:pt idx="0">
                  <c:v>7.1</c:v>
                </c:pt>
                <c:pt idx="1">
                  <c:v>7.5</c:v>
                </c:pt>
                <c:pt idx="2">
                  <c:v>9.4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D1-440E-90DB-7B95A8652AE9}"/>
            </c:ext>
          </c:extLst>
        </c:ser>
        <c:ser>
          <c:idx val="1"/>
          <c:order val="1"/>
          <c:tx>
            <c:strRef>
              <c:f>'Sleep Disorder'!$C$1</c:f>
              <c:strCache>
                <c:ptCount val="1"/>
                <c:pt idx="0">
                  <c:v>CKD Stages 1–2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'Sleep Disorder'!$A$2:$A$4</c:f>
              <c:strCache>
                <c:ptCount val="3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</c:strCache>
            </c:strRef>
          </c:cat>
          <c:val>
            <c:numRef>
              <c:f>'Sleep Disorder'!$C$2:$C$4</c:f>
              <c:numCache>
                <c:formatCode>0.0</c:formatCode>
                <c:ptCount val="3"/>
                <c:pt idx="0">
                  <c:v>9.9</c:v>
                </c:pt>
                <c:pt idx="1">
                  <c:v>12.2</c:v>
                </c:pt>
                <c:pt idx="2">
                  <c:v>13.6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D1-440E-90DB-7B95A8652AE9}"/>
            </c:ext>
          </c:extLst>
        </c:ser>
        <c:ser>
          <c:idx val="2"/>
          <c:order val="2"/>
          <c:tx>
            <c:strRef>
              <c:f>'Sleep Disorder'!$D$1</c:f>
              <c:strCache>
                <c:ptCount val="1"/>
                <c:pt idx="0">
                  <c:v>CKD Stages 3–5</c:v>
                </c:pt>
              </c:strCache>
            </c:strRef>
          </c:tx>
          <c:spPr>
            <a:ln w="444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444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'Sleep Disorder'!$A$2:$A$4</c:f>
              <c:strCache>
                <c:ptCount val="3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</c:strCache>
            </c:strRef>
          </c:cat>
          <c:val>
            <c:numRef>
              <c:f>'Sleep Disorder'!$D$2:$D$4</c:f>
              <c:numCache>
                <c:formatCode>0.0</c:formatCode>
                <c:ptCount val="3"/>
                <c:pt idx="0">
                  <c:v>9.1999999999999993</c:v>
                </c:pt>
                <c:pt idx="1">
                  <c:v>12.3</c:v>
                </c:pt>
                <c:pt idx="2">
                  <c:v>16.5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D1-440E-90DB-7B95A8652A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5744063"/>
        <c:axId val="1275740735"/>
      </c:lineChart>
      <c:catAx>
        <c:axId val="1275744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5740735"/>
        <c:crosses val="autoZero"/>
        <c:auto val="1"/>
        <c:lblAlgn val="ctr"/>
        <c:lblOffset val="100"/>
        <c:noMultiLvlLbl val="0"/>
      </c:catAx>
      <c:valAx>
        <c:axId val="1275740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Sleep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Disorder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31163266570803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5744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716037296262907"/>
          <c:y val="0.91009211517537569"/>
          <c:w val="0.5177625916800026"/>
          <c:h val="8.72309759251038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'Sleep Disorder'!$B$23</c:f>
              <c:strCache>
                <c:ptCount val="1"/>
                <c:pt idx="0">
                  <c:v>No CKD</c:v>
                </c:pt>
              </c:strCache>
            </c:strRef>
          </c:tx>
          <c:spPr>
            <a:ln w="44450" cap="rnd">
              <a:solidFill>
                <a:srgbClr val="99009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90099"/>
              </a:solidFill>
              <a:ln w="44450">
                <a:solidFill>
                  <a:srgbClr val="990099"/>
                </a:solidFill>
              </a:ln>
              <a:effectLst/>
            </c:spPr>
          </c:marker>
          <c:cat>
            <c:strRef>
              <c:f>'Sleep Disorder'!$A$24:$A$26</c:f>
              <c:strCache>
                <c:ptCount val="3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</c:strCache>
            </c:strRef>
          </c:cat>
          <c:val>
            <c:numRef>
              <c:f>'Sleep Disorder'!$B$24:$B$26</c:f>
              <c:numCache>
                <c:formatCode>0.0</c:formatCode>
                <c:ptCount val="3"/>
                <c:pt idx="0">
                  <c:v>7.3</c:v>
                </c:pt>
                <c:pt idx="1">
                  <c:v>7.7</c:v>
                </c:pt>
                <c:pt idx="2">
                  <c:v>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EB-4FA9-BD87-B15E43D87390}"/>
            </c:ext>
          </c:extLst>
        </c:ser>
        <c:ser>
          <c:idx val="1"/>
          <c:order val="1"/>
          <c:tx>
            <c:strRef>
              <c:f>'Sleep Disorder'!$C$23</c:f>
              <c:strCache>
                <c:ptCount val="1"/>
                <c:pt idx="0">
                  <c:v>CKD Stages 1–2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'Sleep Disorder'!$A$24:$A$26</c:f>
              <c:strCache>
                <c:ptCount val="3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</c:strCache>
            </c:strRef>
          </c:cat>
          <c:val>
            <c:numRef>
              <c:f>'Sleep Disorder'!$C$24:$C$26</c:f>
              <c:numCache>
                <c:formatCode>0.0</c:formatCode>
                <c:ptCount val="3"/>
                <c:pt idx="0">
                  <c:v>10</c:v>
                </c:pt>
                <c:pt idx="1">
                  <c:v>11.5</c:v>
                </c:pt>
                <c:pt idx="2">
                  <c:v>13.5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EB-4FA9-BD87-B15E43D87390}"/>
            </c:ext>
          </c:extLst>
        </c:ser>
        <c:ser>
          <c:idx val="2"/>
          <c:order val="2"/>
          <c:tx>
            <c:strRef>
              <c:f>'Sleep Disorder'!$D$23</c:f>
              <c:strCache>
                <c:ptCount val="1"/>
                <c:pt idx="0">
                  <c:v>CKD Stages 3–5</c:v>
                </c:pt>
              </c:strCache>
            </c:strRef>
          </c:tx>
          <c:spPr>
            <a:ln w="444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444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'Sleep Disorder'!$A$24:$A$26</c:f>
              <c:strCache>
                <c:ptCount val="3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</c:strCache>
            </c:strRef>
          </c:cat>
          <c:val>
            <c:numRef>
              <c:f>'Sleep Disorder'!$D$24:$D$26</c:f>
              <c:numCache>
                <c:formatCode>0.0</c:formatCode>
                <c:ptCount val="3"/>
                <c:pt idx="0">
                  <c:v>6.8</c:v>
                </c:pt>
                <c:pt idx="1">
                  <c:v>12</c:v>
                </c:pt>
                <c:pt idx="2">
                  <c:v>14.6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EB-4FA9-BD87-B15E43D87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7908511"/>
        <c:axId val="1275080831"/>
      </c:lineChart>
      <c:catAx>
        <c:axId val="1277908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5080831"/>
        <c:crosses val="autoZero"/>
        <c:auto val="1"/>
        <c:lblAlgn val="ctr"/>
        <c:lblOffset val="100"/>
        <c:noMultiLvlLbl val="0"/>
      </c:catAx>
      <c:valAx>
        <c:axId val="1275080831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Sleep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Disorder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30130151499939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908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195203920210297"/>
          <c:y val="0.91252466431692925"/>
          <c:w val="0.5177625916800026"/>
          <c:h val="8.74753356830707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'Trouble sleeping'!$B$1</c:f>
              <c:strCache>
                <c:ptCount val="1"/>
                <c:pt idx="0">
                  <c:v>No CKD</c:v>
                </c:pt>
              </c:strCache>
            </c:strRef>
          </c:tx>
          <c:spPr>
            <a:ln w="44450" cap="rnd">
              <a:solidFill>
                <a:srgbClr val="99009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90099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'Trouble sleeping'!$A$2:$A$5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'Trouble sleeping'!$B$2:$B$5</c:f>
              <c:numCache>
                <c:formatCode>0.0</c:formatCode>
                <c:ptCount val="4"/>
                <c:pt idx="0">
                  <c:v>23.5</c:v>
                </c:pt>
                <c:pt idx="1">
                  <c:v>25.2</c:v>
                </c:pt>
                <c:pt idx="2">
                  <c:v>27.7</c:v>
                </c:pt>
                <c:pt idx="3">
                  <c:v>30.2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C9-45FD-9A2D-A9C4E0144102}"/>
            </c:ext>
          </c:extLst>
        </c:ser>
        <c:ser>
          <c:idx val="1"/>
          <c:order val="1"/>
          <c:tx>
            <c:strRef>
              <c:f>'Trouble sleeping'!$C$1</c:f>
              <c:strCache>
                <c:ptCount val="1"/>
                <c:pt idx="0">
                  <c:v>CKD Stages 1–2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'Trouble sleeping'!$A$2:$A$5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'Trouble sleeping'!$C$2:$C$5</c:f>
              <c:numCache>
                <c:formatCode>0.0</c:formatCode>
                <c:ptCount val="4"/>
                <c:pt idx="0">
                  <c:v>28.9</c:v>
                </c:pt>
                <c:pt idx="1">
                  <c:v>28.9</c:v>
                </c:pt>
                <c:pt idx="2">
                  <c:v>31.9</c:v>
                </c:pt>
                <c:pt idx="3">
                  <c:v>30.1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C9-45FD-9A2D-A9C4E0144102}"/>
            </c:ext>
          </c:extLst>
        </c:ser>
        <c:ser>
          <c:idx val="2"/>
          <c:order val="2"/>
          <c:tx>
            <c:strRef>
              <c:f>'Trouble sleeping'!$D$1</c:f>
              <c:strCache>
                <c:ptCount val="1"/>
                <c:pt idx="0">
                  <c:v>CKD Stages 3–5</c:v>
                </c:pt>
              </c:strCache>
            </c:strRef>
          </c:tx>
          <c:spPr>
            <a:ln w="44450" cap="rnd">
              <a:solidFill>
                <a:schemeClr val="tx1">
                  <a:lumMod val="50000"/>
                  <a:lumOff val="50000"/>
                  <a:alpha val="98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444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'Trouble sleeping'!$A$2:$A$5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'Trouble sleeping'!$D$2:$D$5</c:f>
              <c:numCache>
                <c:formatCode>0.0</c:formatCode>
                <c:ptCount val="4"/>
                <c:pt idx="0">
                  <c:v>28.9</c:v>
                </c:pt>
                <c:pt idx="1">
                  <c:v>32</c:v>
                </c:pt>
                <c:pt idx="2">
                  <c:v>43.3</c:v>
                </c:pt>
                <c:pt idx="3">
                  <c:v>37.1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C9-45FD-9A2D-A9C4E01441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0503071"/>
        <c:axId val="1275949583"/>
      </c:lineChart>
      <c:catAx>
        <c:axId val="1130503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5949583"/>
        <c:crosses val="autoZero"/>
        <c:auto val="1"/>
        <c:lblAlgn val="ctr"/>
        <c:lblOffset val="100"/>
        <c:noMultiLvlLbl val="0"/>
      </c:catAx>
      <c:valAx>
        <c:axId val="127594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Trouble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Sleeping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03742613124510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503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445201771653549"/>
          <c:y val="0.91252468280664678"/>
          <c:w val="0.51776254921259846"/>
          <c:h val="8.74753171933529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'Trouble sleeping'!$B$24</c:f>
              <c:strCache>
                <c:ptCount val="1"/>
                <c:pt idx="0">
                  <c:v>No CKD</c:v>
                </c:pt>
              </c:strCache>
            </c:strRef>
          </c:tx>
          <c:spPr>
            <a:ln w="44450" cap="rnd">
              <a:solidFill>
                <a:srgbClr val="99009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90099"/>
              </a:solidFill>
              <a:ln w="44450">
                <a:solidFill>
                  <a:srgbClr val="990099"/>
                </a:solidFill>
              </a:ln>
              <a:effectLst/>
            </c:spPr>
          </c:marker>
          <c:cat>
            <c:strRef>
              <c:f>'Trouble sleeping'!$A$25:$A$28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'Trouble sleeping'!$B$25:$B$28</c:f>
              <c:numCache>
                <c:formatCode>0.0</c:formatCode>
                <c:ptCount val="4"/>
                <c:pt idx="0">
                  <c:v>24</c:v>
                </c:pt>
                <c:pt idx="1">
                  <c:v>25.5</c:v>
                </c:pt>
                <c:pt idx="2">
                  <c:v>28</c:v>
                </c:pt>
                <c:pt idx="3">
                  <c:v>30.6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DF-416F-AD23-8AC372450464}"/>
            </c:ext>
          </c:extLst>
        </c:ser>
        <c:ser>
          <c:idx val="1"/>
          <c:order val="1"/>
          <c:tx>
            <c:strRef>
              <c:f>'Trouble sleeping'!$C$24</c:f>
              <c:strCache>
                <c:ptCount val="1"/>
                <c:pt idx="0">
                  <c:v>CKD Stages 1–2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'Trouble sleeping'!$A$25:$A$28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'Trouble sleeping'!$C$25:$C$28</c:f>
              <c:numCache>
                <c:formatCode>0.0</c:formatCode>
                <c:ptCount val="4"/>
                <c:pt idx="0">
                  <c:v>28.7</c:v>
                </c:pt>
                <c:pt idx="1">
                  <c:v>28.6</c:v>
                </c:pt>
                <c:pt idx="2">
                  <c:v>30.8</c:v>
                </c:pt>
                <c:pt idx="3">
                  <c:v>29.2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DF-416F-AD23-8AC372450464}"/>
            </c:ext>
          </c:extLst>
        </c:ser>
        <c:ser>
          <c:idx val="2"/>
          <c:order val="2"/>
          <c:tx>
            <c:strRef>
              <c:f>'Trouble sleeping'!$D$24</c:f>
              <c:strCache>
                <c:ptCount val="1"/>
                <c:pt idx="0">
                  <c:v>CKD Stages 3–5</c:v>
                </c:pt>
              </c:strCache>
            </c:strRef>
          </c:tx>
          <c:spPr>
            <a:ln w="444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444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'Trouble sleeping'!$A$25:$A$28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'Trouble sleeping'!$D$25:$D$28</c:f>
              <c:numCache>
                <c:formatCode>0.0</c:formatCode>
                <c:ptCount val="4"/>
                <c:pt idx="0">
                  <c:v>25.7</c:v>
                </c:pt>
                <c:pt idx="1">
                  <c:v>38.799999999999997</c:v>
                </c:pt>
                <c:pt idx="2">
                  <c:v>44.2</c:v>
                </c:pt>
                <c:pt idx="3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DF-416F-AD23-8AC3724504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9608975"/>
        <c:axId val="1279609391"/>
      </c:lineChart>
      <c:catAx>
        <c:axId val="1279608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609391"/>
        <c:crosses val="autoZero"/>
        <c:auto val="1"/>
        <c:lblAlgn val="ctr"/>
        <c:lblOffset val="100"/>
        <c:noMultiLvlLbl val="0"/>
      </c:catAx>
      <c:valAx>
        <c:axId val="1279609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Trouble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Sleeping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02172364724909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608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653535104986882"/>
          <c:y val="0.9127690056883272"/>
          <c:w val="0.51776254921259846"/>
          <c:h val="8.72309943116727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Nocturia!$B$1</c:f>
              <c:strCache>
                <c:ptCount val="1"/>
                <c:pt idx="0">
                  <c:v>No CKD</c:v>
                </c:pt>
              </c:strCache>
            </c:strRef>
          </c:tx>
          <c:spPr>
            <a:ln w="44450" cap="rnd">
              <a:solidFill>
                <a:srgbClr val="99009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90099"/>
              </a:solidFill>
              <a:ln w="44450">
                <a:solidFill>
                  <a:srgbClr val="990099"/>
                </a:solidFill>
              </a:ln>
              <a:effectLst/>
            </c:spPr>
          </c:marker>
          <c:cat>
            <c:strRef>
              <c:f>Nocturia!$A$2:$A$5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Nocturia!$B$2:$B$5</c:f>
              <c:numCache>
                <c:formatCode>0.0</c:formatCode>
                <c:ptCount val="4"/>
                <c:pt idx="0">
                  <c:v>21.1</c:v>
                </c:pt>
                <c:pt idx="1">
                  <c:v>21.5</c:v>
                </c:pt>
                <c:pt idx="2">
                  <c:v>24.6</c:v>
                </c:pt>
                <c:pt idx="3">
                  <c:v>25.7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5C-4857-91DB-F009B95ACB9B}"/>
            </c:ext>
          </c:extLst>
        </c:ser>
        <c:ser>
          <c:idx val="1"/>
          <c:order val="1"/>
          <c:tx>
            <c:strRef>
              <c:f>Nocturia!$C$1</c:f>
              <c:strCache>
                <c:ptCount val="1"/>
                <c:pt idx="0">
                  <c:v>CKD Stages 1–2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Nocturia!$A$2:$A$5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Nocturia!$C$2:$C$5</c:f>
              <c:numCache>
                <c:formatCode>0.0</c:formatCode>
                <c:ptCount val="4"/>
                <c:pt idx="0">
                  <c:v>35.299999999999997</c:v>
                </c:pt>
                <c:pt idx="1">
                  <c:v>39.1</c:v>
                </c:pt>
                <c:pt idx="2">
                  <c:v>41</c:v>
                </c:pt>
                <c:pt idx="3">
                  <c:v>40.200000000000003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5C-4857-91DB-F009B95ACB9B}"/>
            </c:ext>
          </c:extLst>
        </c:ser>
        <c:ser>
          <c:idx val="2"/>
          <c:order val="2"/>
          <c:tx>
            <c:strRef>
              <c:f>Nocturia!$D$1</c:f>
              <c:strCache>
                <c:ptCount val="1"/>
                <c:pt idx="0">
                  <c:v>CKD Stages 3–5</c:v>
                </c:pt>
              </c:strCache>
            </c:strRef>
          </c:tx>
          <c:spPr>
            <a:ln w="444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444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Nocturia!$A$2:$A$5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Nocturia!$D$2:$D$5</c:f>
              <c:numCache>
                <c:formatCode>0.0</c:formatCode>
                <c:ptCount val="4"/>
                <c:pt idx="0">
                  <c:v>50</c:v>
                </c:pt>
                <c:pt idx="1">
                  <c:v>48.1</c:v>
                </c:pt>
                <c:pt idx="2">
                  <c:v>46.2</c:v>
                </c:pt>
                <c:pt idx="3">
                  <c:v>50.2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5C-4857-91DB-F009B95ACB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570399"/>
        <c:axId val="1129570815"/>
      </c:lineChart>
      <c:catAx>
        <c:axId val="112957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570815"/>
        <c:crosses val="autoZero"/>
        <c:auto val="1"/>
        <c:lblAlgn val="ctr"/>
        <c:lblOffset val="100"/>
        <c:noMultiLvlLbl val="0"/>
      </c:catAx>
      <c:valAx>
        <c:axId val="1129570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Nocturia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0635028299363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57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091037244999776"/>
          <c:y val="0.90958702133675751"/>
          <c:w val="0.5177625916800026"/>
          <c:h val="8.77210311473165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Nocturia!$B$24</c:f>
              <c:strCache>
                <c:ptCount val="1"/>
                <c:pt idx="0">
                  <c:v>No CKD</c:v>
                </c:pt>
              </c:strCache>
            </c:strRef>
          </c:tx>
          <c:spPr>
            <a:ln w="44450" cap="rnd">
              <a:solidFill>
                <a:srgbClr val="99009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90099"/>
              </a:solidFill>
              <a:ln w="44450">
                <a:solidFill>
                  <a:srgbClr val="990099"/>
                </a:solidFill>
              </a:ln>
              <a:effectLst/>
            </c:spPr>
          </c:marker>
          <c:cat>
            <c:strRef>
              <c:f>Nocturia!$A$25:$A$28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Nocturia!$B$25:$B$28</c:f>
              <c:numCache>
                <c:formatCode>0.0</c:formatCode>
                <c:ptCount val="4"/>
                <c:pt idx="0">
                  <c:v>22.6</c:v>
                </c:pt>
                <c:pt idx="1">
                  <c:v>22.5</c:v>
                </c:pt>
                <c:pt idx="2">
                  <c:v>25.2</c:v>
                </c:pt>
                <c:pt idx="3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09-4D5B-987C-3DD7267FB085}"/>
            </c:ext>
          </c:extLst>
        </c:ser>
        <c:ser>
          <c:idx val="1"/>
          <c:order val="1"/>
          <c:tx>
            <c:strRef>
              <c:f>Nocturia!$C$24</c:f>
              <c:strCache>
                <c:ptCount val="1"/>
                <c:pt idx="0">
                  <c:v>CKD Stages 1–2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>
                  <a:alpha val="95000"/>
                </a:srgbClr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Nocturia!$A$25:$A$28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Nocturia!$C$25:$C$28</c:f>
              <c:numCache>
                <c:formatCode>0.0</c:formatCode>
                <c:ptCount val="4"/>
                <c:pt idx="0">
                  <c:v>31.7</c:v>
                </c:pt>
                <c:pt idx="1">
                  <c:v>35.200000000000003</c:v>
                </c:pt>
                <c:pt idx="2">
                  <c:v>38.4</c:v>
                </c:pt>
                <c:pt idx="3">
                  <c:v>35.9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09-4D5B-987C-3DD7267FB085}"/>
            </c:ext>
          </c:extLst>
        </c:ser>
        <c:ser>
          <c:idx val="2"/>
          <c:order val="2"/>
          <c:tx>
            <c:strRef>
              <c:f>Nocturia!$D$24</c:f>
              <c:strCache>
                <c:ptCount val="1"/>
                <c:pt idx="0">
                  <c:v>CKD Stages 3–5</c:v>
                </c:pt>
              </c:strCache>
            </c:strRef>
          </c:tx>
          <c:spPr>
            <a:ln w="444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444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strRef>
              <c:f>Nocturia!$A$25:$A$28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Nocturia!$D$25:$D$28</c:f>
              <c:numCache>
                <c:formatCode>0.0</c:formatCode>
                <c:ptCount val="4"/>
                <c:pt idx="0">
                  <c:v>36.4</c:v>
                </c:pt>
                <c:pt idx="1">
                  <c:v>37.299999999999997</c:v>
                </c:pt>
                <c:pt idx="2">
                  <c:v>37.1</c:v>
                </c:pt>
                <c:pt idx="3">
                  <c:v>39.4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09-4D5B-987C-3DD7267FB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6905343"/>
        <c:axId val="1276909087"/>
      </c:lineChart>
      <c:catAx>
        <c:axId val="1276905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909087"/>
        <c:crosses val="autoZero"/>
        <c:auto val="1"/>
        <c:lblAlgn val="ctr"/>
        <c:lblOffset val="100"/>
        <c:noMultiLvlLbl val="0"/>
      </c:catAx>
      <c:valAx>
        <c:axId val="1276909087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Nocturia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08803938178004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6905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820201771653546"/>
          <c:y val="0.91301200412819261"/>
          <c:w val="0.51776254921259846"/>
          <c:h val="8.6987995871807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cd.cdc.gov/ckd/detail.aspx?Qnum=Q364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081" y="2334329"/>
            <a:ext cx="10719835" cy="1647774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Prevalence of Self-Reported Sleep-Related Problems among U.S. Adults</a:t>
            </a: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4" y="241607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995855" y="3967520"/>
            <a:ext cx="10200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D0D0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crude and age-standardized 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prevalence of sleep-related problems (sleep disorder, trouble sleeping, and nocturia) was higher among adults with CKD than among those without CKD. Among adults without or with CKD, prevalence of self-reported sleep disorders trended higher over time. Nocturia was more commonly reported in adults with CKD than those without CKD.</a:t>
            </a: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12" y="6120082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https://nccd.cdc.gov/ckd/detail.aspx?Qnum=Q364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Crude Prevalence of Self-Reported Sleep </a:t>
            </a:r>
            <a:r>
              <a:rPr lang="en-US" b="1" dirty="0"/>
              <a:t>Disorder </a:t>
            </a:r>
            <a:r>
              <a:rPr lang="en-US" sz="4400" b="1" dirty="0"/>
              <a:t>among U.S. Adults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AB2FD4A-A5E5-43CE-88F7-985E3A6D5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350400"/>
              </p:ext>
            </p:extLst>
          </p:nvPr>
        </p:nvGraphicFramePr>
        <p:xfrm>
          <a:off x="0" y="1431235"/>
          <a:ext cx="12191999" cy="4744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Age-Standardized </a:t>
            </a:r>
            <a:r>
              <a:rPr lang="en-US" sz="4400" b="1" dirty="0"/>
              <a:t>Prevalence of Self-Reported Sleep </a:t>
            </a:r>
            <a:r>
              <a:rPr lang="en-US" b="1" dirty="0"/>
              <a:t>Disorder </a:t>
            </a:r>
            <a:r>
              <a:rPr lang="en-US" sz="4400" b="1" dirty="0"/>
              <a:t>among U.S. Adults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AB24042-021F-4AE9-AFE8-857389CD8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685270"/>
              </p:ext>
            </p:extLst>
          </p:nvPr>
        </p:nvGraphicFramePr>
        <p:xfrm>
          <a:off x="0" y="1444487"/>
          <a:ext cx="12191999" cy="473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88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Crude Prevalence of Self-Reported Trouble Sleeping among U.S. Adults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B904D05-D4A1-45FF-A47C-3AF137AB22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839232"/>
              </p:ext>
            </p:extLst>
          </p:nvPr>
        </p:nvGraphicFramePr>
        <p:xfrm>
          <a:off x="0" y="1444487"/>
          <a:ext cx="12192000" cy="4731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729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Age-Standardized Prevalence of Self-Reported Trouble Sleeping among U.S. Adults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0501DA2-480C-450A-B894-D3FC37D6F5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10659"/>
              </p:ext>
            </p:extLst>
          </p:nvPr>
        </p:nvGraphicFramePr>
        <p:xfrm>
          <a:off x="0" y="1444487"/>
          <a:ext cx="12192000" cy="4744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309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Crude Prevalence of Self-Reported Nocturia among U.S. Adults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F613933-6BF7-4102-B0B1-0B959C045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061955"/>
              </p:ext>
            </p:extLst>
          </p:nvPr>
        </p:nvGraphicFramePr>
        <p:xfrm>
          <a:off x="0" y="1444487"/>
          <a:ext cx="12191999" cy="4717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756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Age-Standardized </a:t>
            </a:r>
            <a:r>
              <a:rPr lang="en-US" sz="4400" b="1" dirty="0"/>
              <a:t>Prevalence of Self-Reported Nocturia among U.S. Adults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AE1EE0-6702-4E0A-B514-4DB9FDA1F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8142709"/>
              </p:ext>
            </p:extLst>
          </p:nvPr>
        </p:nvGraphicFramePr>
        <p:xfrm>
          <a:off x="0" y="1431235"/>
          <a:ext cx="12192000" cy="4757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891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</TotalTime>
  <Words>184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  Trends in Prevalence of Self-Reported Sleep-Related Problems among U.S. Adults </vt:lpstr>
      <vt:lpstr>Crude Prevalence of Self-Reported Sleep Disorder among U.S. Adults</vt:lpstr>
      <vt:lpstr>Age-Standardized Prevalence of Self-Reported Sleep Disorder among U.S. Adults</vt:lpstr>
      <vt:lpstr>Crude Prevalence of Self-Reported Trouble Sleeping among U.S. Adults</vt:lpstr>
      <vt:lpstr>Age-Standardized Prevalence of Self-Reported Trouble Sleeping among U.S. Adults</vt:lpstr>
      <vt:lpstr>Crude Prevalence of Self-Reported Nocturia among U.S. Adults</vt:lpstr>
      <vt:lpstr>Age-Standardized Prevalence of Self-Reported Nocturia among U.S. Adults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Licon, Ana Laura</cp:lastModifiedBy>
  <cp:revision>125</cp:revision>
  <dcterms:created xsi:type="dcterms:W3CDTF">2023-08-07T21:35:07Z</dcterms:created>
  <dcterms:modified xsi:type="dcterms:W3CDTF">2024-08-07T16:12:55Z</dcterms:modified>
</cp:coreProperties>
</file>